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3" r:id="rId2"/>
    <p:sldId id="338" r:id="rId3"/>
    <p:sldId id="339" r:id="rId4"/>
    <p:sldId id="340" r:id="rId5"/>
    <p:sldId id="341" r:id="rId6"/>
    <p:sldId id="343" r:id="rId7"/>
    <p:sldId id="413" r:id="rId8"/>
    <p:sldId id="415" r:id="rId9"/>
    <p:sldId id="414" r:id="rId10"/>
    <p:sldId id="345" r:id="rId11"/>
    <p:sldId id="369" r:id="rId12"/>
    <p:sldId id="370" r:id="rId13"/>
    <p:sldId id="371" r:id="rId14"/>
    <p:sldId id="275" r:id="rId15"/>
    <p:sldId id="372" r:id="rId16"/>
    <p:sldId id="373" r:id="rId17"/>
    <p:sldId id="374" r:id="rId18"/>
    <p:sldId id="412" r:id="rId19"/>
    <p:sldId id="264" r:id="rId20"/>
    <p:sldId id="417" r:id="rId21"/>
    <p:sldId id="418" r:id="rId22"/>
    <p:sldId id="381" r:id="rId23"/>
    <p:sldId id="421" r:id="rId24"/>
    <p:sldId id="420" r:id="rId25"/>
    <p:sldId id="38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9C0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6" autoAdjust="0"/>
    <p:restoredTop sz="88966" autoAdjust="0"/>
  </p:normalViewPr>
  <p:slideViewPr>
    <p:cSldViewPr snapToGrid="0">
      <p:cViewPr>
        <p:scale>
          <a:sx n="70" d="100"/>
          <a:sy n="7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notion étudiée : les familles de 60 et 70 en lien avec les nombres de 11 à 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3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 de nombres – comment se dit ce nombre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2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54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4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34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76 – 20 peut être fait de tête…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59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allumer le feu, maman a utilisé 3 allumettes. Combien en reste-t-il dans la boite?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C6F08D-1191-CA49-A3AE-500686B4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Jeudi 26 mars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" y="1615440"/>
            <a:ext cx="11247120" cy="486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89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6760" y="737313"/>
            <a:ext cx="3922059" cy="482773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chemeClr val="accent5">
                    <a:lumMod val="75000"/>
                  </a:schemeClr>
                </a:solidFill>
              </a:rPr>
              <a:t>Les moitiés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229" y="1571231"/>
            <a:ext cx="3922059" cy="4608512"/>
          </a:xfrm>
        </p:spPr>
        <p:txBody>
          <a:bodyPr>
            <a:normAutofit/>
          </a:bodyPr>
          <a:lstStyle/>
          <a:p>
            <a:r>
              <a:rPr lang="fr-FR" dirty="0"/>
              <a:t>La moitié de </a:t>
            </a:r>
            <a:r>
              <a:rPr lang="fr-FR" b="1" dirty="0"/>
              <a:t>2 </a:t>
            </a:r>
            <a:r>
              <a:rPr lang="fr-FR" dirty="0"/>
              <a:t>est</a:t>
            </a:r>
            <a:r>
              <a:rPr lang="fr-FR" b="1" dirty="0"/>
              <a:t> 1</a:t>
            </a:r>
          </a:p>
          <a:p>
            <a:r>
              <a:rPr lang="fr-FR" dirty="0"/>
              <a:t>La moitié de </a:t>
            </a:r>
            <a:r>
              <a:rPr lang="fr-FR" b="1" dirty="0"/>
              <a:t>4 </a:t>
            </a:r>
            <a:r>
              <a:rPr lang="fr-FR" dirty="0"/>
              <a:t>est</a:t>
            </a:r>
            <a:r>
              <a:rPr lang="fr-FR" b="1" dirty="0"/>
              <a:t> 2</a:t>
            </a:r>
          </a:p>
          <a:p>
            <a:r>
              <a:rPr lang="fr-FR" dirty="0"/>
              <a:t>La moitié de </a:t>
            </a:r>
            <a:r>
              <a:rPr lang="fr-FR" b="1" dirty="0"/>
              <a:t>6</a:t>
            </a:r>
            <a:r>
              <a:rPr lang="fr-FR" dirty="0"/>
              <a:t> est </a:t>
            </a:r>
            <a:r>
              <a:rPr lang="fr-FR" b="1" dirty="0"/>
              <a:t>3</a:t>
            </a:r>
          </a:p>
          <a:p>
            <a:r>
              <a:rPr lang="fr-FR" dirty="0"/>
              <a:t>La moitié de </a:t>
            </a:r>
            <a:r>
              <a:rPr lang="fr-FR" b="1" dirty="0"/>
              <a:t>8</a:t>
            </a:r>
            <a:r>
              <a:rPr lang="fr-FR" dirty="0"/>
              <a:t> est </a:t>
            </a:r>
            <a:r>
              <a:rPr lang="fr-FR" b="1" dirty="0"/>
              <a:t>4</a:t>
            </a:r>
          </a:p>
          <a:p>
            <a:r>
              <a:rPr lang="fr-FR" dirty="0"/>
              <a:t>La moitié de </a:t>
            </a:r>
            <a:r>
              <a:rPr lang="fr-FR" b="1" dirty="0"/>
              <a:t>10</a:t>
            </a:r>
            <a:r>
              <a:rPr lang="fr-FR" dirty="0"/>
              <a:t> est </a:t>
            </a:r>
            <a:r>
              <a:rPr lang="fr-FR" b="1" dirty="0"/>
              <a:t>5</a:t>
            </a:r>
          </a:p>
          <a:p>
            <a:r>
              <a:rPr lang="fr-FR" dirty="0"/>
              <a:t>La moitié de </a:t>
            </a:r>
            <a:r>
              <a:rPr lang="fr-FR" b="1" dirty="0"/>
              <a:t>12</a:t>
            </a:r>
            <a:r>
              <a:rPr lang="fr-FR" dirty="0"/>
              <a:t> est </a:t>
            </a:r>
            <a:r>
              <a:rPr lang="fr-FR" b="1" dirty="0"/>
              <a:t>6</a:t>
            </a:r>
          </a:p>
          <a:p>
            <a:r>
              <a:rPr lang="fr-FR" dirty="0"/>
              <a:t>La moitié de </a:t>
            </a:r>
            <a:r>
              <a:rPr lang="fr-FR" b="1" dirty="0"/>
              <a:t>14</a:t>
            </a:r>
            <a:r>
              <a:rPr lang="fr-FR" dirty="0"/>
              <a:t> est </a:t>
            </a:r>
            <a:r>
              <a:rPr lang="fr-FR" b="1" dirty="0"/>
              <a:t>7</a:t>
            </a:r>
          </a:p>
          <a:p>
            <a:r>
              <a:rPr lang="fr-FR" dirty="0"/>
              <a:t>La moitié de </a:t>
            </a:r>
            <a:r>
              <a:rPr lang="fr-FR" b="1" dirty="0"/>
              <a:t>16</a:t>
            </a:r>
            <a:r>
              <a:rPr lang="fr-FR" dirty="0"/>
              <a:t> est </a:t>
            </a:r>
            <a:r>
              <a:rPr lang="fr-FR" b="1" dirty="0"/>
              <a:t>8</a:t>
            </a:r>
          </a:p>
          <a:p>
            <a:r>
              <a:rPr lang="fr-FR" dirty="0"/>
              <a:t>La moitié de </a:t>
            </a:r>
            <a:r>
              <a:rPr lang="fr-FR" b="1" dirty="0"/>
              <a:t>18</a:t>
            </a:r>
            <a:r>
              <a:rPr lang="fr-FR" dirty="0"/>
              <a:t> est </a:t>
            </a:r>
            <a:r>
              <a:rPr lang="fr-FR" b="1" dirty="0"/>
              <a:t>9</a:t>
            </a:r>
          </a:p>
        </p:txBody>
      </p:sp>
      <p:sp>
        <p:nvSpPr>
          <p:cNvPr id="4" name="Cœur 3"/>
          <p:cNvSpPr/>
          <p:nvPr/>
        </p:nvSpPr>
        <p:spPr>
          <a:xfrm rot="1096863">
            <a:off x="9738331" y="908269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2B838969-C708-EE49-910A-A46D68BC5AE5}"/>
              </a:ext>
            </a:extLst>
          </p:cNvPr>
          <p:cNvSpPr txBox="1">
            <a:spLocks/>
          </p:cNvSpPr>
          <p:nvPr/>
        </p:nvSpPr>
        <p:spPr>
          <a:xfrm>
            <a:off x="6695289" y="2372877"/>
            <a:ext cx="3922059" cy="274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moitié de </a:t>
            </a:r>
            <a:r>
              <a:rPr lang="fr-FR" b="1"/>
              <a:t>20 </a:t>
            </a:r>
            <a:r>
              <a:rPr lang="fr-FR"/>
              <a:t>est</a:t>
            </a:r>
            <a:r>
              <a:rPr lang="fr-FR" b="1"/>
              <a:t> 10</a:t>
            </a:r>
          </a:p>
          <a:p>
            <a:r>
              <a:rPr lang="fr-FR"/>
              <a:t>La moitié de </a:t>
            </a:r>
            <a:r>
              <a:rPr lang="fr-FR" b="1"/>
              <a:t>40 </a:t>
            </a:r>
            <a:r>
              <a:rPr lang="fr-FR"/>
              <a:t>est</a:t>
            </a:r>
            <a:r>
              <a:rPr lang="fr-FR" b="1"/>
              <a:t> 20</a:t>
            </a:r>
          </a:p>
          <a:p>
            <a:r>
              <a:rPr lang="fr-FR"/>
              <a:t>La moitié de </a:t>
            </a:r>
            <a:r>
              <a:rPr lang="fr-FR" b="1"/>
              <a:t>60</a:t>
            </a:r>
            <a:r>
              <a:rPr lang="fr-FR"/>
              <a:t> est </a:t>
            </a:r>
            <a:r>
              <a:rPr lang="fr-FR" b="1"/>
              <a:t>30</a:t>
            </a:r>
          </a:p>
          <a:p>
            <a:r>
              <a:rPr lang="fr-FR"/>
              <a:t>La moitié de </a:t>
            </a:r>
            <a:r>
              <a:rPr lang="fr-FR" b="1"/>
              <a:t>80</a:t>
            </a:r>
            <a:r>
              <a:rPr lang="fr-FR"/>
              <a:t> est </a:t>
            </a:r>
            <a:r>
              <a:rPr lang="fr-FR" b="1"/>
              <a:t>40</a:t>
            </a:r>
          </a:p>
          <a:p>
            <a:r>
              <a:rPr lang="fr-FR"/>
              <a:t>La moitié de </a:t>
            </a:r>
            <a:r>
              <a:rPr lang="fr-FR" b="1"/>
              <a:t>100</a:t>
            </a:r>
            <a:r>
              <a:rPr lang="fr-FR"/>
              <a:t> est </a:t>
            </a:r>
            <a:r>
              <a:rPr lang="fr-FR" b="1"/>
              <a:t>50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846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86313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230329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164540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:a16="http://schemas.microsoft.com/office/drawing/2014/main" xmlns="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6821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8B102E0F-C429-4248-9903-5FA24B92F624}"/>
              </a:ext>
            </a:extLst>
          </p:cNvPr>
          <p:cNvGrpSpPr/>
          <p:nvPr/>
        </p:nvGrpSpPr>
        <p:grpSpPr>
          <a:xfrm>
            <a:off x="3291839" y="2261626"/>
            <a:ext cx="439274" cy="4000497"/>
            <a:chOff x="2743199" y="2277035"/>
            <a:chExt cx="439274" cy="4000497"/>
          </a:xfrm>
        </p:grpSpPr>
        <p:sp>
          <p:nvSpPr>
            <p:cNvPr id="5" name="Ellipse 4"/>
            <p:cNvSpPr/>
            <p:nvPr/>
          </p:nvSpPr>
          <p:spPr>
            <a:xfrm>
              <a:off x="2743201" y="227703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743201" y="2719947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743200" y="3162859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2743200" y="3620431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61131" y="450009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61132" y="404868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761131" y="4979702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1131" y="5407954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743199" y="586515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744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xmlns="" id="{6361024F-5833-7A40-AE94-9300BFD73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81590"/>
              </p:ext>
            </p:extLst>
          </p:nvPr>
        </p:nvGraphicFramePr>
        <p:xfrm>
          <a:off x="838200" y="1825624"/>
          <a:ext cx="10262620" cy="18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262">
                  <a:extLst>
                    <a:ext uri="{9D8B030D-6E8A-4147-A177-3AD203B41FA5}">
                      <a16:colId xmlns:a16="http://schemas.microsoft.com/office/drawing/2014/main" xmlns="" val="2723848055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528227138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2975609871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1479814582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351404084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2234882440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338310521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464999515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4269857237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181220892"/>
                    </a:ext>
                  </a:extLst>
                </a:gridCol>
              </a:tblGrid>
              <a:tr h="94342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096876"/>
                  </a:ext>
                </a:extLst>
              </a:tr>
              <a:tr h="943420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8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99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Combien comptes-tu d’œufs ?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7403857" y="1446677"/>
            <a:ext cx="2903285" cy="1309424"/>
            <a:chOff x="3524250" y="2214282"/>
            <a:chExt cx="5143500" cy="2375647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/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40" y="4507920"/>
            <a:ext cx="1575278" cy="1575278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084FC86F-FF45-EA48-85FC-4C62CDBD9B90}"/>
              </a:ext>
            </a:extLst>
          </p:cNvPr>
          <p:cNvGrpSpPr/>
          <p:nvPr/>
        </p:nvGrpSpPr>
        <p:grpSpPr>
          <a:xfrm>
            <a:off x="4087617" y="1466163"/>
            <a:ext cx="2903285" cy="1309424"/>
            <a:chOff x="3524250" y="2214282"/>
            <a:chExt cx="5143500" cy="2375647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xmlns="" id="{44AC1047-BD97-BB48-A76D-91C34F018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96C6AAD-271B-4647-A093-2B55048A22E7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apèze 32">
              <a:extLst>
                <a:ext uri="{FF2B5EF4-FFF2-40B4-BE49-F238E27FC236}">
                  <a16:creationId xmlns:a16="http://schemas.microsoft.com/office/drawing/2014/main" xmlns="" id="{BDE6F37A-3446-AB4A-B3B5-4C908C0E4850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98E054C4-C321-9D46-BD41-B5CD0BFEAAC3}"/>
              </a:ext>
            </a:extLst>
          </p:cNvPr>
          <p:cNvGrpSpPr/>
          <p:nvPr/>
        </p:nvGrpSpPr>
        <p:grpSpPr>
          <a:xfrm>
            <a:off x="4087617" y="2932216"/>
            <a:ext cx="2903285" cy="1309424"/>
            <a:chOff x="3524250" y="2214282"/>
            <a:chExt cx="5143500" cy="2375647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xmlns="" id="{8DDE3F11-FD5E-3C43-B56B-E4D07BE0A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A753798-0491-6643-9596-C52A859C6A05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apèze 36">
              <a:extLst>
                <a:ext uri="{FF2B5EF4-FFF2-40B4-BE49-F238E27FC236}">
                  <a16:creationId xmlns:a16="http://schemas.microsoft.com/office/drawing/2014/main" xmlns="" id="{1B6B2ED9-C3F2-9444-AAC8-5049BAB707C6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CD69A796-8B4E-5E43-9EBA-D1BAB7509728}"/>
              </a:ext>
            </a:extLst>
          </p:cNvPr>
          <p:cNvGrpSpPr/>
          <p:nvPr/>
        </p:nvGrpSpPr>
        <p:grpSpPr>
          <a:xfrm>
            <a:off x="7403856" y="2929746"/>
            <a:ext cx="2903285" cy="1309424"/>
            <a:chOff x="3524250" y="2214282"/>
            <a:chExt cx="5143500" cy="2375647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xmlns="" id="{E3EBF586-843B-8640-8B43-B98413055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BF870E7-7517-EF46-A9E3-DB2244F70CA0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rapèze 40">
              <a:extLst>
                <a:ext uri="{FF2B5EF4-FFF2-40B4-BE49-F238E27FC236}">
                  <a16:creationId xmlns:a16="http://schemas.microsoft.com/office/drawing/2014/main" xmlns="" id="{94BDF422-490D-6E4F-9D52-57FF0B97E1D1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BA6796CE-65CD-F74F-B8AE-0782E50AD338}"/>
              </a:ext>
            </a:extLst>
          </p:cNvPr>
          <p:cNvGrpSpPr/>
          <p:nvPr/>
        </p:nvGrpSpPr>
        <p:grpSpPr>
          <a:xfrm>
            <a:off x="785256" y="2932216"/>
            <a:ext cx="2903285" cy="1309424"/>
            <a:chOff x="3524250" y="2214282"/>
            <a:chExt cx="5143500" cy="2375647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xmlns="" id="{D6846460-6975-A64C-9B1B-B65392C12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EA0CC9C-D720-4144-8E8E-485385668A50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rapèze 44">
              <a:extLst>
                <a:ext uri="{FF2B5EF4-FFF2-40B4-BE49-F238E27FC236}">
                  <a16:creationId xmlns:a16="http://schemas.microsoft.com/office/drawing/2014/main" xmlns="" id="{0E3A6C7D-0FCF-4E47-B2CA-26B21BE480C5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97F4F29C-20F3-7446-8A06-747F7F4061DF}"/>
              </a:ext>
            </a:extLst>
          </p:cNvPr>
          <p:cNvGrpSpPr/>
          <p:nvPr/>
        </p:nvGrpSpPr>
        <p:grpSpPr>
          <a:xfrm>
            <a:off x="785256" y="1449147"/>
            <a:ext cx="2903285" cy="1309424"/>
            <a:chOff x="3524250" y="2214282"/>
            <a:chExt cx="5143500" cy="2375647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xmlns="" id="{E2F86788-89A0-B348-9629-CBD73105B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257B5E3-87AE-F14F-B56E-920FF762EDA6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rapèze 48">
              <a:extLst>
                <a:ext uri="{FF2B5EF4-FFF2-40B4-BE49-F238E27FC236}">
                  <a16:creationId xmlns:a16="http://schemas.microsoft.com/office/drawing/2014/main" xmlns="" id="{0B9DC4F2-04B6-3849-A6F5-7B991C7BCD61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8397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Combien comptes-tu d’œufs ?</a:t>
            </a:r>
          </a:p>
        </p:txBody>
      </p:sp>
      <p:grpSp>
        <p:nvGrpSpPr>
          <p:cNvPr id="16" name="Groupe 15"/>
          <p:cNvGrpSpPr/>
          <p:nvPr/>
        </p:nvGrpSpPr>
        <p:grpSpPr>
          <a:xfrm rot="549896">
            <a:off x="8588194" y="1691053"/>
            <a:ext cx="2903285" cy="1309424"/>
            <a:chOff x="3524250" y="2214282"/>
            <a:chExt cx="5143500" cy="2375647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/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40" y="4507920"/>
            <a:ext cx="1575278" cy="1575278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084FC86F-FF45-EA48-85FC-4C62CDBD9B90}"/>
              </a:ext>
            </a:extLst>
          </p:cNvPr>
          <p:cNvGrpSpPr/>
          <p:nvPr/>
        </p:nvGrpSpPr>
        <p:grpSpPr>
          <a:xfrm>
            <a:off x="4766198" y="1775995"/>
            <a:ext cx="2903285" cy="1309424"/>
            <a:chOff x="3524250" y="2214282"/>
            <a:chExt cx="5143500" cy="2375647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xmlns="" id="{44AC1047-BD97-BB48-A76D-91C34F018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96C6AAD-271B-4647-A093-2B55048A22E7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apèze 32">
              <a:extLst>
                <a:ext uri="{FF2B5EF4-FFF2-40B4-BE49-F238E27FC236}">
                  <a16:creationId xmlns:a16="http://schemas.microsoft.com/office/drawing/2014/main" xmlns="" id="{BDE6F37A-3446-AB4A-B3B5-4C908C0E4850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98E054C4-C321-9D46-BD41-B5CD0BFEAAC3}"/>
              </a:ext>
            </a:extLst>
          </p:cNvPr>
          <p:cNvGrpSpPr/>
          <p:nvPr/>
        </p:nvGrpSpPr>
        <p:grpSpPr>
          <a:xfrm rot="21102797">
            <a:off x="8461410" y="3287804"/>
            <a:ext cx="2903285" cy="1309424"/>
            <a:chOff x="3524250" y="2214282"/>
            <a:chExt cx="5143500" cy="2375647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xmlns="" id="{8DDE3F11-FD5E-3C43-B56B-E4D07BE0A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A753798-0491-6643-9596-C52A859C6A05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apèze 36">
              <a:extLst>
                <a:ext uri="{FF2B5EF4-FFF2-40B4-BE49-F238E27FC236}">
                  <a16:creationId xmlns:a16="http://schemas.microsoft.com/office/drawing/2014/main" xmlns="" id="{1B6B2ED9-C3F2-9444-AAC8-5049BAB707C6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CD69A796-8B4E-5E43-9EBA-D1BAB7509728}"/>
              </a:ext>
            </a:extLst>
          </p:cNvPr>
          <p:cNvGrpSpPr/>
          <p:nvPr/>
        </p:nvGrpSpPr>
        <p:grpSpPr>
          <a:xfrm rot="549896">
            <a:off x="8467954" y="4910983"/>
            <a:ext cx="2903285" cy="1309424"/>
            <a:chOff x="3524250" y="2214282"/>
            <a:chExt cx="5143500" cy="2375647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xmlns="" id="{E3EBF586-843B-8640-8B43-B98413055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BF870E7-7517-EF46-A9E3-DB2244F70CA0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rapèze 40">
              <a:extLst>
                <a:ext uri="{FF2B5EF4-FFF2-40B4-BE49-F238E27FC236}">
                  <a16:creationId xmlns:a16="http://schemas.microsoft.com/office/drawing/2014/main" xmlns="" id="{94BDF422-490D-6E4F-9D52-57FF0B97E1D1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BA6796CE-65CD-F74F-B8AE-0782E50AD338}"/>
              </a:ext>
            </a:extLst>
          </p:cNvPr>
          <p:cNvGrpSpPr/>
          <p:nvPr/>
        </p:nvGrpSpPr>
        <p:grpSpPr>
          <a:xfrm rot="549896">
            <a:off x="4548609" y="3346225"/>
            <a:ext cx="2903285" cy="1309424"/>
            <a:chOff x="3524250" y="2214282"/>
            <a:chExt cx="5143500" cy="2375647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xmlns="" id="{D6846460-6975-A64C-9B1B-B65392C12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EA0CC9C-D720-4144-8E8E-485385668A50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rapèze 44">
              <a:extLst>
                <a:ext uri="{FF2B5EF4-FFF2-40B4-BE49-F238E27FC236}">
                  <a16:creationId xmlns:a16="http://schemas.microsoft.com/office/drawing/2014/main" xmlns="" id="{0E3A6C7D-0FCF-4E47-B2CA-26B21BE480C5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97F4F29C-20F3-7446-8A06-747F7F4061DF}"/>
              </a:ext>
            </a:extLst>
          </p:cNvPr>
          <p:cNvGrpSpPr/>
          <p:nvPr/>
        </p:nvGrpSpPr>
        <p:grpSpPr>
          <a:xfrm rot="549896">
            <a:off x="1258551" y="1606987"/>
            <a:ext cx="2903285" cy="1309424"/>
            <a:chOff x="3524250" y="2214282"/>
            <a:chExt cx="5143500" cy="2375647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xmlns="" id="{E2F86788-89A0-B348-9629-CBD73105B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257B5E3-87AE-F14F-B56E-920FF762EDA6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rapèze 48">
              <a:extLst>
                <a:ext uri="{FF2B5EF4-FFF2-40B4-BE49-F238E27FC236}">
                  <a16:creationId xmlns:a16="http://schemas.microsoft.com/office/drawing/2014/main" xmlns="" id="{0B9DC4F2-04B6-3849-A6F5-7B991C7BCD61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A63A85D4-DD4A-1740-A531-0D132A42C05E}"/>
              </a:ext>
            </a:extLst>
          </p:cNvPr>
          <p:cNvGrpSpPr/>
          <p:nvPr/>
        </p:nvGrpSpPr>
        <p:grpSpPr>
          <a:xfrm rot="549896">
            <a:off x="4548609" y="4806991"/>
            <a:ext cx="2903285" cy="1309424"/>
            <a:chOff x="3524250" y="2214282"/>
            <a:chExt cx="5143500" cy="237564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xmlns="" id="{6F938C8D-A5E8-BF4C-B778-169FFF52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06EC478-6B3A-B84B-8B2F-3EB9CA4519E8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Trapèze 50">
              <a:extLst>
                <a:ext uri="{FF2B5EF4-FFF2-40B4-BE49-F238E27FC236}">
                  <a16:creationId xmlns:a16="http://schemas.microsoft.com/office/drawing/2014/main" xmlns="" id="{A08023FE-843C-9346-9A62-E7EEF19D2FAB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CEC7518F-E02F-7D4E-B8A3-5E73B55C0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9878">
            <a:off x="709081" y="2736440"/>
            <a:ext cx="1575278" cy="1575278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5938308F-7EB3-D24A-94EC-0B6020391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7157">
            <a:off x="309706" y="4242538"/>
            <a:ext cx="1575278" cy="15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Combien comptes-tu d’œufs ?</a:t>
            </a:r>
          </a:p>
        </p:txBody>
      </p:sp>
      <p:grpSp>
        <p:nvGrpSpPr>
          <p:cNvPr id="16" name="Groupe 15"/>
          <p:cNvGrpSpPr/>
          <p:nvPr/>
        </p:nvGrpSpPr>
        <p:grpSpPr>
          <a:xfrm rot="549896">
            <a:off x="8859408" y="2393453"/>
            <a:ext cx="2903285" cy="1309424"/>
            <a:chOff x="3524250" y="2214282"/>
            <a:chExt cx="5143500" cy="2375647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/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084FC86F-FF45-EA48-85FC-4C62CDBD9B90}"/>
              </a:ext>
            </a:extLst>
          </p:cNvPr>
          <p:cNvGrpSpPr/>
          <p:nvPr/>
        </p:nvGrpSpPr>
        <p:grpSpPr>
          <a:xfrm>
            <a:off x="155414" y="3157427"/>
            <a:ext cx="2903285" cy="1309424"/>
            <a:chOff x="3524250" y="2214282"/>
            <a:chExt cx="5143500" cy="2375647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xmlns="" id="{44AC1047-BD97-BB48-A76D-91C34F018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96C6AAD-271B-4647-A093-2B55048A22E7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apèze 32">
              <a:extLst>
                <a:ext uri="{FF2B5EF4-FFF2-40B4-BE49-F238E27FC236}">
                  <a16:creationId xmlns:a16="http://schemas.microsoft.com/office/drawing/2014/main" xmlns="" id="{BDE6F37A-3446-AB4A-B3B5-4C908C0E4850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98E054C4-C321-9D46-BD41-B5CD0BFEAAC3}"/>
              </a:ext>
            </a:extLst>
          </p:cNvPr>
          <p:cNvGrpSpPr/>
          <p:nvPr/>
        </p:nvGrpSpPr>
        <p:grpSpPr>
          <a:xfrm rot="21102797">
            <a:off x="8625883" y="4264055"/>
            <a:ext cx="2903285" cy="1309424"/>
            <a:chOff x="3524250" y="2214282"/>
            <a:chExt cx="5143500" cy="2375647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xmlns="" id="{8DDE3F11-FD5E-3C43-B56B-E4D07BE0A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A753798-0491-6643-9596-C52A859C6A05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apèze 36">
              <a:extLst>
                <a:ext uri="{FF2B5EF4-FFF2-40B4-BE49-F238E27FC236}">
                  <a16:creationId xmlns:a16="http://schemas.microsoft.com/office/drawing/2014/main" xmlns="" id="{1B6B2ED9-C3F2-9444-AAC8-5049BAB707C6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97F4F29C-20F3-7446-8A06-747F7F4061DF}"/>
              </a:ext>
            </a:extLst>
          </p:cNvPr>
          <p:cNvGrpSpPr/>
          <p:nvPr/>
        </p:nvGrpSpPr>
        <p:grpSpPr>
          <a:xfrm rot="549896">
            <a:off x="241163" y="5033949"/>
            <a:ext cx="2903285" cy="1309424"/>
            <a:chOff x="3524250" y="2214282"/>
            <a:chExt cx="5143500" cy="2375647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xmlns="" id="{E2F86788-89A0-B348-9629-CBD73105B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257B5E3-87AE-F14F-B56E-920FF762EDA6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rapèze 48">
              <a:extLst>
                <a:ext uri="{FF2B5EF4-FFF2-40B4-BE49-F238E27FC236}">
                  <a16:creationId xmlns:a16="http://schemas.microsoft.com/office/drawing/2014/main" xmlns="" id="{0B9DC4F2-04B6-3849-A6F5-7B991C7BCD61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A63A85D4-DD4A-1740-A531-0D132A42C05E}"/>
              </a:ext>
            </a:extLst>
          </p:cNvPr>
          <p:cNvGrpSpPr/>
          <p:nvPr/>
        </p:nvGrpSpPr>
        <p:grpSpPr>
          <a:xfrm rot="549896">
            <a:off x="241163" y="1423049"/>
            <a:ext cx="2903285" cy="1309424"/>
            <a:chOff x="3524250" y="2214282"/>
            <a:chExt cx="5143500" cy="237564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xmlns="" id="{6F938C8D-A5E8-BF4C-B778-169FFF52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82" b="27430"/>
            <a:stretch/>
          </p:blipFill>
          <p:spPr>
            <a:xfrm>
              <a:off x="3524250" y="2214282"/>
              <a:ext cx="5143500" cy="237564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06EC478-6B3A-B84B-8B2F-3EB9CA4519E8}"/>
                </a:ext>
              </a:extLst>
            </p:cNvPr>
            <p:cNvSpPr/>
            <p:nvPr/>
          </p:nvSpPr>
          <p:spPr>
            <a:xfrm>
              <a:off x="4966447" y="3397624"/>
              <a:ext cx="744071" cy="457200"/>
            </a:xfrm>
            <a:prstGeom prst="rect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Trapèze 50">
              <a:extLst>
                <a:ext uri="{FF2B5EF4-FFF2-40B4-BE49-F238E27FC236}">
                  <a16:creationId xmlns:a16="http://schemas.microsoft.com/office/drawing/2014/main" xmlns="" id="{A08023FE-843C-9346-9A62-E7EEF19D2FAB}"/>
                </a:ext>
              </a:extLst>
            </p:cNvPr>
            <p:cNvSpPr/>
            <p:nvPr/>
          </p:nvSpPr>
          <p:spPr>
            <a:xfrm>
              <a:off x="4105834" y="2495930"/>
              <a:ext cx="1335741" cy="394447"/>
            </a:xfrm>
            <a:prstGeom prst="trapezoid">
              <a:avLst/>
            </a:prstGeom>
            <a:solidFill>
              <a:srgbClr val="6AA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CEC7518F-E02F-7D4E-B8A3-5E73B55C0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9878">
            <a:off x="3624934" y="1724176"/>
            <a:ext cx="1575278" cy="1575278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5938308F-7EB3-D24A-94EC-0B6020391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7157">
            <a:off x="5125026" y="1713002"/>
            <a:ext cx="1575278" cy="157527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2E9E4509-B476-5341-AA38-1EEDDD97D8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16" y="4625846"/>
            <a:ext cx="985058" cy="206571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xmlns="" id="{69DC1C10-254E-394D-B269-4A50EFE3B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5720">
            <a:off x="6518228" y="1713001"/>
            <a:ext cx="1575278" cy="157527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CEC7518F-E02F-7D4E-B8A3-5E73B55C0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9878">
            <a:off x="6501973" y="3197982"/>
            <a:ext cx="1575278" cy="157527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CEC7518F-E02F-7D4E-B8A3-5E73B55C0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9878">
            <a:off x="3481637" y="3197981"/>
            <a:ext cx="1575278" cy="157527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CEC7518F-E02F-7D4E-B8A3-5E73B55C0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9323">
            <a:off x="4943011" y="3274032"/>
            <a:ext cx="1575278" cy="15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79070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040ADD98-F069-0541-8ADD-E74580B18E17}"/>
              </a:ext>
            </a:extLst>
          </p:cNvPr>
          <p:cNvSpPr txBox="1"/>
          <p:nvPr/>
        </p:nvSpPr>
        <p:spPr>
          <a:xfrm>
            <a:off x="483086" y="1228708"/>
            <a:ext cx="11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avait 68 allumettes dans la boîte. Pour allumer le feu, maman a utilisé 12 allumettes. </a:t>
            </a:r>
          </a:p>
          <a:p>
            <a:r>
              <a:rPr lang="fr-FR" sz="3200" dirty="0"/>
              <a:t>Combien reste-il d’allumettes dans la boîte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7F577A-DA8E-D546-ABEE-26BA9B44B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762486" y="3270234"/>
            <a:ext cx="10461840" cy="209618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2BE2211-211A-604D-A662-497987BB4ABF}"/>
              </a:ext>
            </a:extLst>
          </p:cNvPr>
          <p:cNvSpPr txBox="1"/>
          <p:nvPr/>
        </p:nvSpPr>
        <p:spPr>
          <a:xfrm>
            <a:off x="2347910" y="4159760"/>
            <a:ext cx="934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Cursive standard" pitchFamily="2" charset="0"/>
              </a:rPr>
              <a:t>Il reste 56 allumettes dans la boîte</a:t>
            </a:r>
            <a:r>
              <a:rPr lang="fr-FR" sz="4000" dirty="0" smtClean="0">
                <a:solidFill>
                  <a:srgbClr val="002060"/>
                </a:solidFill>
                <a:latin typeface="Cursive standard" pitchFamily="2" charset="0"/>
              </a:rPr>
              <a:t>.</a:t>
            </a:r>
            <a:endParaRPr lang="fr-FR" sz="4000" dirty="0">
              <a:solidFill>
                <a:srgbClr val="00206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DA24EC5-952F-0047-AE06-9F5B59BCBFA1}"/>
              </a:ext>
            </a:extLst>
          </p:cNvPr>
          <p:cNvSpPr txBox="1"/>
          <p:nvPr/>
        </p:nvSpPr>
        <p:spPr>
          <a:xfrm>
            <a:off x="921893" y="1415198"/>
            <a:ext cx="10291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Dans la réserve, il ne reste que des pommes et des poires.</a:t>
            </a:r>
          </a:p>
          <a:p>
            <a:r>
              <a:rPr lang="fr-FR" sz="3200" dirty="0"/>
              <a:t>Il y a vingt-sept fruits en tout. Il n’y a plus que quatre poires. 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pommes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7288" y="257275"/>
            <a:ext cx="4702669" cy="1325563"/>
          </a:xfrm>
        </p:spPr>
        <p:txBody>
          <a:bodyPr/>
          <a:lstStyle/>
          <a:p>
            <a:r>
              <a:rPr lang="fr-FR" dirty="0"/>
              <a:t>Première situation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E9199F4-0736-6C42-AA3D-97DFDEB10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Les moitiés</a:t>
            </a:r>
          </a:p>
        </p:txBody>
      </p:sp>
    </p:spTree>
    <p:extLst>
      <p:ext uri="{BB962C8B-B14F-4D97-AF65-F5344CB8AC3E}">
        <p14:creationId xmlns:p14="http://schemas.microsoft.com/office/powerpoint/2010/main" val="143518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DA24EC5-952F-0047-AE06-9F5B59BCBFA1}"/>
              </a:ext>
            </a:extLst>
          </p:cNvPr>
          <p:cNvSpPr txBox="1"/>
          <p:nvPr/>
        </p:nvSpPr>
        <p:spPr>
          <a:xfrm>
            <a:off x="921893" y="1415198"/>
            <a:ext cx="1105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la réserve, il ne reste que des pommes et des poires.</a:t>
            </a:r>
          </a:p>
          <a:p>
            <a:r>
              <a:rPr lang="fr-FR" sz="3200" dirty="0"/>
              <a:t>Il y a soixante-seize fruits en tout. Il n’y a plus que vingt poires. 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pommes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7288" y="257275"/>
            <a:ext cx="4702669" cy="1325563"/>
          </a:xfrm>
        </p:spPr>
        <p:txBody>
          <a:bodyPr/>
          <a:lstStyle/>
          <a:p>
            <a:r>
              <a:rPr lang="fr-FR" dirty="0" smtClean="0"/>
              <a:t>Deuxième </a:t>
            </a:r>
            <a:r>
              <a:rPr lang="fr-FR" dirty="0"/>
              <a:t>situation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291FE69-E530-374D-9904-C37BD2F99A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1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DA24EC5-952F-0047-AE06-9F5B59BCBFA1}"/>
              </a:ext>
            </a:extLst>
          </p:cNvPr>
          <p:cNvSpPr txBox="1"/>
          <p:nvPr/>
        </p:nvSpPr>
        <p:spPr>
          <a:xfrm>
            <a:off x="921893" y="1415198"/>
            <a:ext cx="1105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la réserve, il ne reste que des pommes et des poires.</a:t>
            </a:r>
          </a:p>
          <a:p>
            <a:r>
              <a:rPr lang="fr-FR" sz="3200" dirty="0"/>
              <a:t>Il y a 78 fruits en tout. Il n’y a plus que 24 poires. 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pommes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7288" y="257275"/>
            <a:ext cx="5673872" cy="1325563"/>
          </a:xfrm>
        </p:spPr>
        <p:txBody>
          <a:bodyPr/>
          <a:lstStyle/>
          <a:p>
            <a:r>
              <a:rPr lang="fr-FR" dirty="0"/>
              <a:t>Situation pour plus tard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EBE0D55-1F12-964C-A89A-5DD944C4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8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des CE1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97790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de mercredi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538 – 216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62B3D95-3206-FD4A-BF2C-4CCE4607B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7907"/>
          <a:stretch/>
        </p:blipFill>
        <p:spPr>
          <a:xfrm>
            <a:off x="792480" y="3274787"/>
            <a:ext cx="10461840" cy="34693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87AFD58-D26B-CC4F-BF7C-E93A65120EF3}"/>
              </a:ext>
            </a:extLst>
          </p:cNvPr>
          <p:cNvSpPr txBox="1"/>
          <p:nvPr/>
        </p:nvSpPr>
        <p:spPr>
          <a:xfrm>
            <a:off x="5152571" y="4001294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5   3  8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3C61751-E661-7F41-BFBD-8D17ADEBE53D}"/>
              </a:ext>
            </a:extLst>
          </p:cNvPr>
          <p:cNvSpPr txBox="1"/>
          <p:nvPr/>
        </p:nvSpPr>
        <p:spPr>
          <a:xfrm>
            <a:off x="5152571" y="4607657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2  1   6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0C7ACFF-2009-974E-971D-DD91B547C952}"/>
              </a:ext>
            </a:extLst>
          </p:cNvPr>
          <p:cNvSpPr txBox="1"/>
          <p:nvPr/>
        </p:nvSpPr>
        <p:spPr>
          <a:xfrm>
            <a:off x="4552335" y="4490174"/>
            <a:ext cx="78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-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553D0DA5-50F8-8946-892A-5BFCE02D3C2E}"/>
              </a:ext>
            </a:extLst>
          </p:cNvPr>
          <p:cNvCxnSpPr/>
          <p:nvPr/>
        </p:nvCxnSpPr>
        <p:spPr>
          <a:xfrm>
            <a:off x="4945625" y="5198060"/>
            <a:ext cx="184846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C1F94B6-50B1-E246-B37D-75003B14D71A}"/>
              </a:ext>
            </a:extLst>
          </p:cNvPr>
          <p:cNvSpPr txBox="1"/>
          <p:nvPr/>
        </p:nvSpPr>
        <p:spPr>
          <a:xfrm>
            <a:off x="5152102" y="5171252"/>
            <a:ext cx="188685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3   2  2</a:t>
            </a:r>
          </a:p>
        </p:txBody>
      </p:sp>
    </p:spTree>
    <p:extLst>
      <p:ext uri="{BB962C8B-B14F-4D97-AF65-F5344CB8AC3E}">
        <p14:creationId xmlns:p14="http://schemas.microsoft.com/office/powerpoint/2010/main" val="395866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1354"/>
          <a:stretch/>
        </p:blipFill>
        <p:spPr>
          <a:xfrm>
            <a:off x="792480" y="4357688"/>
            <a:ext cx="10461840" cy="23610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DA24EC5-952F-0047-AE06-9F5B59BCBFA1}"/>
              </a:ext>
            </a:extLst>
          </p:cNvPr>
          <p:cNvSpPr txBox="1"/>
          <p:nvPr/>
        </p:nvSpPr>
        <p:spPr>
          <a:xfrm>
            <a:off x="792480" y="256958"/>
            <a:ext cx="1105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la réserve, il ne reste que des pommes et des poires.</a:t>
            </a:r>
          </a:p>
          <a:p>
            <a:r>
              <a:rPr lang="fr-FR" sz="3200" dirty="0"/>
              <a:t>Il y a 674 fruits en tout. Il n’y a plus que 253 poires. 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pommes ?</a:t>
            </a:r>
          </a:p>
        </p:txBody>
      </p:sp>
    </p:spTree>
    <p:extLst>
      <p:ext uri="{BB962C8B-B14F-4D97-AF65-F5344CB8AC3E}">
        <p14:creationId xmlns:p14="http://schemas.microsoft.com/office/powerpoint/2010/main" val="8184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et calcule pour la prochaine fois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548 - 25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170404E-5BD1-1946-839C-D1B5FF96C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7907"/>
          <a:stretch/>
        </p:blipFill>
        <p:spPr>
          <a:xfrm>
            <a:off x="792480" y="3249386"/>
            <a:ext cx="10461840" cy="34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EB81BB-9BC4-C149-919C-E2A7AFFC8EC4}"/>
              </a:ext>
            </a:extLst>
          </p:cNvPr>
          <p:cNvGrpSpPr/>
          <p:nvPr/>
        </p:nvGrpSpPr>
        <p:grpSpPr>
          <a:xfrm rot="1089259">
            <a:off x="3538458" y="545452"/>
            <a:ext cx="3214915" cy="3188347"/>
            <a:chOff x="5958114" y="1189166"/>
            <a:chExt cx="3967567" cy="3976914"/>
          </a:xfrm>
        </p:grpSpPr>
        <p:pic>
          <p:nvPicPr>
            <p:cNvPr id="19" name="Espace réservé du contenu 3">
              <a:extLst>
                <a:ext uri="{FF2B5EF4-FFF2-40B4-BE49-F238E27FC236}">
                  <a16:creationId xmlns:a16="http://schemas.microsoft.com/office/drawing/2014/main" xmlns="" id="{07FEFA98-1B6B-064D-B5EA-00905DAEF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21" name="Espace réservé du contenu 3">
              <a:extLst>
                <a:ext uri="{FF2B5EF4-FFF2-40B4-BE49-F238E27FC236}">
                  <a16:creationId xmlns:a16="http://schemas.microsoft.com/office/drawing/2014/main" xmlns="" id="{D2CDBAE0-BACB-0047-8E63-6D5786011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22" name="Espace réservé du contenu 3">
              <a:extLst>
                <a:ext uri="{FF2B5EF4-FFF2-40B4-BE49-F238E27FC236}">
                  <a16:creationId xmlns:a16="http://schemas.microsoft.com/office/drawing/2014/main" xmlns="" id="{8D237F64-4A42-7646-84AD-280C41188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23" name="Espace réservé du contenu 3">
              <a:extLst>
                <a:ext uri="{FF2B5EF4-FFF2-40B4-BE49-F238E27FC236}">
                  <a16:creationId xmlns:a16="http://schemas.microsoft.com/office/drawing/2014/main" xmlns="" id="{3469D26D-B568-ED43-97C7-85796934F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24" name="Espace réservé du contenu 3">
              <a:extLst>
                <a:ext uri="{FF2B5EF4-FFF2-40B4-BE49-F238E27FC236}">
                  <a16:creationId xmlns:a16="http://schemas.microsoft.com/office/drawing/2014/main" xmlns="" id="{47E58FFF-6208-1F40-A120-9C975FCF9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25" name="Larme 24">
              <a:extLst>
                <a:ext uri="{FF2B5EF4-FFF2-40B4-BE49-F238E27FC236}">
                  <a16:creationId xmlns:a16="http://schemas.microsoft.com/office/drawing/2014/main" xmlns="" id="{473B6377-4386-D144-8C46-90742C24F049}"/>
                </a:ext>
              </a:extLst>
            </p:cNvPr>
            <p:cNvSpPr/>
            <p:nvPr/>
          </p:nvSpPr>
          <p:spPr>
            <a:xfrm rot="2184061">
              <a:off x="5958114" y="1189166"/>
              <a:ext cx="3967567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A81ECC97-16F3-1549-B326-71194C110227}"/>
              </a:ext>
            </a:extLst>
          </p:cNvPr>
          <p:cNvGrpSpPr/>
          <p:nvPr/>
        </p:nvGrpSpPr>
        <p:grpSpPr>
          <a:xfrm rot="8820055">
            <a:off x="5929053" y="3373003"/>
            <a:ext cx="3214915" cy="3188347"/>
            <a:chOff x="5958114" y="1189166"/>
            <a:chExt cx="3967567" cy="3976914"/>
          </a:xfrm>
        </p:grpSpPr>
        <p:pic>
          <p:nvPicPr>
            <p:cNvPr id="28" name="Espace réservé du contenu 3">
              <a:extLst>
                <a:ext uri="{FF2B5EF4-FFF2-40B4-BE49-F238E27FC236}">
                  <a16:creationId xmlns:a16="http://schemas.microsoft.com/office/drawing/2014/main" xmlns="" id="{55E780AD-7834-774E-BE64-987EFCBA9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29" name="Espace réservé du contenu 3">
              <a:extLst>
                <a:ext uri="{FF2B5EF4-FFF2-40B4-BE49-F238E27FC236}">
                  <a16:creationId xmlns:a16="http://schemas.microsoft.com/office/drawing/2014/main" xmlns="" id="{3B4BB17C-7243-C14D-96EE-3D5B9905A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30" name="Espace réservé du contenu 3">
              <a:extLst>
                <a:ext uri="{FF2B5EF4-FFF2-40B4-BE49-F238E27FC236}">
                  <a16:creationId xmlns:a16="http://schemas.microsoft.com/office/drawing/2014/main" xmlns="" id="{A66F46BC-2AF7-9D4C-8EF2-26BE23851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31" name="Espace réservé du contenu 3">
              <a:extLst>
                <a:ext uri="{FF2B5EF4-FFF2-40B4-BE49-F238E27FC236}">
                  <a16:creationId xmlns:a16="http://schemas.microsoft.com/office/drawing/2014/main" xmlns="" id="{1631161E-2651-B14C-BACF-C7D82A30E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32" name="Espace réservé du contenu 3">
              <a:extLst>
                <a:ext uri="{FF2B5EF4-FFF2-40B4-BE49-F238E27FC236}">
                  <a16:creationId xmlns:a16="http://schemas.microsoft.com/office/drawing/2014/main" xmlns="" id="{FB1F817F-02A9-864D-A0B2-633932867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33" name="Larme 32">
              <a:extLst>
                <a:ext uri="{FF2B5EF4-FFF2-40B4-BE49-F238E27FC236}">
                  <a16:creationId xmlns:a16="http://schemas.microsoft.com/office/drawing/2014/main" xmlns="" id="{1E76531C-40B5-D447-9569-DD76D0EAB404}"/>
                </a:ext>
              </a:extLst>
            </p:cNvPr>
            <p:cNvSpPr/>
            <p:nvPr/>
          </p:nvSpPr>
          <p:spPr>
            <a:xfrm rot="2184061">
              <a:off x="5958114" y="1189166"/>
              <a:ext cx="3967567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35A61C92-890B-AB48-B98F-68893D2513F6}"/>
              </a:ext>
            </a:extLst>
          </p:cNvPr>
          <p:cNvGrpSpPr/>
          <p:nvPr/>
        </p:nvGrpSpPr>
        <p:grpSpPr>
          <a:xfrm rot="19241804">
            <a:off x="7600321" y="545453"/>
            <a:ext cx="3214915" cy="3188347"/>
            <a:chOff x="5958114" y="1189166"/>
            <a:chExt cx="3967567" cy="3976914"/>
          </a:xfrm>
        </p:grpSpPr>
        <p:pic>
          <p:nvPicPr>
            <p:cNvPr id="35" name="Espace réservé du contenu 3">
              <a:extLst>
                <a:ext uri="{FF2B5EF4-FFF2-40B4-BE49-F238E27FC236}">
                  <a16:creationId xmlns:a16="http://schemas.microsoft.com/office/drawing/2014/main" xmlns="" id="{7CE02FF0-3023-4543-A6B6-A0E669416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36" name="Espace réservé du contenu 3">
              <a:extLst>
                <a:ext uri="{FF2B5EF4-FFF2-40B4-BE49-F238E27FC236}">
                  <a16:creationId xmlns:a16="http://schemas.microsoft.com/office/drawing/2014/main" xmlns="" id="{9D1C3112-B010-E348-84C8-8307907046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37" name="Espace réservé du contenu 3">
              <a:extLst>
                <a:ext uri="{FF2B5EF4-FFF2-40B4-BE49-F238E27FC236}">
                  <a16:creationId xmlns:a16="http://schemas.microsoft.com/office/drawing/2014/main" xmlns="" id="{27C45BB6-55F2-E04A-8788-A2F70AD03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38" name="Espace réservé du contenu 3">
              <a:extLst>
                <a:ext uri="{FF2B5EF4-FFF2-40B4-BE49-F238E27FC236}">
                  <a16:creationId xmlns:a16="http://schemas.microsoft.com/office/drawing/2014/main" xmlns="" id="{29BFC351-26ED-9941-8112-A363E6C89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39" name="Espace réservé du contenu 3">
              <a:extLst>
                <a:ext uri="{FF2B5EF4-FFF2-40B4-BE49-F238E27FC236}">
                  <a16:creationId xmlns:a16="http://schemas.microsoft.com/office/drawing/2014/main" xmlns="" id="{80C1787E-1E2C-7D46-A7FD-1BCA09EC6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40" name="Larme 39">
              <a:extLst>
                <a:ext uri="{FF2B5EF4-FFF2-40B4-BE49-F238E27FC236}">
                  <a16:creationId xmlns:a16="http://schemas.microsoft.com/office/drawing/2014/main" xmlns="" id="{B846AB41-9C5D-A844-AA3B-2581AED82E35}"/>
                </a:ext>
              </a:extLst>
            </p:cNvPr>
            <p:cNvSpPr/>
            <p:nvPr/>
          </p:nvSpPr>
          <p:spPr>
            <a:xfrm rot="2184061">
              <a:off x="5958114" y="1189166"/>
              <a:ext cx="3967567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936D742D-B802-7140-B5B7-EEAF9C1F928A}"/>
              </a:ext>
            </a:extLst>
          </p:cNvPr>
          <p:cNvGrpSpPr/>
          <p:nvPr/>
        </p:nvGrpSpPr>
        <p:grpSpPr>
          <a:xfrm rot="15912265">
            <a:off x="899846" y="3148249"/>
            <a:ext cx="3214915" cy="3188347"/>
            <a:chOff x="5958114" y="1189166"/>
            <a:chExt cx="3967567" cy="3976914"/>
          </a:xfrm>
        </p:grpSpPr>
        <p:pic>
          <p:nvPicPr>
            <p:cNvPr id="42" name="Espace réservé du contenu 3">
              <a:extLst>
                <a:ext uri="{FF2B5EF4-FFF2-40B4-BE49-F238E27FC236}">
                  <a16:creationId xmlns:a16="http://schemas.microsoft.com/office/drawing/2014/main" xmlns="" id="{C3A1155A-56F7-E648-93D2-17200C64D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43" name="Espace réservé du contenu 3">
              <a:extLst>
                <a:ext uri="{FF2B5EF4-FFF2-40B4-BE49-F238E27FC236}">
                  <a16:creationId xmlns:a16="http://schemas.microsoft.com/office/drawing/2014/main" xmlns="" id="{0BF44767-6541-2049-A0C7-6BBB35D8B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44" name="Espace réservé du contenu 3">
              <a:extLst>
                <a:ext uri="{FF2B5EF4-FFF2-40B4-BE49-F238E27FC236}">
                  <a16:creationId xmlns:a16="http://schemas.microsoft.com/office/drawing/2014/main" xmlns="" id="{392D52B6-399B-1E48-A2BB-B35048310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45" name="Espace réservé du contenu 3">
              <a:extLst>
                <a:ext uri="{FF2B5EF4-FFF2-40B4-BE49-F238E27FC236}">
                  <a16:creationId xmlns:a16="http://schemas.microsoft.com/office/drawing/2014/main" xmlns="" id="{AFBA6ECC-124C-2B44-8E6E-B3899481D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46" name="Espace réservé du contenu 3">
              <a:extLst>
                <a:ext uri="{FF2B5EF4-FFF2-40B4-BE49-F238E27FC236}">
                  <a16:creationId xmlns:a16="http://schemas.microsoft.com/office/drawing/2014/main" xmlns="" id="{411C2DCF-DECD-D24A-8C8C-5E350D356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47" name="Larme 46">
              <a:extLst>
                <a:ext uri="{FF2B5EF4-FFF2-40B4-BE49-F238E27FC236}">
                  <a16:creationId xmlns:a16="http://schemas.microsoft.com/office/drawing/2014/main" xmlns="" id="{F325C092-1C89-6942-B304-4825EAD09DA6}"/>
                </a:ext>
              </a:extLst>
            </p:cNvPr>
            <p:cNvSpPr/>
            <p:nvPr/>
          </p:nvSpPr>
          <p:spPr>
            <a:xfrm rot="2184061">
              <a:off x="5958114" y="1189166"/>
              <a:ext cx="3967567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6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0949 L -0.24076 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1 -0.02084 L 0.23203 -0.1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773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chemeClr val="accent5">
                    <a:lumMod val="75000"/>
                  </a:schemeClr>
                </a:solidFill>
              </a:rPr>
              <a:t>Les moitiés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1348" y="2273124"/>
            <a:ext cx="3922059" cy="2747764"/>
          </a:xfrm>
        </p:spPr>
        <p:txBody>
          <a:bodyPr>
            <a:normAutofit/>
          </a:bodyPr>
          <a:lstStyle/>
          <a:p>
            <a:r>
              <a:rPr lang="fr-FR" dirty="0"/>
              <a:t>La moitié de </a:t>
            </a:r>
            <a:r>
              <a:rPr lang="fr-FR" b="1" dirty="0"/>
              <a:t>20 </a:t>
            </a:r>
            <a:r>
              <a:rPr lang="fr-FR" dirty="0"/>
              <a:t>est</a:t>
            </a:r>
            <a:r>
              <a:rPr lang="fr-FR" b="1" dirty="0"/>
              <a:t> 10</a:t>
            </a:r>
          </a:p>
          <a:p>
            <a:r>
              <a:rPr lang="fr-FR" dirty="0"/>
              <a:t>La moitié de </a:t>
            </a:r>
            <a:r>
              <a:rPr lang="fr-FR" b="1" dirty="0"/>
              <a:t>40 </a:t>
            </a:r>
            <a:r>
              <a:rPr lang="fr-FR" dirty="0"/>
              <a:t>est</a:t>
            </a:r>
            <a:r>
              <a:rPr lang="fr-FR" b="1" dirty="0"/>
              <a:t> 20</a:t>
            </a:r>
          </a:p>
          <a:p>
            <a:r>
              <a:rPr lang="fr-FR" dirty="0"/>
              <a:t>La moitié de </a:t>
            </a:r>
            <a:r>
              <a:rPr lang="fr-FR" b="1" dirty="0"/>
              <a:t>60</a:t>
            </a:r>
            <a:r>
              <a:rPr lang="fr-FR" dirty="0"/>
              <a:t> est </a:t>
            </a:r>
            <a:r>
              <a:rPr lang="fr-FR" b="1" dirty="0"/>
              <a:t>30</a:t>
            </a:r>
          </a:p>
          <a:p>
            <a:r>
              <a:rPr lang="fr-FR" dirty="0"/>
              <a:t>La moitié de </a:t>
            </a:r>
            <a:r>
              <a:rPr lang="fr-FR" b="1" dirty="0"/>
              <a:t>80</a:t>
            </a:r>
            <a:r>
              <a:rPr lang="fr-FR" dirty="0"/>
              <a:t> est </a:t>
            </a:r>
            <a:r>
              <a:rPr lang="fr-FR" b="1" dirty="0"/>
              <a:t>40</a:t>
            </a:r>
          </a:p>
          <a:p>
            <a:r>
              <a:rPr lang="fr-FR" dirty="0"/>
              <a:t>La moitié de </a:t>
            </a:r>
            <a:r>
              <a:rPr lang="fr-FR" b="1" dirty="0"/>
              <a:t>100</a:t>
            </a:r>
            <a:r>
              <a:rPr lang="fr-FR" dirty="0"/>
              <a:t> est </a:t>
            </a:r>
            <a:r>
              <a:rPr lang="fr-FR" b="1" dirty="0"/>
              <a:t>50</a:t>
            </a:r>
          </a:p>
        </p:txBody>
      </p:sp>
      <p:sp>
        <p:nvSpPr>
          <p:cNvPr id="4" name="Cœur 3"/>
          <p:cNvSpPr/>
          <p:nvPr/>
        </p:nvSpPr>
        <p:spPr>
          <a:xfrm rot="1096863">
            <a:off x="7869966" y="1502322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1286" y="487922"/>
            <a:ext cx="4225034" cy="1325563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chemeClr val="accent5">
                    <a:lumMod val="75000"/>
                  </a:schemeClr>
                </a:solidFill>
              </a:rPr>
              <a:t>Les moitiés</a:t>
            </a:r>
            <a:endParaRPr lang="fr-FR" sz="54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Quelle est la moitié de 100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   50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60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75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3665" y="504548"/>
            <a:ext cx="7511935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accent5">
                    <a:lumMod val="75000"/>
                  </a:schemeClr>
                </a:solidFill>
              </a:rPr>
              <a:t>Les moitiés et les doubles</a:t>
            </a:r>
            <a:endParaRPr lang="fr-FR" sz="48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 est le double de 40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   80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80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309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3665" y="504548"/>
            <a:ext cx="7511935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accent5">
                    <a:lumMod val="75000"/>
                  </a:schemeClr>
                </a:solidFill>
              </a:rPr>
              <a:t>Les moitiés et les doubles</a:t>
            </a:r>
            <a:endParaRPr lang="fr-FR" sz="48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 est le double de 10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20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10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22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3665" y="504548"/>
            <a:ext cx="7511935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accent5">
                    <a:lumMod val="75000"/>
                  </a:schemeClr>
                </a:solidFill>
              </a:rPr>
              <a:t>Les moitiés et les doubles</a:t>
            </a:r>
            <a:endParaRPr lang="fr-FR" sz="48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 est le double de 30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60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40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125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3665" y="504548"/>
            <a:ext cx="7511935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accent5">
                    <a:lumMod val="75000"/>
                  </a:schemeClr>
                </a:solidFill>
              </a:rPr>
              <a:t>Les moitiés et les doubles</a:t>
            </a:r>
            <a:endParaRPr lang="fr-FR" sz="48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 est le double de 50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100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18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78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2370</TotalTime>
  <Words>656</Words>
  <Application>Microsoft Office PowerPoint</Application>
  <PresentationFormat>Personnalisé</PresentationFormat>
  <Paragraphs>230</Paragraphs>
  <Slides>25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Jeudi 26 mars</vt:lpstr>
      <vt:lpstr>Calcul mental</vt:lpstr>
      <vt:lpstr>Présentation PowerPoint</vt:lpstr>
      <vt:lpstr>Les moitiés</vt:lpstr>
      <vt:lpstr>Les moitiés</vt:lpstr>
      <vt:lpstr>Les moitiés et les doubles</vt:lpstr>
      <vt:lpstr>Les moitiés et les doubles</vt:lpstr>
      <vt:lpstr>Les moitiés et les doubles</vt:lpstr>
      <vt:lpstr>Les moitiés et les doubles</vt:lpstr>
      <vt:lpstr>Les moitiés</vt:lpstr>
      <vt:lpstr>Nombres</vt:lpstr>
      <vt:lpstr>Le tableau des nombres</vt:lpstr>
      <vt:lpstr>Le tableau des nombres</vt:lpstr>
      <vt:lpstr>Combien comptes-tu d’œufs ?</vt:lpstr>
      <vt:lpstr>Combien comptes-tu d’œufs ?</vt:lpstr>
      <vt:lpstr>Combien comptes-tu d’œufs ?</vt:lpstr>
      <vt:lpstr>Problèmes</vt:lpstr>
      <vt:lpstr>Correction du problème d’hier</vt:lpstr>
      <vt:lpstr>Première situation</vt:lpstr>
      <vt:lpstr>Deuxième situation</vt:lpstr>
      <vt:lpstr>Situation pour plus tard</vt:lpstr>
      <vt:lpstr>Calcul des CE1</vt:lpstr>
      <vt:lpstr>Calcul de mercredi : </vt:lpstr>
      <vt:lpstr>Présentation PowerPoint</vt:lpstr>
      <vt:lpstr>Pose et calcule pour la prochaine fois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102</cp:revision>
  <dcterms:created xsi:type="dcterms:W3CDTF">2020-03-19T21:38:13Z</dcterms:created>
  <dcterms:modified xsi:type="dcterms:W3CDTF">2020-05-05T10:27:02Z</dcterms:modified>
</cp:coreProperties>
</file>