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294" r:id="rId3"/>
    <p:sldId id="337" r:id="rId4"/>
    <p:sldId id="295" r:id="rId5"/>
    <p:sldId id="258" r:id="rId6"/>
    <p:sldId id="334" r:id="rId7"/>
    <p:sldId id="332" r:id="rId8"/>
    <p:sldId id="335" r:id="rId9"/>
    <p:sldId id="336" r:id="rId10"/>
    <p:sldId id="271" r:id="rId11"/>
    <p:sldId id="300" r:id="rId12"/>
    <p:sldId id="354" r:id="rId13"/>
    <p:sldId id="355" r:id="rId14"/>
    <p:sldId id="356" r:id="rId15"/>
    <p:sldId id="273" r:id="rId16"/>
    <p:sldId id="367" r:id="rId17"/>
    <p:sldId id="368" r:id="rId18"/>
    <p:sldId id="278" r:id="rId19"/>
    <p:sldId id="428" r:id="rId20"/>
    <p:sldId id="312" r:id="rId21"/>
    <p:sldId id="397" r:id="rId22"/>
    <p:sldId id="398" r:id="rId23"/>
    <p:sldId id="399" r:id="rId24"/>
    <p:sldId id="401" r:id="rId25"/>
    <p:sldId id="400" r:id="rId26"/>
    <p:sldId id="280" r:id="rId27"/>
    <p:sldId id="281" r:id="rId28"/>
    <p:sldId id="402" r:id="rId29"/>
    <p:sldId id="284" r:id="rId30"/>
    <p:sldId id="319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9C0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6" autoAdjust="0"/>
    <p:restoredTop sz="88966" autoAdjust="0"/>
  </p:normalViewPr>
  <p:slideViewPr>
    <p:cSldViewPr snapToGrid="0">
      <p:cViewPr>
        <p:scale>
          <a:sx n="70" d="100"/>
          <a:sy n="7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020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60 + 13 :  constellation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47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allumer le feu, maman a utilisé 3 allumettes. Combien en reste-t-il dans la boite?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allumer le feu, maman a utilisé 3 allumettes. Combien en reste-t-il dans la boite?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allumer le feu, maman a utilisé 3 allumettes. Combien en reste-t-il dans la boite?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allumer le feu, maman a utilisé 3 allumettes. Combien en reste-t-il dans la boite?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allumer le feu, maman a utilisé 3 allumettes. Combien en reste-t-il dans la boite?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Schéma en barre ; puis Faire en ligne puis en colonne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7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Calcul à poser directement sur le tableau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91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réciproque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40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30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 du furet entre 7 et 19, puis présenter le lien entre ces lignes et 60-70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20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Zoom sur la zone 60 – 70 : travail sur les deux lignes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71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RECHERCHE DES NOMBRES MANQUANTS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57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RECHERCHE DES NOMBRES MANQUANTS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07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47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9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Mercredi 25 mars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86313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5128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516799"/>
              </p:ext>
            </p:extLst>
          </p:nvPr>
        </p:nvGraphicFramePr>
        <p:xfrm>
          <a:off x="3164540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96821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8B102E0F-C429-4248-9903-5FA24B92F624}"/>
              </a:ext>
            </a:extLst>
          </p:cNvPr>
          <p:cNvGrpSpPr/>
          <p:nvPr/>
        </p:nvGrpSpPr>
        <p:grpSpPr>
          <a:xfrm>
            <a:off x="3291839" y="2261626"/>
            <a:ext cx="439274" cy="4000497"/>
            <a:chOff x="2743199" y="2277035"/>
            <a:chExt cx="439274" cy="4000497"/>
          </a:xfrm>
        </p:grpSpPr>
        <p:sp>
          <p:nvSpPr>
            <p:cNvPr id="5" name="Ellipse 4"/>
            <p:cNvSpPr/>
            <p:nvPr/>
          </p:nvSpPr>
          <p:spPr>
            <a:xfrm>
              <a:off x="2743201" y="227703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743201" y="2719947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743200" y="3162859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2743200" y="3620431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61131" y="450009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61132" y="404868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761131" y="4979702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1131" y="5407954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743199" y="586515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ED754A6-7401-1044-BFCC-DB1AF2671600}"/>
              </a:ext>
            </a:extLst>
          </p:cNvPr>
          <p:cNvSpPr/>
          <p:nvPr/>
        </p:nvSpPr>
        <p:spPr>
          <a:xfrm>
            <a:off x="2971801" y="4476186"/>
            <a:ext cx="6483927" cy="947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6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85583"/>
              </p:ext>
            </p:extLst>
          </p:nvPr>
        </p:nvGraphicFramePr>
        <p:xfrm>
          <a:off x="3164540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968215"/>
                  </a:ext>
                </a:extLst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3309771" y="4484684"/>
            <a:ext cx="421341" cy="41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A66E7962-36AB-754A-AF96-BD43A744EF20}"/>
              </a:ext>
            </a:extLst>
          </p:cNvPr>
          <p:cNvGrpSpPr/>
          <p:nvPr/>
        </p:nvGrpSpPr>
        <p:grpSpPr>
          <a:xfrm>
            <a:off x="3291840" y="2261626"/>
            <a:ext cx="439273" cy="2184025"/>
            <a:chOff x="3291840" y="2261626"/>
            <a:chExt cx="439273" cy="2184025"/>
          </a:xfrm>
        </p:grpSpPr>
        <p:sp>
          <p:nvSpPr>
            <p:cNvPr id="5" name="Ellipse 4"/>
            <p:cNvSpPr/>
            <p:nvPr/>
          </p:nvSpPr>
          <p:spPr>
            <a:xfrm>
              <a:off x="3291841" y="2261626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3291841" y="2704538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3291840" y="3147450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3291840" y="3605022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3309772" y="4033274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llipse 10"/>
          <p:cNvSpPr/>
          <p:nvPr/>
        </p:nvSpPr>
        <p:spPr>
          <a:xfrm>
            <a:off x="3309771" y="4964293"/>
            <a:ext cx="421341" cy="41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309771" y="5392545"/>
            <a:ext cx="421341" cy="41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291839" y="5849746"/>
            <a:ext cx="421341" cy="41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05076F54-C23D-BE4C-83B6-87A1B8642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93524"/>
              </p:ext>
            </p:extLst>
          </p:nvPr>
        </p:nvGraphicFramePr>
        <p:xfrm>
          <a:off x="3164540" y="4484944"/>
          <a:ext cx="5859660" cy="89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1714132879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250394952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273162017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161069415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04204984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125495609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623835075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870631689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444977398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593695894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346535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0382238"/>
                  </a:ext>
                </a:extLst>
              </a:tr>
            </a:tbl>
          </a:graphicData>
        </a:graphic>
      </p:graphicFrame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31938CA3-C6DA-8843-9D38-0986550525F6}"/>
              </a:ext>
            </a:extLst>
          </p:cNvPr>
          <p:cNvGrpSpPr/>
          <p:nvPr/>
        </p:nvGrpSpPr>
        <p:grpSpPr>
          <a:xfrm>
            <a:off x="3286219" y="4494282"/>
            <a:ext cx="421342" cy="859980"/>
            <a:chOff x="3286219" y="4494282"/>
            <a:chExt cx="421342" cy="859980"/>
          </a:xfrm>
        </p:grpSpPr>
        <p:sp>
          <p:nvSpPr>
            <p:cNvPr id="17" name="Ellipse 16">
              <a:extLst>
                <a:ext uri="{FF2B5EF4-FFF2-40B4-BE49-F238E27FC236}">
                  <a16:creationId xmlns="" xmlns:a16="http://schemas.microsoft.com/office/drawing/2014/main" id="{F10E59C4-1349-CC48-8AC3-69DFF025E41F}"/>
                </a:ext>
              </a:extLst>
            </p:cNvPr>
            <p:cNvSpPr/>
            <p:nvPr/>
          </p:nvSpPr>
          <p:spPr>
            <a:xfrm>
              <a:off x="3286219" y="494188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="" xmlns:a16="http://schemas.microsoft.com/office/drawing/2014/main" id="{D3795DCB-FA52-F541-B9BE-7E2B9B0A5265}"/>
                </a:ext>
              </a:extLst>
            </p:cNvPr>
            <p:cNvSpPr/>
            <p:nvPr/>
          </p:nvSpPr>
          <p:spPr>
            <a:xfrm>
              <a:off x="3286220" y="4494282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01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54776"/>
              </p:ext>
            </p:extLst>
          </p:nvPr>
        </p:nvGraphicFramePr>
        <p:xfrm>
          <a:off x="3164540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96821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8B102E0F-C429-4248-9903-5FA24B92F624}"/>
              </a:ext>
            </a:extLst>
          </p:cNvPr>
          <p:cNvGrpSpPr/>
          <p:nvPr/>
        </p:nvGrpSpPr>
        <p:grpSpPr>
          <a:xfrm>
            <a:off x="3291839" y="2261626"/>
            <a:ext cx="439274" cy="4000497"/>
            <a:chOff x="2743199" y="2277035"/>
            <a:chExt cx="439274" cy="4000497"/>
          </a:xfrm>
        </p:grpSpPr>
        <p:sp>
          <p:nvSpPr>
            <p:cNvPr id="5" name="Ellipse 4"/>
            <p:cNvSpPr/>
            <p:nvPr/>
          </p:nvSpPr>
          <p:spPr>
            <a:xfrm>
              <a:off x="2743201" y="227703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743201" y="2719947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743200" y="3162859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2743200" y="3620431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61131" y="450009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61132" y="404868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761131" y="4979702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1131" y="5407954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743199" y="586515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533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="" xmlns:a16="http://schemas.microsoft.com/office/drawing/2014/main" id="{92AF9574-C504-B147-8A88-71AD4DD64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27993"/>
              </p:ext>
            </p:extLst>
          </p:nvPr>
        </p:nvGraphicFramePr>
        <p:xfrm>
          <a:off x="3084835" y="1825984"/>
          <a:ext cx="1757898" cy="44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2418271627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67448206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372705646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6101262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="" xmlns:a16="http://schemas.microsoft.com/office/drawing/2014/main" id="{8D62BDA3-5099-2846-9BA8-B4564BD1E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00703"/>
              </p:ext>
            </p:extLst>
          </p:nvPr>
        </p:nvGraphicFramePr>
        <p:xfrm>
          <a:off x="7349268" y="1825985"/>
          <a:ext cx="1757898" cy="44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2027758258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736450932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80523814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280080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="" xmlns:a16="http://schemas.microsoft.com/office/drawing/2014/main" id="{AB1B257C-36EA-A443-AF41-BEF3BE5E5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12292"/>
              </p:ext>
            </p:extLst>
          </p:nvPr>
        </p:nvGraphicFramePr>
        <p:xfrm>
          <a:off x="3084836" y="3621173"/>
          <a:ext cx="1757898" cy="44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1546651293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534935553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600277597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6758383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="" xmlns:a16="http://schemas.microsoft.com/office/drawing/2014/main" id="{F5B8CEF4-CC81-F149-97D0-310349CA3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9736"/>
              </p:ext>
            </p:extLst>
          </p:nvPr>
        </p:nvGraphicFramePr>
        <p:xfrm>
          <a:off x="7349268" y="3621173"/>
          <a:ext cx="1757898" cy="44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48670812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867063440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638961561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468627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="" xmlns:a16="http://schemas.microsoft.com/office/drawing/2014/main" id="{2F1A4224-568B-EC4F-A23E-0CB823E51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54084"/>
              </p:ext>
            </p:extLst>
          </p:nvPr>
        </p:nvGraphicFramePr>
        <p:xfrm>
          <a:off x="3166170" y="5096033"/>
          <a:ext cx="5859660" cy="89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1488718575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088839128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034513108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27264671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61987400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996901458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39988435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50938158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415685220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105238812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066618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186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9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Combien comptes-tu de timbres 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35544" y="1464830"/>
            <a:ext cx="3254504" cy="1599433"/>
          </a:xfrm>
          <a:ln>
            <a:solidFill>
              <a:schemeClr val="tx1"/>
            </a:solidFill>
          </a:ln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770241" y="4909667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751898" y="3117243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072775" y="3117243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072776" y="2241928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426824" y="3117243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442512" y="2241928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737285" y="2241928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464475" y="4024479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du contenu 3">
            <a:extLst>
              <a:ext uri="{FF2B5EF4-FFF2-40B4-BE49-F238E27FC236}">
                <a16:creationId xmlns="" xmlns:a16="http://schemas.microsoft.com/office/drawing/2014/main" id="{36E12857-7236-E14E-8D3C-2B2F894DC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38692" y="4909667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Espace réservé du contenu 3">
            <a:extLst>
              <a:ext uri="{FF2B5EF4-FFF2-40B4-BE49-F238E27FC236}">
                <a16:creationId xmlns="" xmlns:a16="http://schemas.microsoft.com/office/drawing/2014/main" id="{18906A2A-5A18-544E-A5EF-AD66DDB5F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770241" y="1486211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Espace réservé du contenu 3">
            <a:extLst>
              <a:ext uri="{FF2B5EF4-FFF2-40B4-BE49-F238E27FC236}">
                <a16:creationId xmlns="" xmlns:a16="http://schemas.microsoft.com/office/drawing/2014/main" id="{E36CEDEA-AC23-6248-B79C-5EF56F71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38692" y="3224763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Espace réservé du contenu 3">
            <a:extLst>
              <a:ext uri="{FF2B5EF4-FFF2-40B4-BE49-F238E27FC236}">
                <a16:creationId xmlns="" xmlns:a16="http://schemas.microsoft.com/office/drawing/2014/main" id="{D29D9841-2896-2744-99FD-709D1D176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770241" y="3245467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150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Combien comptes-tu de timbres 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942329" y="2815254"/>
            <a:ext cx="3254504" cy="1599433"/>
          </a:xfrm>
          <a:ln>
            <a:solidFill>
              <a:schemeClr val="tx1"/>
            </a:solidFill>
          </a:ln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4558685" y="2809614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468882" y="3709799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0595925" y="4849174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572500" y="4764310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512070" y="4887292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0426223" y="3715382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572500" y="3715382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du contenu 3">
            <a:extLst>
              <a:ext uri="{FF2B5EF4-FFF2-40B4-BE49-F238E27FC236}">
                <a16:creationId xmlns="" xmlns:a16="http://schemas.microsoft.com/office/drawing/2014/main" id="{36E12857-7236-E14E-8D3C-2B2F894DC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88345" y="4314218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Espace réservé du contenu 3">
            <a:extLst>
              <a:ext uri="{FF2B5EF4-FFF2-40B4-BE49-F238E27FC236}">
                <a16:creationId xmlns="" xmlns:a16="http://schemas.microsoft.com/office/drawing/2014/main" id="{18906A2A-5A18-544E-A5EF-AD66DDB5F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8464475" y="1353135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Espace réservé du contenu 3">
            <a:extLst>
              <a:ext uri="{FF2B5EF4-FFF2-40B4-BE49-F238E27FC236}">
                <a16:creationId xmlns="" xmlns:a16="http://schemas.microsoft.com/office/drawing/2014/main" id="{E36CEDEA-AC23-6248-B79C-5EF56F71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388345" y="1353135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Espace réservé du contenu 3">
            <a:extLst>
              <a:ext uri="{FF2B5EF4-FFF2-40B4-BE49-F238E27FC236}">
                <a16:creationId xmlns="" xmlns:a16="http://schemas.microsoft.com/office/drawing/2014/main" id="{D29D9841-2896-2744-99FD-709D1D176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4350125" y="1455040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Espace réservé du contenu 3">
            <a:extLst>
              <a:ext uri="{FF2B5EF4-FFF2-40B4-BE49-F238E27FC236}">
                <a16:creationId xmlns="" xmlns:a16="http://schemas.microsoft.com/office/drawing/2014/main" id="{E0CB384A-92D6-6C43-8517-4F51F103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4350125" y="4437199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98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Combien comptes-tu de timbres 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885978" y="2810447"/>
            <a:ext cx="3254504" cy="1599433"/>
          </a:xfrm>
          <a:ln>
            <a:solidFill>
              <a:schemeClr val="tx1"/>
            </a:solidFill>
          </a:ln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4726325" y="2860141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0474028" y="3147217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0967087" y="2349355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670685" y="4864779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0432180" y="4851862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267223" y="3107306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931096" y="4864779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du contenu 3">
            <a:extLst>
              <a:ext uri="{FF2B5EF4-FFF2-40B4-BE49-F238E27FC236}">
                <a16:creationId xmlns="" xmlns:a16="http://schemas.microsoft.com/office/drawing/2014/main" id="{36E12857-7236-E14E-8D3C-2B2F894DC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168517" y="4382521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Espace réservé du contenu 3">
            <a:extLst>
              <a:ext uri="{FF2B5EF4-FFF2-40B4-BE49-F238E27FC236}">
                <a16:creationId xmlns="" xmlns:a16="http://schemas.microsoft.com/office/drawing/2014/main" id="{E36CEDEA-AC23-6248-B79C-5EF56F71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165966" y="1395919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Espace réservé du contenu 3">
            <a:extLst>
              <a:ext uri="{FF2B5EF4-FFF2-40B4-BE49-F238E27FC236}">
                <a16:creationId xmlns="" xmlns:a16="http://schemas.microsoft.com/office/drawing/2014/main" id="{D29D9841-2896-2744-99FD-709D1D176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4497725" y="1309040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Espace réservé du contenu 3">
            <a:extLst>
              <a:ext uri="{FF2B5EF4-FFF2-40B4-BE49-F238E27FC236}">
                <a16:creationId xmlns="" xmlns:a16="http://schemas.microsoft.com/office/drawing/2014/main" id="{E0CB384A-92D6-6C43-8517-4F51F103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 b="2479"/>
          <a:stretch/>
        </p:blipFill>
        <p:spPr>
          <a:xfrm>
            <a:off x="4140482" y="4414687"/>
            <a:ext cx="3254504" cy="159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Espace réservé du contenu 3">
            <a:extLst>
              <a:ext uri="{FF2B5EF4-FFF2-40B4-BE49-F238E27FC236}">
                <a16:creationId xmlns="" xmlns:a16="http://schemas.microsoft.com/office/drawing/2014/main" id="{E7187C60-E4EC-BB45-8686-B63ADC517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0519351" y="1491245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Espace réservé du contenu 3">
            <a:extLst>
              <a:ext uri="{FF2B5EF4-FFF2-40B4-BE49-F238E27FC236}">
                <a16:creationId xmlns="" xmlns:a16="http://schemas.microsoft.com/office/drawing/2014/main" id="{601116B7-2507-244F-A379-2FB9D4F1E7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345781" y="3107306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Espace réservé du contenu 3">
            <a:extLst>
              <a:ext uri="{FF2B5EF4-FFF2-40B4-BE49-F238E27FC236}">
                <a16:creationId xmlns="" xmlns:a16="http://schemas.microsoft.com/office/drawing/2014/main" id="{0858ADFD-5956-2B42-9426-2F7CEE9738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1430349" y="3107306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Espace réservé du contenu 3">
            <a:extLst>
              <a:ext uri="{FF2B5EF4-FFF2-40B4-BE49-F238E27FC236}">
                <a16:creationId xmlns="" xmlns:a16="http://schemas.microsoft.com/office/drawing/2014/main" id="{966C5752-8FA8-EE4A-B394-428074D29D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736109" y="2315818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Espace réservé du contenu 3">
            <a:extLst>
              <a:ext uri="{FF2B5EF4-FFF2-40B4-BE49-F238E27FC236}">
                <a16:creationId xmlns="" xmlns:a16="http://schemas.microsoft.com/office/drawing/2014/main" id="{885D0801-AA62-C64A-816B-3DC6919F2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11476898" y="1491245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Espace réservé du contenu 3">
            <a:extLst>
              <a:ext uri="{FF2B5EF4-FFF2-40B4-BE49-F238E27FC236}">
                <a16:creationId xmlns="" xmlns:a16="http://schemas.microsoft.com/office/drawing/2014/main" id="{9A3D4782-44D5-3341-890E-057490057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9177626" y="1539079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Espace réservé du contenu 3">
            <a:extLst>
              <a:ext uri="{FF2B5EF4-FFF2-40B4-BE49-F238E27FC236}">
                <a16:creationId xmlns="" xmlns:a16="http://schemas.microsoft.com/office/drawing/2014/main" id="{0CAAB5FA-25D7-824B-A429-56203009AE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6" t="51868" r="8264" b="27236"/>
          <a:stretch/>
        </p:blipFill>
        <p:spPr>
          <a:xfrm>
            <a:off x="8345782" y="1538022"/>
            <a:ext cx="493059" cy="699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53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46923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0075" y="1926772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fermier a ramassé 36 œufs et un autre en a ramassés 27.</a:t>
            </a:r>
          </a:p>
          <a:p>
            <a:r>
              <a:rPr lang="fr-FR" sz="2800" dirty="0"/>
              <a:t>Combien en ont-ils ramassés à eux 2 ?</a:t>
            </a:r>
          </a:p>
          <a:p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86CB85E-9132-664C-8750-C5A8D86A7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r="7274" b="2392"/>
          <a:stretch/>
        </p:blipFill>
        <p:spPr>
          <a:xfrm>
            <a:off x="483086" y="3166533"/>
            <a:ext cx="11302514" cy="24454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049B81B-150F-4846-BD6B-1B0EBE5098EA}"/>
              </a:ext>
            </a:extLst>
          </p:cNvPr>
          <p:cNvSpPr txBox="1"/>
          <p:nvPr/>
        </p:nvSpPr>
        <p:spPr>
          <a:xfrm>
            <a:off x="2178594" y="4240531"/>
            <a:ext cx="9344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2060"/>
                </a:solidFill>
                <a:latin typeface="Cursive standard" pitchFamily="2" charset="0"/>
              </a:rPr>
              <a:t>A eux deux, ils ont ramassé 63 œufs . </a:t>
            </a:r>
          </a:p>
        </p:txBody>
      </p:sp>
    </p:spTree>
    <p:extLst>
      <p:ext uri="{BB962C8B-B14F-4D97-AF65-F5344CB8AC3E}">
        <p14:creationId xmlns:p14="http://schemas.microsoft.com/office/powerpoint/2010/main" val="24121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Les moitiés</a:t>
            </a:r>
          </a:p>
        </p:txBody>
      </p:sp>
    </p:spTree>
    <p:extLst>
      <p:ext uri="{BB962C8B-B14F-4D97-AF65-F5344CB8AC3E}">
        <p14:creationId xmlns:p14="http://schemas.microsoft.com/office/powerpoint/2010/main" val="6272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pic>
        <p:nvPicPr>
          <p:cNvPr id="9" name="Espace réservé du contenu 8" descr="&#10;&#10;">
            <a:extLst>
              <a:ext uri="{FF2B5EF4-FFF2-40B4-BE49-F238E27FC236}">
                <a16:creationId xmlns="" xmlns:a16="http://schemas.microsoft.com/office/drawing/2014/main" id="{A059453F-9B9D-734B-9516-64AA8DA5E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13" y="3431704"/>
            <a:ext cx="3971699" cy="2234081"/>
          </a:xfrm>
        </p:spPr>
      </p:pic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83086" y="1228708"/>
            <a:ext cx="11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avait 24 allumettes dans la boîte. Pour allumer le feu, maman a utilisé 3 allumettes. </a:t>
            </a:r>
          </a:p>
          <a:p>
            <a:r>
              <a:rPr lang="fr-FR" sz="3200" dirty="0"/>
              <a:t>Combien reste-il d’allumettes dans la boîte ? </a:t>
            </a:r>
          </a:p>
        </p:txBody>
      </p:sp>
      <p:pic>
        <p:nvPicPr>
          <p:cNvPr id="87" name="Image 86" descr="Une image contenant jouet, table&#10;&#10;Description générée automatiquement">
            <a:extLst>
              <a:ext uri="{FF2B5EF4-FFF2-40B4-BE49-F238E27FC236}">
                <a16:creationId xmlns="" xmlns:a16="http://schemas.microsoft.com/office/drawing/2014/main" id="{088F74F8-FA81-9A42-BB83-4E204180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360268" y="3022223"/>
            <a:ext cx="2506335" cy="31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5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pic>
        <p:nvPicPr>
          <p:cNvPr id="9" name="Espace réservé du contenu 8" descr="&#10;&#10;">
            <a:extLst>
              <a:ext uri="{FF2B5EF4-FFF2-40B4-BE49-F238E27FC236}">
                <a16:creationId xmlns="" xmlns:a16="http://schemas.microsoft.com/office/drawing/2014/main" id="{A059453F-9B9D-734B-9516-64AA8DA5E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13" y="3431704"/>
            <a:ext cx="3971699" cy="2234081"/>
          </a:xfrm>
        </p:spPr>
      </p:pic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83086" y="1228708"/>
            <a:ext cx="11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avait 24 allumettes dans la boîte. Pour allumer le feu, maman a utilisé 3 allumettes. </a:t>
            </a:r>
          </a:p>
          <a:p>
            <a:r>
              <a:rPr lang="fr-FR" sz="3200" dirty="0"/>
              <a:t>Combien reste-il d’allumettes dans la boîte ? </a:t>
            </a:r>
          </a:p>
        </p:txBody>
      </p:sp>
      <p:pic>
        <p:nvPicPr>
          <p:cNvPr id="87" name="Image 86" descr="Une image contenant jouet, table&#10;&#10;Description générée automatiquement">
            <a:extLst>
              <a:ext uri="{FF2B5EF4-FFF2-40B4-BE49-F238E27FC236}">
                <a16:creationId xmlns="" xmlns:a16="http://schemas.microsoft.com/office/drawing/2014/main" id="{088F74F8-FA81-9A42-BB83-4E204180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52268" y="2993195"/>
            <a:ext cx="2506335" cy="3111100"/>
          </a:xfrm>
          <a:prstGeom prst="rect">
            <a:avLst/>
          </a:prstGeom>
        </p:spPr>
      </p:pic>
      <p:pic>
        <p:nvPicPr>
          <p:cNvPr id="1026" name="Picture 2" descr="https://cdn.manomano.com/panneau-danger-novap-P-37-84376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03" y="4383158"/>
            <a:ext cx="2106222" cy="21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1935480" y="3627120"/>
            <a:ext cx="2061495" cy="193282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1935480" y="3627120"/>
            <a:ext cx="2133600" cy="180914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75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83086" y="1228708"/>
            <a:ext cx="11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avait 24 allumettes dans la boîte. Pour allumer le feu, maman a utilisé 3 allumettes. </a:t>
            </a:r>
          </a:p>
          <a:p>
            <a:r>
              <a:rPr lang="fr-FR" sz="3200" dirty="0"/>
              <a:t>Combien reste-il d’allumettes dans la boîte ? </a:t>
            </a:r>
          </a:p>
        </p:txBody>
      </p:sp>
    </p:spTree>
    <p:extLst>
      <p:ext uri="{BB962C8B-B14F-4D97-AF65-F5344CB8AC3E}">
        <p14:creationId xmlns:p14="http://schemas.microsoft.com/office/powerpoint/2010/main" val="77761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>
            <a:extLst>
              <a:ext uri="{FF2B5EF4-FFF2-40B4-BE49-F238E27FC236}">
                <a16:creationId xmlns="" xmlns:a16="http://schemas.microsoft.com/office/drawing/2014/main" id="{A6983749-2705-CB4E-892E-E22261904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592886" y="4478077"/>
            <a:ext cx="10461840" cy="20961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83086" y="1228708"/>
            <a:ext cx="5194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avait 24 allumettes dans la boîte. </a:t>
            </a:r>
          </a:p>
          <a:p>
            <a:r>
              <a:rPr lang="fr-FR" sz="3200" dirty="0"/>
              <a:t>Pour allumer le feu, maman a utilisé 3 allumettes. </a:t>
            </a:r>
          </a:p>
          <a:p>
            <a:r>
              <a:rPr lang="fr-FR" sz="3200" dirty="0"/>
              <a:t>Combien reste-il d’allumettes dans la boite ?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13494FDA-4AF0-A344-87A0-4B8A058629D9}"/>
              </a:ext>
            </a:extLst>
          </p:cNvPr>
          <p:cNvGrpSpPr/>
          <p:nvPr/>
        </p:nvGrpSpPr>
        <p:grpSpPr>
          <a:xfrm>
            <a:off x="6295816" y="1190617"/>
            <a:ext cx="1401796" cy="3843352"/>
            <a:chOff x="5797923" y="2330824"/>
            <a:chExt cx="1524000" cy="3657600"/>
          </a:xfrm>
        </p:grpSpPr>
        <p:grpSp>
          <p:nvGrpSpPr>
            <p:cNvPr id="5" name="Groupe 4">
              <a:extLst>
                <a:ext uri="{FF2B5EF4-FFF2-40B4-BE49-F238E27FC236}">
                  <a16:creationId xmlns="" xmlns:a16="http://schemas.microsoft.com/office/drawing/2014/main" id="{FB8B6DC1-2929-3045-9C0F-13012F2E6CBF}"/>
                </a:ext>
              </a:extLst>
            </p:cNvPr>
            <p:cNvGrpSpPr/>
            <p:nvPr/>
          </p:nvGrpSpPr>
          <p:grpSpPr>
            <a:xfrm>
              <a:off x="5797923" y="2330824"/>
              <a:ext cx="152400" cy="2286000"/>
              <a:chOff x="1541929" y="3173506"/>
              <a:chExt cx="152400" cy="2286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491BC3-432E-F649-B419-17D147D87FB9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="" xmlns:a16="http://schemas.microsoft.com/office/drawing/2014/main" id="{35581E45-50E3-1F4F-943A-FC1F3797C3E2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="" xmlns:a16="http://schemas.microsoft.com/office/drawing/2014/main" id="{77D2229D-ED20-EB42-B51A-F79EC71338D6}"/>
                </a:ext>
              </a:extLst>
            </p:cNvPr>
            <p:cNvGrpSpPr/>
            <p:nvPr/>
          </p:nvGrpSpPr>
          <p:grpSpPr>
            <a:xfrm>
              <a:off x="5950323" y="2483224"/>
              <a:ext cx="152400" cy="2286000"/>
              <a:chOff x="1541929" y="3173506"/>
              <a:chExt cx="152400" cy="2286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7E1C936B-041D-9A47-96DF-982112EB2BC6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="" xmlns:a16="http://schemas.microsoft.com/office/drawing/2014/main" id="{1AA095A9-6AA0-8E45-9099-119BD8A6EC1B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="" xmlns:a16="http://schemas.microsoft.com/office/drawing/2014/main" id="{6721EA57-65AE-2149-A3FE-2F043C6B2DFF}"/>
                </a:ext>
              </a:extLst>
            </p:cNvPr>
            <p:cNvGrpSpPr/>
            <p:nvPr/>
          </p:nvGrpSpPr>
          <p:grpSpPr>
            <a:xfrm>
              <a:off x="6102723" y="2635624"/>
              <a:ext cx="152400" cy="2286000"/>
              <a:chOff x="1541929" y="3173506"/>
              <a:chExt cx="152400" cy="22860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84925FF-D2D1-AD43-97D3-32C23D072FF0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="" xmlns:a16="http://schemas.microsoft.com/office/drawing/2014/main" id="{558E2824-54CE-F94E-90F6-32507F4D3BE3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="" xmlns:a16="http://schemas.microsoft.com/office/drawing/2014/main" id="{2A1E6AED-2345-BA48-AA91-45A4B63BF2D0}"/>
                </a:ext>
              </a:extLst>
            </p:cNvPr>
            <p:cNvGrpSpPr/>
            <p:nvPr/>
          </p:nvGrpSpPr>
          <p:grpSpPr>
            <a:xfrm>
              <a:off x="6255123" y="2788024"/>
              <a:ext cx="152400" cy="2286000"/>
              <a:chOff x="1541929" y="3173506"/>
              <a:chExt cx="152400" cy="2286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C50ADDA-FE0A-5447-B2F9-788FE7E6D5A0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="" xmlns:a16="http://schemas.microsoft.com/office/drawing/2014/main" id="{5FE261C5-654D-1E4E-897C-7B3CA5341C0C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="" xmlns:a16="http://schemas.microsoft.com/office/drawing/2014/main" id="{B5F85B88-5742-464E-A8FD-CF56E24BD67E}"/>
                </a:ext>
              </a:extLst>
            </p:cNvPr>
            <p:cNvGrpSpPr/>
            <p:nvPr/>
          </p:nvGrpSpPr>
          <p:grpSpPr>
            <a:xfrm>
              <a:off x="6407523" y="2940424"/>
              <a:ext cx="152400" cy="2286000"/>
              <a:chOff x="1541929" y="3173506"/>
              <a:chExt cx="152400" cy="22860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B61D4B72-218D-5841-B901-3E55D8DF29E1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="" xmlns:a16="http://schemas.microsoft.com/office/drawing/2014/main" id="{BB7DCB6B-D355-A24C-8D4E-48439DFA4516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="" xmlns:a16="http://schemas.microsoft.com/office/drawing/2014/main" id="{CC5F800D-760E-B540-8F48-8C3245737607}"/>
                </a:ext>
              </a:extLst>
            </p:cNvPr>
            <p:cNvGrpSpPr/>
            <p:nvPr/>
          </p:nvGrpSpPr>
          <p:grpSpPr>
            <a:xfrm>
              <a:off x="6559923" y="3092824"/>
              <a:ext cx="152400" cy="2286000"/>
              <a:chOff x="1541929" y="3173506"/>
              <a:chExt cx="152400" cy="2286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22EAFA35-377B-5044-98CD-C7581F446F3B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="" xmlns:a16="http://schemas.microsoft.com/office/drawing/2014/main" id="{FB236535-6A8D-304C-9A78-04B76A54AB08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="" xmlns:a16="http://schemas.microsoft.com/office/drawing/2014/main" id="{9E731DDF-712C-7B49-B150-20B6C2B01731}"/>
                </a:ext>
              </a:extLst>
            </p:cNvPr>
            <p:cNvGrpSpPr/>
            <p:nvPr/>
          </p:nvGrpSpPr>
          <p:grpSpPr>
            <a:xfrm>
              <a:off x="6712323" y="3245224"/>
              <a:ext cx="152400" cy="2286000"/>
              <a:chOff x="1541929" y="3173506"/>
              <a:chExt cx="152400" cy="2286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8359828-E2B9-064F-BDF7-C6D3243EB9A5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="" xmlns:a16="http://schemas.microsoft.com/office/drawing/2014/main" id="{FEAACF81-670C-164D-95DE-ACE94FB46AF7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="" xmlns:a16="http://schemas.microsoft.com/office/drawing/2014/main" id="{1A36AF91-4E0B-BE47-8D90-7EF7021C025A}"/>
                </a:ext>
              </a:extLst>
            </p:cNvPr>
            <p:cNvGrpSpPr/>
            <p:nvPr/>
          </p:nvGrpSpPr>
          <p:grpSpPr>
            <a:xfrm>
              <a:off x="6864723" y="3397624"/>
              <a:ext cx="152400" cy="2286000"/>
              <a:chOff x="1541929" y="3173506"/>
              <a:chExt cx="152400" cy="2286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98AB317E-2104-B049-B394-1933412C8261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EB2FB22B-C96B-3A41-9C52-92EB18EDD49B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="" xmlns:a16="http://schemas.microsoft.com/office/drawing/2014/main" id="{80A2E16B-F654-FE4A-BAF4-4AF9A5C42D22}"/>
                </a:ext>
              </a:extLst>
            </p:cNvPr>
            <p:cNvGrpSpPr/>
            <p:nvPr/>
          </p:nvGrpSpPr>
          <p:grpSpPr>
            <a:xfrm>
              <a:off x="7017123" y="3550024"/>
              <a:ext cx="152400" cy="2286000"/>
              <a:chOff x="1541929" y="3173506"/>
              <a:chExt cx="152400" cy="2286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47C2A39B-55D3-404F-89F0-C8D5E21D9F7E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="" xmlns:a16="http://schemas.microsoft.com/office/drawing/2014/main" id="{6016E1BF-F02A-C44B-A6D0-99A056EB5DC8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="" xmlns:a16="http://schemas.microsoft.com/office/drawing/2014/main" id="{C0D45317-C184-A549-9F3C-99FC311550BE}"/>
                </a:ext>
              </a:extLst>
            </p:cNvPr>
            <p:cNvGrpSpPr/>
            <p:nvPr/>
          </p:nvGrpSpPr>
          <p:grpSpPr>
            <a:xfrm>
              <a:off x="7169523" y="3702424"/>
              <a:ext cx="152400" cy="2286000"/>
              <a:chOff x="1541929" y="3173506"/>
              <a:chExt cx="152400" cy="2286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E25637E4-5086-5B4C-9E85-50C68BA5CC1B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="" xmlns:a16="http://schemas.microsoft.com/office/drawing/2014/main" id="{2E9A5401-E7C1-4948-A129-DBE8921B93FA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5" name="Groupe 34">
            <a:extLst>
              <a:ext uri="{FF2B5EF4-FFF2-40B4-BE49-F238E27FC236}">
                <a16:creationId xmlns="" xmlns:a16="http://schemas.microsoft.com/office/drawing/2014/main" id="{C5CC2238-2C11-7241-A03E-51F9C4745B33}"/>
              </a:ext>
            </a:extLst>
          </p:cNvPr>
          <p:cNvGrpSpPr/>
          <p:nvPr/>
        </p:nvGrpSpPr>
        <p:grpSpPr>
          <a:xfrm>
            <a:off x="7888032" y="1190617"/>
            <a:ext cx="1401796" cy="3843352"/>
            <a:chOff x="5797923" y="2330824"/>
            <a:chExt cx="1524000" cy="3657600"/>
          </a:xfrm>
        </p:grpSpPr>
        <p:grpSp>
          <p:nvGrpSpPr>
            <p:cNvPr id="36" name="Groupe 35">
              <a:extLst>
                <a:ext uri="{FF2B5EF4-FFF2-40B4-BE49-F238E27FC236}">
                  <a16:creationId xmlns="" xmlns:a16="http://schemas.microsoft.com/office/drawing/2014/main" id="{019D172F-6237-4B4E-B9A4-BFDAE323F908}"/>
                </a:ext>
              </a:extLst>
            </p:cNvPr>
            <p:cNvGrpSpPr/>
            <p:nvPr/>
          </p:nvGrpSpPr>
          <p:grpSpPr>
            <a:xfrm>
              <a:off x="5797923" y="2330824"/>
              <a:ext cx="152400" cy="2286000"/>
              <a:chOff x="1541929" y="3173506"/>
              <a:chExt cx="152400" cy="2286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8C45BFD-D475-594D-BF41-C21BC0A79053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="" xmlns:a16="http://schemas.microsoft.com/office/drawing/2014/main" id="{3DFF62F9-CCFD-1A46-8A68-099A3A9F74DC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="" xmlns:a16="http://schemas.microsoft.com/office/drawing/2014/main" id="{4A6C9029-EA17-B04C-9C71-513E5F6D6799}"/>
                </a:ext>
              </a:extLst>
            </p:cNvPr>
            <p:cNvGrpSpPr/>
            <p:nvPr/>
          </p:nvGrpSpPr>
          <p:grpSpPr>
            <a:xfrm>
              <a:off x="5950323" y="2483224"/>
              <a:ext cx="152400" cy="2286000"/>
              <a:chOff x="1541929" y="3173506"/>
              <a:chExt cx="152400" cy="2286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D89DBEEE-8445-ED41-BDE1-2F875F44C5F0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="" xmlns:a16="http://schemas.microsoft.com/office/drawing/2014/main" id="{FE5556D0-E798-1445-9229-2DB3CDAD5724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="" xmlns:a16="http://schemas.microsoft.com/office/drawing/2014/main" id="{0044CE33-9F9E-4C49-9CD2-2E083420A236}"/>
                </a:ext>
              </a:extLst>
            </p:cNvPr>
            <p:cNvGrpSpPr/>
            <p:nvPr/>
          </p:nvGrpSpPr>
          <p:grpSpPr>
            <a:xfrm>
              <a:off x="6102723" y="2635624"/>
              <a:ext cx="152400" cy="2286000"/>
              <a:chOff x="1541929" y="3173506"/>
              <a:chExt cx="152400" cy="22860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189AB608-DA76-F54D-8D5A-C3D99429A09C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="" xmlns:a16="http://schemas.microsoft.com/office/drawing/2014/main" id="{C74A73B8-81E5-814F-ABD0-B6408598C6A9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="" xmlns:a16="http://schemas.microsoft.com/office/drawing/2014/main" id="{2C84EFA5-4565-1B44-8DC1-5038468F367F}"/>
                </a:ext>
              </a:extLst>
            </p:cNvPr>
            <p:cNvGrpSpPr/>
            <p:nvPr/>
          </p:nvGrpSpPr>
          <p:grpSpPr>
            <a:xfrm>
              <a:off x="6255123" y="2788024"/>
              <a:ext cx="152400" cy="2286000"/>
              <a:chOff x="1541929" y="3173506"/>
              <a:chExt cx="152400" cy="2286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B3A97B97-F606-1C4B-8C66-AD68BE682FEF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="" xmlns:a16="http://schemas.microsoft.com/office/drawing/2014/main" id="{047F7BCF-FAD5-2C43-A7AB-B1E42EDCB5BB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="" xmlns:a16="http://schemas.microsoft.com/office/drawing/2014/main" id="{221896B9-2DF5-DA47-A602-12C22CBF4C0A}"/>
                </a:ext>
              </a:extLst>
            </p:cNvPr>
            <p:cNvGrpSpPr/>
            <p:nvPr/>
          </p:nvGrpSpPr>
          <p:grpSpPr>
            <a:xfrm>
              <a:off x="6407523" y="2940424"/>
              <a:ext cx="152400" cy="2286000"/>
              <a:chOff x="1541929" y="3173506"/>
              <a:chExt cx="152400" cy="2286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F4EBBA00-AE66-1546-A5B4-51157C02F0E9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="" xmlns:a16="http://schemas.microsoft.com/office/drawing/2014/main" id="{DF21CF93-4C45-EA46-995F-1773E9FAD3E7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="" xmlns:a16="http://schemas.microsoft.com/office/drawing/2014/main" id="{DCC00016-61F4-F24A-8B76-97990CC04695}"/>
                </a:ext>
              </a:extLst>
            </p:cNvPr>
            <p:cNvGrpSpPr/>
            <p:nvPr/>
          </p:nvGrpSpPr>
          <p:grpSpPr>
            <a:xfrm>
              <a:off x="6559923" y="3092824"/>
              <a:ext cx="152400" cy="2286000"/>
              <a:chOff x="1541929" y="3173506"/>
              <a:chExt cx="152400" cy="22860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97BF6F2A-0A42-A54C-94FC-A4778B90E502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="" xmlns:a16="http://schemas.microsoft.com/office/drawing/2014/main" id="{D9B997C0-F31E-3140-867D-06D90A2B57BE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="" xmlns:a16="http://schemas.microsoft.com/office/drawing/2014/main" id="{3B23277A-8774-0743-9DB9-1162EFD7CB0E}"/>
                </a:ext>
              </a:extLst>
            </p:cNvPr>
            <p:cNvGrpSpPr/>
            <p:nvPr/>
          </p:nvGrpSpPr>
          <p:grpSpPr>
            <a:xfrm>
              <a:off x="6712323" y="3245224"/>
              <a:ext cx="152400" cy="2286000"/>
              <a:chOff x="1541929" y="3173506"/>
              <a:chExt cx="152400" cy="2286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5C9D20C5-88DA-BA45-9B38-FF4249E4ADAD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="" xmlns:a16="http://schemas.microsoft.com/office/drawing/2014/main" id="{A1C553A3-D444-B640-8ED6-A4292DD73761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="" xmlns:a16="http://schemas.microsoft.com/office/drawing/2014/main" id="{98C01CAD-8A4F-F64C-8158-3039AC662F6C}"/>
                </a:ext>
              </a:extLst>
            </p:cNvPr>
            <p:cNvGrpSpPr/>
            <p:nvPr/>
          </p:nvGrpSpPr>
          <p:grpSpPr>
            <a:xfrm>
              <a:off x="6864723" y="3397624"/>
              <a:ext cx="152400" cy="2286000"/>
              <a:chOff x="1541929" y="3173506"/>
              <a:chExt cx="152400" cy="22860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C454194-7C3D-1D49-9427-1021593077EB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="" xmlns:a16="http://schemas.microsoft.com/office/drawing/2014/main" id="{00B46358-54C0-5246-AA52-F4E32B95E8E0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="" xmlns:a16="http://schemas.microsoft.com/office/drawing/2014/main" id="{47E1C60F-A4DE-DD48-A8D1-0B35454A5970}"/>
                </a:ext>
              </a:extLst>
            </p:cNvPr>
            <p:cNvGrpSpPr/>
            <p:nvPr/>
          </p:nvGrpSpPr>
          <p:grpSpPr>
            <a:xfrm>
              <a:off x="7017123" y="3550024"/>
              <a:ext cx="152400" cy="2286000"/>
              <a:chOff x="1541929" y="3173506"/>
              <a:chExt cx="152400" cy="22860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22957024-F529-7543-B8B5-16CD1F6E6432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="" xmlns:a16="http://schemas.microsoft.com/office/drawing/2014/main" id="{819DF23F-7ED5-1D43-A007-5E9C423CDB23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="" xmlns:a16="http://schemas.microsoft.com/office/drawing/2014/main" id="{CD698BE7-1E14-3644-8DDB-3B50B0B46786}"/>
                </a:ext>
              </a:extLst>
            </p:cNvPr>
            <p:cNvGrpSpPr/>
            <p:nvPr/>
          </p:nvGrpSpPr>
          <p:grpSpPr>
            <a:xfrm>
              <a:off x="7169523" y="3702424"/>
              <a:ext cx="152400" cy="2286000"/>
              <a:chOff x="1541929" y="3173506"/>
              <a:chExt cx="152400" cy="2286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9C5C2213-45C0-394B-B616-EAFD404E600E}"/>
                  </a:ext>
                </a:extLst>
              </p:cNvPr>
              <p:cNvSpPr/>
              <p:nvPr/>
            </p:nvSpPr>
            <p:spPr>
              <a:xfrm>
                <a:off x="1586753" y="3343835"/>
                <a:ext cx="62753" cy="2115671"/>
              </a:xfrm>
              <a:prstGeom prst="rect">
                <a:avLst/>
              </a:prstGeom>
              <a:solidFill>
                <a:srgbClr val="C1B16F"/>
              </a:solidFill>
              <a:ln>
                <a:solidFill>
                  <a:srgbClr val="C1B1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="" xmlns:a16="http://schemas.microsoft.com/office/drawing/2014/main" id="{CC64F564-574D-D647-A9CC-E989901FF025}"/>
                  </a:ext>
                </a:extLst>
              </p:cNvPr>
              <p:cNvSpPr/>
              <p:nvPr/>
            </p:nvSpPr>
            <p:spPr>
              <a:xfrm>
                <a:off x="1541929" y="3173506"/>
                <a:ext cx="152400" cy="20618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6" name="Groupe 65">
            <a:extLst>
              <a:ext uri="{FF2B5EF4-FFF2-40B4-BE49-F238E27FC236}">
                <a16:creationId xmlns="" xmlns:a16="http://schemas.microsoft.com/office/drawing/2014/main" id="{2A1306C8-077C-9B40-B299-EC54EA184B49}"/>
              </a:ext>
            </a:extLst>
          </p:cNvPr>
          <p:cNvGrpSpPr/>
          <p:nvPr/>
        </p:nvGrpSpPr>
        <p:grpSpPr>
          <a:xfrm>
            <a:off x="9491136" y="1190617"/>
            <a:ext cx="152400" cy="2286000"/>
            <a:chOff x="1541929" y="3173506"/>
            <a:chExt cx="152400" cy="2286000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1272783C-C2F9-A649-9A6A-7CFCFBFF23CF}"/>
                </a:ext>
              </a:extLst>
            </p:cNvPr>
            <p:cNvSpPr/>
            <p:nvPr/>
          </p:nvSpPr>
          <p:spPr>
            <a:xfrm>
              <a:off x="1586753" y="3343835"/>
              <a:ext cx="62753" cy="2115671"/>
            </a:xfrm>
            <a:prstGeom prst="rect">
              <a:avLst/>
            </a:prstGeom>
            <a:solidFill>
              <a:srgbClr val="C1B16F"/>
            </a:solidFill>
            <a:ln>
              <a:solidFill>
                <a:srgbClr val="C1B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>
              <a:extLst>
                <a:ext uri="{FF2B5EF4-FFF2-40B4-BE49-F238E27FC236}">
                  <a16:creationId xmlns="" xmlns:a16="http://schemas.microsoft.com/office/drawing/2014/main" id="{4D81AF6D-6E25-4D4C-8527-30EE91E47B13}"/>
                </a:ext>
              </a:extLst>
            </p:cNvPr>
            <p:cNvSpPr/>
            <p:nvPr/>
          </p:nvSpPr>
          <p:spPr>
            <a:xfrm>
              <a:off x="1541929" y="3173506"/>
              <a:ext cx="152400" cy="20618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="" xmlns:a16="http://schemas.microsoft.com/office/drawing/2014/main" id="{97D5F466-1EF8-1348-9C7B-C8406C8FE398}"/>
              </a:ext>
            </a:extLst>
          </p:cNvPr>
          <p:cNvGrpSpPr/>
          <p:nvPr/>
        </p:nvGrpSpPr>
        <p:grpSpPr>
          <a:xfrm>
            <a:off x="9858342" y="1514933"/>
            <a:ext cx="152400" cy="2286000"/>
            <a:chOff x="1541929" y="3173506"/>
            <a:chExt cx="152400" cy="2286000"/>
          </a:xfrm>
        </p:grpSpPr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44D08B2A-19D2-7345-B02E-868C28D031ED}"/>
                </a:ext>
              </a:extLst>
            </p:cNvPr>
            <p:cNvSpPr/>
            <p:nvPr/>
          </p:nvSpPr>
          <p:spPr>
            <a:xfrm>
              <a:off x="1586753" y="3343835"/>
              <a:ext cx="62753" cy="2115671"/>
            </a:xfrm>
            <a:prstGeom prst="rect">
              <a:avLst/>
            </a:prstGeom>
            <a:solidFill>
              <a:srgbClr val="C1B16F"/>
            </a:solidFill>
            <a:ln>
              <a:solidFill>
                <a:srgbClr val="C1B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="" xmlns:a16="http://schemas.microsoft.com/office/drawing/2014/main" id="{9EE76BDD-ABA5-9246-8750-E99767FC0069}"/>
                </a:ext>
              </a:extLst>
            </p:cNvPr>
            <p:cNvSpPr/>
            <p:nvPr/>
          </p:nvSpPr>
          <p:spPr>
            <a:xfrm>
              <a:off x="1541929" y="3173506"/>
              <a:ext cx="152400" cy="20618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="" xmlns:a16="http://schemas.microsoft.com/office/drawing/2014/main" id="{BC860D57-CDF2-0945-AC28-6A033C6CF262}"/>
              </a:ext>
            </a:extLst>
          </p:cNvPr>
          <p:cNvGrpSpPr/>
          <p:nvPr/>
        </p:nvGrpSpPr>
        <p:grpSpPr>
          <a:xfrm>
            <a:off x="10183042" y="1906591"/>
            <a:ext cx="152400" cy="2286000"/>
            <a:chOff x="1541929" y="3173506"/>
            <a:chExt cx="152400" cy="2286000"/>
          </a:xfrm>
        </p:grpSpPr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4D679B41-77D4-9843-B045-FDF0CED20208}"/>
                </a:ext>
              </a:extLst>
            </p:cNvPr>
            <p:cNvSpPr/>
            <p:nvPr/>
          </p:nvSpPr>
          <p:spPr>
            <a:xfrm>
              <a:off x="1586753" y="3343835"/>
              <a:ext cx="62753" cy="2115671"/>
            </a:xfrm>
            <a:prstGeom prst="rect">
              <a:avLst/>
            </a:prstGeom>
            <a:solidFill>
              <a:srgbClr val="C1B16F"/>
            </a:solidFill>
            <a:ln>
              <a:solidFill>
                <a:srgbClr val="C1B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="" xmlns:a16="http://schemas.microsoft.com/office/drawing/2014/main" id="{3433D930-F127-9349-8590-5E4DBDB1FF15}"/>
                </a:ext>
              </a:extLst>
            </p:cNvPr>
            <p:cNvSpPr/>
            <p:nvPr/>
          </p:nvSpPr>
          <p:spPr>
            <a:xfrm>
              <a:off x="1541929" y="3173506"/>
              <a:ext cx="152400" cy="20618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="" xmlns:a16="http://schemas.microsoft.com/office/drawing/2014/main" id="{A8134ED0-1AA4-E84F-A00A-A4C00B3CF9E3}"/>
              </a:ext>
            </a:extLst>
          </p:cNvPr>
          <p:cNvGrpSpPr/>
          <p:nvPr/>
        </p:nvGrpSpPr>
        <p:grpSpPr>
          <a:xfrm>
            <a:off x="10563643" y="2365143"/>
            <a:ext cx="152400" cy="2286000"/>
            <a:chOff x="1541929" y="3173506"/>
            <a:chExt cx="152400" cy="2286000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3EF785B3-FE0A-B349-8BED-CA040E3F92C1}"/>
                </a:ext>
              </a:extLst>
            </p:cNvPr>
            <p:cNvSpPr/>
            <p:nvPr/>
          </p:nvSpPr>
          <p:spPr>
            <a:xfrm>
              <a:off x="1586753" y="3343835"/>
              <a:ext cx="62753" cy="2115671"/>
            </a:xfrm>
            <a:prstGeom prst="rect">
              <a:avLst/>
            </a:prstGeom>
            <a:solidFill>
              <a:srgbClr val="C1B16F"/>
            </a:solidFill>
            <a:ln>
              <a:solidFill>
                <a:srgbClr val="C1B1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="" xmlns:a16="http://schemas.microsoft.com/office/drawing/2014/main" id="{11E2522B-0DC5-1D4A-A6E1-F1080294F55F}"/>
                </a:ext>
              </a:extLst>
            </p:cNvPr>
            <p:cNvSpPr/>
            <p:nvPr/>
          </p:nvSpPr>
          <p:spPr>
            <a:xfrm>
              <a:off x="1541929" y="3173506"/>
              <a:ext cx="152400" cy="20618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85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pPr algn="ctr"/>
            <a:r>
              <a:rPr lang="fr-FR" dirty="0"/>
              <a:t>Deuxième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83086" y="1228708"/>
            <a:ext cx="11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avait 77 allumettes dans la boîte. Pour allumer le feu, maman a utilisé 15 allumettes. </a:t>
            </a:r>
          </a:p>
          <a:p>
            <a:r>
              <a:rPr lang="fr-FR" sz="3200" dirty="0"/>
              <a:t>Combien reste-il d’allumettes dans la boîte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F3AE531-5EB4-6F49-9E01-AAEC48A6B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4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pPr algn="ctr"/>
            <a:r>
              <a:rPr lang="fr-FR" dirty="0"/>
              <a:t>Situation pour plus tard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483086" y="1228708"/>
            <a:ext cx="11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avait 68 allumettes dans la boîte. Pour allumer le feu, maman a utilisé 12 allumettes. </a:t>
            </a:r>
          </a:p>
          <a:p>
            <a:r>
              <a:rPr lang="fr-FR" sz="3200" dirty="0"/>
              <a:t>Combien reste-il d’allumettes dans la boîte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E763824-CB36-9C4E-BFF1-D1E800184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9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Calculs des CE1</a:t>
            </a:r>
          </a:p>
        </p:txBody>
      </p:sp>
    </p:spTree>
    <p:extLst>
      <p:ext uri="{BB962C8B-B14F-4D97-AF65-F5344CB8AC3E}">
        <p14:creationId xmlns:p14="http://schemas.microsoft.com/office/powerpoint/2010/main" val="2444558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7225" y="1926772"/>
            <a:ext cx="10001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fermier a ramassé 274 œufs et un autre en a ramassés 63.</a:t>
            </a:r>
          </a:p>
          <a:p>
            <a:r>
              <a:rPr lang="fr-FR" sz="2800" dirty="0"/>
              <a:t>Combien en ont-ils ramassés à eux 2 ?</a:t>
            </a:r>
          </a:p>
          <a:p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DE7898E-5D01-534E-8F51-E7CB4A2D1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9661"/>
          <a:stretch/>
        </p:blipFill>
        <p:spPr>
          <a:xfrm>
            <a:off x="792480" y="3451225"/>
            <a:ext cx="10461840" cy="16763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3DAB1D2-2C93-2246-9D97-0EF6DFBA833B}"/>
              </a:ext>
            </a:extLst>
          </p:cNvPr>
          <p:cNvSpPr txBox="1"/>
          <p:nvPr/>
        </p:nvSpPr>
        <p:spPr>
          <a:xfrm>
            <a:off x="2165562" y="4311795"/>
            <a:ext cx="934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Cursive standard" pitchFamily="2" charset="0"/>
              </a:rPr>
              <a:t>A eux deux, ils ont ramassé 337 œufs . </a:t>
            </a:r>
          </a:p>
        </p:txBody>
      </p:sp>
    </p:spTree>
    <p:extLst>
      <p:ext uri="{BB962C8B-B14F-4D97-AF65-F5344CB8AC3E}">
        <p14:creationId xmlns:p14="http://schemas.microsoft.com/office/powerpoint/2010/main" val="21641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620246" y="390508"/>
            <a:ext cx="11160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supermarché, il y avait 589 boîtes d’allumettes au début de la semaine. 132 boîtes ont été vendues pendant la semaine. </a:t>
            </a:r>
          </a:p>
          <a:p>
            <a:r>
              <a:rPr lang="fr-FR" sz="2800" dirty="0"/>
              <a:t>Combien reste-il de boîtes dans le supermarché à la fin de la semaine ?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7"/>
          <a:stretch/>
        </p:blipFill>
        <p:spPr>
          <a:xfrm>
            <a:off x="792480" y="4412343"/>
            <a:ext cx="10461840" cy="22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et calcule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459 – 36 </a:t>
            </a:r>
          </a:p>
        </p:txBody>
      </p:sp>
      <p:pic>
        <p:nvPicPr>
          <p:cNvPr id="5" name="Image 4" descr="Une image contenant écran, bâtiment&#10;&#10;Description générée automatiquement">
            <a:extLst>
              <a:ext uri="{FF2B5EF4-FFF2-40B4-BE49-F238E27FC236}">
                <a16:creationId xmlns="" xmlns:a16="http://schemas.microsoft.com/office/drawing/2014/main" id="{39DB6D61-B645-3642-80E6-B7C5C7848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1682750"/>
            <a:ext cx="7199515" cy="46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9">
            <a:extLst>
              <a:ext uri="{FF2B5EF4-FFF2-40B4-BE49-F238E27FC236}">
                <a16:creationId xmlns="" xmlns:a16="http://schemas.microsoft.com/office/drawing/2014/main" id="{C6C2B972-47C1-2645-A52D-045F7CCE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20" b="44427"/>
          <a:stretch/>
        </p:blipFill>
        <p:spPr>
          <a:xfrm rot="18348117">
            <a:off x="-32521" y="871438"/>
            <a:ext cx="3227776" cy="2108341"/>
          </a:xfrm>
          <a:prstGeom prst="rect">
            <a:avLst/>
          </a:prstGeom>
        </p:spPr>
      </p:pic>
      <p:pic>
        <p:nvPicPr>
          <p:cNvPr id="6" name="Espace réservé du contenu 9">
            <a:extLst>
              <a:ext uri="{FF2B5EF4-FFF2-40B4-BE49-F238E27FC236}">
                <a16:creationId xmlns="" xmlns:a16="http://schemas.microsoft.com/office/drawing/2014/main" id="{D5410818-6988-FB4D-8C4E-89ABF86C9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20" b="44427"/>
          <a:stretch/>
        </p:blipFill>
        <p:spPr>
          <a:xfrm rot="17678885">
            <a:off x="760580" y="3659894"/>
            <a:ext cx="3227776" cy="2108341"/>
          </a:xfrm>
          <a:prstGeom prst="rect">
            <a:avLst/>
          </a:prstGeom>
        </p:spPr>
      </p:pic>
      <p:pic>
        <p:nvPicPr>
          <p:cNvPr id="7" name="Espace réservé du contenu 9">
            <a:extLst>
              <a:ext uri="{FF2B5EF4-FFF2-40B4-BE49-F238E27FC236}">
                <a16:creationId xmlns="" xmlns:a16="http://schemas.microsoft.com/office/drawing/2014/main" id="{CBA8C12B-7904-D748-B83D-F62B8BEF5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20" b="44427"/>
          <a:stretch/>
        </p:blipFill>
        <p:spPr>
          <a:xfrm rot="19495843">
            <a:off x="3008221" y="1903665"/>
            <a:ext cx="3227776" cy="2108341"/>
          </a:xfrm>
          <a:prstGeom prst="rect">
            <a:avLst/>
          </a:prstGeom>
        </p:spPr>
      </p:pic>
      <p:pic>
        <p:nvPicPr>
          <p:cNvPr id="9" name="Espace réservé du contenu 9">
            <a:extLst>
              <a:ext uri="{FF2B5EF4-FFF2-40B4-BE49-F238E27FC236}">
                <a16:creationId xmlns="" xmlns:a16="http://schemas.microsoft.com/office/drawing/2014/main" id="{37E701D0-84DB-EF44-B261-42FEA051D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20" b="44427"/>
          <a:stretch/>
        </p:blipFill>
        <p:spPr>
          <a:xfrm rot="19073192">
            <a:off x="8651521" y="3659893"/>
            <a:ext cx="3227776" cy="2108341"/>
          </a:xfrm>
          <a:prstGeom prst="rect">
            <a:avLst/>
          </a:prstGeom>
        </p:spPr>
      </p:pic>
      <p:pic>
        <p:nvPicPr>
          <p:cNvPr id="12" name="Espace réservé du contenu 9">
            <a:extLst>
              <a:ext uri="{FF2B5EF4-FFF2-40B4-BE49-F238E27FC236}">
                <a16:creationId xmlns="" xmlns:a16="http://schemas.microsoft.com/office/drawing/2014/main" id="{79481933-E36F-434F-B00D-90056AC88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20" b="44427"/>
          <a:stretch/>
        </p:blipFill>
        <p:spPr>
          <a:xfrm rot="18053669">
            <a:off x="5577250" y="3367794"/>
            <a:ext cx="3227776" cy="2108341"/>
          </a:xfrm>
          <a:prstGeom prst="rect">
            <a:avLst/>
          </a:prstGeom>
        </p:spPr>
      </p:pic>
      <p:pic>
        <p:nvPicPr>
          <p:cNvPr id="13" name="Espace réservé du contenu 9">
            <a:extLst>
              <a:ext uri="{FF2B5EF4-FFF2-40B4-BE49-F238E27FC236}">
                <a16:creationId xmlns="" xmlns:a16="http://schemas.microsoft.com/office/drawing/2014/main" id="{B12A5B58-A837-FD4B-95D1-99CD7C639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20" b="44427"/>
          <a:stretch/>
        </p:blipFill>
        <p:spPr>
          <a:xfrm rot="19495843">
            <a:off x="8298678" y="985746"/>
            <a:ext cx="3227776" cy="21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9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et calcule pour la prochaine fois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538 – 216 </a:t>
            </a:r>
          </a:p>
        </p:txBody>
      </p:sp>
    </p:spTree>
    <p:extLst>
      <p:ext uri="{BB962C8B-B14F-4D97-AF65-F5344CB8AC3E}">
        <p14:creationId xmlns:p14="http://schemas.microsoft.com/office/powerpoint/2010/main" val="88031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77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moitiés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4970" y="1242345"/>
            <a:ext cx="3922059" cy="4871865"/>
          </a:xfrm>
        </p:spPr>
        <p:txBody>
          <a:bodyPr>
            <a:normAutofit/>
          </a:bodyPr>
          <a:lstStyle/>
          <a:p>
            <a:r>
              <a:rPr lang="fr-FR" dirty="0"/>
              <a:t>La moitié de </a:t>
            </a:r>
            <a:r>
              <a:rPr lang="fr-FR" b="1" dirty="0"/>
              <a:t>2 </a:t>
            </a:r>
            <a:r>
              <a:rPr lang="fr-FR" dirty="0"/>
              <a:t>est</a:t>
            </a:r>
            <a:r>
              <a:rPr lang="fr-FR" b="1" dirty="0"/>
              <a:t> 1</a:t>
            </a:r>
          </a:p>
          <a:p>
            <a:r>
              <a:rPr lang="fr-FR" dirty="0"/>
              <a:t>La moitié de </a:t>
            </a:r>
            <a:r>
              <a:rPr lang="fr-FR" b="1" dirty="0"/>
              <a:t>4 </a:t>
            </a:r>
            <a:r>
              <a:rPr lang="fr-FR" dirty="0"/>
              <a:t>est</a:t>
            </a:r>
            <a:r>
              <a:rPr lang="fr-FR" b="1" dirty="0"/>
              <a:t> 2</a:t>
            </a:r>
          </a:p>
          <a:p>
            <a:r>
              <a:rPr lang="fr-FR" dirty="0"/>
              <a:t>La moitié de </a:t>
            </a:r>
            <a:r>
              <a:rPr lang="fr-FR" b="1" dirty="0"/>
              <a:t>6</a:t>
            </a:r>
            <a:r>
              <a:rPr lang="fr-FR" dirty="0"/>
              <a:t> est </a:t>
            </a:r>
            <a:r>
              <a:rPr lang="fr-FR" b="1" dirty="0"/>
              <a:t>3</a:t>
            </a:r>
          </a:p>
          <a:p>
            <a:r>
              <a:rPr lang="fr-FR" dirty="0"/>
              <a:t>La moitié de </a:t>
            </a:r>
            <a:r>
              <a:rPr lang="fr-FR" b="1" dirty="0"/>
              <a:t>8</a:t>
            </a:r>
            <a:r>
              <a:rPr lang="fr-FR" dirty="0"/>
              <a:t> est </a:t>
            </a:r>
            <a:r>
              <a:rPr lang="fr-FR" b="1" dirty="0"/>
              <a:t>4</a:t>
            </a:r>
          </a:p>
          <a:p>
            <a:r>
              <a:rPr lang="fr-FR" dirty="0"/>
              <a:t>La moitié de </a:t>
            </a:r>
            <a:r>
              <a:rPr lang="fr-FR" b="1" dirty="0"/>
              <a:t>10</a:t>
            </a:r>
            <a:r>
              <a:rPr lang="fr-FR" dirty="0"/>
              <a:t> est </a:t>
            </a:r>
            <a:r>
              <a:rPr lang="fr-FR" b="1" dirty="0"/>
              <a:t>5</a:t>
            </a:r>
          </a:p>
          <a:p>
            <a:r>
              <a:rPr lang="fr-FR" dirty="0"/>
              <a:t>La moitié de </a:t>
            </a:r>
            <a:r>
              <a:rPr lang="fr-FR" b="1" dirty="0"/>
              <a:t>12</a:t>
            </a:r>
            <a:r>
              <a:rPr lang="fr-FR" dirty="0"/>
              <a:t> est </a:t>
            </a:r>
            <a:r>
              <a:rPr lang="fr-FR" b="1" dirty="0"/>
              <a:t>6</a:t>
            </a:r>
          </a:p>
          <a:p>
            <a:r>
              <a:rPr lang="fr-FR" dirty="0"/>
              <a:t>La moitié de </a:t>
            </a:r>
            <a:r>
              <a:rPr lang="fr-FR" b="1" dirty="0"/>
              <a:t>14</a:t>
            </a:r>
            <a:r>
              <a:rPr lang="fr-FR" dirty="0"/>
              <a:t> est </a:t>
            </a:r>
            <a:r>
              <a:rPr lang="fr-FR" b="1" dirty="0"/>
              <a:t>7</a:t>
            </a:r>
          </a:p>
          <a:p>
            <a:r>
              <a:rPr lang="fr-FR" dirty="0"/>
              <a:t>La moitié de </a:t>
            </a:r>
            <a:r>
              <a:rPr lang="fr-FR" b="1" dirty="0"/>
              <a:t>16</a:t>
            </a:r>
            <a:r>
              <a:rPr lang="fr-FR" dirty="0"/>
              <a:t> est </a:t>
            </a:r>
            <a:r>
              <a:rPr lang="fr-FR" b="1" dirty="0"/>
              <a:t>8</a:t>
            </a:r>
          </a:p>
          <a:p>
            <a:r>
              <a:rPr lang="fr-FR" dirty="0"/>
              <a:t>La moitié de </a:t>
            </a:r>
            <a:r>
              <a:rPr lang="fr-FR" b="1" dirty="0"/>
              <a:t>18</a:t>
            </a:r>
            <a:r>
              <a:rPr lang="fr-FR" dirty="0"/>
              <a:t> est </a:t>
            </a:r>
            <a:r>
              <a:rPr lang="fr-FR" b="1" dirty="0"/>
              <a:t>9</a:t>
            </a:r>
          </a:p>
        </p:txBody>
      </p:sp>
      <p:sp>
        <p:nvSpPr>
          <p:cNvPr id="4" name="Cœur 3"/>
          <p:cNvSpPr/>
          <p:nvPr/>
        </p:nvSpPr>
        <p:spPr>
          <a:xfrm rot="1096863">
            <a:off x="8169224" y="587922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8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1286" y="487922"/>
            <a:ext cx="2989409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moitiés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Quelle est la moitié de 4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   2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="" xmlns:a16="http://schemas.microsoft.com/office/drawing/2014/main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10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937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3665" y="504548"/>
            <a:ext cx="6184669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moitiés et les doubles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 est le double de 8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   16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="" xmlns:a16="http://schemas.microsoft.com/office/drawing/2014/main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16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11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Quelle est la moitié de 6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   3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="" xmlns:a16="http://schemas.microsoft.com/office/drawing/2014/main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le double de 6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12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003665" y="504548"/>
            <a:ext cx="6184669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moitiés et les doubles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692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89" y="2046241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Quel est le double de 9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   18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="" xmlns:a16="http://schemas.microsoft.com/office/drawing/2014/main" id="{FC8449C3-6A92-694A-AD7F-AB5A52C00D1E}"/>
              </a:ext>
            </a:extLst>
          </p:cNvPr>
          <p:cNvSpPr txBox="1">
            <a:spLocks/>
          </p:cNvSpPr>
          <p:nvPr/>
        </p:nvSpPr>
        <p:spPr>
          <a:xfrm>
            <a:off x="6096000" y="3279913"/>
            <a:ext cx="4245033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Quelle est la moitié de 14 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7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003665" y="504548"/>
            <a:ext cx="6184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chemeClr val="accent5">
                    <a:lumMod val="75000"/>
                  </a:schemeClr>
                </a:solidFill>
              </a:rPr>
              <a:t>Les moitiés et les doubles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639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2346" y="577536"/>
            <a:ext cx="3922059" cy="48277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Les moitiés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6758" y="1408599"/>
            <a:ext cx="3922059" cy="4871865"/>
          </a:xfrm>
        </p:spPr>
        <p:txBody>
          <a:bodyPr>
            <a:normAutofit/>
          </a:bodyPr>
          <a:lstStyle/>
          <a:p>
            <a:r>
              <a:rPr lang="fr-FR" dirty="0"/>
              <a:t>La moitié de </a:t>
            </a:r>
            <a:r>
              <a:rPr lang="fr-FR" b="1" dirty="0"/>
              <a:t>2 </a:t>
            </a:r>
            <a:r>
              <a:rPr lang="fr-FR" dirty="0"/>
              <a:t>est</a:t>
            </a:r>
            <a:r>
              <a:rPr lang="fr-FR" b="1" dirty="0"/>
              <a:t> 1</a:t>
            </a:r>
          </a:p>
          <a:p>
            <a:r>
              <a:rPr lang="fr-FR" dirty="0"/>
              <a:t>La moitié de </a:t>
            </a:r>
            <a:r>
              <a:rPr lang="fr-FR" b="1" dirty="0"/>
              <a:t>4 </a:t>
            </a:r>
            <a:r>
              <a:rPr lang="fr-FR" dirty="0"/>
              <a:t>est</a:t>
            </a:r>
            <a:r>
              <a:rPr lang="fr-FR" b="1" dirty="0"/>
              <a:t> 2</a:t>
            </a:r>
          </a:p>
          <a:p>
            <a:r>
              <a:rPr lang="fr-FR" dirty="0"/>
              <a:t>La moitié de </a:t>
            </a:r>
            <a:r>
              <a:rPr lang="fr-FR" b="1" dirty="0"/>
              <a:t>6</a:t>
            </a:r>
            <a:r>
              <a:rPr lang="fr-FR" dirty="0"/>
              <a:t> est </a:t>
            </a:r>
            <a:r>
              <a:rPr lang="fr-FR" b="1" dirty="0"/>
              <a:t>3</a:t>
            </a:r>
          </a:p>
          <a:p>
            <a:r>
              <a:rPr lang="fr-FR" dirty="0"/>
              <a:t>La moitié de </a:t>
            </a:r>
            <a:r>
              <a:rPr lang="fr-FR" b="1" dirty="0"/>
              <a:t>8</a:t>
            </a:r>
            <a:r>
              <a:rPr lang="fr-FR" dirty="0"/>
              <a:t> est </a:t>
            </a:r>
            <a:r>
              <a:rPr lang="fr-FR" b="1" dirty="0"/>
              <a:t>4</a:t>
            </a:r>
          </a:p>
          <a:p>
            <a:r>
              <a:rPr lang="fr-FR" dirty="0"/>
              <a:t>La moitié de </a:t>
            </a:r>
            <a:r>
              <a:rPr lang="fr-FR" b="1" dirty="0"/>
              <a:t>10</a:t>
            </a:r>
            <a:r>
              <a:rPr lang="fr-FR" dirty="0"/>
              <a:t> est </a:t>
            </a:r>
            <a:r>
              <a:rPr lang="fr-FR" b="1" dirty="0"/>
              <a:t>5</a:t>
            </a:r>
          </a:p>
          <a:p>
            <a:r>
              <a:rPr lang="fr-FR" dirty="0"/>
              <a:t>La moitié de </a:t>
            </a:r>
            <a:r>
              <a:rPr lang="fr-FR" b="1" dirty="0"/>
              <a:t>12</a:t>
            </a:r>
            <a:r>
              <a:rPr lang="fr-FR" dirty="0"/>
              <a:t> est </a:t>
            </a:r>
            <a:r>
              <a:rPr lang="fr-FR" b="1" dirty="0"/>
              <a:t>6</a:t>
            </a:r>
          </a:p>
          <a:p>
            <a:r>
              <a:rPr lang="fr-FR" dirty="0"/>
              <a:t>La moitié de </a:t>
            </a:r>
            <a:r>
              <a:rPr lang="fr-FR" b="1" dirty="0"/>
              <a:t>14</a:t>
            </a:r>
            <a:r>
              <a:rPr lang="fr-FR" dirty="0"/>
              <a:t> est </a:t>
            </a:r>
            <a:r>
              <a:rPr lang="fr-FR" b="1" dirty="0"/>
              <a:t>7</a:t>
            </a:r>
          </a:p>
          <a:p>
            <a:r>
              <a:rPr lang="fr-FR" dirty="0"/>
              <a:t>La moitié de </a:t>
            </a:r>
            <a:r>
              <a:rPr lang="fr-FR" b="1" dirty="0"/>
              <a:t>16</a:t>
            </a:r>
            <a:r>
              <a:rPr lang="fr-FR" dirty="0"/>
              <a:t> est </a:t>
            </a:r>
            <a:r>
              <a:rPr lang="fr-FR" b="1" dirty="0"/>
              <a:t>8</a:t>
            </a:r>
          </a:p>
          <a:p>
            <a:r>
              <a:rPr lang="fr-FR" dirty="0"/>
              <a:t>La moitié de </a:t>
            </a:r>
            <a:r>
              <a:rPr lang="fr-FR" b="1" dirty="0"/>
              <a:t>18</a:t>
            </a:r>
            <a:r>
              <a:rPr lang="fr-FR" dirty="0"/>
              <a:t> est </a:t>
            </a:r>
            <a:r>
              <a:rPr lang="fr-FR" b="1" dirty="0"/>
              <a:t>9</a:t>
            </a:r>
          </a:p>
        </p:txBody>
      </p:sp>
      <p:sp>
        <p:nvSpPr>
          <p:cNvPr id="4" name="Cœur 3"/>
          <p:cNvSpPr/>
          <p:nvPr/>
        </p:nvSpPr>
        <p:spPr>
          <a:xfrm rot="1096863">
            <a:off x="4931091" y="1231263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CD98FE7E-CEE8-9B4D-98E9-B1C18C48A928}"/>
              </a:ext>
            </a:extLst>
          </p:cNvPr>
          <p:cNvSpPr txBox="1">
            <a:spLocks/>
          </p:cNvSpPr>
          <p:nvPr/>
        </p:nvSpPr>
        <p:spPr>
          <a:xfrm>
            <a:off x="628650" y="577535"/>
            <a:ext cx="3693968" cy="482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Les doubles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8C3133B6-646D-894F-B7B8-029A4A4AAA8E}"/>
              </a:ext>
            </a:extLst>
          </p:cNvPr>
          <p:cNvSpPr txBox="1">
            <a:spLocks/>
          </p:cNvSpPr>
          <p:nvPr/>
        </p:nvSpPr>
        <p:spPr>
          <a:xfrm>
            <a:off x="860347" y="1408599"/>
            <a:ext cx="432048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Le double de </a:t>
            </a:r>
            <a:r>
              <a:rPr lang="fr-FR" b="1"/>
              <a:t>1 </a:t>
            </a:r>
            <a:r>
              <a:rPr lang="fr-FR"/>
              <a:t>est</a:t>
            </a:r>
            <a:r>
              <a:rPr lang="fr-FR" b="1"/>
              <a:t> 2</a:t>
            </a:r>
          </a:p>
          <a:p>
            <a:r>
              <a:rPr lang="fr-FR"/>
              <a:t>Le double de </a:t>
            </a:r>
            <a:r>
              <a:rPr lang="fr-FR" b="1"/>
              <a:t>2 </a:t>
            </a:r>
            <a:r>
              <a:rPr lang="fr-FR"/>
              <a:t>est</a:t>
            </a:r>
            <a:r>
              <a:rPr lang="fr-FR" b="1"/>
              <a:t> 4</a:t>
            </a:r>
          </a:p>
          <a:p>
            <a:r>
              <a:rPr lang="fr-FR"/>
              <a:t>Le double de </a:t>
            </a:r>
            <a:r>
              <a:rPr lang="fr-FR" b="1"/>
              <a:t>3</a:t>
            </a:r>
            <a:r>
              <a:rPr lang="fr-FR"/>
              <a:t> est </a:t>
            </a:r>
            <a:r>
              <a:rPr lang="fr-FR" b="1"/>
              <a:t>6</a:t>
            </a:r>
          </a:p>
          <a:p>
            <a:r>
              <a:rPr lang="fr-FR"/>
              <a:t>Le double de </a:t>
            </a:r>
            <a:r>
              <a:rPr lang="fr-FR" b="1"/>
              <a:t>4</a:t>
            </a:r>
            <a:r>
              <a:rPr lang="fr-FR"/>
              <a:t> est </a:t>
            </a:r>
            <a:r>
              <a:rPr lang="fr-FR" b="1"/>
              <a:t>8</a:t>
            </a:r>
          </a:p>
          <a:p>
            <a:r>
              <a:rPr lang="fr-FR"/>
              <a:t>Le double de </a:t>
            </a:r>
            <a:r>
              <a:rPr lang="fr-FR" b="1"/>
              <a:t>5</a:t>
            </a:r>
            <a:r>
              <a:rPr lang="fr-FR"/>
              <a:t> est </a:t>
            </a:r>
            <a:r>
              <a:rPr lang="fr-FR" b="1"/>
              <a:t>10</a:t>
            </a:r>
          </a:p>
          <a:p>
            <a:r>
              <a:rPr lang="fr-FR"/>
              <a:t>Le double de </a:t>
            </a:r>
            <a:r>
              <a:rPr lang="fr-FR" b="1"/>
              <a:t>6</a:t>
            </a:r>
            <a:r>
              <a:rPr lang="fr-FR"/>
              <a:t> est </a:t>
            </a:r>
            <a:r>
              <a:rPr lang="fr-FR" b="1"/>
              <a:t>12</a:t>
            </a:r>
          </a:p>
          <a:p>
            <a:r>
              <a:rPr lang="fr-FR"/>
              <a:t>Le double de </a:t>
            </a:r>
            <a:r>
              <a:rPr lang="fr-FR" b="1"/>
              <a:t>7</a:t>
            </a:r>
            <a:r>
              <a:rPr lang="fr-FR"/>
              <a:t> est </a:t>
            </a:r>
            <a:r>
              <a:rPr lang="fr-FR" b="1"/>
              <a:t>14</a:t>
            </a:r>
          </a:p>
          <a:p>
            <a:r>
              <a:rPr lang="fr-FR"/>
              <a:t>Le double de </a:t>
            </a:r>
            <a:r>
              <a:rPr lang="fr-FR" b="1"/>
              <a:t>8</a:t>
            </a:r>
            <a:r>
              <a:rPr lang="fr-FR"/>
              <a:t> est </a:t>
            </a:r>
            <a:r>
              <a:rPr lang="fr-FR" b="1"/>
              <a:t>16</a:t>
            </a:r>
          </a:p>
          <a:p>
            <a:r>
              <a:rPr lang="fr-FR"/>
              <a:t>Le double de </a:t>
            </a:r>
            <a:r>
              <a:rPr lang="fr-FR" b="1"/>
              <a:t>9</a:t>
            </a:r>
            <a:r>
              <a:rPr lang="fr-FR"/>
              <a:t> est </a:t>
            </a:r>
            <a:r>
              <a:rPr lang="fr-FR" b="1"/>
              <a:t>18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12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2370</TotalTime>
  <Words>1089</Words>
  <Application>Microsoft Office PowerPoint</Application>
  <PresentationFormat>Personnalisé</PresentationFormat>
  <Paragraphs>456</Paragraphs>
  <Slides>30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Mercredi 25 mars</vt:lpstr>
      <vt:lpstr>Calcul mental</vt:lpstr>
      <vt:lpstr>Présentation PowerPoint</vt:lpstr>
      <vt:lpstr>Les moitiés</vt:lpstr>
      <vt:lpstr>Les moitiés</vt:lpstr>
      <vt:lpstr>Les moitiés et les doubles</vt:lpstr>
      <vt:lpstr>Les moitiés et les doubles</vt:lpstr>
      <vt:lpstr>Présentation PowerPoint</vt:lpstr>
      <vt:lpstr>Les moitiés</vt:lpstr>
      <vt:lpstr>Nombres</vt:lpstr>
      <vt:lpstr>Le tableau des nombres</vt:lpstr>
      <vt:lpstr>Le tableau des nombres</vt:lpstr>
      <vt:lpstr>Le tableau des nombres</vt:lpstr>
      <vt:lpstr>Le tableau des nombres</vt:lpstr>
      <vt:lpstr>Combien comptes-tu de timbres ?</vt:lpstr>
      <vt:lpstr>Combien comptes-tu de timbres ?</vt:lpstr>
      <vt:lpstr>Combien comptes-tu de timbres ?</vt:lpstr>
      <vt:lpstr>Problèmes</vt:lpstr>
      <vt:lpstr>Correction du problème d’hier</vt:lpstr>
      <vt:lpstr>Première situation</vt:lpstr>
      <vt:lpstr>Première situation</vt:lpstr>
      <vt:lpstr>Première situation</vt:lpstr>
      <vt:lpstr>Première situation</vt:lpstr>
      <vt:lpstr>Deuxième situation</vt:lpstr>
      <vt:lpstr>Situation pour plus tard</vt:lpstr>
      <vt:lpstr>Calculs des CE1</vt:lpstr>
      <vt:lpstr>Correction du problème d’hier</vt:lpstr>
      <vt:lpstr>Présentation PowerPoint</vt:lpstr>
      <vt:lpstr>Pose et calcule :</vt:lpstr>
      <vt:lpstr>Pose et calcule pour la prochaine fois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102</cp:revision>
  <dcterms:created xsi:type="dcterms:W3CDTF">2020-03-19T21:38:13Z</dcterms:created>
  <dcterms:modified xsi:type="dcterms:W3CDTF">2020-05-05T10:26:11Z</dcterms:modified>
</cp:coreProperties>
</file>