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303" r:id="rId6"/>
    <p:sldId id="304" r:id="rId7"/>
    <p:sldId id="305" r:id="rId8"/>
    <p:sldId id="261" r:id="rId9"/>
    <p:sldId id="306" r:id="rId10"/>
    <p:sldId id="307" r:id="rId11"/>
    <p:sldId id="308" r:id="rId12"/>
    <p:sldId id="262" r:id="rId13"/>
    <p:sldId id="309" r:id="rId14"/>
    <p:sldId id="310" r:id="rId15"/>
    <p:sldId id="311" r:id="rId16"/>
    <p:sldId id="263" r:id="rId17"/>
    <p:sldId id="313" r:id="rId18"/>
    <p:sldId id="312" r:id="rId19"/>
    <p:sldId id="314" r:id="rId20"/>
    <p:sldId id="270" r:id="rId21"/>
    <p:sldId id="266" r:id="rId22"/>
    <p:sldId id="271" r:id="rId23"/>
    <p:sldId id="300" r:id="rId24"/>
    <p:sldId id="267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301" r:id="rId33"/>
    <p:sldId id="318" r:id="rId34"/>
    <p:sldId id="319" r:id="rId35"/>
    <p:sldId id="280" r:id="rId36"/>
    <p:sldId id="279" r:id="rId37"/>
    <p:sldId id="283" r:id="rId38"/>
    <p:sldId id="282" r:id="rId39"/>
    <p:sldId id="281" r:id="rId40"/>
    <p:sldId id="284" r:id="rId41"/>
    <p:sldId id="285" r:id="rId42"/>
    <p:sldId id="288" r:id="rId43"/>
    <p:sldId id="287" r:id="rId44"/>
    <p:sldId id="286" r:id="rId4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458"/>
    <a:srgbClr val="C1B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90" autoAdjust="0"/>
    <p:restoredTop sz="94660"/>
  </p:normalViewPr>
  <p:slideViewPr>
    <p:cSldViewPr snapToGrid="0">
      <p:cViewPr>
        <p:scale>
          <a:sx n="47" d="100"/>
          <a:sy n="47" d="100"/>
        </p:scale>
        <p:origin x="-1949" y="-10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48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25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77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88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11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95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3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54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89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9061-4C17-47CE-9CA2-6C536BD058A7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C9AFF-5904-4907-85CE-C5DA493334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52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dirty="0">
                <a:solidFill>
                  <a:srgbClr val="7030A0"/>
                </a:solidFill>
                <a:latin typeface="Comic Sans MS" panose="030F0702030302020204" pitchFamily="66" charset="0"/>
              </a:rPr>
              <a:t>Calcul mental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Les doubles</a:t>
            </a:r>
          </a:p>
        </p:txBody>
      </p:sp>
    </p:spTree>
    <p:extLst>
      <p:ext uri="{BB962C8B-B14F-4D97-AF65-F5344CB8AC3E}">
        <p14:creationId xmlns:p14="http://schemas.microsoft.com/office/powerpoint/2010/main" val="2845371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46176" y="532746"/>
            <a:ext cx="33483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9282" y="1858309"/>
            <a:ext cx="3402106" cy="4351338"/>
          </a:xfrm>
        </p:spPr>
        <p:txBody>
          <a:bodyPr/>
          <a:lstStyle/>
          <a:p>
            <a:r>
              <a:rPr lang="fr-FR" dirty="0"/>
              <a:t>Le double de 2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4</a:t>
            </a:r>
          </a:p>
          <a:p>
            <a:endParaRPr lang="fr-FR" dirty="0"/>
          </a:p>
          <a:p>
            <a:r>
              <a:rPr lang="fr-FR" dirty="0"/>
              <a:t>Le double de 5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134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46176" y="532746"/>
            <a:ext cx="33483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9282" y="1858309"/>
            <a:ext cx="3402106" cy="4351338"/>
          </a:xfrm>
        </p:spPr>
        <p:txBody>
          <a:bodyPr/>
          <a:lstStyle/>
          <a:p>
            <a:r>
              <a:rPr lang="fr-FR" dirty="0"/>
              <a:t>Le double de 2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4</a:t>
            </a:r>
          </a:p>
          <a:p>
            <a:endParaRPr lang="fr-FR" dirty="0"/>
          </a:p>
          <a:p>
            <a:r>
              <a:rPr lang="fr-FR" dirty="0"/>
              <a:t>Le double de 5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77134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9257" y="509027"/>
            <a:ext cx="29718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71681" y="1906307"/>
            <a:ext cx="3186953" cy="4351338"/>
          </a:xfrm>
        </p:spPr>
        <p:txBody>
          <a:bodyPr/>
          <a:lstStyle/>
          <a:p>
            <a:r>
              <a:rPr lang="fr-FR" dirty="0"/>
              <a:t>Le double de 8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477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9257" y="509027"/>
            <a:ext cx="29718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71681" y="1906307"/>
            <a:ext cx="3186953" cy="4351338"/>
          </a:xfrm>
        </p:spPr>
        <p:txBody>
          <a:bodyPr/>
          <a:lstStyle/>
          <a:p>
            <a:r>
              <a:rPr lang="fr-FR" dirty="0"/>
              <a:t>Le double de 8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49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9257" y="509027"/>
            <a:ext cx="29718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71681" y="1906307"/>
            <a:ext cx="3186953" cy="4351338"/>
          </a:xfrm>
        </p:spPr>
        <p:txBody>
          <a:bodyPr/>
          <a:lstStyle/>
          <a:p>
            <a:r>
              <a:rPr lang="fr-FR" dirty="0"/>
              <a:t>Le double de 8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16</a:t>
            </a:r>
          </a:p>
          <a:p>
            <a:endParaRPr lang="fr-FR" dirty="0"/>
          </a:p>
          <a:p>
            <a:r>
              <a:rPr lang="fr-FR" dirty="0"/>
              <a:t>Le double de 9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49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9257" y="509027"/>
            <a:ext cx="29718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71681" y="1906307"/>
            <a:ext cx="3186953" cy="4351338"/>
          </a:xfrm>
        </p:spPr>
        <p:txBody>
          <a:bodyPr/>
          <a:lstStyle/>
          <a:p>
            <a:r>
              <a:rPr lang="fr-FR" dirty="0"/>
              <a:t>Le double de 8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16</a:t>
            </a:r>
          </a:p>
          <a:p>
            <a:endParaRPr lang="fr-FR" dirty="0"/>
          </a:p>
          <a:p>
            <a:r>
              <a:rPr lang="fr-FR" dirty="0"/>
              <a:t>Le double de 9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41549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4241" y="500062"/>
            <a:ext cx="30435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75629" y="1831415"/>
            <a:ext cx="3240741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27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4241" y="500062"/>
            <a:ext cx="30435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75629" y="1831415"/>
            <a:ext cx="3240741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185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4241" y="500062"/>
            <a:ext cx="30435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75629" y="1831415"/>
            <a:ext cx="3240741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endParaRPr lang="fr-FR" dirty="0"/>
          </a:p>
          <a:p>
            <a:r>
              <a:rPr lang="fr-FR" dirty="0"/>
              <a:t>Le double de 6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185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4241" y="500062"/>
            <a:ext cx="30435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75629" y="1831415"/>
            <a:ext cx="3240741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endParaRPr lang="fr-FR" dirty="0"/>
          </a:p>
          <a:p>
            <a:r>
              <a:rPr lang="fr-FR" dirty="0"/>
              <a:t>Le double de 6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2185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788023"/>
              </p:ext>
            </p:extLst>
          </p:nvPr>
        </p:nvGraphicFramePr>
        <p:xfrm>
          <a:off x="1691178" y="3171920"/>
          <a:ext cx="8127991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789">
                  <a:extLst>
                    <a:ext uri="{9D8B030D-6E8A-4147-A177-3AD203B41FA5}">
                      <a16:colId xmlns="" xmlns:a16="http://schemas.microsoft.com/office/drawing/2014/main" val="287275740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1940931732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149632543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916079275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4189372945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106111565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1431205048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1571406434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3607954310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603720913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623463550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715682192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3618497293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817767255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4210369167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183447170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3031099492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191716474"/>
                    </a:ext>
                  </a:extLst>
                </a:gridCol>
                <a:gridCol w="427789">
                  <a:extLst>
                    <a:ext uri="{9D8B030D-6E8A-4147-A177-3AD203B41FA5}">
                      <a16:colId xmlns="" xmlns:a16="http://schemas.microsoft.com/office/drawing/2014/main" val="257900653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r-FR" dirty="0"/>
                        <a:t>départ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21304456"/>
                  </a:ext>
                </a:extLst>
              </a:tr>
              <a:tr h="370840">
                <a:tc gridSpan="18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1439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3307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18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69983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dirty="0"/>
                        <a:t>arrivée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86385054"/>
                  </a:ext>
                </a:extLst>
              </a:tr>
            </a:tbl>
          </a:graphicData>
        </a:graphic>
      </p:graphicFrame>
      <p:grpSp>
        <p:nvGrpSpPr>
          <p:cNvPr id="14" name="Groupe 13"/>
          <p:cNvGrpSpPr/>
          <p:nvPr/>
        </p:nvGrpSpPr>
        <p:grpSpPr>
          <a:xfrm>
            <a:off x="1920240" y="1887448"/>
            <a:ext cx="5777345" cy="1379454"/>
            <a:chOff x="1920240" y="1887448"/>
            <a:chExt cx="5777345" cy="1379454"/>
          </a:xfrm>
        </p:grpSpPr>
        <p:sp>
          <p:nvSpPr>
            <p:cNvPr id="5" name="Triangle isocèle 4"/>
            <p:cNvSpPr/>
            <p:nvPr/>
          </p:nvSpPr>
          <p:spPr>
            <a:xfrm>
              <a:off x="1920240" y="2784764"/>
              <a:ext cx="324196" cy="48213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Flèche courbée vers le bas 5"/>
            <p:cNvSpPr/>
            <p:nvPr/>
          </p:nvSpPr>
          <p:spPr>
            <a:xfrm>
              <a:off x="2471651" y="2784764"/>
              <a:ext cx="2491047" cy="38715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Flèche courbée vers le bas 6"/>
            <p:cNvSpPr/>
            <p:nvPr/>
          </p:nvSpPr>
          <p:spPr>
            <a:xfrm>
              <a:off x="4899886" y="2784764"/>
              <a:ext cx="2623132" cy="38715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3599411" y="2459157"/>
              <a:ext cx="731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6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5951913" y="2424344"/>
              <a:ext cx="731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6</a:t>
              </a:r>
            </a:p>
          </p:txBody>
        </p:sp>
        <p:sp>
          <p:nvSpPr>
            <p:cNvPr id="10" name="Flèche courbée vers le bas 9"/>
            <p:cNvSpPr/>
            <p:nvPr/>
          </p:nvSpPr>
          <p:spPr>
            <a:xfrm>
              <a:off x="2471651" y="2200105"/>
              <a:ext cx="5225934" cy="919178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790902" y="1887448"/>
              <a:ext cx="731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12</a:t>
              </a:r>
            </a:p>
          </p:txBody>
        </p:sp>
      </p:grp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7" r="19746"/>
          <a:stretch/>
        </p:blipFill>
        <p:spPr>
          <a:xfrm>
            <a:off x="3474720" y="3356473"/>
            <a:ext cx="1712422" cy="16002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7" r="19746"/>
          <a:stretch/>
        </p:blipFill>
        <p:spPr>
          <a:xfrm>
            <a:off x="5550131" y="3343522"/>
            <a:ext cx="1712422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3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45833E-6 1.11111E-6 L -6.45833E-6 1.11111E-6 C 0.0039 -0.0419 0.00195 -0.01574 0.00065 -0.09815 C 0.00065 -0.09931 -0.00066 -0.12107 -0.00079 -0.12292 C -0.00118 -0.12732 -0.00196 -0.13172 -0.00222 -0.13611 C -0.00339 -0.15209 -0.00326 -0.16852 -0.00521 -0.18449 C -0.0056 -0.18727 -0.00756 -0.20324 -0.00821 -0.20672 C -0.01068 -0.21991 -0.0129 -0.23334 -0.01628 -0.24584 C -0.01876 -0.2551 -0.0211 -0.26412 -0.02357 -0.27338 C -0.02553 -0.27986 -0.02787 -0.28611 -0.02956 -0.29283 C -0.04219 -0.34375 -0.02331 -0.26875 -0.03542 -0.31505 C -0.03594 -0.31736 -0.03646 -0.31945 -0.03685 -0.32176 C -0.03724 -0.32338 -0.03711 -0.32523 -0.03764 -0.32685 C -0.04232 -0.34375 -0.0405 -0.33519 -0.04428 -0.34514 C -0.05209 -0.36621 -0.05027 -0.36019 -0.05378 -0.37269 C -0.0556 -0.38542 -0.053 -0.36968 -0.05678 -0.3831 C -0.05951 -0.39283 -0.0556 -0.38496 -0.05899 -0.39097 C -0.06211 -0.40787 -0.05847 -0.39097 -0.06264 -0.40394 C -0.06628 -0.41528 -0.05847 -0.39769 -0.06563 -0.41435 C -0.06628 -0.41597 -0.06719 -0.4169 -0.06784 -0.41829 C -0.06862 -0.42014 -0.06928 -0.42199 -0.07006 -0.42361 C -0.07097 -0.42547 -0.07214 -0.42685 -0.07292 -0.42894 C -0.07579 -0.43519 -0.07839 -0.4419 -0.08112 -0.44838 C -0.08178 -0.45023 -0.08321 -0.45371 -0.08321 -0.45371 L -0.08321 -0.45486 L -0.08112 -0.45116 L -0.08112 -0.45116 " pathEditMode="relative" ptsTypes="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8.14815E-6 L 3.125E-6 -8.14815E-6 C 0.00104 -0.00394 0.00221 -0.00788 0.00299 -0.01181 C 0.00338 -0.01389 0.00377 -0.01621 0.00377 -0.01852 C 0.00377 -0.11065 0.00586 -0.06413 0.00156 -0.10209 C 0.00052 -0.11112 0.00013 -0.12061 -0.00143 -0.12963 C -0.00521 -0.15209 -0.003 -0.1382 -0.00808 -0.1713 C -0.00873 -0.17616 -0.00925 -0.18102 -0.01029 -0.18565 C -0.01224 -0.19538 -0.0138 -0.2051 -0.01615 -0.21459 C -0.01732 -0.21922 -0.01875 -0.22385 -0.01979 -0.22894 C -0.02188 -0.23843 -0.02292 -0.24862 -0.02565 -0.25764 C -0.02722 -0.26251 -0.02878 -0.26713 -0.03008 -0.272 C -0.03138 -0.27663 -0.03229 -0.28172 -0.03373 -0.28635 C -0.03698 -0.29653 -0.04141 -0.30579 -0.04414 -0.31644 C -0.05143 -0.34491 -0.04388 -0.31713 -0.05222 -0.34399 C -0.05352 -0.34815 -0.05456 -0.35278 -0.05586 -0.35695 C -0.05795 -0.36366 -0.06055 -0.36968 -0.0625 -0.37663 C -0.06341 -0.3801 -0.06433 -0.38357 -0.06537 -0.38704 C -0.0668 -0.39144 -0.06888 -0.39538 -0.06979 -0.40001 L -0.07136 -0.40788 C -0.07149 -0.40926 -0.07149 -0.41088 -0.07201 -0.41181 C -0.07969 -0.42547 -0.07214 -0.41274 -0.07865 -0.42223 C -0.07917 -0.42315 -0.07956 -0.42431 -0.08008 -0.42501 C -0.08086 -0.4257 -0.08164 -0.4257 -0.08229 -0.42616 C -0.08308 -0.42709 -0.08373 -0.42825 -0.08451 -0.42894 C -0.08594 -0.42987 -0.08763 -0.43033 -0.08893 -0.43149 L -0.09037 -0.43264 L -0.09037 -0.43264 " pathEditMode="relative" ptsTypes="AAAAAAAAAAAAAAAAAAAAAAAAAA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77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34970" y="1242345"/>
            <a:ext cx="3922059" cy="4871865"/>
          </a:xfrm>
        </p:spPr>
        <p:txBody>
          <a:bodyPr>
            <a:normAutofit/>
          </a:bodyPr>
          <a:lstStyle/>
          <a:p>
            <a:r>
              <a:rPr lang="fr-FR" dirty="0"/>
              <a:t>Le double de </a:t>
            </a:r>
            <a:r>
              <a:rPr lang="fr-FR" b="1" dirty="0"/>
              <a:t>1 </a:t>
            </a:r>
            <a:r>
              <a:rPr lang="fr-FR" dirty="0"/>
              <a:t>est</a:t>
            </a:r>
            <a:r>
              <a:rPr lang="fr-FR" b="1" dirty="0"/>
              <a:t> 2</a:t>
            </a:r>
          </a:p>
          <a:p>
            <a:r>
              <a:rPr lang="fr-FR" dirty="0"/>
              <a:t>Le double de </a:t>
            </a:r>
            <a:r>
              <a:rPr lang="fr-FR" b="1" dirty="0"/>
              <a:t>2 </a:t>
            </a:r>
            <a:r>
              <a:rPr lang="fr-FR" dirty="0"/>
              <a:t>est</a:t>
            </a:r>
            <a:r>
              <a:rPr lang="fr-FR" b="1" dirty="0"/>
              <a:t> 4</a:t>
            </a:r>
          </a:p>
          <a:p>
            <a:r>
              <a:rPr lang="fr-FR" dirty="0"/>
              <a:t>Le double de </a:t>
            </a:r>
            <a:r>
              <a:rPr lang="fr-FR" b="1" dirty="0"/>
              <a:t>3</a:t>
            </a:r>
            <a:r>
              <a:rPr lang="fr-FR" dirty="0"/>
              <a:t> est </a:t>
            </a:r>
            <a:r>
              <a:rPr lang="fr-FR" b="1" dirty="0"/>
              <a:t>6</a:t>
            </a:r>
          </a:p>
          <a:p>
            <a:r>
              <a:rPr lang="fr-FR" dirty="0"/>
              <a:t>Le double de </a:t>
            </a:r>
            <a:r>
              <a:rPr lang="fr-FR" b="1" dirty="0"/>
              <a:t>4</a:t>
            </a:r>
            <a:r>
              <a:rPr lang="fr-FR" dirty="0"/>
              <a:t> est </a:t>
            </a:r>
            <a:r>
              <a:rPr lang="fr-FR" b="1" dirty="0"/>
              <a:t>8</a:t>
            </a:r>
          </a:p>
          <a:p>
            <a:r>
              <a:rPr lang="fr-FR" dirty="0"/>
              <a:t>Le double de </a:t>
            </a:r>
            <a:r>
              <a:rPr lang="fr-FR" b="1" dirty="0"/>
              <a:t>5</a:t>
            </a:r>
            <a:r>
              <a:rPr lang="fr-FR" dirty="0"/>
              <a:t> est </a:t>
            </a:r>
            <a:r>
              <a:rPr lang="fr-FR" b="1" dirty="0"/>
              <a:t>10</a:t>
            </a:r>
          </a:p>
          <a:p>
            <a:r>
              <a:rPr lang="fr-FR" dirty="0"/>
              <a:t>Le double de </a:t>
            </a:r>
            <a:r>
              <a:rPr lang="fr-FR" b="1" dirty="0"/>
              <a:t>6</a:t>
            </a:r>
            <a:r>
              <a:rPr lang="fr-FR" dirty="0"/>
              <a:t> est </a:t>
            </a:r>
            <a:r>
              <a:rPr lang="fr-FR" b="1" dirty="0"/>
              <a:t>12</a:t>
            </a:r>
          </a:p>
          <a:p>
            <a:r>
              <a:rPr lang="fr-FR" dirty="0"/>
              <a:t>Le double de </a:t>
            </a:r>
            <a:r>
              <a:rPr lang="fr-FR" b="1" dirty="0"/>
              <a:t>7</a:t>
            </a:r>
            <a:r>
              <a:rPr lang="fr-FR" dirty="0"/>
              <a:t> est </a:t>
            </a:r>
            <a:r>
              <a:rPr lang="fr-FR" b="1" dirty="0"/>
              <a:t>14</a:t>
            </a:r>
          </a:p>
          <a:p>
            <a:r>
              <a:rPr lang="fr-FR" dirty="0"/>
              <a:t>Le double de </a:t>
            </a:r>
            <a:r>
              <a:rPr lang="fr-FR" b="1" dirty="0"/>
              <a:t>8</a:t>
            </a:r>
            <a:r>
              <a:rPr lang="fr-FR" dirty="0"/>
              <a:t> est </a:t>
            </a:r>
            <a:r>
              <a:rPr lang="fr-FR" b="1" dirty="0"/>
              <a:t>16</a:t>
            </a:r>
          </a:p>
          <a:p>
            <a:r>
              <a:rPr lang="fr-FR" dirty="0"/>
              <a:t>Le double de </a:t>
            </a:r>
            <a:r>
              <a:rPr lang="fr-FR" b="1" dirty="0"/>
              <a:t>9</a:t>
            </a:r>
            <a:r>
              <a:rPr lang="fr-FR" dirty="0"/>
              <a:t> est </a:t>
            </a:r>
            <a:r>
              <a:rPr lang="fr-FR" b="1" dirty="0"/>
              <a:t>18</a:t>
            </a:r>
          </a:p>
        </p:txBody>
      </p:sp>
      <p:sp>
        <p:nvSpPr>
          <p:cNvPr id="4" name="Cœur 3"/>
          <p:cNvSpPr/>
          <p:nvPr/>
        </p:nvSpPr>
        <p:spPr>
          <a:xfrm rot="1096863">
            <a:off x="8169224" y="587922"/>
            <a:ext cx="1237129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7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8" t="16457" r="10094" b="43917"/>
          <a:stretch/>
        </p:blipFill>
        <p:spPr>
          <a:xfrm>
            <a:off x="2985247" y="1049069"/>
            <a:ext cx="6768353" cy="3773943"/>
          </a:xfrm>
        </p:spPr>
      </p:pic>
    </p:spTree>
    <p:extLst>
      <p:ext uri="{BB962C8B-B14F-4D97-AF65-F5344CB8AC3E}">
        <p14:creationId xmlns:p14="http://schemas.microsoft.com/office/powerpoint/2010/main" val="4131547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dirty="0">
                <a:solidFill>
                  <a:srgbClr val="7030A0"/>
                </a:solidFill>
                <a:latin typeface="Comic Sans MS" panose="030F0702030302020204" pitchFamily="66" charset="0"/>
              </a:rPr>
              <a:t>Nombres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Les collections</a:t>
            </a:r>
          </a:p>
        </p:txBody>
      </p:sp>
    </p:spTree>
    <p:extLst>
      <p:ext uri="{BB962C8B-B14F-4D97-AF65-F5344CB8AC3E}">
        <p14:creationId xmlns:p14="http://schemas.microsoft.com/office/powerpoint/2010/main" val="5128887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Comic Sans MS" panose="030F0702030302020204" pitchFamily="66" charset="0"/>
              </a:rPr>
              <a:t>Le tableau des nombres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906194"/>
              </p:ext>
            </p:extLst>
          </p:nvPr>
        </p:nvGraphicFramePr>
        <p:xfrm>
          <a:off x="2662517" y="1825625"/>
          <a:ext cx="5859660" cy="4458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966">
                  <a:extLst>
                    <a:ext uri="{9D8B030D-6E8A-4147-A177-3AD203B41FA5}">
                      <a16:colId xmlns="" xmlns:a16="http://schemas.microsoft.com/office/drawing/2014/main" val="2420847034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1480872400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1934363649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2072706557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3889925062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2544732703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494550256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237163036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3944406011"/>
                    </a:ext>
                  </a:extLst>
                </a:gridCol>
                <a:gridCol w="585966">
                  <a:extLst>
                    <a:ext uri="{9D8B030D-6E8A-4147-A177-3AD203B41FA5}">
                      <a16:colId xmlns="" xmlns:a16="http://schemas.microsoft.com/office/drawing/2014/main" val="1237117159"/>
                    </a:ext>
                  </a:extLst>
                </a:gridCol>
              </a:tblGrid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34485838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85893252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983599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fr-F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520254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2099044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4785289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56210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3502527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31621966"/>
                  </a:ext>
                </a:extLst>
              </a:tr>
              <a:tr h="445863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7968215"/>
                  </a:ext>
                </a:extLst>
              </a:tr>
            </a:tbl>
          </a:graphicData>
        </a:graphic>
      </p:graphicFrame>
      <p:sp>
        <p:nvSpPr>
          <p:cNvPr id="5" name="Ellipse 4"/>
          <p:cNvSpPr/>
          <p:nvPr/>
        </p:nvSpPr>
        <p:spPr>
          <a:xfrm>
            <a:off x="2743201" y="2277035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43201" y="2719947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743200" y="3162859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43200" y="3620431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761131" y="4500093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61132" y="4048683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2761131" y="4979702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2761131" y="5407954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2743199" y="5865155"/>
            <a:ext cx="421341" cy="4123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657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7775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5400" b="1" dirty="0"/>
              <a:t>1 bracelet contient 10 perles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357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Combien comptes-tu d’allumettes?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8296835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048870" y="2330824"/>
            <a:ext cx="152400" cy="2286000"/>
            <a:chOff x="1541929" y="3173506"/>
            <a:chExt cx="152400" cy="2286000"/>
          </a:xfrm>
        </p:grpSpPr>
        <p:sp>
          <p:nvSpPr>
            <p:cNvPr id="4" name="Rectangle 3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Ellipse 4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201270" y="2483224"/>
            <a:ext cx="152400" cy="2286000"/>
            <a:chOff x="1541929" y="3173506"/>
            <a:chExt cx="152400" cy="2286000"/>
          </a:xfrm>
        </p:grpSpPr>
        <p:sp>
          <p:nvSpPr>
            <p:cNvPr id="8" name="Rectangle 7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1353670" y="2635624"/>
            <a:ext cx="152400" cy="2286000"/>
            <a:chOff x="1541929" y="3173506"/>
            <a:chExt cx="152400" cy="2286000"/>
          </a:xfrm>
        </p:grpSpPr>
        <p:sp>
          <p:nvSpPr>
            <p:cNvPr id="11" name="Rectangle 10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1506070" y="2788024"/>
            <a:ext cx="152400" cy="2286000"/>
            <a:chOff x="1541929" y="3173506"/>
            <a:chExt cx="152400" cy="2286000"/>
          </a:xfrm>
        </p:grpSpPr>
        <p:sp>
          <p:nvSpPr>
            <p:cNvPr id="14" name="Rectangle 13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1658470" y="2940424"/>
            <a:ext cx="152400" cy="2286000"/>
            <a:chOff x="1541929" y="3173506"/>
            <a:chExt cx="152400" cy="2286000"/>
          </a:xfrm>
        </p:grpSpPr>
        <p:sp>
          <p:nvSpPr>
            <p:cNvPr id="17" name="Rectangle 16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Ellipse 17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1810870" y="3092824"/>
            <a:ext cx="152400" cy="2286000"/>
            <a:chOff x="1541929" y="3173506"/>
            <a:chExt cx="152400" cy="2286000"/>
          </a:xfrm>
        </p:grpSpPr>
        <p:sp>
          <p:nvSpPr>
            <p:cNvPr id="20" name="Rectangle 19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Ellipse 20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1963270" y="3245224"/>
            <a:ext cx="152400" cy="2286000"/>
            <a:chOff x="1541929" y="3173506"/>
            <a:chExt cx="152400" cy="2286000"/>
          </a:xfrm>
        </p:grpSpPr>
        <p:sp>
          <p:nvSpPr>
            <p:cNvPr id="23" name="Rectangle 22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2115670" y="3397624"/>
            <a:ext cx="152400" cy="2286000"/>
            <a:chOff x="1541929" y="3173506"/>
            <a:chExt cx="152400" cy="2286000"/>
          </a:xfrm>
        </p:grpSpPr>
        <p:sp>
          <p:nvSpPr>
            <p:cNvPr id="26" name="Rectangle 25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Ellipse 26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2268070" y="3550024"/>
            <a:ext cx="152400" cy="2286000"/>
            <a:chOff x="1541929" y="3173506"/>
            <a:chExt cx="152400" cy="2286000"/>
          </a:xfrm>
        </p:grpSpPr>
        <p:sp>
          <p:nvSpPr>
            <p:cNvPr id="29" name="Rectangle 28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2420470" y="3702424"/>
            <a:ext cx="152400" cy="2286000"/>
            <a:chOff x="1541929" y="3173506"/>
            <a:chExt cx="152400" cy="2286000"/>
          </a:xfrm>
        </p:grpSpPr>
        <p:sp>
          <p:nvSpPr>
            <p:cNvPr id="32" name="Rectangle 31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Ellipse 32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3361764" y="2339788"/>
            <a:ext cx="152400" cy="2286000"/>
            <a:chOff x="1541929" y="3173506"/>
            <a:chExt cx="152400" cy="2286000"/>
          </a:xfrm>
        </p:grpSpPr>
        <p:sp>
          <p:nvSpPr>
            <p:cNvPr id="35" name="Rectangle 34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3514164" y="2492188"/>
            <a:ext cx="152400" cy="2286000"/>
            <a:chOff x="1541929" y="3173506"/>
            <a:chExt cx="152400" cy="2286000"/>
          </a:xfrm>
        </p:grpSpPr>
        <p:sp>
          <p:nvSpPr>
            <p:cNvPr id="41" name="Rectangle 40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3666564" y="2644588"/>
            <a:ext cx="152400" cy="2286000"/>
            <a:chOff x="1541929" y="3173506"/>
            <a:chExt cx="152400" cy="2286000"/>
          </a:xfrm>
        </p:grpSpPr>
        <p:sp>
          <p:nvSpPr>
            <p:cNvPr id="44" name="Rectangle 43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3818964" y="2796988"/>
            <a:ext cx="152400" cy="2286000"/>
            <a:chOff x="1541929" y="3173506"/>
            <a:chExt cx="152400" cy="2286000"/>
          </a:xfrm>
        </p:grpSpPr>
        <p:sp>
          <p:nvSpPr>
            <p:cNvPr id="47" name="Rectangle 46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Ellipse 47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3971364" y="2949388"/>
            <a:ext cx="152400" cy="2286000"/>
            <a:chOff x="1541929" y="3173506"/>
            <a:chExt cx="152400" cy="2286000"/>
          </a:xfrm>
        </p:grpSpPr>
        <p:sp>
          <p:nvSpPr>
            <p:cNvPr id="50" name="Rectangle 49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4123764" y="3101788"/>
            <a:ext cx="152400" cy="2286000"/>
            <a:chOff x="1541929" y="3173506"/>
            <a:chExt cx="152400" cy="2286000"/>
          </a:xfrm>
        </p:grpSpPr>
        <p:sp>
          <p:nvSpPr>
            <p:cNvPr id="53" name="Rectangle 52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Ellipse 53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5" name="Groupe 54"/>
          <p:cNvGrpSpPr/>
          <p:nvPr/>
        </p:nvGrpSpPr>
        <p:grpSpPr>
          <a:xfrm>
            <a:off x="4276164" y="3254188"/>
            <a:ext cx="152400" cy="2286000"/>
            <a:chOff x="1541929" y="3173506"/>
            <a:chExt cx="152400" cy="2286000"/>
          </a:xfrm>
        </p:grpSpPr>
        <p:sp>
          <p:nvSpPr>
            <p:cNvPr id="56" name="Rectangle 55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8" name="Groupe 57"/>
          <p:cNvGrpSpPr/>
          <p:nvPr/>
        </p:nvGrpSpPr>
        <p:grpSpPr>
          <a:xfrm>
            <a:off x="4428564" y="3406588"/>
            <a:ext cx="152400" cy="2286000"/>
            <a:chOff x="1541929" y="3173506"/>
            <a:chExt cx="152400" cy="2286000"/>
          </a:xfrm>
        </p:grpSpPr>
        <p:sp>
          <p:nvSpPr>
            <p:cNvPr id="59" name="Rectangle 58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Ellipse 59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1" name="Groupe 60"/>
          <p:cNvGrpSpPr/>
          <p:nvPr/>
        </p:nvGrpSpPr>
        <p:grpSpPr>
          <a:xfrm>
            <a:off x="4580964" y="3558988"/>
            <a:ext cx="152400" cy="2286000"/>
            <a:chOff x="1541929" y="3173506"/>
            <a:chExt cx="152400" cy="2286000"/>
          </a:xfrm>
        </p:grpSpPr>
        <p:sp>
          <p:nvSpPr>
            <p:cNvPr id="62" name="Rectangle 61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5797923" y="2330824"/>
            <a:ext cx="152400" cy="2286000"/>
            <a:chOff x="1541929" y="3173506"/>
            <a:chExt cx="152400" cy="2286000"/>
          </a:xfrm>
        </p:grpSpPr>
        <p:sp>
          <p:nvSpPr>
            <p:cNvPr id="65" name="Rectangle 64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Ellipse 65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5950323" y="2483224"/>
            <a:ext cx="152400" cy="2286000"/>
            <a:chOff x="1541929" y="3173506"/>
            <a:chExt cx="152400" cy="2286000"/>
          </a:xfrm>
        </p:grpSpPr>
        <p:sp>
          <p:nvSpPr>
            <p:cNvPr id="68" name="Rectangle 67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Ellipse 68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0" name="Groupe 69"/>
          <p:cNvGrpSpPr/>
          <p:nvPr/>
        </p:nvGrpSpPr>
        <p:grpSpPr>
          <a:xfrm>
            <a:off x="6102723" y="2635624"/>
            <a:ext cx="152400" cy="2286000"/>
            <a:chOff x="1541929" y="3173506"/>
            <a:chExt cx="152400" cy="2286000"/>
          </a:xfrm>
        </p:grpSpPr>
        <p:sp>
          <p:nvSpPr>
            <p:cNvPr id="71" name="Rectangle 70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Ellipse 71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6255123" y="2788024"/>
            <a:ext cx="152400" cy="2286000"/>
            <a:chOff x="1541929" y="3173506"/>
            <a:chExt cx="152400" cy="2286000"/>
          </a:xfrm>
        </p:grpSpPr>
        <p:sp>
          <p:nvSpPr>
            <p:cNvPr id="74" name="Rectangle 73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Ellipse 74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6407523" y="2940424"/>
            <a:ext cx="152400" cy="2286000"/>
            <a:chOff x="1541929" y="3173506"/>
            <a:chExt cx="152400" cy="2286000"/>
          </a:xfrm>
        </p:grpSpPr>
        <p:sp>
          <p:nvSpPr>
            <p:cNvPr id="77" name="Rectangle 76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9" name="Groupe 78"/>
          <p:cNvGrpSpPr/>
          <p:nvPr/>
        </p:nvGrpSpPr>
        <p:grpSpPr>
          <a:xfrm>
            <a:off x="6559923" y="3092824"/>
            <a:ext cx="152400" cy="2286000"/>
            <a:chOff x="1541929" y="3173506"/>
            <a:chExt cx="152400" cy="2286000"/>
          </a:xfrm>
        </p:grpSpPr>
        <p:sp>
          <p:nvSpPr>
            <p:cNvPr id="80" name="Rectangle 79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2" name="Groupe 81"/>
          <p:cNvGrpSpPr/>
          <p:nvPr/>
        </p:nvGrpSpPr>
        <p:grpSpPr>
          <a:xfrm>
            <a:off x="6712323" y="3245224"/>
            <a:ext cx="152400" cy="2286000"/>
            <a:chOff x="1541929" y="3173506"/>
            <a:chExt cx="152400" cy="2286000"/>
          </a:xfrm>
        </p:grpSpPr>
        <p:sp>
          <p:nvSpPr>
            <p:cNvPr id="83" name="Rectangle 82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5" name="Groupe 84"/>
          <p:cNvGrpSpPr/>
          <p:nvPr/>
        </p:nvGrpSpPr>
        <p:grpSpPr>
          <a:xfrm>
            <a:off x="6864723" y="3397624"/>
            <a:ext cx="152400" cy="2286000"/>
            <a:chOff x="1541929" y="3173506"/>
            <a:chExt cx="152400" cy="2286000"/>
          </a:xfrm>
        </p:grpSpPr>
        <p:sp>
          <p:nvSpPr>
            <p:cNvPr id="86" name="Rectangle 85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7017123" y="3550024"/>
            <a:ext cx="152400" cy="2286000"/>
            <a:chOff x="1541929" y="3173506"/>
            <a:chExt cx="152400" cy="2286000"/>
          </a:xfrm>
        </p:grpSpPr>
        <p:sp>
          <p:nvSpPr>
            <p:cNvPr id="89" name="Rectangle 88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7169523" y="3702424"/>
            <a:ext cx="152400" cy="2286000"/>
            <a:chOff x="1541929" y="3173506"/>
            <a:chExt cx="152400" cy="2286000"/>
          </a:xfrm>
        </p:grpSpPr>
        <p:sp>
          <p:nvSpPr>
            <p:cNvPr id="92" name="Rectangle 91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4" name="Groupe 93"/>
          <p:cNvGrpSpPr/>
          <p:nvPr/>
        </p:nvGrpSpPr>
        <p:grpSpPr>
          <a:xfrm>
            <a:off x="4733364" y="3711388"/>
            <a:ext cx="152400" cy="2286000"/>
            <a:chOff x="1541929" y="3173506"/>
            <a:chExt cx="152400" cy="2286000"/>
          </a:xfrm>
        </p:grpSpPr>
        <p:sp>
          <p:nvSpPr>
            <p:cNvPr id="95" name="Rectangle 94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7" name="Groupe 96"/>
          <p:cNvGrpSpPr/>
          <p:nvPr/>
        </p:nvGrpSpPr>
        <p:grpSpPr>
          <a:xfrm>
            <a:off x="8171329" y="2330824"/>
            <a:ext cx="152400" cy="2286000"/>
            <a:chOff x="1541929" y="3173506"/>
            <a:chExt cx="152400" cy="2286000"/>
          </a:xfrm>
        </p:grpSpPr>
        <p:sp>
          <p:nvSpPr>
            <p:cNvPr id="98" name="Rectangle 97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Ellipse 98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2" name="Groupe 111"/>
          <p:cNvGrpSpPr/>
          <p:nvPr/>
        </p:nvGrpSpPr>
        <p:grpSpPr>
          <a:xfrm>
            <a:off x="8323729" y="2483224"/>
            <a:ext cx="152400" cy="2286000"/>
            <a:chOff x="1541929" y="3173506"/>
            <a:chExt cx="152400" cy="2286000"/>
          </a:xfrm>
        </p:grpSpPr>
        <p:sp>
          <p:nvSpPr>
            <p:cNvPr id="113" name="Rectangle 112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5" name="Groupe 114"/>
          <p:cNvGrpSpPr/>
          <p:nvPr/>
        </p:nvGrpSpPr>
        <p:grpSpPr>
          <a:xfrm>
            <a:off x="8476129" y="2635624"/>
            <a:ext cx="152400" cy="2286000"/>
            <a:chOff x="1541929" y="3173506"/>
            <a:chExt cx="152400" cy="2286000"/>
          </a:xfrm>
        </p:grpSpPr>
        <p:sp>
          <p:nvSpPr>
            <p:cNvPr id="116" name="Rectangle 115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Ellipse 116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8628529" y="2788024"/>
            <a:ext cx="152400" cy="2286000"/>
            <a:chOff x="1541929" y="3173506"/>
            <a:chExt cx="152400" cy="2286000"/>
          </a:xfrm>
        </p:grpSpPr>
        <p:sp>
          <p:nvSpPr>
            <p:cNvPr id="119" name="Rectangle 118"/>
            <p:cNvSpPr/>
            <p:nvPr/>
          </p:nvSpPr>
          <p:spPr>
            <a:xfrm>
              <a:off x="1586753" y="3343835"/>
              <a:ext cx="62753" cy="2115671"/>
            </a:xfrm>
            <a:prstGeom prst="rect">
              <a:avLst/>
            </a:prstGeom>
            <a:solidFill>
              <a:srgbClr val="C1B16F"/>
            </a:solidFill>
            <a:ln>
              <a:solidFill>
                <a:srgbClr val="C1B1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Ellipse 119"/>
            <p:cNvSpPr/>
            <p:nvPr/>
          </p:nvSpPr>
          <p:spPr>
            <a:xfrm>
              <a:off x="1541929" y="3173506"/>
              <a:ext cx="152400" cy="206188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1" name="ZoneTexte 120"/>
          <p:cNvSpPr txBox="1"/>
          <p:nvPr/>
        </p:nvSpPr>
        <p:spPr>
          <a:xfrm>
            <a:off x="9207873" y="4329952"/>
            <a:ext cx="20753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/>
              <a:t>34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471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Combien comptes-tu de timbres ?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24" b="2479"/>
          <a:stretch/>
        </p:blipFill>
        <p:spPr>
          <a:xfrm>
            <a:off x="1153575" y="2461824"/>
            <a:ext cx="3254504" cy="1599433"/>
          </a:xfrm>
        </p:spPr>
      </p:pic>
      <p:pic>
        <p:nvPicPr>
          <p:cNvPr id="5" name="Espace réservé du contenu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24" b="2479"/>
          <a:stretch/>
        </p:blipFill>
        <p:spPr>
          <a:xfrm>
            <a:off x="3011668" y="3164542"/>
            <a:ext cx="3254504" cy="1599433"/>
          </a:xfrm>
          <a:prstGeom prst="rect">
            <a:avLst/>
          </a:prstGeom>
        </p:spPr>
      </p:pic>
      <p:pic>
        <p:nvPicPr>
          <p:cNvPr id="6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225553" y="2814918"/>
            <a:ext cx="493059" cy="699248"/>
          </a:xfrm>
          <a:prstGeom prst="rect">
            <a:avLst/>
          </a:prstGeom>
        </p:spPr>
      </p:pic>
      <p:pic>
        <p:nvPicPr>
          <p:cNvPr id="7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857563" y="2343500"/>
            <a:ext cx="493059" cy="699248"/>
          </a:xfrm>
          <a:prstGeom prst="rect">
            <a:avLst/>
          </a:prstGeom>
        </p:spPr>
      </p:pic>
      <p:pic>
        <p:nvPicPr>
          <p:cNvPr id="8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8561295" y="2814918"/>
            <a:ext cx="493059" cy="699248"/>
          </a:xfrm>
          <a:prstGeom prst="rect">
            <a:avLst/>
          </a:prstGeom>
        </p:spPr>
      </p:pic>
      <p:pic>
        <p:nvPicPr>
          <p:cNvPr id="9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933765" y="3695560"/>
            <a:ext cx="493059" cy="699248"/>
          </a:xfrm>
          <a:prstGeom prst="rect">
            <a:avLst/>
          </a:prstGeom>
        </p:spPr>
      </p:pic>
      <p:pic>
        <p:nvPicPr>
          <p:cNvPr id="10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6979023" y="3885431"/>
            <a:ext cx="493059" cy="699248"/>
          </a:xfrm>
          <a:prstGeom prst="rect">
            <a:avLst/>
          </a:prstGeom>
        </p:spPr>
      </p:pic>
      <p:pic>
        <p:nvPicPr>
          <p:cNvPr id="11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8572500" y="3885361"/>
            <a:ext cx="493059" cy="699248"/>
          </a:xfrm>
          <a:prstGeom prst="rect">
            <a:avLst/>
          </a:prstGeom>
        </p:spPr>
      </p:pic>
      <p:pic>
        <p:nvPicPr>
          <p:cNvPr id="12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841876" y="4697996"/>
            <a:ext cx="493059" cy="69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502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Combien comptes-tu de timbres ?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24" b="2479"/>
          <a:stretch/>
        </p:blipFill>
        <p:spPr>
          <a:xfrm>
            <a:off x="1153575" y="2461824"/>
            <a:ext cx="3254504" cy="1599433"/>
          </a:xfrm>
        </p:spPr>
      </p:pic>
      <p:pic>
        <p:nvPicPr>
          <p:cNvPr id="5" name="Espace réservé du contenu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24" b="2479"/>
          <a:stretch/>
        </p:blipFill>
        <p:spPr>
          <a:xfrm>
            <a:off x="3011668" y="3164542"/>
            <a:ext cx="3254504" cy="1599433"/>
          </a:xfrm>
          <a:prstGeom prst="rect">
            <a:avLst/>
          </a:prstGeom>
        </p:spPr>
      </p:pic>
      <p:pic>
        <p:nvPicPr>
          <p:cNvPr id="6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225553" y="2814918"/>
            <a:ext cx="493059" cy="699248"/>
          </a:xfrm>
          <a:prstGeom prst="rect">
            <a:avLst/>
          </a:prstGeom>
        </p:spPr>
      </p:pic>
      <p:pic>
        <p:nvPicPr>
          <p:cNvPr id="7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857563" y="2343500"/>
            <a:ext cx="493059" cy="699248"/>
          </a:xfrm>
          <a:prstGeom prst="rect">
            <a:avLst/>
          </a:prstGeom>
        </p:spPr>
      </p:pic>
      <p:pic>
        <p:nvPicPr>
          <p:cNvPr id="8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8561295" y="2814918"/>
            <a:ext cx="493059" cy="699248"/>
          </a:xfrm>
          <a:prstGeom prst="rect">
            <a:avLst/>
          </a:prstGeom>
        </p:spPr>
      </p:pic>
      <p:pic>
        <p:nvPicPr>
          <p:cNvPr id="9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933765" y="3695560"/>
            <a:ext cx="493059" cy="699248"/>
          </a:xfrm>
          <a:prstGeom prst="rect">
            <a:avLst/>
          </a:prstGeom>
        </p:spPr>
      </p:pic>
      <p:pic>
        <p:nvPicPr>
          <p:cNvPr id="10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6979023" y="3885431"/>
            <a:ext cx="493059" cy="699248"/>
          </a:xfrm>
          <a:prstGeom prst="rect">
            <a:avLst/>
          </a:prstGeom>
        </p:spPr>
      </p:pic>
      <p:pic>
        <p:nvPicPr>
          <p:cNvPr id="11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8572500" y="3885361"/>
            <a:ext cx="493059" cy="699248"/>
          </a:xfrm>
          <a:prstGeom prst="rect">
            <a:avLst/>
          </a:prstGeom>
        </p:spPr>
      </p:pic>
      <p:pic>
        <p:nvPicPr>
          <p:cNvPr id="12" name="Espace réservé du contenu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6" t="51868" r="8264" b="27236"/>
          <a:stretch/>
        </p:blipFill>
        <p:spPr>
          <a:xfrm>
            <a:off x="7841876" y="4697996"/>
            <a:ext cx="493059" cy="69924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224682" y="5002306"/>
            <a:ext cx="2129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38077129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Combien comptes-tu d’œufs ?</a:t>
            </a:r>
          </a:p>
        </p:txBody>
      </p:sp>
      <p:grpSp>
        <p:nvGrpSpPr>
          <p:cNvPr id="16" name="Groupe 15"/>
          <p:cNvGrpSpPr/>
          <p:nvPr/>
        </p:nvGrpSpPr>
        <p:grpSpPr>
          <a:xfrm rot="20688335">
            <a:off x="1020125" y="1923770"/>
            <a:ext cx="4121524" cy="1937959"/>
            <a:chOff x="3524250" y="2214282"/>
            <a:chExt cx="5143500" cy="2375647"/>
          </a:xfrm>
        </p:grpSpPr>
        <p:pic>
          <p:nvPicPr>
            <p:cNvPr id="13" name="Imag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Trapèze 14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 rot="20688335">
            <a:off x="1163560" y="3839790"/>
            <a:ext cx="4121524" cy="1937959"/>
            <a:chOff x="3524250" y="2214282"/>
            <a:chExt cx="5143500" cy="2375647"/>
          </a:xfrm>
        </p:grpSpPr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Trapèze 20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 rot="20688335">
            <a:off x="5648934" y="1643360"/>
            <a:ext cx="4121524" cy="1937959"/>
            <a:chOff x="3524250" y="2214282"/>
            <a:chExt cx="5143500" cy="2375647"/>
          </a:xfrm>
        </p:grpSpPr>
        <p:pic>
          <p:nvPicPr>
            <p:cNvPr id="23" name="Image 2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Trapèze 24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26" name="Image 2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51463"/>
            <a:ext cx="2066631" cy="2066631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76473">
            <a:off x="7797077" y="3369930"/>
            <a:ext cx="2066631" cy="2066631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67097">
            <a:off x="9511425" y="4364032"/>
            <a:ext cx="2066631" cy="2066631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4808">
            <a:off x="9619776" y="2841470"/>
            <a:ext cx="2066631" cy="206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77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Combien comptes-tu d’œufs ?</a:t>
            </a:r>
          </a:p>
        </p:txBody>
      </p:sp>
      <p:grpSp>
        <p:nvGrpSpPr>
          <p:cNvPr id="16" name="Groupe 15"/>
          <p:cNvGrpSpPr/>
          <p:nvPr/>
        </p:nvGrpSpPr>
        <p:grpSpPr>
          <a:xfrm rot="20688335">
            <a:off x="1020125" y="1923770"/>
            <a:ext cx="4121524" cy="1937959"/>
            <a:chOff x="3524250" y="2214282"/>
            <a:chExt cx="5143500" cy="2375647"/>
          </a:xfrm>
        </p:grpSpPr>
        <p:pic>
          <p:nvPicPr>
            <p:cNvPr id="13" name="Imag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Trapèze 14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 rot="20688335">
            <a:off x="1163560" y="3839790"/>
            <a:ext cx="4121524" cy="1937959"/>
            <a:chOff x="3524250" y="2214282"/>
            <a:chExt cx="5143500" cy="2375647"/>
          </a:xfrm>
        </p:grpSpPr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Trapèze 20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 rot="20688335">
            <a:off x="5648934" y="1643360"/>
            <a:ext cx="4121524" cy="1937959"/>
            <a:chOff x="3524250" y="2214282"/>
            <a:chExt cx="5143500" cy="2375647"/>
          </a:xfrm>
        </p:grpSpPr>
        <p:pic>
          <p:nvPicPr>
            <p:cNvPr id="23" name="Image 2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382" b="27430"/>
            <a:stretch/>
          </p:blipFill>
          <p:spPr>
            <a:xfrm>
              <a:off x="3524250" y="2214282"/>
              <a:ext cx="5143500" cy="2375647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4966447" y="3397624"/>
              <a:ext cx="744071" cy="457200"/>
            </a:xfrm>
            <a:prstGeom prst="rect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Trapèze 24"/>
            <p:cNvSpPr/>
            <p:nvPr/>
          </p:nvSpPr>
          <p:spPr>
            <a:xfrm>
              <a:off x="4105834" y="2495930"/>
              <a:ext cx="1335741" cy="394447"/>
            </a:xfrm>
            <a:prstGeom prst="trapezoid">
              <a:avLst/>
            </a:prstGeom>
            <a:solidFill>
              <a:srgbClr val="6AA45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26" name="Image 2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51463"/>
            <a:ext cx="2066631" cy="2066631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76473">
            <a:off x="7797077" y="3369930"/>
            <a:ext cx="2066631" cy="2066631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67097">
            <a:off x="9511425" y="4364032"/>
            <a:ext cx="2066631" cy="2066631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4808">
            <a:off x="9619776" y="2841470"/>
            <a:ext cx="2066631" cy="206663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84376" y="5402397"/>
            <a:ext cx="15777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/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301852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77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34970" y="1242345"/>
            <a:ext cx="3922059" cy="4871865"/>
          </a:xfrm>
        </p:spPr>
        <p:txBody>
          <a:bodyPr>
            <a:normAutofit/>
          </a:bodyPr>
          <a:lstStyle/>
          <a:p>
            <a:r>
              <a:rPr lang="fr-FR" dirty="0"/>
              <a:t>Le double de </a:t>
            </a:r>
            <a:r>
              <a:rPr lang="fr-FR" b="1" dirty="0"/>
              <a:t>1 </a:t>
            </a:r>
            <a:r>
              <a:rPr lang="fr-FR" dirty="0"/>
              <a:t>est</a:t>
            </a:r>
            <a:r>
              <a:rPr lang="fr-FR" b="1" dirty="0"/>
              <a:t> 2</a:t>
            </a:r>
          </a:p>
          <a:p>
            <a:r>
              <a:rPr lang="fr-FR" dirty="0"/>
              <a:t>Le double de </a:t>
            </a:r>
            <a:r>
              <a:rPr lang="fr-FR" b="1" dirty="0"/>
              <a:t>2 </a:t>
            </a:r>
            <a:r>
              <a:rPr lang="fr-FR" dirty="0"/>
              <a:t>est</a:t>
            </a:r>
            <a:r>
              <a:rPr lang="fr-FR" b="1" dirty="0"/>
              <a:t> 4</a:t>
            </a:r>
          </a:p>
          <a:p>
            <a:r>
              <a:rPr lang="fr-FR" dirty="0"/>
              <a:t>Le double de </a:t>
            </a:r>
            <a:r>
              <a:rPr lang="fr-FR" b="1" dirty="0"/>
              <a:t>3</a:t>
            </a:r>
            <a:r>
              <a:rPr lang="fr-FR" dirty="0"/>
              <a:t> est </a:t>
            </a:r>
            <a:r>
              <a:rPr lang="fr-FR" b="1" dirty="0"/>
              <a:t>6</a:t>
            </a:r>
          </a:p>
          <a:p>
            <a:r>
              <a:rPr lang="fr-FR" dirty="0"/>
              <a:t>Le double de </a:t>
            </a:r>
            <a:r>
              <a:rPr lang="fr-FR" b="1" dirty="0"/>
              <a:t>4</a:t>
            </a:r>
            <a:r>
              <a:rPr lang="fr-FR" dirty="0"/>
              <a:t> est </a:t>
            </a:r>
            <a:r>
              <a:rPr lang="fr-FR" b="1" dirty="0"/>
              <a:t>8</a:t>
            </a:r>
          </a:p>
          <a:p>
            <a:r>
              <a:rPr lang="fr-FR" dirty="0"/>
              <a:t>Le double de </a:t>
            </a:r>
            <a:r>
              <a:rPr lang="fr-FR" b="1" dirty="0"/>
              <a:t>5</a:t>
            </a:r>
            <a:r>
              <a:rPr lang="fr-FR" dirty="0"/>
              <a:t> est </a:t>
            </a:r>
            <a:r>
              <a:rPr lang="fr-FR" b="1" dirty="0"/>
              <a:t>10</a:t>
            </a:r>
          </a:p>
          <a:p>
            <a:r>
              <a:rPr lang="fr-FR" dirty="0"/>
              <a:t>Le double de </a:t>
            </a:r>
            <a:r>
              <a:rPr lang="fr-FR" b="1" dirty="0"/>
              <a:t>6</a:t>
            </a:r>
            <a:r>
              <a:rPr lang="fr-FR" dirty="0"/>
              <a:t> est </a:t>
            </a:r>
            <a:r>
              <a:rPr lang="fr-FR" b="1" dirty="0"/>
              <a:t>12</a:t>
            </a:r>
          </a:p>
          <a:p>
            <a:r>
              <a:rPr lang="fr-FR" dirty="0"/>
              <a:t>Le double de </a:t>
            </a:r>
            <a:r>
              <a:rPr lang="fr-FR" b="1" dirty="0"/>
              <a:t>7</a:t>
            </a:r>
            <a:r>
              <a:rPr lang="fr-FR" dirty="0"/>
              <a:t> est </a:t>
            </a:r>
            <a:r>
              <a:rPr lang="fr-FR" b="1" dirty="0"/>
              <a:t>14</a:t>
            </a:r>
          </a:p>
          <a:p>
            <a:r>
              <a:rPr lang="fr-FR" dirty="0"/>
              <a:t>Le double de </a:t>
            </a:r>
            <a:r>
              <a:rPr lang="fr-FR" b="1" dirty="0"/>
              <a:t>8</a:t>
            </a:r>
            <a:r>
              <a:rPr lang="fr-FR" dirty="0"/>
              <a:t> est </a:t>
            </a:r>
            <a:r>
              <a:rPr lang="fr-FR" b="1" dirty="0"/>
              <a:t>16</a:t>
            </a:r>
          </a:p>
          <a:p>
            <a:r>
              <a:rPr lang="fr-FR" dirty="0"/>
              <a:t>Le double de </a:t>
            </a:r>
            <a:r>
              <a:rPr lang="fr-FR" b="1" dirty="0"/>
              <a:t>9</a:t>
            </a:r>
            <a:r>
              <a:rPr lang="fr-FR" dirty="0"/>
              <a:t> est </a:t>
            </a:r>
            <a:r>
              <a:rPr lang="fr-FR" b="1" dirty="0"/>
              <a:t>18</a:t>
            </a:r>
          </a:p>
        </p:txBody>
      </p:sp>
      <p:sp>
        <p:nvSpPr>
          <p:cNvPr id="4" name="Cœur 3"/>
          <p:cNvSpPr/>
          <p:nvPr/>
        </p:nvSpPr>
        <p:spPr>
          <a:xfrm rot="1096863">
            <a:off x="8169224" y="587922"/>
            <a:ext cx="1237129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7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nombres écrits en lettres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12577" y="1619437"/>
            <a:ext cx="347382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4800" dirty="0"/>
              <a:t>1 : un</a:t>
            </a:r>
          </a:p>
          <a:p>
            <a:pPr marL="0" indent="0">
              <a:buNone/>
            </a:pPr>
            <a:r>
              <a:rPr lang="fr-FR" sz="4800" dirty="0"/>
              <a:t>2 : deux</a:t>
            </a:r>
          </a:p>
          <a:p>
            <a:pPr marL="0" indent="0">
              <a:buNone/>
            </a:pPr>
            <a:r>
              <a:rPr lang="fr-FR" sz="4800" dirty="0"/>
              <a:t>3 : trois</a:t>
            </a:r>
          </a:p>
          <a:p>
            <a:pPr marL="0" indent="0">
              <a:buNone/>
            </a:pPr>
            <a:r>
              <a:rPr lang="fr-FR" sz="4800" dirty="0"/>
              <a:t>4 : quatre</a:t>
            </a:r>
          </a:p>
          <a:p>
            <a:pPr marL="0" indent="0">
              <a:buNone/>
            </a:pPr>
            <a:r>
              <a:rPr lang="fr-FR" sz="4800" dirty="0"/>
              <a:t>5 : cinq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6647330" y="2129959"/>
            <a:ext cx="276561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800" dirty="0"/>
              <a:t>6 : six</a:t>
            </a:r>
          </a:p>
          <a:p>
            <a:pPr marL="0" indent="0">
              <a:buNone/>
            </a:pPr>
            <a:r>
              <a:rPr lang="fr-FR" sz="4800" dirty="0"/>
              <a:t>7 : sept</a:t>
            </a:r>
          </a:p>
          <a:p>
            <a:pPr marL="0" indent="0">
              <a:buNone/>
            </a:pPr>
            <a:r>
              <a:rPr lang="fr-FR" sz="4800" dirty="0"/>
              <a:t>8 : huit</a:t>
            </a:r>
          </a:p>
          <a:p>
            <a:pPr marL="0" indent="0">
              <a:buNone/>
            </a:pPr>
            <a:r>
              <a:rPr lang="fr-FR" sz="4800" dirty="0"/>
              <a:t>9 : neuf</a:t>
            </a:r>
          </a:p>
        </p:txBody>
      </p:sp>
    </p:spTree>
    <p:extLst>
      <p:ext uri="{BB962C8B-B14F-4D97-AF65-F5344CB8AC3E}">
        <p14:creationId xmlns:p14="http://schemas.microsoft.com/office/powerpoint/2010/main" val="35535835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2965" y="1758857"/>
            <a:ext cx="9144000" cy="2387600"/>
          </a:xfrm>
        </p:spPr>
        <p:txBody>
          <a:bodyPr>
            <a:normAutofit/>
          </a:bodyPr>
          <a:lstStyle/>
          <a:p>
            <a:r>
              <a:rPr lang="fr-FR" sz="8000" dirty="0">
                <a:solidFill>
                  <a:srgbClr val="7030A0"/>
                </a:solidFill>
                <a:latin typeface="Comic Sans MS" panose="030F0702030302020204" pitchFamily="66" charset="0"/>
              </a:rPr>
              <a:t>Problèmes</a:t>
            </a:r>
          </a:p>
        </p:txBody>
      </p:sp>
    </p:spTree>
    <p:extLst>
      <p:ext uri="{BB962C8B-B14F-4D97-AF65-F5344CB8AC3E}">
        <p14:creationId xmlns:p14="http://schemas.microsoft.com/office/powerpoint/2010/main" val="34692352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Première situation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35870" y="1926771"/>
            <a:ext cx="962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Pour commencer je mets 13 cubes. Puis je mets encore 5 cubes.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4541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Deuxième </a:t>
            </a:r>
            <a:r>
              <a:rPr lang="fr-FR" dirty="0"/>
              <a:t>situation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35870" y="1926771"/>
            <a:ext cx="962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Pour commencer je mets 17 cubes. Puis je mets encore 15 cubes.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7962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Troisième </a:t>
            </a:r>
            <a:r>
              <a:rPr lang="fr-FR" dirty="0"/>
              <a:t>situation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35870" y="1926771"/>
            <a:ext cx="962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Pour commencer je mets 27 cubes. Puis je mets encore 13 cubes.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16440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dirty="0">
                <a:solidFill>
                  <a:srgbClr val="7030A0"/>
                </a:solidFill>
                <a:latin typeface="Comic Sans MS" panose="030F0702030302020204" pitchFamily="66" charset="0"/>
              </a:rPr>
              <a:t>Calcul des CE1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24445589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253 + 142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162801" y="2339788"/>
            <a:ext cx="8964" cy="2366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826188" y="2339788"/>
            <a:ext cx="8965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426824" y="2339788"/>
            <a:ext cx="8964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054354" y="2339788"/>
            <a:ext cx="17928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57922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169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324164" y="1839164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32416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333130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95169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951694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561295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61295" y="3259602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164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1693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561295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6307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7001434" y="3848894"/>
            <a:ext cx="2259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3877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7200" dirty="0"/>
              <a:t>357 + 89</a:t>
            </a:r>
          </a:p>
        </p:txBody>
      </p:sp>
    </p:spTree>
    <p:extLst>
      <p:ext uri="{BB962C8B-B14F-4D97-AF65-F5344CB8AC3E}">
        <p14:creationId xmlns:p14="http://schemas.microsoft.com/office/powerpoint/2010/main" val="9532293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357 + 89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162801" y="2339788"/>
            <a:ext cx="8964" cy="2366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826188" y="2339788"/>
            <a:ext cx="8965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426824" y="2339788"/>
            <a:ext cx="8964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054354" y="2339788"/>
            <a:ext cx="17928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57922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169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324164" y="1839164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32416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95169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951694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561295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61295" y="3259602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164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1693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561295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6307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7001434" y="3848894"/>
            <a:ext cx="2259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7324164" y="2277035"/>
            <a:ext cx="358588" cy="333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23" name="Ellipse 22"/>
          <p:cNvSpPr/>
          <p:nvPr/>
        </p:nvSpPr>
        <p:spPr>
          <a:xfrm>
            <a:off x="7879978" y="2277035"/>
            <a:ext cx="358588" cy="333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10175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7200" dirty="0"/>
              <a:t>459 - 36</a:t>
            </a:r>
          </a:p>
        </p:txBody>
      </p:sp>
    </p:spTree>
    <p:extLst>
      <p:ext uri="{BB962C8B-B14F-4D97-AF65-F5344CB8AC3E}">
        <p14:creationId xmlns:p14="http://schemas.microsoft.com/office/powerpoint/2010/main" val="260614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6153" y="487922"/>
            <a:ext cx="31242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9941" y="1813485"/>
            <a:ext cx="3016624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374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459 - 36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162801" y="2339788"/>
            <a:ext cx="8964" cy="2366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826188" y="2339788"/>
            <a:ext cx="8965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426824" y="2339788"/>
            <a:ext cx="8964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054354" y="2339788"/>
            <a:ext cx="17928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57922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169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324164" y="1839164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32416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95169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951694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561295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61295" y="3259602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164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1693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561295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6307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7001434" y="3848894"/>
            <a:ext cx="2259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8035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7200" dirty="0"/>
              <a:t>179 + 18</a:t>
            </a:r>
          </a:p>
        </p:txBody>
      </p:sp>
    </p:spTree>
    <p:extLst>
      <p:ext uri="{BB962C8B-B14F-4D97-AF65-F5344CB8AC3E}">
        <p14:creationId xmlns:p14="http://schemas.microsoft.com/office/powerpoint/2010/main" val="26538470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179 + 18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162801" y="2339788"/>
            <a:ext cx="8964" cy="2366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826188" y="2339788"/>
            <a:ext cx="8965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426824" y="2339788"/>
            <a:ext cx="8964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054354" y="2339788"/>
            <a:ext cx="17928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57922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169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324164" y="1839164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32416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95169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951694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561295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61295" y="3259602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164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1693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561295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6307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7001434" y="3848894"/>
            <a:ext cx="2259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7879978" y="2277035"/>
            <a:ext cx="358588" cy="333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751055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7200" dirty="0"/>
              <a:t>459 - 36</a:t>
            </a:r>
          </a:p>
        </p:txBody>
      </p:sp>
    </p:spTree>
    <p:extLst>
      <p:ext uri="{BB962C8B-B14F-4D97-AF65-F5344CB8AC3E}">
        <p14:creationId xmlns:p14="http://schemas.microsoft.com/office/powerpoint/2010/main" val="8370459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Pose et calcule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/>
              <a:t>563 - 42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162801" y="2339788"/>
            <a:ext cx="8964" cy="2366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826188" y="2339788"/>
            <a:ext cx="8965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426824" y="2339788"/>
            <a:ext cx="8964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054354" y="2339788"/>
            <a:ext cx="17928" cy="237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57922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1694" y="1825625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324164" y="1839164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32416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951694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951694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561295" y="261012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61295" y="3259602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24164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1693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561295" y="4222418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6307" y="3253249"/>
            <a:ext cx="35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7001434" y="3848894"/>
            <a:ext cx="2259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77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6153" y="487922"/>
            <a:ext cx="31242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9941" y="1813485"/>
            <a:ext cx="3016624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215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6153" y="487922"/>
            <a:ext cx="31242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9941" y="1813485"/>
            <a:ext cx="3016624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endParaRPr lang="fr-FR" dirty="0"/>
          </a:p>
          <a:p>
            <a:r>
              <a:rPr lang="fr-FR" dirty="0"/>
              <a:t>Le double de 7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215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6153" y="487922"/>
            <a:ext cx="3124200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9941" y="1813485"/>
            <a:ext cx="3016624" cy="4351338"/>
          </a:xfrm>
        </p:spPr>
        <p:txBody>
          <a:bodyPr/>
          <a:lstStyle/>
          <a:p>
            <a:r>
              <a:rPr lang="fr-FR" dirty="0"/>
              <a:t>Le double de 3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6</a:t>
            </a:r>
          </a:p>
          <a:p>
            <a:endParaRPr lang="fr-FR" dirty="0"/>
          </a:p>
          <a:p>
            <a:r>
              <a:rPr lang="fr-FR" dirty="0"/>
              <a:t>Le double de 7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1522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46176" y="532746"/>
            <a:ext cx="33483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9282" y="1858309"/>
            <a:ext cx="3402106" cy="4351338"/>
          </a:xfrm>
        </p:spPr>
        <p:txBody>
          <a:bodyPr/>
          <a:lstStyle/>
          <a:p>
            <a:r>
              <a:rPr lang="fr-FR" dirty="0"/>
              <a:t>Le double de 2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14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46176" y="532746"/>
            <a:ext cx="3348318" cy="1325563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Les doubles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9282" y="1858309"/>
            <a:ext cx="3402106" cy="4351338"/>
          </a:xfrm>
        </p:spPr>
        <p:txBody>
          <a:bodyPr/>
          <a:lstStyle/>
          <a:p>
            <a:r>
              <a:rPr lang="fr-FR" dirty="0"/>
              <a:t>Le double de 2 ?</a:t>
            </a:r>
          </a:p>
          <a:p>
            <a:endParaRPr lang="fr-FR" dirty="0"/>
          </a:p>
          <a:p>
            <a:pPr marL="914400" lvl="2" indent="0">
              <a:buNone/>
            </a:pPr>
            <a:r>
              <a:rPr lang="fr-FR" sz="4000" dirty="0"/>
              <a:t>4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134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TM02900771[[fn=Secteur]]</Template>
  <TotalTime>695</TotalTime>
  <Words>637</Words>
  <Application>Microsoft Office PowerPoint</Application>
  <PresentationFormat>Personnalisé</PresentationFormat>
  <Paragraphs>320</Paragraphs>
  <Slides>44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5" baseType="lpstr">
      <vt:lpstr>Thème Office</vt:lpstr>
      <vt:lpstr>Calcul mental</vt:lpstr>
      <vt:lpstr>Présentation PowerPoint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Les doubles</vt:lpstr>
      <vt:lpstr>Présentation PowerPoint</vt:lpstr>
      <vt:lpstr>Nombres</vt:lpstr>
      <vt:lpstr>Le tableau des nombres</vt:lpstr>
      <vt:lpstr>1 bracelet contient 10 perles</vt:lpstr>
      <vt:lpstr>Combien comptes-tu d’allumettes?</vt:lpstr>
      <vt:lpstr>Combien comptes-tu de timbres ?</vt:lpstr>
      <vt:lpstr>Combien comptes-tu de timbres ?</vt:lpstr>
      <vt:lpstr>Combien comptes-tu d’œufs ?</vt:lpstr>
      <vt:lpstr>Combien comptes-tu d’œufs ?</vt:lpstr>
      <vt:lpstr>Les nombres écrits en lettres</vt:lpstr>
      <vt:lpstr>Problèmes</vt:lpstr>
      <vt:lpstr>Première situation</vt:lpstr>
      <vt:lpstr>Deuxième situation</vt:lpstr>
      <vt:lpstr>Troisième situation</vt:lpstr>
      <vt:lpstr>Calcul des CE1</vt:lpstr>
      <vt:lpstr>Pose et calcule :</vt:lpstr>
      <vt:lpstr>Pose et calcule :</vt:lpstr>
      <vt:lpstr>Pose et calcule :</vt:lpstr>
      <vt:lpstr>Pose et calcule :</vt:lpstr>
      <vt:lpstr>Pose et calcule :</vt:lpstr>
      <vt:lpstr>Pose et calcule :</vt:lpstr>
      <vt:lpstr>Pose et calcule :</vt:lpstr>
      <vt:lpstr>Pose et calcule :</vt:lpstr>
      <vt:lpstr>Pose et calcule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doubles</dc:title>
  <dc:creator>Vsg IEN</dc:creator>
  <cp:lastModifiedBy>Ollivier HUNAULT</cp:lastModifiedBy>
  <cp:revision>27</cp:revision>
  <dcterms:created xsi:type="dcterms:W3CDTF">2020-03-19T21:38:13Z</dcterms:created>
  <dcterms:modified xsi:type="dcterms:W3CDTF">2020-05-05T15:33:36Z</dcterms:modified>
</cp:coreProperties>
</file>