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96" r:id="rId3"/>
    <p:sldId id="297" r:id="rId4"/>
    <p:sldId id="298" r:id="rId5"/>
    <p:sldId id="299" r:id="rId6"/>
    <p:sldId id="300" r:id="rId7"/>
    <p:sldId id="301" r:id="rId8"/>
    <p:sldId id="302" r:id="rId9"/>
    <p:sldId id="303" r:id="rId10"/>
    <p:sldId id="304" r:id="rId11"/>
    <p:sldId id="305" r:id="rId12"/>
    <p:sldId id="306" r:id="rId13"/>
    <p:sldId id="307" r:id="rId14"/>
    <p:sldId id="308" r:id="rId15"/>
    <p:sldId id="309" r:id="rId16"/>
    <p:sldId id="310" r:id="rId17"/>
    <p:sldId id="311" r:id="rId18"/>
    <p:sldId id="287" r:id="rId19"/>
    <p:sldId id="312" r:id="rId20"/>
    <p:sldId id="274" r:id="rId21"/>
    <p:sldId id="291" r:id="rId22"/>
    <p:sldId id="293" r:id="rId23"/>
    <p:sldId id="294" r:id="rId24"/>
    <p:sldId id="295" r:id="rId25"/>
    <p:sldId id="283" r:id="rId26"/>
    <p:sldId id="281" r:id="rId27"/>
    <p:sldId id="280" r:id="rId28"/>
    <p:sldId id="313" r:id="rId29"/>
    <p:sldId id="286" r:id="rId3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B9F2"/>
    <a:srgbClr val="E4D3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955" autoAdjust="0"/>
  </p:normalViewPr>
  <p:slideViewPr>
    <p:cSldViewPr>
      <p:cViewPr>
        <p:scale>
          <a:sx n="50" d="100"/>
          <a:sy n="50" d="100"/>
        </p:scale>
        <p:origin x="-1476" y="-17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1679D8-E8DB-DD40-9D6C-20281EC73AE9}" type="datetimeFigureOut">
              <a:rPr lang="fr-FR" smtClean="0"/>
              <a:pPr/>
              <a:t>06/06/2020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A867A7-0CE5-EA45-9BF5-D5AD84145E3A}" type="slidenum">
              <a:rPr lang="fr-FR" smtClean="0"/>
              <a:pPr/>
              <a:t>‹N°›</a:t>
            </a:fld>
            <a:endParaRPr lang="fr-FR"/>
          </a:p>
        </p:txBody>
      </p:sp>
    </p:spTree>
    <p:extLst>
      <p:ext uri="{BB962C8B-B14F-4D97-AF65-F5344CB8AC3E}">
        <p14:creationId xmlns:p14="http://schemas.microsoft.com/office/powerpoint/2010/main" val="1803688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Je te propose aujourd’hui de découvrir un nouveau texte mais en changeant un peu notre façon de faire.</a:t>
            </a:r>
          </a:p>
          <a:p>
            <a:endParaRPr lang="fr-FR" dirty="0"/>
          </a:p>
          <a:p>
            <a:r>
              <a:rPr lang="fr-FR" dirty="0"/>
              <a:t>C’est une nouvelle (histoire courte) de Bernard Friot que nous allons lire un peu comme une enquête dont tu seras le détective …</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a:t>
            </a:fld>
            <a:endParaRPr lang="fr-FR"/>
          </a:p>
        </p:txBody>
      </p:sp>
    </p:spTree>
    <p:extLst>
      <p:ext uri="{BB962C8B-B14F-4D97-AF65-F5344CB8AC3E}">
        <p14:creationId xmlns:p14="http://schemas.microsoft.com/office/powerpoint/2010/main" val="4084321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Souris blanche</a:t>
            </a:r>
          </a:p>
          <a:p>
            <a:r>
              <a:rPr lang="fr-FR" dirty="0"/>
              <a:t>indices</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10</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Canari</a:t>
            </a:r>
          </a:p>
          <a:p>
            <a:r>
              <a:rPr lang="fr-FR" dirty="0"/>
              <a:t>Indices</a:t>
            </a:r>
          </a:p>
          <a:p>
            <a:r>
              <a:rPr lang="fr-FR" dirty="0"/>
              <a:t>CM : même remarque pour le dessin de l’oiseau</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11</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Canari</a:t>
            </a:r>
          </a:p>
          <a:p>
            <a:r>
              <a:rPr lang="fr-FR" dirty="0"/>
              <a:t>indices</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12</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Gâteau</a:t>
            </a:r>
          </a:p>
          <a:p>
            <a:r>
              <a:rPr lang="fr-FR" dirty="0"/>
              <a:t>Indices</a:t>
            </a:r>
          </a:p>
          <a:p>
            <a:r>
              <a:rPr lang="fr-FR" dirty="0"/>
              <a:t>CM : idem, dessin.</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13</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Gâteau</a:t>
            </a:r>
          </a:p>
          <a:p>
            <a:r>
              <a:rPr lang="fr-FR" dirty="0"/>
              <a:t>indices</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14</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CM : que ressent le narrateur….et que ressens-tu</a:t>
            </a:r>
            <a:r>
              <a:rPr lang="fr-FR" baseline="0" dirty="0"/>
              <a:t> ? Il me semble que votre démarche cherche à impliquer le lecteur comme sujet, qui vit les émotions du pers…Je pense donc nécessaire d’interroger aussi le « stress » du lecteur à la vue du chat !!!</a:t>
            </a:r>
            <a:endParaRPr lang="fr-FR" dirty="0"/>
          </a:p>
        </p:txBody>
      </p:sp>
      <p:sp>
        <p:nvSpPr>
          <p:cNvPr id="4" name="Espace réservé du numéro de diapositive 3"/>
          <p:cNvSpPr>
            <a:spLocks noGrp="1"/>
          </p:cNvSpPr>
          <p:nvPr>
            <p:ph type="sldNum" sz="quarter" idx="10"/>
          </p:nvPr>
        </p:nvSpPr>
        <p:spPr/>
        <p:txBody>
          <a:bodyPr/>
          <a:lstStyle/>
          <a:p>
            <a:fld id="{9AA867A7-0CE5-EA45-9BF5-D5AD84145E3A}" type="slidenum">
              <a:rPr lang="fr-FR" smtClean="0"/>
              <a:pPr/>
              <a:t>15</a:t>
            </a:fld>
            <a:endParaRPr lang="fr-FR"/>
          </a:p>
        </p:txBody>
      </p:sp>
    </p:spTree>
    <p:extLst>
      <p:ext uri="{BB962C8B-B14F-4D97-AF65-F5344CB8AC3E}">
        <p14:creationId xmlns:p14="http://schemas.microsoft.com/office/powerpoint/2010/main" val="34868826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Montrer la gradation du sentiment.</a:t>
            </a:r>
          </a:p>
          <a:p>
            <a:r>
              <a:rPr lang="fr-FR" dirty="0"/>
              <a:t>Plus on avance dans l’histoire plus son angoisse monte.</a:t>
            </a:r>
          </a:p>
          <a:p>
            <a:endParaRPr lang="fr-FR" dirty="0"/>
          </a:p>
          <a:p>
            <a:r>
              <a:rPr lang="fr-FR" dirty="0"/>
              <a:t>Lorsque l’on voit cet exagération dans les sentiments à la fin de l’histoire, on pourrait se demander qui peut être ce narrateur…</a:t>
            </a:r>
          </a:p>
          <a:p>
            <a:r>
              <a:rPr lang="fr-FR" dirty="0"/>
              <a:t>Il s’agit d’un enfant.</a:t>
            </a:r>
          </a:p>
          <a:p>
            <a:r>
              <a:rPr lang="fr-FR" dirty="0"/>
              <a:t>CM</a:t>
            </a:r>
            <a:r>
              <a:rPr lang="fr-FR" baseline="0" dirty="0"/>
              <a:t> : la question de l’identité du narrateur peut être l’objet d’une devinette avant la dictée…A ton avis, qui raconte l’histoire : un homme / une femme / un enfant (même si la gourmandise n’est pas leur monopole…!)</a:t>
            </a:r>
          </a:p>
          <a:p>
            <a:r>
              <a:rPr lang="fr-FR" baseline="0" dirty="0"/>
              <a:t>J’enlève systématiquement les majuscules pour éviter la question du point ou pas (parfois citations de phrases, parfois de groupes…).</a:t>
            </a:r>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17</a:t>
            </a:fld>
            <a:endParaRPr lang="fr-FR"/>
          </a:p>
        </p:txBody>
      </p:sp>
    </p:spTree>
    <p:extLst>
      <p:ext uri="{BB962C8B-B14F-4D97-AF65-F5344CB8AC3E}">
        <p14:creationId xmlns:p14="http://schemas.microsoft.com/office/powerpoint/2010/main" val="37864973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Encore une nouvelle mission pour l’enquêteur que tu es.</a:t>
            </a:r>
          </a:p>
          <a:p>
            <a:endParaRPr lang="fr-FR" dirty="0"/>
          </a:p>
          <a:p>
            <a:r>
              <a:rPr lang="fr-FR" dirty="0"/>
              <a:t>je commencerais à aborder le CCL ici, par le travail d’appropriation d’un texte. Pour entrer dans ce texte, on s’identifie au narrateur (son appréhension fondée</a:t>
            </a:r>
            <a:r>
              <a:rPr lang="fr-FR" baseline="0" dirty="0"/>
              <a:t> sur des indices, sa vérification de l’état de chaque animal domestique, etc..) ; mais on s’imagine aussi une scène dans un lieu donné. Ici, on suit la déambulation affolée du personnage. On peut donc sur cette diapo (que je simplifierais comme je ‘l’ai suggéré pour les CM1) ajouter : pour comprendre un texte, tu peux t’imaginer les lieux, les déplacements du personnage. On laisse alors les diapos 17 et 18 et on cherche les lieux en relisant le texte (peut-être pouvez-vous en donner une version expurgée qui vise plus directement les CCL importants ?)</a:t>
            </a:r>
          </a:p>
          <a:p>
            <a:r>
              <a:rPr lang="fr-FR" baseline="0" dirty="0"/>
              <a:t>OU : vous passez tout de suite à votre plan (24) mais sur lequel vous ajoutez des pièces non-citées ou commettez des erreurs : vous demandez aux élèves de chercher les erreurs en les guidant pour chacune sur le passage du texte qui le dit, cela permet une relecture ciblée et une visualisation nette des lieux… A vous de voir.</a:t>
            </a:r>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18</a:t>
            </a:fld>
            <a:endParaRPr lang="fr-FR"/>
          </a:p>
        </p:txBody>
      </p:sp>
    </p:spTree>
    <p:extLst>
      <p:ext uri="{BB962C8B-B14F-4D97-AF65-F5344CB8AC3E}">
        <p14:creationId xmlns:p14="http://schemas.microsoft.com/office/powerpoint/2010/main" val="1439692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19</a:t>
            </a:fld>
            <a:endParaRPr lang="fr-FR"/>
          </a:p>
        </p:txBody>
      </p:sp>
    </p:spTree>
    <p:extLst>
      <p:ext uri="{BB962C8B-B14F-4D97-AF65-F5344CB8AC3E}">
        <p14:creationId xmlns:p14="http://schemas.microsoft.com/office/powerpoint/2010/main" val="5732085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20</a:t>
            </a:fld>
            <a:endParaRPr lang="fr-FR"/>
          </a:p>
        </p:txBody>
      </p:sp>
    </p:spTree>
    <p:extLst>
      <p:ext uri="{BB962C8B-B14F-4D97-AF65-F5344CB8AC3E}">
        <p14:creationId xmlns:p14="http://schemas.microsoft.com/office/powerpoint/2010/main" val="573208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Explicitation du mot « soupçon » :</a:t>
            </a:r>
          </a:p>
          <a:p>
            <a:r>
              <a:rPr lang="fr-FR" dirty="0"/>
              <a:t>doute sur une culpabilité.</a:t>
            </a:r>
          </a:p>
          <a:p>
            <a:r>
              <a:rPr lang="fr-FR" dirty="0"/>
              <a:t>Tu as remarqué qu’il manque un mot dans le texte. </a:t>
            </a:r>
          </a:p>
          <a:p>
            <a:r>
              <a:rPr lang="fr-FR" dirty="0"/>
              <a:t>A ton avis quel est ce mot manquant?</a:t>
            </a:r>
          </a:p>
          <a:p>
            <a:r>
              <a:rPr lang="fr-FR" dirty="0"/>
              <a:t>Prends ta loupe de détective et cherche les indices qui vont pouvoir te faire deviner de quoi ou de qui il s’agit.</a:t>
            </a:r>
          </a:p>
          <a:p>
            <a:r>
              <a:rPr lang="fr-FR" dirty="0"/>
              <a:t>CM : pouvez-vous</a:t>
            </a:r>
            <a:r>
              <a:rPr lang="fr-FR" baseline="0" dirty="0"/>
              <a:t> vérifier l’</a:t>
            </a:r>
            <a:r>
              <a:rPr lang="fr-FR" baseline="0" dirty="0" err="1"/>
              <a:t>orth</a:t>
            </a:r>
            <a:r>
              <a:rPr lang="fr-FR" baseline="0" dirty="0"/>
              <a:t> de « je ne saurai » dans le texte d’origine ? On attendrait « je ne saurais »….</a:t>
            </a:r>
            <a:endParaRPr lang="fr-FR" dirty="0"/>
          </a:p>
          <a:p>
            <a:endParaRPr lang="fr-FR" dirty="0"/>
          </a:p>
          <a:p>
            <a:r>
              <a:rPr lang="fr-FR" dirty="0"/>
              <a:t>Mettre en évidence les groupes de mots qui ont permis de trouver le mot chat.</a:t>
            </a:r>
          </a:p>
          <a:p>
            <a:endParaRPr lang="fr-FR" dirty="0"/>
          </a:p>
          <a:p>
            <a:r>
              <a:rPr lang="fr-FR" dirty="0"/>
              <a:t>Faire un bref récapitulatif sur ce début d’histoire.</a:t>
            </a:r>
          </a:p>
          <a:p>
            <a:endParaRPr lang="fr-FR" dirty="0"/>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2</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Tracer le trajet au stylo sur le tableau en respectant l’ordre chronologique. —&gt; permet de mettre en avant la chronologie de </a:t>
            </a:r>
            <a:r>
              <a:rPr lang="fr-FR"/>
              <a:t>la narration.</a:t>
            </a:r>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21</a:t>
            </a:fld>
            <a:endParaRPr lang="fr-FR"/>
          </a:p>
        </p:txBody>
      </p:sp>
    </p:spTree>
    <p:extLst>
      <p:ext uri="{BB962C8B-B14F-4D97-AF65-F5344CB8AC3E}">
        <p14:creationId xmlns:p14="http://schemas.microsoft.com/office/powerpoint/2010/main" val="41351366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CM: le dernier ex devrait donner sa nature selon la cohérence de votre diapo, ici groupe nominal prépositionnel comme l’ex précédent. Faut-il donner ce dernier ex ?</a:t>
            </a:r>
          </a:p>
        </p:txBody>
      </p:sp>
      <p:sp>
        <p:nvSpPr>
          <p:cNvPr id="4" name="Espace réservé du numéro de diapositive 3"/>
          <p:cNvSpPr>
            <a:spLocks noGrp="1"/>
          </p:cNvSpPr>
          <p:nvPr>
            <p:ph type="sldNum" sz="quarter" idx="10"/>
          </p:nvPr>
        </p:nvSpPr>
        <p:spPr/>
        <p:txBody>
          <a:bodyPr/>
          <a:lstStyle/>
          <a:p>
            <a:fld id="{9AA867A7-0CE5-EA45-9BF5-D5AD84145E3A}" type="slidenum">
              <a:rPr lang="fr-FR" smtClean="0"/>
              <a:pPr/>
              <a:t>23</a:t>
            </a:fld>
            <a:endParaRPr lang="fr-FR"/>
          </a:p>
        </p:txBody>
      </p:sp>
    </p:spTree>
    <p:extLst>
      <p:ext uri="{BB962C8B-B14F-4D97-AF65-F5344CB8AC3E}">
        <p14:creationId xmlns:p14="http://schemas.microsoft.com/office/powerpoint/2010/main" val="37999755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26</a:t>
            </a:fld>
            <a:endParaRPr lang="fr-FR"/>
          </a:p>
        </p:txBody>
      </p:sp>
    </p:spTree>
    <p:extLst>
      <p:ext uri="{BB962C8B-B14F-4D97-AF65-F5344CB8AC3E}">
        <p14:creationId xmlns:p14="http://schemas.microsoft.com/office/powerpoint/2010/main" val="4863014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CM : attention, j’ai corrigé « graduation » (action de graduer de façon mesurée) en</a:t>
            </a:r>
            <a:r>
              <a:rPr lang="fr-FR" baseline="0" dirty="0"/>
              <a:t> « gradation » (progression, montée, pour un sentiment, une intensité, etc…).</a:t>
            </a:r>
          </a:p>
          <a:p>
            <a:r>
              <a:rPr lang="fr-FR" baseline="0" dirty="0"/>
              <a:t>CM : oui, finalement, le personnage principal est bien l’enfant et ses émotions, décrit avec humour.</a:t>
            </a:r>
            <a:endParaRPr lang="fr-FR" dirty="0"/>
          </a:p>
        </p:txBody>
      </p:sp>
      <p:sp>
        <p:nvSpPr>
          <p:cNvPr id="4" name="Espace réservé du numéro de diapositive 3"/>
          <p:cNvSpPr>
            <a:spLocks noGrp="1"/>
          </p:cNvSpPr>
          <p:nvPr>
            <p:ph type="sldNum" sz="quarter" idx="10"/>
          </p:nvPr>
        </p:nvSpPr>
        <p:spPr/>
        <p:txBody>
          <a:bodyPr/>
          <a:lstStyle/>
          <a:p>
            <a:fld id="{9AA867A7-0CE5-EA45-9BF5-D5AD84145E3A}" type="slidenum">
              <a:rPr lang="fr-FR" smtClean="0"/>
              <a:pPr/>
              <a:t>28</a:t>
            </a:fld>
            <a:endParaRPr lang="fr-FR"/>
          </a:p>
        </p:txBody>
      </p:sp>
    </p:spTree>
    <p:extLst>
      <p:ext uri="{BB962C8B-B14F-4D97-AF65-F5344CB8AC3E}">
        <p14:creationId xmlns:p14="http://schemas.microsoft.com/office/powerpoint/2010/main" val="18161150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29</a:t>
            </a:fld>
            <a:endParaRPr lang="fr-FR"/>
          </a:p>
        </p:txBody>
      </p:sp>
    </p:spTree>
    <p:extLst>
      <p:ext uri="{BB962C8B-B14F-4D97-AF65-F5344CB8AC3E}">
        <p14:creationId xmlns:p14="http://schemas.microsoft.com/office/powerpoint/2010/main" val="1913844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Mettre en évidence les groupes de mots qui ont permis de trouver le mot chat.</a:t>
            </a:r>
          </a:p>
          <a:p>
            <a:endParaRPr lang="fr-FR" dirty="0"/>
          </a:p>
          <a:p>
            <a:r>
              <a:rPr lang="fr-FR" dirty="0"/>
              <a:t>Faire un bref récapitulatif sur ce début d’histoire.</a:t>
            </a:r>
          </a:p>
          <a:p>
            <a:endParaRPr lang="fr-FR" dirty="0"/>
          </a:p>
          <a:p>
            <a:r>
              <a:rPr lang="fr-FR" dirty="0"/>
              <a:t>Demander comment se comporte le narrateur avec son chat —&gt; soupçonneux</a:t>
            </a:r>
          </a:p>
          <a:p>
            <a:r>
              <a:rPr lang="fr-FR" dirty="0"/>
              <a:t>Relever les indices du texte qui le montre.</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Qu’est-ce que tu as fait ?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A ton avis, de quoi peut-il accuser son chat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qu’est-ce qu’il aurait pu faire ?</a:t>
            </a:r>
          </a:p>
          <a:p>
            <a:r>
              <a:rPr lang="fr-FR" dirty="0"/>
              <a:t>Comme un détective, essaie de formuler quelques hypothèses…</a:t>
            </a:r>
          </a:p>
          <a:p>
            <a:r>
              <a:rPr lang="fr-FR" dirty="0"/>
              <a:t>Laisser les enfants écrire les hypothèses possibles par rapport aux actes d’un chat </a:t>
            </a:r>
          </a:p>
          <a:p>
            <a:r>
              <a:rPr lang="fr-FR" dirty="0"/>
              <a:t>(Faire appel à leurs connaissances sur le chat) : leur demander de s’impliquer réellement dans l’histoire…(CM), clef de toute lecture.</a:t>
            </a:r>
          </a:p>
          <a:p>
            <a:endParaRPr lang="fr-FR" dirty="0"/>
          </a:p>
          <a:p>
            <a:r>
              <a:rPr lang="fr-FR" dirty="0"/>
              <a:t>Nous allons voir dans la suite de cette histoire que cette attitude soupçonneuse envers son chat va se renforcer…</a:t>
            </a:r>
          </a:p>
          <a:p>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3</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Qu’est-ce que tu as fait ?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A ton avis, de quoi peut-il accuser son chat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qu’est-ce qu’il aurait pu faire ?</a:t>
            </a:r>
          </a:p>
          <a:p>
            <a:r>
              <a:rPr lang="fr-FR" dirty="0"/>
              <a:t>Comme un détective, essaie de formuler quelques possibilités… nous les vérifierons à la fin de l’histoire.</a:t>
            </a:r>
          </a:p>
          <a:p>
            <a:r>
              <a:rPr lang="fr-FR" dirty="0"/>
              <a:t>Laisser les enfants écrire les hypothèses possibles par rapport aux actes d’un chat </a:t>
            </a:r>
          </a:p>
          <a:p>
            <a:r>
              <a:rPr lang="fr-FR" dirty="0"/>
              <a:t>(Faire appel à leurs connaissances sur le chat)</a:t>
            </a:r>
          </a:p>
          <a:p>
            <a:endParaRPr lang="fr-FR" dirty="0"/>
          </a:p>
          <a:p>
            <a:r>
              <a:rPr lang="fr-FR" dirty="0"/>
              <a:t>Nous allons voir dans la suite de cette histoire que cette attitude soupçonneuse envers son chat va se renforcer…</a:t>
            </a:r>
          </a:p>
          <a:p>
            <a:endParaRPr lang="fr-FR" dirty="0"/>
          </a:p>
          <a:p>
            <a:r>
              <a:rPr lang="fr-FR" dirty="0"/>
              <a:t>CM : ce travail n’</a:t>
            </a:r>
            <a:r>
              <a:rPr lang="fr-FR" dirty="0" err="1"/>
              <a:t>a-t-il</a:t>
            </a:r>
            <a:r>
              <a:rPr lang="fr-FR" dirty="0"/>
              <a:t> pas déjà été demandé en diapo 4 ?</a:t>
            </a:r>
          </a:p>
          <a:p>
            <a:r>
              <a:rPr lang="fr-FR" dirty="0"/>
              <a:t>« hypothèses »…ce mot est-il très utilisé en classe ? On peut aussi dire, plus simplement : que</a:t>
            </a:r>
            <a:r>
              <a:rPr lang="fr-FR" baseline="0" dirty="0"/>
              <a:t> penses-tu de la situation ? Que craint le narrateur ? À quoi peut-il penser ?</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4</a:t>
            </a:fld>
            <a:endParaRPr lang="fr-FR"/>
          </a:p>
        </p:txBody>
      </p:sp>
    </p:spTree>
    <p:extLst>
      <p:ext uri="{BB962C8B-B14F-4D97-AF65-F5344CB8AC3E}">
        <p14:creationId xmlns:p14="http://schemas.microsoft.com/office/powerpoint/2010/main" val="3568974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r>
              <a:rPr lang="fr-FR" dirty="0"/>
              <a:t>Demander comment se comporte le narrateur avec son chat —&gt; soupçonneux</a:t>
            </a:r>
          </a:p>
          <a:p>
            <a:r>
              <a:rPr lang="fr-FR" dirty="0"/>
              <a:t>Lien lexical et explicitation de ce mot. CM : titre de la nouvelle ? Partir de là, dans ce cas.</a:t>
            </a:r>
          </a:p>
          <a:p>
            <a:r>
              <a:rPr lang="fr-FR" dirty="0"/>
              <a:t>Relever les indices du texte qui le montre.</a:t>
            </a:r>
          </a:p>
          <a:p>
            <a:r>
              <a:rPr lang="fr-FR" dirty="0"/>
              <a:t>CM : surtout, expliquer que la lecture entraîne une proximité entre lecteur et personnage : pour apprécier ce texte, il faut partager l’inquiétude du narrateur. Pour cela, suivre aussi avec appréhension les indices donnés par le chat et l’inquiétude grandissante du</a:t>
            </a:r>
            <a:r>
              <a:rPr lang="fr-FR" baseline="0" dirty="0"/>
              <a:t> </a:t>
            </a:r>
            <a:r>
              <a:rPr lang="fr-FR" dirty="0"/>
              <a:t>narrateur. Le fait de cacher des mots oblige à une attention forte au texte et donc à cette adhésion. Je pense qu’il faut expliquer votre</a:t>
            </a:r>
            <a:r>
              <a:rPr lang="fr-FR" baseline="0" dirty="0"/>
              <a:t> démarche, dire que lire, c’est entrer dans l’univers des personnages, partager leurs inquiétudes, leurs espoirs, etc…</a:t>
            </a:r>
            <a:endParaRPr lang="fr-FR" dirty="0"/>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5</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r>
              <a:rPr lang="fr-FR" dirty="0"/>
              <a:t>Demander comment se comporte le narrateur avec son chat —&gt; soupçonneux</a:t>
            </a:r>
          </a:p>
          <a:p>
            <a:r>
              <a:rPr lang="fr-FR" dirty="0"/>
              <a:t>Lien lexical et explicitation de ce mot.</a:t>
            </a:r>
          </a:p>
          <a:p>
            <a:r>
              <a:rPr lang="fr-FR" dirty="0"/>
              <a:t>Relever les indices du texte qui le montre.</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6</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Poisson rouge </a:t>
            </a:r>
          </a:p>
          <a:p>
            <a:r>
              <a:rPr lang="fr-FR" dirty="0"/>
              <a:t>Relever les indices du texte</a:t>
            </a:r>
          </a:p>
          <a:p>
            <a:r>
              <a:rPr lang="fr-FR" dirty="0"/>
              <a:t>CM : petit problème technique avec le GN</a:t>
            </a:r>
            <a:r>
              <a:rPr lang="fr-FR" baseline="0" dirty="0"/>
              <a:t> caché. Attention, le dessin du bocal ne doit pas apparaître avant !</a:t>
            </a:r>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7</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Poisson rouge </a:t>
            </a:r>
          </a:p>
          <a:p>
            <a:r>
              <a:rPr lang="fr-FR" dirty="0"/>
              <a:t>Relever les indices du texte</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8</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Souris blanche</a:t>
            </a:r>
          </a:p>
          <a:p>
            <a:r>
              <a:rPr lang="fr-FR" dirty="0"/>
              <a:t>Indices</a:t>
            </a:r>
          </a:p>
          <a:p>
            <a:r>
              <a:rPr lang="fr-FR" dirty="0"/>
              <a:t>CM : idem pour le dessin de la souris !</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9</a:t>
            </a:fld>
            <a:endParaRPr lang="fr-FR"/>
          </a:p>
        </p:txBody>
      </p:sp>
    </p:spTree>
    <p:extLst>
      <p:ext uri="{BB962C8B-B14F-4D97-AF65-F5344CB8AC3E}">
        <p14:creationId xmlns:p14="http://schemas.microsoft.com/office/powerpoint/2010/main" val="3550182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EABAF80-64C9-154B-AD70-93E7EA01693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CC84B740-15A7-7140-ABEB-75DD237999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AC8F426A-5B23-A74E-8750-8EF473ED9E5A}"/>
              </a:ext>
            </a:extLst>
          </p:cNvPr>
          <p:cNvSpPr>
            <a:spLocks noGrp="1"/>
          </p:cNvSpPr>
          <p:nvPr>
            <p:ph type="dt" sz="half" idx="10"/>
          </p:nvPr>
        </p:nvSpPr>
        <p:spPr/>
        <p:txBody>
          <a:bodyPr/>
          <a:lstStyle/>
          <a:p>
            <a:fld id="{B2551A4A-2833-B24A-8BF4-433234C67792}" type="datetimeFigureOut">
              <a:rPr lang="fr-FR" smtClean="0"/>
              <a:pPr/>
              <a:t>06/06/2020</a:t>
            </a:fld>
            <a:endParaRPr lang="fr-FR"/>
          </a:p>
        </p:txBody>
      </p:sp>
      <p:sp>
        <p:nvSpPr>
          <p:cNvPr id="5" name="Espace réservé du pied de page 4">
            <a:extLst>
              <a:ext uri="{FF2B5EF4-FFF2-40B4-BE49-F238E27FC236}">
                <a16:creationId xmlns:a16="http://schemas.microsoft.com/office/drawing/2014/main" xmlns="" id="{664DE69B-85A6-8641-9BDF-8CC4DC1AEDF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5BE0E8CA-7785-2340-906E-8D1A8D082317}"/>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1873160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3C7149C-12A3-A641-A10E-848DCB422F6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1786C08F-8008-8842-B585-69F0759CB0F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3F97528B-EA70-5B4D-A1CA-399D34A08FC2}"/>
              </a:ext>
            </a:extLst>
          </p:cNvPr>
          <p:cNvSpPr>
            <a:spLocks noGrp="1"/>
          </p:cNvSpPr>
          <p:nvPr>
            <p:ph type="dt" sz="half" idx="10"/>
          </p:nvPr>
        </p:nvSpPr>
        <p:spPr/>
        <p:txBody>
          <a:bodyPr/>
          <a:lstStyle/>
          <a:p>
            <a:fld id="{B2551A4A-2833-B24A-8BF4-433234C67792}" type="datetimeFigureOut">
              <a:rPr lang="fr-FR" smtClean="0"/>
              <a:pPr/>
              <a:t>06/06/2020</a:t>
            </a:fld>
            <a:endParaRPr lang="fr-FR"/>
          </a:p>
        </p:txBody>
      </p:sp>
      <p:sp>
        <p:nvSpPr>
          <p:cNvPr id="5" name="Espace réservé du pied de page 4">
            <a:extLst>
              <a:ext uri="{FF2B5EF4-FFF2-40B4-BE49-F238E27FC236}">
                <a16:creationId xmlns:a16="http://schemas.microsoft.com/office/drawing/2014/main" xmlns="" id="{B2045925-99F9-9F49-A549-94188DC4AC5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5ADE72B2-4966-5040-AA85-CA39D2750958}"/>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695156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4A8BA3F2-2A78-194A-9239-9B407F4BFCF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B3E3D2A8-7BD8-3A46-B709-F85619C224B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76C8D520-C031-614C-A50F-F1A1255FD0ED}"/>
              </a:ext>
            </a:extLst>
          </p:cNvPr>
          <p:cNvSpPr>
            <a:spLocks noGrp="1"/>
          </p:cNvSpPr>
          <p:nvPr>
            <p:ph type="dt" sz="half" idx="10"/>
          </p:nvPr>
        </p:nvSpPr>
        <p:spPr/>
        <p:txBody>
          <a:bodyPr/>
          <a:lstStyle/>
          <a:p>
            <a:fld id="{B2551A4A-2833-B24A-8BF4-433234C67792}" type="datetimeFigureOut">
              <a:rPr lang="fr-FR" smtClean="0"/>
              <a:pPr/>
              <a:t>06/06/2020</a:t>
            </a:fld>
            <a:endParaRPr lang="fr-FR"/>
          </a:p>
        </p:txBody>
      </p:sp>
      <p:sp>
        <p:nvSpPr>
          <p:cNvPr id="5" name="Espace réservé du pied de page 4">
            <a:extLst>
              <a:ext uri="{FF2B5EF4-FFF2-40B4-BE49-F238E27FC236}">
                <a16:creationId xmlns:a16="http://schemas.microsoft.com/office/drawing/2014/main" xmlns="" id="{F75BE6D4-BF46-FB41-AA33-7ACE7BE662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C4AF518B-B2DB-DB43-8412-B46BCE1A21F3}"/>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983253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EC6904D-86C9-2E41-975D-664BC7BFB2B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241B681F-50C4-274E-92BA-A756B69BCD1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8EC7C4EB-4CB3-334F-AE3A-3F0BD9D1ECF4}"/>
              </a:ext>
            </a:extLst>
          </p:cNvPr>
          <p:cNvSpPr>
            <a:spLocks noGrp="1"/>
          </p:cNvSpPr>
          <p:nvPr>
            <p:ph type="dt" sz="half" idx="10"/>
          </p:nvPr>
        </p:nvSpPr>
        <p:spPr/>
        <p:txBody>
          <a:bodyPr/>
          <a:lstStyle/>
          <a:p>
            <a:fld id="{B2551A4A-2833-B24A-8BF4-433234C67792}" type="datetimeFigureOut">
              <a:rPr lang="fr-FR" smtClean="0"/>
              <a:pPr/>
              <a:t>06/06/2020</a:t>
            </a:fld>
            <a:endParaRPr lang="fr-FR"/>
          </a:p>
        </p:txBody>
      </p:sp>
      <p:sp>
        <p:nvSpPr>
          <p:cNvPr id="5" name="Espace réservé du pied de page 4">
            <a:extLst>
              <a:ext uri="{FF2B5EF4-FFF2-40B4-BE49-F238E27FC236}">
                <a16:creationId xmlns:a16="http://schemas.microsoft.com/office/drawing/2014/main" xmlns="" id="{E33D7F46-19AD-5440-9E22-1453EC15797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23CEF721-5C2E-CC42-A2E3-2D7D8B2CBBBE}"/>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2447522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295E6A9-619F-5D4D-8583-06AB8E281E1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4D49C17C-B560-E341-8CA7-7ED0B18B2B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ABEF0959-9590-D248-9215-1F985D5FB9DE}"/>
              </a:ext>
            </a:extLst>
          </p:cNvPr>
          <p:cNvSpPr>
            <a:spLocks noGrp="1"/>
          </p:cNvSpPr>
          <p:nvPr>
            <p:ph type="dt" sz="half" idx="10"/>
          </p:nvPr>
        </p:nvSpPr>
        <p:spPr/>
        <p:txBody>
          <a:bodyPr/>
          <a:lstStyle/>
          <a:p>
            <a:fld id="{B2551A4A-2833-B24A-8BF4-433234C67792}" type="datetimeFigureOut">
              <a:rPr lang="fr-FR" smtClean="0"/>
              <a:pPr/>
              <a:t>06/06/2020</a:t>
            </a:fld>
            <a:endParaRPr lang="fr-FR"/>
          </a:p>
        </p:txBody>
      </p:sp>
      <p:sp>
        <p:nvSpPr>
          <p:cNvPr id="5" name="Espace réservé du pied de page 4">
            <a:extLst>
              <a:ext uri="{FF2B5EF4-FFF2-40B4-BE49-F238E27FC236}">
                <a16:creationId xmlns:a16="http://schemas.microsoft.com/office/drawing/2014/main" xmlns="" id="{2CD64388-E014-6C4E-BFCF-282E9DEA7E3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4087E7E5-2128-D04E-8F41-4B299B334E82}"/>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3299230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9FEE6CA-1479-E046-BE75-9F13C45C5BF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49167593-FE30-5243-BE7C-DF5D403930D2}"/>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F2B95E38-3689-7F47-BBE8-B620B1A01D1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BEBE070E-3800-6044-973D-473F391A5C09}"/>
              </a:ext>
            </a:extLst>
          </p:cNvPr>
          <p:cNvSpPr>
            <a:spLocks noGrp="1"/>
          </p:cNvSpPr>
          <p:nvPr>
            <p:ph type="dt" sz="half" idx="10"/>
          </p:nvPr>
        </p:nvSpPr>
        <p:spPr/>
        <p:txBody>
          <a:bodyPr/>
          <a:lstStyle/>
          <a:p>
            <a:fld id="{B2551A4A-2833-B24A-8BF4-433234C67792}" type="datetimeFigureOut">
              <a:rPr lang="fr-FR" smtClean="0"/>
              <a:pPr/>
              <a:t>06/06/2020</a:t>
            </a:fld>
            <a:endParaRPr lang="fr-FR"/>
          </a:p>
        </p:txBody>
      </p:sp>
      <p:sp>
        <p:nvSpPr>
          <p:cNvPr id="6" name="Espace réservé du pied de page 5">
            <a:extLst>
              <a:ext uri="{FF2B5EF4-FFF2-40B4-BE49-F238E27FC236}">
                <a16:creationId xmlns:a16="http://schemas.microsoft.com/office/drawing/2014/main" xmlns="" id="{CCD5329A-0932-C44B-8AD5-733735559B3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24B1A835-46AA-AF4D-B5AE-F910585B9BC4}"/>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4166413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5E414E2-B735-304B-97C2-1180C83B0A1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F05156FC-7E97-9A4F-ACBC-4CB1F5153A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FE311932-5A18-E94C-84F2-08B168039A3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70D71570-9A08-3247-9612-A5DA8B709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C4A832F7-CAB7-2049-B527-F81C4C8206E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06F0687D-8DFC-1E4F-A673-D6F3B3A4D8E2}"/>
              </a:ext>
            </a:extLst>
          </p:cNvPr>
          <p:cNvSpPr>
            <a:spLocks noGrp="1"/>
          </p:cNvSpPr>
          <p:nvPr>
            <p:ph type="dt" sz="half" idx="10"/>
          </p:nvPr>
        </p:nvSpPr>
        <p:spPr/>
        <p:txBody>
          <a:bodyPr/>
          <a:lstStyle/>
          <a:p>
            <a:fld id="{B2551A4A-2833-B24A-8BF4-433234C67792}" type="datetimeFigureOut">
              <a:rPr lang="fr-FR" smtClean="0"/>
              <a:pPr/>
              <a:t>06/06/2020</a:t>
            </a:fld>
            <a:endParaRPr lang="fr-FR"/>
          </a:p>
        </p:txBody>
      </p:sp>
      <p:sp>
        <p:nvSpPr>
          <p:cNvPr id="8" name="Espace réservé du pied de page 7">
            <a:extLst>
              <a:ext uri="{FF2B5EF4-FFF2-40B4-BE49-F238E27FC236}">
                <a16:creationId xmlns:a16="http://schemas.microsoft.com/office/drawing/2014/main" xmlns="" id="{21DE7B90-B1CD-7140-B9F7-3D1CC149BC7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027BCBAB-E22A-BC4E-B733-F22FFA23DF63}"/>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2543346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B248E1B-5E41-CC4A-BD3B-E498BFB60AD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7822E499-D26E-C54D-B4AE-49E795D49B58}"/>
              </a:ext>
            </a:extLst>
          </p:cNvPr>
          <p:cNvSpPr>
            <a:spLocks noGrp="1"/>
          </p:cNvSpPr>
          <p:nvPr>
            <p:ph type="dt" sz="half" idx="10"/>
          </p:nvPr>
        </p:nvSpPr>
        <p:spPr/>
        <p:txBody>
          <a:bodyPr/>
          <a:lstStyle/>
          <a:p>
            <a:fld id="{B2551A4A-2833-B24A-8BF4-433234C67792}" type="datetimeFigureOut">
              <a:rPr lang="fr-FR" smtClean="0"/>
              <a:pPr/>
              <a:t>06/06/2020</a:t>
            </a:fld>
            <a:endParaRPr lang="fr-FR"/>
          </a:p>
        </p:txBody>
      </p:sp>
      <p:sp>
        <p:nvSpPr>
          <p:cNvPr id="4" name="Espace réservé du pied de page 3">
            <a:extLst>
              <a:ext uri="{FF2B5EF4-FFF2-40B4-BE49-F238E27FC236}">
                <a16:creationId xmlns:a16="http://schemas.microsoft.com/office/drawing/2014/main" xmlns="" id="{07B53690-9702-CA43-AFCE-9160490C110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10BC697E-C9BF-DF4A-9CB8-A37B96EFF930}"/>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3481310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CD39A174-1B2C-0142-8ACC-A044965D0930}"/>
              </a:ext>
            </a:extLst>
          </p:cNvPr>
          <p:cNvSpPr>
            <a:spLocks noGrp="1"/>
          </p:cNvSpPr>
          <p:nvPr>
            <p:ph type="dt" sz="half" idx="10"/>
          </p:nvPr>
        </p:nvSpPr>
        <p:spPr/>
        <p:txBody>
          <a:bodyPr/>
          <a:lstStyle/>
          <a:p>
            <a:fld id="{B2551A4A-2833-B24A-8BF4-433234C67792}" type="datetimeFigureOut">
              <a:rPr lang="fr-FR" smtClean="0"/>
              <a:pPr/>
              <a:t>06/06/2020</a:t>
            </a:fld>
            <a:endParaRPr lang="fr-FR"/>
          </a:p>
        </p:txBody>
      </p:sp>
      <p:sp>
        <p:nvSpPr>
          <p:cNvPr id="3" name="Espace réservé du pied de page 2">
            <a:extLst>
              <a:ext uri="{FF2B5EF4-FFF2-40B4-BE49-F238E27FC236}">
                <a16:creationId xmlns:a16="http://schemas.microsoft.com/office/drawing/2014/main" xmlns="" id="{F3CD1720-BA3A-7A4F-8768-E8F2607B565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8C349282-8330-D040-AF33-A758997EEDA7}"/>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1506906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A31ABB1-F6E0-E14E-8025-1393BC5E82A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42F9FCE7-5AD4-7748-B691-E93602B4C8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61E3CA78-80DD-754C-B0A5-6768557D75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327AD4D1-2804-8840-BDDA-D077F35E24FB}"/>
              </a:ext>
            </a:extLst>
          </p:cNvPr>
          <p:cNvSpPr>
            <a:spLocks noGrp="1"/>
          </p:cNvSpPr>
          <p:nvPr>
            <p:ph type="dt" sz="half" idx="10"/>
          </p:nvPr>
        </p:nvSpPr>
        <p:spPr/>
        <p:txBody>
          <a:bodyPr/>
          <a:lstStyle/>
          <a:p>
            <a:fld id="{B2551A4A-2833-B24A-8BF4-433234C67792}" type="datetimeFigureOut">
              <a:rPr lang="fr-FR" smtClean="0"/>
              <a:pPr/>
              <a:t>06/06/2020</a:t>
            </a:fld>
            <a:endParaRPr lang="fr-FR"/>
          </a:p>
        </p:txBody>
      </p:sp>
      <p:sp>
        <p:nvSpPr>
          <p:cNvPr id="6" name="Espace réservé du pied de page 5">
            <a:extLst>
              <a:ext uri="{FF2B5EF4-FFF2-40B4-BE49-F238E27FC236}">
                <a16:creationId xmlns:a16="http://schemas.microsoft.com/office/drawing/2014/main" xmlns="" id="{95AEC676-18D5-F045-B3C4-836541D3CA2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21536774-915B-1F42-88BF-A84697873BDE}"/>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2417467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E1115CF-9642-7D41-898E-35E79BE3889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4195C631-14E4-B044-95A4-6FB6F6C3E0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0D8B0B41-6A61-C34E-AA70-0B56D51F31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AC761E59-B879-B94C-ACD2-8661D675D309}"/>
              </a:ext>
            </a:extLst>
          </p:cNvPr>
          <p:cNvSpPr>
            <a:spLocks noGrp="1"/>
          </p:cNvSpPr>
          <p:nvPr>
            <p:ph type="dt" sz="half" idx="10"/>
          </p:nvPr>
        </p:nvSpPr>
        <p:spPr/>
        <p:txBody>
          <a:bodyPr/>
          <a:lstStyle/>
          <a:p>
            <a:fld id="{B2551A4A-2833-B24A-8BF4-433234C67792}" type="datetimeFigureOut">
              <a:rPr lang="fr-FR" smtClean="0"/>
              <a:pPr/>
              <a:t>06/06/2020</a:t>
            </a:fld>
            <a:endParaRPr lang="fr-FR"/>
          </a:p>
        </p:txBody>
      </p:sp>
      <p:sp>
        <p:nvSpPr>
          <p:cNvPr id="6" name="Espace réservé du pied de page 5">
            <a:extLst>
              <a:ext uri="{FF2B5EF4-FFF2-40B4-BE49-F238E27FC236}">
                <a16:creationId xmlns:a16="http://schemas.microsoft.com/office/drawing/2014/main" xmlns="" id="{710521B6-CD1A-6E47-8DC6-6A4E87344E9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1C83A7F4-D214-3045-801B-9EDCCB5EC343}"/>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3769576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71F1E486-BFFD-9E4F-8C24-F32CEA1F67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E997D138-6500-7641-86A5-8465A6B7BB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DF8D3518-9241-DD48-9024-693A7C7736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551A4A-2833-B24A-8BF4-433234C67792}" type="datetimeFigureOut">
              <a:rPr lang="fr-FR" smtClean="0"/>
              <a:pPr/>
              <a:t>06/06/2020</a:t>
            </a:fld>
            <a:endParaRPr lang="fr-FR"/>
          </a:p>
        </p:txBody>
      </p:sp>
      <p:sp>
        <p:nvSpPr>
          <p:cNvPr id="5" name="Espace réservé du pied de page 4">
            <a:extLst>
              <a:ext uri="{FF2B5EF4-FFF2-40B4-BE49-F238E27FC236}">
                <a16:creationId xmlns:a16="http://schemas.microsoft.com/office/drawing/2014/main" xmlns="" id="{B1B649D5-F4C6-574B-91A9-A5B31AABC4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4D2202F0-D7E1-A048-AE80-83AF67D1CF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FD757-021E-144A-962D-FCEF733E00D2}" type="slidenum">
              <a:rPr lang="fr-FR" smtClean="0"/>
              <a:pPr/>
              <a:t>‹N°›</a:t>
            </a:fld>
            <a:endParaRPr lang="fr-FR"/>
          </a:p>
        </p:txBody>
      </p:sp>
    </p:spTree>
    <p:extLst>
      <p:ext uri="{BB962C8B-B14F-4D97-AF65-F5344CB8AC3E}">
        <p14:creationId xmlns:p14="http://schemas.microsoft.com/office/powerpoint/2010/main" val="1647831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2.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4.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2.png"/><Relationship Id="rId4" Type="http://schemas.openxmlformats.org/officeDocument/2006/relationships/image" Target="../media/image2.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xmlns="" id="{3053785B-7F08-D247-B29B-2E8889461466}"/>
              </a:ext>
            </a:extLst>
          </p:cNvPr>
          <p:cNvSpPr>
            <a:spLocks noGrp="1"/>
          </p:cNvSpPr>
          <p:nvPr>
            <p:ph type="subTitle" idx="4294967295"/>
          </p:nvPr>
        </p:nvSpPr>
        <p:spPr>
          <a:xfrm>
            <a:off x="984249" y="1676400"/>
            <a:ext cx="10437813" cy="3076575"/>
          </a:xfrm>
        </p:spPr>
        <p:txBody>
          <a:bodyPr>
            <a:noAutofit/>
          </a:bodyPr>
          <a:lstStyle/>
          <a:p>
            <a:pPr marL="0" indent="0" algn="ctr">
              <a:buNone/>
            </a:pPr>
            <a:r>
              <a:rPr lang="fr-FR" sz="4000" dirty="0"/>
              <a:t>CM2</a:t>
            </a:r>
          </a:p>
          <a:p>
            <a:pPr marL="0" indent="0" algn="ctr">
              <a:buNone/>
            </a:pPr>
            <a:r>
              <a:rPr lang="fr-FR" sz="4000" dirty="0"/>
              <a:t>Vers la 6</a:t>
            </a:r>
            <a:r>
              <a:rPr lang="fr-FR" sz="4000" baseline="30000" dirty="0"/>
              <a:t>ème</a:t>
            </a:r>
            <a:r>
              <a:rPr lang="fr-FR" sz="4000" dirty="0"/>
              <a:t> …!</a:t>
            </a:r>
          </a:p>
          <a:p>
            <a:pPr marL="0" indent="0" algn="ctr">
              <a:buNone/>
            </a:pPr>
            <a:r>
              <a:rPr lang="fr-FR" sz="4000" dirty="0"/>
              <a:t>Lire une nouvelle</a:t>
            </a:r>
          </a:p>
          <a:p>
            <a:pPr marL="0" indent="0" algn="ctr">
              <a:buNone/>
            </a:pPr>
            <a:r>
              <a:rPr lang="fr-FR" sz="4000" dirty="0"/>
              <a:t>Les compléments circonstanciels de lieu</a:t>
            </a:r>
          </a:p>
        </p:txBody>
      </p:sp>
    </p:spTree>
    <p:extLst>
      <p:ext uri="{BB962C8B-B14F-4D97-AF65-F5344CB8AC3E}">
        <p14:creationId xmlns:p14="http://schemas.microsoft.com/office/powerpoint/2010/main" val="15364265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92692330-EF58-7A4B-8674-7FBD04BD8E00}"/>
              </a:ext>
            </a:extLst>
          </p:cNvPr>
          <p:cNvSpPr txBox="1"/>
          <p:nvPr/>
        </p:nvSpPr>
        <p:spPr>
          <a:xfrm>
            <a:off x="338667" y="1236426"/>
            <a:ext cx="11620499" cy="1815882"/>
          </a:xfrm>
          <a:prstGeom prst="rect">
            <a:avLst/>
          </a:prstGeom>
          <a:noFill/>
        </p:spPr>
        <p:txBody>
          <a:bodyPr wrap="square" rtlCol="0">
            <a:spAutoFit/>
          </a:bodyPr>
          <a:lstStyle/>
          <a:p>
            <a:pPr algn="l"/>
            <a:r>
              <a:rPr lang="fr-FR" sz="2800" dirty="0"/>
              <a:t>J’ai pensé à ma </a:t>
            </a:r>
            <a:r>
              <a:rPr lang="fr-FR"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souris blanche</a:t>
            </a:r>
            <a:r>
              <a:rPr lang="fr-FR" sz="2800" dirty="0"/>
              <a:t>. J’ai essayé de ne pas m’affoler, de ne pas courir jusqu’au cagibi où je l’ai installée. La porte était fermée. J’ai vérifié cependant si tout était en ordre. Oui, elle </a:t>
            </a:r>
            <a:r>
              <a:rPr lang="fr-FR"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grignotait</a:t>
            </a:r>
            <a:r>
              <a:rPr lang="fr-FR" sz="2800" dirty="0"/>
              <a:t> un </a:t>
            </a:r>
            <a:r>
              <a:rPr lang="fr-FR"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morceau de pain rassis</a:t>
            </a:r>
            <a:r>
              <a:rPr lang="fr-FR" sz="2800" dirty="0"/>
              <a:t>, bien à l’abri </a:t>
            </a:r>
            <a:r>
              <a:rPr lang="fr-FR"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dans son panier d’osier</a:t>
            </a:r>
            <a:r>
              <a:rPr lang="fr-FR" sz="2800" dirty="0"/>
              <a:t>.</a:t>
            </a:r>
          </a:p>
        </p:txBody>
      </p:sp>
      <p:sp>
        <p:nvSpPr>
          <p:cNvPr id="2" name="ZoneTexte 1"/>
          <p:cNvSpPr txBox="1"/>
          <p:nvPr/>
        </p:nvSpPr>
        <p:spPr>
          <a:xfrm>
            <a:off x="7269655" y="6218621"/>
            <a:ext cx="4922345"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3040023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92692330-EF58-7A4B-8674-7FBD04BD8E00}"/>
              </a:ext>
            </a:extLst>
          </p:cNvPr>
          <p:cNvSpPr txBox="1"/>
          <p:nvPr/>
        </p:nvSpPr>
        <p:spPr>
          <a:xfrm>
            <a:off x="211667" y="516760"/>
            <a:ext cx="11620499" cy="3970318"/>
          </a:xfrm>
          <a:prstGeom prst="rect">
            <a:avLst/>
          </a:prstGeom>
          <a:noFill/>
        </p:spPr>
        <p:txBody>
          <a:bodyPr wrap="square" rtlCol="0">
            <a:spAutoFit/>
          </a:bodyPr>
          <a:lstStyle/>
          <a:p>
            <a:pPr algn="l"/>
            <a:r>
              <a:rPr lang="fr-FR" sz="2800" dirty="0"/>
              <a:t>J’aurais dû être soulagé. Mais en regagnant ma chambre, j’ai vu que la porte de mon balcon était entrouverte. J’ai poussé un cri et mes mains se sont mises à trembler. Malgré moi, j’imaginais le spectacle atroce qui m’attendait. Mécaniquement, à la façon d’un automate, je me suis avancé et j’ai ouvert complètement la porte vitrée du balcon. J’ai levé les yeux vers la cage suspendue au plafond par un crochet. </a:t>
            </a:r>
          </a:p>
          <a:p>
            <a:pPr algn="l"/>
            <a:r>
              <a:rPr lang="fr-FR" sz="2800" dirty="0"/>
              <a:t>Étonné, le </a:t>
            </a:r>
            <a:r>
              <a:rPr lang="fr-FR" sz="2800" dirty="0">
                <a:solidFill>
                  <a:schemeClr val="accent4">
                    <a:lumMod val="75000"/>
                  </a:schemeClr>
                </a:solidFill>
              </a:rPr>
              <a:t>canari</a:t>
            </a:r>
            <a:r>
              <a:rPr lang="fr-FR" sz="2800" dirty="0"/>
              <a:t> m’a regardé en penchant la tête d’un côté, puis de l’autre. Et moi, j’étais tellement hébété qu’il m’a fallu un long moment avant de comprendre qu’il ne lui était rien arrivé, qu’il ne manquait pas une plume.</a:t>
            </a:r>
          </a:p>
        </p:txBody>
      </p:sp>
      <p:sp>
        <p:nvSpPr>
          <p:cNvPr id="2" name="ZoneTexte 1">
            <a:extLst>
              <a:ext uri="{FF2B5EF4-FFF2-40B4-BE49-F238E27FC236}">
                <a16:creationId xmlns:a16="http://schemas.microsoft.com/office/drawing/2014/main" xmlns="" id="{B9A1251C-4EFD-4E4E-AA3D-699D17697810}"/>
              </a:ext>
            </a:extLst>
          </p:cNvPr>
          <p:cNvSpPr txBox="1"/>
          <p:nvPr/>
        </p:nvSpPr>
        <p:spPr>
          <a:xfrm>
            <a:off x="1809750" y="3077914"/>
            <a:ext cx="931334" cy="541579"/>
          </a:xfrm>
          <a:prstGeom prst="rect">
            <a:avLst/>
          </a:prstGeom>
          <a:solidFill>
            <a:schemeClr val="bg1"/>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fr-FR" dirty="0"/>
          </a:p>
        </p:txBody>
      </p:sp>
      <p:pic>
        <p:nvPicPr>
          <p:cNvPr id="3" name="Graphique 3" descr="Moineau">
            <a:extLst>
              <a:ext uri="{FF2B5EF4-FFF2-40B4-BE49-F238E27FC236}">
                <a16:creationId xmlns:a16="http://schemas.microsoft.com/office/drawing/2014/main" xmlns="" id="{79FAB7CD-A319-0944-BD39-6774A653B85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9390409" y="5146856"/>
            <a:ext cx="1703844" cy="1703844"/>
          </a:xfrm>
          <a:prstGeom prst="rect">
            <a:avLst/>
          </a:prstGeom>
        </p:spPr>
      </p:pic>
      <p:sp>
        <p:nvSpPr>
          <p:cNvPr id="4" name="ZoneTexte 3"/>
          <p:cNvSpPr txBox="1"/>
          <p:nvPr/>
        </p:nvSpPr>
        <p:spPr>
          <a:xfrm>
            <a:off x="4817240" y="6400800"/>
            <a:ext cx="5605517"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270017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14"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92692330-EF58-7A4B-8674-7FBD04BD8E00}"/>
              </a:ext>
            </a:extLst>
          </p:cNvPr>
          <p:cNvSpPr txBox="1"/>
          <p:nvPr/>
        </p:nvSpPr>
        <p:spPr>
          <a:xfrm>
            <a:off x="211667" y="516760"/>
            <a:ext cx="11620499" cy="3970318"/>
          </a:xfrm>
          <a:prstGeom prst="rect">
            <a:avLst/>
          </a:prstGeom>
          <a:noFill/>
        </p:spPr>
        <p:txBody>
          <a:bodyPr wrap="square" rtlCol="0">
            <a:spAutoFit/>
          </a:bodyPr>
          <a:lstStyle/>
          <a:p>
            <a:pPr algn="l"/>
            <a:r>
              <a:rPr lang="fr-FR" sz="2800" dirty="0"/>
              <a:t>J’aurais dû être soulagé. Mais en regagnant ma chambre, j’ai vu que la porte de mon balcon était entrouverte. J’ai poussé un cri et mes mains se sont mises à trembler. Malgré moi, j’imaginais le spectacle atroce qui m’attendais. Mécaniquement, à la façon d’un automate, je me suis avancé et j’ai ouvert complètement la porte vitrée du balcon. J’ai levé les yeux vers </a:t>
            </a:r>
            <a:r>
              <a:rPr lang="fr-FR" sz="2800" dirty="0">
                <a:solidFill>
                  <a:schemeClr val="accent4">
                    <a:lumMod val="75000"/>
                  </a:schemeClr>
                </a:solidFill>
              </a:rPr>
              <a:t>la cage suspendue au plafond par un crochet</a:t>
            </a:r>
            <a:r>
              <a:rPr lang="fr-FR" sz="2800" dirty="0"/>
              <a:t>. </a:t>
            </a:r>
          </a:p>
          <a:p>
            <a:pPr algn="l"/>
            <a:r>
              <a:rPr lang="fr-FR" sz="2800" dirty="0"/>
              <a:t>Étonné, le </a:t>
            </a:r>
            <a:r>
              <a:rPr lang="fr-FR" sz="2800" dirty="0">
                <a:solidFill>
                  <a:schemeClr val="accent4">
                    <a:lumMod val="75000"/>
                  </a:schemeClr>
                </a:solidFill>
              </a:rPr>
              <a:t>canari</a:t>
            </a:r>
            <a:r>
              <a:rPr lang="fr-FR" sz="2800" dirty="0"/>
              <a:t> m’a regardé </a:t>
            </a:r>
            <a:r>
              <a:rPr lang="fr-FR" sz="2800" dirty="0">
                <a:solidFill>
                  <a:schemeClr val="accent4">
                    <a:lumMod val="75000"/>
                  </a:schemeClr>
                </a:solidFill>
              </a:rPr>
              <a:t>en penchant la tête d’un côté, puis de l’autre</a:t>
            </a:r>
            <a:r>
              <a:rPr lang="fr-FR" sz="2800" dirty="0"/>
              <a:t>. Et moi, j’étais tellement hébété qu’il m’a fallu un long moment avant de comprendre qu’il ne lui était rien arrivé, qu’il ne manquait pas une </a:t>
            </a:r>
            <a:r>
              <a:rPr lang="fr-FR" sz="2800" dirty="0">
                <a:solidFill>
                  <a:schemeClr val="accent4">
                    <a:lumMod val="75000"/>
                  </a:schemeClr>
                </a:solidFill>
              </a:rPr>
              <a:t>plume</a:t>
            </a:r>
            <a:r>
              <a:rPr lang="fr-FR" sz="2800" dirty="0"/>
              <a:t>.</a:t>
            </a:r>
          </a:p>
        </p:txBody>
      </p:sp>
      <p:sp>
        <p:nvSpPr>
          <p:cNvPr id="2" name="ZoneTexte 1"/>
          <p:cNvSpPr txBox="1"/>
          <p:nvPr/>
        </p:nvSpPr>
        <p:spPr>
          <a:xfrm>
            <a:off x="6860920" y="6095999"/>
            <a:ext cx="4971246"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17358673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92692330-EF58-7A4B-8674-7FBD04BD8E00}"/>
              </a:ext>
            </a:extLst>
          </p:cNvPr>
          <p:cNvSpPr txBox="1"/>
          <p:nvPr/>
        </p:nvSpPr>
        <p:spPr>
          <a:xfrm>
            <a:off x="211667" y="516760"/>
            <a:ext cx="11620499" cy="3970318"/>
          </a:xfrm>
          <a:prstGeom prst="rect">
            <a:avLst/>
          </a:prstGeom>
          <a:noFill/>
        </p:spPr>
        <p:txBody>
          <a:bodyPr wrap="square" rtlCol="0">
            <a:spAutoFit/>
          </a:bodyPr>
          <a:lstStyle/>
          <a:p>
            <a:pPr algn="l"/>
            <a:r>
              <a:rPr lang="fr-FR" sz="2800" dirty="0"/>
              <a:t>Je suis retourné dans ma chambre et j’allais me rasseoir à mon bureau lorsque j’ai vu le chat soulever une paupière et épier mes mouvements. Il se moquait ouvertement de moi.</a:t>
            </a:r>
          </a:p>
          <a:p>
            <a:pPr algn="l"/>
            <a:r>
              <a:rPr lang="fr-FR" sz="2800" dirty="0"/>
              <a:t>Alors, j’ai eu un doute. Un doute horrible. Je me suis précipité dans la cuisine et j’ai hurlé quand j’ai vu …</a:t>
            </a:r>
          </a:p>
          <a:p>
            <a:pPr algn="l"/>
            <a:r>
              <a:rPr lang="fr-FR" sz="2800" dirty="0"/>
              <a:t>Le monstre, il a osé ! Il a dévoré …</a:t>
            </a:r>
          </a:p>
          <a:p>
            <a:pPr algn="l"/>
            <a:r>
              <a:rPr lang="fr-FR" sz="2800" dirty="0"/>
              <a:t>Je me suis laissé tomber sur un tabouret, épouvanté, complètement anéanti. Sans y croire, je fixais la table et l’assiette retournée.</a:t>
            </a:r>
          </a:p>
          <a:p>
            <a:pPr algn="l"/>
            <a:r>
              <a:rPr lang="fr-FR" sz="2800" dirty="0"/>
              <a:t>Il a dévoré mon </a:t>
            </a:r>
            <a:r>
              <a:rPr lang="fr-FR" sz="2800" dirty="0">
                <a:solidFill>
                  <a:schemeClr val="accent2">
                    <a:lumMod val="50000"/>
                  </a:schemeClr>
                </a:solidFill>
              </a:rPr>
              <a:t>gâteau au chocolat</a:t>
            </a:r>
            <a:r>
              <a:rPr lang="fr-FR" sz="2800" dirty="0"/>
              <a:t> !</a:t>
            </a:r>
          </a:p>
        </p:txBody>
      </p:sp>
      <p:sp>
        <p:nvSpPr>
          <p:cNvPr id="2" name="ZoneTexte 1">
            <a:extLst>
              <a:ext uri="{FF2B5EF4-FFF2-40B4-BE49-F238E27FC236}">
                <a16:creationId xmlns:a16="http://schemas.microsoft.com/office/drawing/2014/main" xmlns="" id="{B9A1251C-4EFD-4E4E-AA3D-699D17697810}"/>
              </a:ext>
            </a:extLst>
          </p:cNvPr>
          <p:cNvSpPr txBox="1"/>
          <p:nvPr/>
        </p:nvSpPr>
        <p:spPr>
          <a:xfrm>
            <a:off x="2624667" y="4008998"/>
            <a:ext cx="2730499" cy="478080"/>
          </a:xfrm>
          <a:prstGeom prst="rect">
            <a:avLst/>
          </a:prstGeom>
          <a:solidFill>
            <a:schemeClr val="bg1"/>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fr-FR" dirty="0"/>
          </a:p>
        </p:txBody>
      </p:sp>
      <p:pic>
        <p:nvPicPr>
          <p:cNvPr id="3" name="Graphique 3" descr="Part de gâteau">
            <a:extLst>
              <a:ext uri="{FF2B5EF4-FFF2-40B4-BE49-F238E27FC236}">
                <a16:creationId xmlns:a16="http://schemas.microsoft.com/office/drawing/2014/main" xmlns="" id="{5CD2F28D-D2C0-944B-A4FA-38DDFD84EB8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9988916" y="4875631"/>
            <a:ext cx="1624722" cy="1624722"/>
          </a:xfrm>
          <a:prstGeom prst="rect">
            <a:avLst/>
          </a:prstGeom>
        </p:spPr>
      </p:pic>
      <p:sp>
        <p:nvSpPr>
          <p:cNvPr id="4" name="ZoneTexte 3"/>
          <p:cNvSpPr txBox="1"/>
          <p:nvPr/>
        </p:nvSpPr>
        <p:spPr>
          <a:xfrm>
            <a:off x="5474138" y="6400800"/>
            <a:ext cx="5574862"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116172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14"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92692330-EF58-7A4B-8674-7FBD04BD8E00}"/>
              </a:ext>
            </a:extLst>
          </p:cNvPr>
          <p:cNvSpPr txBox="1"/>
          <p:nvPr/>
        </p:nvSpPr>
        <p:spPr>
          <a:xfrm>
            <a:off x="211667" y="516760"/>
            <a:ext cx="11620499" cy="3970318"/>
          </a:xfrm>
          <a:prstGeom prst="rect">
            <a:avLst/>
          </a:prstGeom>
          <a:noFill/>
        </p:spPr>
        <p:txBody>
          <a:bodyPr wrap="square" rtlCol="0">
            <a:spAutoFit/>
          </a:bodyPr>
          <a:lstStyle/>
          <a:p>
            <a:pPr algn="l"/>
            <a:r>
              <a:rPr lang="fr-FR" sz="2800" dirty="0"/>
              <a:t>Je suis retourné dans ma chambre et j’allais me rasseoir à mon bureau lorsque j’ai vu le chat soulever une paupière et épier mes mouvements. Il se moquait ouvertement de moi.</a:t>
            </a:r>
          </a:p>
          <a:p>
            <a:pPr algn="l"/>
            <a:r>
              <a:rPr lang="fr-FR" sz="2800" dirty="0"/>
              <a:t>Alors, j’ai eu un doute. Un doute horrible. Je me suis précipité dans </a:t>
            </a:r>
            <a:r>
              <a:rPr lang="fr-FR" sz="2800" dirty="0">
                <a:solidFill>
                  <a:schemeClr val="accent2">
                    <a:lumMod val="50000"/>
                  </a:schemeClr>
                </a:solidFill>
              </a:rPr>
              <a:t>la cuisine </a:t>
            </a:r>
            <a:r>
              <a:rPr lang="fr-FR" sz="2800" dirty="0"/>
              <a:t>et j’ai hurlé quand j’ai vu …</a:t>
            </a:r>
          </a:p>
          <a:p>
            <a:pPr algn="l"/>
            <a:r>
              <a:rPr lang="fr-FR" sz="2800" dirty="0"/>
              <a:t>Le monstre, il a osé ! Il a dévoré …</a:t>
            </a:r>
          </a:p>
          <a:p>
            <a:pPr algn="l"/>
            <a:r>
              <a:rPr lang="fr-FR" sz="2800" dirty="0"/>
              <a:t>Je me suis laissé tomber sur un tabouret, épouvanté, complètement anéanti. Sans y croire, je fixais la table et </a:t>
            </a:r>
            <a:r>
              <a:rPr lang="fr-FR" sz="2800" dirty="0">
                <a:solidFill>
                  <a:schemeClr val="accent2">
                    <a:lumMod val="50000"/>
                  </a:schemeClr>
                </a:solidFill>
              </a:rPr>
              <a:t>l’assiette</a:t>
            </a:r>
            <a:r>
              <a:rPr lang="fr-FR" sz="2800" dirty="0"/>
              <a:t> retournée.</a:t>
            </a:r>
          </a:p>
          <a:p>
            <a:pPr algn="l"/>
            <a:r>
              <a:rPr lang="fr-FR" sz="2800" dirty="0"/>
              <a:t>Il a dévoré mon </a:t>
            </a:r>
            <a:r>
              <a:rPr lang="fr-FR" sz="2800" dirty="0">
                <a:solidFill>
                  <a:schemeClr val="accent2">
                    <a:lumMod val="50000"/>
                  </a:schemeClr>
                </a:solidFill>
              </a:rPr>
              <a:t>gâteau au chocolat</a:t>
            </a:r>
            <a:r>
              <a:rPr lang="fr-FR" sz="2800" dirty="0"/>
              <a:t> !</a:t>
            </a:r>
          </a:p>
        </p:txBody>
      </p:sp>
      <p:sp>
        <p:nvSpPr>
          <p:cNvPr id="2" name="ZoneTexte 1"/>
          <p:cNvSpPr txBox="1"/>
          <p:nvPr/>
        </p:nvSpPr>
        <p:spPr>
          <a:xfrm>
            <a:off x="6510575" y="6248400"/>
            <a:ext cx="5224225"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2347958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143B4F77-3463-C247-8A68-087FCB730F9D}"/>
              </a:ext>
            </a:extLst>
          </p:cNvPr>
          <p:cNvSpPr txBox="1"/>
          <p:nvPr/>
        </p:nvSpPr>
        <p:spPr>
          <a:xfrm>
            <a:off x="254000" y="2514600"/>
            <a:ext cx="11821583"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4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Que ressent le narrateur et que ressens-tu </a:t>
            </a:r>
          </a:p>
          <a:p>
            <a:pPr algn="ctr"/>
            <a:r>
              <a:rPr lang="fr-FR" sz="4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tout au long de l’histoire ?</a:t>
            </a:r>
          </a:p>
        </p:txBody>
      </p:sp>
    </p:spTree>
    <p:extLst>
      <p:ext uri="{BB962C8B-B14F-4D97-AF65-F5344CB8AC3E}">
        <p14:creationId xmlns:p14="http://schemas.microsoft.com/office/powerpoint/2010/main" val="15745745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9B70C58B-EFFD-E846-A52C-AC9BD84E74BE}"/>
              </a:ext>
            </a:extLst>
          </p:cNvPr>
          <p:cNvSpPr txBox="1"/>
          <p:nvPr/>
        </p:nvSpPr>
        <p:spPr>
          <a:xfrm>
            <a:off x="3945340" y="1770701"/>
            <a:ext cx="2074460" cy="523220"/>
          </a:xfrm>
          <a:prstGeom prst="rect">
            <a:avLst/>
          </a:prstGeom>
          <a:noFill/>
        </p:spPr>
        <p:txBody>
          <a:bodyPr wrap="square" rtlCol="0">
            <a:spAutoFit/>
          </a:bodyPr>
          <a:lstStyle/>
          <a:p>
            <a:pPr algn="l"/>
            <a:r>
              <a:rPr lang="fr-FR" sz="2800" dirty="0">
                <a:solidFill>
                  <a:srgbClr val="7030A0"/>
                </a:solidFill>
                <a:latin typeface="Cooper Black" pitchFamily="18" charset="0"/>
              </a:rPr>
              <a:t>Inquiet</a:t>
            </a:r>
          </a:p>
        </p:txBody>
      </p:sp>
      <p:sp>
        <p:nvSpPr>
          <p:cNvPr id="6" name="ZoneTexte 5">
            <a:extLst>
              <a:ext uri="{FF2B5EF4-FFF2-40B4-BE49-F238E27FC236}">
                <a16:creationId xmlns:a16="http://schemas.microsoft.com/office/drawing/2014/main" xmlns="" id="{C6CED33F-7B1B-A849-BA65-0936B4CCB888}"/>
              </a:ext>
            </a:extLst>
          </p:cNvPr>
          <p:cNvSpPr txBox="1"/>
          <p:nvPr/>
        </p:nvSpPr>
        <p:spPr>
          <a:xfrm>
            <a:off x="3769714" y="3439180"/>
            <a:ext cx="2270596" cy="523220"/>
          </a:xfrm>
          <a:prstGeom prst="rect">
            <a:avLst/>
          </a:prstGeom>
          <a:noFill/>
        </p:spPr>
        <p:txBody>
          <a:bodyPr wrap="square" rtlCol="0">
            <a:spAutoFit/>
          </a:bodyPr>
          <a:lstStyle/>
          <a:p>
            <a:pPr algn="l"/>
            <a:r>
              <a:rPr lang="fr-FR" sz="2800" dirty="0">
                <a:solidFill>
                  <a:srgbClr val="7030A0"/>
                </a:solidFill>
                <a:latin typeface="Cooper Black" pitchFamily="18" charset="0"/>
              </a:rPr>
              <a:t>Suspicieux</a:t>
            </a:r>
          </a:p>
        </p:txBody>
      </p:sp>
      <p:sp>
        <p:nvSpPr>
          <p:cNvPr id="10" name="ZoneTexte 9">
            <a:extLst>
              <a:ext uri="{FF2B5EF4-FFF2-40B4-BE49-F238E27FC236}">
                <a16:creationId xmlns:a16="http://schemas.microsoft.com/office/drawing/2014/main" xmlns="" id="{601D60D1-7225-1340-8B20-D58C249714C0}"/>
              </a:ext>
            </a:extLst>
          </p:cNvPr>
          <p:cNvSpPr txBox="1"/>
          <p:nvPr/>
        </p:nvSpPr>
        <p:spPr>
          <a:xfrm>
            <a:off x="1254203" y="1791392"/>
            <a:ext cx="1593516" cy="523220"/>
          </a:xfrm>
          <a:prstGeom prst="rect">
            <a:avLst/>
          </a:prstGeom>
          <a:noFill/>
        </p:spPr>
        <p:txBody>
          <a:bodyPr wrap="square" rtlCol="0">
            <a:spAutoFit/>
          </a:bodyPr>
          <a:lstStyle/>
          <a:p>
            <a:pPr algn="l"/>
            <a:r>
              <a:rPr lang="fr-FR" sz="2800" dirty="0">
                <a:solidFill>
                  <a:srgbClr val="7030A0"/>
                </a:solidFill>
                <a:latin typeface="Cooper Black" pitchFamily="18" charset="0"/>
              </a:rPr>
              <a:t>Affolé</a:t>
            </a:r>
          </a:p>
        </p:txBody>
      </p:sp>
      <p:sp>
        <p:nvSpPr>
          <p:cNvPr id="12" name="ZoneTexte 11">
            <a:extLst>
              <a:ext uri="{FF2B5EF4-FFF2-40B4-BE49-F238E27FC236}">
                <a16:creationId xmlns:a16="http://schemas.microsoft.com/office/drawing/2014/main" xmlns="" id="{9BAB5331-AFD3-9A4F-AC3C-7FBADB2FB6D0}"/>
              </a:ext>
            </a:extLst>
          </p:cNvPr>
          <p:cNvSpPr txBox="1"/>
          <p:nvPr/>
        </p:nvSpPr>
        <p:spPr>
          <a:xfrm>
            <a:off x="762000" y="3439180"/>
            <a:ext cx="2573866" cy="523220"/>
          </a:xfrm>
          <a:prstGeom prst="rect">
            <a:avLst/>
          </a:prstGeom>
          <a:noFill/>
        </p:spPr>
        <p:txBody>
          <a:bodyPr wrap="square" rtlCol="0">
            <a:spAutoFit/>
          </a:bodyPr>
          <a:lstStyle/>
          <a:p>
            <a:pPr algn="l"/>
            <a:r>
              <a:rPr lang="fr-FR" sz="2800" dirty="0">
                <a:solidFill>
                  <a:srgbClr val="7030A0"/>
                </a:solidFill>
                <a:latin typeface="Cooper Black" pitchFamily="18" charset="0"/>
              </a:rPr>
              <a:t>Interrogatif</a:t>
            </a:r>
          </a:p>
        </p:txBody>
      </p:sp>
      <p:sp>
        <p:nvSpPr>
          <p:cNvPr id="16" name="ZoneTexte 15">
            <a:extLst>
              <a:ext uri="{FF2B5EF4-FFF2-40B4-BE49-F238E27FC236}">
                <a16:creationId xmlns:a16="http://schemas.microsoft.com/office/drawing/2014/main" xmlns="" id="{42E09D04-5648-A04F-A7A8-2E1C78F99374}"/>
              </a:ext>
            </a:extLst>
          </p:cNvPr>
          <p:cNvSpPr txBox="1"/>
          <p:nvPr/>
        </p:nvSpPr>
        <p:spPr>
          <a:xfrm>
            <a:off x="6459940" y="1752600"/>
            <a:ext cx="2074460" cy="523220"/>
          </a:xfrm>
          <a:prstGeom prst="rect">
            <a:avLst/>
          </a:prstGeom>
          <a:noFill/>
        </p:spPr>
        <p:txBody>
          <a:bodyPr wrap="square" rtlCol="0">
            <a:spAutoFit/>
          </a:bodyPr>
          <a:lstStyle/>
          <a:p>
            <a:pPr algn="l"/>
            <a:r>
              <a:rPr lang="fr-FR" sz="2800" dirty="0">
                <a:solidFill>
                  <a:srgbClr val="7030A0"/>
                </a:solidFill>
                <a:latin typeface="Cooper Black" pitchFamily="18" charset="0"/>
              </a:rPr>
              <a:t>Étonné</a:t>
            </a:r>
          </a:p>
        </p:txBody>
      </p:sp>
      <p:sp>
        <p:nvSpPr>
          <p:cNvPr id="18" name="ZoneTexte 17">
            <a:extLst>
              <a:ext uri="{FF2B5EF4-FFF2-40B4-BE49-F238E27FC236}">
                <a16:creationId xmlns:a16="http://schemas.microsoft.com/office/drawing/2014/main" xmlns="" id="{264E861E-FBD9-224B-99E1-E8C4900FE445}"/>
              </a:ext>
            </a:extLst>
          </p:cNvPr>
          <p:cNvSpPr txBox="1"/>
          <p:nvPr/>
        </p:nvSpPr>
        <p:spPr>
          <a:xfrm>
            <a:off x="8801021" y="3439180"/>
            <a:ext cx="2705179" cy="523220"/>
          </a:xfrm>
          <a:prstGeom prst="rect">
            <a:avLst/>
          </a:prstGeom>
          <a:noFill/>
        </p:spPr>
        <p:txBody>
          <a:bodyPr wrap="square" rtlCol="0">
            <a:spAutoFit/>
          </a:bodyPr>
          <a:lstStyle/>
          <a:p>
            <a:pPr algn="l"/>
            <a:r>
              <a:rPr lang="fr-FR" sz="2800" dirty="0">
                <a:solidFill>
                  <a:srgbClr val="7030A0"/>
                </a:solidFill>
                <a:latin typeface="Cooper Black" pitchFamily="18" charset="0"/>
              </a:rPr>
              <a:t>Soupçonneux</a:t>
            </a:r>
          </a:p>
        </p:txBody>
      </p:sp>
      <p:sp>
        <p:nvSpPr>
          <p:cNvPr id="20" name="ZoneTexte 19">
            <a:extLst>
              <a:ext uri="{FF2B5EF4-FFF2-40B4-BE49-F238E27FC236}">
                <a16:creationId xmlns:a16="http://schemas.microsoft.com/office/drawing/2014/main" xmlns="" id="{F64A7956-C59D-C84D-A76B-2A1878F0BB71}"/>
              </a:ext>
            </a:extLst>
          </p:cNvPr>
          <p:cNvSpPr txBox="1"/>
          <p:nvPr/>
        </p:nvSpPr>
        <p:spPr>
          <a:xfrm>
            <a:off x="6533100" y="3439180"/>
            <a:ext cx="1772700" cy="523220"/>
          </a:xfrm>
          <a:prstGeom prst="rect">
            <a:avLst/>
          </a:prstGeom>
          <a:noFill/>
        </p:spPr>
        <p:txBody>
          <a:bodyPr wrap="square" rtlCol="0">
            <a:spAutoFit/>
          </a:bodyPr>
          <a:lstStyle/>
          <a:p>
            <a:pPr algn="l"/>
            <a:r>
              <a:rPr lang="fr-FR" sz="2800" dirty="0">
                <a:solidFill>
                  <a:srgbClr val="7030A0"/>
                </a:solidFill>
                <a:latin typeface="Cooper Black" pitchFamily="18" charset="0"/>
              </a:rPr>
              <a:t>Stressé</a:t>
            </a:r>
          </a:p>
        </p:txBody>
      </p:sp>
      <p:sp>
        <p:nvSpPr>
          <p:cNvPr id="22" name="ZoneTexte 21">
            <a:extLst>
              <a:ext uri="{FF2B5EF4-FFF2-40B4-BE49-F238E27FC236}">
                <a16:creationId xmlns:a16="http://schemas.microsoft.com/office/drawing/2014/main" xmlns="" id="{6BC37F9E-ED61-1C4B-A7D2-3B29400B504A}"/>
              </a:ext>
            </a:extLst>
          </p:cNvPr>
          <p:cNvSpPr txBox="1"/>
          <p:nvPr/>
        </p:nvSpPr>
        <p:spPr>
          <a:xfrm rot="10800000" flipV="1">
            <a:off x="152400" y="86379"/>
            <a:ext cx="10014023" cy="523220"/>
          </a:xfrm>
          <a:prstGeom prst="rect">
            <a:avLst/>
          </a:prstGeom>
          <a:noFill/>
        </p:spPr>
        <p:txBody>
          <a:bodyPr wrap="square" rtlCol="0">
            <a:spAutoFit/>
          </a:bodyPr>
          <a:lstStyle/>
          <a:p>
            <a:pPr algn="l"/>
            <a:r>
              <a:rPr lang="fr-FR" sz="2800" u="sng" dirty="0">
                <a:solidFill>
                  <a:srgbClr val="0070C0"/>
                </a:solidFill>
              </a:rPr>
              <a:t>Quels mots mettrais-tu sur tes émotions à cette lecture ?</a:t>
            </a:r>
          </a:p>
        </p:txBody>
      </p:sp>
      <p:sp>
        <p:nvSpPr>
          <p:cNvPr id="24" name="ZoneTexte 23">
            <a:extLst>
              <a:ext uri="{FF2B5EF4-FFF2-40B4-BE49-F238E27FC236}">
                <a16:creationId xmlns:a16="http://schemas.microsoft.com/office/drawing/2014/main" xmlns="" id="{615CABE5-C67C-654C-A55A-19EA08018DF2}"/>
              </a:ext>
            </a:extLst>
          </p:cNvPr>
          <p:cNvSpPr txBox="1"/>
          <p:nvPr/>
        </p:nvSpPr>
        <p:spPr>
          <a:xfrm>
            <a:off x="8898340" y="1759023"/>
            <a:ext cx="2074460" cy="523220"/>
          </a:xfrm>
          <a:prstGeom prst="rect">
            <a:avLst/>
          </a:prstGeom>
          <a:noFill/>
        </p:spPr>
        <p:txBody>
          <a:bodyPr wrap="square" rtlCol="0">
            <a:spAutoFit/>
          </a:bodyPr>
          <a:lstStyle/>
          <a:p>
            <a:pPr algn="l"/>
            <a:r>
              <a:rPr lang="fr-FR" sz="2800" dirty="0">
                <a:solidFill>
                  <a:srgbClr val="7030A0"/>
                </a:solidFill>
                <a:latin typeface="Cooper Black" pitchFamily="18" charset="0"/>
              </a:rPr>
              <a:t>Furieux</a:t>
            </a:r>
          </a:p>
        </p:txBody>
      </p:sp>
    </p:spTree>
    <p:extLst>
      <p:ext uri="{BB962C8B-B14F-4D97-AF65-F5344CB8AC3E}">
        <p14:creationId xmlns:p14="http://schemas.microsoft.com/office/powerpoint/2010/main" val="2782656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p:cTn id="28" dur="500" fill="hold"/>
                                        <p:tgtEl>
                                          <p:spTgt spid="24"/>
                                        </p:tgtEl>
                                        <p:attrNameLst>
                                          <p:attrName>ppt_w</p:attrName>
                                        </p:attrNameLst>
                                      </p:cBhvr>
                                      <p:tavLst>
                                        <p:tav tm="0">
                                          <p:val>
                                            <p:fltVal val="0"/>
                                          </p:val>
                                        </p:tav>
                                        <p:tav tm="100000">
                                          <p:val>
                                            <p:strVal val="#ppt_w"/>
                                          </p:val>
                                        </p:tav>
                                      </p:tavLst>
                                    </p:anim>
                                    <p:anim calcmode="lin" valueType="num">
                                      <p:cBhvr>
                                        <p:cTn id="29" dur="500" fill="hold"/>
                                        <p:tgtEl>
                                          <p:spTgt spid="24"/>
                                        </p:tgtEl>
                                        <p:attrNameLst>
                                          <p:attrName>ppt_h</p:attrName>
                                        </p:attrNameLst>
                                      </p:cBhvr>
                                      <p:tavLst>
                                        <p:tav tm="0">
                                          <p:val>
                                            <p:fltVal val="0"/>
                                          </p:val>
                                        </p:tav>
                                        <p:tav tm="100000">
                                          <p:val>
                                            <p:strVal val="#ppt_h"/>
                                          </p:val>
                                        </p:tav>
                                      </p:tavLst>
                                    </p:anim>
                                    <p:animEffect transition="in" filter="fade">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p:cTn id="42" dur="500" fill="hold"/>
                                        <p:tgtEl>
                                          <p:spTgt spid="6"/>
                                        </p:tgtEl>
                                        <p:attrNameLst>
                                          <p:attrName>ppt_w</p:attrName>
                                        </p:attrNameLst>
                                      </p:cBhvr>
                                      <p:tavLst>
                                        <p:tav tm="0">
                                          <p:val>
                                            <p:fltVal val="0"/>
                                          </p:val>
                                        </p:tav>
                                        <p:tav tm="100000">
                                          <p:val>
                                            <p:strVal val="#ppt_w"/>
                                          </p:val>
                                        </p:tav>
                                      </p:tavLst>
                                    </p:anim>
                                    <p:anim calcmode="lin" valueType="num">
                                      <p:cBhvr>
                                        <p:cTn id="43" dur="500" fill="hold"/>
                                        <p:tgtEl>
                                          <p:spTgt spid="6"/>
                                        </p:tgtEl>
                                        <p:attrNameLst>
                                          <p:attrName>ppt_h</p:attrName>
                                        </p:attrNameLst>
                                      </p:cBhvr>
                                      <p:tavLst>
                                        <p:tav tm="0">
                                          <p:val>
                                            <p:fltVal val="0"/>
                                          </p:val>
                                        </p:tav>
                                        <p:tav tm="100000">
                                          <p:val>
                                            <p:strVal val="#ppt_h"/>
                                          </p:val>
                                        </p:tav>
                                      </p:tavLst>
                                    </p:anim>
                                    <p:animEffect transition="in" filter="fade">
                                      <p:cBhvr>
                                        <p:cTn id="44" dur="500"/>
                                        <p:tgtEl>
                                          <p:spTgt spid="6"/>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Effect transition="in" filter="fade">
                                      <p:cBhvr>
                                        <p:cTn id="51" dur="5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p:cTn id="56" dur="500" fill="hold"/>
                                        <p:tgtEl>
                                          <p:spTgt spid="18"/>
                                        </p:tgtEl>
                                        <p:attrNameLst>
                                          <p:attrName>ppt_w</p:attrName>
                                        </p:attrNameLst>
                                      </p:cBhvr>
                                      <p:tavLst>
                                        <p:tav tm="0">
                                          <p:val>
                                            <p:fltVal val="0"/>
                                          </p:val>
                                        </p:tav>
                                        <p:tav tm="100000">
                                          <p:val>
                                            <p:strVal val="#ppt_w"/>
                                          </p:val>
                                        </p:tav>
                                      </p:tavLst>
                                    </p:anim>
                                    <p:anim calcmode="lin" valueType="num">
                                      <p:cBhvr>
                                        <p:cTn id="57" dur="500" fill="hold"/>
                                        <p:tgtEl>
                                          <p:spTgt spid="18"/>
                                        </p:tgtEl>
                                        <p:attrNameLst>
                                          <p:attrName>ppt_h</p:attrName>
                                        </p:attrNameLst>
                                      </p:cBhvr>
                                      <p:tavLst>
                                        <p:tav tm="0">
                                          <p:val>
                                            <p:fltVal val="0"/>
                                          </p:val>
                                        </p:tav>
                                        <p:tav tm="100000">
                                          <p:val>
                                            <p:strVal val="#ppt_h"/>
                                          </p:val>
                                        </p:tav>
                                      </p:tavLst>
                                    </p:anim>
                                    <p:animEffect transition="in" filter="fade">
                                      <p:cBhvr>
                                        <p:cTn id="5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0" grpId="0"/>
      <p:bldP spid="12" grpId="0"/>
      <p:bldP spid="16" grpId="0"/>
      <p:bldP spid="18" grpId="0"/>
      <p:bldP spid="20" grpId="0"/>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F39E502B-9186-FC4B-B570-D647B50BEDBC}"/>
              </a:ext>
            </a:extLst>
          </p:cNvPr>
          <p:cNvSpPr txBox="1"/>
          <p:nvPr/>
        </p:nvSpPr>
        <p:spPr>
          <a:xfrm>
            <a:off x="440278" y="281520"/>
            <a:ext cx="2343150" cy="523220"/>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fr-FR" sz="2800" dirty="0">
                <a:solidFill>
                  <a:schemeClr val="accent1"/>
                </a:solidFill>
              </a:rPr>
              <a:t>Ce qu’il pense</a:t>
            </a:r>
          </a:p>
        </p:txBody>
      </p:sp>
      <p:sp>
        <p:nvSpPr>
          <p:cNvPr id="4" name="ZoneTexte 3">
            <a:extLst>
              <a:ext uri="{FF2B5EF4-FFF2-40B4-BE49-F238E27FC236}">
                <a16:creationId xmlns:a16="http://schemas.microsoft.com/office/drawing/2014/main" xmlns="" id="{6715C25D-8A06-E74C-8724-F3FC8BE0F99D}"/>
              </a:ext>
            </a:extLst>
          </p:cNvPr>
          <p:cNvSpPr txBox="1"/>
          <p:nvPr/>
        </p:nvSpPr>
        <p:spPr>
          <a:xfrm>
            <a:off x="4688417" y="314980"/>
            <a:ext cx="2343150" cy="523220"/>
          </a:xfrm>
          <a:prstGeom prst="rect">
            <a:avLst/>
          </a:prstGeom>
          <a:solidFill>
            <a:schemeClr val="accent2">
              <a:lumMod val="20000"/>
              <a:lumOff val="80000"/>
            </a:schemeClr>
          </a:solidFill>
          <a:ln>
            <a:solidFill>
              <a:schemeClr val="accent2"/>
            </a:solidFill>
          </a:ln>
        </p:spPr>
        <p:txBody>
          <a:bodyPr wrap="square" rtlCol="0">
            <a:spAutoFit/>
          </a:bodyPr>
          <a:lstStyle/>
          <a:p>
            <a:pPr algn="ctr"/>
            <a:r>
              <a:rPr lang="fr-FR" sz="2800" dirty="0">
                <a:solidFill>
                  <a:schemeClr val="accent2"/>
                </a:solidFill>
              </a:rPr>
              <a:t>Ce qu’il fait</a:t>
            </a:r>
          </a:p>
        </p:txBody>
      </p:sp>
      <p:sp>
        <p:nvSpPr>
          <p:cNvPr id="6" name="ZoneTexte 5">
            <a:extLst>
              <a:ext uri="{FF2B5EF4-FFF2-40B4-BE49-F238E27FC236}">
                <a16:creationId xmlns:a16="http://schemas.microsoft.com/office/drawing/2014/main" xmlns="" id="{6B3B4F9E-D2D0-5A4E-90A6-04524F548E00}"/>
              </a:ext>
            </a:extLst>
          </p:cNvPr>
          <p:cNvSpPr txBox="1"/>
          <p:nvPr/>
        </p:nvSpPr>
        <p:spPr>
          <a:xfrm>
            <a:off x="8714310" y="314980"/>
            <a:ext cx="2715683" cy="523220"/>
          </a:xfrm>
          <a:prstGeom prst="rect">
            <a:avLst/>
          </a:prstGeom>
          <a:solidFill>
            <a:srgbClr val="E4D3F1"/>
          </a:solidFill>
          <a:ln>
            <a:solidFill>
              <a:srgbClr val="7030A0"/>
            </a:solidFill>
          </a:ln>
        </p:spPr>
        <p:txBody>
          <a:bodyPr wrap="square" rtlCol="0">
            <a:spAutoFit/>
          </a:bodyPr>
          <a:lstStyle/>
          <a:p>
            <a:pPr algn="ctr"/>
            <a:r>
              <a:rPr lang="fr-FR" sz="2800" dirty="0">
                <a:solidFill>
                  <a:srgbClr val="7030A0"/>
                </a:solidFill>
              </a:rPr>
              <a:t>Ce qu’il ressent</a:t>
            </a:r>
          </a:p>
        </p:txBody>
      </p:sp>
      <p:sp>
        <p:nvSpPr>
          <p:cNvPr id="8" name="ZoneTexte 7">
            <a:extLst>
              <a:ext uri="{FF2B5EF4-FFF2-40B4-BE49-F238E27FC236}">
                <a16:creationId xmlns:a16="http://schemas.microsoft.com/office/drawing/2014/main" xmlns="" id="{CD85F974-788E-5241-BE1C-5635DB7D675B}"/>
              </a:ext>
            </a:extLst>
          </p:cNvPr>
          <p:cNvSpPr txBox="1"/>
          <p:nvPr/>
        </p:nvSpPr>
        <p:spPr>
          <a:xfrm>
            <a:off x="190505" y="1032425"/>
            <a:ext cx="3037416" cy="830997"/>
          </a:xfrm>
          <a:prstGeom prst="rect">
            <a:avLst/>
          </a:prstGeom>
          <a:noFill/>
        </p:spPr>
        <p:txBody>
          <a:bodyPr wrap="square">
            <a:spAutoFit/>
          </a:bodyPr>
          <a:lstStyle/>
          <a:p>
            <a:r>
              <a:rPr lang="fr-FR" sz="2400" dirty="0">
                <a:solidFill>
                  <a:schemeClr val="accent1"/>
                </a:solidFill>
              </a:rPr>
              <a:t>il s’était passé quelque chose de grave</a:t>
            </a:r>
            <a:endParaRPr lang="fr-FR" sz="2400" dirty="0"/>
          </a:p>
        </p:txBody>
      </p:sp>
      <p:sp>
        <p:nvSpPr>
          <p:cNvPr id="10" name="ZoneTexte 9">
            <a:extLst>
              <a:ext uri="{FF2B5EF4-FFF2-40B4-BE49-F238E27FC236}">
                <a16:creationId xmlns:a16="http://schemas.microsoft.com/office/drawing/2014/main" xmlns="" id="{97739F6F-820F-6940-BE49-B32F40ED1E4A}"/>
              </a:ext>
            </a:extLst>
          </p:cNvPr>
          <p:cNvSpPr txBox="1"/>
          <p:nvPr/>
        </p:nvSpPr>
        <p:spPr>
          <a:xfrm>
            <a:off x="158753" y="1889670"/>
            <a:ext cx="2889246" cy="830997"/>
          </a:xfrm>
          <a:prstGeom prst="rect">
            <a:avLst/>
          </a:prstGeom>
          <a:noFill/>
        </p:spPr>
        <p:txBody>
          <a:bodyPr wrap="square">
            <a:spAutoFit/>
          </a:bodyPr>
          <a:lstStyle/>
          <a:p>
            <a:r>
              <a:rPr lang="fr-FR" sz="2400" dirty="0">
                <a:solidFill>
                  <a:schemeClr val="accent1"/>
                </a:solidFill>
              </a:rPr>
              <a:t>j’imaginais le spectacle atroce</a:t>
            </a:r>
            <a:endParaRPr lang="fr-FR" sz="2400" dirty="0"/>
          </a:p>
        </p:txBody>
      </p:sp>
      <p:sp>
        <p:nvSpPr>
          <p:cNvPr id="11" name="ZoneTexte 10">
            <a:extLst>
              <a:ext uri="{FF2B5EF4-FFF2-40B4-BE49-F238E27FC236}">
                <a16:creationId xmlns:a16="http://schemas.microsoft.com/office/drawing/2014/main" xmlns="" id="{5CBEFC45-55D3-A64D-A674-0727DACB87EF}"/>
              </a:ext>
            </a:extLst>
          </p:cNvPr>
          <p:cNvSpPr txBox="1"/>
          <p:nvPr/>
        </p:nvSpPr>
        <p:spPr>
          <a:xfrm>
            <a:off x="3733800" y="5638800"/>
            <a:ext cx="387667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L’ ANGOISSE</a:t>
            </a:r>
          </a:p>
        </p:txBody>
      </p:sp>
      <p:sp>
        <p:nvSpPr>
          <p:cNvPr id="9" name="ZoneTexte 8">
            <a:extLst>
              <a:ext uri="{FF2B5EF4-FFF2-40B4-BE49-F238E27FC236}">
                <a16:creationId xmlns:a16="http://schemas.microsoft.com/office/drawing/2014/main" xmlns="" id="{12D61208-338D-E745-BDAE-7E819253E64E}"/>
              </a:ext>
            </a:extLst>
          </p:cNvPr>
          <p:cNvSpPr txBox="1"/>
          <p:nvPr/>
        </p:nvSpPr>
        <p:spPr>
          <a:xfrm>
            <a:off x="127005" y="2895082"/>
            <a:ext cx="3820583" cy="830997"/>
          </a:xfrm>
          <a:prstGeom prst="rect">
            <a:avLst/>
          </a:prstGeom>
          <a:noFill/>
        </p:spPr>
        <p:txBody>
          <a:bodyPr wrap="square">
            <a:spAutoFit/>
          </a:bodyPr>
          <a:lstStyle/>
          <a:p>
            <a:r>
              <a:rPr lang="fr-FR" sz="2400" dirty="0">
                <a:solidFill>
                  <a:schemeClr val="accent1"/>
                </a:solidFill>
              </a:rPr>
              <a:t>il m’a fallu un long moment avant de comprendre</a:t>
            </a:r>
            <a:endParaRPr lang="fr-FR" sz="2400" dirty="0"/>
          </a:p>
        </p:txBody>
      </p:sp>
      <p:sp>
        <p:nvSpPr>
          <p:cNvPr id="12" name="ZoneTexte 11">
            <a:extLst>
              <a:ext uri="{FF2B5EF4-FFF2-40B4-BE49-F238E27FC236}">
                <a16:creationId xmlns:a16="http://schemas.microsoft.com/office/drawing/2014/main" xmlns="" id="{56B00401-2299-1845-9325-08C093DE0966}"/>
              </a:ext>
            </a:extLst>
          </p:cNvPr>
          <p:cNvSpPr txBox="1"/>
          <p:nvPr/>
        </p:nvSpPr>
        <p:spPr>
          <a:xfrm>
            <a:off x="158755" y="3858168"/>
            <a:ext cx="2571745" cy="830997"/>
          </a:xfrm>
          <a:prstGeom prst="rect">
            <a:avLst/>
          </a:prstGeom>
          <a:noFill/>
        </p:spPr>
        <p:txBody>
          <a:bodyPr wrap="square">
            <a:spAutoFit/>
          </a:bodyPr>
          <a:lstStyle/>
          <a:p>
            <a:r>
              <a:rPr lang="fr-FR" sz="2400" dirty="0">
                <a:solidFill>
                  <a:schemeClr val="accent1"/>
                </a:solidFill>
              </a:rPr>
              <a:t>j’ai eu un doute, un doute horrible</a:t>
            </a:r>
            <a:endParaRPr lang="fr-FR" sz="2400" dirty="0"/>
          </a:p>
        </p:txBody>
      </p:sp>
      <p:sp>
        <p:nvSpPr>
          <p:cNvPr id="13" name="ZoneTexte 12">
            <a:extLst>
              <a:ext uri="{FF2B5EF4-FFF2-40B4-BE49-F238E27FC236}">
                <a16:creationId xmlns:a16="http://schemas.microsoft.com/office/drawing/2014/main" xmlns="" id="{ED435EC1-B936-6140-8378-CF1588E9543B}"/>
              </a:ext>
            </a:extLst>
          </p:cNvPr>
          <p:cNvSpPr txBox="1"/>
          <p:nvPr/>
        </p:nvSpPr>
        <p:spPr>
          <a:xfrm>
            <a:off x="243423" y="4895332"/>
            <a:ext cx="1852083" cy="461665"/>
          </a:xfrm>
          <a:prstGeom prst="rect">
            <a:avLst/>
          </a:prstGeom>
          <a:noFill/>
        </p:spPr>
        <p:txBody>
          <a:bodyPr wrap="square">
            <a:spAutoFit/>
          </a:bodyPr>
          <a:lstStyle/>
          <a:p>
            <a:r>
              <a:rPr lang="fr-FR" sz="2400" dirty="0">
                <a:solidFill>
                  <a:schemeClr val="accent1"/>
                </a:solidFill>
              </a:rPr>
              <a:t>sans y croire</a:t>
            </a:r>
            <a:endParaRPr lang="fr-FR" sz="2400" dirty="0"/>
          </a:p>
        </p:txBody>
      </p:sp>
      <p:sp>
        <p:nvSpPr>
          <p:cNvPr id="15" name="ZoneTexte 14">
            <a:extLst>
              <a:ext uri="{FF2B5EF4-FFF2-40B4-BE49-F238E27FC236}">
                <a16:creationId xmlns:a16="http://schemas.microsoft.com/office/drawing/2014/main" xmlns="" id="{AB151C43-30E0-5141-9E4F-C9E91F639B0A}"/>
              </a:ext>
            </a:extLst>
          </p:cNvPr>
          <p:cNvSpPr txBox="1"/>
          <p:nvPr/>
        </p:nvSpPr>
        <p:spPr>
          <a:xfrm>
            <a:off x="3873499" y="1032422"/>
            <a:ext cx="3983567" cy="830997"/>
          </a:xfrm>
          <a:prstGeom prst="rect">
            <a:avLst/>
          </a:prstGeom>
          <a:noFill/>
        </p:spPr>
        <p:txBody>
          <a:bodyPr wrap="square">
            <a:spAutoFit/>
          </a:bodyPr>
          <a:lstStyle/>
          <a:p>
            <a:r>
              <a:rPr lang="fr-FR" sz="2400" dirty="0">
                <a:solidFill>
                  <a:schemeClr val="accent2"/>
                </a:solidFill>
              </a:rPr>
              <a:t>j’ai poussé un cri et mes mains se sont mises à trembler</a:t>
            </a:r>
          </a:p>
        </p:txBody>
      </p:sp>
      <p:sp>
        <p:nvSpPr>
          <p:cNvPr id="17" name="ZoneTexte 16">
            <a:extLst>
              <a:ext uri="{FF2B5EF4-FFF2-40B4-BE49-F238E27FC236}">
                <a16:creationId xmlns:a16="http://schemas.microsoft.com/office/drawing/2014/main" xmlns="" id="{63585978-CD65-944F-9F2A-CD98267F5259}"/>
              </a:ext>
            </a:extLst>
          </p:cNvPr>
          <p:cNvSpPr txBox="1"/>
          <p:nvPr/>
        </p:nvSpPr>
        <p:spPr>
          <a:xfrm>
            <a:off x="4370919" y="2101332"/>
            <a:ext cx="2825750" cy="461665"/>
          </a:xfrm>
          <a:prstGeom prst="rect">
            <a:avLst/>
          </a:prstGeom>
          <a:noFill/>
        </p:spPr>
        <p:txBody>
          <a:bodyPr wrap="square">
            <a:spAutoFit/>
          </a:bodyPr>
          <a:lstStyle/>
          <a:p>
            <a:r>
              <a:rPr lang="fr-FR" sz="2400" dirty="0">
                <a:solidFill>
                  <a:schemeClr val="accent2"/>
                </a:solidFill>
              </a:rPr>
              <a:t>je me suis précipité</a:t>
            </a:r>
            <a:endParaRPr lang="fr-FR" sz="2400" dirty="0"/>
          </a:p>
        </p:txBody>
      </p:sp>
      <p:sp>
        <p:nvSpPr>
          <p:cNvPr id="19" name="ZoneTexte 18">
            <a:extLst>
              <a:ext uri="{FF2B5EF4-FFF2-40B4-BE49-F238E27FC236}">
                <a16:creationId xmlns:a16="http://schemas.microsoft.com/office/drawing/2014/main" xmlns="" id="{54A1977B-0226-9D41-96BC-30EBA4DA3D61}"/>
              </a:ext>
            </a:extLst>
          </p:cNvPr>
          <p:cNvSpPr txBox="1"/>
          <p:nvPr/>
        </p:nvSpPr>
        <p:spPr>
          <a:xfrm>
            <a:off x="5039783" y="2895082"/>
            <a:ext cx="1640417" cy="461665"/>
          </a:xfrm>
          <a:prstGeom prst="rect">
            <a:avLst/>
          </a:prstGeom>
          <a:noFill/>
        </p:spPr>
        <p:txBody>
          <a:bodyPr wrap="square">
            <a:spAutoFit/>
          </a:bodyPr>
          <a:lstStyle/>
          <a:p>
            <a:r>
              <a:rPr lang="fr-FR" sz="2400" dirty="0">
                <a:solidFill>
                  <a:schemeClr val="accent2"/>
                </a:solidFill>
              </a:rPr>
              <a:t>j’ai hurlé</a:t>
            </a:r>
            <a:endParaRPr lang="fr-FR" sz="2400" dirty="0"/>
          </a:p>
        </p:txBody>
      </p:sp>
      <p:sp>
        <p:nvSpPr>
          <p:cNvPr id="21" name="ZoneTexte 20">
            <a:extLst>
              <a:ext uri="{FF2B5EF4-FFF2-40B4-BE49-F238E27FC236}">
                <a16:creationId xmlns:a16="http://schemas.microsoft.com/office/drawing/2014/main" xmlns="" id="{2AA80E3D-7B6F-7A43-B85E-794474A94058}"/>
              </a:ext>
            </a:extLst>
          </p:cNvPr>
          <p:cNvSpPr txBox="1"/>
          <p:nvPr/>
        </p:nvSpPr>
        <p:spPr>
          <a:xfrm>
            <a:off x="4296833" y="3657600"/>
            <a:ext cx="3237443" cy="830997"/>
          </a:xfrm>
          <a:prstGeom prst="rect">
            <a:avLst/>
          </a:prstGeom>
          <a:noFill/>
        </p:spPr>
        <p:txBody>
          <a:bodyPr wrap="square">
            <a:spAutoFit/>
          </a:bodyPr>
          <a:lstStyle/>
          <a:p>
            <a:r>
              <a:rPr lang="fr-FR" sz="2400" dirty="0">
                <a:solidFill>
                  <a:schemeClr val="accent2"/>
                </a:solidFill>
              </a:rPr>
              <a:t>je me suis laissé tomber sur un tabouret</a:t>
            </a:r>
            <a:endParaRPr lang="fr-FR" sz="2400" dirty="0"/>
          </a:p>
        </p:txBody>
      </p:sp>
      <p:sp>
        <p:nvSpPr>
          <p:cNvPr id="23" name="ZoneTexte 22">
            <a:extLst>
              <a:ext uri="{FF2B5EF4-FFF2-40B4-BE49-F238E27FC236}">
                <a16:creationId xmlns:a16="http://schemas.microsoft.com/office/drawing/2014/main" xmlns="" id="{E82E69AF-E2CF-B449-AB88-39D8495A6C0A}"/>
              </a:ext>
            </a:extLst>
          </p:cNvPr>
          <p:cNvSpPr txBox="1"/>
          <p:nvPr/>
        </p:nvSpPr>
        <p:spPr>
          <a:xfrm>
            <a:off x="4603747" y="4724400"/>
            <a:ext cx="2201333" cy="461665"/>
          </a:xfrm>
          <a:prstGeom prst="rect">
            <a:avLst/>
          </a:prstGeom>
          <a:noFill/>
        </p:spPr>
        <p:txBody>
          <a:bodyPr wrap="square">
            <a:spAutoFit/>
          </a:bodyPr>
          <a:lstStyle/>
          <a:p>
            <a:r>
              <a:rPr lang="fr-FR" sz="2400" dirty="0">
                <a:solidFill>
                  <a:schemeClr val="accent2"/>
                </a:solidFill>
              </a:rPr>
              <a:t>je fixais la table</a:t>
            </a:r>
            <a:endParaRPr lang="fr-FR" sz="2400" dirty="0"/>
          </a:p>
        </p:txBody>
      </p:sp>
      <p:sp>
        <p:nvSpPr>
          <p:cNvPr id="25" name="ZoneTexte 24">
            <a:extLst>
              <a:ext uri="{FF2B5EF4-FFF2-40B4-BE49-F238E27FC236}">
                <a16:creationId xmlns:a16="http://schemas.microsoft.com/office/drawing/2014/main" xmlns="" id="{DF18419E-6B47-9E49-9900-B23B2EEAB429}"/>
              </a:ext>
            </a:extLst>
          </p:cNvPr>
          <p:cNvSpPr txBox="1"/>
          <p:nvPr/>
        </p:nvSpPr>
        <p:spPr>
          <a:xfrm>
            <a:off x="9457789" y="1000673"/>
            <a:ext cx="1228724" cy="461665"/>
          </a:xfrm>
          <a:prstGeom prst="rect">
            <a:avLst/>
          </a:prstGeom>
          <a:noFill/>
        </p:spPr>
        <p:txBody>
          <a:bodyPr wrap="square">
            <a:spAutoFit/>
          </a:bodyPr>
          <a:lstStyle/>
          <a:p>
            <a:r>
              <a:rPr lang="fr-FR" sz="2400" dirty="0">
                <a:solidFill>
                  <a:srgbClr val="7030A0"/>
                </a:solidFill>
              </a:rPr>
              <a:t>inquiet</a:t>
            </a:r>
            <a:endParaRPr lang="fr-FR" sz="2400" dirty="0"/>
          </a:p>
        </p:txBody>
      </p:sp>
      <p:sp>
        <p:nvSpPr>
          <p:cNvPr id="27" name="ZoneTexte 26">
            <a:extLst>
              <a:ext uri="{FF2B5EF4-FFF2-40B4-BE49-F238E27FC236}">
                <a16:creationId xmlns:a16="http://schemas.microsoft.com/office/drawing/2014/main" xmlns="" id="{D569C57A-1F1A-B14D-BF9B-1F8557A2BC55}"/>
              </a:ext>
            </a:extLst>
          </p:cNvPr>
          <p:cNvSpPr txBox="1"/>
          <p:nvPr/>
        </p:nvSpPr>
        <p:spPr>
          <a:xfrm>
            <a:off x="8212654" y="1487505"/>
            <a:ext cx="3884095" cy="461665"/>
          </a:xfrm>
          <a:prstGeom prst="rect">
            <a:avLst/>
          </a:prstGeom>
          <a:noFill/>
        </p:spPr>
        <p:txBody>
          <a:bodyPr wrap="square">
            <a:spAutoFit/>
          </a:bodyPr>
          <a:lstStyle/>
          <a:p>
            <a:r>
              <a:rPr lang="fr-FR" sz="2400" dirty="0">
                <a:solidFill>
                  <a:srgbClr val="7030A0"/>
                </a:solidFill>
              </a:rPr>
              <a:t>pas rassuré, bien au contraire</a:t>
            </a:r>
            <a:endParaRPr lang="fr-FR" sz="2400" dirty="0"/>
          </a:p>
        </p:txBody>
      </p:sp>
      <p:sp>
        <p:nvSpPr>
          <p:cNvPr id="29" name="ZoneTexte 28">
            <a:extLst>
              <a:ext uri="{FF2B5EF4-FFF2-40B4-BE49-F238E27FC236}">
                <a16:creationId xmlns:a16="http://schemas.microsoft.com/office/drawing/2014/main" xmlns="" id="{4283AD7D-8D28-C549-8860-AFD392F82052}"/>
              </a:ext>
            </a:extLst>
          </p:cNvPr>
          <p:cNvSpPr txBox="1"/>
          <p:nvPr/>
        </p:nvSpPr>
        <p:spPr>
          <a:xfrm>
            <a:off x="8297320" y="2016669"/>
            <a:ext cx="3983567" cy="461665"/>
          </a:xfrm>
          <a:prstGeom prst="rect">
            <a:avLst/>
          </a:prstGeom>
          <a:noFill/>
        </p:spPr>
        <p:txBody>
          <a:bodyPr wrap="square">
            <a:spAutoFit/>
          </a:bodyPr>
          <a:lstStyle/>
          <a:p>
            <a:r>
              <a:rPr lang="fr-FR" sz="2400" dirty="0">
                <a:solidFill>
                  <a:srgbClr val="7030A0"/>
                </a:solidFill>
              </a:rPr>
              <a:t>j’ai essayé de ne pas m’affoler</a:t>
            </a:r>
            <a:endParaRPr lang="fr-FR" sz="2400" dirty="0"/>
          </a:p>
        </p:txBody>
      </p:sp>
      <p:sp>
        <p:nvSpPr>
          <p:cNvPr id="31" name="ZoneTexte 30">
            <a:extLst>
              <a:ext uri="{FF2B5EF4-FFF2-40B4-BE49-F238E27FC236}">
                <a16:creationId xmlns:a16="http://schemas.microsoft.com/office/drawing/2014/main" xmlns="" id="{FBF10143-BBC6-6549-B8EF-0C578234F263}"/>
              </a:ext>
            </a:extLst>
          </p:cNvPr>
          <p:cNvSpPr txBox="1"/>
          <p:nvPr/>
        </p:nvSpPr>
        <p:spPr>
          <a:xfrm>
            <a:off x="8593657" y="2630503"/>
            <a:ext cx="3111500" cy="461665"/>
          </a:xfrm>
          <a:prstGeom prst="rect">
            <a:avLst/>
          </a:prstGeom>
          <a:noFill/>
        </p:spPr>
        <p:txBody>
          <a:bodyPr wrap="square">
            <a:spAutoFit/>
          </a:bodyPr>
          <a:lstStyle/>
          <a:p>
            <a:r>
              <a:rPr lang="fr-FR" sz="2400" dirty="0">
                <a:solidFill>
                  <a:srgbClr val="7030A0"/>
                </a:solidFill>
              </a:rPr>
              <a:t>j’aurais dû être soulagé</a:t>
            </a:r>
            <a:endParaRPr lang="fr-FR" sz="2400" dirty="0"/>
          </a:p>
        </p:txBody>
      </p:sp>
      <p:sp>
        <p:nvSpPr>
          <p:cNvPr id="33" name="ZoneTexte 32">
            <a:extLst>
              <a:ext uri="{FF2B5EF4-FFF2-40B4-BE49-F238E27FC236}">
                <a16:creationId xmlns:a16="http://schemas.microsoft.com/office/drawing/2014/main" xmlns="" id="{E69F66C3-A8E4-7143-8E2B-23FDEE30C865}"/>
              </a:ext>
            </a:extLst>
          </p:cNvPr>
          <p:cNvSpPr txBox="1"/>
          <p:nvPr/>
        </p:nvSpPr>
        <p:spPr>
          <a:xfrm>
            <a:off x="9651986" y="3191418"/>
            <a:ext cx="1090083" cy="461665"/>
          </a:xfrm>
          <a:prstGeom prst="rect">
            <a:avLst/>
          </a:prstGeom>
          <a:noFill/>
        </p:spPr>
        <p:txBody>
          <a:bodyPr wrap="square">
            <a:spAutoFit/>
          </a:bodyPr>
          <a:lstStyle/>
          <a:p>
            <a:r>
              <a:rPr lang="fr-FR" sz="2400" dirty="0">
                <a:solidFill>
                  <a:srgbClr val="7030A0"/>
                </a:solidFill>
              </a:rPr>
              <a:t>étonné</a:t>
            </a:r>
            <a:endParaRPr lang="fr-FR" sz="2400" dirty="0"/>
          </a:p>
        </p:txBody>
      </p:sp>
      <p:sp>
        <p:nvSpPr>
          <p:cNvPr id="35" name="ZoneTexte 34">
            <a:extLst>
              <a:ext uri="{FF2B5EF4-FFF2-40B4-BE49-F238E27FC236}">
                <a16:creationId xmlns:a16="http://schemas.microsoft.com/office/drawing/2014/main" xmlns="" id="{4272DAB0-931B-1A4A-B458-64E07D22A70B}"/>
              </a:ext>
            </a:extLst>
          </p:cNvPr>
          <p:cNvSpPr txBox="1"/>
          <p:nvPr/>
        </p:nvSpPr>
        <p:spPr>
          <a:xfrm>
            <a:off x="9641402" y="3828413"/>
            <a:ext cx="1111250" cy="461665"/>
          </a:xfrm>
          <a:prstGeom prst="rect">
            <a:avLst/>
          </a:prstGeom>
          <a:noFill/>
        </p:spPr>
        <p:txBody>
          <a:bodyPr wrap="square">
            <a:spAutoFit/>
          </a:bodyPr>
          <a:lstStyle/>
          <a:p>
            <a:r>
              <a:rPr lang="fr-FR" sz="2400" dirty="0">
                <a:solidFill>
                  <a:srgbClr val="7030A0"/>
                </a:solidFill>
              </a:rPr>
              <a:t>hébété</a:t>
            </a:r>
            <a:endParaRPr lang="fr-FR" sz="2400" dirty="0"/>
          </a:p>
        </p:txBody>
      </p:sp>
      <p:sp>
        <p:nvSpPr>
          <p:cNvPr id="37" name="ZoneTexte 36">
            <a:extLst>
              <a:ext uri="{FF2B5EF4-FFF2-40B4-BE49-F238E27FC236}">
                <a16:creationId xmlns:a16="http://schemas.microsoft.com/office/drawing/2014/main" xmlns="" id="{A391FE3B-D0B9-7745-9637-E169000058DA}"/>
              </a:ext>
            </a:extLst>
          </p:cNvPr>
          <p:cNvSpPr txBox="1"/>
          <p:nvPr/>
        </p:nvSpPr>
        <p:spPr>
          <a:xfrm>
            <a:off x="9376821" y="4334417"/>
            <a:ext cx="1937802" cy="461665"/>
          </a:xfrm>
          <a:prstGeom prst="rect">
            <a:avLst/>
          </a:prstGeom>
          <a:noFill/>
        </p:spPr>
        <p:txBody>
          <a:bodyPr wrap="square">
            <a:spAutoFit/>
          </a:bodyPr>
          <a:lstStyle/>
          <a:p>
            <a:r>
              <a:rPr lang="fr-FR" sz="2400" dirty="0"/>
              <a:t> </a:t>
            </a:r>
            <a:r>
              <a:rPr lang="fr-FR" sz="2400" dirty="0">
                <a:solidFill>
                  <a:srgbClr val="7030A0"/>
                </a:solidFill>
              </a:rPr>
              <a:t>épouvanté</a:t>
            </a:r>
            <a:endParaRPr lang="fr-FR" sz="2400" dirty="0"/>
          </a:p>
        </p:txBody>
      </p:sp>
      <p:sp>
        <p:nvSpPr>
          <p:cNvPr id="39" name="ZoneTexte 38">
            <a:extLst>
              <a:ext uri="{FF2B5EF4-FFF2-40B4-BE49-F238E27FC236}">
                <a16:creationId xmlns:a16="http://schemas.microsoft.com/office/drawing/2014/main" xmlns="" id="{1474F69F-D60C-7545-81D0-83FA919217FF}"/>
              </a:ext>
            </a:extLst>
          </p:cNvPr>
          <p:cNvSpPr txBox="1"/>
          <p:nvPr/>
        </p:nvSpPr>
        <p:spPr>
          <a:xfrm>
            <a:off x="8741820" y="4842415"/>
            <a:ext cx="3111500" cy="461665"/>
          </a:xfrm>
          <a:prstGeom prst="rect">
            <a:avLst/>
          </a:prstGeom>
          <a:noFill/>
        </p:spPr>
        <p:txBody>
          <a:bodyPr wrap="square">
            <a:spAutoFit/>
          </a:bodyPr>
          <a:lstStyle/>
          <a:p>
            <a:r>
              <a:rPr lang="fr-FR" sz="2400" dirty="0">
                <a:solidFill>
                  <a:srgbClr val="7030A0"/>
                </a:solidFill>
              </a:rPr>
              <a:t>complètement</a:t>
            </a:r>
            <a:r>
              <a:rPr lang="fr-FR" sz="2400" dirty="0"/>
              <a:t> </a:t>
            </a:r>
            <a:r>
              <a:rPr lang="fr-FR" sz="2400" dirty="0">
                <a:solidFill>
                  <a:srgbClr val="7030A0"/>
                </a:solidFill>
              </a:rPr>
              <a:t>anéanti</a:t>
            </a:r>
            <a:endParaRPr lang="fr-FR" sz="2400" dirty="0"/>
          </a:p>
        </p:txBody>
      </p:sp>
    </p:spTree>
    <p:extLst>
      <p:ext uri="{BB962C8B-B14F-4D97-AF65-F5344CB8AC3E}">
        <p14:creationId xmlns:p14="http://schemas.microsoft.com/office/powerpoint/2010/main" val="23694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ppt_x</p:attrName>
                                        </p:attrNameLst>
                                      </p:cBhvr>
                                      <p:tavLst>
                                        <p:tav tm="0">
                                          <p:val>
                                            <p:strVal val="#ppt_x"/>
                                          </p:val>
                                        </p:tav>
                                        <p:tav tm="100000">
                                          <p:val>
                                            <p:strVal val="#ppt_x"/>
                                          </p:val>
                                        </p:tav>
                                      </p:tavLst>
                                    </p:anim>
                                    <p:anim calcmode="lin" valueType="num">
                                      <p:cBhvr>
                                        <p:cTn id="9" dur="500" fill="hold"/>
                                        <p:tgtEl>
                                          <p:spTgt spid="8"/>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anim calcmode="lin" valueType="num">
                                      <p:cBhvr>
                                        <p:cTn id="13" dur="500" fill="hold"/>
                                        <p:tgtEl>
                                          <p:spTgt spid="10"/>
                                        </p:tgtEl>
                                        <p:attrNameLst>
                                          <p:attrName>ppt_x</p:attrName>
                                        </p:attrNameLst>
                                      </p:cBhvr>
                                      <p:tavLst>
                                        <p:tav tm="0">
                                          <p:val>
                                            <p:strVal val="#ppt_x"/>
                                          </p:val>
                                        </p:tav>
                                        <p:tav tm="100000">
                                          <p:val>
                                            <p:strVal val="#ppt_x"/>
                                          </p:val>
                                        </p:tav>
                                      </p:tavLst>
                                    </p:anim>
                                    <p:anim calcmode="lin" valueType="num">
                                      <p:cBhvr>
                                        <p:cTn id="14" dur="500" fill="hold"/>
                                        <p:tgtEl>
                                          <p:spTgt spid="10"/>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anim calcmode="lin" valueType="num">
                                      <p:cBhvr>
                                        <p:cTn id="18" dur="500" fill="hold"/>
                                        <p:tgtEl>
                                          <p:spTgt spid="9"/>
                                        </p:tgtEl>
                                        <p:attrNameLst>
                                          <p:attrName>ppt_x</p:attrName>
                                        </p:attrNameLst>
                                      </p:cBhvr>
                                      <p:tavLst>
                                        <p:tav tm="0">
                                          <p:val>
                                            <p:strVal val="#ppt_x"/>
                                          </p:val>
                                        </p:tav>
                                        <p:tav tm="100000">
                                          <p:val>
                                            <p:strVal val="#ppt_x"/>
                                          </p:val>
                                        </p:tav>
                                      </p:tavLst>
                                    </p:anim>
                                    <p:anim calcmode="lin" valueType="num">
                                      <p:cBhvr>
                                        <p:cTn id="19" dur="500" fill="hold"/>
                                        <p:tgtEl>
                                          <p:spTgt spid="9"/>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anim calcmode="lin" valueType="num">
                                      <p:cBhvr>
                                        <p:cTn id="23" dur="500" fill="hold"/>
                                        <p:tgtEl>
                                          <p:spTgt spid="12"/>
                                        </p:tgtEl>
                                        <p:attrNameLst>
                                          <p:attrName>ppt_x</p:attrName>
                                        </p:attrNameLst>
                                      </p:cBhvr>
                                      <p:tavLst>
                                        <p:tav tm="0">
                                          <p:val>
                                            <p:strVal val="#ppt_x"/>
                                          </p:val>
                                        </p:tav>
                                        <p:tav tm="100000">
                                          <p:val>
                                            <p:strVal val="#ppt_x"/>
                                          </p:val>
                                        </p:tav>
                                      </p:tavLst>
                                    </p:anim>
                                    <p:anim calcmode="lin" valueType="num">
                                      <p:cBhvr>
                                        <p:cTn id="24" dur="500" fill="hold"/>
                                        <p:tgtEl>
                                          <p:spTgt spid="12"/>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anim calcmode="lin" valueType="num">
                                      <p:cBhvr>
                                        <p:cTn id="28" dur="500" fill="hold"/>
                                        <p:tgtEl>
                                          <p:spTgt spid="13"/>
                                        </p:tgtEl>
                                        <p:attrNameLst>
                                          <p:attrName>ppt_x</p:attrName>
                                        </p:attrNameLst>
                                      </p:cBhvr>
                                      <p:tavLst>
                                        <p:tav tm="0">
                                          <p:val>
                                            <p:strVal val="#ppt_x"/>
                                          </p:val>
                                        </p:tav>
                                        <p:tav tm="100000">
                                          <p:val>
                                            <p:strVal val="#ppt_x"/>
                                          </p:val>
                                        </p:tav>
                                      </p:tavLst>
                                    </p:anim>
                                    <p:anim calcmode="lin" valueType="num">
                                      <p:cBhvr>
                                        <p:cTn id="29" dur="5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fade">
                                      <p:cBhvr>
                                        <p:cTn id="38" dur="500"/>
                                        <p:tgtEl>
                                          <p:spTgt spid="23"/>
                                        </p:tgtEl>
                                      </p:cBhvr>
                                    </p:animEffect>
                                    <p:anim calcmode="lin" valueType="num">
                                      <p:cBhvr>
                                        <p:cTn id="39" dur="500" fill="hold"/>
                                        <p:tgtEl>
                                          <p:spTgt spid="23"/>
                                        </p:tgtEl>
                                        <p:attrNameLst>
                                          <p:attrName>ppt_x</p:attrName>
                                        </p:attrNameLst>
                                      </p:cBhvr>
                                      <p:tavLst>
                                        <p:tav tm="0">
                                          <p:val>
                                            <p:strVal val="#ppt_x"/>
                                          </p:val>
                                        </p:tav>
                                        <p:tav tm="100000">
                                          <p:val>
                                            <p:strVal val="#ppt_x"/>
                                          </p:val>
                                        </p:tav>
                                      </p:tavLst>
                                    </p:anim>
                                    <p:anim calcmode="lin" valueType="num">
                                      <p:cBhvr>
                                        <p:cTn id="40" dur="500" fill="hold"/>
                                        <p:tgtEl>
                                          <p:spTgt spid="23"/>
                                        </p:tgtEl>
                                        <p:attrNameLst>
                                          <p:attrName>ppt_y</p:attrName>
                                        </p:attrNameLst>
                                      </p:cBhvr>
                                      <p:tavLst>
                                        <p:tav tm="0">
                                          <p:val>
                                            <p:strVal val="#ppt_y-.1"/>
                                          </p:val>
                                        </p:tav>
                                        <p:tav tm="100000">
                                          <p:val>
                                            <p:strVal val="#ppt_y"/>
                                          </p:val>
                                        </p:tav>
                                      </p:tavLst>
                                    </p:anim>
                                  </p:childTnLst>
                                </p:cTn>
                              </p:par>
                              <p:par>
                                <p:cTn id="41" presetID="47"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500"/>
                                        <p:tgtEl>
                                          <p:spTgt spid="21"/>
                                        </p:tgtEl>
                                      </p:cBhvr>
                                    </p:animEffect>
                                    <p:anim calcmode="lin" valueType="num">
                                      <p:cBhvr>
                                        <p:cTn id="44" dur="500" fill="hold"/>
                                        <p:tgtEl>
                                          <p:spTgt spid="21"/>
                                        </p:tgtEl>
                                        <p:attrNameLst>
                                          <p:attrName>ppt_x</p:attrName>
                                        </p:attrNameLst>
                                      </p:cBhvr>
                                      <p:tavLst>
                                        <p:tav tm="0">
                                          <p:val>
                                            <p:strVal val="#ppt_x"/>
                                          </p:val>
                                        </p:tav>
                                        <p:tav tm="100000">
                                          <p:val>
                                            <p:strVal val="#ppt_x"/>
                                          </p:val>
                                        </p:tav>
                                      </p:tavLst>
                                    </p:anim>
                                    <p:anim calcmode="lin" valueType="num">
                                      <p:cBhvr>
                                        <p:cTn id="45" dur="500" fill="hold"/>
                                        <p:tgtEl>
                                          <p:spTgt spid="21"/>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500"/>
                                        <p:tgtEl>
                                          <p:spTgt spid="19"/>
                                        </p:tgtEl>
                                      </p:cBhvr>
                                    </p:animEffect>
                                    <p:anim calcmode="lin" valueType="num">
                                      <p:cBhvr>
                                        <p:cTn id="49" dur="500" fill="hold"/>
                                        <p:tgtEl>
                                          <p:spTgt spid="19"/>
                                        </p:tgtEl>
                                        <p:attrNameLst>
                                          <p:attrName>ppt_x</p:attrName>
                                        </p:attrNameLst>
                                      </p:cBhvr>
                                      <p:tavLst>
                                        <p:tav tm="0">
                                          <p:val>
                                            <p:strVal val="#ppt_x"/>
                                          </p:val>
                                        </p:tav>
                                        <p:tav tm="100000">
                                          <p:val>
                                            <p:strVal val="#ppt_x"/>
                                          </p:val>
                                        </p:tav>
                                      </p:tavLst>
                                    </p:anim>
                                    <p:anim calcmode="lin" valueType="num">
                                      <p:cBhvr>
                                        <p:cTn id="50" dur="500" fill="hold"/>
                                        <p:tgtEl>
                                          <p:spTgt spid="1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fade">
                                      <p:cBhvr>
                                        <p:cTn id="53" dur="500"/>
                                        <p:tgtEl>
                                          <p:spTgt spid="17"/>
                                        </p:tgtEl>
                                      </p:cBhvr>
                                    </p:animEffect>
                                    <p:anim calcmode="lin" valueType="num">
                                      <p:cBhvr>
                                        <p:cTn id="54" dur="500" fill="hold"/>
                                        <p:tgtEl>
                                          <p:spTgt spid="17"/>
                                        </p:tgtEl>
                                        <p:attrNameLst>
                                          <p:attrName>ppt_x</p:attrName>
                                        </p:attrNameLst>
                                      </p:cBhvr>
                                      <p:tavLst>
                                        <p:tav tm="0">
                                          <p:val>
                                            <p:strVal val="#ppt_x"/>
                                          </p:val>
                                        </p:tav>
                                        <p:tav tm="100000">
                                          <p:val>
                                            <p:strVal val="#ppt_x"/>
                                          </p:val>
                                        </p:tav>
                                      </p:tavLst>
                                    </p:anim>
                                    <p:anim calcmode="lin" valueType="num">
                                      <p:cBhvr>
                                        <p:cTn id="55" dur="500" fill="hold"/>
                                        <p:tgtEl>
                                          <p:spTgt spid="17"/>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fade">
                                      <p:cBhvr>
                                        <p:cTn id="58" dur="500"/>
                                        <p:tgtEl>
                                          <p:spTgt spid="15"/>
                                        </p:tgtEl>
                                      </p:cBhvr>
                                    </p:animEffect>
                                    <p:anim calcmode="lin" valueType="num">
                                      <p:cBhvr>
                                        <p:cTn id="59" dur="500" fill="hold"/>
                                        <p:tgtEl>
                                          <p:spTgt spid="15"/>
                                        </p:tgtEl>
                                        <p:attrNameLst>
                                          <p:attrName>ppt_x</p:attrName>
                                        </p:attrNameLst>
                                      </p:cBhvr>
                                      <p:tavLst>
                                        <p:tav tm="0">
                                          <p:val>
                                            <p:strVal val="#ppt_x"/>
                                          </p:val>
                                        </p:tav>
                                        <p:tav tm="100000">
                                          <p:val>
                                            <p:strVal val="#ppt_x"/>
                                          </p:val>
                                        </p:tav>
                                      </p:tavLst>
                                    </p:anim>
                                    <p:anim calcmode="lin" valueType="num">
                                      <p:cBhvr>
                                        <p:cTn id="60" dur="5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47" presetClass="entr" presetSubtype="0" fill="hold" grpId="0" nodeType="click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fade">
                                      <p:cBhvr>
                                        <p:cTn id="69" dur="500"/>
                                        <p:tgtEl>
                                          <p:spTgt spid="25"/>
                                        </p:tgtEl>
                                      </p:cBhvr>
                                    </p:animEffect>
                                    <p:anim calcmode="lin" valueType="num">
                                      <p:cBhvr>
                                        <p:cTn id="70" dur="500" fill="hold"/>
                                        <p:tgtEl>
                                          <p:spTgt spid="25"/>
                                        </p:tgtEl>
                                        <p:attrNameLst>
                                          <p:attrName>ppt_x</p:attrName>
                                        </p:attrNameLst>
                                      </p:cBhvr>
                                      <p:tavLst>
                                        <p:tav tm="0">
                                          <p:val>
                                            <p:strVal val="#ppt_x"/>
                                          </p:val>
                                        </p:tav>
                                        <p:tav tm="100000">
                                          <p:val>
                                            <p:strVal val="#ppt_x"/>
                                          </p:val>
                                        </p:tav>
                                      </p:tavLst>
                                    </p:anim>
                                    <p:anim calcmode="lin" valueType="num">
                                      <p:cBhvr>
                                        <p:cTn id="71" dur="500" fill="hold"/>
                                        <p:tgtEl>
                                          <p:spTgt spid="25"/>
                                        </p:tgtEl>
                                        <p:attrNameLst>
                                          <p:attrName>ppt_y</p:attrName>
                                        </p:attrNameLst>
                                      </p:cBhvr>
                                      <p:tavLst>
                                        <p:tav tm="0">
                                          <p:val>
                                            <p:strVal val="#ppt_y-.1"/>
                                          </p:val>
                                        </p:tav>
                                        <p:tav tm="100000">
                                          <p:val>
                                            <p:strVal val="#ppt_y"/>
                                          </p:val>
                                        </p:tav>
                                      </p:tavLst>
                                    </p:anim>
                                  </p:childTnLst>
                                </p:cTn>
                              </p:par>
                              <p:par>
                                <p:cTn id="72" presetID="47" presetClass="entr" presetSubtype="0" fill="hold" grpId="0" nodeType="with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500"/>
                                        <p:tgtEl>
                                          <p:spTgt spid="27"/>
                                        </p:tgtEl>
                                      </p:cBhvr>
                                    </p:animEffect>
                                    <p:anim calcmode="lin" valueType="num">
                                      <p:cBhvr>
                                        <p:cTn id="75" dur="500" fill="hold"/>
                                        <p:tgtEl>
                                          <p:spTgt spid="27"/>
                                        </p:tgtEl>
                                        <p:attrNameLst>
                                          <p:attrName>ppt_x</p:attrName>
                                        </p:attrNameLst>
                                      </p:cBhvr>
                                      <p:tavLst>
                                        <p:tav tm="0">
                                          <p:val>
                                            <p:strVal val="#ppt_x"/>
                                          </p:val>
                                        </p:tav>
                                        <p:tav tm="100000">
                                          <p:val>
                                            <p:strVal val="#ppt_x"/>
                                          </p:val>
                                        </p:tav>
                                      </p:tavLst>
                                    </p:anim>
                                    <p:anim calcmode="lin" valueType="num">
                                      <p:cBhvr>
                                        <p:cTn id="76" dur="500" fill="hold"/>
                                        <p:tgtEl>
                                          <p:spTgt spid="27"/>
                                        </p:tgtEl>
                                        <p:attrNameLst>
                                          <p:attrName>ppt_y</p:attrName>
                                        </p:attrNameLst>
                                      </p:cBhvr>
                                      <p:tavLst>
                                        <p:tav tm="0">
                                          <p:val>
                                            <p:strVal val="#ppt_y-.1"/>
                                          </p:val>
                                        </p:tav>
                                        <p:tav tm="100000">
                                          <p:val>
                                            <p:strVal val="#ppt_y"/>
                                          </p:val>
                                        </p:tav>
                                      </p:tavLst>
                                    </p:anim>
                                  </p:childTnLst>
                                </p:cTn>
                              </p:par>
                              <p:par>
                                <p:cTn id="77" presetID="47" presetClass="entr" presetSubtype="0" fill="hold" grpId="0" nodeType="with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fade">
                                      <p:cBhvr>
                                        <p:cTn id="79" dur="500"/>
                                        <p:tgtEl>
                                          <p:spTgt spid="29"/>
                                        </p:tgtEl>
                                      </p:cBhvr>
                                    </p:animEffect>
                                    <p:anim calcmode="lin" valueType="num">
                                      <p:cBhvr>
                                        <p:cTn id="80" dur="500" fill="hold"/>
                                        <p:tgtEl>
                                          <p:spTgt spid="29"/>
                                        </p:tgtEl>
                                        <p:attrNameLst>
                                          <p:attrName>ppt_x</p:attrName>
                                        </p:attrNameLst>
                                      </p:cBhvr>
                                      <p:tavLst>
                                        <p:tav tm="0">
                                          <p:val>
                                            <p:strVal val="#ppt_x"/>
                                          </p:val>
                                        </p:tav>
                                        <p:tav tm="100000">
                                          <p:val>
                                            <p:strVal val="#ppt_x"/>
                                          </p:val>
                                        </p:tav>
                                      </p:tavLst>
                                    </p:anim>
                                    <p:anim calcmode="lin" valueType="num">
                                      <p:cBhvr>
                                        <p:cTn id="81" dur="500" fill="hold"/>
                                        <p:tgtEl>
                                          <p:spTgt spid="29"/>
                                        </p:tgtEl>
                                        <p:attrNameLst>
                                          <p:attrName>ppt_y</p:attrName>
                                        </p:attrNameLst>
                                      </p:cBhvr>
                                      <p:tavLst>
                                        <p:tav tm="0">
                                          <p:val>
                                            <p:strVal val="#ppt_y-.1"/>
                                          </p:val>
                                        </p:tav>
                                        <p:tav tm="100000">
                                          <p:val>
                                            <p:strVal val="#ppt_y"/>
                                          </p:val>
                                        </p:tav>
                                      </p:tavLst>
                                    </p:anim>
                                  </p:childTnLst>
                                </p:cTn>
                              </p:par>
                              <p:par>
                                <p:cTn id="82" presetID="47" presetClass="entr" presetSubtype="0" fill="hold" grpId="0" nodeType="with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fade">
                                      <p:cBhvr>
                                        <p:cTn id="84" dur="500"/>
                                        <p:tgtEl>
                                          <p:spTgt spid="33"/>
                                        </p:tgtEl>
                                      </p:cBhvr>
                                    </p:animEffect>
                                    <p:anim calcmode="lin" valueType="num">
                                      <p:cBhvr>
                                        <p:cTn id="85" dur="500" fill="hold"/>
                                        <p:tgtEl>
                                          <p:spTgt spid="33"/>
                                        </p:tgtEl>
                                        <p:attrNameLst>
                                          <p:attrName>ppt_x</p:attrName>
                                        </p:attrNameLst>
                                      </p:cBhvr>
                                      <p:tavLst>
                                        <p:tav tm="0">
                                          <p:val>
                                            <p:strVal val="#ppt_x"/>
                                          </p:val>
                                        </p:tav>
                                        <p:tav tm="100000">
                                          <p:val>
                                            <p:strVal val="#ppt_x"/>
                                          </p:val>
                                        </p:tav>
                                      </p:tavLst>
                                    </p:anim>
                                    <p:anim calcmode="lin" valueType="num">
                                      <p:cBhvr>
                                        <p:cTn id="86" dur="500" fill="hold"/>
                                        <p:tgtEl>
                                          <p:spTgt spid="33"/>
                                        </p:tgtEl>
                                        <p:attrNameLst>
                                          <p:attrName>ppt_y</p:attrName>
                                        </p:attrNameLst>
                                      </p:cBhvr>
                                      <p:tavLst>
                                        <p:tav tm="0">
                                          <p:val>
                                            <p:strVal val="#ppt_y-.1"/>
                                          </p:val>
                                        </p:tav>
                                        <p:tav tm="100000">
                                          <p:val>
                                            <p:strVal val="#ppt_y"/>
                                          </p:val>
                                        </p:tav>
                                      </p:tavLst>
                                    </p:anim>
                                  </p:childTnLst>
                                </p:cTn>
                              </p:par>
                              <p:par>
                                <p:cTn id="87" presetID="47" presetClass="entr" presetSubtype="0" fill="hold" grpId="0" nodeType="withEffect">
                                  <p:stCondLst>
                                    <p:cond delay="0"/>
                                  </p:stCondLst>
                                  <p:childTnLst>
                                    <p:set>
                                      <p:cBhvr>
                                        <p:cTn id="88" dur="1" fill="hold">
                                          <p:stCondLst>
                                            <p:cond delay="0"/>
                                          </p:stCondLst>
                                        </p:cTn>
                                        <p:tgtEl>
                                          <p:spTgt spid="31"/>
                                        </p:tgtEl>
                                        <p:attrNameLst>
                                          <p:attrName>style.visibility</p:attrName>
                                        </p:attrNameLst>
                                      </p:cBhvr>
                                      <p:to>
                                        <p:strVal val="visible"/>
                                      </p:to>
                                    </p:set>
                                    <p:animEffect transition="in" filter="fade">
                                      <p:cBhvr>
                                        <p:cTn id="89" dur="500"/>
                                        <p:tgtEl>
                                          <p:spTgt spid="31"/>
                                        </p:tgtEl>
                                      </p:cBhvr>
                                    </p:animEffect>
                                    <p:anim calcmode="lin" valueType="num">
                                      <p:cBhvr>
                                        <p:cTn id="90" dur="500" fill="hold"/>
                                        <p:tgtEl>
                                          <p:spTgt spid="31"/>
                                        </p:tgtEl>
                                        <p:attrNameLst>
                                          <p:attrName>ppt_x</p:attrName>
                                        </p:attrNameLst>
                                      </p:cBhvr>
                                      <p:tavLst>
                                        <p:tav tm="0">
                                          <p:val>
                                            <p:strVal val="#ppt_x"/>
                                          </p:val>
                                        </p:tav>
                                        <p:tav tm="100000">
                                          <p:val>
                                            <p:strVal val="#ppt_x"/>
                                          </p:val>
                                        </p:tav>
                                      </p:tavLst>
                                    </p:anim>
                                    <p:anim calcmode="lin" valueType="num">
                                      <p:cBhvr>
                                        <p:cTn id="91" dur="500" fill="hold"/>
                                        <p:tgtEl>
                                          <p:spTgt spid="31"/>
                                        </p:tgtEl>
                                        <p:attrNameLst>
                                          <p:attrName>ppt_y</p:attrName>
                                        </p:attrNameLst>
                                      </p:cBhvr>
                                      <p:tavLst>
                                        <p:tav tm="0">
                                          <p:val>
                                            <p:strVal val="#ppt_y-.1"/>
                                          </p:val>
                                        </p:tav>
                                        <p:tav tm="100000">
                                          <p:val>
                                            <p:strVal val="#ppt_y"/>
                                          </p:val>
                                        </p:tav>
                                      </p:tavLst>
                                    </p:anim>
                                  </p:childTnLst>
                                </p:cTn>
                              </p:par>
                              <p:par>
                                <p:cTn id="92" presetID="47" presetClass="entr" presetSubtype="0" fill="hold" grpId="0" nodeType="with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fade">
                                      <p:cBhvr>
                                        <p:cTn id="94" dur="500"/>
                                        <p:tgtEl>
                                          <p:spTgt spid="35"/>
                                        </p:tgtEl>
                                      </p:cBhvr>
                                    </p:animEffect>
                                    <p:anim calcmode="lin" valueType="num">
                                      <p:cBhvr>
                                        <p:cTn id="95" dur="500" fill="hold"/>
                                        <p:tgtEl>
                                          <p:spTgt spid="35"/>
                                        </p:tgtEl>
                                        <p:attrNameLst>
                                          <p:attrName>ppt_x</p:attrName>
                                        </p:attrNameLst>
                                      </p:cBhvr>
                                      <p:tavLst>
                                        <p:tav tm="0">
                                          <p:val>
                                            <p:strVal val="#ppt_x"/>
                                          </p:val>
                                        </p:tav>
                                        <p:tav tm="100000">
                                          <p:val>
                                            <p:strVal val="#ppt_x"/>
                                          </p:val>
                                        </p:tav>
                                      </p:tavLst>
                                    </p:anim>
                                    <p:anim calcmode="lin" valueType="num">
                                      <p:cBhvr>
                                        <p:cTn id="96" dur="500" fill="hold"/>
                                        <p:tgtEl>
                                          <p:spTgt spid="35"/>
                                        </p:tgtEl>
                                        <p:attrNameLst>
                                          <p:attrName>ppt_y</p:attrName>
                                        </p:attrNameLst>
                                      </p:cBhvr>
                                      <p:tavLst>
                                        <p:tav tm="0">
                                          <p:val>
                                            <p:strVal val="#ppt_y-.1"/>
                                          </p:val>
                                        </p:tav>
                                        <p:tav tm="100000">
                                          <p:val>
                                            <p:strVal val="#ppt_y"/>
                                          </p:val>
                                        </p:tav>
                                      </p:tavLst>
                                    </p:anim>
                                  </p:childTnLst>
                                </p:cTn>
                              </p:par>
                              <p:par>
                                <p:cTn id="97" presetID="47" presetClass="entr" presetSubtype="0" fill="hold" grpId="0" nodeType="withEffect">
                                  <p:stCondLst>
                                    <p:cond delay="0"/>
                                  </p:stCondLst>
                                  <p:childTnLst>
                                    <p:set>
                                      <p:cBhvr>
                                        <p:cTn id="98" dur="1" fill="hold">
                                          <p:stCondLst>
                                            <p:cond delay="0"/>
                                          </p:stCondLst>
                                        </p:cTn>
                                        <p:tgtEl>
                                          <p:spTgt spid="37"/>
                                        </p:tgtEl>
                                        <p:attrNameLst>
                                          <p:attrName>style.visibility</p:attrName>
                                        </p:attrNameLst>
                                      </p:cBhvr>
                                      <p:to>
                                        <p:strVal val="visible"/>
                                      </p:to>
                                    </p:set>
                                    <p:animEffect transition="in" filter="fade">
                                      <p:cBhvr>
                                        <p:cTn id="99" dur="500"/>
                                        <p:tgtEl>
                                          <p:spTgt spid="37"/>
                                        </p:tgtEl>
                                      </p:cBhvr>
                                    </p:animEffect>
                                    <p:anim calcmode="lin" valueType="num">
                                      <p:cBhvr>
                                        <p:cTn id="100" dur="500" fill="hold"/>
                                        <p:tgtEl>
                                          <p:spTgt spid="37"/>
                                        </p:tgtEl>
                                        <p:attrNameLst>
                                          <p:attrName>ppt_x</p:attrName>
                                        </p:attrNameLst>
                                      </p:cBhvr>
                                      <p:tavLst>
                                        <p:tav tm="0">
                                          <p:val>
                                            <p:strVal val="#ppt_x"/>
                                          </p:val>
                                        </p:tav>
                                        <p:tav tm="100000">
                                          <p:val>
                                            <p:strVal val="#ppt_x"/>
                                          </p:val>
                                        </p:tav>
                                      </p:tavLst>
                                    </p:anim>
                                    <p:anim calcmode="lin" valueType="num">
                                      <p:cBhvr>
                                        <p:cTn id="101" dur="500" fill="hold"/>
                                        <p:tgtEl>
                                          <p:spTgt spid="37"/>
                                        </p:tgtEl>
                                        <p:attrNameLst>
                                          <p:attrName>ppt_y</p:attrName>
                                        </p:attrNameLst>
                                      </p:cBhvr>
                                      <p:tavLst>
                                        <p:tav tm="0">
                                          <p:val>
                                            <p:strVal val="#ppt_y-.1"/>
                                          </p:val>
                                        </p:tav>
                                        <p:tav tm="100000">
                                          <p:val>
                                            <p:strVal val="#ppt_y"/>
                                          </p:val>
                                        </p:tav>
                                      </p:tavLst>
                                    </p:anim>
                                  </p:childTnLst>
                                </p:cTn>
                              </p:par>
                              <p:par>
                                <p:cTn id="102" presetID="47" presetClass="entr" presetSubtype="0" fill="hold" grpId="0" nodeType="withEffect">
                                  <p:stCondLst>
                                    <p:cond delay="0"/>
                                  </p:stCondLst>
                                  <p:childTnLst>
                                    <p:set>
                                      <p:cBhvr>
                                        <p:cTn id="103" dur="1" fill="hold">
                                          <p:stCondLst>
                                            <p:cond delay="0"/>
                                          </p:stCondLst>
                                        </p:cTn>
                                        <p:tgtEl>
                                          <p:spTgt spid="39"/>
                                        </p:tgtEl>
                                        <p:attrNameLst>
                                          <p:attrName>style.visibility</p:attrName>
                                        </p:attrNameLst>
                                      </p:cBhvr>
                                      <p:to>
                                        <p:strVal val="visible"/>
                                      </p:to>
                                    </p:set>
                                    <p:animEffect transition="in" filter="fade">
                                      <p:cBhvr>
                                        <p:cTn id="104" dur="500"/>
                                        <p:tgtEl>
                                          <p:spTgt spid="39"/>
                                        </p:tgtEl>
                                      </p:cBhvr>
                                    </p:animEffect>
                                    <p:anim calcmode="lin" valueType="num">
                                      <p:cBhvr>
                                        <p:cTn id="105" dur="500" fill="hold"/>
                                        <p:tgtEl>
                                          <p:spTgt spid="39"/>
                                        </p:tgtEl>
                                        <p:attrNameLst>
                                          <p:attrName>ppt_x</p:attrName>
                                        </p:attrNameLst>
                                      </p:cBhvr>
                                      <p:tavLst>
                                        <p:tav tm="0">
                                          <p:val>
                                            <p:strVal val="#ppt_x"/>
                                          </p:val>
                                        </p:tav>
                                        <p:tav tm="100000">
                                          <p:val>
                                            <p:strVal val="#ppt_x"/>
                                          </p:val>
                                        </p:tav>
                                      </p:tavLst>
                                    </p:anim>
                                    <p:anim calcmode="lin" valueType="num">
                                      <p:cBhvr>
                                        <p:cTn id="106" dur="5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35" presetClass="entr" presetSubtype="0" fill="hold" grpId="0" nodeType="clickEffect">
                                  <p:stCondLst>
                                    <p:cond delay="0"/>
                                  </p:stCondLst>
                                  <p:childTnLst>
                                    <p:set>
                                      <p:cBhvr>
                                        <p:cTn id="110" dur="1" fill="hold">
                                          <p:stCondLst>
                                            <p:cond delay="0"/>
                                          </p:stCondLst>
                                        </p:cTn>
                                        <p:tgtEl>
                                          <p:spTgt spid="11"/>
                                        </p:tgtEl>
                                        <p:attrNameLst>
                                          <p:attrName>style.visibility</p:attrName>
                                        </p:attrNameLst>
                                      </p:cBhvr>
                                      <p:to>
                                        <p:strVal val="visible"/>
                                      </p:to>
                                    </p:set>
                                    <p:animEffect transition="in" filter="fade">
                                      <p:cBhvr>
                                        <p:cTn id="111" dur="500"/>
                                        <p:tgtEl>
                                          <p:spTgt spid="11"/>
                                        </p:tgtEl>
                                      </p:cBhvr>
                                    </p:animEffect>
                                    <p:anim calcmode="lin" valueType="num">
                                      <p:cBhvr>
                                        <p:cTn id="112" dur="500" fill="hold"/>
                                        <p:tgtEl>
                                          <p:spTgt spid="11"/>
                                        </p:tgtEl>
                                        <p:attrNameLst>
                                          <p:attrName>style.rotation</p:attrName>
                                        </p:attrNameLst>
                                      </p:cBhvr>
                                      <p:tavLst>
                                        <p:tav tm="0">
                                          <p:val>
                                            <p:fltVal val="720"/>
                                          </p:val>
                                        </p:tav>
                                        <p:tav tm="100000">
                                          <p:val>
                                            <p:fltVal val="0"/>
                                          </p:val>
                                        </p:tav>
                                      </p:tavLst>
                                    </p:anim>
                                    <p:anim calcmode="lin" valueType="num">
                                      <p:cBhvr>
                                        <p:cTn id="113" dur="500" fill="hold"/>
                                        <p:tgtEl>
                                          <p:spTgt spid="11"/>
                                        </p:tgtEl>
                                        <p:attrNameLst>
                                          <p:attrName>ppt_h</p:attrName>
                                        </p:attrNameLst>
                                      </p:cBhvr>
                                      <p:tavLst>
                                        <p:tav tm="0">
                                          <p:val>
                                            <p:fltVal val="0"/>
                                          </p:val>
                                        </p:tav>
                                        <p:tav tm="100000">
                                          <p:val>
                                            <p:strVal val="#ppt_h"/>
                                          </p:val>
                                        </p:tav>
                                      </p:tavLst>
                                    </p:anim>
                                    <p:anim calcmode="lin" valueType="num">
                                      <p:cBhvr>
                                        <p:cTn id="114" dur="500" fill="hold"/>
                                        <p:tgtEl>
                                          <p:spTgt spid="1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p:bldP spid="10" grpId="0"/>
      <p:bldP spid="11" grpId="0"/>
      <p:bldP spid="9" grpId="0"/>
      <p:bldP spid="12" grpId="0"/>
      <p:bldP spid="13" grpId="0"/>
      <p:bldP spid="15" grpId="0"/>
      <p:bldP spid="17" grpId="0"/>
      <p:bldP spid="19" grpId="0"/>
      <p:bldP spid="21" grpId="0"/>
      <p:bldP spid="23" grpId="0"/>
      <p:bldP spid="25" grpId="0"/>
      <p:bldP spid="27" grpId="0"/>
      <p:bldP spid="29" grpId="0"/>
      <p:bldP spid="31" grpId="0"/>
      <p:bldP spid="33" grpId="0"/>
      <p:bldP spid="35" grpId="0"/>
      <p:bldP spid="37" grpId="0"/>
      <p:bldP spid="3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77A8A73F-48B7-5F45-9B00-9ACDD461D0D7}"/>
              </a:ext>
            </a:extLst>
          </p:cNvPr>
          <p:cNvSpPr txBox="1"/>
          <p:nvPr/>
        </p:nvSpPr>
        <p:spPr>
          <a:xfrm>
            <a:off x="328083" y="1992001"/>
            <a:ext cx="11482917"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4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Pour comprendre ce texte, tu peux t’imaginer les lieux et les déplacements du personnage</a:t>
            </a:r>
          </a:p>
        </p:txBody>
      </p:sp>
    </p:spTree>
    <p:extLst>
      <p:ext uri="{BB962C8B-B14F-4D97-AF65-F5344CB8AC3E}">
        <p14:creationId xmlns:p14="http://schemas.microsoft.com/office/powerpoint/2010/main" val="16534243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8228DE40-F8F1-454F-B781-852E7B5F8D3A}"/>
              </a:ext>
            </a:extLst>
          </p:cNvPr>
          <p:cNvSpPr txBox="1"/>
          <p:nvPr/>
        </p:nvSpPr>
        <p:spPr>
          <a:xfrm>
            <a:off x="5181600" y="2514600"/>
            <a:ext cx="1828800" cy="1828800"/>
          </a:xfrm>
          <a:prstGeom prst="rect">
            <a:avLst/>
          </a:prstGeom>
          <a:noFill/>
        </p:spPr>
        <p:txBody>
          <a:bodyPr wrap="square" rtlCol="0">
            <a:spAutoFit/>
          </a:bodyPr>
          <a:lstStyle/>
          <a:p>
            <a:pPr algn="l"/>
            <a:endParaRPr lang="fr-FR" dirty="0"/>
          </a:p>
        </p:txBody>
      </p:sp>
      <p:sp>
        <p:nvSpPr>
          <p:cNvPr id="4" name="ZoneTexte 3">
            <a:extLst>
              <a:ext uri="{FF2B5EF4-FFF2-40B4-BE49-F238E27FC236}">
                <a16:creationId xmlns:a16="http://schemas.microsoft.com/office/drawing/2014/main" xmlns="" id="{A5C638B6-A668-2B4A-A725-6E78857E494C}"/>
              </a:ext>
            </a:extLst>
          </p:cNvPr>
          <p:cNvSpPr txBox="1"/>
          <p:nvPr/>
        </p:nvSpPr>
        <p:spPr>
          <a:xfrm>
            <a:off x="83207" y="761784"/>
            <a:ext cx="11948582" cy="6124754"/>
          </a:xfrm>
          <a:prstGeom prst="rect">
            <a:avLst/>
          </a:prstGeom>
          <a:noFill/>
        </p:spPr>
        <p:txBody>
          <a:bodyPr wrap="square">
            <a:spAutoFit/>
          </a:bodyPr>
          <a:lstStyle/>
          <a:p>
            <a:pPr algn="just"/>
            <a:r>
              <a:rPr lang="fr-FR" sz="2800" dirty="0"/>
              <a:t>Dès que j’ai vu mon chat, j’ai tout de suite compris qu’il s’était passé quelque chose de grave. Il avait sauté sur mon lit et il se léchait les babines d’une manière qui m’a semblé bizarre (...). Inquiet, je me suis levé et je suis allé voir le poisson rouge dans le salon. Il tournait paisiblement dans son bocal, aussi inintéressant que d’habitude. Cela ne m’a pas rassuré, bien au contraire. J’ai pensé à ma souris blanche. J’ai essayé de ne pas m’affoler, de ne pas courir jusqu’au cagibi où je l’ai installée. (…) Mais en regagnant ma chambre, j’ai vu que la porte de mon balcon était entrouverte. Mécaniquement, à la façon d’un automate, je me suis avancé et j’ai ouvert complètement la porte vitrée du balcon. J’ai levé les yeux vers la cage suspendue au plafond par un crochet. </a:t>
            </a:r>
          </a:p>
          <a:p>
            <a:pPr algn="just"/>
            <a:r>
              <a:rPr lang="fr-FR" sz="2800" dirty="0"/>
              <a:t>(…) Je suis retourné dans ma chambre et j’allais me rasseoir à mon bureau lorsque j’ai vu le chat soulever une paupière et épier mes mouvements. (…)Je me suis précipité dans la cuisine et j’ai hurlé quand j’ai vu … Le monstre, il a osé ! Il a dévoré …</a:t>
            </a:r>
          </a:p>
        </p:txBody>
      </p:sp>
      <p:sp>
        <p:nvSpPr>
          <p:cNvPr id="3" name="ZoneTexte 2"/>
          <p:cNvSpPr txBox="1"/>
          <p:nvPr/>
        </p:nvSpPr>
        <p:spPr>
          <a:xfrm>
            <a:off x="6379197" y="6502985"/>
            <a:ext cx="5344510"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
        <p:nvSpPr>
          <p:cNvPr id="5" name="ZoneTexte 4">
            <a:extLst>
              <a:ext uri="{FF2B5EF4-FFF2-40B4-BE49-F238E27FC236}">
                <a16:creationId xmlns:a16="http://schemas.microsoft.com/office/drawing/2014/main" xmlns="" id="{D83F5249-C500-2341-B12C-51FB56A333AE}"/>
              </a:ext>
            </a:extLst>
          </p:cNvPr>
          <p:cNvSpPr txBox="1"/>
          <p:nvPr/>
        </p:nvSpPr>
        <p:spPr>
          <a:xfrm>
            <a:off x="29193" y="70942"/>
            <a:ext cx="10913974" cy="523220"/>
          </a:xfrm>
          <a:prstGeom prst="rect">
            <a:avLst/>
          </a:prstGeom>
          <a:noFill/>
        </p:spPr>
        <p:txBody>
          <a:bodyPr wrap="square" rtlCol="0">
            <a:spAutoFit/>
          </a:bodyPr>
          <a:lstStyle/>
          <a:p>
            <a:pPr algn="l"/>
            <a:r>
              <a:rPr lang="fr-FR" sz="2800" dirty="0">
                <a:solidFill>
                  <a:schemeClr val="accent1"/>
                </a:solidFill>
              </a:rPr>
              <a:t>Sauras-tu </a:t>
            </a:r>
            <a:r>
              <a:rPr lang="fr-FR" sz="2800" dirty="0" smtClean="0">
                <a:solidFill>
                  <a:schemeClr val="accent1"/>
                </a:solidFill>
              </a:rPr>
              <a:t>retrouver </a:t>
            </a:r>
            <a:r>
              <a:rPr lang="fr-FR" sz="2800" dirty="0">
                <a:solidFill>
                  <a:schemeClr val="accent1"/>
                </a:solidFill>
              </a:rPr>
              <a:t>les différents lieux où le personnage se trouve ?...</a:t>
            </a:r>
          </a:p>
        </p:txBody>
      </p:sp>
    </p:spTree>
    <p:extLst>
      <p:ext uri="{BB962C8B-B14F-4D97-AF65-F5344CB8AC3E}">
        <p14:creationId xmlns:p14="http://schemas.microsoft.com/office/powerpoint/2010/main" val="2468186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31962357-5252-2947-9FBB-92FE6B098257}"/>
              </a:ext>
            </a:extLst>
          </p:cNvPr>
          <p:cNvSpPr txBox="1"/>
          <p:nvPr/>
        </p:nvSpPr>
        <p:spPr>
          <a:xfrm>
            <a:off x="5180140" y="224219"/>
            <a:ext cx="1828800" cy="523220"/>
          </a:xfrm>
          <a:prstGeom prst="rect">
            <a:avLst/>
          </a:prstGeom>
          <a:noFill/>
        </p:spPr>
        <p:txBody>
          <a:bodyPr wrap="square" rtlCol="0">
            <a:spAutoFit/>
          </a:bodyPr>
          <a:lstStyle/>
          <a:p>
            <a:pPr algn="l"/>
            <a:r>
              <a:rPr lang="fr-FR" sz="2800" u="sng" dirty="0"/>
              <a:t>Soupçon</a:t>
            </a:r>
          </a:p>
        </p:txBody>
      </p:sp>
      <p:sp>
        <p:nvSpPr>
          <p:cNvPr id="6" name="ZoneTexte 5">
            <a:extLst>
              <a:ext uri="{FF2B5EF4-FFF2-40B4-BE49-F238E27FC236}">
                <a16:creationId xmlns:a16="http://schemas.microsoft.com/office/drawing/2014/main" xmlns="" id="{92692330-EF58-7A4B-8674-7FBD04BD8E00}"/>
              </a:ext>
            </a:extLst>
          </p:cNvPr>
          <p:cNvSpPr txBox="1"/>
          <p:nvPr/>
        </p:nvSpPr>
        <p:spPr>
          <a:xfrm>
            <a:off x="613834" y="1236426"/>
            <a:ext cx="10498666" cy="3970318"/>
          </a:xfrm>
          <a:prstGeom prst="rect">
            <a:avLst/>
          </a:prstGeom>
          <a:noFill/>
        </p:spPr>
        <p:txBody>
          <a:bodyPr wrap="square" rtlCol="0">
            <a:spAutoFit/>
          </a:bodyPr>
          <a:lstStyle/>
          <a:p>
            <a:pPr algn="l"/>
            <a:r>
              <a:rPr lang="fr-FR" sz="2800" dirty="0"/>
              <a:t>Dès que j’ai vu mon </a:t>
            </a:r>
            <a:r>
              <a:rPr lang="fr-FR" sz="2800" dirty="0">
                <a:ln w="0"/>
                <a:solidFill>
                  <a:schemeClr val="accent1"/>
                </a:solidFill>
                <a:effectLst>
                  <a:outerShdw blurRad="38100" dist="25400" dir="5400000" algn="ctr" rotWithShape="0">
                    <a:srgbClr val="6E747A">
                      <a:alpha val="43000"/>
                    </a:srgbClr>
                  </a:outerShdw>
                </a:effectLst>
              </a:rPr>
              <a:t>chat</a:t>
            </a:r>
            <a:r>
              <a:rPr lang="fr-FR" sz="2800" dirty="0"/>
              <a:t>, j’ai tout de suite compris qu’il s’était passé quelque chose de grave. Il avait sauté sur mon lit et il se léchait les babines d’une manière qui m’a semblé bizarre. Je ne saurai expliquer pourquoi, mais ça me semblait bizarre. Je l’ai regardé attentivement et lui me fixait avec ses yeux incapables de dire la vérité.</a:t>
            </a:r>
          </a:p>
          <a:p>
            <a:pPr algn="l"/>
            <a:r>
              <a:rPr lang="fr-FR" sz="2800" dirty="0"/>
              <a:t>Bêtement, je lui ai demandé :</a:t>
            </a:r>
          </a:p>
          <a:p>
            <a:pPr algn="l"/>
            <a:r>
              <a:rPr lang="fr-FR" sz="2800" dirty="0"/>
              <a:t>- Qu’est-ce que tu as fait ?</a:t>
            </a:r>
          </a:p>
          <a:p>
            <a:pPr algn="l"/>
            <a:r>
              <a:rPr lang="fr-FR" sz="2800" dirty="0"/>
              <a:t>Mais lui, il s’est étiré et a sorti ses griffes, comme il fait toujours avant de se rouler en boule pour dormir.</a:t>
            </a:r>
          </a:p>
        </p:txBody>
      </p:sp>
      <p:sp>
        <p:nvSpPr>
          <p:cNvPr id="7" name="ZoneTexte 6">
            <a:extLst>
              <a:ext uri="{FF2B5EF4-FFF2-40B4-BE49-F238E27FC236}">
                <a16:creationId xmlns:a16="http://schemas.microsoft.com/office/drawing/2014/main" xmlns="" id="{6C0EA032-90DB-B549-B174-F06002D8CFE9}"/>
              </a:ext>
            </a:extLst>
          </p:cNvPr>
          <p:cNvSpPr txBox="1"/>
          <p:nvPr/>
        </p:nvSpPr>
        <p:spPr>
          <a:xfrm>
            <a:off x="3589866" y="1219200"/>
            <a:ext cx="677334" cy="550327"/>
          </a:xfrm>
          <a:prstGeom prst="rect">
            <a:avLst/>
          </a:prstGeom>
          <a:solidFill>
            <a:schemeClr val="bg1"/>
          </a:solidFill>
        </p:spPr>
        <p:txBody>
          <a:bodyPr wrap="square" rtlCol="0">
            <a:spAutoFit/>
          </a:bodyPr>
          <a:lstStyle/>
          <a:p>
            <a:pPr algn="l"/>
            <a:endParaRPr lang="fr-FR" dirty="0"/>
          </a:p>
        </p:txBody>
      </p:sp>
      <p:pic>
        <p:nvPicPr>
          <p:cNvPr id="2" name="Graphique 2" descr="Chat">
            <a:extLst>
              <a:ext uri="{FF2B5EF4-FFF2-40B4-BE49-F238E27FC236}">
                <a16:creationId xmlns:a16="http://schemas.microsoft.com/office/drawing/2014/main" xmlns="" id="{7C5BAF8B-9396-4540-9E65-4A62AA7E473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9459310" y="5321075"/>
            <a:ext cx="1327224" cy="1327224"/>
          </a:xfrm>
          <a:prstGeom prst="rect">
            <a:avLst/>
          </a:prstGeom>
        </p:spPr>
      </p:pic>
      <p:sp>
        <p:nvSpPr>
          <p:cNvPr id="5" name="ZoneTexte 4"/>
          <p:cNvSpPr txBox="1"/>
          <p:nvPr/>
        </p:nvSpPr>
        <p:spPr>
          <a:xfrm>
            <a:off x="4222751" y="6394379"/>
            <a:ext cx="5454649"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pic>
        <p:nvPicPr>
          <p:cNvPr id="8" name="Graphique 2" descr="Loupe">
            <a:extLst>
              <a:ext uri="{FF2B5EF4-FFF2-40B4-BE49-F238E27FC236}">
                <a16:creationId xmlns:a16="http://schemas.microsoft.com/office/drawing/2014/main" xmlns="" id="{5B987AEF-D83C-D949-98B7-6C603B0571F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10591800" y="228600"/>
            <a:ext cx="914400" cy="914400"/>
          </a:xfrm>
          <a:prstGeom prst="rect">
            <a:avLst/>
          </a:prstGeom>
        </p:spPr>
      </p:pic>
    </p:spTree>
    <p:extLst>
      <p:ext uri="{BB962C8B-B14F-4D97-AF65-F5344CB8AC3E}">
        <p14:creationId xmlns:p14="http://schemas.microsoft.com/office/powerpoint/2010/main" val="3659792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par>
                                <p:cTn id="8" presetID="14" presetClass="entr" presetSubtype="1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randombar(horizontal)">
                                      <p:cBhvr>
                                        <p:cTn id="10" dur="500"/>
                                        <p:tgtEl>
                                          <p:spTgt spid="2"/>
                                        </p:tgtEl>
                                      </p:cBhvr>
                                    </p:animEffect>
                                  </p:childTnLst>
                                </p:cTn>
                              </p:par>
                              <p:par>
                                <p:cTn id="11" presetID="1" presetClass="exit" presetSubtype="0" fill="hold"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8228DE40-F8F1-454F-B781-852E7B5F8D3A}"/>
              </a:ext>
            </a:extLst>
          </p:cNvPr>
          <p:cNvSpPr txBox="1"/>
          <p:nvPr/>
        </p:nvSpPr>
        <p:spPr>
          <a:xfrm>
            <a:off x="5181600" y="2514600"/>
            <a:ext cx="1828800" cy="1828800"/>
          </a:xfrm>
          <a:prstGeom prst="rect">
            <a:avLst/>
          </a:prstGeom>
          <a:noFill/>
        </p:spPr>
        <p:txBody>
          <a:bodyPr wrap="square" rtlCol="0">
            <a:spAutoFit/>
          </a:bodyPr>
          <a:lstStyle/>
          <a:p>
            <a:pPr algn="l"/>
            <a:endParaRPr lang="fr-FR" dirty="0"/>
          </a:p>
        </p:txBody>
      </p:sp>
      <p:sp>
        <p:nvSpPr>
          <p:cNvPr id="4" name="ZoneTexte 3">
            <a:extLst>
              <a:ext uri="{FF2B5EF4-FFF2-40B4-BE49-F238E27FC236}">
                <a16:creationId xmlns:a16="http://schemas.microsoft.com/office/drawing/2014/main" xmlns="" id="{A5C638B6-A668-2B4A-A725-6E78857E494C}"/>
              </a:ext>
            </a:extLst>
          </p:cNvPr>
          <p:cNvSpPr txBox="1"/>
          <p:nvPr/>
        </p:nvSpPr>
        <p:spPr>
          <a:xfrm>
            <a:off x="83207" y="761784"/>
            <a:ext cx="11948582" cy="6124754"/>
          </a:xfrm>
          <a:prstGeom prst="rect">
            <a:avLst/>
          </a:prstGeom>
          <a:noFill/>
        </p:spPr>
        <p:txBody>
          <a:bodyPr wrap="square">
            <a:spAutoFit/>
          </a:bodyPr>
          <a:lstStyle/>
          <a:p>
            <a:pPr algn="just"/>
            <a:r>
              <a:rPr lang="fr-FR" sz="2800" dirty="0"/>
              <a:t>Dès que j’ai vu mon chat, j’ai tout de suite compris qu’il s’était passé quelque chose de grave. Il avait sauté</a:t>
            </a:r>
            <a:r>
              <a:rPr lang="fr-FR" sz="2800" dirty="0">
                <a:solidFill>
                  <a:srgbClr val="C00000"/>
                </a:solidFill>
              </a:rPr>
              <a:t> sur mon lit </a:t>
            </a:r>
            <a:r>
              <a:rPr lang="fr-FR" sz="2800" dirty="0"/>
              <a:t>et il se léchait les babines d’une manière qui m’a semblé bizarre (...). Inquiet, je me suis levé et je suis allé voir le poisson rouge </a:t>
            </a:r>
            <a:r>
              <a:rPr lang="fr-FR" sz="2800" dirty="0">
                <a:solidFill>
                  <a:srgbClr val="C00000"/>
                </a:solidFill>
              </a:rPr>
              <a:t>dans le salon</a:t>
            </a:r>
            <a:r>
              <a:rPr lang="fr-FR" sz="2800" dirty="0"/>
              <a:t>. Il tournait paisiblement dans son bocal, aussi inintéressant que d’habitude. Cela ne m’a pas rassuré, bien au contraire. J’ai pensé à ma souris blanche. J’ai essayé de ne pas m’affoler, de ne pas courir </a:t>
            </a:r>
            <a:r>
              <a:rPr lang="fr-FR" sz="2800" dirty="0">
                <a:solidFill>
                  <a:srgbClr val="C00000"/>
                </a:solidFill>
              </a:rPr>
              <a:t>jusqu’au cagibi </a:t>
            </a:r>
            <a:r>
              <a:rPr lang="fr-FR" sz="2800" dirty="0"/>
              <a:t>où je l’ai installée. (…) Mais en regagnant ma chambre, j’ai vu que la porte de mon balcon était entrouverte. Mécaniquement, à la façon d’un automate, je me suis avancé et j’ai ouvert complètement la porte vitrée du balcon. J’ai levé les yeux vers la cage suspendue au plafond par un crochet. </a:t>
            </a:r>
          </a:p>
          <a:p>
            <a:pPr algn="just"/>
            <a:r>
              <a:rPr lang="fr-FR" sz="2800" dirty="0"/>
              <a:t>(…) Je suis retourné </a:t>
            </a:r>
            <a:r>
              <a:rPr lang="fr-FR" sz="2800" dirty="0">
                <a:solidFill>
                  <a:srgbClr val="C00000"/>
                </a:solidFill>
              </a:rPr>
              <a:t>dans ma chambre</a:t>
            </a:r>
            <a:r>
              <a:rPr lang="fr-FR" sz="2800" dirty="0"/>
              <a:t> et j’allais me rasseoir à mon bureau lorsque j’ai vu le chat soulever une paupière et épier mes mouvements. (…)Je me suis précipité </a:t>
            </a:r>
            <a:r>
              <a:rPr lang="fr-FR" sz="2800" dirty="0">
                <a:solidFill>
                  <a:srgbClr val="C00000"/>
                </a:solidFill>
              </a:rPr>
              <a:t>dans la cuisine</a:t>
            </a:r>
            <a:r>
              <a:rPr lang="fr-FR" sz="2800" dirty="0"/>
              <a:t> et j’ai hurlé quand j’ai vu … Le monstre, il a osé ! Il a dévoré …</a:t>
            </a:r>
          </a:p>
        </p:txBody>
      </p:sp>
      <p:sp>
        <p:nvSpPr>
          <p:cNvPr id="3" name="ZoneTexte 2"/>
          <p:cNvSpPr txBox="1"/>
          <p:nvPr/>
        </p:nvSpPr>
        <p:spPr>
          <a:xfrm>
            <a:off x="6379197" y="6502985"/>
            <a:ext cx="5344510"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
        <p:nvSpPr>
          <p:cNvPr id="5" name="ZoneTexte 4">
            <a:extLst>
              <a:ext uri="{FF2B5EF4-FFF2-40B4-BE49-F238E27FC236}">
                <a16:creationId xmlns:a16="http://schemas.microsoft.com/office/drawing/2014/main" xmlns="" id="{D83F5249-C500-2341-B12C-51FB56A333AE}"/>
              </a:ext>
            </a:extLst>
          </p:cNvPr>
          <p:cNvSpPr txBox="1"/>
          <p:nvPr/>
        </p:nvSpPr>
        <p:spPr>
          <a:xfrm>
            <a:off x="29193" y="70942"/>
            <a:ext cx="10913974" cy="523220"/>
          </a:xfrm>
          <a:prstGeom prst="rect">
            <a:avLst/>
          </a:prstGeom>
          <a:noFill/>
        </p:spPr>
        <p:txBody>
          <a:bodyPr wrap="square" rtlCol="0">
            <a:spAutoFit/>
          </a:bodyPr>
          <a:lstStyle/>
          <a:p>
            <a:pPr algn="l"/>
            <a:r>
              <a:rPr lang="fr-FR" sz="2800" dirty="0">
                <a:solidFill>
                  <a:schemeClr val="accent1"/>
                </a:solidFill>
              </a:rPr>
              <a:t>Sauras-tu </a:t>
            </a:r>
            <a:r>
              <a:rPr lang="fr-FR" sz="2800" dirty="0" smtClean="0">
                <a:solidFill>
                  <a:schemeClr val="accent1"/>
                </a:solidFill>
              </a:rPr>
              <a:t>retrouver </a:t>
            </a:r>
            <a:r>
              <a:rPr lang="fr-FR" sz="2800" dirty="0">
                <a:solidFill>
                  <a:schemeClr val="accent1"/>
                </a:solidFill>
              </a:rPr>
              <a:t>les différents lieux où le personnage se trouve ?...</a:t>
            </a:r>
          </a:p>
        </p:txBody>
      </p:sp>
    </p:spTree>
    <p:extLst>
      <p:ext uri="{BB962C8B-B14F-4D97-AF65-F5344CB8AC3E}">
        <p14:creationId xmlns:p14="http://schemas.microsoft.com/office/powerpoint/2010/main" val="2468186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52098222-5D5B-0742-93BF-E6C9EDFC0235}"/>
              </a:ext>
            </a:extLst>
          </p:cNvPr>
          <p:cNvSpPr/>
          <p:nvPr/>
        </p:nvSpPr>
        <p:spPr>
          <a:xfrm>
            <a:off x="4345520" y="1975948"/>
            <a:ext cx="3602572" cy="182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xmlns="" id="{FB2891F9-58BF-BC46-841F-2EEF79C3F1E2}"/>
              </a:ext>
            </a:extLst>
          </p:cNvPr>
          <p:cNvSpPr/>
          <p:nvPr/>
        </p:nvSpPr>
        <p:spPr>
          <a:xfrm>
            <a:off x="4339174" y="3811095"/>
            <a:ext cx="3599742" cy="182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xmlns="" id="{1B3187CE-A2F0-8945-A23E-90FBB036C882}"/>
              </a:ext>
            </a:extLst>
          </p:cNvPr>
          <p:cNvSpPr/>
          <p:nvPr/>
        </p:nvSpPr>
        <p:spPr>
          <a:xfrm>
            <a:off x="2093816" y="1974258"/>
            <a:ext cx="414862" cy="182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xmlns="" id="{AAFFD62C-6295-6049-9CDD-870840A992F9}"/>
              </a:ext>
            </a:extLst>
          </p:cNvPr>
          <p:cNvSpPr/>
          <p:nvPr/>
        </p:nvSpPr>
        <p:spPr>
          <a:xfrm>
            <a:off x="2510374" y="1971714"/>
            <a:ext cx="1828800" cy="182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a:extLst>
              <a:ext uri="{FF2B5EF4-FFF2-40B4-BE49-F238E27FC236}">
                <a16:creationId xmlns:a16="http://schemas.microsoft.com/office/drawing/2014/main" xmlns="" id="{769B0503-3CD6-F046-A463-D484274789AE}"/>
              </a:ext>
            </a:extLst>
          </p:cNvPr>
          <p:cNvSpPr/>
          <p:nvPr/>
        </p:nvSpPr>
        <p:spPr>
          <a:xfrm rot="16200000">
            <a:off x="4093200" y="3663823"/>
            <a:ext cx="615099" cy="45935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a:extLst>
              <a:ext uri="{FF2B5EF4-FFF2-40B4-BE49-F238E27FC236}">
                <a16:creationId xmlns:a16="http://schemas.microsoft.com/office/drawing/2014/main" xmlns="" id="{94588947-73F0-0F4F-832B-766CDBD223DC}"/>
              </a:ext>
            </a:extLst>
          </p:cNvPr>
          <p:cNvSpPr/>
          <p:nvPr/>
        </p:nvSpPr>
        <p:spPr>
          <a:xfrm rot="5400000">
            <a:off x="7025778" y="2897977"/>
            <a:ext cx="3681320" cy="182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a:extLst>
              <a:ext uri="{FF2B5EF4-FFF2-40B4-BE49-F238E27FC236}">
                <a16:creationId xmlns:a16="http://schemas.microsoft.com/office/drawing/2014/main" xmlns="" id="{323719EC-26E9-5A4C-9E9C-9207C7DEADBA}"/>
              </a:ext>
            </a:extLst>
          </p:cNvPr>
          <p:cNvSpPr txBox="1"/>
          <p:nvPr/>
        </p:nvSpPr>
        <p:spPr>
          <a:xfrm>
            <a:off x="4448822" y="2558030"/>
            <a:ext cx="3287594" cy="461665"/>
          </a:xfrm>
          <a:prstGeom prst="rect">
            <a:avLst/>
          </a:prstGeom>
          <a:noFill/>
        </p:spPr>
        <p:txBody>
          <a:bodyPr wrap="square" rtlCol="0">
            <a:spAutoFit/>
          </a:bodyPr>
          <a:lstStyle/>
          <a:p>
            <a:pPr algn="l"/>
            <a:r>
              <a:rPr lang="fr-FR" sz="2400" dirty="0"/>
              <a:t>La chambre du narrateur</a:t>
            </a:r>
          </a:p>
        </p:txBody>
      </p:sp>
      <p:sp>
        <p:nvSpPr>
          <p:cNvPr id="20" name="ZoneTexte 19">
            <a:extLst>
              <a:ext uri="{FF2B5EF4-FFF2-40B4-BE49-F238E27FC236}">
                <a16:creationId xmlns:a16="http://schemas.microsoft.com/office/drawing/2014/main" xmlns="" id="{B5BFA18E-36BC-8242-ADD5-FBB18E950643}"/>
              </a:ext>
            </a:extLst>
          </p:cNvPr>
          <p:cNvSpPr txBox="1"/>
          <p:nvPr/>
        </p:nvSpPr>
        <p:spPr>
          <a:xfrm>
            <a:off x="2504028" y="2570614"/>
            <a:ext cx="1534582" cy="461665"/>
          </a:xfrm>
          <a:prstGeom prst="rect">
            <a:avLst/>
          </a:prstGeom>
          <a:noFill/>
        </p:spPr>
        <p:txBody>
          <a:bodyPr wrap="square" rtlCol="0">
            <a:spAutoFit/>
          </a:bodyPr>
          <a:lstStyle/>
          <a:p>
            <a:pPr algn="l"/>
            <a:r>
              <a:rPr lang="fr-FR" sz="2400" dirty="0"/>
              <a:t>La cuisine</a:t>
            </a:r>
          </a:p>
        </p:txBody>
      </p:sp>
      <p:sp>
        <p:nvSpPr>
          <p:cNvPr id="22" name="ZoneTexte 21">
            <a:extLst>
              <a:ext uri="{FF2B5EF4-FFF2-40B4-BE49-F238E27FC236}">
                <a16:creationId xmlns:a16="http://schemas.microsoft.com/office/drawing/2014/main" xmlns="" id="{E570262D-4CD8-C04A-A5EC-839C2AC7CFFD}"/>
              </a:ext>
            </a:extLst>
          </p:cNvPr>
          <p:cNvSpPr txBox="1"/>
          <p:nvPr/>
        </p:nvSpPr>
        <p:spPr>
          <a:xfrm>
            <a:off x="8019636" y="3504179"/>
            <a:ext cx="1748080" cy="855565"/>
          </a:xfrm>
          <a:prstGeom prst="rect">
            <a:avLst/>
          </a:prstGeom>
          <a:noFill/>
        </p:spPr>
        <p:txBody>
          <a:bodyPr wrap="square" rtlCol="0">
            <a:spAutoFit/>
          </a:bodyPr>
          <a:lstStyle/>
          <a:p>
            <a:pPr algn="l"/>
            <a:r>
              <a:rPr lang="fr-FR" sz="2400" dirty="0"/>
              <a:t>La chambre des parents</a:t>
            </a:r>
          </a:p>
        </p:txBody>
      </p:sp>
      <p:sp>
        <p:nvSpPr>
          <p:cNvPr id="24" name="ZoneTexte 23">
            <a:extLst>
              <a:ext uri="{FF2B5EF4-FFF2-40B4-BE49-F238E27FC236}">
                <a16:creationId xmlns:a16="http://schemas.microsoft.com/office/drawing/2014/main" xmlns="" id="{4B8C33CB-FBAA-5647-B938-40A2EA085E7B}"/>
              </a:ext>
            </a:extLst>
          </p:cNvPr>
          <p:cNvSpPr txBox="1"/>
          <p:nvPr/>
        </p:nvSpPr>
        <p:spPr>
          <a:xfrm>
            <a:off x="3424774" y="5745260"/>
            <a:ext cx="1441861" cy="461665"/>
          </a:xfrm>
          <a:prstGeom prst="rect">
            <a:avLst/>
          </a:prstGeom>
          <a:noFill/>
        </p:spPr>
        <p:txBody>
          <a:bodyPr wrap="square" rtlCol="0">
            <a:spAutoFit/>
          </a:bodyPr>
          <a:lstStyle/>
          <a:p>
            <a:pPr algn="l"/>
            <a:r>
              <a:rPr lang="fr-FR" sz="2400" dirty="0"/>
              <a:t>Le balcon</a:t>
            </a:r>
          </a:p>
        </p:txBody>
      </p:sp>
      <p:sp>
        <p:nvSpPr>
          <p:cNvPr id="2" name="ZoneTexte 1">
            <a:extLst>
              <a:ext uri="{FF2B5EF4-FFF2-40B4-BE49-F238E27FC236}">
                <a16:creationId xmlns:a16="http://schemas.microsoft.com/office/drawing/2014/main" xmlns="" id="{F185B790-A750-D044-BE4C-A7AF76F72750}"/>
              </a:ext>
            </a:extLst>
          </p:cNvPr>
          <p:cNvSpPr txBox="1"/>
          <p:nvPr/>
        </p:nvSpPr>
        <p:spPr>
          <a:xfrm>
            <a:off x="5013972" y="4255596"/>
            <a:ext cx="2436694" cy="461665"/>
          </a:xfrm>
          <a:prstGeom prst="rect">
            <a:avLst/>
          </a:prstGeom>
          <a:noFill/>
        </p:spPr>
        <p:txBody>
          <a:bodyPr wrap="square" rtlCol="0">
            <a:spAutoFit/>
          </a:bodyPr>
          <a:lstStyle/>
          <a:p>
            <a:pPr algn="l"/>
            <a:r>
              <a:rPr lang="fr-FR" sz="2400" dirty="0"/>
              <a:t>La salle à manger</a:t>
            </a:r>
          </a:p>
        </p:txBody>
      </p:sp>
      <p:sp>
        <p:nvSpPr>
          <p:cNvPr id="4" name="ZoneTexte 3">
            <a:extLst>
              <a:ext uri="{FF2B5EF4-FFF2-40B4-BE49-F238E27FC236}">
                <a16:creationId xmlns:a16="http://schemas.microsoft.com/office/drawing/2014/main" xmlns="" id="{238E7D72-EF20-3E4E-B5AD-34704033AAD3}"/>
              </a:ext>
            </a:extLst>
          </p:cNvPr>
          <p:cNvSpPr txBox="1"/>
          <p:nvPr/>
        </p:nvSpPr>
        <p:spPr>
          <a:xfrm rot="5400000">
            <a:off x="1582002" y="2729595"/>
            <a:ext cx="1534582" cy="461665"/>
          </a:xfrm>
          <a:prstGeom prst="rect">
            <a:avLst/>
          </a:prstGeom>
          <a:noFill/>
        </p:spPr>
        <p:txBody>
          <a:bodyPr wrap="square" rtlCol="0">
            <a:spAutoFit/>
          </a:bodyPr>
          <a:lstStyle/>
          <a:p>
            <a:pPr algn="l"/>
            <a:r>
              <a:rPr lang="fr-FR" sz="2400" dirty="0"/>
              <a:t>Le cagibi</a:t>
            </a:r>
          </a:p>
        </p:txBody>
      </p:sp>
      <p:sp>
        <p:nvSpPr>
          <p:cNvPr id="6" name="ZoneTexte 5">
            <a:extLst>
              <a:ext uri="{FF2B5EF4-FFF2-40B4-BE49-F238E27FC236}">
                <a16:creationId xmlns:a16="http://schemas.microsoft.com/office/drawing/2014/main" xmlns="" id="{339E8DCF-2289-9849-8EF3-9447BF98FA67}"/>
              </a:ext>
            </a:extLst>
          </p:cNvPr>
          <p:cNvSpPr txBox="1"/>
          <p:nvPr/>
        </p:nvSpPr>
        <p:spPr>
          <a:xfrm>
            <a:off x="3405307" y="1132789"/>
            <a:ext cx="4542778" cy="461665"/>
          </a:xfrm>
          <a:prstGeom prst="rect">
            <a:avLst/>
          </a:prstGeom>
          <a:noFill/>
        </p:spPr>
        <p:txBody>
          <a:bodyPr wrap="square" rtlCol="0">
            <a:spAutoFit/>
          </a:bodyPr>
          <a:lstStyle/>
          <a:p>
            <a:pPr algn="ctr"/>
            <a:r>
              <a:rPr lang="fr-FR" sz="2400" u="sng" dirty="0">
                <a:solidFill>
                  <a:schemeClr val="accent1"/>
                </a:solidFill>
              </a:rPr>
              <a:t>Le plan de sa maison</a:t>
            </a:r>
          </a:p>
        </p:txBody>
      </p:sp>
      <p:sp>
        <p:nvSpPr>
          <p:cNvPr id="7" name="Rectangle 6">
            <a:extLst>
              <a:ext uri="{FF2B5EF4-FFF2-40B4-BE49-F238E27FC236}">
                <a16:creationId xmlns:a16="http://schemas.microsoft.com/office/drawing/2014/main" xmlns="" id="{DABB3900-57CE-314C-992B-1147C2D323F5}"/>
              </a:ext>
            </a:extLst>
          </p:cNvPr>
          <p:cNvSpPr/>
          <p:nvPr/>
        </p:nvSpPr>
        <p:spPr>
          <a:xfrm>
            <a:off x="2104396" y="3815329"/>
            <a:ext cx="2240423" cy="182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xmlns="" id="{DA41F96B-3B33-7B40-A89D-430DC6335AF1}"/>
              </a:ext>
            </a:extLst>
          </p:cNvPr>
          <p:cNvSpPr txBox="1"/>
          <p:nvPr/>
        </p:nvSpPr>
        <p:spPr>
          <a:xfrm>
            <a:off x="2486610" y="4281316"/>
            <a:ext cx="1441861" cy="461665"/>
          </a:xfrm>
          <a:prstGeom prst="rect">
            <a:avLst/>
          </a:prstGeom>
          <a:noFill/>
        </p:spPr>
        <p:txBody>
          <a:bodyPr wrap="square" rtlCol="0">
            <a:spAutoFit/>
          </a:bodyPr>
          <a:lstStyle/>
          <a:p>
            <a:pPr algn="l"/>
            <a:r>
              <a:rPr lang="fr-FR" sz="2400" dirty="0"/>
              <a:t>Le salon</a:t>
            </a:r>
          </a:p>
        </p:txBody>
      </p:sp>
      <p:sp>
        <p:nvSpPr>
          <p:cNvPr id="10" name="Rectangle 9">
            <a:extLst>
              <a:ext uri="{FF2B5EF4-FFF2-40B4-BE49-F238E27FC236}">
                <a16:creationId xmlns:a16="http://schemas.microsoft.com/office/drawing/2014/main" xmlns="" id="{BA8B28B4-DED9-DE4E-86A1-CFEB94E705E4}"/>
              </a:ext>
            </a:extLst>
          </p:cNvPr>
          <p:cNvSpPr/>
          <p:nvPr/>
        </p:nvSpPr>
        <p:spPr>
          <a:xfrm rot="5400000">
            <a:off x="8546400" y="5058308"/>
            <a:ext cx="615096" cy="182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xmlns="" id="{67457D3C-57C7-1645-9E1F-D7AD6BCDFFB9}"/>
              </a:ext>
            </a:extLst>
          </p:cNvPr>
          <p:cNvSpPr/>
          <p:nvPr/>
        </p:nvSpPr>
        <p:spPr>
          <a:xfrm rot="5400000">
            <a:off x="6995019" y="5349381"/>
            <a:ext cx="640361" cy="12191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a:extLst>
              <a:ext uri="{FF2B5EF4-FFF2-40B4-BE49-F238E27FC236}">
                <a16:creationId xmlns:a16="http://schemas.microsoft.com/office/drawing/2014/main" xmlns="" id="{032C7AB3-A655-1A4C-A587-98E2D3D53C26}"/>
              </a:ext>
            </a:extLst>
          </p:cNvPr>
          <p:cNvSpPr txBox="1"/>
          <p:nvPr/>
        </p:nvSpPr>
        <p:spPr>
          <a:xfrm>
            <a:off x="6965111" y="5741875"/>
            <a:ext cx="762000" cy="461665"/>
          </a:xfrm>
          <a:prstGeom prst="rect">
            <a:avLst/>
          </a:prstGeom>
          <a:noFill/>
        </p:spPr>
        <p:txBody>
          <a:bodyPr wrap="square" rtlCol="0">
            <a:spAutoFit/>
          </a:bodyPr>
          <a:lstStyle/>
          <a:p>
            <a:pPr algn="l"/>
            <a:r>
              <a:rPr lang="fr-FR" sz="2400" dirty="0"/>
              <a:t>WC</a:t>
            </a:r>
          </a:p>
        </p:txBody>
      </p:sp>
      <p:sp>
        <p:nvSpPr>
          <p:cNvPr id="14" name="ZoneTexte 13">
            <a:extLst>
              <a:ext uri="{FF2B5EF4-FFF2-40B4-BE49-F238E27FC236}">
                <a16:creationId xmlns:a16="http://schemas.microsoft.com/office/drawing/2014/main" xmlns="" id="{F8CA4049-8196-8E4E-95BA-1BC4B1113065}"/>
              </a:ext>
            </a:extLst>
          </p:cNvPr>
          <p:cNvSpPr txBox="1"/>
          <p:nvPr/>
        </p:nvSpPr>
        <p:spPr>
          <a:xfrm>
            <a:off x="8349618" y="5544577"/>
            <a:ext cx="1110531" cy="830997"/>
          </a:xfrm>
          <a:prstGeom prst="rect">
            <a:avLst/>
          </a:prstGeom>
          <a:noFill/>
        </p:spPr>
        <p:txBody>
          <a:bodyPr wrap="square" rtlCol="0">
            <a:spAutoFit/>
          </a:bodyPr>
          <a:lstStyle/>
          <a:p>
            <a:pPr algn="ctr"/>
            <a:r>
              <a:rPr lang="fr-FR" sz="2400" dirty="0"/>
              <a:t>La salle de bain</a:t>
            </a:r>
          </a:p>
        </p:txBody>
      </p:sp>
      <p:sp>
        <p:nvSpPr>
          <p:cNvPr id="16" name="ZoneTexte 15">
            <a:extLst>
              <a:ext uri="{FF2B5EF4-FFF2-40B4-BE49-F238E27FC236}">
                <a16:creationId xmlns:a16="http://schemas.microsoft.com/office/drawing/2014/main" xmlns="" id="{A1DEF0C8-707A-2D48-8EEB-C8C97E56339C}"/>
              </a:ext>
            </a:extLst>
          </p:cNvPr>
          <p:cNvSpPr txBox="1"/>
          <p:nvPr/>
        </p:nvSpPr>
        <p:spPr>
          <a:xfrm>
            <a:off x="160573" y="190358"/>
            <a:ext cx="7268416" cy="461665"/>
          </a:xfrm>
          <a:prstGeom prst="rect">
            <a:avLst/>
          </a:prstGeom>
          <a:noFill/>
        </p:spPr>
        <p:txBody>
          <a:bodyPr wrap="square" rtlCol="0">
            <a:spAutoFit/>
          </a:bodyPr>
          <a:lstStyle/>
          <a:p>
            <a:pPr algn="l"/>
            <a:r>
              <a:rPr lang="fr-FR" sz="2400" u="sng" dirty="0">
                <a:solidFill>
                  <a:schemeClr val="accent1"/>
                </a:solidFill>
              </a:rPr>
              <a:t>Retrouve le parcours affolé du narrateur …</a:t>
            </a:r>
          </a:p>
        </p:txBody>
      </p:sp>
    </p:spTree>
    <p:extLst>
      <p:ext uri="{BB962C8B-B14F-4D97-AF65-F5344CB8AC3E}">
        <p14:creationId xmlns:p14="http://schemas.microsoft.com/office/powerpoint/2010/main" val="23239104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2C0AA17F-02BC-974F-A13E-4B3956D9E6B0}"/>
              </a:ext>
            </a:extLst>
          </p:cNvPr>
          <p:cNvSpPr txBox="1"/>
          <p:nvPr/>
        </p:nvSpPr>
        <p:spPr>
          <a:xfrm>
            <a:off x="388076" y="203056"/>
            <a:ext cx="2659924" cy="584775"/>
          </a:xfrm>
          <a:prstGeom prst="rect">
            <a:avLst/>
          </a:prstGeom>
          <a:noFill/>
        </p:spPr>
        <p:txBody>
          <a:bodyPr wrap="square" rtlCol="0">
            <a:spAutoFit/>
          </a:bodyPr>
          <a:lstStyle/>
          <a:p>
            <a:pPr algn="l"/>
            <a:r>
              <a:rPr lang="fr-FR" sz="3200" u="sng" dirty="0">
                <a:solidFill>
                  <a:schemeClr val="accent1"/>
                </a:solidFill>
              </a:rPr>
              <a:t>Observons …</a:t>
            </a:r>
          </a:p>
        </p:txBody>
      </p:sp>
      <p:sp>
        <p:nvSpPr>
          <p:cNvPr id="9" name="ZoneTexte 8">
            <a:extLst>
              <a:ext uri="{FF2B5EF4-FFF2-40B4-BE49-F238E27FC236}">
                <a16:creationId xmlns:a16="http://schemas.microsoft.com/office/drawing/2014/main" xmlns="" id="{DFE81853-C1DA-9D4B-99B1-BF8F254F7408}"/>
              </a:ext>
            </a:extLst>
          </p:cNvPr>
          <p:cNvSpPr txBox="1"/>
          <p:nvPr/>
        </p:nvSpPr>
        <p:spPr>
          <a:xfrm>
            <a:off x="2590800" y="1905000"/>
            <a:ext cx="6356349" cy="523220"/>
          </a:xfrm>
          <a:prstGeom prst="rect">
            <a:avLst/>
          </a:prstGeom>
          <a:noFill/>
        </p:spPr>
        <p:txBody>
          <a:bodyPr wrap="square" rtlCol="0">
            <a:spAutoFit/>
          </a:bodyPr>
          <a:lstStyle/>
          <a:p>
            <a:pPr algn="l"/>
            <a:r>
              <a:rPr lang="fr-FR" sz="2800" dirty="0"/>
              <a:t>Le chat a dévoré le gâteau </a:t>
            </a:r>
            <a:r>
              <a:rPr lang="fr-FR" sz="2800" dirty="0">
                <a:solidFill>
                  <a:srgbClr val="C00000"/>
                </a:solidFill>
              </a:rPr>
              <a:t>dans la cuisine.</a:t>
            </a:r>
          </a:p>
        </p:txBody>
      </p:sp>
      <p:sp>
        <p:nvSpPr>
          <p:cNvPr id="11" name="ZoneTexte 10">
            <a:extLst>
              <a:ext uri="{FF2B5EF4-FFF2-40B4-BE49-F238E27FC236}">
                <a16:creationId xmlns:a16="http://schemas.microsoft.com/office/drawing/2014/main" xmlns="" id="{92284141-E501-AC40-9380-6A9AA36AA6F7}"/>
              </a:ext>
            </a:extLst>
          </p:cNvPr>
          <p:cNvSpPr txBox="1"/>
          <p:nvPr/>
        </p:nvSpPr>
        <p:spPr>
          <a:xfrm>
            <a:off x="3581400" y="990600"/>
            <a:ext cx="4345515" cy="523220"/>
          </a:xfrm>
          <a:prstGeom prst="rect">
            <a:avLst/>
          </a:prstGeom>
          <a:noFill/>
        </p:spPr>
        <p:txBody>
          <a:bodyPr wrap="square" rtlCol="0">
            <a:spAutoFit/>
          </a:bodyPr>
          <a:lstStyle/>
          <a:p>
            <a:pPr algn="l"/>
            <a:r>
              <a:rPr lang="fr-FR" sz="2800" dirty="0"/>
              <a:t>Le chat a dévoré le gâteau.</a:t>
            </a:r>
            <a:endParaRPr lang="fr-FR" sz="2800" dirty="0">
              <a:solidFill>
                <a:srgbClr val="C00000"/>
              </a:solidFill>
            </a:endParaRPr>
          </a:p>
        </p:txBody>
      </p:sp>
      <p:sp>
        <p:nvSpPr>
          <p:cNvPr id="13" name="ZoneTexte 12">
            <a:extLst>
              <a:ext uri="{FF2B5EF4-FFF2-40B4-BE49-F238E27FC236}">
                <a16:creationId xmlns:a16="http://schemas.microsoft.com/office/drawing/2014/main" xmlns="" id="{C0DBB466-6A66-1B49-85BA-81250B044D5D}"/>
              </a:ext>
            </a:extLst>
          </p:cNvPr>
          <p:cNvSpPr txBox="1"/>
          <p:nvPr/>
        </p:nvSpPr>
        <p:spPr>
          <a:xfrm>
            <a:off x="2590800" y="2753380"/>
            <a:ext cx="6356349" cy="523220"/>
          </a:xfrm>
          <a:prstGeom prst="rect">
            <a:avLst/>
          </a:prstGeom>
          <a:noFill/>
        </p:spPr>
        <p:txBody>
          <a:bodyPr wrap="square" rtlCol="0">
            <a:spAutoFit/>
          </a:bodyPr>
          <a:lstStyle/>
          <a:p>
            <a:pPr algn="l"/>
            <a:r>
              <a:rPr lang="fr-FR" sz="2800" dirty="0">
                <a:solidFill>
                  <a:srgbClr val="C00000"/>
                </a:solidFill>
              </a:rPr>
              <a:t>Dans la cuisine</a:t>
            </a:r>
            <a:r>
              <a:rPr lang="fr-FR" sz="2800" dirty="0"/>
              <a:t>, le chat a dévoré le gâteau. </a:t>
            </a:r>
            <a:endParaRPr lang="fr-FR" sz="2800" dirty="0">
              <a:solidFill>
                <a:srgbClr val="C00000"/>
              </a:solidFill>
            </a:endParaRPr>
          </a:p>
        </p:txBody>
      </p:sp>
      <p:sp>
        <p:nvSpPr>
          <p:cNvPr id="3" name="ZoneTexte 2">
            <a:extLst>
              <a:ext uri="{FF2B5EF4-FFF2-40B4-BE49-F238E27FC236}">
                <a16:creationId xmlns:a16="http://schemas.microsoft.com/office/drawing/2014/main" xmlns="" id="{520B349C-B891-494E-83FC-FC17F4045DFE}"/>
              </a:ext>
            </a:extLst>
          </p:cNvPr>
          <p:cNvSpPr txBox="1"/>
          <p:nvPr/>
        </p:nvSpPr>
        <p:spPr>
          <a:xfrm>
            <a:off x="510920" y="4946247"/>
            <a:ext cx="11298620" cy="523220"/>
          </a:xfrm>
          <a:prstGeom prst="rect">
            <a:avLst/>
          </a:prstGeom>
          <a:noFill/>
        </p:spPr>
        <p:txBody>
          <a:bodyPr wrap="square" rtlCol="0">
            <a:spAutoFit/>
          </a:bodyPr>
          <a:lstStyle/>
          <a:p>
            <a:pPr algn="l"/>
            <a:r>
              <a:rPr lang="fr-FR" sz="2800" dirty="0"/>
              <a:t>Ce groupe nominal donne des informations sur les circonstances de l’action.</a:t>
            </a:r>
          </a:p>
        </p:txBody>
      </p:sp>
      <p:sp>
        <p:nvSpPr>
          <p:cNvPr id="4" name="ZoneTexte 3">
            <a:extLst>
              <a:ext uri="{FF2B5EF4-FFF2-40B4-BE49-F238E27FC236}">
                <a16:creationId xmlns:a16="http://schemas.microsoft.com/office/drawing/2014/main" xmlns="" id="{04AAE195-B7A6-AD46-8C16-AD669DC6E8F1}"/>
              </a:ext>
            </a:extLst>
          </p:cNvPr>
          <p:cNvSpPr txBox="1"/>
          <p:nvPr/>
        </p:nvSpPr>
        <p:spPr>
          <a:xfrm>
            <a:off x="3415862" y="5648980"/>
            <a:ext cx="5693104" cy="523220"/>
          </a:xfrm>
          <a:prstGeom prst="rect">
            <a:avLst/>
          </a:prstGeom>
          <a:noFill/>
        </p:spPr>
        <p:txBody>
          <a:bodyPr wrap="square" rtlCol="0">
            <a:spAutoFit/>
          </a:bodyPr>
          <a:lstStyle/>
          <a:p>
            <a:pPr algn="l"/>
            <a:r>
              <a:rPr lang="fr-FR" sz="2800" dirty="0"/>
              <a:t>Ce complément est déplaçable.</a:t>
            </a:r>
          </a:p>
        </p:txBody>
      </p:sp>
      <p:sp>
        <p:nvSpPr>
          <p:cNvPr id="5" name="ZoneTexte 4">
            <a:extLst>
              <a:ext uri="{FF2B5EF4-FFF2-40B4-BE49-F238E27FC236}">
                <a16:creationId xmlns:a16="http://schemas.microsoft.com/office/drawing/2014/main" xmlns="" id="{A77DD8AB-F468-3546-A414-C75FFA30EE04}"/>
              </a:ext>
            </a:extLst>
          </p:cNvPr>
          <p:cNvSpPr txBox="1"/>
          <p:nvPr/>
        </p:nvSpPr>
        <p:spPr>
          <a:xfrm>
            <a:off x="2590800" y="3581400"/>
            <a:ext cx="7361773" cy="523220"/>
          </a:xfrm>
          <a:prstGeom prst="rect">
            <a:avLst/>
          </a:prstGeom>
          <a:noFill/>
        </p:spPr>
        <p:txBody>
          <a:bodyPr wrap="square" rtlCol="0">
            <a:spAutoFit/>
          </a:bodyPr>
          <a:lstStyle/>
          <a:p>
            <a:pPr algn="l"/>
            <a:r>
              <a:rPr lang="fr-FR" sz="2800" dirty="0"/>
              <a:t>Le chat, </a:t>
            </a:r>
            <a:r>
              <a:rPr lang="fr-FR" sz="2800" dirty="0">
                <a:solidFill>
                  <a:srgbClr val="C00000"/>
                </a:solidFill>
              </a:rPr>
              <a:t>dans la cuisine</a:t>
            </a:r>
            <a:r>
              <a:rPr lang="fr-FR" sz="2800" dirty="0"/>
              <a:t>, a dévoré le gâteau.</a:t>
            </a:r>
            <a:endParaRPr lang="fr-FR" sz="2800" dirty="0">
              <a:solidFill>
                <a:srgbClr val="C00000"/>
              </a:solidFill>
            </a:endParaRPr>
          </a:p>
        </p:txBody>
      </p:sp>
    </p:spTree>
    <p:extLst>
      <p:ext uri="{BB962C8B-B14F-4D97-AF65-F5344CB8AC3E}">
        <p14:creationId xmlns:p14="http://schemas.microsoft.com/office/powerpoint/2010/main" val="40061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anim calcmode="lin" valueType="num">
                                      <p:cBhvr>
                                        <p:cTn id="8" dur="500" fill="hold"/>
                                        <p:tgtEl>
                                          <p:spTgt spid="9"/>
                                        </p:tgtEl>
                                        <p:attrNameLst>
                                          <p:attrName>ppt_x</p:attrName>
                                        </p:attrNameLst>
                                      </p:cBhvr>
                                      <p:tavLst>
                                        <p:tav tm="0">
                                          <p:val>
                                            <p:strVal val="#ppt_x"/>
                                          </p:val>
                                        </p:tav>
                                        <p:tav tm="100000">
                                          <p:val>
                                            <p:strVal val="#ppt_x"/>
                                          </p:val>
                                        </p:tav>
                                      </p:tavLst>
                                    </p:anim>
                                    <p:anim calcmode="lin" valueType="num">
                                      <p:cBhvr>
                                        <p:cTn id="9" dur="5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anim calcmode="lin" valueType="num">
                                      <p:cBhvr>
                                        <p:cTn id="15" dur="500" fill="hold"/>
                                        <p:tgtEl>
                                          <p:spTgt spid="13"/>
                                        </p:tgtEl>
                                        <p:attrNameLst>
                                          <p:attrName>ppt_x</p:attrName>
                                        </p:attrNameLst>
                                      </p:cBhvr>
                                      <p:tavLst>
                                        <p:tav tm="0">
                                          <p:val>
                                            <p:strVal val="#ppt_x"/>
                                          </p:val>
                                        </p:tav>
                                        <p:tav tm="100000">
                                          <p:val>
                                            <p:strVal val="#ppt_x"/>
                                          </p:val>
                                        </p:tav>
                                      </p:tavLst>
                                    </p:anim>
                                    <p:anim calcmode="lin" valueType="num">
                                      <p:cBhvr>
                                        <p:cTn id="16" dur="5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anim calcmode="lin" valueType="num">
                                      <p:cBhvr>
                                        <p:cTn id="22" dur="500" fill="hold"/>
                                        <p:tgtEl>
                                          <p:spTgt spid="5"/>
                                        </p:tgtEl>
                                        <p:attrNameLst>
                                          <p:attrName>ppt_x</p:attrName>
                                        </p:attrNameLst>
                                      </p:cBhvr>
                                      <p:tavLst>
                                        <p:tav tm="0">
                                          <p:val>
                                            <p:strVal val="#ppt_x"/>
                                          </p:val>
                                        </p:tav>
                                        <p:tav tm="100000">
                                          <p:val>
                                            <p:strVal val="#ppt_x"/>
                                          </p:val>
                                        </p:tav>
                                      </p:tavLst>
                                    </p:anim>
                                    <p:anim calcmode="lin" valueType="num">
                                      <p:cBhvr>
                                        <p:cTn id="23"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additive="base">
                                        <p:cTn id="34" dur="500" fill="hold"/>
                                        <p:tgtEl>
                                          <p:spTgt spid="4"/>
                                        </p:tgtEl>
                                        <p:attrNameLst>
                                          <p:attrName>ppt_x</p:attrName>
                                        </p:attrNameLst>
                                      </p:cBhvr>
                                      <p:tavLst>
                                        <p:tav tm="0">
                                          <p:val>
                                            <p:strVal val="#ppt_x"/>
                                          </p:val>
                                        </p:tav>
                                        <p:tav tm="100000">
                                          <p:val>
                                            <p:strVal val="#ppt_x"/>
                                          </p:val>
                                        </p:tav>
                                      </p:tavLst>
                                    </p:anim>
                                    <p:anim calcmode="lin" valueType="num">
                                      <p:cBhvr additive="base">
                                        <p:cTn id="3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3" grpId="0"/>
      <p:bldP spid="4"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FB1E74A8-B560-894C-9F9E-2035D09A3CDC}"/>
              </a:ext>
            </a:extLst>
          </p:cNvPr>
          <p:cNvSpPr txBox="1"/>
          <p:nvPr/>
        </p:nvSpPr>
        <p:spPr>
          <a:xfrm>
            <a:off x="4478868" y="381000"/>
            <a:ext cx="5122332" cy="523220"/>
          </a:xfrm>
          <a:prstGeom prst="rect">
            <a:avLst/>
          </a:prstGeom>
          <a:noFill/>
        </p:spPr>
        <p:txBody>
          <a:bodyPr wrap="square" rtlCol="0">
            <a:spAutoFit/>
          </a:bodyPr>
          <a:lstStyle/>
          <a:p>
            <a:pPr algn="l"/>
            <a:r>
              <a:rPr lang="fr-FR" sz="2800" dirty="0"/>
              <a:t>Le cage du canari se situe </a:t>
            </a:r>
            <a:r>
              <a:rPr lang="fr-FR" sz="2800" dirty="0">
                <a:solidFill>
                  <a:srgbClr val="C00000"/>
                </a:solidFill>
              </a:rPr>
              <a:t>dehors</a:t>
            </a:r>
            <a:r>
              <a:rPr lang="fr-FR" sz="2800" dirty="0"/>
              <a:t>.</a:t>
            </a:r>
            <a:endParaRPr lang="fr-FR" sz="2800" dirty="0">
              <a:solidFill>
                <a:srgbClr val="C00000"/>
              </a:solidFill>
            </a:endParaRPr>
          </a:p>
        </p:txBody>
      </p:sp>
      <p:sp>
        <p:nvSpPr>
          <p:cNvPr id="5" name="ZoneTexte 4">
            <a:extLst>
              <a:ext uri="{FF2B5EF4-FFF2-40B4-BE49-F238E27FC236}">
                <a16:creationId xmlns:a16="http://schemas.microsoft.com/office/drawing/2014/main" xmlns="" id="{50AC17DD-0998-B54F-8E73-92BC98EFF2FD}"/>
              </a:ext>
            </a:extLst>
          </p:cNvPr>
          <p:cNvSpPr txBox="1"/>
          <p:nvPr/>
        </p:nvSpPr>
        <p:spPr>
          <a:xfrm>
            <a:off x="990600" y="4648200"/>
            <a:ext cx="5583767" cy="523220"/>
          </a:xfrm>
          <a:prstGeom prst="rect">
            <a:avLst/>
          </a:prstGeom>
          <a:noFill/>
        </p:spPr>
        <p:txBody>
          <a:bodyPr wrap="square" rtlCol="0">
            <a:spAutoFit/>
          </a:bodyPr>
          <a:lstStyle/>
          <a:p>
            <a:pPr algn="l"/>
            <a:r>
              <a:rPr lang="fr-FR" sz="2800" dirty="0"/>
              <a:t>Il n’a pas voulu courir </a:t>
            </a:r>
            <a:r>
              <a:rPr lang="fr-FR" sz="2800" dirty="0">
                <a:solidFill>
                  <a:srgbClr val="C00000"/>
                </a:solidFill>
              </a:rPr>
              <a:t>jusqu’au cagibi</a:t>
            </a:r>
            <a:r>
              <a:rPr lang="fr-FR" sz="2800" dirty="0"/>
              <a:t>.</a:t>
            </a:r>
            <a:endParaRPr lang="fr-FR" sz="2800" dirty="0">
              <a:solidFill>
                <a:srgbClr val="C00000"/>
              </a:solidFill>
            </a:endParaRPr>
          </a:p>
        </p:txBody>
      </p:sp>
      <p:sp>
        <p:nvSpPr>
          <p:cNvPr id="7" name="ZoneTexte 6">
            <a:extLst>
              <a:ext uri="{FF2B5EF4-FFF2-40B4-BE49-F238E27FC236}">
                <a16:creationId xmlns:a16="http://schemas.microsoft.com/office/drawing/2014/main" xmlns="" id="{7A59F2EE-F113-7F42-9CC5-1DCB3DB41E81}"/>
              </a:ext>
            </a:extLst>
          </p:cNvPr>
          <p:cNvSpPr txBox="1"/>
          <p:nvPr/>
        </p:nvSpPr>
        <p:spPr>
          <a:xfrm>
            <a:off x="1066800" y="2209800"/>
            <a:ext cx="4451348" cy="523220"/>
          </a:xfrm>
          <a:prstGeom prst="rect">
            <a:avLst/>
          </a:prstGeom>
          <a:noFill/>
        </p:spPr>
        <p:txBody>
          <a:bodyPr wrap="square" rtlCol="0">
            <a:spAutoFit/>
          </a:bodyPr>
          <a:lstStyle/>
          <a:p>
            <a:pPr algn="l"/>
            <a:r>
              <a:rPr lang="fr-FR" sz="2800" dirty="0"/>
              <a:t>Le chat est allongé </a:t>
            </a:r>
            <a:r>
              <a:rPr lang="fr-FR" sz="2800" dirty="0">
                <a:solidFill>
                  <a:srgbClr val="C00000"/>
                </a:solidFill>
              </a:rPr>
              <a:t>sur le lit</a:t>
            </a:r>
            <a:r>
              <a:rPr lang="fr-FR" sz="2800" dirty="0"/>
              <a:t>.</a:t>
            </a:r>
            <a:endParaRPr lang="fr-FR" sz="2800" dirty="0">
              <a:solidFill>
                <a:srgbClr val="C00000"/>
              </a:solidFill>
            </a:endParaRPr>
          </a:p>
        </p:txBody>
      </p:sp>
      <p:sp>
        <p:nvSpPr>
          <p:cNvPr id="9" name="ZoneTexte 8">
            <a:extLst>
              <a:ext uri="{FF2B5EF4-FFF2-40B4-BE49-F238E27FC236}">
                <a16:creationId xmlns:a16="http://schemas.microsoft.com/office/drawing/2014/main" xmlns="" id="{953E1A8C-2F3C-604B-A38A-55D064CD59E2}"/>
              </a:ext>
            </a:extLst>
          </p:cNvPr>
          <p:cNvSpPr txBox="1"/>
          <p:nvPr/>
        </p:nvSpPr>
        <p:spPr>
          <a:xfrm>
            <a:off x="388076" y="203056"/>
            <a:ext cx="2439860" cy="584775"/>
          </a:xfrm>
          <a:prstGeom prst="rect">
            <a:avLst/>
          </a:prstGeom>
          <a:noFill/>
        </p:spPr>
        <p:txBody>
          <a:bodyPr wrap="square" rtlCol="0">
            <a:spAutoFit/>
          </a:bodyPr>
          <a:lstStyle/>
          <a:p>
            <a:pPr algn="l"/>
            <a:r>
              <a:rPr lang="fr-FR" sz="3200" u="sng" dirty="0">
                <a:solidFill>
                  <a:schemeClr val="accent1"/>
                </a:solidFill>
              </a:rPr>
              <a:t>Observons</a:t>
            </a:r>
            <a:r>
              <a:rPr lang="fr-FR" sz="2800" u="sng" dirty="0">
                <a:solidFill>
                  <a:schemeClr val="accent1"/>
                </a:solidFill>
              </a:rPr>
              <a:t>…</a:t>
            </a:r>
          </a:p>
        </p:txBody>
      </p:sp>
      <p:sp>
        <p:nvSpPr>
          <p:cNvPr id="11" name="ZoneTexte 10">
            <a:extLst>
              <a:ext uri="{FF2B5EF4-FFF2-40B4-BE49-F238E27FC236}">
                <a16:creationId xmlns:a16="http://schemas.microsoft.com/office/drawing/2014/main" xmlns="" id="{E3BC67F2-A837-EE4F-8324-9C00BC25E471}"/>
              </a:ext>
            </a:extLst>
          </p:cNvPr>
          <p:cNvSpPr txBox="1"/>
          <p:nvPr/>
        </p:nvSpPr>
        <p:spPr>
          <a:xfrm>
            <a:off x="4495800" y="1143000"/>
            <a:ext cx="3647020" cy="523220"/>
          </a:xfrm>
          <a:prstGeom prst="rect">
            <a:avLst/>
          </a:prstGeom>
          <a:noFill/>
        </p:spPr>
        <p:txBody>
          <a:bodyPr wrap="square" rtlCol="0">
            <a:spAutoFit/>
          </a:bodyPr>
          <a:lstStyle/>
          <a:p>
            <a:pPr algn="l"/>
            <a:r>
              <a:rPr lang="fr-FR" sz="2800" dirty="0"/>
              <a:t>Il peut être </a:t>
            </a:r>
            <a:r>
              <a:rPr lang="fr-FR" sz="2800" dirty="0">
                <a:solidFill>
                  <a:srgbClr val="0070C0"/>
                </a:solidFill>
              </a:rPr>
              <a:t>un adverbe</a:t>
            </a:r>
            <a:r>
              <a:rPr lang="fr-FR" sz="2800" dirty="0"/>
              <a:t>.</a:t>
            </a:r>
          </a:p>
        </p:txBody>
      </p:sp>
      <p:sp>
        <p:nvSpPr>
          <p:cNvPr id="13" name="ZoneTexte 12">
            <a:extLst>
              <a:ext uri="{FF2B5EF4-FFF2-40B4-BE49-F238E27FC236}">
                <a16:creationId xmlns:a16="http://schemas.microsoft.com/office/drawing/2014/main" xmlns="" id="{E0277A7D-7F3D-724A-9AF1-7603F108FC87}"/>
              </a:ext>
            </a:extLst>
          </p:cNvPr>
          <p:cNvSpPr txBox="1"/>
          <p:nvPr/>
        </p:nvSpPr>
        <p:spPr>
          <a:xfrm>
            <a:off x="1047753" y="3048000"/>
            <a:ext cx="11220447" cy="954107"/>
          </a:xfrm>
          <a:prstGeom prst="rect">
            <a:avLst/>
          </a:prstGeom>
          <a:noFill/>
        </p:spPr>
        <p:txBody>
          <a:bodyPr wrap="square" rtlCol="0">
            <a:spAutoFit/>
          </a:bodyPr>
          <a:lstStyle/>
          <a:p>
            <a:pPr algn="l"/>
            <a:r>
              <a:rPr lang="fr-FR" sz="2800" dirty="0"/>
              <a:t>Il peut être </a:t>
            </a:r>
            <a:r>
              <a:rPr lang="fr-FR" sz="2800" dirty="0">
                <a:solidFill>
                  <a:srgbClr val="0070C0"/>
                </a:solidFill>
              </a:rPr>
              <a:t>un groupe nominal </a:t>
            </a:r>
            <a:r>
              <a:rPr lang="fr-FR" sz="2800" dirty="0" smtClean="0">
                <a:solidFill>
                  <a:srgbClr val="0070C0"/>
                </a:solidFill>
              </a:rPr>
              <a:t>prépositionnel </a:t>
            </a:r>
            <a:r>
              <a:rPr lang="fr-FR" sz="2800" dirty="0" smtClean="0"/>
              <a:t>et </a:t>
            </a:r>
            <a:r>
              <a:rPr lang="fr-FR" sz="2800" dirty="0"/>
              <a:t>renseigner sur un endroit précis.</a:t>
            </a:r>
          </a:p>
        </p:txBody>
      </p:sp>
      <p:sp>
        <p:nvSpPr>
          <p:cNvPr id="15" name="ZoneTexte 14">
            <a:extLst>
              <a:ext uri="{FF2B5EF4-FFF2-40B4-BE49-F238E27FC236}">
                <a16:creationId xmlns:a16="http://schemas.microsoft.com/office/drawing/2014/main" xmlns="" id="{05695673-4FDE-7249-89C2-39AA16BDCCB4}"/>
              </a:ext>
            </a:extLst>
          </p:cNvPr>
          <p:cNvSpPr txBox="1"/>
          <p:nvPr/>
        </p:nvSpPr>
        <p:spPr>
          <a:xfrm>
            <a:off x="994844" y="5344180"/>
            <a:ext cx="11120956" cy="523220"/>
          </a:xfrm>
          <a:prstGeom prst="rect">
            <a:avLst/>
          </a:prstGeom>
          <a:noFill/>
        </p:spPr>
        <p:txBody>
          <a:bodyPr wrap="square" rtlCol="0">
            <a:spAutoFit/>
          </a:bodyPr>
          <a:lstStyle/>
          <a:p>
            <a:pPr algn="l"/>
            <a:r>
              <a:rPr lang="fr-FR" sz="2800" dirty="0"/>
              <a:t>Il peut être </a:t>
            </a:r>
            <a:r>
              <a:rPr lang="fr-FR" sz="2800" dirty="0">
                <a:solidFill>
                  <a:srgbClr val="0070C0"/>
                </a:solidFill>
              </a:rPr>
              <a:t>un groupe nominal prépositionnel </a:t>
            </a:r>
            <a:r>
              <a:rPr lang="fr-FR" sz="2800" dirty="0"/>
              <a:t>et montrer un déplacement.</a:t>
            </a:r>
          </a:p>
        </p:txBody>
      </p:sp>
      <p:sp>
        <p:nvSpPr>
          <p:cNvPr id="16" name="Flèche : courbe vers la droite 15">
            <a:extLst>
              <a:ext uri="{FF2B5EF4-FFF2-40B4-BE49-F238E27FC236}">
                <a16:creationId xmlns:a16="http://schemas.microsoft.com/office/drawing/2014/main" xmlns="" id="{D76BE153-4BB7-AB4B-8590-FA8C82959DA7}"/>
              </a:ext>
            </a:extLst>
          </p:cNvPr>
          <p:cNvSpPr/>
          <p:nvPr/>
        </p:nvSpPr>
        <p:spPr>
          <a:xfrm>
            <a:off x="3962400" y="609600"/>
            <a:ext cx="457200" cy="9144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8" name="Flèche : courbe vers la droite 17">
            <a:extLst>
              <a:ext uri="{FF2B5EF4-FFF2-40B4-BE49-F238E27FC236}">
                <a16:creationId xmlns:a16="http://schemas.microsoft.com/office/drawing/2014/main" xmlns="" id="{A3548A31-2151-CE43-8BFB-F32F94D5DC99}"/>
              </a:ext>
            </a:extLst>
          </p:cNvPr>
          <p:cNvSpPr/>
          <p:nvPr/>
        </p:nvSpPr>
        <p:spPr>
          <a:xfrm>
            <a:off x="457200" y="2465260"/>
            <a:ext cx="533400" cy="96374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0" name="Flèche : courbe vers la droite 19">
            <a:extLst>
              <a:ext uri="{FF2B5EF4-FFF2-40B4-BE49-F238E27FC236}">
                <a16:creationId xmlns:a16="http://schemas.microsoft.com/office/drawing/2014/main" xmlns="" id="{FC96E6D9-3626-3F46-856F-06C43A0DBE90}"/>
              </a:ext>
            </a:extLst>
          </p:cNvPr>
          <p:cNvSpPr/>
          <p:nvPr/>
        </p:nvSpPr>
        <p:spPr>
          <a:xfrm>
            <a:off x="304800" y="4800600"/>
            <a:ext cx="562622" cy="93939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249570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anim calcmode="lin" valueType="num">
                                      <p:cBhvr>
                                        <p:cTn id="13" dur="500" fill="hold"/>
                                        <p:tgtEl>
                                          <p:spTgt spid="11"/>
                                        </p:tgtEl>
                                        <p:attrNameLst>
                                          <p:attrName>ppt_x</p:attrName>
                                        </p:attrNameLst>
                                      </p:cBhvr>
                                      <p:tavLst>
                                        <p:tav tm="0">
                                          <p:val>
                                            <p:strVal val="#ppt_x"/>
                                          </p:val>
                                        </p:tav>
                                        <p:tav tm="100000">
                                          <p:val>
                                            <p:strVal val="#ppt_x"/>
                                          </p:val>
                                        </p:tav>
                                      </p:tavLst>
                                    </p:anim>
                                    <p:anim calcmode="lin" valueType="num">
                                      <p:cBhvr>
                                        <p:cTn id="14" dur="5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anim calcmode="lin" valueType="num">
                                      <p:cBhvr>
                                        <p:cTn id="20" dur="500" fill="hold"/>
                                        <p:tgtEl>
                                          <p:spTgt spid="18"/>
                                        </p:tgtEl>
                                        <p:attrNameLst>
                                          <p:attrName>ppt_x</p:attrName>
                                        </p:attrNameLst>
                                      </p:cBhvr>
                                      <p:tavLst>
                                        <p:tav tm="0">
                                          <p:val>
                                            <p:strVal val="#ppt_x"/>
                                          </p:val>
                                        </p:tav>
                                        <p:tav tm="100000">
                                          <p:val>
                                            <p:strVal val="#ppt_x"/>
                                          </p:val>
                                        </p:tav>
                                      </p:tavLst>
                                    </p:anim>
                                    <p:anim calcmode="lin" valueType="num">
                                      <p:cBhvr>
                                        <p:cTn id="21" dur="500" fill="hold"/>
                                        <p:tgtEl>
                                          <p:spTgt spid="18"/>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anim calcmode="lin" valueType="num">
                                      <p:cBhvr>
                                        <p:cTn id="25" dur="500" fill="hold"/>
                                        <p:tgtEl>
                                          <p:spTgt spid="13"/>
                                        </p:tgtEl>
                                        <p:attrNameLst>
                                          <p:attrName>ppt_x</p:attrName>
                                        </p:attrNameLst>
                                      </p:cBhvr>
                                      <p:tavLst>
                                        <p:tav tm="0">
                                          <p:val>
                                            <p:strVal val="#ppt_x"/>
                                          </p:val>
                                        </p:tav>
                                        <p:tav tm="100000">
                                          <p:val>
                                            <p:strVal val="#ppt_x"/>
                                          </p:val>
                                        </p:tav>
                                      </p:tavLst>
                                    </p:anim>
                                    <p:anim calcmode="lin" valueType="num">
                                      <p:cBhvr>
                                        <p:cTn id="26" dur="5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anim calcmode="lin" valueType="num">
                                      <p:cBhvr>
                                        <p:cTn id="32" dur="500" fill="hold"/>
                                        <p:tgtEl>
                                          <p:spTgt spid="20"/>
                                        </p:tgtEl>
                                        <p:attrNameLst>
                                          <p:attrName>ppt_x</p:attrName>
                                        </p:attrNameLst>
                                      </p:cBhvr>
                                      <p:tavLst>
                                        <p:tav tm="0">
                                          <p:val>
                                            <p:strVal val="#ppt_x"/>
                                          </p:val>
                                        </p:tav>
                                        <p:tav tm="100000">
                                          <p:val>
                                            <p:strVal val="#ppt_x"/>
                                          </p:val>
                                        </p:tav>
                                      </p:tavLst>
                                    </p:anim>
                                    <p:anim calcmode="lin" valueType="num">
                                      <p:cBhvr>
                                        <p:cTn id="33" dur="500" fill="hold"/>
                                        <p:tgtEl>
                                          <p:spTgt spid="20"/>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500"/>
                                        <p:tgtEl>
                                          <p:spTgt spid="15"/>
                                        </p:tgtEl>
                                      </p:cBhvr>
                                    </p:animEffect>
                                    <p:anim calcmode="lin" valueType="num">
                                      <p:cBhvr>
                                        <p:cTn id="37" dur="500" fill="hold"/>
                                        <p:tgtEl>
                                          <p:spTgt spid="15"/>
                                        </p:tgtEl>
                                        <p:attrNameLst>
                                          <p:attrName>ppt_x</p:attrName>
                                        </p:attrNameLst>
                                      </p:cBhvr>
                                      <p:tavLst>
                                        <p:tav tm="0">
                                          <p:val>
                                            <p:strVal val="#ppt_x"/>
                                          </p:val>
                                        </p:tav>
                                        <p:tav tm="100000">
                                          <p:val>
                                            <p:strVal val="#ppt_x"/>
                                          </p:val>
                                        </p:tav>
                                      </p:tavLst>
                                    </p:anim>
                                    <p:anim calcmode="lin" valueType="num">
                                      <p:cBhvr>
                                        <p:cTn id="38" dur="5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5" grpId="0"/>
      <p:bldP spid="16" grpId="0" animBg="1"/>
      <p:bldP spid="18" grpId="0" animBg="1"/>
      <p:bldP spid="2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6BDBD9F8-A5A8-C342-8F03-B910889A30D3}"/>
              </a:ext>
            </a:extLst>
          </p:cNvPr>
          <p:cNvSpPr txBox="1"/>
          <p:nvPr/>
        </p:nvSpPr>
        <p:spPr>
          <a:xfrm>
            <a:off x="2074333" y="2514598"/>
            <a:ext cx="790575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sz="4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Le complément circonstanciel de lieu</a:t>
            </a:r>
          </a:p>
        </p:txBody>
      </p:sp>
      <p:sp>
        <p:nvSpPr>
          <p:cNvPr id="4" name="ZoneTexte 3">
            <a:extLst>
              <a:ext uri="{FF2B5EF4-FFF2-40B4-BE49-F238E27FC236}">
                <a16:creationId xmlns:a16="http://schemas.microsoft.com/office/drawing/2014/main" xmlns="" id="{35975796-F813-514E-80F3-72A610BDDEA2}"/>
              </a:ext>
            </a:extLst>
          </p:cNvPr>
          <p:cNvSpPr txBox="1"/>
          <p:nvPr/>
        </p:nvSpPr>
        <p:spPr>
          <a:xfrm>
            <a:off x="6553200" y="4582180"/>
            <a:ext cx="5213355" cy="523220"/>
          </a:xfrm>
          <a:prstGeom prst="rect">
            <a:avLst/>
          </a:prstGeom>
          <a:noFill/>
          <a:ln>
            <a:solidFill>
              <a:schemeClr val="accent1"/>
            </a:solidFill>
          </a:ln>
        </p:spPr>
        <p:txBody>
          <a:bodyPr wrap="square" rtlCol="0">
            <a:spAutoFit/>
          </a:bodyPr>
          <a:lstStyle/>
          <a:p>
            <a:pPr algn="l"/>
            <a:r>
              <a:rPr lang="fr-FR" sz="2800" dirty="0"/>
              <a:t>donne des informations sur le lieu. </a:t>
            </a:r>
          </a:p>
        </p:txBody>
      </p:sp>
      <p:sp>
        <p:nvSpPr>
          <p:cNvPr id="6" name="ZoneTexte 5">
            <a:extLst>
              <a:ext uri="{FF2B5EF4-FFF2-40B4-BE49-F238E27FC236}">
                <a16:creationId xmlns:a16="http://schemas.microsoft.com/office/drawing/2014/main" xmlns="" id="{4EDEE33E-6209-2649-A7FF-25B965F7CAE5}"/>
              </a:ext>
            </a:extLst>
          </p:cNvPr>
          <p:cNvSpPr txBox="1"/>
          <p:nvPr/>
        </p:nvSpPr>
        <p:spPr>
          <a:xfrm>
            <a:off x="9067800" y="762000"/>
            <a:ext cx="2478632" cy="523220"/>
          </a:xfrm>
          <a:prstGeom prst="rect">
            <a:avLst/>
          </a:prstGeom>
          <a:noFill/>
          <a:ln>
            <a:solidFill>
              <a:schemeClr val="accent1"/>
            </a:solidFill>
          </a:ln>
        </p:spPr>
        <p:txBody>
          <a:bodyPr wrap="square" rtlCol="0">
            <a:spAutoFit/>
          </a:bodyPr>
          <a:lstStyle/>
          <a:p>
            <a:pPr algn="l"/>
            <a:r>
              <a:rPr lang="fr-FR" sz="2800" dirty="0"/>
              <a:t>est déplaçable.</a:t>
            </a:r>
          </a:p>
        </p:txBody>
      </p:sp>
      <p:sp>
        <p:nvSpPr>
          <p:cNvPr id="8" name="ZoneTexte 7">
            <a:extLst>
              <a:ext uri="{FF2B5EF4-FFF2-40B4-BE49-F238E27FC236}">
                <a16:creationId xmlns:a16="http://schemas.microsoft.com/office/drawing/2014/main" xmlns="" id="{DD371B3D-E073-7143-ADE7-90B10C26888B}"/>
              </a:ext>
            </a:extLst>
          </p:cNvPr>
          <p:cNvSpPr txBox="1"/>
          <p:nvPr/>
        </p:nvSpPr>
        <p:spPr>
          <a:xfrm>
            <a:off x="381000" y="914400"/>
            <a:ext cx="3409946" cy="523220"/>
          </a:xfrm>
          <a:prstGeom prst="rect">
            <a:avLst/>
          </a:prstGeom>
          <a:noFill/>
          <a:ln>
            <a:solidFill>
              <a:schemeClr val="accent1"/>
            </a:solidFill>
          </a:ln>
        </p:spPr>
        <p:txBody>
          <a:bodyPr wrap="square" rtlCol="0">
            <a:spAutoFit/>
          </a:bodyPr>
          <a:lstStyle/>
          <a:p>
            <a:pPr algn="l"/>
            <a:r>
              <a:rPr lang="fr-FR" sz="2800" dirty="0"/>
              <a:t>peut être un adverbe.</a:t>
            </a:r>
          </a:p>
        </p:txBody>
      </p:sp>
      <p:sp>
        <p:nvSpPr>
          <p:cNvPr id="12" name="ZoneTexte 11">
            <a:extLst>
              <a:ext uri="{FF2B5EF4-FFF2-40B4-BE49-F238E27FC236}">
                <a16:creationId xmlns:a16="http://schemas.microsoft.com/office/drawing/2014/main" xmlns="" id="{919673C7-F107-6740-9D85-603D074D54F7}"/>
              </a:ext>
            </a:extLst>
          </p:cNvPr>
          <p:cNvSpPr txBox="1"/>
          <p:nvPr/>
        </p:nvSpPr>
        <p:spPr>
          <a:xfrm>
            <a:off x="4419600" y="5562600"/>
            <a:ext cx="3877735" cy="523220"/>
          </a:xfrm>
          <a:prstGeom prst="rect">
            <a:avLst/>
          </a:prstGeom>
          <a:noFill/>
          <a:ln>
            <a:solidFill>
              <a:schemeClr val="accent1"/>
            </a:solidFill>
          </a:ln>
        </p:spPr>
        <p:txBody>
          <a:bodyPr wrap="square" rtlCol="0">
            <a:spAutoFit/>
          </a:bodyPr>
          <a:lstStyle/>
          <a:p>
            <a:pPr algn="l"/>
            <a:r>
              <a:rPr lang="fr-FR" sz="2800" dirty="0"/>
              <a:t>montre un déplacement.</a:t>
            </a:r>
          </a:p>
        </p:txBody>
      </p:sp>
      <p:sp>
        <p:nvSpPr>
          <p:cNvPr id="14" name="ZoneTexte 13">
            <a:extLst>
              <a:ext uri="{FF2B5EF4-FFF2-40B4-BE49-F238E27FC236}">
                <a16:creationId xmlns:a16="http://schemas.microsoft.com/office/drawing/2014/main" xmlns="" id="{D4A09AF8-E0A6-0A41-9391-22E78576369C}"/>
              </a:ext>
            </a:extLst>
          </p:cNvPr>
          <p:cNvSpPr txBox="1"/>
          <p:nvPr/>
        </p:nvSpPr>
        <p:spPr>
          <a:xfrm>
            <a:off x="4180433" y="152400"/>
            <a:ext cx="4506367" cy="518991"/>
          </a:xfrm>
          <a:prstGeom prst="rect">
            <a:avLst/>
          </a:prstGeom>
          <a:noFill/>
          <a:ln>
            <a:solidFill>
              <a:schemeClr val="accent1"/>
            </a:solidFill>
          </a:ln>
        </p:spPr>
        <p:txBody>
          <a:bodyPr wrap="square" rtlCol="0">
            <a:spAutoFit/>
          </a:bodyPr>
          <a:lstStyle/>
          <a:p>
            <a:pPr algn="l"/>
            <a:r>
              <a:rPr lang="fr-FR" sz="2800" dirty="0"/>
              <a:t>peut être un groupe nominal.</a:t>
            </a:r>
          </a:p>
        </p:txBody>
      </p:sp>
      <p:sp>
        <p:nvSpPr>
          <p:cNvPr id="16" name="ZoneTexte 15">
            <a:extLst>
              <a:ext uri="{FF2B5EF4-FFF2-40B4-BE49-F238E27FC236}">
                <a16:creationId xmlns:a16="http://schemas.microsoft.com/office/drawing/2014/main" xmlns="" id="{50E3EAA8-A1C2-A245-ABF4-0F72291FDD36}"/>
              </a:ext>
            </a:extLst>
          </p:cNvPr>
          <p:cNvSpPr txBox="1"/>
          <p:nvPr/>
        </p:nvSpPr>
        <p:spPr>
          <a:xfrm>
            <a:off x="457200" y="4582180"/>
            <a:ext cx="4758245" cy="523220"/>
          </a:xfrm>
          <a:prstGeom prst="rect">
            <a:avLst/>
          </a:prstGeom>
          <a:noFill/>
          <a:ln>
            <a:solidFill>
              <a:schemeClr val="accent1"/>
            </a:solidFill>
          </a:ln>
        </p:spPr>
        <p:txBody>
          <a:bodyPr wrap="square" rtlCol="0">
            <a:spAutoFit/>
          </a:bodyPr>
          <a:lstStyle/>
          <a:p>
            <a:pPr algn="l"/>
            <a:r>
              <a:rPr lang="fr-FR" sz="2800" dirty="0"/>
              <a:t>renseigne sur un endroit précis.</a:t>
            </a:r>
          </a:p>
        </p:txBody>
      </p:sp>
      <p:sp>
        <p:nvSpPr>
          <p:cNvPr id="26" name="Flèche : haut 25">
            <a:extLst>
              <a:ext uri="{FF2B5EF4-FFF2-40B4-BE49-F238E27FC236}">
                <a16:creationId xmlns:a16="http://schemas.microsoft.com/office/drawing/2014/main" xmlns="" id="{FC0B200B-0C88-244F-BD44-8BC15BAC6452}"/>
              </a:ext>
            </a:extLst>
          </p:cNvPr>
          <p:cNvSpPr/>
          <p:nvPr/>
        </p:nvSpPr>
        <p:spPr>
          <a:xfrm rot="18497616" flipH="1">
            <a:off x="3388096" y="1325059"/>
            <a:ext cx="389824" cy="1443908"/>
          </a:xfrm>
          <a:prstGeom prst="upArrow">
            <a:avLst>
              <a:gd name="adj1" fmla="val 0"/>
              <a:gd name="adj2" fmla="val 863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lèche : haut 27">
            <a:extLst>
              <a:ext uri="{FF2B5EF4-FFF2-40B4-BE49-F238E27FC236}">
                <a16:creationId xmlns:a16="http://schemas.microsoft.com/office/drawing/2014/main" xmlns="" id="{54B45360-3F5A-E74E-99DB-03D1E23B04BE}"/>
              </a:ext>
            </a:extLst>
          </p:cNvPr>
          <p:cNvSpPr/>
          <p:nvPr/>
        </p:nvSpPr>
        <p:spPr>
          <a:xfrm flipH="1">
            <a:off x="6100726" y="914400"/>
            <a:ext cx="376274" cy="1589001"/>
          </a:xfrm>
          <a:prstGeom prst="upArrow">
            <a:avLst>
              <a:gd name="adj1" fmla="val 0"/>
              <a:gd name="adj2" fmla="val 863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Flèche : haut 29">
            <a:extLst>
              <a:ext uri="{FF2B5EF4-FFF2-40B4-BE49-F238E27FC236}">
                <a16:creationId xmlns:a16="http://schemas.microsoft.com/office/drawing/2014/main" xmlns="" id="{0C587B59-DD45-B748-8413-6BB363FB73AB}"/>
              </a:ext>
            </a:extLst>
          </p:cNvPr>
          <p:cNvSpPr/>
          <p:nvPr/>
        </p:nvSpPr>
        <p:spPr>
          <a:xfrm rot="1943310" flipH="1">
            <a:off x="9677917" y="1302852"/>
            <a:ext cx="382198" cy="1527143"/>
          </a:xfrm>
          <a:prstGeom prst="upArrow">
            <a:avLst>
              <a:gd name="adj1" fmla="val 0"/>
              <a:gd name="adj2" fmla="val 863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 haut 29">
            <a:extLst>
              <a:ext uri="{FF2B5EF4-FFF2-40B4-BE49-F238E27FC236}">
                <a16:creationId xmlns:a16="http://schemas.microsoft.com/office/drawing/2014/main" xmlns="" id="{0C587B59-DD45-B748-8413-6BB363FB73AB}"/>
              </a:ext>
            </a:extLst>
          </p:cNvPr>
          <p:cNvSpPr/>
          <p:nvPr/>
        </p:nvSpPr>
        <p:spPr>
          <a:xfrm rot="7343310" flipH="1">
            <a:off x="7461206" y="2821279"/>
            <a:ext cx="369916" cy="1977440"/>
          </a:xfrm>
          <a:prstGeom prst="upArrow">
            <a:avLst>
              <a:gd name="adj1" fmla="val 0"/>
              <a:gd name="adj2" fmla="val 863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 haut 29">
            <a:extLst>
              <a:ext uri="{FF2B5EF4-FFF2-40B4-BE49-F238E27FC236}">
                <a16:creationId xmlns:a16="http://schemas.microsoft.com/office/drawing/2014/main" xmlns="" id="{0C587B59-DD45-B748-8413-6BB363FB73AB}"/>
              </a:ext>
            </a:extLst>
          </p:cNvPr>
          <p:cNvSpPr/>
          <p:nvPr/>
        </p:nvSpPr>
        <p:spPr>
          <a:xfrm rot="3456690" flipH="1" flipV="1">
            <a:off x="4091784" y="2801647"/>
            <a:ext cx="345006" cy="2016706"/>
          </a:xfrm>
          <a:prstGeom prst="upArrow">
            <a:avLst>
              <a:gd name="adj1" fmla="val 0"/>
              <a:gd name="adj2" fmla="val 863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 haut 27">
            <a:extLst>
              <a:ext uri="{FF2B5EF4-FFF2-40B4-BE49-F238E27FC236}">
                <a16:creationId xmlns:a16="http://schemas.microsoft.com/office/drawing/2014/main" xmlns="" id="{54B45360-3F5A-E74E-99DB-03D1E23B04BE}"/>
              </a:ext>
            </a:extLst>
          </p:cNvPr>
          <p:cNvSpPr/>
          <p:nvPr/>
        </p:nvSpPr>
        <p:spPr>
          <a:xfrm flipH="1" flipV="1">
            <a:off x="5791200" y="3276599"/>
            <a:ext cx="381000" cy="1905000"/>
          </a:xfrm>
          <a:prstGeom prst="upArrow">
            <a:avLst>
              <a:gd name="adj1" fmla="val 0"/>
              <a:gd name="adj2" fmla="val 863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398455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500" fill="hold"/>
                                        <p:tgtEl>
                                          <p:spTgt spid="28"/>
                                        </p:tgtEl>
                                        <p:attrNameLst>
                                          <p:attrName>ppt_x</p:attrName>
                                        </p:attrNameLst>
                                      </p:cBhvr>
                                      <p:tavLst>
                                        <p:tav tm="0">
                                          <p:val>
                                            <p:strVal val="#ppt_x"/>
                                          </p:val>
                                        </p:tav>
                                        <p:tav tm="100000">
                                          <p:val>
                                            <p:strVal val="#ppt_x"/>
                                          </p:val>
                                        </p:tav>
                                      </p:tavLst>
                                    </p:anim>
                                    <p:anim calcmode="lin" valueType="num">
                                      <p:cBhvr additive="base">
                                        <p:cTn id="16" dur="500" fill="hold"/>
                                        <p:tgtEl>
                                          <p:spTgt spid="2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500" fill="hold"/>
                                        <p:tgtEl>
                                          <p:spTgt spid="30"/>
                                        </p:tgtEl>
                                        <p:attrNameLst>
                                          <p:attrName>ppt_x</p:attrName>
                                        </p:attrNameLst>
                                      </p:cBhvr>
                                      <p:tavLst>
                                        <p:tav tm="0">
                                          <p:val>
                                            <p:strVal val="#ppt_x"/>
                                          </p:val>
                                        </p:tav>
                                        <p:tav tm="100000">
                                          <p:val>
                                            <p:strVal val="#ppt_x"/>
                                          </p:val>
                                        </p:tav>
                                      </p:tavLst>
                                    </p:anim>
                                    <p:anim calcmode="lin" valueType="num">
                                      <p:cBhvr additive="base">
                                        <p:cTn id="26" dur="500" fill="hold"/>
                                        <p:tgtEl>
                                          <p:spTgt spid="3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500"/>
                                        <p:tgtEl>
                                          <p:spTgt spid="18"/>
                                        </p:tgtEl>
                                      </p:cBhvr>
                                    </p:animEffect>
                                    <p:anim calcmode="lin" valueType="num">
                                      <p:cBhvr>
                                        <p:cTn id="36" dur="500" fill="hold"/>
                                        <p:tgtEl>
                                          <p:spTgt spid="18"/>
                                        </p:tgtEl>
                                        <p:attrNameLst>
                                          <p:attrName>ppt_x</p:attrName>
                                        </p:attrNameLst>
                                      </p:cBhvr>
                                      <p:tavLst>
                                        <p:tav tm="0">
                                          <p:val>
                                            <p:strVal val="#ppt_x"/>
                                          </p:val>
                                        </p:tav>
                                        <p:tav tm="100000">
                                          <p:val>
                                            <p:strVal val="#ppt_x"/>
                                          </p:val>
                                        </p:tav>
                                      </p:tavLst>
                                    </p:anim>
                                    <p:anim calcmode="lin" valueType="num">
                                      <p:cBhvr>
                                        <p:cTn id="37" dur="500" fill="hold"/>
                                        <p:tgtEl>
                                          <p:spTgt spid="18"/>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500"/>
                                        <p:tgtEl>
                                          <p:spTgt spid="4"/>
                                        </p:tgtEl>
                                      </p:cBhvr>
                                    </p:animEffect>
                                    <p:anim calcmode="lin" valueType="num">
                                      <p:cBhvr>
                                        <p:cTn id="41" dur="500" fill="hold"/>
                                        <p:tgtEl>
                                          <p:spTgt spid="4"/>
                                        </p:tgtEl>
                                        <p:attrNameLst>
                                          <p:attrName>ppt_x</p:attrName>
                                        </p:attrNameLst>
                                      </p:cBhvr>
                                      <p:tavLst>
                                        <p:tav tm="0">
                                          <p:val>
                                            <p:strVal val="#ppt_x"/>
                                          </p:val>
                                        </p:tav>
                                        <p:tav tm="100000">
                                          <p:val>
                                            <p:strVal val="#ppt_x"/>
                                          </p:val>
                                        </p:tav>
                                      </p:tavLst>
                                    </p:anim>
                                    <p:anim calcmode="lin" valueType="num">
                                      <p:cBhvr>
                                        <p:cTn id="42"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7"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anim calcmode="lin" valueType="num">
                                      <p:cBhvr>
                                        <p:cTn id="48" dur="500" fill="hold"/>
                                        <p:tgtEl>
                                          <p:spTgt spid="20"/>
                                        </p:tgtEl>
                                        <p:attrNameLst>
                                          <p:attrName>ppt_x</p:attrName>
                                        </p:attrNameLst>
                                      </p:cBhvr>
                                      <p:tavLst>
                                        <p:tav tm="0">
                                          <p:val>
                                            <p:strVal val="#ppt_x"/>
                                          </p:val>
                                        </p:tav>
                                        <p:tav tm="100000">
                                          <p:val>
                                            <p:strVal val="#ppt_x"/>
                                          </p:val>
                                        </p:tav>
                                      </p:tavLst>
                                    </p:anim>
                                    <p:anim calcmode="lin" valueType="num">
                                      <p:cBhvr>
                                        <p:cTn id="49" dur="500" fill="hold"/>
                                        <p:tgtEl>
                                          <p:spTgt spid="20"/>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500"/>
                                        <p:tgtEl>
                                          <p:spTgt spid="12"/>
                                        </p:tgtEl>
                                      </p:cBhvr>
                                    </p:animEffect>
                                    <p:anim calcmode="lin" valueType="num">
                                      <p:cBhvr>
                                        <p:cTn id="53" dur="500" fill="hold"/>
                                        <p:tgtEl>
                                          <p:spTgt spid="12"/>
                                        </p:tgtEl>
                                        <p:attrNameLst>
                                          <p:attrName>ppt_x</p:attrName>
                                        </p:attrNameLst>
                                      </p:cBhvr>
                                      <p:tavLst>
                                        <p:tav tm="0">
                                          <p:val>
                                            <p:strVal val="#ppt_x"/>
                                          </p:val>
                                        </p:tav>
                                        <p:tav tm="100000">
                                          <p:val>
                                            <p:strVal val="#ppt_x"/>
                                          </p:val>
                                        </p:tav>
                                      </p:tavLst>
                                    </p:anim>
                                    <p:anim calcmode="lin" valueType="num">
                                      <p:cBhvr>
                                        <p:cTn id="54" dur="5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fade">
                                      <p:cBhvr>
                                        <p:cTn id="59" dur="500"/>
                                        <p:tgtEl>
                                          <p:spTgt spid="19"/>
                                        </p:tgtEl>
                                      </p:cBhvr>
                                    </p:animEffect>
                                    <p:anim calcmode="lin" valueType="num">
                                      <p:cBhvr>
                                        <p:cTn id="60" dur="500" fill="hold"/>
                                        <p:tgtEl>
                                          <p:spTgt spid="19"/>
                                        </p:tgtEl>
                                        <p:attrNameLst>
                                          <p:attrName>ppt_x</p:attrName>
                                        </p:attrNameLst>
                                      </p:cBhvr>
                                      <p:tavLst>
                                        <p:tav tm="0">
                                          <p:val>
                                            <p:strVal val="#ppt_x"/>
                                          </p:val>
                                        </p:tav>
                                        <p:tav tm="100000">
                                          <p:val>
                                            <p:strVal val="#ppt_x"/>
                                          </p:val>
                                        </p:tav>
                                      </p:tavLst>
                                    </p:anim>
                                    <p:anim calcmode="lin" valueType="num">
                                      <p:cBhvr>
                                        <p:cTn id="61" dur="500" fill="hold"/>
                                        <p:tgtEl>
                                          <p:spTgt spid="19"/>
                                        </p:tgtEl>
                                        <p:attrNameLst>
                                          <p:attrName>ppt_y</p:attrName>
                                        </p:attrNameLst>
                                      </p:cBhvr>
                                      <p:tavLst>
                                        <p:tav tm="0">
                                          <p:val>
                                            <p:strVal val="#ppt_y-.1"/>
                                          </p:val>
                                        </p:tav>
                                        <p:tav tm="100000">
                                          <p:val>
                                            <p:strVal val="#ppt_y"/>
                                          </p:val>
                                        </p:tav>
                                      </p:tavLst>
                                    </p:anim>
                                  </p:childTnLst>
                                </p:cTn>
                              </p:par>
                              <p:par>
                                <p:cTn id="62" presetID="47" presetClass="entr" presetSubtype="0" fill="hold" grpId="0" nodeType="with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fade">
                                      <p:cBhvr>
                                        <p:cTn id="64" dur="500"/>
                                        <p:tgtEl>
                                          <p:spTgt spid="16"/>
                                        </p:tgtEl>
                                      </p:cBhvr>
                                    </p:animEffect>
                                    <p:anim calcmode="lin" valueType="num">
                                      <p:cBhvr>
                                        <p:cTn id="65" dur="500" fill="hold"/>
                                        <p:tgtEl>
                                          <p:spTgt spid="16"/>
                                        </p:tgtEl>
                                        <p:attrNameLst>
                                          <p:attrName>ppt_x</p:attrName>
                                        </p:attrNameLst>
                                      </p:cBhvr>
                                      <p:tavLst>
                                        <p:tav tm="0">
                                          <p:val>
                                            <p:strVal val="#ppt_x"/>
                                          </p:val>
                                        </p:tav>
                                        <p:tav tm="100000">
                                          <p:val>
                                            <p:strVal val="#ppt_x"/>
                                          </p:val>
                                        </p:tav>
                                      </p:tavLst>
                                    </p:anim>
                                    <p:anim calcmode="lin" valueType="num">
                                      <p:cBhvr>
                                        <p:cTn id="66" dur="5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12" grpId="0" animBg="1"/>
      <p:bldP spid="14" grpId="0" animBg="1"/>
      <p:bldP spid="16" grpId="0" animBg="1"/>
      <p:bldP spid="26" grpId="0" animBg="1"/>
      <p:bldP spid="28" grpId="0" animBg="1"/>
      <p:bldP spid="30" grpId="0" animBg="1"/>
      <p:bldP spid="18" grpId="0" animBg="1"/>
      <p:bldP spid="19" grpId="0" animBg="1"/>
      <p:bldP spid="2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A544981D-8FF1-7541-9F57-7D89C2A03921}"/>
              </a:ext>
            </a:extLst>
          </p:cNvPr>
          <p:cNvSpPr txBox="1"/>
          <p:nvPr/>
        </p:nvSpPr>
        <p:spPr>
          <a:xfrm>
            <a:off x="2497664" y="228602"/>
            <a:ext cx="7302500" cy="954107"/>
          </a:xfrm>
          <a:prstGeom prst="rect">
            <a:avLst/>
          </a:prstGeom>
          <a:noFill/>
        </p:spPr>
        <p:txBody>
          <a:bodyPr wrap="square" rtlCol="0">
            <a:spAutoFit/>
          </a:bodyPr>
          <a:lstStyle/>
          <a:p>
            <a:pPr algn="ctr"/>
            <a:r>
              <a:rPr lang="fr-FR" sz="2800" dirty="0">
                <a:solidFill>
                  <a:schemeClr val="accent1"/>
                </a:solidFill>
              </a:rPr>
              <a:t>Associe chacun des compléments circonstanciels de lieu aux différents animaux.</a:t>
            </a:r>
          </a:p>
        </p:txBody>
      </p:sp>
      <p:sp>
        <p:nvSpPr>
          <p:cNvPr id="4" name="ZoneTexte 3">
            <a:extLst>
              <a:ext uri="{FF2B5EF4-FFF2-40B4-BE49-F238E27FC236}">
                <a16:creationId xmlns:a16="http://schemas.microsoft.com/office/drawing/2014/main" xmlns="" id="{E21F670B-294B-AA4A-8F78-3CAD90452FCD}"/>
              </a:ext>
            </a:extLst>
          </p:cNvPr>
          <p:cNvSpPr txBox="1"/>
          <p:nvPr/>
        </p:nvSpPr>
        <p:spPr>
          <a:xfrm>
            <a:off x="387362" y="2329391"/>
            <a:ext cx="4809066" cy="3108543"/>
          </a:xfrm>
          <a:prstGeom prst="rect">
            <a:avLst/>
          </a:prstGeom>
          <a:noFill/>
        </p:spPr>
        <p:txBody>
          <a:bodyPr wrap="square" rtlCol="0">
            <a:spAutoFit/>
          </a:bodyPr>
          <a:lstStyle/>
          <a:p>
            <a:pPr algn="l"/>
            <a:r>
              <a:rPr lang="fr-FR" sz="2800" dirty="0"/>
              <a:t>Le passage avec le poisson</a:t>
            </a:r>
          </a:p>
          <a:p>
            <a:pPr algn="l"/>
            <a:endParaRPr lang="fr-FR" sz="2800" dirty="0"/>
          </a:p>
          <a:p>
            <a:pPr algn="l"/>
            <a:r>
              <a:rPr lang="fr-FR" sz="2800" dirty="0"/>
              <a:t>Le passage avec le canari</a:t>
            </a:r>
          </a:p>
          <a:p>
            <a:pPr algn="l"/>
            <a:endParaRPr lang="fr-FR" sz="2800" dirty="0"/>
          </a:p>
          <a:p>
            <a:pPr algn="l"/>
            <a:r>
              <a:rPr lang="fr-FR" sz="2800" dirty="0"/>
              <a:t>Le passage avec la souris</a:t>
            </a:r>
          </a:p>
          <a:p>
            <a:pPr algn="l"/>
            <a:endParaRPr lang="fr-FR" sz="2800" dirty="0"/>
          </a:p>
          <a:p>
            <a:pPr algn="l"/>
            <a:r>
              <a:rPr lang="fr-FR" sz="2800" dirty="0"/>
              <a:t>Le chat</a:t>
            </a:r>
          </a:p>
        </p:txBody>
      </p:sp>
      <p:sp>
        <p:nvSpPr>
          <p:cNvPr id="6" name="ZoneTexte 5">
            <a:extLst>
              <a:ext uri="{FF2B5EF4-FFF2-40B4-BE49-F238E27FC236}">
                <a16:creationId xmlns:a16="http://schemas.microsoft.com/office/drawing/2014/main" xmlns="" id="{153332C1-8755-8E4E-988B-6D61C1646D55}"/>
              </a:ext>
            </a:extLst>
          </p:cNvPr>
          <p:cNvSpPr txBox="1"/>
          <p:nvPr/>
        </p:nvSpPr>
        <p:spPr>
          <a:xfrm>
            <a:off x="7059079" y="2377857"/>
            <a:ext cx="4809066" cy="3108543"/>
          </a:xfrm>
          <a:prstGeom prst="rect">
            <a:avLst/>
          </a:prstGeom>
          <a:noFill/>
        </p:spPr>
        <p:txBody>
          <a:bodyPr wrap="square" rtlCol="0">
            <a:spAutoFit/>
          </a:bodyPr>
          <a:lstStyle/>
          <a:p>
            <a:pPr algn="l"/>
            <a:r>
              <a:rPr lang="fr-FR" sz="2800" dirty="0"/>
              <a:t>Dans le salon</a:t>
            </a:r>
          </a:p>
          <a:p>
            <a:pPr algn="l"/>
            <a:endParaRPr lang="fr-FR" sz="2800" dirty="0"/>
          </a:p>
          <a:p>
            <a:pPr algn="l"/>
            <a:r>
              <a:rPr lang="fr-FR" sz="2800" dirty="0"/>
              <a:t>Sur le lit</a:t>
            </a:r>
          </a:p>
          <a:p>
            <a:pPr algn="l"/>
            <a:endParaRPr lang="fr-FR" sz="2800" dirty="0"/>
          </a:p>
          <a:p>
            <a:pPr algn="l"/>
            <a:r>
              <a:rPr lang="fr-FR" sz="2800" dirty="0"/>
              <a:t>Dans son panier d’osier</a:t>
            </a:r>
          </a:p>
          <a:p>
            <a:pPr algn="l"/>
            <a:endParaRPr lang="fr-FR" sz="2800" dirty="0"/>
          </a:p>
          <a:p>
            <a:pPr algn="l"/>
            <a:r>
              <a:rPr lang="fr-FR" sz="2800" dirty="0"/>
              <a:t>Dehors </a:t>
            </a:r>
          </a:p>
        </p:txBody>
      </p:sp>
      <p:sp>
        <p:nvSpPr>
          <p:cNvPr id="7" name="Ellipse 6">
            <a:extLst>
              <a:ext uri="{FF2B5EF4-FFF2-40B4-BE49-F238E27FC236}">
                <a16:creationId xmlns:a16="http://schemas.microsoft.com/office/drawing/2014/main" xmlns="" id="{A61F63B3-1F70-9F47-97EF-A1E66156A5AE}"/>
              </a:ext>
            </a:extLst>
          </p:cNvPr>
          <p:cNvSpPr/>
          <p:nvPr/>
        </p:nvSpPr>
        <p:spPr>
          <a:xfrm>
            <a:off x="4641850" y="2535767"/>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a16="http://schemas.microsoft.com/office/drawing/2014/main" xmlns="" id="{C9ED5DC6-B23F-4841-AC6D-AB9147DDE528}"/>
              </a:ext>
            </a:extLst>
          </p:cNvPr>
          <p:cNvSpPr/>
          <p:nvPr/>
        </p:nvSpPr>
        <p:spPr>
          <a:xfrm>
            <a:off x="4641849" y="3429000"/>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a:extLst>
              <a:ext uri="{FF2B5EF4-FFF2-40B4-BE49-F238E27FC236}">
                <a16:creationId xmlns:a16="http://schemas.microsoft.com/office/drawing/2014/main" xmlns="" id="{56B98AE8-681A-754A-9892-133713469B21}"/>
              </a:ext>
            </a:extLst>
          </p:cNvPr>
          <p:cNvSpPr/>
          <p:nvPr/>
        </p:nvSpPr>
        <p:spPr>
          <a:xfrm>
            <a:off x="4641849" y="4253550"/>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a:extLst>
              <a:ext uri="{FF2B5EF4-FFF2-40B4-BE49-F238E27FC236}">
                <a16:creationId xmlns:a16="http://schemas.microsoft.com/office/drawing/2014/main" xmlns="" id="{CA0AACA3-A916-CD4A-A147-E81E5D797F29}"/>
              </a:ext>
            </a:extLst>
          </p:cNvPr>
          <p:cNvSpPr/>
          <p:nvPr/>
        </p:nvSpPr>
        <p:spPr>
          <a:xfrm>
            <a:off x="4641849" y="5078100"/>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a:extLst>
              <a:ext uri="{FF2B5EF4-FFF2-40B4-BE49-F238E27FC236}">
                <a16:creationId xmlns:a16="http://schemas.microsoft.com/office/drawing/2014/main" xmlns="" id="{F4DEB4F9-B3AA-A245-A7FE-C22B8A1B1C79}"/>
              </a:ext>
            </a:extLst>
          </p:cNvPr>
          <p:cNvSpPr/>
          <p:nvPr/>
        </p:nvSpPr>
        <p:spPr>
          <a:xfrm>
            <a:off x="6504501" y="2535766"/>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a:extLst>
              <a:ext uri="{FF2B5EF4-FFF2-40B4-BE49-F238E27FC236}">
                <a16:creationId xmlns:a16="http://schemas.microsoft.com/office/drawing/2014/main" xmlns="" id="{C7D2C915-F35B-D349-9285-558EC5E1B224}"/>
              </a:ext>
            </a:extLst>
          </p:cNvPr>
          <p:cNvSpPr/>
          <p:nvPr/>
        </p:nvSpPr>
        <p:spPr>
          <a:xfrm>
            <a:off x="6504501" y="3428999"/>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a:extLst>
              <a:ext uri="{FF2B5EF4-FFF2-40B4-BE49-F238E27FC236}">
                <a16:creationId xmlns:a16="http://schemas.microsoft.com/office/drawing/2014/main" xmlns="" id="{BBCDC9B9-0292-9B43-B3C3-45CA72812061}"/>
              </a:ext>
            </a:extLst>
          </p:cNvPr>
          <p:cNvSpPr/>
          <p:nvPr/>
        </p:nvSpPr>
        <p:spPr>
          <a:xfrm>
            <a:off x="6504500" y="4253550"/>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a:extLst>
              <a:ext uri="{FF2B5EF4-FFF2-40B4-BE49-F238E27FC236}">
                <a16:creationId xmlns:a16="http://schemas.microsoft.com/office/drawing/2014/main" xmlns="" id="{A206458F-D9A8-514D-9FCC-6DEB297006BA}"/>
              </a:ext>
            </a:extLst>
          </p:cNvPr>
          <p:cNvSpPr/>
          <p:nvPr/>
        </p:nvSpPr>
        <p:spPr>
          <a:xfrm>
            <a:off x="6504500" y="5078099"/>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449222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4562E3C-88DD-E144-ACAA-1AFDD8CF4FB7}"/>
              </a:ext>
            </a:extLst>
          </p:cNvPr>
          <p:cNvSpPr>
            <a:spLocks noGrp="1"/>
          </p:cNvSpPr>
          <p:nvPr>
            <p:ph type="title"/>
          </p:nvPr>
        </p:nvSpPr>
        <p:spPr/>
        <p:txBody>
          <a:bodyPr/>
          <a:lstStyle/>
          <a:p>
            <a:pPr algn="ctr"/>
            <a:r>
              <a:rPr lang="fr-FR" dirty="0"/>
              <a:t>Place à la dictée du jour !</a:t>
            </a:r>
          </a:p>
        </p:txBody>
      </p:sp>
      <p:pic>
        <p:nvPicPr>
          <p:cNvPr id="1026" name="Picture 2" descr="H:\Emoticon\emoticon-1392280_1280.png"/>
          <p:cNvPicPr>
            <a:picLocks noChangeAspect="1" noChangeArrowheads="1"/>
          </p:cNvPicPr>
          <p:nvPr/>
        </p:nvPicPr>
        <p:blipFill>
          <a:blip r:embed="rId3" cstate="print"/>
          <a:srcRect/>
          <a:stretch>
            <a:fillRect/>
          </a:stretch>
        </p:blipFill>
        <p:spPr bwMode="auto">
          <a:xfrm>
            <a:off x="4267199" y="1981200"/>
            <a:ext cx="3850217" cy="3878729"/>
          </a:xfrm>
          <a:prstGeom prst="rect">
            <a:avLst/>
          </a:prstGeom>
          <a:noFill/>
        </p:spPr>
      </p:pic>
    </p:spTree>
    <p:extLst>
      <p:ext uri="{BB962C8B-B14F-4D97-AF65-F5344CB8AC3E}">
        <p14:creationId xmlns:p14="http://schemas.microsoft.com/office/powerpoint/2010/main" val="7617635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042C4BF1-5578-4D4D-B059-A9CC14E4CABE}"/>
              </a:ext>
            </a:extLst>
          </p:cNvPr>
          <p:cNvSpPr txBox="1"/>
          <p:nvPr/>
        </p:nvSpPr>
        <p:spPr>
          <a:xfrm>
            <a:off x="5181600" y="334436"/>
            <a:ext cx="1380067" cy="523220"/>
          </a:xfrm>
          <a:prstGeom prst="rect">
            <a:avLst/>
          </a:prstGeom>
          <a:noFill/>
        </p:spPr>
        <p:txBody>
          <a:bodyPr wrap="square" rtlCol="0">
            <a:spAutoFit/>
          </a:bodyPr>
          <a:lstStyle/>
          <a:p>
            <a:pPr algn="l"/>
            <a:r>
              <a:rPr lang="fr-FR" sz="2800" u="sng" dirty="0"/>
              <a:t>Dictée</a:t>
            </a:r>
          </a:p>
        </p:txBody>
      </p:sp>
      <p:sp>
        <p:nvSpPr>
          <p:cNvPr id="3" name="ZoneTexte 2">
            <a:extLst>
              <a:ext uri="{FF2B5EF4-FFF2-40B4-BE49-F238E27FC236}">
                <a16:creationId xmlns:a16="http://schemas.microsoft.com/office/drawing/2014/main" xmlns="" id="{255924E9-70EB-DD4C-99AA-6565F064869A}"/>
              </a:ext>
            </a:extLst>
          </p:cNvPr>
          <p:cNvSpPr txBox="1"/>
          <p:nvPr/>
        </p:nvSpPr>
        <p:spPr>
          <a:xfrm>
            <a:off x="243417" y="1615857"/>
            <a:ext cx="11567583" cy="3108543"/>
          </a:xfrm>
          <a:prstGeom prst="rect">
            <a:avLst/>
          </a:prstGeom>
          <a:noFill/>
        </p:spPr>
        <p:txBody>
          <a:bodyPr wrap="square" rtlCol="0">
            <a:spAutoFit/>
          </a:bodyPr>
          <a:lstStyle/>
          <a:p>
            <a:pPr algn="l"/>
            <a:r>
              <a:rPr lang="fr-FR" sz="2800" dirty="0"/>
              <a:t>L’enfant est très angoissé lorsqu’il voit le comportement de son chat. Il a des </a:t>
            </a:r>
          </a:p>
          <a:p>
            <a:pPr algn="l"/>
            <a:endParaRPr lang="fr-FR" sz="2800" dirty="0"/>
          </a:p>
          <a:p>
            <a:pPr algn="l"/>
            <a:r>
              <a:rPr lang="fr-FR" sz="2800" dirty="0"/>
              <a:t>soupçons. Il croit que celui-ci a mangé les animaux de la maison. Il est d’abord </a:t>
            </a:r>
          </a:p>
          <a:p>
            <a:pPr algn="l"/>
            <a:endParaRPr lang="fr-FR" sz="2800" dirty="0"/>
          </a:p>
          <a:p>
            <a:pPr algn="l"/>
            <a:r>
              <a:rPr lang="fr-FR" sz="2800" dirty="0"/>
              <a:t>allé dans le salon, puis il s’est rendu sur le balcon. Lorsqu’il a marché jusqu’à la</a:t>
            </a:r>
          </a:p>
          <a:p>
            <a:pPr algn="l"/>
            <a:endParaRPr lang="fr-FR" sz="2800" dirty="0"/>
          </a:p>
          <a:p>
            <a:pPr algn="l"/>
            <a:r>
              <a:rPr lang="fr-FR" sz="2800" dirty="0"/>
              <a:t>cuisine, il a constaté la bêtise de son chat : il a mangé son gâteau au chocolat !</a:t>
            </a:r>
          </a:p>
        </p:txBody>
      </p:sp>
    </p:spTree>
    <p:extLst>
      <p:ext uri="{BB962C8B-B14F-4D97-AF65-F5344CB8AC3E}">
        <p14:creationId xmlns:p14="http://schemas.microsoft.com/office/powerpoint/2010/main" val="419353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FE228314-C59D-C948-8521-D3715A6A286A}"/>
              </a:ext>
            </a:extLst>
          </p:cNvPr>
          <p:cNvSpPr txBox="1"/>
          <p:nvPr/>
        </p:nvSpPr>
        <p:spPr>
          <a:xfrm>
            <a:off x="1778000" y="165103"/>
            <a:ext cx="9006417" cy="707886"/>
          </a:xfrm>
          <a:prstGeom prst="rect">
            <a:avLst/>
          </a:prstGeom>
          <a:noFill/>
        </p:spPr>
        <p:txBody>
          <a:bodyPr wrap="square" rtlCol="0">
            <a:spAutoFit/>
          </a:bodyPr>
          <a:lstStyle/>
          <a:p>
            <a:pPr algn="ctr"/>
            <a:r>
              <a:rPr lang="fr-FR" sz="4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La chute et l’intention de l’auteur</a:t>
            </a:r>
          </a:p>
        </p:txBody>
      </p:sp>
      <p:sp>
        <p:nvSpPr>
          <p:cNvPr id="3" name="ZoneTexte 2">
            <a:extLst>
              <a:ext uri="{FF2B5EF4-FFF2-40B4-BE49-F238E27FC236}">
                <a16:creationId xmlns:a16="http://schemas.microsoft.com/office/drawing/2014/main" xmlns="" id="{1DDD1C6D-3064-B947-B9E5-60201356F8A1}"/>
              </a:ext>
            </a:extLst>
          </p:cNvPr>
          <p:cNvSpPr txBox="1"/>
          <p:nvPr/>
        </p:nvSpPr>
        <p:spPr>
          <a:xfrm>
            <a:off x="1238249" y="1713443"/>
            <a:ext cx="3640666" cy="954107"/>
          </a:xfrm>
          <a:prstGeom prst="rect">
            <a:avLst/>
          </a:prstGeom>
          <a:noFill/>
        </p:spPr>
        <p:txBody>
          <a:bodyPr wrap="square" rtlCol="0">
            <a:spAutoFit/>
          </a:bodyPr>
          <a:lstStyle/>
          <a:p>
            <a:pPr algn="ctr"/>
            <a:r>
              <a:rPr lang="fr-FR" sz="2800" dirty="0"/>
              <a:t>Gradation de ce sentiment d’angoisse</a:t>
            </a:r>
          </a:p>
        </p:txBody>
      </p:sp>
      <p:sp>
        <p:nvSpPr>
          <p:cNvPr id="4" name="ZoneTexte 3">
            <a:extLst>
              <a:ext uri="{FF2B5EF4-FFF2-40B4-BE49-F238E27FC236}">
                <a16:creationId xmlns:a16="http://schemas.microsoft.com/office/drawing/2014/main" xmlns="" id="{88A32EBD-C6CE-E442-8CD1-82AA3E091465}"/>
              </a:ext>
            </a:extLst>
          </p:cNvPr>
          <p:cNvSpPr txBox="1"/>
          <p:nvPr/>
        </p:nvSpPr>
        <p:spPr>
          <a:xfrm>
            <a:off x="6297080" y="1676400"/>
            <a:ext cx="5185837" cy="954107"/>
          </a:xfrm>
          <a:prstGeom prst="rect">
            <a:avLst/>
          </a:prstGeom>
          <a:noFill/>
        </p:spPr>
        <p:txBody>
          <a:bodyPr wrap="square" rtlCol="0">
            <a:spAutoFit/>
          </a:bodyPr>
          <a:lstStyle/>
          <a:p>
            <a:pPr algn="ctr"/>
            <a:r>
              <a:rPr lang="fr-FR" sz="2800" dirty="0"/>
              <a:t>Exagération dans la réaction finale du narrateur</a:t>
            </a:r>
          </a:p>
        </p:txBody>
      </p:sp>
      <p:sp>
        <p:nvSpPr>
          <p:cNvPr id="5" name="ZoneTexte 4">
            <a:extLst>
              <a:ext uri="{FF2B5EF4-FFF2-40B4-BE49-F238E27FC236}">
                <a16:creationId xmlns:a16="http://schemas.microsoft.com/office/drawing/2014/main" xmlns="" id="{24EAD537-D99F-214F-8885-9FF7CBF34C9A}"/>
              </a:ext>
            </a:extLst>
          </p:cNvPr>
          <p:cNvSpPr txBox="1"/>
          <p:nvPr/>
        </p:nvSpPr>
        <p:spPr>
          <a:xfrm>
            <a:off x="2582330" y="3676646"/>
            <a:ext cx="6900333" cy="523220"/>
          </a:xfrm>
          <a:prstGeom prst="rect">
            <a:avLst/>
          </a:prstGeom>
          <a:noFill/>
        </p:spPr>
        <p:txBody>
          <a:bodyPr wrap="square" rtlCol="0">
            <a:spAutoFit/>
          </a:bodyPr>
          <a:lstStyle/>
          <a:p>
            <a:pPr algn="l"/>
            <a:r>
              <a:rPr lang="fr-FR" sz="2800" dirty="0"/>
              <a:t>Décalage entre les sentiments et la situation </a:t>
            </a:r>
          </a:p>
        </p:txBody>
      </p:sp>
      <p:sp>
        <p:nvSpPr>
          <p:cNvPr id="6" name="ZoneTexte 5">
            <a:extLst>
              <a:ext uri="{FF2B5EF4-FFF2-40B4-BE49-F238E27FC236}">
                <a16:creationId xmlns:a16="http://schemas.microsoft.com/office/drawing/2014/main" xmlns="" id="{7CF2BB1D-671A-5B46-BDB7-177C3BFF97EA}"/>
              </a:ext>
            </a:extLst>
          </p:cNvPr>
          <p:cNvSpPr txBox="1"/>
          <p:nvPr/>
        </p:nvSpPr>
        <p:spPr>
          <a:xfrm>
            <a:off x="4646080" y="5191780"/>
            <a:ext cx="3888320" cy="523220"/>
          </a:xfrm>
          <a:prstGeom prst="rect">
            <a:avLst/>
          </a:prstGeom>
          <a:noFill/>
        </p:spPr>
        <p:txBody>
          <a:bodyPr wrap="square" rtlCol="0">
            <a:spAutoFit/>
          </a:bodyPr>
          <a:lstStyle/>
          <a:p>
            <a:pPr algn="l"/>
            <a:r>
              <a:rPr lang="fr-FR" sz="2800" dirty="0"/>
              <a:t>Un ton humoristique</a:t>
            </a:r>
          </a:p>
        </p:txBody>
      </p:sp>
      <p:cxnSp>
        <p:nvCxnSpPr>
          <p:cNvPr id="7" name="Connecteur droit avec flèche 6">
            <a:extLst>
              <a:ext uri="{FF2B5EF4-FFF2-40B4-BE49-F238E27FC236}">
                <a16:creationId xmlns:a16="http://schemas.microsoft.com/office/drawing/2014/main" xmlns="" id="{A8D62180-42E1-A14E-8A1A-8C7BB4FFB7BC}"/>
              </a:ext>
            </a:extLst>
          </p:cNvPr>
          <p:cNvCxnSpPr>
            <a:cxnSpLocks/>
          </p:cNvCxnSpPr>
          <p:nvPr/>
        </p:nvCxnSpPr>
        <p:spPr>
          <a:xfrm>
            <a:off x="4343400" y="2743200"/>
            <a:ext cx="588434" cy="7990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a:extLst>
              <a:ext uri="{FF2B5EF4-FFF2-40B4-BE49-F238E27FC236}">
                <a16:creationId xmlns:a16="http://schemas.microsoft.com/office/drawing/2014/main" xmlns="" id="{0D001DFD-CAA7-9E4B-A0BE-1CC8DB0AE64D}"/>
              </a:ext>
            </a:extLst>
          </p:cNvPr>
          <p:cNvCxnSpPr>
            <a:cxnSpLocks/>
          </p:cNvCxnSpPr>
          <p:nvPr/>
        </p:nvCxnSpPr>
        <p:spPr>
          <a:xfrm flipH="1">
            <a:off x="7090833" y="2667550"/>
            <a:ext cx="467786" cy="8579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Flèche : bas 7">
            <a:extLst>
              <a:ext uri="{FF2B5EF4-FFF2-40B4-BE49-F238E27FC236}">
                <a16:creationId xmlns:a16="http://schemas.microsoft.com/office/drawing/2014/main" xmlns="" id="{87D9B52D-C1D2-7E43-B101-9E8BB3BFF77C}"/>
              </a:ext>
            </a:extLst>
          </p:cNvPr>
          <p:cNvSpPr/>
          <p:nvPr/>
        </p:nvSpPr>
        <p:spPr>
          <a:xfrm>
            <a:off x="5941355" y="4328585"/>
            <a:ext cx="309290" cy="6244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7845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anim calcmode="lin" valueType="num">
                                      <p:cBhvr>
                                        <p:cTn id="14" dur="500" fill="hold"/>
                                        <p:tgtEl>
                                          <p:spTgt spid="5"/>
                                        </p:tgtEl>
                                        <p:attrNameLst>
                                          <p:attrName>ppt_x</p:attrName>
                                        </p:attrNameLst>
                                      </p:cBhvr>
                                      <p:tavLst>
                                        <p:tav tm="0">
                                          <p:val>
                                            <p:strVal val="#ppt_x"/>
                                          </p:val>
                                        </p:tav>
                                        <p:tav tm="100000">
                                          <p:val>
                                            <p:strVal val="#ppt_x"/>
                                          </p:val>
                                        </p:tav>
                                      </p:tavLst>
                                    </p:anim>
                                    <p:anim calcmode="lin" valueType="num">
                                      <p:cBhvr>
                                        <p:cTn id="15" dur="500" fill="hold"/>
                                        <p:tgtEl>
                                          <p:spTgt spid="5"/>
                                        </p:tgtEl>
                                        <p:attrNameLst>
                                          <p:attrName>ppt_y</p:attrName>
                                        </p:attrNameLst>
                                      </p:cBhvr>
                                      <p:tavLst>
                                        <p:tav tm="0">
                                          <p:val>
                                            <p:strVal val="#ppt_y-.1"/>
                                          </p:val>
                                        </p:tav>
                                        <p:tav tm="100000">
                                          <p:val>
                                            <p:strVal val="#ppt_y"/>
                                          </p:val>
                                        </p:tav>
                                      </p:tavLst>
                                    </p:anim>
                                  </p:childTnLst>
                                </p:cTn>
                              </p:par>
                              <p:par>
                                <p:cTn id="16" presetID="47"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anim calcmode="lin" valueType="num">
                                      <p:cBhvr>
                                        <p:cTn id="19" dur="500" fill="hold"/>
                                        <p:tgtEl>
                                          <p:spTgt spid="7"/>
                                        </p:tgtEl>
                                        <p:attrNameLst>
                                          <p:attrName>ppt_x</p:attrName>
                                        </p:attrNameLst>
                                      </p:cBhvr>
                                      <p:tavLst>
                                        <p:tav tm="0">
                                          <p:val>
                                            <p:strVal val="#ppt_x"/>
                                          </p:val>
                                        </p:tav>
                                        <p:tav tm="100000">
                                          <p:val>
                                            <p:strVal val="#ppt_x"/>
                                          </p:val>
                                        </p:tav>
                                      </p:tavLst>
                                    </p:anim>
                                    <p:anim calcmode="lin" valueType="num">
                                      <p:cBhvr>
                                        <p:cTn id="20" dur="500" fill="hold"/>
                                        <p:tgtEl>
                                          <p:spTgt spid="7"/>
                                        </p:tgtEl>
                                        <p:attrNameLst>
                                          <p:attrName>ppt_y</p:attrName>
                                        </p:attrNameLst>
                                      </p:cBhvr>
                                      <p:tavLst>
                                        <p:tav tm="0">
                                          <p:val>
                                            <p:strVal val="#ppt_y-.1"/>
                                          </p:val>
                                        </p:tav>
                                        <p:tav tm="100000">
                                          <p:val>
                                            <p:strVal val="#ppt_y"/>
                                          </p:val>
                                        </p:tav>
                                      </p:tavLst>
                                    </p:anim>
                                  </p:childTnLst>
                                </p:cTn>
                              </p:par>
                              <p:par>
                                <p:cTn id="21" presetID="47"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anim calcmode="lin" valueType="num">
                                      <p:cBhvr>
                                        <p:cTn id="24" dur="500" fill="hold"/>
                                        <p:tgtEl>
                                          <p:spTgt spid="10"/>
                                        </p:tgtEl>
                                        <p:attrNameLst>
                                          <p:attrName>ppt_x</p:attrName>
                                        </p:attrNameLst>
                                      </p:cBhvr>
                                      <p:tavLst>
                                        <p:tav tm="0">
                                          <p:val>
                                            <p:strVal val="#ppt_x"/>
                                          </p:val>
                                        </p:tav>
                                        <p:tav tm="100000">
                                          <p:val>
                                            <p:strVal val="#ppt_x"/>
                                          </p:val>
                                        </p:tav>
                                      </p:tavLst>
                                    </p:anim>
                                    <p:anim calcmode="lin" valueType="num">
                                      <p:cBhvr>
                                        <p:cTn id="25" dur="5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7"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anim calcmode="lin" valueType="num">
                                      <p:cBhvr>
                                        <p:cTn id="31" dur="500" fill="hold"/>
                                        <p:tgtEl>
                                          <p:spTgt spid="8"/>
                                        </p:tgtEl>
                                        <p:attrNameLst>
                                          <p:attrName>ppt_x</p:attrName>
                                        </p:attrNameLst>
                                      </p:cBhvr>
                                      <p:tavLst>
                                        <p:tav tm="0">
                                          <p:val>
                                            <p:strVal val="#ppt_x"/>
                                          </p:val>
                                        </p:tav>
                                        <p:tav tm="100000">
                                          <p:val>
                                            <p:strVal val="#ppt_x"/>
                                          </p:val>
                                        </p:tav>
                                      </p:tavLst>
                                    </p:anim>
                                    <p:anim calcmode="lin" valueType="num">
                                      <p:cBhvr>
                                        <p:cTn id="32" dur="500" fill="hold"/>
                                        <p:tgtEl>
                                          <p:spTgt spid="8"/>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500"/>
                                        <p:tgtEl>
                                          <p:spTgt spid="6"/>
                                        </p:tgtEl>
                                      </p:cBhvr>
                                    </p:animEffect>
                                    <p:anim calcmode="lin" valueType="num">
                                      <p:cBhvr>
                                        <p:cTn id="36" dur="500" fill="hold"/>
                                        <p:tgtEl>
                                          <p:spTgt spid="6"/>
                                        </p:tgtEl>
                                        <p:attrNameLst>
                                          <p:attrName>ppt_x</p:attrName>
                                        </p:attrNameLst>
                                      </p:cBhvr>
                                      <p:tavLst>
                                        <p:tav tm="0">
                                          <p:val>
                                            <p:strVal val="#ppt_x"/>
                                          </p:val>
                                        </p:tav>
                                        <p:tav tm="100000">
                                          <p:val>
                                            <p:strVal val="#ppt_x"/>
                                          </p:val>
                                        </p:tav>
                                      </p:tavLst>
                                    </p:anim>
                                    <p:anim calcmode="lin" valueType="num">
                                      <p:cBhvr>
                                        <p:cTn id="37"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991544" y="908720"/>
            <a:ext cx="8229600" cy="1143000"/>
          </a:xfrm>
        </p:spPr>
        <p:txBody>
          <a:bodyPr>
            <a:normAutofit/>
          </a:bodyPr>
          <a:lstStyle/>
          <a:p>
            <a:pPr algn="ctr"/>
            <a:r>
              <a:rPr lang="fr-FR" sz="6600" dirty="0"/>
              <a:t>A bientôt!</a:t>
            </a:r>
          </a:p>
        </p:txBody>
      </p:sp>
      <p:pic>
        <p:nvPicPr>
          <p:cNvPr id="2" name="Picture 2" descr="H:\Emoticon\emoticon-1392280_1280orange.png">
            <a:extLst>
              <a:ext uri="{FF2B5EF4-FFF2-40B4-BE49-F238E27FC236}">
                <a16:creationId xmlns:a16="http://schemas.microsoft.com/office/drawing/2014/main" xmlns="" id="{EF22CBB1-475D-F749-858B-DF365F73741A}"/>
              </a:ext>
            </a:extLst>
          </p:cNvPr>
          <p:cNvPicPr>
            <a:picLocks noChangeAspect="1" noChangeArrowheads="1"/>
          </p:cNvPicPr>
          <p:nvPr/>
        </p:nvPicPr>
        <p:blipFill>
          <a:blip r:embed="rId3" cstate="print"/>
          <a:srcRect/>
          <a:stretch>
            <a:fillRect/>
          </a:stretch>
        </p:blipFill>
        <p:spPr bwMode="auto">
          <a:xfrm>
            <a:off x="3856567" y="2057400"/>
            <a:ext cx="4356100" cy="4155017"/>
          </a:xfrm>
          <a:prstGeom prst="rect">
            <a:avLst/>
          </a:prstGeom>
          <a:noFill/>
        </p:spPr>
      </p:pic>
    </p:spTree>
    <p:extLst>
      <p:ext uri="{BB962C8B-B14F-4D97-AF65-F5344CB8AC3E}">
        <p14:creationId xmlns:p14="http://schemas.microsoft.com/office/powerpoint/2010/main" val="2379871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92692330-EF58-7A4B-8674-7FBD04BD8E00}"/>
              </a:ext>
            </a:extLst>
          </p:cNvPr>
          <p:cNvSpPr txBox="1"/>
          <p:nvPr/>
        </p:nvSpPr>
        <p:spPr>
          <a:xfrm>
            <a:off x="204367" y="491939"/>
            <a:ext cx="11765747" cy="3970318"/>
          </a:xfrm>
          <a:prstGeom prst="rect">
            <a:avLst/>
          </a:prstGeom>
          <a:noFill/>
        </p:spPr>
        <p:txBody>
          <a:bodyPr wrap="square" rtlCol="0">
            <a:spAutoFit/>
          </a:bodyPr>
          <a:lstStyle/>
          <a:p>
            <a:pPr algn="l"/>
            <a:r>
              <a:rPr lang="fr-FR" sz="2800" dirty="0"/>
              <a:t>Dès que j’ai vu mon </a:t>
            </a:r>
            <a:r>
              <a:rPr lang="fr-FR" sz="2800" dirty="0">
                <a:ln w="0"/>
                <a:solidFill>
                  <a:schemeClr val="accent1"/>
                </a:solidFill>
                <a:effectLst>
                  <a:outerShdw blurRad="38100" dist="25400" dir="5400000" algn="ctr" rotWithShape="0">
                    <a:srgbClr val="6E747A">
                      <a:alpha val="43000"/>
                    </a:srgbClr>
                  </a:outerShdw>
                </a:effectLst>
              </a:rPr>
              <a:t>chat</a:t>
            </a:r>
            <a:r>
              <a:rPr lang="fr-FR" sz="2800" dirty="0"/>
              <a:t>, j’ai tout de suite compris qu’il s’était passé quelque chose de grave. Il avait </a:t>
            </a:r>
            <a:r>
              <a:rPr lang="fr-FR" sz="2800" dirty="0">
                <a:solidFill>
                  <a:schemeClr val="accent1"/>
                </a:solidFill>
              </a:rPr>
              <a:t>sauté sur mon lit</a:t>
            </a:r>
            <a:r>
              <a:rPr lang="fr-FR" sz="2800" dirty="0"/>
              <a:t> et </a:t>
            </a:r>
            <a:r>
              <a:rPr lang="fr-FR" sz="2800" dirty="0">
                <a:solidFill>
                  <a:schemeClr val="accent1"/>
                </a:solidFill>
              </a:rPr>
              <a:t>il se léchait les babines</a:t>
            </a:r>
            <a:r>
              <a:rPr lang="fr-FR" sz="2800" dirty="0"/>
              <a:t> d’une manière qui m’a semblé bizarre. Je ne saurai expliquer pourquoi, mais ça me semblait bizarre. Je l’ai regardé attentivement et lui me fixait avec ses yeux incapables de dire la vérité.</a:t>
            </a:r>
          </a:p>
          <a:p>
            <a:pPr algn="l"/>
            <a:r>
              <a:rPr lang="fr-FR" sz="2800" dirty="0"/>
              <a:t>Bêtement, je lui ai demandé :</a:t>
            </a:r>
          </a:p>
          <a:p>
            <a:pPr algn="l"/>
            <a:r>
              <a:rPr lang="fr-FR" sz="2800" dirty="0"/>
              <a:t>- Qu’est-ce que tu as fait ?</a:t>
            </a:r>
          </a:p>
          <a:p>
            <a:pPr algn="l"/>
            <a:r>
              <a:rPr lang="fr-FR" sz="2800" dirty="0"/>
              <a:t>Mais lui, </a:t>
            </a:r>
            <a:r>
              <a:rPr lang="fr-FR" sz="2800" dirty="0">
                <a:solidFill>
                  <a:schemeClr val="accent1"/>
                </a:solidFill>
              </a:rPr>
              <a:t>il s’est étiré et a sorti ses griffes</a:t>
            </a:r>
            <a:r>
              <a:rPr lang="fr-FR" sz="2800" dirty="0"/>
              <a:t>, comme il fait toujours avant de </a:t>
            </a:r>
            <a:r>
              <a:rPr lang="fr-FR" sz="2800" dirty="0">
                <a:solidFill>
                  <a:schemeClr val="accent1"/>
                </a:solidFill>
              </a:rPr>
              <a:t>se rouler en boule pour dormir</a:t>
            </a:r>
            <a:r>
              <a:rPr lang="fr-FR" sz="2800" dirty="0"/>
              <a:t>.</a:t>
            </a:r>
          </a:p>
        </p:txBody>
      </p:sp>
      <p:sp>
        <p:nvSpPr>
          <p:cNvPr id="2" name="ZoneTexte 1"/>
          <p:cNvSpPr txBox="1"/>
          <p:nvPr/>
        </p:nvSpPr>
        <p:spPr>
          <a:xfrm>
            <a:off x="7167471" y="6053963"/>
            <a:ext cx="4802643"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685961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3A38D3C0-BA5D-AB4C-8011-ABC3989C040A}"/>
              </a:ext>
            </a:extLst>
          </p:cNvPr>
          <p:cNvSpPr txBox="1"/>
          <p:nvPr/>
        </p:nvSpPr>
        <p:spPr>
          <a:xfrm>
            <a:off x="3561844" y="654881"/>
            <a:ext cx="5722298" cy="1199028"/>
          </a:xfrm>
          <a:prstGeom prst="rect">
            <a:avLst/>
          </a:prstGeom>
          <a:noFill/>
        </p:spPr>
        <p:txBody>
          <a:bodyPr wrap="square">
            <a:spAutoFit/>
          </a:bodyPr>
          <a:lstStyle/>
          <a:p>
            <a:pPr algn="l"/>
            <a:r>
              <a:rPr lang="fr-FR" sz="3600" dirty="0"/>
              <a:t>Bêtement, je lui ai demandé :</a:t>
            </a:r>
          </a:p>
          <a:p>
            <a:pPr algn="l"/>
            <a:r>
              <a:rPr lang="fr-FR" sz="3600" dirty="0"/>
              <a:t>- Qu’est-ce que tu as fait ?</a:t>
            </a:r>
          </a:p>
        </p:txBody>
      </p:sp>
      <p:sp>
        <p:nvSpPr>
          <p:cNvPr id="4" name="ZoneTexte 3">
            <a:extLst>
              <a:ext uri="{FF2B5EF4-FFF2-40B4-BE49-F238E27FC236}">
                <a16:creationId xmlns:a16="http://schemas.microsoft.com/office/drawing/2014/main" xmlns="" id="{73D80A16-2282-4B40-AEFD-284D3498A548}"/>
              </a:ext>
            </a:extLst>
          </p:cNvPr>
          <p:cNvSpPr txBox="1"/>
          <p:nvPr/>
        </p:nvSpPr>
        <p:spPr>
          <a:xfrm>
            <a:off x="291954" y="2516060"/>
            <a:ext cx="117365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4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Essaie d’imaginer ce que le chat a pu faire </a:t>
            </a:r>
            <a:r>
              <a:rPr lang="fr-FR" sz="40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a:t>
            </a:r>
            <a:endParaRPr lang="fr-FR" sz="4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pic>
        <p:nvPicPr>
          <p:cNvPr id="2" name="Graphique 4" descr="Liste de vérification">
            <a:extLst>
              <a:ext uri="{FF2B5EF4-FFF2-40B4-BE49-F238E27FC236}">
                <a16:creationId xmlns:a16="http://schemas.microsoft.com/office/drawing/2014/main" xmlns="" id="{56887BC9-0C5D-7B4C-9A50-14E93812C3B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758851" y="3766498"/>
            <a:ext cx="2145862" cy="2145862"/>
          </a:xfrm>
          <a:prstGeom prst="rect">
            <a:avLst/>
          </a:prstGeom>
        </p:spPr>
      </p:pic>
    </p:spTree>
    <p:extLst>
      <p:ext uri="{BB962C8B-B14F-4D97-AF65-F5344CB8AC3E}">
        <p14:creationId xmlns:p14="http://schemas.microsoft.com/office/powerpoint/2010/main" val="3473129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92692330-EF58-7A4B-8674-7FBD04BD8E00}"/>
              </a:ext>
            </a:extLst>
          </p:cNvPr>
          <p:cNvSpPr txBox="1"/>
          <p:nvPr/>
        </p:nvSpPr>
        <p:spPr>
          <a:xfrm>
            <a:off x="204367" y="1143000"/>
            <a:ext cx="11765747" cy="4539704"/>
          </a:xfrm>
          <a:prstGeom prst="rect">
            <a:avLst/>
          </a:prstGeom>
          <a:noFill/>
        </p:spPr>
        <p:txBody>
          <a:bodyPr wrap="square" rtlCol="0">
            <a:spAutoFit/>
          </a:bodyPr>
          <a:lstStyle/>
          <a:p>
            <a:pPr algn="ctr"/>
            <a:r>
              <a:rPr lang="fr-FR" sz="2800" dirty="0"/>
              <a:t>Soupçon</a:t>
            </a:r>
          </a:p>
          <a:p>
            <a:pPr algn="l"/>
            <a:endParaRPr lang="fr-FR" sz="900" dirty="0"/>
          </a:p>
          <a:p>
            <a:pPr algn="l"/>
            <a:r>
              <a:rPr lang="fr-FR" sz="2800" dirty="0"/>
              <a:t>Dès que j’ai vu mon chat, j’ai tout de suite compris qu’il s’était passé quelque chose de grave. Il avait sauté sur mon lit et il se léchait les babines d’une manière qui m’a semblé bizarre. Je ne saurai expliquer pourquoi, mais ça me semblait bizarre. Je l’ai regardé attentivement et lui me fixait avec ses yeux incapables de dire la vérité.</a:t>
            </a:r>
          </a:p>
          <a:p>
            <a:pPr algn="l"/>
            <a:r>
              <a:rPr lang="fr-FR" sz="2800" dirty="0"/>
              <a:t>Bêtement, je lui ai demandé:</a:t>
            </a:r>
          </a:p>
          <a:p>
            <a:pPr algn="l"/>
            <a:r>
              <a:rPr lang="fr-FR" sz="2800" dirty="0"/>
              <a:t>- Qu’est-ce que tu as fait ?</a:t>
            </a:r>
          </a:p>
          <a:p>
            <a:pPr algn="l"/>
            <a:r>
              <a:rPr lang="fr-FR" sz="2800" dirty="0"/>
              <a:t>Mais lui, il s’est étiré et a sorti ses griffes, comme il fait toujours avant de se rouler en boule pour dormir.</a:t>
            </a:r>
          </a:p>
        </p:txBody>
      </p:sp>
      <p:sp>
        <p:nvSpPr>
          <p:cNvPr id="7" name="ZoneTexte 6"/>
          <p:cNvSpPr txBox="1"/>
          <p:nvPr/>
        </p:nvSpPr>
        <p:spPr>
          <a:xfrm>
            <a:off x="6890117" y="6324599"/>
            <a:ext cx="4768483"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
        <p:nvSpPr>
          <p:cNvPr id="8" name="ZoneTexte 7">
            <a:extLst>
              <a:ext uri="{FF2B5EF4-FFF2-40B4-BE49-F238E27FC236}">
                <a16:creationId xmlns:a16="http://schemas.microsoft.com/office/drawing/2014/main" xmlns="" id="{FBB48BE3-EA95-674B-9032-2320911BDCA0}"/>
              </a:ext>
            </a:extLst>
          </p:cNvPr>
          <p:cNvSpPr txBox="1"/>
          <p:nvPr/>
        </p:nvSpPr>
        <p:spPr>
          <a:xfrm>
            <a:off x="208740" y="129331"/>
            <a:ext cx="7425858" cy="523220"/>
          </a:xfrm>
          <a:prstGeom prst="rect">
            <a:avLst/>
          </a:prstGeom>
          <a:noFill/>
        </p:spPr>
        <p:txBody>
          <a:bodyPr wrap="square" rtlCol="0">
            <a:spAutoFit/>
          </a:bodyPr>
          <a:lstStyle/>
          <a:p>
            <a:pPr algn="l"/>
            <a:r>
              <a:rPr lang="fr-FR" sz="2800" dirty="0">
                <a:solidFill>
                  <a:schemeClr val="accent1"/>
                </a:solidFill>
              </a:rPr>
              <a:t>Quelle attitude a le narrateur envers son chat ?</a:t>
            </a:r>
          </a:p>
        </p:txBody>
      </p:sp>
    </p:spTree>
    <p:extLst>
      <p:ext uri="{BB962C8B-B14F-4D97-AF65-F5344CB8AC3E}">
        <p14:creationId xmlns:p14="http://schemas.microsoft.com/office/powerpoint/2010/main" val="3209088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92692330-EF58-7A4B-8674-7FBD04BD8E00}"/>
              </a:ext>
            </a:extLst>
          </p:cNvPr>
          <p:cNvSpPr txBox="1"/>
          <p:nvPr/>
        </p:nvSpPr>
        <p:spPr>
          <a:xfrm>
            <a:off x="204367" y="287575"/>
            <a:ext cx="11765747" cy="3970318"/>
          </a:xfrm>
          <a:prstGeom prst="rect">
            <a:avLst/>
          </a:prstGeom>
          <a:noFill/>
        </p:spPr>
        <p:txBody>
          <a:bodyPr wrap="square" rtlCol="0">
            <a:spAutoFit/>
          </a:bodyPr>
          <a:lstStyle/>
          <a:p>
            <a:pPr algn="l"/>
            <a:r>
              <a:rPr lang="fr-FR" sz="2800" dirty="0"/>
              <a:t>Dès que j’ai vu mon chat, j’ai tout de suite compris qu’il s’était passé quelque chose de grave. Il avait sauté sur mon lit et il se léchait les babines d’une manière qui m’a semblé bizarre. </a:t>
            </a:r>
            <a:r>
              <a:rPr lang="fr-FR" sz="2800" dirty="0">
                <a:ln w="0"/>
                <a:solidFill>
                  <a:schemeClr val="accent1"/>
                </a:solidFill>
                <a:effectLst>
                  <a:outerShdw blurRad="38100" dist="25400" dir="5400000" algn="ctr" rotWithShape="0">
                    <a:srgbClr val="6E747A">
                      <a:alpha val="43000"/>
                    </a:srgbClr>
                  </a:outerShdw>
                </a:effectLst>
              </a:rPr>
              <a:t>Je ne saurai expliquer pourquoi, mais ça me semblait bizarre</a:t>
            </a:r>
            <a:r>
              <a:rPr lang="fr-FR" sz="2800" dirty="0"/>
              <a:t>. </a:t>
            </a:r>
            <a:r>
              <a:rPr lang="fr-FR" sz="2800" dirty="0">
                <a:ln w="0"/>
                <a:solidFill>
                  <a:schemeClr val="accent1"/>
                </a:solidFill>
                <a:effectLst>
                  <a:outerShdw blurRad="38100" dist="25400" dir="5400000" algn="ctr" rotWithShape="0">
                    <a:srgbClr val="6E747A">
                      <a:alpha val="43000"/>
                    </a:srgbClr>
                  </a:outerShdw>
                </a:effectLst>
              </a:rPr>
              <a:t>Je l’ai regardé attentivement</a:t>
            </a:r>
            <a:r>
              <a:rPr lang="fr-FR" sz="2800" dirty="0"/>
              <a:t> et lui me fixait avec </a:t>
            </a:r>
            <a:r>
              <a:rPr lang="fr-FR" sz="2800" dirty="0">
                <a:ln w="0"/>
                <a:solidFill>
                  <a:schemeClr val="accent1"/>
                </a:solidFill>
                <a:effectLst>
                  <a:outerShdw blurRad="38100" dist="25400" dir="5400000" algn="ctr" rotWithShape="0">
                    <a:srgbClr val="6E747A">
                      <a:alpha val="43000"/>
                    </a:srgbClr>
                  </a:outerShdw>
                </a:effectLst>
              </a:rPr>
              <a:t>ses yeux incapables de dire la vérité.</a:t>
            </a:r>
          </a:p>
          <a:p>
            <a:pPr algn="l"/>
            <a:r>
              <a:rPr lang="fr-FR" sz="2800" dirty="0"/>
              <a:t>Bêtement, je lui ai demandé :</a:t>
            </a:r>
          </a:p>
          <a:p>
            <a:pPr algn="l"/>
            <a:r>
              <a:rPr lang="fr-FR" sz="2800" dirty="0">
                <a:ln w="0"/>
                <a:solidFill>
                  <a:schemeClr val="accent1"/>
                </a:solidFill>
                <a:effectLst>
                  <a:outerShdw blurRad="38100" dist="25400" dir="5400000" algn="ctr" rotWithShape="0">
                    <a:srgbClr val="6E747A">
                      <a:alpha val="43000"/>
                    </a:srgbClr>
                  </a:outerShdw>
                </a:effectLst>
              </a:rPr>
              <a:t>- Qu’est-ce que tu as fait ?</a:t>
            </a:r>
          </a:p>
          <a:p>
            <a:pPr algn="l"/>
            <a:r>
              <a:rPr lang="fr-FR" sz="2800" dirty="0"/>
              <a:t>Mais lui, il s’est étiré et a sorti ses griffes, comme il fait toujours avant de se rouler en boule pour dormir.</a:t>
            </a:r>
          </a:p>
        </p:txBody>
      </p:sp>
      <p:sp>
        <p:nvSpPr>
          <p:cNvPr id="2" name="ZoneTexte 1"/>
          <p:cNvSpPr txBox="1"/>
          <p:nvPr/>
        </p:nvSpPr>
        <p:spPr>
          <a:xfrm>
            <a:off x="6612759" y="6081402"/>
            <a:ext cx="4969641"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
        <p:nvSpPr>
          <p:cNvPr id="4" name="ZoneTexte 3">
            <a:extLst>
              <a:ext uri="{FF2B5EF4-FFF2-40B4-BE49-F238E27FC236}">
                <a16:creationId xmlns:a16="http://schemas.microsoft.com/office/drawing/2014/main" xmlns="" id="{91F73EEF-0763-B440-92C2-F4A09A9D0E13}"/>
              </a:ext>
            </a:extLst>
          </p:cNvPr>
          <p:cNvSpPr txBox="1"/>
          <p:nvPr/>
        </p:nvSpPr>
        <p:spPr>
          <a:xfrm>
            <a:off x="3577605" y="4494050"/>
            <a:ext cx="2264688" cy="523220"/>
          </a:xfrm>
          <a:prstGeom prst="rect">
            <a:avLst/>
          </a:prstGeom>
          <a:noFill/>
        </p:spPr>
        <p:txBody>
          <a:bodyPr wrap="square" rtlCol="0">
            <a:spAutoFit/>
          </a:bodyPr>
          <a:lstStyle/>
          <a:p>
            <a:pPr algn="l"/>
            <a:r>
              <a:rPr lang="fr-FR" sz="2800" dirty="0"/>
              <a:t>Un soupçon</a:t>
            </a:r>
          </a:p>
        </p:txBody>
      </p:sp>
      <p:cxnSp>
        <p:nvCxnSpPr>
          <p:cNvPr id="8" name="Connecteur droit avec flèche 7">
            <a:extLst>
              <a:ext uri="{FF2B5EF4-FFF2-40B4-BE49-F238E27FC236}">
                <a16:creationId xmlns:a16="http://schemas.microsoft.com/office/drawing/2014/main" xmlns="" id="{87C1AA8D-5C70-4C40-9EEA-8B4102BA3718}"/>
              </a:ext>
            </a:extLst>
          </p:cNvPr>
          <p:cNvCxnSpPr>
            <a:cxnSpLocks/>
          </p:cNvCxnSpPr>
          <p:nvPr/>
        </p:nvCxnSpPr>
        <p:spPr>
          <a:xfrm>
            <a:off x="5990460" y="4744253"/>
            <a:ext cx="899657"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0" name="ZoneTexte 9">
            <a:extLst>
              <a:ext uri="{FF2B5EF4-FFF2-40B4-BE49-F238E27FC236}">
                <a16:creationId xmlns:a16="http://schemas.microsoft.com/office/drawing/2014/main" xmlns="" id="{44B0979F-B0AB-4F4A-AEAE-9190B2F3B7BB}"/>
              </a:ext>
            </a:extLst>
          </p:cNvPr>
          <p:cNvSpPr txBox="1"/>
          <p:nvPr/>
        </p:nvSpPr>
        <p:spPr>
          <a:xfrm>
            <a:off x="7186451" y="4494051"/>
            <a:ext cx="2264688" cy="523220"/>
          </a:xfrm>
          <a:prstGeom prst="rect">
            <a:avLst/>
          </a:prstGeom>
          <a:noFill/>
        </p:spPr>
        <p:txBody>
          <a:bodyPr wrap="square" rtlCol="0">
            <a:spAutoFit/>
          </a:bodyPr>
          <a:lstStyle/>
          <a:p>
            <a:pPr algn="l"/>
            <a:r>
              <a:rPr lang="fr-FR" sz="2800" dirty="0"/>
              <a:t> soupçonneux</a:t>
            </a:r>
          </a:p>
        </p:txBody>
      </p:sp>
      <p:sp>
        <p:nvSpPr>
          <p:cNvPr id="12" name="ZoneTexte 11">
            <a:extLst>
              <a:ext uri="{FF2B5EF4-FFF2-40B4-BE49-F238E27FC236}">
                <a16:creationId xmlns:a16="http://schemas.microsoft.com/office/drawing/2014/main" xmlns="" id="{CC40E41A-D7E4-4A49-B28A-8019FC95167C}"/>
              </a:ext>
            </a:extLst>
          </p:cNvPr>
          <p:cNvSpPr txBox="1"/>
          <p:nvPr/>
        </p:nvSpPr>
        <p:spPr>
          <a:xfrm>
            <a:off x="2836333" y="4963584"/>
            <a:ext cx="2999611" cy="523220"/>
          </a:xfrm>
          <a:prstGeom prst="rect">
            <a:avLst/>
          </a:prstGeom>
          <a:noFill/>
        </p:spPr>
        <p:txBody>
          <a:bodyPr wrap="square" rtlCol="0">
            <a:spAutoFit/>
          </a:bodyPr>
          <a:lstStyle/>
          <a:p>
            <a:pPr algn="l"/>
            <a:r>
              <a:rPr lang="fr-FR" sz="2800" dirty="0">
                <a:solidFill>
                  <a:schemeClr val="accent1"/>
                </a:solidFill>
              </a:rPr>
              <a:t>Un nom commun </a:t>
            </a:r>
          </a:p>
        </p:txBody>
      </p:sp>
      <p:sp>
        <p:nvSpPr>
          <p:cNvPr id="14" name="ZoneTexte 13">
            <a:extLst>
              <a:ext uri="{FF2B5EF4-FFF2-40B4-BE49-F238E27FC236}">
                <a16:creationId xmlns:a16="http://schemas.microsoft.com/office/drawing/2014/main" xmlns="" id="{3C8F5610-AFCA-6A4C-905A-D61FC5E75270}"/>
              </a:ext>
            </a:extLst>
          </p:cNvPr>
          <p:cNvSpPr txBox="1"/>
          <p:nvPr/>
        </p:nvSpPr>
        <p:spPr>
          <a:xfrm>
            <a:off x="7224475" y="5001028"/>
            <a:ext cx="3367325" cy="523220"/>
          </a:xfrm>
          <a:prstGeom prst="rect">
            <a:avLst/>
          </a:prstGeom>
          <a:noFill/>
        </p:spPr>
        <p:txBody>
          <a:bodyPr wrap="square" rtlCol="0">
            <a:spAutoFit/>
          </a:bodyPr>
          <a:lstStyle/>
          <a:p>
            <a:pPr algn="l"/>
            <a:r>
              <a:rPr lang="fr-FR" sz="2800" dirty="0">
                <a:solidFill>
                  <a:schemeClr val="accent1"/>
                </a:solidFill>
              </a:rPr>
              <a:t>Un adjectif qualificatif</a:t>
            </a:r>
          </a:p>
        </p:txBody>
      </p:sp>
    </p:spTree>
    <p:extLst>
      <p:ext uri="{BB962C8B-B14F-4D97-AF65-F5344CB8AC3E}">
        <p14:creationId xmlns:p14="http://schemas.microsoft.com/office/powerpoint/2010/main" val="1365095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6"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strips(downRight)">
                                      <p:cBhvr>
                                        <p:cTn id="13" dur="500"/>
                                        <p:tgtEl>
                                          <p:spTgt spid="8"/>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strips(downRight)">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92692330-EF58-7A4B-8674-7FBD04BD8E00}"/>
              </a:ext>
            </a:extLst>
          </p:cNvPr>
          <p:cNvSpPr txBox="1"/>
          <p:nvPr/>
        </p:nvSpPr>
        <p:spPr>
          <a:xfrm>
            <a:off x="686822" y="1061254"/>
            <a:ext cx="10498666" cy="1384995"/>
          </a:xfrm>
          <a:prstGeom prst="rect">
            <a:avLst/>
          </a:prstGeom>
          <a:noFill/>
        </p:spPr>
        <p:txBody>
          <a:bodyPr wrap="square" rtlCol="0">
            <a:spAutoFit/>
          </a:bodyPr>
          <a:lstStyle/>
          <a:p>
            <a:pPr algn="l"/>
            <a:r>
              <a:rPr lang="fr-FR" sz="2800" dirty="0"/>
              <a:t>Inquiet, je me suis levé et je suis allé voir le </a:t>
            </a:r>
            <a:r>
              <a:rPr lang="fr-FR" sz="2800" dirty="0">
                <a:solidFill>
                  <a:srgbClr val="C00000"/>
                </a:solidFill>
              </a:rPr>
              <a:t>poisson rouge</a:t>
            </a:r>
            <a:r>
              <a:rPr lang="fr-FR" sz="2800" dirty="0"/>
              <a:t> dans le salon. Il tournait paisiblement dans son bocal, aussi inintéressant que d’habitude. Cela ne m’a pas rassuré, bien au contraire.</a:t>
            </a:r>
          </a:p>
        </p:txBody>
      </p:sp>
      <p:sp>
        <p:nvSpPr>
          <p:cNvPr id="2" name="ZoneTexte 1">
            <a:extLst>
              <a:ext uri="{FF2B5EF4-FFF2-40B4-BE49-F238E27FC236}">
                <a16:creationId xmlns:a16="http://schemas.microsoft.com/office/drawing/2014/main" xmlns="" id="{B9A1251C-4EFD-4E4E-AA3D-699D17697810}"/>
              </a:ext>
            </a:extLst>
          </p:cNvPr>
          <p:cNvSpPr txBox="1"/>
          <p:nvPr/>
        </p:nvSpPr>
        <p:spPr>
          <a:xfrm>
            <a:off x="7010400" y="1154668"/>
            <a:ext cx="2133600" cy="369332"/>
          </a:xfrm>
          <a:prstGeom prst="rect">
            <a:avLst/>
          </a:prstGeom>
          <a:solidFill>
            <a:schemeClr val="bg1"/>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fr-FR" dirty="0"/>
          </a:p>
        </p:txBody>
      </p:sp>
      <p:pic>
        <p:nvPicPr>
          <p:cNvPr id="3" name="Graphique 3" descr="Bocal à poisson">
            <a:extLst>
              <a:ext uri="{FF2B5EF4-FFF2-40B4-BE49-F238E27FC236}">
                <a16:creationId xmlns:a16="http://schemas.microsoft.com/office/drawing/2014/main" xmlns="" id="{D68D8499-6EA0-AD4A-B7E3-437FB0E6CCA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9634482" y="4840305"/>
            <a:ext cx="1551006" cy="1551006"/>
          </a:xfrm>
          <a:prstGeom prst="rect">
            <a:avLst/>
          </a:prstGeom>
        </p:spPr>
      </p:pic>
      <p:sp>
        <p:nvSpPr>
          <p:cNvPr id="4" name="ZoneTexte 3"/>
          <p:cNvSpPr txBox="1"/>
          <p:nvPr/>
        </p:nvSpPr>
        <p:spPr>
          <a:xfrm>
            <a:off x="5094597" y="6073228"/>
            <a:ext cx="4731991"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84599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14"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92692330-EF58-7A4B-8674-7FBD04BD8E00}"/>
              </a:ext>
            </a:extLst>
          </p:cNvPr>
          <p:cNvSpPr txBox="1"/>
          <p:nvPr/>
        </p:nvSpPr>
        <p:spPr>
          <a:xfrm>
            <a:off x="613834" y="1236426"/>
            <a:ext cx="10498666" cy="1384995"/>
          </a:xfrm>
          <a:prstGeom prst="rect">
            <a:avLst/>
          </a:prstGeom>
          <a:noFill/>
        </p:spPr>
        <p:txBody>
          <a:bodyPr wrap="square" rtlCol="0">
            <a:spAutoFit/>
          </a:bodyPr>
          <a:lstStyle/>
          <a:p>
            <a:pPr algn="l"/>
            <a:r>
              <a:rPr lang="fr-FR" sz="2800" dirty="0"/>
              <a:t>Inquiet, je me suis levé et je suis allé voir le </a:t>
            </a:r>
            <a:r>
              <a:rPr lang="fr-FR" sz="2800" dirty="0">
                <a:solidFill>
                  <a:srgbClr val="C00000"/>
                </a:solidFill>
              </a:rPr>
              <a:t>poisson rouge</a:t>
            </a:r>
            <a:r>
              <a:rPr lang="fr-FR" sz="2800" dirty="0"/>
              <a:t> dans le salon. </a:t>
            </a:r>
            <a:r>
              <a:rPr lang="fr-FR" sz="2800" dirty="0">
                <a:solidFill>
                  <a:srgbClr val="C00000"/>
                </a:solidFill>
              </a:rPr>
              <a:t>Il tournait</a:t>
            </a:r>
            <a:r>
              <a:rPr lang="fr-FR" sz="2800" dirty="0"/>
              <a:t> paisiblement </a:t>
            </a:r>
            <a:r>
              <a:rPr lang="fr-FR" sz="2800" dirty="0">
                <a:solidFill>
                  <a:srgbClr val="C00000"/>
                </a:solidFill>
              </a:rPr>
              <a:t>dans son bocal</a:t>
            </a:r>
            <a:r>
              <a:rPr lang="fr-FR" sz="2800" dirty="0"/>
              <a:t>, aussi inintéressant que d’habitude. Cela ne m’a pas rassuré, bien au contraire.</a:t>
            </a:r>
          </a:p>
        </p:txBody>
      </p:sp>
      <p:sp>
        <p:nvSpPr>
          <p:cNvPr id="2" name="ZoneTexte 1"/>
          <p:cNvSpPr txBox="1"/>
          <p:nvPr/>
        </p:nvSpPr>
        <p:spPr>
          <a:xfrm>
            <a:off x="6933908" y="6138042"/>
            <a:ext cx="4953292"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3712240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92692330-EF58-7A4B-8674-7FBD04BD8E00}"/>
              </a:ext>
            </a:extLst>
          </p:cNvPr>
          <p:cNvSpPr txBox="1"/>
          <p:nvPr/>
        </p:nvSpPr>
        <p:spPr>
          <a:xfrm>
            <a:off x="338667" y="1236426"/>
            <a:ext cx="11620499" cy="1815882"/>
          </a:xfrm>
          <a:prstGeom prst="rect">
            <a:avLst/>
          </a:prstGeom>
          <a:noFill/>
        </p:spPr>
        <p:txBody>
          <a:bodyPr wrap="square" rtlCol="0">
            <a:spAutoFit/>
          </a:bodyPr>
          <a:lstStyle/>
          <a:p>
            <a:pPr algn="l"/>
            <a:r>
              <a:rPr lang="fr-FR" sz="2800" dirty="0"/>
              <a:t>J’ai pensé à ma </a:t>
            </a:r>
            <a:r>
              <a:rPr lang="fr-FR"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souris blanche</a:t>
            </a:r>
            <a:r>
              <a:rPr lang="fr-FR" sz="2800" dirty="0"/>
              <a:t>. J’ai essayé de ne pas m’affoler, de ne pas courir jusqu’au cagibi où je l’ai installée. La porte était fermée. J’ai vérifié cependant si tout était en ordre. Oui, elle grignotait un morceau de pain rassis, bien à l’abri dans son panier d’osier.</a:t>
            </a:r>
          </a:p>
        </p:txBody>
      </p:sp>
      <p:sp>
        <p:nvSpPr>
          <p:cNvPr id="2" name="ZoneTexte 1">
            <a:extLst>
              <a:ext uri="{FF2B5EF4-FFF2-40B4-BE49-F238E27FC236}">
                <a16:creationId xmlns:a16="http://schemas.microsoft.com/office/drawing/2014/main" xmlns="" id="{B9A1251C-4EFD-4E4E-AA3D-699D17697810}"/>
              </a:ext>
            </a:extLst>
          </p:cNvPr>
          <p:cNvSpPr txBox="1"/>
          <p:nvPr/>
        </p:nvSpPr>
        <p:spPr>
          <a:xfrm>
            <a:off x="2624666" y="982419"/>
            <a:ext cx="2169587" cy="784997"/>
          </a:xfrm>
          <a:prstGeom prst="rect">
            <a:avLst/>
          </a:prstGeom>
          <a:solidFill>
            <a:schemeClr val="bg1"/>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fr-FR" dirty="0"/>
          </a:p>
        </p:txBody>
      </p:sp>
      <p:pic>
        <p:nvPicPr>
          <p:cNvPr id="3" name="Graphique 3" descr="Rat">
            <a:extLst>
              <a:ext uri="{FF2B5EF4-FFF2-40B4-BE49-F238E27FC236}">
                <a16:creationId xmlns:a16="http://schemas.microsoft.com/office/drawing/2014/main" xmlns="" id="{1F39186D-565F-5648-AC14-C3A7EA86CD2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9507191" y="4562950"/>
            <a:ext cx="1626477" cy="1626477"/>
          </a:xfrm>
          <a:prstGeom prst="rect">
            <a:avLst/>
          </a:prstGeom>
        </p:spPr>
      </p:pic>
      <p:sp>
        <p:nvSpPr>
          <p:cNvPr id="4" name="ZoneTexte 3"/>
          <p:cNvSpPr txBox="1"/>
          <p:nvPr/>
        </p:nvSpPr>
        <p:spPr>
          <a:xfrm>
            <a:off x="6583563" y="6189427"/>
            <a:ext cx="4770237"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401235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14"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2995</Words>
  <Application>Microsoft Office PowerPoint</Application>
  <PresentationFormat>Personnalisé</PresentationFormat>
  <Paragraphs>274</Paragraphs>
  <Slides>29</Slides>
  <Notes>24</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Place à la dictée du jour !</vt:lpstr>
      <vt:lpstr>Présentation PowerPoint</vt:lpstr>
      <vt:lpstr>Présentation PowerPoint</vt:lpstr>
      <vt:lpstr>A bientôt!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Séquence 13</dc:title>
  <dc:creator>Cecile PETIT</dc:creator>
  <cp:lastModifiedBy>Catherine Mottet</cp:lastModifiedBy>
  <cp:revision>46</cp:revision>
  <dcterms:created xsi:type="dcterms:W3CDTF">2020-06-03T08:25:16Z</dcterms:created>
  <dcterms:modified xsi:type="dcterms:W3CDTF">2020-06-06T17:04:30Z</dcterms:modified>
</cp:coreProperties>
</file>