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22" r:id="rId3"/>
    <p:sldId id="343" r:id="rId4"/>
    <p:sldId id="318" r:id="rId5"/>
    <p:sldId id="369" r:id="rId6"/>
    <p:sldId id="365" r:id="rId7"/>
    <p:sldId id="370" r:id="rId8"/>
    <p:sldId id="345" r:id="rId9"/>
    <p:sldId id="366" r:id="rId10"/>
    <p:sldId id="335" r:id="rId11"/>
    <p:sldId id="363" r:id="rId12"/>
    <p:sldId id="337" r:id="rId13"/>
    <p:sldId id="371" r:id="rId14"/>
    <p:sldId id="360" r:id="rId15"/>
    <p:sldId id="344" r:id="rId16"/>
    <p:sldId id="347" r:id="rId17"/>
    <p:sldId id="361" r:id="rId18"/>
    <p:sldId id="382" r:id="rId19"/>
    <p:sldId id="384" r:id="rId20"/>
    <p:sldId id="376" r:id="rId21"/>
    <p:sldId id="385" r:id="rId22"/>
    <p:sldId id="386" r:id="rId23"/>
    <p:sldId id="390" r:id="rId24"/>
    <p:sldId id="387" r:id="rId25"/>
    <p:sldId id="265" r:id="rId26"/>
    <p:sldId id="281" r:id="rId27"/>
    <p:sldId id="317" r:id="rId28"/>
    <p:sldId id="381" r:id="rId29"/>
    <p:sldId id="379" r:id="rId30"/>
    <p:sldId id="388" r:id="rId31"/>
    <p:sldId id="289"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79428" autoAdjust="0"/>
  </p:normalViewPr>
  <p:slideViewPr>
    <p:cSldViewPr>
      <p:cViewPr>
        <p:scale>
          <a:sx n="50" d="100"/>
          <a:sy n="50" d="100"/>
        </p:scale>
        <p:origin x="-1422" y="-2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31/05/2020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CM : je précise le titre, pour dire clairement aux élèves ce qu’ils vont apprendre aujourd’hui.</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Questions</a:t>
            </a:r>
            <a:r>
              <a:rPr lang="fr-FR" baseline="0" dirty="0" smtClean="0"/>
              <a:t> de compréhension :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Quelle récompense obtient Bellérophon de la part du roi de Lycie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Pourquoi</a:t>
            </a:r>
            <a:r>
              <a:rPr lang="fr-FR" baseline="0" dirty="0" smtClean="0"/>
              <a:t> devient-il célèbre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 quoi le compare</a:t>
            </a:r>
            <a:r>
              <a:rPr lang="fr-FR" baseline="0" dirty="0" smtClean="0"/>
              <a:t> les gens qu’il rencontre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Que signifie vaniteux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Où décide-t-il d’aller </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dans la mesure où l’objectif de la leçon est aussi grammatical, j’irais plus vite sur le culturel : offrir la lecture, avec une diapo en lecture silencieuse comme les CM1 et éventuellement accompagner la compréhension par des questions plus fermées, du type : qu’est-ce qui rend Bellérophon célèbre ? D’avoir tué le Minotaure ? Ou la Chimère ? </a:t>
            </a:r>
            <a:r>
              <a:rPr lang="fr-FR" baseline="0" dirty="0" err="1" smtClean="0"/>
              <a:t>Etc</a:t>
            </a:r>
            <a:r>
              <a:rPr lang="fr-FR" baseline="0" dirty="0" smtClean="0"/>
              <a:t>, mais rapidement.</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je supprimerais</a:t>
            </a:r>
            <a:r>
              <a:rPr lang="fr-FR" baseline="0" dirty="0" smtClean="0"/>
              <a:t> cette diapo…(même si elle est très belle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extLst>
      <p:ext uri="{BB962C8B-B14F-4D97-AF65-F5344CB8AC3E}">
        <p14:creationId xmlns:p14="http://schemas.microsoft.com/office/powerpoint/2010/main" val="372270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CM : OK comme diapo de synthèse.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Expliciter que c’est là où demeurent les Dieux, qu’il s’agissait de la plus haute montagne de Grèce, invisible aux yeux des hommes car cachée par les nuages, c’est donc là que ce sont installées les Dieux.</a:t>
            </a:r>
          </a:p>
          <a:p>
            <a:r>
              <a:rPr lang="fr-FR" baseline="0" dirty="0" smtClean="0"/>
              <a:t>CM : je vais demander à Andréa de vérifier pour cette image.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Demander aux élèves de repérer Zeus,</a:t>
            </a:r>
            <a:r>
              <a:rPr lang="fr-FR" baseline="0" dirty="0" smtClean="0"/>
              <a:t> puis les interroger sur qui sont les autres ? Des dieux également (dans le texte, personne à part les dieux ne doit être sur l’olympe). Quels autres dieux peut-on reconnaitre ? Athéna et Poséidon (grâce à leurs attributs)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CM : je vous laisse aviser en fonction du temps, pour</a:t>
            </a:r>
            <a:r>
              <a:rPr lang="fr-FR" baseline="0" dirty="0" smtClean="0"/>
              <a:t> cette diapo.</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17</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Demander</a:t>
            </a:r>
            <a:r>
              <a:rPr lang="fr-FR" baseline="0" dirty="0" smtClean="0"/>
              <a:t> aux élèves comment retrouver les CO (la question porte sur le verbe) puis analyser la nature des CO, préciser qu’on ne peut pas les enlever de la phrase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t>
            </a:r>
            <a:r>
              <a:rPr lang="fr-FR" baseline="0" dirty="0" smtClean="0"/>
              <a:t> éviter les répétions </a:t>
            </a:r>
            <a:r>
              <a:rPr lang="fr-FR" baseline="0" dirty="0" smtClean="0"/>
              <a:t>?</a:t>
            </a:r>
          </a:p>
          <a:p>
            <a:r>
              <a:rPr lang="fr-FR" baseline="0" dirty="0" smtClean="0"/>
              <a:t>CM : important, car la pronominalisation est le critère de reconnaissance du CO. Dire que la dictée va comporter des pronoms COD.</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2</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j’ai ajouté cette diapo (à améliorer sans doute !) pour que les élèves voient clairement écrite la fonction de ces groupes.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j’ai légèrement modifié la définition en m’appuyant sur la terminologie grammaticale sur le point d’être publiée</a:t>
            </a:r>
            <a:r>
              <a:rPr lang="fr-FR" baseline="0" dirty="0" smtClean="0"/>
              <a:t> sur </a:t>
            </a:r>
            <a:r>
              <a:rPr lang="fr-FR" baseline="0" dirty="0" err="1" smtClean="0"/>
              <a:t>Eduscol</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38582749-5F8E-2A46-9BC3-28CDFD84451F}" type="slidenum">
              <a:rPr lang="fr-FR" smtClean="0"/>
              <a:pPr/>
              <a:t>24</a:t>
            </a:fld>
            <a:endParaRPr lang="fr-FR"/>
          </a:p>
        </p:txBody>
      </p:sp>
    </p:spTree>
    <p:extLst>
      <p:ext uri="{BB962C8B-B14F-4D97-AF65-F5344CB8AC3E}">
        <p14:creationId xmlns:p14="http://schemas.microsoft.com/office/powerpoint/2010/main" val="348292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25</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là aussi, essayer de coller davantage à la leçon</a:t>
            </a:r>
            <a:r>
              <a:rPr lang="fr-FR" baseline="0" dirty="0" smtClean="0"/>
              <a:t> ?</a:t>
            </a:r>
          </a:p>
          <a:p>
            <a:r>
              <a:rPr lang="fr-FR" baseline="0" dirty="0" smtClean="0"/>
              <a:t>« Dans les récits mythologiques, les dieux portent des attributs : ils les montrent pour exprimer leur pouvoir /s. Athéna….etc. »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a:t>
            </a:r>
            <a:r>
              <a:rPr lang="fr-FR" baseline="0" dirty="0" smtClean="0"/>
              <a:t> lois- Minos – les monstres - Bellérophon</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30</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31</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CM : OK, choix qui permet un lien explicite à l’émission sur les monstres.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partie I, découvrons d’abord un conte, qui revient sur un monstre découvert la semaine dernière.</a:t>
            </a:r>
            <a:endParaRPr lang="fr-FR" baseline="0" dirty="0" smtClean="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Explicitation</a:t>
            </a:r>
            <a:r>
              <a:rPr lang="fr-FR" baseline="0" dirty="0" smtClean="0"/>
              <a:t> : dans les récits mythologiques les dieux ont une importance capitale, ils régissent la vie des hommes, les récompensent ou les punissent… ils s’assurent également que les lois (des dieux) soient respectées. Les rois notamment se doivent de respecter ces lois (exemple de Minos puni pour ne pas l’avoir fait). Un des rôles de Zeus est de s’assurer que les lois de l’hospitalité soient respectées : lorsque quelqu’un se présente à la cour d’un roi il doit être correctement reçu.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baseline="0" dirty="0" smtClean="0"/>
              <a:t>Dire également qu’hormis l’amitié il ne veut pas non plus froisser Zeus en tuant son hôte.</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Lecture magistrale</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Explicitation</a:t>
            </a:r>
            <a:r>
              <a:rPr lang="fr-FR" baseline="0" dirty="0" smtClean="0"/>
              <a:t> de l’intervention d’Athéna : lorsqu’elle donne la bride elle lui permet de monter sur Pégase qui ne se serait pas laisser monter sans cette bride.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8B00C4-C887-B542-84D7-F899E5D5BE85}"/>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a16="http://schemas.microsoft.com/office/drawing/2014/main" xmlns=""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65171D-4117-6C41-BC1B-D4F6A9F47E22}"/>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a16="http://schemas.microsoft.com/office/drawing/2014/main" xmlns=""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60AE30-D834-9746-B938-C2DB2B4F0DBD}"/>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a16="http://schemas.microsoft.com/office/drawing/2014/main" xmlns=""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1D65FB-2282-5442-83C3-6133380B08F8}"/>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a16="http://schemas.microsoft.com/office/drawing/2014/main" xmlns=""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BECA9F48-7B92-8B47-BCEF-EBDB77B847CF}"/>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a16="http://schemas.microsoft.com/office/drawing/2014/main" xmlns=""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C7599B8-823F-BB44-BD81-38C15046283E}"/>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6" name="Espace réservé du pied de page 5">
            <a:extLst>
              <a:ext uri="{FF2B5EF4-FFF2-40B4-BE49-F238E27FC236}">
                <a16:creationId xmlns:a16="http://schemas.microsoft.com/office/drawing/2014/main" xmlns=""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EE84D3-0405-F544-9F13-8CD8B9802AED}"/>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8" name="Espace réservé du pied de page 7">
            <a:extLst>
              <a:ext uri="{FF2B5EF4-FFF2-40B4-BE49-F238E27FC236}">
                <a16:creationId xmlns:a16="http://schemas.microsoft.com/office/drawing/2014/main" xmlns=""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BBDD99A5-10DE-AC45-BE25-1A0D318C64DB}"/>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4" name="Espace réservé du pied de page 3">
            <a:extLst>
              <a:ext uri="{FF2B5EF4-FFF2-40B4-BE49-F238E27FC236}">
                <a16:creationId xmlns:a16="http://schemas.microsoft.com/office/drawing/2014/main" xmlns=""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76FC6-A618-614C-882B-5A954D351A2A}"/>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3" name="Espace réservé du pied de page 2">
            <a:extLst>
              <a:ext uri="{FF2B5EF4-FFF2-40B4-BE49-F238E27FC236}">
                <a16:creationId xmlns:a16="http://schemas.microsoft.com/office/drawing/2014/main" xmlns=""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37FB49D-B5D9-504A-986B-A523E0CDD761}"/>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6" name="Espace réservé du pied de page 5">
            <a:extLst>
              <a:ext uri="{FF2B5EF4-FFF2-40B4-BE49-F238E27FC236}">
                <a16:creationId xmlns:a16="http://schemas.microsoft.com/office/drawing/2014/main" xmlns=""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7783550-4A8F-E04E-A9BE-9228F04B505B}"/>
              </a:ext>
            </a:extLst>
          </p:cNvPr>
          <p:cNvSpPr>
            <a:spLocks noGrp="1"/>
          </p:cNvSpPr>
          <p:nvPr>
            <p:ph type="dt" sz="half" idx="10"/>
          </p:nvPr>
        </p:nvSpPr>
        <p:spPr/>
        <p:txBody>
          <a:bodyPr/>
          <a:lstStyle/>
          <a:p>
            <a:fld id="{050A95A0-46AC-DD44-9D77-3F7C849049D7}" type="datetimeFigureOut">
              <a:rPr lang="fr-FR" smtClean="0"/>
              <a:pPr/>
              <a:t>31/05/2020</a:t>
            </a:fld>
            <a:endParaRPr lang="fr-FR"/>
          </a:p>
        </p:txBody>
      </p:sp>
      <p:sp>
        <p:nvSpPr>
          <p:cNvPr id="6" name="Espace réservé du pied de page 5">
            <a:extLst>
              <a:ext uri="{FF2B5EF4-FFF2-40B4-BE49-F238E27FC236}">
                <a16:creationId xmlns:a16="http://schemas.microsoft.com/office/drawing/2014/main" xmlns=""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31/05/2020</a:t>
            </a:fld>
            <a:endParaRPr lang="fr-FR"/>
          </a:p>
        </p:txBody>
      </p:sp>
      <p:sp>
        <p:nvSpPr>
          <p:cNvPr id="5" name="Espace réservé du pied de page 4">
            <a:extLst>
              <a:ext uri="{FF2B5EF4-FFF2-40B4-BE49-F238E27FC236}">
                <a16:creationId xmlns:a16="http://schemas.microsoft.com/office/drawing/2014/main" xmlns=""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99B49-E57C-A246-ADE7-29BFE76BA6ED}"/>
              </a:ext>
            </a:extLst>
          </p:cNvPr>
          <p:cNvSpPr>
            <a:spLocks noGrp="1"/>
          </p:cNvSpPr>
          <p:nvPr>
            <p:ph type="ctrTitle"/>
          </p:nvPr>
        </p:nvSpPr>
        <p:spPr>
          <a:xfrm>
            <a:off x="1524000" y="762000"/>
            <a:ext cx="9144000" cy="2387600"/>
          </a:xfrm>
        </p:spPr>
        <p:txBody>
          <a:bodyPr/>
          <a:lstStyle/>
          <a:p>
            <a:r>
              <a:rPr lang="fr-FR" dirty="0"/>
              <a:t>Français </a:t>
            </a:r>
            <a:br>
              <a:rPr lang="fr-FR" dirty="0"/>
            </a:br>
            <a:r>
              <a:rPr lang="fr-FR" dirty="0" smtClean="0"/>
              <a:t>CM2</a:t>
            </a:r>
            <a:endParaRPr lang="fr-FR" dirty="0"/>
          </a:p>
        </p:txBody>
      </p:sp>
      <p:sp>
        <p:nvSpPr>
          <p:cNvPr id="3" name="Sous-titre 2">
            <a:extLst>
              <a:ext uri="{FF2B5EF4-FFF2-40B4-BE49-F238E27FC236}">
                <a16:creationId xmlns:a16="http://schemas.microsoft.com/office/drawing/2014/main" xmlns="" id="{683518CA-9E1B-5943-BDAE-F2032CD1D695}"/>
              </a:ext>
            </a:extLst>
          </p:cNvPr>
          <p:cNvSpPr>
            <a:spLocks noGrp="1"/>
          </p:cNvSpPr>
          <p:nvPr>
            <p:ph type="subTitle" idx="1"/>
          </p:nvPr>
        </p:nvSpPr>
        <p:spPr>
          <a:xfrm>
            <a:off x="1676400" y="3429000"/>
            <a:ext cx="9144000" cy="1905000"/>
          </a:xfrm>
        </p:spPr>
        <p:txBody>
          <a:bodyPr>
            <a:normAutofit fontScale="92500"/>
          </a:bodyPr>
          <a:lstStyle/>
          <a:p>
            <a:r>
              <a:rPr lang="fr-FR" sz="3200" dirty="0" smtClean="0"/>
              <a:t>Vers la 6</a:t>
            </a:r>
            <a:r>
              <a:rPr lang="fr-FR" sz="3200" baseline="30000" dirty="0" smtClean="0"/>
              <a:t>ème</a:t>
            </a:r>
            <a:r>
              <a:rPr lang="fr-FR" sz="3200" dirty="0" smtClean="0"/>
              <a:t>…!</a:t>
            </a:r>
          </a:p>
          <a:p>
            <a:r>
              <a:rPr lang="fr-FR" sz="3200" dirty="0" smtClean="0"/>
              <a:t>Des </a:t>
            </a:r>
            <a:r>
              <a:rPr lang="fr-FR" sz="3200" dirty="0" smtClean="0"/>
              <a:t>héros et des </a:t>
            </a:r>
            <a:r>
              <a:rPr lang="fr-FR" sz="3200" dirty="0" smtClean="0"/>
              <a:t>dieux</a:t>
            </a:r>
          </a:p>
          <a:p>
            <a:r>
              <a:rPr lang="fr-FR" sz="3200" dirty="0" smtClean="0"/>
              <a:t>Révisions grammaticales : le complément d’objet direct</a:t>
            </a:r>
            <a:endParaRPr lang="fr-FR" sz="3200" dirty="0"/>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avec flèche 6"/>
          <p:cNvCxnSpPr/>
          <p:nvPr/>
        </p:nvCxnSpPr>
        <p:spPr>
          <a:xfrm>
            <a:off x="4267200" y="4038600"/>
            <a:ext cx="34290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57800" y="3352800"/>
            <a:ext cx="2435282" cy="646331"/>
          </a:xfrm>
          <a:prstGeom prst="rect">
            <a:avLst/>
          </a:prstGeom>
        </p:spPr>
        <p:txBody>
          <a:bodyPr wrap="none">
            <a:spAutoFit/>
          </a:bodyPr>
          <a:lstStyle/>
          <a:p>
            <a:r>
              <a:rPr lang="fr-FR" sz="3600" i="1" dirty="0" smtClean="0">
                <a:solidFill>
                  <a:prstClr val="black"/>
                </a:solidFill>
              </a:rPr>
              <a:t>Bellérophon</a:t>
            </a:r>
            <a:endParaRPr lang="fr-FR" dirty="0"/>
          </a:p>
        </p:txBody>
      </p:sp>
      <p:pic>
        <p:nvPicPr>
          <p:cNvPr id="2" name="Picture 2"/>
          <p:cNvPicPr>
            <a:picLocks noChangeAspect="1" noChangeArrowheads="1"/>
          </p:cNvPicPr>
          <p:nvPr/>
        </p:nvPicPr>
        <p:blipFill>
          <a:blip r:embed="rId2" cstate="print"/>
          <a:srcRect/>
          <a:stretch>
            <a:fillRect/>
          </a:stretch>
        </p:blipFill>
        <p:spPr bwMode="auto">
          <a:xfrm>
            <a:off x="228600" y="304800"/>
            <a:ext cx="4867275" cy="5676900"/>
          </a:xfrm>
          <a:prstGeom prst="rect">
            <a:avLst/>
          </a:prstGeom>
          <a:noFill/>
          <a:ln w="9525">
            <a:noFill/>
            <a:miter lim="800000"/>
            <a:headEnd/>
            <a:tailEnd/>
          </a:ln>
        </p:spPr>
      </p:pic>
      <p:sp>
        <p:nvSpPr>
          <p:cNvPr id="10" name="Rectangle 9"/>
          <p:cNvSpPr/>
          <p:nvPr/>
        </p:nvSpPr>
        <p:spPr>
          <a:xfrm>
            <a:off x="5562600" y="4267200"/>
            <a:ext cx="1510735" cy="646331"/>
          </a:xfrm>
          <a:prstGeom prst="rect">
            <a:avLst/>
          </a:prstGeom>
        </p:spPr>
        <p:txBody>
          <a:bodyPr wrap="none">
            <a:spAutoFit/>
          </a:bodyPr>
          <a:lstStyle/>
          <a:p>
            <a:r>
              <a:rPr lang="fr-FR" sz="3600" i="1" dirty="0" smtClean="0">
                <a:solidFill>
                  <a:prstClr val="black"/>
                </a:solidFill>
              </a:rPr>
              <a:t>Pégase</a:t>
            </a:r>
            <a:endParaRPr lang="fr-FR" dirty="0"/>
          </a:p>
        </p:txBody>
      </p:sp>
      <p:pic>
        <p:nvPicPr>
          <p:cNvPr id="12" name="Picture 2"/>
          <p:cNvPicPr>
            <a:picLocks noChangeAspect="1" noChangeArrowheads="1"/>
          </p:cNvPicPr>
          <p:nvPr/>
        </p:nvPicPr>
        <p:blipFill>
          <a:blip r:embed="rId2" cstate="print"/>
          <a:srcRect l="53229" t="41611" r="9198" b="12752"/>
          <a:stretch>
            <a:fillRect/>
          </a:stretch>
        </p:blipFill>
        <p:spPr bwMode="auto">
          <a:xfrm rot="5400000">
            <a:off x="8416925" y="1863725"/>
            <a:ext cx="3124200" cy="4425950"/>
          </a:xfrm>
          <a:prstGeom prst="rect">
            <a:avLst/>
          </a:prstGeom>
          <a:noFill/>
          <a:ln w="9525">
            <a:noFill/>
            <a:miter lim="800000"/>
            <a:headEnd/>
            <a:tailEnd/>
          </a:ln>
        </p:spPr>
      </p:pic>
      <p:sp>
        <p:nvSpPr>
          <p:cNvPr id="13" name="Rectangle 12"/>
          <p:cNvSpPr/>
          <p:nvPr/>
        </p:nvSpPr>
        <p:spPr>
          <a:xfrm>
            <a:off x="0" y="6019800"/>
            <a:ext cx="6934200" cy="307777"/>
          </a:xfrm>
          <a:prstGeom prst="rect">
            <a:avLst/>
          </a:prstGeom>
        </p:spPr>
        <p:txBody>
          <a:bodyPr wrap="square">
            <a:spAutoFit/>
          </a:bodyPr>
          <a:lstStyle/>
          <a:p>
            <a:pPr lvl="0" fontAlgn="base">
              <a:spcBef>
                <a:spcPct val="0"/>
              </a:spcBef>
              <a:spcAft>
                <a:spcPct val="0"/>
              </a:spcAft>
            </a:pPr>
            <a:r>
              <a:rPr lang="fr-FR" sz="1400" dirty="0" smtClean="0">
                <a:solidFill>
                  <a:prstClr val="black"/>
                </a:solidFill>
                <a:latin typeface="Arial" charset="0"/>
                <a:cs typeface="Arial" charset="0"/>
              </a:rPr>
              <a:t>© RMN – Grand Palais (musée du Louvre) / Hervé </a:t>
            </a:r>
            <a:r>
              <a:rPr lang="fr-FR" sz="1400" dirty="0" err="1" smtClean="0">
                <a:solidFill>
                  <a:prstClr val="black"/>
                </a:solidFill>
                <a:latin typeface="Arial" charset="0"/>
                <a:cs typeface="Arial" charset="0"/>
              </a:rPr>
              <a:t>Lewandowski</a:t>
            </a:r>
            <a:endParaRPr lang="fr-FR" sz="1400" dirty="0" smtClean="0">
              <a:solidFill>
                <a:prstClr val="black"/>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xpositions.bnf.fr/homere/it/images/b3/225.jpg"/>
          <p:cNvPicPr>
            <a:picLocks noChangeAspect="1" noChangeArrowheads="1"/>
          </p:cNvPicPr>
          <p:nvPr/>
        </p:nvPicPr>
        <p:blipFill>
          <a:blip r:embed="rId3" cstate="print"/>
          <a:srcRect l="25954" r="25191"/>
          <a:stretch>
            <a:fillRect/>
          </a:stretch>
        </p:blipFill>
        <p:spPr bwMode="auto">
          <a:xfrm>
            <a:off x="7772400" y="43456"/>
            <a:ext cx="3733800" cy="6738344"/>
          </a:xfrm>
          <a:prstGeom prst="rect">
            <a:avLst/>
          </a:prstGeom>
          <a:noFill/>
        </p:spPr>
      </p:pic>
      <p:sp>
        <p:nvSpPr>
          <p:cNvPr id="3" name="Rectangle 2"/>
          <p:cNvSpPr/>
          <p:nvPr/>
        </p:nvSpPr>
        <p:spPr>
          <a:xfrm>
            <a:off x="533400" y="304800"/>
            <a:ext cx="5943600" cy="2677656"/>
          </a:xfrm>
          <a:prstGeom prst="rect">
            <a:avLst/>
          </a:prstGeom>
        </p:spPr>
        <p:txBody>
          <a:bodyPr wrap="square">
            <a:spAutoFit/>
          </a:bodyPr>
          <a:lstStyle/>
          <a:p>
            <a:r>
              <a:rPr lang="fr-FR" sz="2800" dirty="0" smtClean="0"/>
              <a:t>Athéna incarne le savoir et la vertu, la prudence et la sagesse. Déesse de la guerre, elle est toujours représentée avec un casque. Ses emblèmes sont l'olivier et la chouette, symbole de perspicacité. </a:t>
            </a:r>
            <a:endParaRPr lang="fr-FR" sz="2800" dirty="0"/>
          </a:p>
        </p:txBody>
      </p:sp>
      <p:sp>
        <p:nvSpPr>
          <p:cNvPr id="5" name="Rectangle 4"/>
          <p:cNvSpPr/>
          <p:nvPr/>
        </p:nvSpPr>
        <p:spPr>
          <a:xfrm>
            <a:off x="1600200" y="6096000"/>
            <a:ext cx="6096000" cy="461665"/>
          </a:xfrm>
          <a:prstGeom prst="rect">
            <a:avLst/>
          </a:prstGeom>
        </p:spPr>
        <p:txBody>
          <a:bodyPr>
            <a:spAutoFit/>
          </a:bodyPr>
          <a:lstStyle/>
          <a:p>
            <a:r>
              <a:rPr lang="fr-FR" sz="1200" dirty="0" smtClean="0"/>
              <a:t>Antoine </a:t>
            </a:r>
            <a:r>
              <a:rPr lang="fr-FR" sz="1200" dirty="0" err="1" smtClean="0"/>
              <a:t>Quatremère</a:t>
            </a:r>
            <a:r>
              <a:rPr lang="fr-FR" sz="1200" dirty="0" smtClean="0"/>
              <a:t> de Quincy (1755-1849), auteur, Paris, de Bure frères, 1815.</a:t>
            </a:r>
          </a:p>
          <a:p>
            <a:r>
              <a:rPr lang="fr-FR" sz="1200" dirty="0" err="1" smtClean="0"/>
              <a:t>BnF</a:t>
            </a:r>
            <a:r>
              <a:rPr lang="fr-FR" sz="1200" dirty="0" smtClean="0"/>
              <a:t>, Philosophie, histoire, sciences de l'homme, J-214 © Bibliothèque nationale de France</a:t>
            </a:r>
            <a:endParaRPr lang="fr-F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228600" y="838200"/>
            <a:ext cx="11734800" cy="5878532"/>
          </a:xfrm>
          <a:prstGeom prst="rect">
            <a:avLst/>
          </a:prstGeom>
          <a:noFill/>
        </p:spPr>
        <p:txBody>
          <a:bodyPr wrap="square" rtlCol="0">
            <a:spAutoFit/>
          </a:bodyPr>
          <a:lstStyle/>
          <a:p>
            <a:r>
              <a:rPr lang="fr-FR" sz="2600" dirty="0" smtClean="0"/>
              <a:t>Bellérophon fut accueilli en héros à la cour du roi de Lycie. Ce dernier, enchanté d’être débarrassé de la Chimère, dit au jeune prince : « Tu peux épouser ma fille, et je te donnerai de bonnes terres où prospérer. »</a:t>
            </a:r>
          </a:p>
          <a:p>
            <a:endParaRPr lang="fr-FR" sz="1200" dirty="0" smtClean="0"/>
          </a:p>
          <a:p>
            <a:r>
              <a:rPr lang="fr-FR" sz="2600" dirty="0" smtClean="0"/>
              <a:t>Durant les années qui suivirent, Bellérophon devint célèbre pour ses actes de courage. Où qu’il aille ce n’étaient que louanges. Mais il devint vaniteux, et lorsqu’on le comparait à un dieu, il finissait par le croire.</a:t>
            </a:r>
          </a:p>
          <a:p>
            <a:endParaRPr lang="fr-FR" sz="1400" dirty="0" smtClean="0"/>
          </a:p>
          <a:p>
            <a:r>
              <a:rPr lang="fr-FR" sz="2600" dirty="0" smtClean="0"/>
              <a:t>Bellérophon se disait que, s’il était l’égal des dieux, il devrait leur rendre visite. Il enfourcha donc sa monture ailée pour se rendre sur l’Olympe. Zeus, maitre des dieux, en conçut une grande fureur. Il envoya un insecte piquer Pégase sous la queue. Le cheval fit une ruade et envoya Bellérophon voler dans les airs. Zeus le regarda tomber, jusqu’à  ce qu’il s’écrase. Bellérophon fut seulement blessé. Seul et malheureux, il entama une longue errance. Personne ne voulait plus s’approcher de l’homme qui avait suscité la colère du puissant Zeus.</a:t>
            </a:r>
            <a:endParaRPr lang="fr-FR" sz="2600" dirty="0"/>
          </a:p>
        </p:txBody>
      </p:sp>
      <p:sp>
        <p:nvSpPr>
          <p:cNvPr id="7" name="Rectangle 6"/>
          <p:cNvSpPr/>
          <p:nvPr/>
        </p:nvSpPr>
        <p:spPr>
          <a:xfrm>
            <a:off x="228600" y="24825"/>
            <a:ext cx="3429000" cy="584775"/>
          </a:xfrm>
          <a:prstGeom prst="rect">
            <a:avLst/>
          </a:prstGeom>
        </p:spPr>
        <p:txBody>
          <a:bodyPr wrap="square">
            <a:spAutoFit/>
          </a:bodyPr>
          <a:lstStyle/>
          <a:p>
            <a:r>
              <a:rPr lang="fr-FR" sz="3200" u="sng" dirty="0" smtClean="0">
                <a:solidFill>
                  <a:srgbClr val="0070C0"/>
                </a:solidFill>
              </a:rPr>
              <a:t>Un héros faillible</a:t>
            </a:r>
            <a:endParaRPr lang="fr-FR" sz="4000" u="sng" dirty="0">
              <a:solidFill>
                <a:srgbClr val="0070C0"/>
              </a:solidFill>
            </a:endParaRPr>
          </a:p>
        </p:txBody>
      </p:sp>
      <p:sp>
        <p:nvSpPr>
          <p:cNvPr id="8" name="Rectangle 7"/>
          <p:cNvSpPr/>
          <p:nvPr/>
        </p:nvSpPr>
        <p:spPr>
          <a:xfrm>
            <a:off x="7239000" y="6519446"/>
            <a:ext cx="49530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expositions.bnf.fr/homere/it/images/b3/220.jpg"/>
          <p:cNvPicPr>
            <a:picLocks noChangeAspect="1" noChangeArrowheads="1"/>
          </p:cNvPicPr>
          <p:nvPr/>
        </p:nvPicPr>
        <p:blipFill>
          <a:blip r:embed="rId3" cstate="print"/>
          <a:srcRect l="15267" r="19084"/>
          <a:stretch>
            <a:fillRect/>
          </a:stretch>
        </p:blipFill>
        <p:spPr bwMode="auto">
          <a:xfrm>
            <a:off x="7162800" y="152400"/>
            <a:ext cx="4572000" cy="6140304"/>
          </a:xfrm>
          <a:prstGeom prst="rect">
            <a:avLst/>
          </a:prstGeom>
          <a:noFill/>
        </p:spPr>
      </p:pic>
      <p:sp>
        <p:nvSpPr>
          <p:cNvPr id="5" name="Rectangle 4"/>
          <p:cNvSpPr/>
          <p:nvPr/>
        </p:nvSpPr>
        <p:spPr>
          <a:xfrm>
            <a:off x="457200" y="304800"/>
            <a:ext cx="6248400" cy="1569660"/>
          </a:xfrm>
          <a:prstGeom prst="rect">
            <a:avLst/>
          </a:prstGeom>
        </p:spPr>
        <p:txBody>
          <a:bodyPr wrap="square">
            <a:spAutoFit/>
          </a:bodyPr>
          <a:lstStyle/>
          <a:p>
            <a:pPr algn="ctr"/>
            <a:r>
              <a:rPr lang="fr-FR" sz="2400" dirty="0" smtClean="0"/>
              <a:t>Bellérophon se disait que, </a:t>
            </a:r>
            <a:r>
              <a:rPr lang="fr-FR" sz="2400" dirty="0" smtClean="0">
                <a:solidFill>
                  <a:srgbClr val="7030A0"/>
                </a:solidFill>
              </a:rPr>
              <a:t>s’il était l’égal des dieux</a:t>
            </a:r>
            <a:r>
              <a:rPr lang="fr-FR" sz="2400" dirty="0" smtClean="0"/>
              <a:t>, il devrait leur rendre visite. </a:t>
            </a:r>
          </a:p>
          <a:p>
            <a:pPr algn="ctr"/>
            <a:r>
              <a:rPr lang="fr-FR" sz="2400" dirty="0" smtClean="0">
                <a:solidFill>
                  <a:srgbClr val="C00000"/>
                </a:solidFill>
              </a:rPr>
              <a:t>Zeus</a:t>
            </a:r>
            <a:r>
              <a:rPr lang="fr-FR" sz="2400" dirty="0" smtClean="0">
                <a:solidFill>
                  <a:prstClr val="black"/>
                </a:solidFill>
              </a:rPr>
              <a:t>, maitre des dieux, en conçut une grande fureur</a:t>
            </a:r>
            <a:endParaRPr lang="fr-FR" sz="2400" dirty="0"/>
          </a:p>
        </p:txBody>
      </p:sp>
      <p:sp>
        <p:nvSpPr>
          <p:cNvPr id="6" name="Rectangle 5"/>
          <p:cNvSpPr/>
          <p:nvPr/>
        </p:nvSpPr>
        <p:spPr>
          <a:xfrm>
            <a:off x="6096000" y="6324600"/>
            <a:ext cx="6096000" cy="461665"/>
          </a:xfrm>
          <a:prstGeom prst="rect">
            <a:avLst/>
          </a:prstGeom>
        </p:spPr>
        <p:txBody>
          <a:bodyPr>
            <a:spAutoFit/>
          </a:bodyPr>
          <a:lstStyle/>
          <a:p>
            <a:r>
              <a:rPr lang="fr-FR" sz="1200" dirty="0" smtClean="0"/>
              <a:t>Peinture du plafond, après restauration </a:t>
            </a:r>
            <a:r>
              <a:rPr lang="fr-FR" sz="1200" dirty="0" err="1" smtClean="0"/>
              <a:t>Giovan</a:t>
            </a:r>
            <a:r>
              <a:rPr lang="fr-FR" sz="1200" dirty="0" smtClean="0"/>
              <a:t>-Francesco </a:t>
            </a:r>
            <a:r>
              <a:rPr lang="fr-FR" sz="1200" dirty="0" err="1" smtClean="0"/>
              <a:t>Romanelli</a:t>
            </a:r>
            <a:r>
              <a:rPr lang="fr-FR" sz="1200" dirty="0" smtClean="0"/>
              <a:t> (1610-1662), peintre, XVII</a:t>
            </a:r>
            <a:r>
              <a:rPr lang="fr-FR" sz="1200" baseline="30000" dirty="0" smtClean="0"/>
              <a:t>e</a:t>
            </a:r>
            <a:r>
              <a:rPr lang="fr-FR" sz="1200" dirty="0" smtClean="0"/>
              <a:t> siècle. Fresque © </a:t>
            </a:r>
            <a:r>
              <a:rPr lang="fr-FR" sz="1200" dirty="0" err="1" smtClean="0"/>
              <a:t>BnF</a:t>
            </a:r>
            <a:r>
              <a:rPr lang="fr-FR" sz="1200" dirty="0" smtClean="0"/>
              <a:t>, site Richelieu, Galerie Mazarine</a:t>
            </a:r>
            <a:endParaRPr lang="fr-FR" sz="1200" dirty="0"/>
          </a:p>
        </p:txBody>
      </p:sp>
      <p:sp>
        <p:nvSpPr>
          <p:cNvPr id="7" name="Rectangle 6"/>
          <p:cNvSpPr/>
          <p:nvPr/>
        </p:nvSpPr>
        <p:spPr>
          <a:xfrm>
            <a:off x="1143000" y="2281535"/>
            <a:ext cx="5161093" cy="461665"/>
          </a:xfrm>
          <a:prstGeom prst="rect">
            <a:avLst/>
          </a:prstGeom>
        </p:spPr>
        <p:txBody>
          <a:bodyPr wrap="none">
            <a:spAutoFit/>
          </a:bodyPr>
          <a:lstStyle/>
          <a:p>
            <a:r>
              <a:rPr lang="fr-FR" sz="2400" u="sng" dirty="0" smtClean="0">
                <a:solidFill>
                  <a:prstClr val="black"/>
                </a:solidFill>
              </a:rPr>
              <a:t>Bellérophon  s’attire les foudres de Zeus</a:t>
            </a:r>
            <a:endParaRPr lang="fr-FR" sz="2400" u="sng" dirty="0"/>
          </a:p>
        </p:txBody>
      </p:sp>
      <p:cxnSp>
        <p:nvCxnSpPr>
          <p:cNvPr id="8" name="Connecteur droit avec flèche 7"/>
          <p:cNvCxnSpPr/>
          <p:nvPr/>
        </p:nvCxnSpPr>
        <p:spPr>
          <a:xfrm>
            <a:off x="3581400" y="2814935"/>
            <a:ext cx="0" cy="2286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057400" y="5329535"/>
            <a:ext cx="3124200" cy="461665"/>
          </a:xfrm>
          <a:prstGeom prst="rect">
            <a:avLst/>
          </a:prstGeom>
          <a:noFill/>
          <a:ln>
            <a:solidFill>
              <a:srgbClr val="0070C0"/>
            </a:solidFill>
          </a:ln>
        </p:spPr>
        <p:txBody>
          <a:bodyPr wrap="square" rtlCol="0">
            <a:spAutoFit/>
          </a:bodyPr>
          <a:lstStyle/>
          <a:p>
            <a:pPr algn="ctr"/>
            <a:r>
              <a:rPr lang="fr-FR" sz="2400" dirty="0" smtClean="0"/>
              <a:t>Il le met très en colère</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371600" y="1219200"/>
            <a:ext cx="2209800" cy="523220"/>
          </a:xfrm>
          <a:prstGeom prst="rect">
            <a:avLst/>
          </a:prstGeom>
          <a:noFill/>
          <a:ln>
            <a:solidFill>
              <a:srgbClr val="0070C0"/>
            </a:solidFill>
          </a:ln>
        </p:spPr>
        <p:txBody>
          <a:bodyPr wrap="square" rtlCol="0">
            <a:spAutoFit/>
          </a:bodyPr>
          <a:lstStyle/>
          <a:p>
            <a:pPr algn="ctr"/>
            <a:r>
              <a:rPr lang="fr-FR" sz="2800" dirty="0" smtClean="0"/>
              <a:t>Athéna</a:t>
            </a:r>
            <a:endParaRPr lang="fr-FR" sz="2800" dirty="0"/>
          </a:p>
        </p:txBody>
      </p:sp>
      <p:sp>
        <p:nvSpPr>
          <p:cNvPr id="12" name="ZoneTexte 11"/>
          <p:cNvSpPr txBox="1"/>
          <p:nvPr/>
        </p:nvSpPr>
        <p:spPr>
          <a:xfrm>
            <a:off x="-152400" y="162580"/>
            <a:ext cx="5334000" cy="584775"/>
          </a:xfrm>
          <a:prstGeom prst="rect">
            <a:avLst/>
          </a:prstGeom>
          <a:noFill/>
          <a:ln>
            <a:noFill/>
          </a:ln>
        </p:spPr>
        <p:txBody>
          <a:bodyPr wrap="square" rtlCol="0">
            <a:spAutoFit/>
          </a:bodyPr>
          <a:lstStyle/>
          <a:p>
            <a:pPr algn="ctr"/>
            <a:r>
              <a:rPr lang="fr-FR" sz="3200" u="sng" dirty="0" smtClean="0">
                <a:solidFill>
                  <a:srgbClr val="0070C0"/>
                </a:solidFill>
              </a:rPr>
              <a:t>Des interventions divines</a:t>
            </a:r>
            <a:endParaRPr lang="fr-FR" sz="3200" u="sng" dirty="0">
              <a:solidFill>
                <a:srgbClr val="0070C0"/>
              </a:solidFill>
            </a:endParaRPr>
          </a:p>
        </p:txBody>
      </p:sp>
      <p:sp>
        <p:nvSpPr>
          <p:cNvPr id="13" name="ZoneTexte 12"/>
          <p:cNvSpPr txBox="1"/>
          <p:nvPr/>
        </p:nvSpPr>
        <p:spPr>
          <a:xfrm>
            <a:off x="8382000" y="1219200"/>
            <a:ext cx="2209800" cy="523220"/>
          </a:xfrm>
          <a:prstGeom prst="rect">
            <a:avLst/>
          </a:prstGeom>
          <a:noFill/>
          <a:ln>
            <a:solidFill>
              <a:srgbClr val="0070C0"/>
            </a:solidFill>
          </a:ln>
        </p:spPr>
        <p:txBody>
          <a:bodyPr wrap="square" rtlCol="0">
            <a:spAutoFit/>
          </a:bodyPr>
          <a:lstStyle/>
          <a:p>
            <a:pPr algn="ctr"/>
            <a:r>
              <a:rPr lang="fr-FR" sz="2800" dirty="0" smtClean="0">
                <a:solidFill>
                  <a:srgbClr val="7030A0"/>
                </a:solidFill>
              </a:rPr>
              <a:t>Zeus</a:t>
            </a:r>
            <a:endParaRPr lang="fr-FR" sz="2800" dirty="0">
              <a:solidFill>
                <a:srgbClr val="7030A0"/>
              </a:solidFill>
            </a:endParaRPr>
          </a:p>
        </p:txBody>
      </p:sp>
      <p:sp>
        <p:nvSpPr>
          <p:cNvPr id="20" name="ZoneTexte 19"/>
          <p:cNvSpPr txBox="1"/>
          <p:nvPr/>
        </p:nvSpPr>
        <p:spPr>
          <a:xfrm>
            <a:off x="533400" y="2362200"/>
            <a:ext cx="4038600" cy="523220"/>
          </a:xfrm>
          <a:prstGeom prst="rect">
            <a:avLst/>
          </a:prstGeom>
          <a:noFill/>
          <a:ln>
            <a:solidFill>
              <a:srgbClr val="0070C0"/>
            </a:solidFill>
          </a:ln>
        </p:spPr>
        <p:txBody>
          <a:bodyPr wrap="square" rtlCol="0">
            <a:spAutoFit/>
          </a:bodyPr>
          <a:lstStyle/>
          <a:p>
            <a:pPr algn="ctr"/>
            <a:r>
              <a:rPr lang="fr-FR" sz="2800" dirty="0"/>
              <a:t>v</a:t>
            </a:r>
            <a:r>
              <a:rPr lang="fr-FR" sz="2800" dirty="0" smtClean="0"/>
              <a:t>eut aider Bellérophon</a:t>
            </a:r>
            <a:endParaRPr lang="fr-FR" sz="2800" dirty="0"/>
          </a:p>
        </p:txBody>
      </p:sp>
      <p:sp>
        <p:nvSpPr>
          <p:cNvPr id="21" name="ZoneTexte 20"/>
          <p:cNvSpPr txBox="1"/>
          <p:nvPr/>
        </p:nvSpPr>
        <p:spPr>
          <a:xfrm>
            <a:off x="7315200" y="3352800"/>
            <a:ext cx="4343400" cy="954107"/>
          </a:xfrm>
          <a:prstGeom prst="rect">
            <a:avLst/>
          </a:prstGeom>
          <a:noFill/>
          <a:ln>
            <a:solidFill>
              <a:srgbClr val="0070C0"/>
            </a:solidFill>
          </a:ln>
        </p:spPr>
        <p:txBody>
          <a:bodyPr wrap="square" rtlCol="0">
            <a:spAutoFit/>
          </a:bodyPr>
          <a:lstStyle/>
          <a:p>
            <a:pPr algn="ctr"/>
            <a:r>
              <a:rPr lang="fr-FR" sz="2800" dirty="0">
                <a:solidFill>
                  <a:srgbClr val="7030A0"/>
                </a:solidFill>
              </a:rPr>
              <a:t>e</a:t>
            </a:r>
            <a:r>
              <a:rPr lang="fr-FR" sz="2800" dirty="0" smtClean="0">
                <a:solidFill>
                  <a:srgbClr val="7030A0"/>
                </a:solidFill>
              </a:rPr>
              <a:t>nvoie un taon piquer Pégase</a:t>
            </a:r>
            <a:endParaRPr lang="fr-FR" sz="2800" dirty="0">
              <a:solidFill>
                <a:srgbClr val="7030A0"/>
              </a:solidFill>
            </a:endParaRPr>
          </a:p>
        </p:txBody>
      </p:sp>
      <p:sp>
        <p:nvSpPr>
          <p:cNvPr id="22" name="ZoneTexte 21"/>
          <p:cNvSpPr txBox="1"/>
          <p:nvPr/>
        </p:nvSpPr>
        <p:spPr>
          <a:xfrm>
            <a:off x="457200" y="3505200"/>
            <a:ext cx="45720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ui donne une bride en or</a:t>
            </a:r>
            <a:endParaRPr lang="fr-FR" sz="2800" dirty="0"/>
          </a:p>
        </p:txBody>
      </p:sp>
      <p:sp>
        <p:nvSpPr>
          <p:cNvPr id="9" name="ZoneTexte 8"/>
          <p:cNvSpPr txBox="1"/>
          <p:nvPr/>
        </p:nvSpPr>
        <p:spPr>
          <a:xfrm>
            <a:off x="762000" y="4734580"/>
            <a:ext cx="4038600" cy="523220"/>
          </a:xfrm>
          <a:prstGeom prst="rect">
            <a:avLst/>
          </a:prstGeom>
          <a:noFill/>
          <a:ln>
            <a:solidFill>
              <a:srgbClr val="0070C0"/>
            </a:solidFill>
          </a:ln>
        </p:spPr>
        <p:txBody>
          <a:bodyPr wrap="square" rtlCol="0">
            <a:spAutoFit/>
          </a:bodyPr>
          <a:lstStyle/>
          <a:p>
            <a:pPr algn="ctr"/>
            <a:r>
              <a:rPr lang="fr-FR" sz="2800" dirty="0" smtClean="0"/>
              <a:t>il peut chevaucher Pégase</a:t>
            </a:r>
            <a:endParaRPr lang="fr-FR" sz="2800" dirty="0"/>
          </a:p>
        </p:txBody>
      </p:sp>
      <p:sp>
        <p:nvSpPr>
          <p:cNvPr id="10" name="ZoneTexte 9"/>
          <p:cNvSpPr txBox="1"/>
          <p:nvPr/>
        </p:nvSpPr>
        <p:spPr>
          <a:xfrm>
            <a:off x="7467600" y="2296180"/>
            <a:ext cx="4114800" cy="523220"/>
          </a:xfrm>
          <a:prstGeom prst="rect">
            <a:avLst/>
          </a:prstGeom>
          <a:noFill/>
          <a:ln>
            <a:solidFill>
              <a:srgbClr val="0070C0"/>
            </a:solidFill>
          </a:ln>
        </p:spPr>
        <p:txBody>
          <a:bodyPr wrap="square" rtlCol="0">
            <a:spAutoFit/>
          </a:bodyPr>
          <a:lstStyle/>
          <a:p>
            <a:pPr algn="ctr"/>
            <a:r>
              <a:rPr lang="fr-FR" sz="2800" dirty="0">
                <a:solidFill>
                  <a:srgbClr val="7030A0"/>
                </a:solidFill>
              </a:rPr>
              <a:t>v</a:t>
            </a:r>
            <a:r>
              <a:rPr lang="fr-FR" sz="2800" dirty="0" smtClean="0">
                <a:solidFill>
                  <a:srgbClr val="7030A0"/>
                </a:solidFill>
              </a:rPr>
              <a:t>eut punir Bellérophon</a:t>
            </a:r>
            <a:endParaRPr lang="fr-FR" sz="2800" dirty="0">
              <a:solidFill>
                <a:srgbClr val="7030A0"/>
              </a:solidFill>
            </a:endParaRPr>
          </a:p>
        </p:txBody>
      </p:sp>
      <p:sp>
        <p:nvSpPr>
          <p:cNvPr id="11" name="ZoneTexte 10"/>
          <p:cNvSpPr txBox="1"/>
          <p:nvPr/>
        </p:nvSpPr>
        <p:spPr>
          <a:xfrm>
            <a:off x="7315200" y="4724400"/>
            <a:ext cx="4343400" cy="954107"/>
          </a:xfrm>
          <a:prstGeom prst="rect">
            <a:avLst/>
          </a:prstGeom>
          <a:noFill/>
          <a:ln>
            <a:solidFill>
              <a:srgbClr val="0070C0"/>
            </a:solidFill>
          </a:ln>
        </p:spPr>
        <p:txBody>
          <a:bodyPr wrap="square" rtlCol="0">
            <a:spAutoFit/>
          </a:bodyPr>
          <a:lstStyle/>
          <a:p>
            <a:pPr algn="ctr"/>
            <a:r>
              <a:rPr lang="fr-FR" sz="2800" dirty="0" smtClean="0">
                <a:solidFill>
                  <a:srgbClr val="7030A0"/>
                </a:solidFill>
              </a:rPr>
              <a:t>Bellérophon tombe et se blesse</a:t>
            </a:r>
            <a:endParaRPr lang="fr-FR" sz="2800" dirty="0">
              <a:solidFill>
                <a:srgbClr val="7030A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0" grpId="0" animBg="1"/>
      <p:bldP spid="21" grpId="0" animBg="1"/>
      <p:bldP spid="22"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3200" y="0"/>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L’olympe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ZoneTexte 13"/>
          <p:cNvSpPr txBox="1"/>
          <p:nvPr/>
        </p:nvSpPr>
        <p:spPr>
          <a:xfrm>
            <a:off x="3200400" y="3733800"/>
            <a:ext cx="2438400" cy="461665"/>
          </a:xfrm>
          <a:prstGeom prst="rect">
            <a:avLst/>
          </a:prstGeom>
          <a:noFill/>
          <a:ln>
            <a:solidFill>
              <a:srgbClr val="0070C0"/>
            </a:solidFill>
          </a:ln>
        </p:spPr>
        <p:txBody>
          <a:bodyPr wrap="square" rtlCol="0">
            <a:spAutoFit/>
          </a:bodyPr>
          <a:lstStyle/>
          <a:p>
            <a:pPr algn="ctr"/>
            <a:r>
              <a:rPr lang="fr-FR" sz="2400" dirty="0" smtClean="0"/>
              <a:t>Jeux olympiques</a:t>
            </a:r>
            <a:endParaRPr lang="fr-FR" sz="2400" dirty="0"/>
          </a:p>
        </p:txBody>
      </p:sp>
      <p:pic>
        <p:nvPicPr>
          <p:cNvPr id="27650" name="Picture 2" descr="https://i.pinimg.com/originals/87/2a/83/872a83be9423f1a8b26db1ffb5808856.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133600" y="1371600"/>
            <a:ext cx="8382000" cy="4714876"/>
          </a:xfrm>
          <a:prstGeom prst="rect">
            <a:avLst/>
          </a:prstGeom>
          <a:noFill/>
        </p:spPr>
      </p:pic>
      <p:sp>
        <p:nvSpPr>
          <p:cNvPr id="11" name="Rectangle 10"/>
          <p:cNvSpPr/>
          <p:nvPr/>
        </p:nvSpPr>
        <p:spPr>
          <a:xfrm>
            <a:off x="10668000" y="6396335"/>
            <a:ext cx="1219200" cy="461665"/>
          </a:xfrm>
          <a:prstGeom prst="rect">
            <a:avLst/>
          </a:prstGeom>
        </p:spPr>
        <p:txBody>
          <a:bodyPr wrap="square">
            <a:spAutoFit/>
          </a:bodyPr>
          <a:lstStyle/>
          <a:p>
            <a:r>
              <a:rPr lang="fr-FR" sz="1200" dirty="0" err="1" smtClean="0"/>
              <a:t>Qwant</a:t>
            </a:r>
            <a:r>
              <a:rPr lang="fr-FR" sz="1200" dirty="0" smtClean="0"/>
              <a:t> junior</a:t>
            </a:r>
          </a:p>
          <a:p>
            <a:endParaRPr lang="fr-FR"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pic>
        <p:nvPicPr>
          <p:cNvPr id="34817" name="Picture 1"/>
          <p:cNvPicPr>
            <a:picLocks noChangeAspect="1" noChangeArrowheads="1"/>
          </p:cNvPicPr>
          <p:nvPr/>
        </p:nvPicPr>
        <p:blipFill>
          <a:blip r:embed="rId3" cstate="print"/>
          <a:srcRect l="1335" t="3896" r="1189"/>
          <a:stretch>
            <a:fillRect/>
          </a:stretch>
        </p:blipFill>
        <p:spPr bwMode="auto">
          <a:xfrm>
            <a:off x="304800" y="76200"/>
            <a:ext cx="11576222" cy="5867400"/>
          </a:xfrm>
          <a:prstGeom prst="rect">
            <a:avLst/>
          </a:prstGeom>
          <a:noFill/>
          <a:ln w="9525">
            <a:noFill/>
            <a:miter lim="800000"/>
            <a:headEnd/>
            <a:tailEnd/>
          </a:ln>
        </p:spPr>
      </p:pic>
      <p:sp>
        <p:nvSpPr>
          <p:cNvPr id="5" name="Rectangle 4"/>
          <p:cNvSpPr/>
          <p:nvPr/>
        </p:nvSpPr>
        <p:spPr>
          <a:xfrm>
            <a:off x="304800" y="5966936"/>
            <a:ext cx="12192000" cy="738664"/>
          </a:xfrm>
          <a:prstGeom prst="rect">
            <a:avLst/>
          </a:prstGeom>
        </p:spPr>
        <p:txBody>
          <a:bodyPr wrap="square">
            <a:spAutoFit/>
          </a:bodyPr>
          <a:lstStyle/>
          <a:p>
            <a:r>
              <a:rPr lang="fr-FR" sz="1400" dirty="0" smtClean="0"/>
              <a:t>Assemblée des dieux sur l'</a:t>
            </a:r>
            <a:r>
              <a:rPr lang="fr-FR" sz="1400" dirty="0" err="1" smtClean="0"/>
              <a:t>Olympe</a:t>
            </a:r>
            <a:r>
              <a:rPr lang="fr-FR" sz="1400" i="1" dirty="0" err="1" smtClean="0"/>
              <a:t>The</a:t>
            </a:r>
            <a:r>
              <a:rPr lang="fr-FR" sz="1400" i="1" dirty="0" smtClean="0"/>
              <a:t> </a:t>
            </a:r>
            <a:r>
              <a:rPr lang="fr-FR" sz="1400" i="1" dirty="0" err="1" smtClean="0"/>
              <a:t>Iliad</a:t>
            </a:r>
            <a:r>
              <a:rPr lang="fr-FR" sz="1400" i="1" dirty="0" smtClean="0"/>
              <a:t> of Homer</a:t>
            </a:r>
            <a:r>
              <a:rPr lang="fr-FR" sz="1400" dirty="0" smtClean="0"/>
              <a:t>, part I, pl. 6 Tommaso </a:t>
            </a:r>
            <a:r>
              <a:rPr lang="fr-FR" sz="1400" dirty="0" err="1" smtClean="0"/>
              <a:t>Piroli</a:t>
            </a:r>
            <a:r>
              <a:rPr lang="fr-FR" sz="1400" dirty="0" smtClean="0"/>
              <a:t> (1750-1824), graveur ; John Flaxman (1755-1826), dessinateur, Rome, 1793.</a:t>
            </a:r>
            <a:r>
              <a:rPr lang="fr-FR" sz="1400" dirty="0" err="1" smtClean="0"/>
              <a:t>BnF</a:t>
            </a:r>
            <a:r>
              <a:rPr lang="fr-FR" sz="1400" dirty="0" smtClean="0"/>
              <a:t>, Estampes et Photographie, Ta-6-Pet. fol.</a:t>
            </a:r>
          </a:p>
          <a:p>
            <a:r>
              <a:rPr lang="fr-FR" sz="1400" dirty="0" smtClean="0"/>
              <a:t>© Bibliothèque nationale de France</a:t>
            </a:r>
            <a:endParaRPr lang="fr-FR" sz="1400" dirty="0"/>
          </a:p>
        </p:txBody>
      </p:sp>
      <p:sp>
        <p:nvSpPr>
          <p:cNvPr id="7" name="ZoneTexte 6"/>
          <p:cNvSpPr txBox="1"/>
          <p:nvPr/>
        </p:nvSpPr>
        <p:spPr>
          <a:xfrm>
            <a:off x="6019800" y="2286000"/>
            <a:ext cx="762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7030A0"/>
                </a:solidFill>
              </a:rPr>
              <a:t>ZEUS</a:t>
            </a:r>
            <a:endParaRPr lang="fr-FR" b="1" u="sng" dirty="0">
              <a:solidFill>
                <a:srgbClr val="7030A0"/>
              </a:solidFill>
            </a:endParaRPr>
          </a:p>
        </p:txBody>
      </p:sp>
      <p:sp>
        <p:nvSpPr>
          <p:cNvPr id="8" name="ZoneTexte 7"/>
          <p:cNvSpPr txBox="1"/>
          <p:nvPr/>
        </p:nvSpPr>
        <p:spPr>
          <a:xfrm>
            <a:off x="838200" y="495300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7030A0"/>
                </a:solidFill>
              </a:rPr>
              <a:t>POSEIDON</a:t>
            </a:r>
            <a:endParaRPr lang="fr-FR" b="1" u="sng" dirty="0">
              <a:solidFill>
                <a:srgbClr val="7030A0"/>
              </a:solidFill>
            </a:endParaRPr>
          </a:p>
        </p:txBody>
      </p:sp>
      <p:sp>
        <p:nvSpPr>
          <p:cNvPr id="9" name="ZoneTexte 8"/>
          <p:cNvSpPr txBox="1"/>
          <p:nvPr/>
        </p:nvSpPr>
        <p:spPr>
          <a:xfrm>
            <a:off x="3429000" y="3105090"/>
            <a:ext cx="1524000" cy="400110"/>
          </a:xfrm>
          <a:prstGeom prst="rect">
            <a:avLst/>
          </a:prstGeom>
          <a:noFill/>
          <a:ln>
            <a:solidFill>
              <a:schemeClr val="tx1">
                <a:lumMod val="95000"/>
                <a:lumOff val="5000"/>
              </a:schemeClr>
            </a:solidFill>
          </a:ln>
        </p:spPr>
        <p:txBody>
          <a:bodyPr wrap="square" rtlCol="0">
            <a:spAutoFit/>
          </a:bodyPr>
          <a:lstStyle/>
          <a:p>
            <a:r>
              <a:rPr lang="fr-FR" sz="2000" b="1" u="sng" dirty="0" smtClean="0">
                <a:solidFill>
                  <a:srgbClr val="7030A0"/>
                </a:solidFill>
              </a:rPr>
              <a:t>ATHENA</a:t>
            </a:r>
            <a:endParaRPr lang="fr-FR" b="1" u="sng" dirty="0">
              <a:solidFill>
                <a:srgbClr val="7030A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371600" y="1219200"/>
            <a:ext cx="2209800" cy="523220"/>
          </a:xfrm>
          <a:prstGeom prst="rect">
            <a:avLst/>
          </a:prstGeom>
          <a:noFill/>
          <a:ln>
            <a:solidFill>
              <a:srgbClr val="0070C0"/>
            </a:solidFill>
          </a:ln>
        </p:spPr>
        <p:txBody>
          <a:bodyPr wrap="square" rtlCol="0">
            <a:spAutoFit/>
          </a:bodyPr>
          <a:lstStyle/>
          <a:p>
            <a:pPr algn="ctr"/>
            <a:r>
              <a:rPr lang="fr-FR" sz="2800" dirty="0" smtClean="0"/>
              <a:t>Athéna</a:t>
            </a:r>
            <a:endParaRPr lang="fr-FR" sz="2800" dirty="0"/>
          </a:p>
        </p:txBody>
      </p:sp>
      <p:sp>
        <p:nvSpPr>
          <p:cNvPr id="12" name="ZoneTexte 11"/>
          <p:cNvSpPr txBox="1"/>
          <p:nvPr/>
        </p:nvSpPr>
        <p:spPr>
          <a:xfrm>
            <a:off x="-152400" y="162580"/>
            <a:ext cx="5334000" cy="584775"/>
          </a:xfrm>
          <a:prstGeom prst="rect">
            <a:avLst/>
          </a:prstGeom>
          <a:noFill/>
          <a:ln>
            <a:noFill/>
          </a:ln>
        </p:spPr>
        <p:txBody>
          <a:bodyPr wrap="square" rtlCol="0">
            <a:spAutoFit/>
          </a:bodyPr>
          <a:lstStyle/>
          <a:p>
            <a:pPr algn="ctr"/>
            <a:r>
              <a:rPr lang="fr-FR" sz="3200" u="sng" dirty="0" smtClean="0">
                <a:solidFill>
                  <a:srgbClr val="0070C0"/>
                </a:solidFill>
              </a:rPr>
              <a:t>Différents dieux…</a:t>
            </a:r>
            <a:endParaRPr lang="fr-FR" sz="3200" u="sng" dirty="0">
              <a:solidFill>
                <a:srgbClr val="0070C0"/>
              </a:solidFill>
            </a:endParaRPr>
          </a:p>
        </p:txBody>
      </p:sp>
      <p:sp>
        <p:nvSpPr>
          <p:cNvPr id="13" name="ZoneTexte 12"/>
          <p:cNvSpPr txBox="1"/>
          <p:nvPr/>
        </p:nvSpPr>
        <p:spPr>
          <a:xfrm>
            <a:off x="8382000" y="1219200"/>
            <a:ext cx="2209800" cy="523220"/>
          </a:xfrm>
          <a:prstGeom prst="rect">
            <a:avLst/>
          </a:prstGeom>
          <a:noFill/>
          <a:ln>
            <a:solidFill>
              <a:srgbClr val="0070C0"/>
            </a:solidFill>
          </a:ln>
        </p:spPr>
        <p:txBody>
          <a:bodyPr wrap="square" rtlCol="0">
            <a:spAutoFit/>
          </a:bodyPr>
          <a:lstStyle/>
          <a:p>
            <a:pPr algn="ctr"/>
            <a:r>
              <a:rPr lang="fr-FR" sz="2800" dirty="0" smtClean="0"/>
              <a:t>Zeus</a:t>
            </a:r>
            <a:endParaRPr lang="fr-FR" sz="2800" dirty="0"/>
          </a:p>
        </p:txBody>
      </p:sp>
      <p:sp>
        <p:nvSpPr>
          <p:cNvPr id="20" name="ZoneTexte 19"/>
          <p:cNvSpPr txBox="1"/>
          <p:nvPr/>
        </p:nvSpPr>
        <p:spPr>
          <a:xfrm>
            <a:off x="4800600" y="2133600"/>
            <a:ext cx="2209800" cy="523220"/>
          </a:xfrm>
          <a:prstGeom prst="rect">
            <a:avLst/>
          </a:prstGeom>
          <a:noFill/>
          <a:ln>
            <a:solidFill>
              <a:srgbClr val="0070C0"/>
            </a:solidFill>
          </a:ln>
        </p:spPr>
        <p:txBody>
          <a:bodyPr wrap="square" rtlCol="0">
            <a:spAutoFit/>
          </a:bodyPr>
          <a:lstStyle/>
          <a:p>
            <a:pPr algn="ctr"/>
            <a:r>
              <a:rPr lang="fr-FR" sz="2800" dirty="0" smtClean="0"/>
              <a:t>Un trident</a:t>
            </a:r>
            <a:endParaRPr lang="fr-FR" sz="2800" dirty="0"/>
          </a:p>
        </p:txBody>
      </p:sp>
      <p:sp>
        <p:nvSpPr>
          <p:cNvPr id="21" name="ZoneTexte 20"/>
          <p:cNvSpPr txBox="1"/>
          <p:nvPr/>
        </p:nvSpPr>
        <p:spPr>
          <a:xfrm>
            <a:off x="8229600" y="3124200"/>
            <a:ext cx="2590800" cy="523220"/>
          </a:xfrm>
          <a:prstGeom prst="rect">
            <a:avLst/>
          </a:prstGeom>
          <a:noFill/>
          <a:ln>
            <a:solidFill>
              <a:srgbClr val="0070C0"/>
            </a:solidFill>
          </a:ln>
        </p:spPr>
        <p:txBody>
          <a:bodyPr wrap="square" rtlCol="0">
            <a:spAutoFit/>
          </a:bodyPr>
          <a:lstStyle/>
          <a:p>
            <a:pPr algn="ctr"/>
            <a:r>
              <a:rPr lang="fr-FR" sz="2800" dirty="0" smtClean="0"/>
              <a:t>Dieu des dieux</a:t>
            </a:r>
            <a:endParaRPr lang="fr-FR" sz="2800" dirty="0"/>
          </a:p>
        </p:txBody>
      </p:sp>
      <p:sp>
        <p:nvSpPr>
          <p:cNvPr id="22" name="ZoneTexte 21"/>
          <p:cNvSpPr txBox="1"/>
          <p:nvPr/>
        </p:nvSpPr>
        <p:spPr>
          <a:xfrm>
            <a:off x="1371600" y="2133600"/>
            <a:ext cx="2209800" cy="523220"/>
          </a:xfrm>
          <a:prstGeom prst="rect">
            <a:avLst/>
          </a:prstGeom>
          <a:noFill/>
          <a:ln>
            <a:solidFill>
              <a:srgbClr val="0070C0"/>
            </a:solidFill>
          </a:ln>
        </p:spPr>
        <p:txBody>
          <a:bodyPr wrap="square" rtlCol="0">
            <a:spAutoFit/>
          </a:bodyPr>
          <a:lstStyle/>
          <a:p>
            <a:pPr algn="ctr"/>
            <a:r>
              <a:rPr lang="fr-FR" sz="2800" dirty="0" smtClean="0"/>
              <a:t>Un casque</a:t>
            </a:r>
            <a:endParaRPr lang="fr-FR" sz="2800" dirty="0"/>
          </a:p>
        </p:txBody>
      </p:sp>
      <p:sp>
        <p:nvSpPr>
          <p:cNvPr id="9" name="ZoneTexte 8"/>
          <p:cNvSpPr txBox="1"/>
          <p:nvPr/>
        </p:nvSpPr>
        <p:spPr>
          <a:xfrm>
            <a:off x="381000" y="2971800"/>
            <a:ext cx="4038600" cy="954107"/>
          </a:xfrm>
          <a:prstGeom prst="rect">
            <a:avLst/>
          </a:prstGeom>
          <a:noFill/>
          <a:ln>
            <a:solidFill>
              <a:srgbClr val="0070C0"/>
            </a:solidFill>
          </a:ln>
        </p:spPr>
        <p:txBody>
          <a:bodyPr wrap="square" rtlCol="0">
            <a:spAutoFit/>
          </a:bodyPr>
          <a:lstStyle/>
          <a:p>
            <a:pPr algn="ctr"/>
            <a:r>
              <a:rPr lang="fr-FR" sz="2800" dirty="0" smtClean="0"/>
              <a:t>Déesse de la sagesse et de la guerre</a:t>
            </a:r>
            <a:endParaRPr lang="fr-FR" sz="2800" dirty="0"/>
          </a:p>
        </p:txBody>
      </p:sp>
      <p:sp>
        <p:nvSpPr>
          <p:cNvPr id="10" name="ZoneTexte 9"/>
          <p:cNvSpPr txBox="1"/>
          <p:nvPr/>
        </p:nvSpPr>
        <p:spPr>
          <a:xfrm>
            <a:off x="8382000" y="2133600"/>
            <a:ext cx="2286000" cy="523220"/>
          </a:xfrm>
          <a:prstGeom prst="rect">
            <a:avLst/>
          </a:prstGeom>
          <a:noFill/>
          <a:ln>
            <a:solidFill>
              <a:srgbClr val="0070C0"/>
            </a:solidFill>
          </a:ln>
        </p:spPr>
        <p:txBody>
          <a:bodyPr wrap="square" rtlCol="0">
            <a:spAutoFit/>
          </a:bodyPr>
          <a:lstStyle/>
          <a:p>
            <a:pPr algn="ctr"/>
            <a:r>
              <a:rPr lang="fr-FR" sz="2800" dirty="0" smtClean="0"/>
              <a:t>La foudre</a:t>
            </a:r>
            <a:endParaRPr lang="fr-FR" sz="2800" dirty="0"/>
          </a:p>
        </p:txBody>
      </p:sp>
      <p:sp>
        <p:nvSpPr>
          <p:cNvPr id="11" name="ZoneTexte 10"/>
          <p:cNvSpPr txBox="1"/>
          <p:nvPr/>
        </p:nvSpPr>
        <p:spPr>
          <a:xfrm>
            <a:off x="4572000" y="3124200"/>
            <a:ext cx="2667000" cy="523220"/>
          </a:xfrm>
          <a:prstGeom prst="rect">
            <a:avLst/>
          </a:prstGeom>
          <a:noFill/>
          <a:ln>
            <a:solidFill>
              <a:srgbClr val="0070C0"/>
            </a:solidFill>
          </a:ln>
        </p:spPr>
        <p:txBody>
          <a:bodyPr wrap="square" rtlCol="0">
            <a:spAutoFit/>
          </a:bodyPr>
          <a:lstStyle/>
          <a:p>
            <a:pPr algn="ctr"/>
            <a:r>
              <a:rPr lang="fr-FR" sz="2800" dirty="0" smtClean="0"/>
              <a:t>Dieu de la mer</a:t>
            </a:r>
            <a:endParaRPr lang="fr-FR" sz="2800" dirty="0"/>
          </a:p>
        </p:txBody>
      </p:sp>
      <p:sp>
        <p:nvSpPr>
          <p:cNvPr id="14" name="ZoneTexte 13"/>
          <p:cNvSpPr txBox="1"/>
          <p:nvPr/>
        </p:nvSpPr>
        <p:spPr>
          <a:xfrm>
            <a:off x="4800600" y="1219200"/>
            <a:ext cx="2209800" cy="523220"/>
          </a:xfrm>
          <a:prstGeom prst="rect">
            <a:avLst/>
          </a:prstGeom>
          <a:noFill/>
          <a:ln>
            <a:solidFill>
              <a:srgbClr val="0070C0"/>
            </a:solidFill>
          </a:ln>
        </p:spPr>
        <p:txBody>
          <a:bodyPr wrap="square" rtlCol="0">
            <a:spAutoFit/>
          </a:bodyPr>
          <a:lstStyle/>
          <a:p>
            <a:pPr algn="ctr"/>
            <a:r>
              <a:rPr lang="fr-FR" sz="2800" dirty="0" smtClean="0"/>
              <a:t>Poséidon</a:t>
            </a:r>
            <a:endParaRPr lang="fr-FR" sz="2800" dirty="0"/>
          </a:p>
        </p:txBody>
      </p:sp>
      <p:pic>
        <p:nvPicPr>
          <p:cNvPr id="15" name="Picture 1"/>
          <p:cNvPicPr>
            <a:picLocks noChangeAspect="1" noChangeArrowheads="1"/>
          </p:cNvPicPr>
          <p:nvPr/>
        </p:nvPicPr>
        <p:blipFill>
          <a:blip r:embed="rId3" cstate="print"/>
          <a:srcRect l="21867" t="31354" r="69150" b="43684"/>
          <a:stretch>
            <a:fillRect/>
          </a:stretch>
        </p:blipFill>
        <p:spPr bwMode="auto">
          <a:xfrm>
            <a:off x="1676400" y="4038600"/>
            <a:ext cx="1600200" cy="2286000"/>
          </a:xfrm>
          <a:prstGeom prst="rect">
            <a:avLst/>
          </a:prstGeom>
          <a:noFill/>
          <a:ln w="9525">
            <a:noFill/>
            <a:miter lim="800000"/>
            <a:headEnd/>
            <a:tailEnd/>
          </a:ln>
        </p:spPr>
      </p:pic>
      <p:pic>
        <p:nvPicPr>
          <p:cNvPr id="16" name="Picture 1"/>
          <p:cNvPicPr>
            <a:picLocks noChangeAspect="1" noChangeArrowheads="1"/>
          </p:cNvPicPr>
          <p:nvPr/>
        </p:nvPicPr>
        <p:blipFill>
          <a:blip r:embed="rId3" cstate="print"/>
          <a:srcRect l="11601" t="28858" r="81983" b="44932"/>
          <a:stretch>
            <a:fillRect/>
          </a:stretch>
        </p:blipFill>
        <p:spPr bwMode="auto">
          <a:xfrm>
            <a:off x="5334000" y="3886200"/>
            <a:ext cx="1295400" cy="2720340"/>
          </a:xfrm>
          <a:prstGeom prst="rect">
            <a:avLst/>
          </a:prstGeom>
          <a:noFill/>
          <a:ln w="9525">
            <a:noFill/>
            <a:miter lim="800000"/>
            <a:headEnd/>
            <a:tailEnd/>
          </a:ln>
        </p:spPr>
      </p:pic>
      <p:pic>
        <p:nvPicPr>
          <p:cNvPr id="17" name="Picture 2" descr="http://expositions.bnf.fr/homere/it/images/b3/220.jpg"/>
          <p:cNvPicPr>
            <a:picLocks noChangeAspect="1" noChangeArrowheads="1"/>
          </p:cNvPicPr>
          <p:nvPr/>
        </p:nvPicPr>
        <p:blipFill>
          <a:blip r:embed="rId4" cstate="print"/>
          <a:srcRect l="36056" r="45344" b="73939"/>
          <a:stretch>
            <a:fillRect/>
          </a:stretch>
        </p:blipFill>
        <p:spPr bwMode="auto">
          <a:xfrm>
            <a:off x="8763000" y="4038600"/>
            <a:ext cx="1828800" cy="2259106"/>
          </a:xfrm>
          <a:prstGeom prst="rect">
            <a:avLst/>
          </a:prstGeom>
          <a:noFill/>
        </p:spPr>
      </p:pic>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0" grpId="0" animBg="1"/>
      <p:bldP spid="21" grpId="0" animBg="1"/>
      <p:bldP spid="22" grpId="0" animBg="1"/>
      <p:bldP spid="9" grpId="0" animBg="1"/>
      <p:bldP spid="10" grpId="0" animBg="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1143000" y="2429470"/>
            <a:ext cx="101346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Zoom grammatical</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38201" y="1991380"/>
            <a:ext cx="3962400" cy="523220"/>
          </a:xfrm>
          <a:prstGeom prst="rect">
            <a:avLst/>
          </a:prstGeom>
          <a:noFill/>
          <a:ln>
            <a:solidFill>
              <a:srgbClr val="0070C0"/>
            </a:solidFill>
          </a:ln>
        </p:spPr>
        <p:txBody>
          <a:bodyPr wrap="square" rtlCol="0">
            <a:spAutoFit/>
          </a:bodyPr>
          <a:lstStyle/>
          <a:p>
            <a:pPr algn="ctr"/>
            <a:r>
              <a:rPr lang="fr-FR" sz="2800" dirty="0" smtClean="0"/>
              <a:t>Athéna porte</a:t>
            </a:r>
            <a:endParaRPr lang="fr-FR" sz="2800" dirty="0" smtClean="0">
              <a:solidFill>
                <a:srgbClr val="FF0000"/>
              </a:solidFill>
            </a:endParaRPr>
          </a:p>
        </p:txBody>
      </p:sp>
      <p:sp>
        <p:nvSpPr>
          <p:cNvPr id="4" name="ZoneTexte 3"/>
          <p:cNvSpPr txBox="1"/>
          <p:nvPr/>
        </p:nvSpPr>
        <p:spPr>
          <a:xfrm>
            <a:off x="838200" y="2930605"/>
            <a:ext cx="3962400" cy="523220"/>
          </a:xfrm>
          <a:prstGeom prst="rect">
            <a:avLst/>
          </a:prstGeom>
          <a:noFill/>
          <a:ln>
            <a:solidFill>
              <a:srgbClr val="0070C0"/>
            </a:solidFill>
          </a:ln>
        </p:spPr>
        <p:txBody>
          <a:bodyPr wrap="square" rtlCol="0">
            <a:spAutoFit/>
          </a:bodyPr>
          <a:lstStyle/>
          <a:p>
            <a:pPr algn="ctr"/>
            <a:r>
              <a:rPr lang="fr-FR" sz="2800" dirty="0" smtClean="0"/>
              <a:t>Poséidon tient</a:t>
            </a:r>
          </a:p>
        </p:txBody>
      </p:sp>
      <p:sp>
        <p:nvSpPr>
          <p:cNvPr id="5" name="ZoneTexte 4"/>
          <p:cNvSpPr txBox="1"/>
          <p:nvPr/>
        </p:nvSpPr>
        <p:spPr>
          <a:xfrm>
            <a:off x="872069" y="1076980"/>
            <a:ext cx="3928532" cy="523220"/>
          </a:xfrm>
          <a:prstGeom prst="rect">
            <a:avLst/>
          </a:prstGeom>
          <a:noFill/>
          <a:ln>
            <a:solidFill>
              <a:srgbClr val="0070C0"/>
            </a:solidFill>
          </a:ln>
        </p:spPr>
        <p:txBody>
          <a:bodyPr wrap="square" rtlCol="0">
            <a:spAutoFit/>
          </a:bodyPr>
          <a:lstStyle/>
          <a:p>
            <a:pPr algn="ctr"/>
            <a:r>
              <a:rPr lang="fr-FR" sz="2800" dirty="0" smtClean="0"/>
              <a:t>Il aperçut</a:t>
            </a:r>
            <a:endParaRPr lang="fr-FR" sz="2800" dirty="0">
              <a:solidFill>
                <a:srgbClr val="FF0000"/>
              </a:solidFill>
            </a:endParaRPr>
          </a:p>
        </p:txBody>
      </p:sp>
      <p:sp>
        <p:nvSpPr>
          <p:cNvPr id="6" name="ZoneTexte 5"/>
          <p:cNvSpPr txBox="1"/>
          <p:nvPr/>
        </p:nvSpPr>
        <p:spPr>
          <a:xfrm>
            <a:off x="838202" y="3921205"/>
            <a:ext cx="3962399" cy="523220"/>
          </a:xfrm>
          <a:prstGeom prst="rect">
            <a:avLst/>
          </a:prstGeom>
          <a:noFill/>
          <a:ln>
            <a:solidFill>
              <a:srgbClr val="0070C0"/>
            </a:solidFill>
          </a:ln>
        </p:spPr>
        <p:txBody>
          <a:bodyPr wrap="square" rtlCol="0">
            <a:spAutoFit/>
          </a:bodyPr>
          <a:lstStyle/>
          <a:p>
            <a:pPr algn="ctr"/>
            <a:r>
              <a:rPr lang="fr-FR" sz="2800" dirty="0" smtClean="0"/>
              <a:t>Zeus envoie</a:t>
            </a:r>
          </a:p>
        </p:txBody>
      </p:sp>
      <p:sp>
        <p:nvSpPr>
          <p:cNvPr id="7" name="ZoneTexte 6"/>
          <p:cNvSpPr txBox="1"/>
          <p:nvPr/>
        </p:nvSpPr>
        <p:spPr>
          <a:xfrm>
            <a:off x="838200" y="4963179"/>
            <a:ext cx="4343400" cy="523220"/>
          </a:xfrm>
          <a:prstGeom prst="rect">
            <a:avLst/>
          </a:prstGeom>
          <a:noFill/>
          <a:ln>
            <a:solidFill>
              <a:srgbClr val="0070C0"/>
            </a:solidFill>
          </a:ln>
        </p:spPr>
        <p:txBody>
          <a:bodyPr wrap="square" rtlCol="0">
            <a:spAutoFit/>
          </a:bodyPr>
          <a:lstStyle/>
          <a:p>
            <a:pPr algn="ctr"/>
            <a:r>
              <a:rPr lang="fr-FR" sz="2800" dirty="0" smtClean="0"/>
              <a:t>Personne ne voulait plus</a:t>
            </a:r>
            <a:endParaRPr lang="fr-FR" sz="2800" dirty="0">
              <a:solidFill>
                <a:srgbClr val="FF0000"/>
              </a:solidFill>
            </a:endParaRPr>
          </a:p>
        </p:txBody>
      </p:sp>
      <p:sp>
        <p:nvSpPr>
          <p:cNvPr id="8" name="Rectangle 7"/>
          <p:cNvSpPr/>
          <p:nvPr/>
        </p:nvSpPr>
        <p:spPr>
          <a:xfrm>
            <a:off x="9144000" y="4963180"/>
            <a:ext cx="1284904"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Pégase.</a:t>
            </a:r>
            <a:endParaRPr lang="fr-FR" sz="2800" dirty="0">
              <a:solidFill>
                <a:schemeClr val="accent2">
                  <a:lumMod val="75000"/>
                </a:schemeClr>
              </a:solidFill>
            </a:endParaRPr>
          </a:p>
        </p:txBody>
      </p:sp>
      <p:sp>
        <p:nvSpPr>
          <p:cNvPr id="9" name="Rectangle 8"/>
          <p:cNvSpPr/>
          <p:nvPr/>
        </p:nvSpPr>
        <p:spPr>
          <a:xfrm>
            <a:off x="9144000" y="1153180"/>
            <a:ext cx="1754262"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un casque.</a:t>
            </a:r>
          </a:p>
        </p:txBody>
      </p:sp>
      <p:sp>
        <p:nvSpPr>
          <p:cNvPr id="10" name="Rectangle 9"/>
          <p:cNvSpPr/>
          <p:nvPr/>
        </p:nvSpPr>
        <p:spPr>
          <a:xfrm>
            <a:off x="9144000" y="1940005"/>
            <a:ext cx="1637500"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sa foudre.</a:t>
            </a:r>
            <a:endParaRPr lang="fr-FR" sz="2800" dirty="0">
              <a:solidFill>
                <a:schemeClr val="accent2">
                  <a:lumMod val="75000"/>
                </a:schemeClr>
              </a:solidFill>
            </a:endParaRPr>
          </a:p>
        </p:txBody>
      </p:sp>
      <p:sp>
        <p:nvSpPr>
          <p:cNvPr id="11" name="Rectangle 10"/>
          <p:cNvSpPr/>
          <p:nvPr/>
        </p:nvSpPr>
        <p:spPr>
          <a:xfrm>
            <a:off x="9144000" y="3972580"/>
            <a:ext cx="1817998"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un trident .</a:t>
            </a:r>
            <a:endParaRPr lang="fr-FR" sz="2800" dirty="0">
              <a:solidFill>
                <a:schemeClr val="accent2">
                  <a:lumMod val="75000"/>
                </a:schemeClr>
              </a:solidFill>
            </a:endParaRPr>
          </a:p>
        </p:txBody>
      </p:sp>
      <p:sp>
        <p:nvSpPr>
          <p:cNvPr id="12" name="Rectangle 11"/>
          <p:cNvSpPr/>
          <p:nvPr/>
        </p:nvSpPr>
        <p:spPr>
          <a:xfrm>
            <a:off x="9144000" y="2905780"/>
            <a:ext cx="1947328"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s’approcher.</a:t>
            </a:r>
            <a:endParaRPr lang="fr-FR" sz="2800" dirty="0">
              <a:solidFill>
                <a:schemeClr val="accent2">
                  <a:lumMod val="75000"/>
                </a:schemeClr>
              </a:solidFill>
            </a:endParaRPr>
          </a:p>
        </p:txBody>
      </p:sp>
      <p:sp>
        <p:nvSpPr>
          <p:cNvPr id="15" name="Rectangle 14"/>
          <p:cNvSpPr/>
          <p:nvPr/>
        </p:nvSpPr>
        <p:spPr>
          <a:xfrm>
            <a:off x="4800600" y="1076400"/>
            <a:ext cx="1284904"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Pégase.</a:t>
            </a:r>
            <a:endParaRPr lang="fr-FR" sz="2800" dirty="0">
              <a:solidFill>
                <a:schemeClr val="accent2">
                  <a:lumMod val="75000"/>
                </a:schemeClr>
              </a:solidFill>
            </a:endParaRPr>
          </a:p>
        </p:txBody>
      </p:sp>
      <p:sp>
        <p:nvSpPr>
          <p:cNvPr id="16" name="Rectangle 15"/>
          <p:cNvSpPr/>
          <p:nvPr/>
        </p:nvSpPr>
        <p:spPr>
          <a:xfrm>
            <a:off x="4800600" y="1990800"/>
            <a:ext cx="1754262"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un casque.</a:t>
            </a:r>
          </a:p>
        </p:txBody>
      </p:sp>
      <p:sp>
        <p:nvSpPr>
          <p:cNvPr id="17" name="Rectangle 16"/>
          <p:cNvSpPr/>
          <p:nvPr/>
        </p:nvSpPr>
        <p:spPr>
          <a:xfrm>
            <a:off x="4800600" y="3920400"/>
            <a:ext cx="1637500"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sa foudre.</a:t>
            </a:r>
            <a:endParaRPr lang="fr-FR" sz="2800" dirty="0">
              <a:solidFill>
                <a:schemeClr val="accent2">
                  <a:lumMod val="75000"/>
                </a:schemeClr>
              </a:solidFill>
            </a:endParaRPr>
          </a:p>
        </p:txBody>
      </p:sp>
      <p:sp>
        <p:nvSpPr>
          <p:cNvPr id="18" name="Rectangle 17"/>
          <p:cNvSpPr/>
          <p:nvPr/>
        </p:nvSpPr>
        <p:spPr>
          <a:xfrm>
            <a:off x="4811402" y="2930400"/>
            <a:ext cx="1817998"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un trident .</a:t>
            </a:r>
            <a:endParaRPr lang="fr-FR" sz="2800" dirty="0">
              <a:solidFill>
                <a:schemeClr val="accent2">
                  <a:lumMod val="75000"/>
                </a:schemeClr>
              </a:solidFill>
            </a:endParaRPr>
          </a:p>
        </p:txBody>
      </p:sp>
      <p:sp>
        <p:nvSpPr>
          <p:cNvPr id="19" name="Rectangle 18"/>
          <p:cNvSpPr/>
          <p:nvPr/>
        </p:nvSpPr>
        <p:spPr>
          <a:xfrm>
            <a:off x="5181600" y="4964400"/>
            <a:ext cx="1947328"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s’approcher.</a:t>
            </a:r>
            <a:endParaRPr lang="fr-FR" sz="2800" dirty="0">
              <a:solidFill>
                <a:schemeClr val="accent2">
                  <a:lumMod val="75000"/>
                </a:schemeClr>
              </a:solidFill>
            </a:endParaRPr>
          </a:p>
        </p:txBody>
      </p:sp>
      <p:sp>
        <p:nvSpPr>
          <p:cNvPr id="20" name="ZoneTexte 19"/>
          <p:cNvSpPr txBox="1"/>
          <p:nvPr/>
        </p:nvSpPr>
        <p:spPr>
          <a:xfrm>
            <a:off x="-152400" y="162580"/>
            <a:ext cx="5334000" cy="584775"/>
          </a:xfrm>
          <a:prstGeom prst="rect">
            <a:avLst/>
          </a:prstGeom>
          <a:noFill/>
          <a:ln>
            <a:noFill/>
          </a:ln>
        </p:spPr>
        <p:txBody>
          <a:bodyPr wrap="square" rtlCol="0">
            <a:spAutoFit/>
          </a:bodyPr>
          <a:lstStyle/>
          <a:p>
            <a:pPr algn="ctr"/>
            <a:r>
              <a:rPr lang="fr-FR" sz="3200" u="sng" dirty="0" smtClean="0">
                <a:solidFill>
                  <a:srgbClr val="0070C0"/>
                </a:solidFill>
              </a:rPr>
              <a:t>Complète ces phrases :</a:t>
            </a:r>
            <a:endParaRPr lang="fr-FR" sz="3200" u="sng"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xmlns="" id="{3CEFC050-B60B-2D4A-83F2-0DBDF54566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500" y="1925331"/>
            <a:ext cx="11750419" cy="2551413"/>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èche : droite 4">
            <a:extLst>
              <a:ext uri="{FF2B5EF4-FFF2-40B4-BE49-F238E27FC236}">
                <a16:creationId xmlns:a16="http://schemas.microsoft.com/office/drawing/2014/main" xmlns="" id="{F70DC8DB-D0BE-9C4E-9C58-D4463B34959A}"/>
              </a:ext>
            </a:extLst>
          </p:cNvPr>
          <p:cNvSpPr/>
          <p:nvPr/>
        </p:nvSpPr>
        <p:spPr>
          <a:xfrm rot="16200000">
            <a:off x="2359077" y="4270323"/>
            <a:ext cx="1021147" cy="25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xmlns="" id="{616D8935-33BB-FC47-AF61-E81CEB7DF8E6}"/>
              </a:ext>
            </a:extLst>
          </p:cNvPr>
          <p:cNvSpPr txBox="1"/>
          <p:nvPr/>
        </p:nvSpPr>
        <p:spPr>
          <a:xfrm>
            <a:off x="2836333" y="440269"/>
            <a:ext cx="5140011" cy="523220"/>
          </a:xfrm>
          <a:prstGeom prst="rect">
            <a:avLst/>
          </a:prstGeom>
          <a:noFill/>
        </p:spPr>
        <p:txBody>
          <a:bodyPr wrap="square" rtlCol="0">
            <a:spAutoFit/>
          </a:bodyPr>
          <a:lstStyle/>
          <a:p>
            <a:pPr algn="l"/>
            <a:r>
              <a:rPr lang="fr-FR" sz="2800" dirty="0">
                <a:solidFill>
                  <a:schemeClr val="accent1"/>
                </a:solidFill>
              </a:rPr>
              <a:t>Un petit voyage dans le temps …</a:t>
            </a:r>
          </a:p>
        </p:txBody>
      </p:sp>
      <p:sp>
        <p:nvSpPr>
          <p:cNvPr id="12" name="ZoneTexte 11"/>
          <p:cNvSpPr txBox="1"/>
          <p:nvPr/>
        </p:nvSpPr>
        <p:spPr>
          <a:xfrm>
            <a:off x="1600200" y="5029200"/>
            <a:ext cx="2971800" cy="523220"/>
          </a:xfrm>
          <a:prstGeom prst="rect">
            <a:avLst/>
          </a:prstGeom>
          <a:noFill/>
        </p:spPr>
        <p:txBody>
          <a:bodyPr wrap="square" rtlCol="0">
            <a:spAutoFit/>
          </a:bodyPr>
          <a:lstStyle/>
          <a:p>
            <a:r>
              <a:rPr lang="fr-FR" sz="2800" dirty="0" smtClean="0"/>
              <a:t>En Grèce Antique</a:t>
            </a:r>
            <a:endParaRPr lang="fr-FR" sz="2800" dirty="0"/>
          </a:p>
        </p:txBody>
      </p:sp>
    </p:spTree>
    <p:extLst>
      <p:ext uri="{BB962C8B-B14F-4D97-AF65-F5344CB8AC3E}">
        <p14:creationId xmlns:p14="http://schemas.microsoft.com/office/powerpoint/2010/main" val="2559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2743200" y="2234625"/>
            <a:ext cx="4724400" cy="584775"/>
          </a:xfrm>
          <a:prstGeom prst="rect">
            <a:avLst/>
          </a:prstGeom>
          <a:noFill/>
          <a:ln>
            <a:solidFill>
              <a:srgbClr val="0070C0"/>
            </a:solidFill>
          </a:ln>
        </p:spPr>
        <p:txBody>
          <a:bodyPr wrap="square" rtlCol="0">
            <a:spAutoFit/>
          </a:bodyPr>
          <a:lstStyle/>
          <a:p>
            <a:pPr algn="ctr"/>
            <a:r>
              <a:rPr lang="fr-FR" sz="3200" dirty="0" smtClean="0">
                <a:solidFill>
                  <a:schemeClr val="tx1">
                    <a:lumMod val="95000"/>
                    <a:lumOff val="5000"/>
                  </a:schemeClr>
                </a:solidFill>
              </a:rPr>
              <a:t>Athéna porte </a:t>
            </a:r>
            <a:r>
              <a:rPr lang="fr-FR" sz="3200" dirty="0" smtClean="0">
                <a:solidFill>
                  <a:schemeClr val="accent2">
                    <a:lumMod val="75000"/>
                  </a:schemeClr>
                </a:solidFill>
              </a:rPr>
              <a:t>un casque</a:t>
            </a:r>
            <a:r>
              <a:rPr lang="fr-FR" sz="3200" dirty="0" smtClean="0">
                <a:solidFill>
                  <a:schemeClr val="tx1">
                    <a:lumMod val="95000"/>
                    <a:lumOff val="5000"/>
                  </a:schemeClr>
                </a:solidFill>
              </a:rPr>
              <a:t>.</a:t>
            </a:r>
            <a:endParaRPr lang="fr-FR" sz="3200" dirty="0">
              <a:solidFill>
                <a:schemeClr val="tx1">
                  <a:lumMod val="95000"/>
                  <a:lumOff val="5000"/>
                </a:schemeClr>
              </a:solidFill>
            </a:endParaRPr>
          </a:p>
        </p:txBody>
      </p:sp>
      <p:sp>
        <p:nvSpPr>
          <p:cNvPr id="12" name="ZoneTexte 11"/>
          <p:cNvSpPr txBox="1"/>
          <p:nvPr/>
        </p:nvSpPr>
        <p:spPr>
          <a:xfrm>
            <a:off x="381000" y="101025"/>
            <a:ext cx="5334000" cy="584775"/>
          </a:xfrm>
          <a:prstGeom prst="rect">
            <a:avLst/>
          </a:prstGeom>
          <a:noFill/>
          <a:ln>
            <a:noFill/>
          </a:ln>
        </p:spPr>
        <p:txBody>
          <a:bodyPr wrap="square" rtlCol="0">
            <a:spAutoFit/>
          </a:bodyPr>
          <a:lstStyle/>
          <a:p>
            <a:r>
              <a:rPr lang="fr-FR" sz="3200" u="sng" dirty="0" smtClean="0">
                <a:solidFill>
                  <a:srgbClr val="0070C0"/>
                </a:solidFill>
              </a:rPr>
              <a:t>Comment les retrouver ?</a:t>
            </a:r>
            <a:endParaRPr lang="fr-FR" sz="3200" u="sng" dirty="0">
              <a:solidFill>
                <a:srgbClr val="0070C0"/>
              </a:solidFill>
            </a:endParaRPr>
          </a:p>
        </p:txBody>
      </p:sp>
      <p:sp>
        <p:nvSpPr>
          <p:cNvPr id="13" name="ZoneTexte 12"/>
          <p:cNvSpPr txBox="1"/>
          <p:nvPr/>
        </p:nvSpPr>
        <p:spPr>
          <a:xfrm>
            <a:off x="2743200" y="4444425"/>
            <a:ext cx="4724400" cy="584775"/>
          </a:xfrm>
          <a:prstGeom prst="rect">
            <a:avLst/>
          </a:prstGeom>
          <a:noFill/>
          <a:ln>
            <a:solidFill>
              <a:srgbClr val="0070C0"/>
            </a:solidFill>
          </a:ln>
        </p:spPr>
        <p:txBody>
          <a:bodyPr wrap="square" rtlCol="0">
            <a:spAutoFit/>
          </a:bodyPr>
          <a:lstStyle/>
          <a:p>
            <a:pPr algn="ctr"/>
            <a:r>
              <a:rPr lang="fr-FR" sz="3200" dirty="0" smtClean="0">
                <a:solidFill>
                  <a:schemeClr val="tx1">
                    <a:lumMod val="95000"/>
                    <a:lumOff val="5000"/>
                  </a:schemeClr>
                </a:solidFill>
              </a:rPr>
              <a:t>Zeus envoie </a:t>
            </a:r>
            <a:r>
              <a:rPr lang="fr-FR" sz="3200" dirty="0" smtClean="0">
                <a:solidFill>
                  <a:schemeClr val="accent2">
                    <a:lumMod val="75000"/>
                  </a:schemeClr>
                </a:solidFill>
              </a:rPr>
              <a:t>sa foudre</a:t>
            </a:r>
            <a:r>
              <a:rPr lang="fr-FR" sz="3200" dirty="0" smtClean="0">
                <a:solidFill>
                  <a:schemeClr val="tx1">
                    <a:lumMod val="95000"/>
                    <a:lumOff val="5000"/>
                  </a:schemeClr>
                </a:solidFill>
              </a:rPr>
              <a:t>.</a:t>
            </a:r>
            <a:endParaRPr lang="fr-FR" sz="3200" dirty="0">
              <a:solidFill>
                <a:schemeClr val="tx1">
                  <a:lumMod val="95000"/>
                  <a:lumOff val="5000"/>
                </a:schemeClr>
              </a:solidFill>
            </a:endParaRPr>
          </a:p>
        </p:txBody>
      </p:sp>
      <p:sp>
        <p:nvSpPr>
          <p:cNvPr id="14" name="ZoneTexte 13"/>
          <p:cNvSpPr txBox="1"/>
          <p:nvPr/>
        </p:nvSpPr>
        <p:spPr>
          <a:xfrm>
            <a:off x="2743200" y="3377625"/>
            <a:ext cx="4724400" cy="584775"/>
          </a:xfrm>
          <a:prstGeom prst="rect">
            <a:avLst/>
          </a:prstGeom>
          <a:noFill/>
          <a:ln>
            <a:solidFill>
              <a:srgbClr val="0070C0"/>
            </a:solidFill>
          </a:ln>
        </p:spPr>
        <p:txBody>
          <a:bodyPr wrap="square" rtlCol="0">
            <a:spAutoFit/>
          </a:bodyPr>
          <a:lstStyle/>
          <a:p>
            <a:pPr algn="ctr"/>
            <a:r>
              <a:rPr lang="fr-FR" sz="3200" dirty="0" smtClean="0">
                <a:solidFill>
                  <a:schemeClr val="tx1">
                    <a:lumMod val="95000"/>
                    <a:lumOff val="5000"/>
                  </a:schemeClr>
                </a:solidFill>
              </a:rPr>
              <a:t>Poséidon tient </a:t>
            </a:r>
            <a:r>
              <a:rPr lang="fr-FR" sz="3200" dirty="0" smtClean="0">
                <a:solidFill>
                  <a:schemeClr val="accent2">
                    <a:lumMod val="75000"/>
                  </a:schemeClr>
                </a:solidFill>
              </a:rPr>
              <a:t>un trident.</a:t>
            </a:r>
            <a:endParaRPr lang="fr-FR" sz="3200" dirty="0">
              <a:solidFill>
                <a:schemeClr val="accent2">
                  <a:lumMod val="75000"/>
                </a:schemeClr>
              </a:solidFill>
            </a:endParaRPr>
          </a:p>
        </p:txBody>
      </p:sp>
      <p:sp>
        <p:nvSpPr>
          <p:cNvPr id="18" name="ZoneTexte 17"/>
          <p:cNvSpPr txBox="1"/>
          <p:nvPr/>
        </p:nvSpPr>
        <p:spPr>
          <a:xfrm>
            <a:off x="2743200" y="1244025"/>
            <a:ext cx="4705350" cy="584775"/>
          </a:xfrm>
          <a:prstGeom prst="rect">
            <a:avLst/>
          </a:prstGeom>
          <a:noFill/>
          <a:ln>
            <a:solidFill>
              <a:srgbClr val="0070C0"/>
            </a:solidFill>
          </a:ln>
        </p:spPr>
        <p:txBody>
          <a:bodyPr wrap="square" rtlCol="0">
            <a:spAutoFit/>
          </a:bodyPr>
          <a:lstStyle/>
          <a:p>
            <a:pPr algn="ctr"/>
            <a:r>
              <a:rPr lang="fr-FR" sz="3200" dirty="0" smtClean="0">
                <a:solidFill>
                  <a:schemeClr val="tx1">
                    <a:lumMod val="95000"/>
                    <a:lumOff val="5000"/>
                  </a:schemeClr>
                </a:solidFill>
              </a:rPr>
              <a:t>Il aperçut </a:t>
            </a:r>
            <a:r>
              <a:rPr lang="fr-FR" sz="3200" dirty="0" smtClean="0">
                <a:solidFill>
                  <a:schemeClr val="accent2">
                    <a:lumMod val="75000"/>
                  </a:schemeClr>
                </a:solidFill>
              </a:rPr>
              <a:t>Pégase</a:t>
            </a:r>
            <a:r>
              <a:rPr lang="fr-FR" sz="3200" dirty="0" smtClean="0">
                <a:solidFill>
                  <a:schemeClr val="tx1">
                    <a:lumMod val="95000"/>
                    <a:lumOff val="5000"/>
                  </a:schemeClr>
                </a:solidFill>
              </a:rPr>
              <a:t>.</a:t>
            </a:r>
            <a:endParaRPr lang="fr-FR" sz="3200" dirty="0">
              <a:solidFill>
                <a:schemeClr val="tx1">
                  <a:lumMod val="95000"/>
                  <a:lumOff val="5000"/>
                </a:schemeClr>
              </a:solidFill>
            </a:endParaRPr>
          </a:p>
        </p:txBody>
      </p:sp>
      <p:sp>
        <p:nvSpPr>
          <p:cNvPr id="24" name="ZoneTexte 23"/>
          <p:cNvSpPr txBox="1"/>
          <p:nvPr/>
        </p:nvSpPr>
        <p:spPr>
          <a:xfrm>
            <a:off x="2743200" y="5435025"/>
            <a:ext cx="6477000" cy="584775"/>
          </a:xfrm>
          <a:prstGeom prst="rect">
            <a:avLst/>
          </a:prstGeom>
          <a:noFill/>
          <a:ln>
            <a:solidFill>
              <a:srgbClr val="0070C0"/>
            </a:solidFill>
          </a:ln>
        </p:spPr>
        <p:txBody>
          <a:bodyPr wrap="square" rtlCol="0">
            <a:spAutoFit/>
          </a:bodyPr>
          <a:lstStyle/>
          <a:p>
            <a:pPr algn="ctr"/>
            <a:r>
              <a:rPr lang="fr-FR" sz="3200" dirty="0" smtClean="0">
                <a:solidFill>
                  <a:schemeClr val="tx1">
                    <a:lumMod val="95000"/>
                    <a:lumOff val="5000"/>
                  </a:schemeClr>
                </a:solidFill>
              </a:rPr>
              <a:t>Personne ne voulait plus </a:t>
            </a:r>
            <a:r>
              <a:rPr lang="fr-FR" sz="3200" dirty="0" smtClean="0">
                <a:solidFill>
                  <a:schemeClr val="accent2">
                    <a:lumMod val="75000"/>
                  </a:schemeClr>
                </a:solidFill>
              </a:rPr>
              <a:t>s’approcher</a:t>
            </a:r>
            <a:r>
              <a:rPr lang="fr-FR" sz="3200" dirty="0" smtClean="0">
                <a:solidFill>
                  <a:schemeClr val="tx1">
                    <a:lumMod val="95000"/>
                    <a:lumOff val="5000"/>
                  </a:schemeClr>
                </a:solidFill>
              </a:rPr>
              <a:t>.</a:t>
            </a:r>
            <a:endParaRPr lang="fr-FR" sz="3200" dirty="0">
              <a:solidFill>
                <a:schemeClr val="tx1">
                  <a:lumMod val="95000"/>
                  <a:lumOff val="5000"/>
                </a:schemeClr>
              </a:solidFill>
            </a:endParaRPr>
          </a:p>
        </p:txBody>
      </p:sp>
      <p:sp>
        <p:nvSpPr>
          <p:cNvPr id="25" name="Rectangle 24"/>
          <p:cNvSpPr/>
          <p:nvPr/>
        </p:nvSpPr>
        <p:spPr>
          <a:xfrm>
            <a:off x="512759" y="1524000"/>
            <a:ext cx="1773241" cy="923330"/>
          </a:xfrm>
          <a:prstGeom prst="rect">
            <a:avLst/>
          </a:prstGeom>
          <a:noFill/>
        </p:spPr>
        <p:txBody>
          <a:bodyPr wrap="none" lIns="91440" tIns="45720" rIns="91440" bIns="45720">
            <a:spAutoFit/>
          </a:bodyPr>
          <a:lstStyle/>
          <a:p>
            <a:pPr algn="ctr"/>
            <a:r>
              <a:rPr lang="fr-F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QUI ?</a:t>
            </a:r>
            <a:endPar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6" name="Rectangle 25"/>
          <p:cNvSpPr/>
          <p:nvPr/>
        </p:nvSpPr>
        <p:spPr>
          <a:xfrm>
            <a:off x="304800" y="3657600"/>
            <a:ext cx="2241319" cy="923330"/>
          </a:xfrm>
          <a:prstGeom prst="rect">
            <a:avLst/>
          </a:prstGeom>
          <a:noFill/>
        </p:spPr>
        <p:txBody>
          <a:bodyPr wrap="none" lIns="91440" tIns="45720" rIns="91440" bIns="45720">
            <a:spAutoFit/>
          </a:bodyPr>
          <a:lstStyle/>
          <a:p>
            <a:pPr algn="ctr"/>
            <a:r>
              <a:rPr lang="fr-F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QUOI ?</a:t>
            </a:r>
            <a:endPar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7" name="Rectangle 26"/>
          <p:cNvSpPr/>
          <p:nvPr/>
        </p:nvSpPr>
        <p:spPr>
          <a:xfrm>
            <a:off x="8591837" y="2209800"/>
            <a:ext cx="2990563" cy="523220"/>
          </a:xfrm>
          <a:prstGeom prst="rect">
            <a:avLst/>
          </a:prstGeom>
          <a:ln>
            <a:solidFill>
              <a:schemeClr val="accent1"/>
            </a:solidFill>
          </a:ln>
        </p:spPr>
        <p:txBody>
          <a:bodyPr wrap="square">
            <a:spAutoFit/>
          </a:bodyPr>
          <a:lstStyle/>
          <a:p>
            <a:pPr lvl="0" algn="ctr"/>
            <a:r>
              <a:rPr lang="fr-FR" sz="2800" dirty="0" smtClean="0">
                <a:solidFill>
                  <a:srgbClr val="7030A0"/>
                </a:solidFill>
              </a:rPr>
              <a:t>Un groupe nominal</a:t>
            </a:r>
          </a:p>
        </p:txBody>
      </p:sp>
      <p:sp>
        <p:nvSpPr>
          <p:cNvPr id="28" name="Rectangle 27"/>
          <p:cNvSpPr/>
          <p:nvPr/>
        </p:nvSpPr>
        <p:spPr>
          <a:xfrm>
            <a:off x="9854555" y="5486400"/>
            <a:ext cx="1727845" cy="523220"/>
          </a:xfrm>
          <a:prstGeom prst="rect">
            <a:avLst/>
          </a:prstGeom>
          <a:ln>
            <a:solidFill>
              <a:schemeClr val="accent1"/>
            </a:solidFill>
          </a:ln>
        </p:spPr>
        <p:txBody>
          <a:bodyPr wrap="none">
            <a:spAutoFit/>
          </a:bodyPr>
          <a:lstStyle/>
          <a:p>
            <a:r>
              <a:rPr lang="fr-FR" sz="2800" dirty="0" smtClean="0">
                <a:solidFill>
                  <a:srgbClr val="7030A0"/>
                </a:solidFill>
              </a:rPr>
              <a:t>Un infinitif</a:t>
            </a:r>
            <a:endParaRPr lang="fr-FR" sz="2800" dirty="0">
              <a:solidFill>
                <a:srgbClr val="7030A0"/>
              </a:solidFill>
            </a:endParaRPr>
          </a:p>
        </p:txBody>
      </p:sp>
      <p:sp>
        <p:nvSpPr>
          <p:cNvPr id="29" name="Rectangle 28"/>
          <p:cNvSpPr/>
          <p:nvPr/>
        </p:nvSpPr>
        <p:spPr>
          <a:xfrm>
            <a:off x="9164046" y="1295400"/>
            <a:ext cx="2418354" cy="523220"/>
          </a:xfrm>
          <a:prstGeom prst="rect">
            <a:avLst/>
          </a:prstGeom>
          <a:ln>
            <a:solidFill>
              <a:schemeClr val="accent1"/>
            </a:solidFill>
          </a:ln>
        </p:spPr>
        <p:txBody>
          <a:bodyPr wrap="none">
            <a:spAutoFit/>
          </a:bodyPr>
          <a:lstStyle/>
          <a:p>
            <a:pPr lvl="0" algn="ctr"/>
            <a:r>
              <a:rPr lang="fr-FR" sz="2800" dirty="0" smtClean="0">
                <a:solidFill>
                  <a:srgbClr val="7030A0"/>
                </a:solidFill>
              </a:rPr>
              <a:t>Un nom propre</a:t>
            </a:r>
            <a:endParaRPr lang="fr-FR" sz="2800" dirty="0">
              <a:solidFill>
                <a:srgbClr val="7030A0"/>
              </a:solidFill>
            </a:endParaRPr>
          </a:p>
        </p:txBody>
      </p:sp>
      <p:sp>
        <p:nvSpPr>
          <p:cNvPr id="30" name="Rectangle 29"/>
          <p:cNvSpPr/>
          <p:nvPr/>
        </p:nvSpPr>
        <p:spPr>
          <a:xfrm>
            <a:off x="8610600" y="3352800"/>
            <a:ext cx="2990563" cy="523220"/>
          </a:xfrm>
          <a:prstGeom prst="rect">
            <a:avLst/>
          </a:prstGeom>
          <a:ln>
            <a:solidFill>
              <a:schemeClr val="accent1"/>
            </a:solidFill>
          </a:ln>
        </p:spPr>
        <p:txBody>
          <a:bodyPr wrap="square">
            <a:spAutoFit/>
          </a:bodyPr>
          <a:lstStyle/>
          <a:p>
            <a:pPr lvl="0" algn="ctr"/>
            <a:r>
              <a:rPr lang="fr-FR" sz="2800" dirty="0" smtClean="0">
                <a:solidFill>
                  <a:srgbClr val="7030A0"/>
                </a:solidFill>
              </a:rPr>
              <a:t>Un groupe nominal</a:t>
            </a:r>
          </a:p>
        </p:txBody>
      </p:sp>
      <p:sp>
        <p:nvSpPr>
          <p:cNvPr id="31" name="Rectangle 30"/>
          <p:cNvSpPr/>
          <p:nvPr/>
        </p:nvSpPr>
        <p:spPr>
          <a:xfrm>
            <a:off x="8610600" y="4495800"/>
            <a:ext cx="2990563" cy="523220"/>
          </a:xfrm>
          <a:prstGeom prst="rect">
            <a:avLst/>
          </a:prstGeom>
          <a:ln>
            <a:solidFill>
              <a:schemeClr val="accent1"/>
            </a:solidFill>
          </a:ln>
        </p:spPr>
        <p:txBody>
          <a:bodyPr wrap="square">
            <a:spAutoFit/>
          </a:bodyPr>
          <a:lstStyle/>
          <a:p>
            <a:pPr lvl="0" algn="ctr"/>
            <a:r>
              <a:rPr lang="fr-FR" sz="2800" dirty="0" smtClean="0">
                <a:solidFill>
                  <a:srgbClr val="7030A0"/>
                </a:solidFill>
              </a:rPr>
              <a:t>Un groupe nominal</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400" decel="100000"/>
                                        <p:tgtEl>
                                          <p:spTgt spid="29"/>
                                        </p:tgtEl>
                                      </p:cBhvr>
                                    </p:animEffect>
                                    <p:anim calcmode="lin" valueType="num">
                                      <p:cBhvr>
                                        <p:cTn id="20" dur="400" decel="100000" fill="hold"/>
                                        <p:tgtEl>
                                          <p:spTgt spid="29"/>
                                        </p:tgtEl>
                                        <p:attrNameLst>
                                          <p:attrName>style.rotation</p:attrName>
                                        </p:attrNameLst>
                                      </p:cBhvr>
                                      <p:tavLst>
                                        <p:tav tm="0">
                                          <p:val>
                                            <p:fltVal val="-90"/>
                                          </p:val>
                                        </p:tav>
                                        <p:tav tm="100000">
                                          <p:val>
                                            <p:fltVal val="0"/>
                                          </p:val>
                                        </p:tav>
                                      </p:tavLst>
                                    </p:anim>
                                    <p:anim calcmode="lin" valueType="num">
                                      <p:cBhvr>
                                        <p:cTn id="21" dur="400" decel="100000" fill="hold"/>
                                        <p:tgtEl>
                                          <p:spTgt spid="29"/>
                                        </p:tgtEl>
                                        <p:attrNameLst>
                                          <p:attrName>ppt_x</p:attrName>
                                        </p:attrNameLst>
                                      </p:cBhvr>
                                      <p:tavLst>
                                        <p:tav tm="0">
                                          <p:val>
                                            <p:strVal val="#ppt_x+0.4"/>
                                          </p:val>
                                        </p:tav>
                                        <p:tav tm="100000">
                                          <p:val>
                                            <p:strVal val="#ppt_x-0.05"/>
                                          </p:val>
                                        </p:tav>
                                      </p:tavLst>
                                    </p:anim>
                                    <p:anim calcmode="lin" valueType="num">
                                      <p:cBhvr>
                                        <p:cTn id="22" dur="400" decel="100000" fill="hold"/>
                                        <p:tgtEl>
                                          <p:spTgt spid="29"/>
                                        </p:tgtEl>
                                        <p:attrNameLst>
                                          <p:attrName>ppt_y</p:attrName>
                                        </p:attrNameLst>
                                      </p:cBhvr>
                                      <p:tavLst>
                                        <p:tav tm="0">
                                          <p:val>
                                            <p:strVal val="#ppt_y-0.4"/>
                                          </p:val>
                                        </p:tav>
                                        <p:tav tm="100000">
                                          <p:val>
                                            <p:strVal val="#ppt_y+0.1"/>
                                          </p:val>
                                        </p:tav>
                                      </p:tavLst>
                                    </p:anim>
                                    <p:anim calcmode="lin" valueType="num">
                                      <p:cBhvr>
                                        <p:cTn id="23" dur="100" accel="100000" fill="hold">
                                          <p:stCondLst>
                                            <p:cond delay="400"/>
                                          </p:stCondLst>
                                        </p:cTn>
                                        <p:tgtEl>
                                          <p:spTgt spid="29"/>
                                        </p:tgtEl>
                                        <p:attrNameLst>
                                          <p:attrName>ppt_x</p:attrName>
                                        </p:attrNameLst>
                                      </p:cBhvr>
                                      <p:tavLst>
                                        <p:tav tm="0">
                                          <p:val>
                                            <p:strVal val="#ppt_x-0.05"/>
                                          </p:val>
                                        </p:tav>
                                        <p:tav tm="100000">
                                          <p:val>
                                            <p:strVal val="#ppt_x"/>
                                          </p:val>
                                        </p:tav>
                                      </p:tavLst>
                                    </p:anim>
                                    <p:anim calcmode="lin" valueType="num">
                                      <p:cBhvr>
                                        <p:cTn id="24" dur="100" accel="100000" fill="hold">
                                          <p:stCondLst>
                                            <p:cond delay="4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400" decel="100000"/>
                                        <p:tgtEl>
                                          <p:spTgt spid="27"/>
                                        </p:tgtEl>
                                      </p:cBhvr>
                                    </p:animEffect>
                                    <p:anim calcmode="lin" valueType="num">
                                      <p:cBhvr>
                                        <p:cTn id="30" dur="400" decel="100000" fill="hold"/>
                                        <p:tgtEl>
                                          <p:spTgt spid="27"/>
                                        </p:tgtEl>
                                        <p:attrNameLst>
                                          <p:attrName>style.rotation</p:attrName>
                                        </p:attrNameLst>
                                      </p:cBhvr>
                                      <p:tavLst>
                                        <p:tav tm="0">
                                          <p:val>
                                            <p:fltVal val="-90"/>
                                          </p:val>
                                        </p:tav>
                                        <p:tav tm="100000">
                                          <p:val>
                                            <p:fltVal val="0"/>
                                          </p:val>
                                        </p:tav>
                                      </p:tavLst>
                                    </p:anim>
                                    <p:anim calcmode="lin" valueType="num">
                                      <p:cBhvr>
                                        <p:cTn id="31" dur="400" decel="100000" fill="hold"/>
                                        <p:tgtEl>
                                          <p:spTgt spid="27"/>
                                        </p:tgtEl>
                                        <p:attrNameLst>
                                          <p:attrName>ppt_x</p:attrName>
                                        </p:attrNameLst>
                                      </p:cBhvr>
                                      <p:tavLst>
                                        <p:tav tm="0">
                                          <p:val>
                                            <p:strVal val="#ppt_x+0.4"/>
                                          </p:val>
                                        </p:tav>
                                        <p:tav tm="100000">
                                          <p:val>
                                            <p:strVal val="#ppt_x-0.05"/>
                                          </p:val>
                                        </p:tav>
                                      </p:tavLst>
                                    </p:anim>
                                    <p:anim calcmode="lin" valueType="num">
                                      <p:cBhvr>
                                        <p:cTn id="32" dur="400" decel="100000" fill="hold"/>
                                        <p:tgtEl>
                                          <p:spTgt spid="27"/>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27"/>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400" decel="100000"/>
                                        <p:tgtEl>
                                          <p:spTgt spid="30"/>
                                        </p:tgtEl>
                                      </p:cBhvr>
                                    </p:animEffect>
                                    <p:anim calcmode="lin" valueType="num">
                                      <p:cBhvr>
                                        <p:cTn id="40" dur="400" decel="100000" fill="hold"/>
                                        <p:tgtEl>
                                          <p:spTgt spid="30"/>
                                        </p:tgtEl>
                                        <p:attrNameLst>
                                          <p:attrName>style.rotation</p:attrName>
                                        </p:attrNameLst>
                                      </p:cBhvr>
                                      <p:tavLst>
                                        <p:tav tm="0">
                                          <p:val>
                                            <p:fltVal val="-90"/>
                                          </p:val>
                                        </p:tav>
                                        <p:tav tm="100000">
                                          <p:val>
                                            <p:fltVal val="0"/>
                                          </p:val>
                                        </p:tav>
                                      </p:tavLst>
                                    </p:anim>
                                    <p:anim calcmode="lin" valueType="num">
                                      <p:cBhvr>
                                        <p:cTn id="41" dur="400" decel="100000" fill="hold"/>
                                        <p:tgtEl>
                                          <p:spTgt spid="30"/>
                                        </p:tgtEl>
                                        <p:attrNameLst>
                                          <p:attrName>ppt_x</p:attrName>
                                        </p:attrNameLst>
                                      </p:cBhvr>
                                      <p:tavLst>
                                        <p:tav tm="0">
                                          <p:val>
                                            <p:strVal val="#ppt_x+0.4"/>
                                          </p:val>
                                        </p:tav>
                                        <p:tav tm="100000">
                                          <p:val>
                                            <p:strVal val="#ppt_x-0.05"/>
                                          </p:val>
                                        </p:tav>
                                      </p:tavLst>
                                    </p:anim>
                                    <p:anim calcmode="lin" valueType="num">
                                      <p:cBhvr>
                                        <p:cTn id="42" dur="400" decel="100000" fill="hold"/>
                                        <p:tgtEl>
                                          <p:spTgt spid="30"/>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30"/>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400" decel="100000"/>
                                        <p:tgtEl>
                                          <p:spTgt spid="31"/>
                                        </p:tgtEl>
                                      </p:cBhvr>
                                    </p:animEffect>
                                    <p:anim calcmode="lin" valueType="num">
                                      <p:cBhvr>
                                        <p:cTn id="50" dur="400" decel="100000" fill="hold"/>
                                        <p:tgtEl>
                                          <p:spTgt spid="31"/>
                                        </p:tgtEl>
                                        <p:attrNameLst>
                                          <p:attrName>style.rotation</p:attrName>
                                        </p:attrNameLst>
                                      </p:cBhvr>
                                      <p:tavLst>
                                        <p:tav tm="0">
                                          <p:val>
                                            <p:fltVal val="-90"/>
                                          </p:val>
                                        </p:tav>
                                        <p:tav tm="100000">
                                          <p:val>
                                            <p:fltVal val="0"/>
                                          </p:val>
                                        </p:tav>
                                      </p:tavLst>
                                    </p:anim>
                                    <p:anim calcmode="lin" valueType="num">
                                      <p:cBhvr>
                                        <p:cTn id="51" dur="400" decel="100000" fill="hold"/>
                                        <p:tgtEl>
                                          <p:spTgt spid="31"/>
                                        </p:tgtEl>
                                        <p:attrNameLst>
                                          <p:attrName>ppt_x</p:attrName>
                                        </p:attrNameLst>
                                      </p:cBhvr>
                                      <p:tavLst>
                                        <p:tav tm="0">
                                          <p:val>
                                            <p:strVal val="#ppt_x+0.4"/>
                                          </p:val>
                                        </p:tav>
                                        <p:tav tm="100000">
                                          <p:val>
                                            <p:strVal val="#ppt_x-0.05"/>
                                          </p:val>
                                        </p:tav>
                                      </p:tavLst>
                                    </p:anim>
                                    <p:anim calcmode="lin" valueType="num">
                                      <p:cBhvr>
                                        <p:cTn id="52" dur="400" decel="100000" fill="hold"/>
                                        <p:tgtEl>
                                          <p:spTgt spid="31"/>
                                        </p:tgtEl>
                                        <p:attrNameLst>
                                          <p:attrName>ppt_y</p:attrName>
                                        </p:attrNameLst>
                                      </p:cBhvr>
                                      <p:tavLst>
                                        <p:tav tm="0">
                                          <p:val>
                                            <p:strVal val="#ppt_y-0.4"/>
                                          </p:val>
                                        </p:tav>
                                        <p:tav tm="100000">
                                          <p:val>
                                            <p:strVal val="#ppt_y+0.1"/>
                                          </p:val>
                                        </p:tav>
                                      </p:tavLst>
                                    </p:anim>
                                    <p:anim calcmode="lin" valueType="num">
                                      <p:cBhvr>
                                        <p:cTn id="53" dur="100" accel="100000" fill="hold">
                                          <p:stCondLst>
                                            <p:cond delay="400"/>
                                          </p:stCondLst>
                                        </p:cTn>
                                        <p:tgtEl>
                                          <p:spTgt spid="31"/>
                                        </p:tgtEl>
                                        <p:attrNameLst>
                                          <p:attrName>ppt_x</p:attrName>
                                        </p:attrNameLst>
                                      </p:cBhvr>
                                      <p:tavLst>
                                        <p:tav tm="0">
                                          <p:val>
                                            <p:strVal val="#ppt_x-0.05"/>
                                          </p:val>
                                        </p:tav>
                                        <p:tav tm="100000">
                                          <p:val>
                                            <p:strVal val="#ppt_x"/>
                                          </p:val>
                                        </p:tav>
                                      </p:tavLst>
                                    </p:anim>
                                    <p:anim calcmode="lin" valueType="num">
                                      <p:cBhvr>
                                        <p:cTn id="54" dur="100" accel="100000" fill="hold">
                                          <p:stCondLst>
                                            <p:cond delay="4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400" decel="100000"/>
                                        <p:tgtEl>
                                          <p:spTgt spid="28"/>
                                        </p:tgtEl>
                                      </p:cBhvr>
                                    </p:animEffect>
                                    <p:anim calcmode="lin" valueType="num">
                                      <p:cBhvr>
                                        <p:cTn id="60" dur="400" decel="100000" fill="hold"/>
                                        <p:tgtEl>
                                          <p:spTgt spid="28"/>
                                        </p:tgtEl>
                                        <p:attrNameLst>
                                          <p:attrName>style.rotation</p:attrName>
                                        </p:attrNameLst>
                                      </p:cBhvr>
                                      <p:tavLst>
                                        <p:tav tm="0">
                                          <p:val>
                                            <p:fltVal val="-90"/>
                                          </p:val>
                                        </p:tav>
                                        <p:tav tm="100000">
                                          <p:val>
                                            <p:fltVal val="0"/>
                                          </p:val>
                                        </p:tav>
                                      </p:tavLst>
                                    </p:anim>
                                    <p:anim calcmode="lin" valueType="num">
                                      <p:cBhvr>
                                        <p:cTn id="61" dur="400" decel="100000" fill="hold"/>
                                        <p:tgtEl>
                                          <p:spTgt spid="28"/>
                                        </p:tgtEl>
                                        <p:attrNameLst>
                                          <p:attrName>ppt_x</p:attrName>
                                        </p:attrNameLst>
                                      </p:cBhvr>
                                      <p:tavLst>
                                        <p:tav tm="0">
                                          <p:val>
                                            <p:strVal val="#ppt_x+0.4"/>
                                          </p:val>
                                        </p:tav>
                                        <p:tav tm="100000">
                                          <p:val>
                                            <p:strVal val="#ppt_x-0.05"/>
                                          </p:val>
                                        </p:tav>
                                      </p:tavLst>
                                    </p:anim>
                                    <p:anim calcmode="lin" valueType="num">
                                      <p:cBhvr>
                                        <p:cTn id="62" dur="400" decel="100000" fill="hold"/>
                                        <p:tgtEl>
                                          <p:spTgt spid="28"/>
                                        </p:tgtEl>
                                        <p:attrNameLst>
                                          <p:attrName>ppt_y</p:attrName>
                                        </p:attrNameLst>
                                      </p:cBhvr>
                                      <p:tavLst>
                                        <p:tav tm="0">
                                          <p:val>
                                            <p:strVal val="#ppt_y-0.4"/>
                                          </p:val>
                                        </p:tav>
                                        <p:tav tm="100000">
                                          <p:val>
                                            <p:strVal val="#ppt_y+0.1"/>
                                          </p:val>
                                        </p:tav>
                                      </p:tavLst>
                                    </p:anim>
                                    <p:anim calcmode="lin" valueType="num">
                                      <p:cBhvr>
                                        <p:cTn id="63" dur="100" accel="100000" fill="hold">
                                          <p:stCondLst>
                                            <p:cond delay="400"/>
                                          </p:stCondLst>
                                        </p:cTn>
                                        <p:tgtEl>
                                          <p:spTgt spid="28"/>
                                        </p:tgtEl>
                                        <p:attrNameLst>
                                          <p:attrName>ppt_x</p:attrName>
                                        </p:attrNameLst>
                                      </p:cBhvr>
                                      <p:tavLst>
                                        <p:tav tm="0">
                                          <p:val>
                                            <p:strVal val="#ppt_x-0.05"/>
                                          </p:val>
                                        </p:tav>
                                        <p:tav tm="100000">
                                          <p:val>
                                            <p:strVal val="#ppt_x"/>
                                          </p:val>
                                        </p:tav>
                                      </p:tavLst>
                                    </p:anim>
                                    <p:anim calcmode="lin" valueType="num">
                                      <p:cBhvr>
                                        <p:cTn id="64" dur="100" accel="100000" fill="hold">
                                          <p:stCondLst>
                                            <p:cond delay="4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76400" y="1447800"/>
            <a:ext cx="9220200" cy="584775"/>
          </a:xfrm>
          <a:prstGeom prst="rect">
            <a:avLst/>
          </a:prstGeom>
          <a:noFill/>
          <a:ln>
            <a:solidFill>
              <a:srgbClr val="0070C0"/>
            </a:solidFill>
          </a:ln>
        </p:spPr>
        <p:txBody>
          <a:bodyPr wrap="square" rtlCol="0">
            <a:spAutoFit/>
          </a:bodyPr>
          <a:lstStyle/>
          <a:p>
            <a:pPr algn="ctr"/>
            <a:r>
              <a:rPr lang="fr-FR" sz="3200" dirty="0" smtClean="0"/>
              <a:t>Athéna porte </a:t>
            </a:r>
            <a:r>
              <a:rPr lang="fr-FR" sz="3200" dirty="0" smtClean="0">
                <a:solidFill>
                  <a:schemeClr val="accent2">
                    <a:lumMod val="75000"/>
                  </a:schemeClr>
                </a:solidFill>
              </a:rPr>
              <a:t>un casque</a:t>
            </a:r>
            <a:r>
              <a:rPr lang="fr-FR" sz="3200" dirty="0" smtClean="0"/>
              <a:t>. Elle met toujours </a:t>
            </a:r>
            <a:r>
              <a:rPr lang="fr-FR" sz="3200" dirty="0" smtClean="0">
                <a:solidFill>
                  <a:schemeClr val="accent2">
                    <a:lumMod val="75000"/>
                  </a:schemeClr>
                </a:solidFill>
              </a:rPr>
              <a:t>le casque</a:t>
            </a:r>
            <a:r>
              <a:rPr lang="fr-FR" sz="3200" dirty="0" smtClean="0"/>
              <a:t>.</a:t>
            </a:r>
            <a:endParaRPr lang="fr-FR" sz="3200" dirty="0">
              <a:solidFill>
                <a:srgbClr val="FF0000"/>
              </a:solidFill>
            </a:endParaRPr>
          </a:p>
        </p:txBody>
      </p:sp>
      <p:sp>
        <p:nvSpPr>
          <p:cNvPr id="15" name="ZoneTexte 14"/>
          <p:cNvSpPr txBox="1"/>
          <p:nvPr/>
        </p:nvSpPr>
        <p:spPr>
          <a:xfrm>
            <a:off x="381000" y="101025"/>
            <a:ext cx="5334000" cy="584775"/>
          </a:xfrm>
          <a:prstGeom prst="rect">
            <a:avLst/>
          </a:prstGeom>
          <a:noFill/>
          <a:ln>
            <a:noFill/>
          </a:ln>
        </p:spPr>
        <p:txBody>
          <a:bodyPr wrap="square" rtlCol="0">
            <a:spAutoFit/>
          </a:bodyPr>
          <a:lstStyle/>
          <a:p>
            <a:r>
              <a:rPr lang="fr-FR" sz="3200" u="sng" dirty="0" smtClean="0">
                <a:solidFill>
                  <a:srgbClr val="0070C0"/>
                </a:solidFill>
              </a:rPr>
              <a:t>Observons</a:t>
            </a:r>
            <a:endParaRPr lang="fr-FR" sz="3200" u="sng" dirty="0">
              <a:solidFill>
                <a:srgbClr val="0070C0"/>
              </a:solidFill>
            </a:endParaRPr>
          </a:p>
        </p:txBody>
      </p:sp>
      <p:sp>
        <p:nvSpPr>
          <p:cNvPr id="16" name="ZoneTexte 15"/>
          <p:cNvSpPr txBox="1"/>
          <p:nvPr/>
        </p:nvSpPr>
        <p:spPr>
          <a:xfrm>
            <a:off x="1676400" y="3962400"/>
            <a:ext cx="9220200" cy="584775"/>
          </a:xfrm>
          <a:prstGeom prst="rect">
            <a:avLst/>
          </a:prstGeom>
          <a:noFill/>
          <a:ln>
            <a:solidFill>
              <a:srgbClr val="0070C0"/>
            </a:solidFill>
          </a:ln>
        </p:spPr>
        <p:txBody>
          <a:bodyPr wrap="square" rtlCol="0">
            <a:spAutoFit/>
          </a:bodyPr>
          <a:lstStyle/>
          <a:p>
            <a:pPr algn="ctr"/>
            <a:r>
              <a:rPr lang="fr-FR" sz="3200" dirty="0" smtClean="0"/>
              <a:t>Zeus tient </a:t>
            </a:r>
            <a:r>
              <a:rPr lang="fr-FR" sz="3200" dirty="0" smtClean="0">
                <a:solidFill>
                  <a:schemeClr val="accent2">
                    <a:lumMod val="75000"/>
                  </a:schemeClr>
                </a:solidFill>
              </a:rPr>
              <a:t>la foudre</a:t>
            </a:r>
            <a:r>
              <a:rPr lang="fr-FR" sz="3200" dirty="0" smtClean="0"/>
              <a:t>. Il envoie </a:t>
            </a:r>
            <a:r>
              <a:rPr lang="fr-FR" sz="3200" dirty="0" smtClean="0">
                <a:solidFill>
                  <a:schemeClr val="accent2">
                    <a:lumMod val="75000"/>
                  </a:schemeClr>
                </a:solidFill>
              </a:rPr>
              <a:t>la foudre </a:t>
            </a:r>
            <a:r>
              <a:rPr lang="fr-FR" sz="3200" dirty="0" smtClean="0"/>
              <a:t>sur la terre.</a:t>
            </a:r>
            <a:endParaRPr lang="fr-FR" sz="3200" dirty="0">
              <a:solidFill>
                <a:srgbClr val="FF0000"/>
              </a:solidFill>
            </a:endParaRPr>
          </a:p>
        </p:txBody>
      </p:sp>
      <p:sp>
        <p:nvSpPr>
          <p:cNvPr id="17" name="ZoneTexte 16"/>
          <p:cNvSpPr txBox="1"/>
          <p:nvPr/>
        </p:nvSpPr>
        <p:spPr>
          <a:xfrm>
            <a:off x="1676400" y="2438400"/>
            <a:ext cx="9220200" cy="584775"/>
          </a:xfrm>
          <a:prstGeom prst="rect">
            <a:avLst/>
          </a:prstGeom>
          <a:noFill/>
          <a:ln>
            <a:solidFill>
              <a:srgbClr val="0070C0"/>
            </a:solidFill>
          </a:ln>
        </p:spPr>
        <p:txBody>
          <a:bodyPr wrap="square" rtlCol="0">
            <a:spAutoFit/>
          </a:bodyPr>
          <a:lstStyle/>
          <a:p>
            <a:pPr algn="ctr"/>
            <a:r>
              <a:rPr lang="fr-FR" sz="3200" dirty="0" smtClean="0"/>
              <a:t>Athéna porte </a:t>
            </a:r>
            <a:r>
              <a:rPr lang="fr-FR" sz="3200" dirty="0" smtClean="0">
                <a:solidFill>
                  <a:schemeClr val="accent2">
                    <a:lumMod val="75000"/>
                  </a:schemeClr>
                </a:solidFill>
              </a:rPr>
              <a:t>un casque</a:t>
            </a:r>
            <a:r>
              <a:rPr lang="fr-FR" sz="3200" dirty="0" smtClean="0"/>
              <a:t>. Elle </a:t>
            </a:r>
            <a:r>
              <a:rPr lang="fr-FR" sz="3200" dirty="0" smtClean="0">
                <a:solidFill>
                  <a:schemeClr val="accent2">
                    <a:lumMod val="75000"/>
                  </a:schemeClr>
                </a:solidFill>
              </a:rPr>
              <a:t>le</a:t>
            </a:r>
            <a:r>
              <a:rPr lang="fr-FR" sz="3200" dirty="0" smtClean="0"/>
              <a:t> met toujours.</a:t>
            </a:r>
            <a:endParaRPr lang="fr-FR" sz="3200" dirty="0">
              <a:solidFill>
                <a:srgbClr val="FF0000"/>
              </a:solidFill>
            </a:endParaRPr>
          </a:p>
        </p:txBody>
      </p:sp>
      <p:sp>
        <p:nvSpPr>
          <p:cNvPr id="18" name="ZoneTexte 17"/>
          <p:cNvSpPr txBox="1"/>
          <p:nvPr/>
        </p:nvSpPr>
        <p:spPr>
          <a:xfrm>
            <a:off x="1676400" y="4901625"/>
            <a:ext cx="9220200" cy="584775"/>
          </a:xfrm>
          <a:prstGeom prst="rect">
            <a:avLst/>
          </a:prstGeom>
          <a:noFill/>
          <a:ln>
            <a:solidFill>
              <a:srgbClr val="0070C0"/>
            </a:solidFill>
          </a:ln>
        </p:spPr>
        <p:txBody>
          <a:bodyPr wrap="square" rtlCol="0">
            <a:spAutoFit/>
          </a:bodyPr>
          <a:lstStyle/>
          <a:p>
            <a:pPr algn="ctr"/>
            <a:r>
              <a:rPr lang="fr-FR" sz="3200" dirty="0" smtClean="0"/>
              <a:t>Zeus tient </a:t>
            </a:r>
            <a:r>
              <a:rPr lang="fr-FR" sz="3200" dirty="0" smtClean="0">
                <a:solidFill>
                  <a:schemeClr val="accent2">
                    <a:lumMod val="75000"/>
                  </a:schemeClr>
                </a:solidFill>
              </a:rPr>
              <a:t>la foudre</a:t>
            </a:r>
            <a:r>
              <a:rPr lang="fr-FR" sz="3200" dirty="0" smtClean="0"/>
              <a:t>. Il </a:t>
            </a:r>
            <a:r>
              <a:rPr lang="fr-FR" sz="3200" dirty="0" smtClean="0">
                <a:solidFill>
                  <a:schemeClr val="accent2">
                    <a:lumMod val="75000"/>
                  </a:schemeClr>
                </a:solidFill>
              </a:rPr>
              <a:t>l’</a:t>
            </a:r>
            <a:r>
              <a:rPr lang="fr-FR" sz="3200" dirty="0" smtClean="0"/>
              <a:t>envoie sur la terre.</a:t>
            </a:r>
            <a:endParaRPr lang="fr-F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381000" y="101025"/>
            <a:ext cx="5334000" cy="584775"/>
          </a:xfrm>
          <a:prstGeom prst="rect">
            <a:avLst/>
          </a:prstGeom>
          <a:noFill/>
          <a:ln>
            <a:noFill/>
          </a:ln>
        </p:spPr>
        <p:txBody>
          <a:bodyPr wrap="square" rtlCol="0">
            <a:spAutoFit/>
          </a:bodyPr>
          <a:lstStyle/>
          <a:p>
            <a:r>
              <a:rPr lang="fr-FR" sz="3200" u="sng" dirty="0" smtClean="0">
                <a:solidFill>
                  <a:srgbClr val="0070C0"/>
                </a:solidFill>
              </a:rPr>
              <a:t>Observons</a:t>
            </a:r>
            <a:endParaRPr lang="fr-FR" sz="3200" u="sng" dirty="0">
              <a:solidFill>
                <a:srgbClr val="0070C0"/>
              </a:solidFill>
            </a:endParaRPr>
          </a:p>
        </p:txBody>
      </p:sp>
      <p:sp>
        <p:nvSpPr>
          <p:cNvPr id="17" name="ZoneTexte 16"/>
          <p:cNvSpPr txBox="1"/>
          <p:nvPr/>
        </p:nvSpPr>
        <p:spPr>
          <a:xfrm>
            <a:off x="1600200" y="1066800"/>
            <a:ext cx="9220200" cy="584775"/>
          </a:xfrm>
          <a:prstGeom prst="rect">
            <a:avLst/>
          </a:prstGeom>
          <a:noFill/>
          <a:ln>
            <a:solidFill>
              <a:srgbClr val="0070C0"/>
            </a:solidFill>
          </a:ln>
        </p:spPr>
        <p:txBody>
          <a:bodyPr wrap="square" rtlCol="0">
            <a:spAutoFit/>
          </a:bodyPr>
          <a:lstStyle/>
          <a:p>
            <a:pPr algn="ctr"/>
            <a:r>
              <a:rPr lang="fr-FR" sz="3200" dirty="0" smtClean="0"/>
              <a:t>Athéna porte </a:t>
            </a:r>
            <a:r>
              <a:rPr lang="fr-FR" sz="3200" dirty="0" smtClean="0">
                <a:solidFill>
                  <a:schemeClr val="accent2">
                    <a:lumMod val="75000"/>
                  </a:schemeClr>
                </a:solidFill>
              </a:rPr>
              <a:t>un casque</a:t>
            </a:r>
            <a:r>
              <a:rPr lang="fr-FR" sz="3200" dirty="0" smtClean="0"/>
              <a:t>. Elle </a:t>
            </a:r>
            <a:r>
              <a:rPr lang="fr-FR" sz="3200" dirty="0" smtClean="0">
                <a:solidFill>
                  <a:schemeClr val="accent2">
                    <a:lumMod val="75000"/>
                  </a:schemeClr>
                </a:solidFill>
              </a:rPr>
              <a:t>le</a:t>
            </a:r>
            <a:r>
              <a:rPr lang="fr-FR" sz="3200" dirty="0" smtClean="0"/>
              <a:t> met toujours.</a:t>
            </a:r>
            <a:endParaRPr lang="fr-FR" sz="3200" dirty="0">
              <a:solidFill>
                <a:srgbClr val="FF0000"/>
              </a:solidFill>
            </a:endParaRPr>
          </a:p>
        </p:txBody>
      </p:sp>
      <p:sp>
        <p:nvSpPr>
          <p:cNvPr id="18" name="ZoneTexte 17"/>
          <p:cNvSpPr txBox="1"/>
          <p:nvPr/>
        </p:nvSpPr>
        <p:spPr>
          <a:xfrm>
            <a:off x="1676400" y="3733800"/>
            <a:ext cx="9220200" cy="584775"/>
          </a:xfrm>
          <a:prstGeom prst="rect">
            <a:avLst/>
          </a:prstGeom>
          <a:noFill/>
          <a:ln>
            <a:solidFill>
              <a:srgbClr val="0070C0"/>
            </a:solidFill>
          </a:ln>
        </p:spPr>
        <p:txBody>
          <a:bodyPr wrap="square" rtlCol="0">
            <a:spAutoFit/>
          </a:bodyPr>
          <a:lstStyle/>
          <a:p>
            <a:pPr algn="ctr"/>
            <a:r>
              <a:rPr lang="fr-FR" sz="3200" dirty="0" smtClean="0"/>
              <a:t>Zeus tient </a:t>
            </a:r>
            <a:r>
              <a:rPr lang="fr-FR" sz="3200" dirty="0" smtClean="0">
                <a:solidFill>
                  <a:schemeClr val="accent2">
                    <a:lumMod val="75000"/>
                  </a:schemeClr>
                </a:solidFill>
              </a:rPr>
              <a:t>la foudre</a:t>
            </a:r>
            <a:r>
              <a:rPr lang="fr-FR" sz="3200" dirty="0" smtClean="0"/>
              <a:t>. Il </a:t>
            </a:r>
            <a:r>
              <a:rPr lang="fr-FR" sz="3200" dirty="0" smtClean="0">
                <a:solidFill>
                  <a:schemeClr val="accent2">
                    <a:lumMod val="75000"/>
                  </a:schemeClr>
                </a:solidFill>
              </a:rPr>
              <a:t>l’</a:t>
            </a:r>
            <a:r>
              <a:rPr lang="fr-FR" sz="3200" dirty="0" smtClean="0"/>
              <a:t>envoie sur la terre.</a:t>
            </a:r>
            <a:endParaRPr lang="fr-FR" sz="3200" dirty="0">
              <a:solidFill>
                <a:srgbClr val="FF0000"/>
              </a:solidFill>
            </a:endParaRPr>
          </a:p>
        </p:txBody>
      </p:sp>
      <p:sp>
        <p:nvSpPr>
          <p:cNvPr id="8" name="Rectangle 7"/>
          <p:cNvSpPr/>
          <p:nvPr/>
        </p:nvSpPr>
        <p:spPr>
          <a:xfrm>
            <a:off x="381000" y="2209800"/>
            <a:ext cx="2241319" cy="923330"/>
          </a:xfrm>
          <a:prstGeom prst="rect">
            <a:avLst/>
          </a:prstGeom>
          <a:noFill/>
        </p:spPr>
        <p:txBody>
          <a:bodyPr wrap="none" lIns="91440" tIns="45720" rIns="91440" bIns="45720">
            <a:spAutoFit/>
          </a:bodyPr>
          <a:lstStyle/>
          <a:p>
            <a:pPr algn="ctr"/>
            <a:r>
              <a:rPr lang="fr-F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QUOI ?</a:t>
            </a:r>
            <a:endPar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3581400" y="2438400"/>
            <a:ext cx="1754262"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un casque.</a:t>
            </a:r>
          </a:p>
        </p:txBody>
      </p:sp>
      <p:sp>
        <p:nvSpPr>
          <p:cNvPr id="14" name="Flèche droite 13"/>
          <p:cNvSpPr/>
          <p:nvPr/>
        </p:nvSpPr>
        <p:spPr>
          <a:xfrm>
            <a:off x="5334000" y="2514600"/>
            <a:ext cx="2057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772400" y="2362200"/>
            <a:ext cx="444353"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le</a:t>
            </a:r>
          </a:p>
        </p:txBody>
      </p:sp>
      <p:sp>
        <p:nvSpPr>
          <p:cNvPr id="20" name="Rectangle 19"/>
          <p:cNvSpPr/>
          <p:nvPr/>
        </p:nvSpPr>
        <p:spPr>
          <a:xfrm>
            <a:off x="3618582" y="5039380"/>
            <a:ext cx="1639218" cy="523220"/>
          </a:xfrm>
          <a:prstGeom prst="rect">
            <a:avLst/>
          </a:prstGeom>
          <a:ln>
            <a:solidFill>
              <a:schemeClr val="accent1"/>
            </a:solidFill>
          </a:ln>
        </p:spPr>
        <p:txBody>
          <a:bodyPr wrap="square">
            <a:spAutoFit/>
          </a:bodyPr>
          <a:lstStyle/>
          <a:p>
            <a:pPr lvl="0" algn="ctr"/>
            <a:r>
              <a:rPr lang="fr-FR" sz="2800" dirty="0" smtClean="0">
                <a:solidFill>
                  <a:schemeClr val="accent2">
                    <a:lumMod val="75000"/>
                  </a:schemeClr>
                </a:solidFill>
              </a:rPr>
              <a:t>la foudre</a:t>
            </a:r>
          </a:p>
        </p:txBody>
      </p:sp>
      <p:sp>
        <p:nvSpPr>
          <p:cNvPr id="21" name="Flèche droite 20"/>
          <p:cNvSpPr/>
          <p:nvPr/>
        </p:nvSpPr>
        <p:spPr>
          <a:xfrm>
            <a:off x="5257800" y="5105400"/>
            <a:ext cx="2057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835160" y="4963180"/>
            <a:ext cx="356188" cy="523220"/>
          </a:xfrm>
          <a:prstGeom prst="rect">
            <a:avLst/>
          </a:prstGeom>
          <a:ln>
            <a:solidFill>
              <a:schemeClr val="accent1"/>
            </a:solidFill>
          </a:ln>
        </p:spPr>
        <p:txBody>
          <a:bodyPr wrap="none">
            <a:spAutoFit/>
          </a:bodyPr>
          <a:lstStyle/>
          <a:p>
            <a:pPr lvl="0" algn="ctr"/>
            <a:r>
              <a:rPr lang="fr-FR" sz="2800" dirty="0" smtClean="0">
                <a:solidFill>
                  <a:schemeClr val="accent2">
                    <a:lumMod val="75000"/>
                  </a:schemeClr>
                </a:solidFill>
              </a:rPr>
              <a:t>l’</a:t>
            </a:r>
          </a:p>
        </p:txBody>
      </p:sp>
      <p:sp>
        <p:nvSpPr>
          <p:cNvPr id="23" name="Rectangle 22"/>
          <p:cNvSpPr/>
          <p:nvPr/>
        </p:nvSpPr>
        <p:spPr>
          <a:xfrm>
            <a:off x="381000" y="4867870"/>
            <a:ext cx="2241319" cy="923330"/>
          </a:xfrm>
          <a:prstGeom prst="rect">
            <a:avLst/>
          </a:prstGeom>
          <a:noFill/>
        </p:spPr>
        <p:txBody>
          <a:bodyPr wrap="none" lIns="91440" tIns="45720" rIns="91440" bIns="45720">
            <a:spAutoFit/>
          </a:bodyPr>
          <a:lstStyle/>
          <a:p>
            <a:pPr algn="ctr"/>
            <a:r>
              <a:rPr lang="fr-F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QUOI ?</a:t>
            </a:r>
            <a:endParaRPr lang="fr-F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4" name="Rectangle 23"/>
          <p:cNvSpPr/>
          <p:nvPr/>
        </p:nvSpPr>
        <p:spPr>
          <a:xfrm>
            <a:off x="9944900" y="2372380"/>
            <a:ext cx="1347485"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pronom</a:t>
            </a:r>
            <a:endParaRPr lang="fr-FR" sz="2800" dirty="0">
              <a:solidFill>
                <a:schemeClr val="accent2">
                  <a:lumMod val="75000"/>
                </a:schemeClr>
              </a:solidFill>
            </a:endParaRPr>
          </a:p>
        </p:txBody>
      </p:sp>
      <p:sp>
        <p:nvSpPr>
          <p:cNvPr id="25" name="Rectangle 24"/>
          <p:cNvSpPr/>
          <p:nvPr/>
        </p:nvSpPr>
        <p:spPr>
          <a:xfrm>
            <a:off x="9982200" y="4963180"/>
            <a:ext cx="1347485" cy="523220"/>
          </a:xfrm>
          <a:prstGeom prst="rect">
            <a:avLst/>
          </a:prstGeom>
          <a:ln>
            <a:solidFill>
              <a:schemeClr val="accent1"/>
            </a:solidFill>
          </a:ln>
        </p:spPr>
        <p:txBody>
          <a:bodyPr wrap="none">
            <a:spAutoFit/>
          </a:bodyPr>
          <a:lstStyle/>
          <a:p>
            <a:r>
              <a:rPr lang="fr-FR" sz="2800" dirty="0" smtClean="0">
                <a:solidFill>
                  <a:schemeClr val="accent2">
                    <a:lumMod val="75000"/>
                  </a:schemeClr>
                </a:solidFill>
              </a:rPr>
              <a:t>pronom</a:t>
            </a:r>
            <a:endParaRPr lang="fr-FR" sz="2800" dirty="0">
              <a:solidFill>
                <a:schemeClr val="accent2">
                  <a:lumMod val="75000"/>
                </a:schemeClr>
              </a:solidFill>
            </a:endParaRPr>
          </a:p>
        </p:txBody>
      </p:sp>
      <p:sp>
        <p:nvSpPr>
          <p:cNvPr id="26" name="Flèche droite 25"/>
          <p:cNvSpPr/>
          <p:nvPr/>
        </p:nvSpPr>
        <p:spPr>
          <a:xfrm>
            <a:off x="8610600" y="25146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a:off x="8610600" y="51054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down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trips(downLeft)">
                                      <p:cBhvr>
                                        <p:cTn id="25" dur="500"/>
                                        <p:tgtEl>
                                          <p:spTgt spid="2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down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strips(downLeft)">
                                      <p:cBhvr>
                                        <p:cTn id="45" dur="500"/>
                                        <p:tgtEl>
                                          <p:spTgt spid="21"/>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downLef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Lef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4" grpId="0" animBg="1"/>
      <p:bldP spid="19" grpId="0" animBg="1"/>
      <p:bldP spid="20" grpId="0" animBg="1"/>
      <p:bldP spid="21" grpId="0" animBg="1"/>
      <p:bldP spid="22" grpId="0" animBg="1"/>
      <p:bldP spid="23" grpId="0"/>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381000" y="101025"/>
            <a:ext cx="5334000" cy="584775"/>
          </a:xfrm>
          <a:prstGeom prst="rect">
            <a:avLst/>
          </a:prstGeom>
          <a:noFill/>
          <a:ln>
            <a:noFill/>
          </a:ln>
        </p:spPr>
        <p:txBody>
          <a:bodyPr wrap="square" rtlCol="0">
            <a:spAutoFit/>
          </a:bodyPr>
          <a:lstStyle/>
          <a:p>
            <a:r>
              <a:rPr lang="fr-FR" sz="3200" u="sng" dirty="0" smtClean="0">
                <a:solidFill>
                  <a:srgbClr val="0070C0"/>
                </a:solidFill>
              </a:rPr>
              <a:t>Observons</a:t>
            </a:r>
            <a:endParaRPr lang="fr-FR" sz="3200" u="sng" dirty="0">
              <a:solidFill>
                <a:srgbClr val="0070C0"/>
              </a:solidFill>
            </a:endParaRPr>
          </a:p>
        </p:txBody>
      </p:sp>
      <p:sp>
        <p:nvSpPr>
          <p:cNvPr id="17" name="ZoneTexte 16"/>
          <p:cNvSpPr txBox="1"/>
          <p:nvPr/>
        </p:nvSpPr>
        <p:spPr>
          <a:xfrm>
            <a:off x="1600200" y="1066800"/>
            <a:ext cx="9220200" cy="584775"/>
          </a:xfrm>
          <a:prstGeom prst="rect">
            <a:avLst/>
          </a:prstGeom>
          <a:noFill/>
          <a:ln>
            <a:solidFill>
              <a:srgbClr val="0070C0"/>
            </a:solidFill>
          </a:ln>
        </p:spPr>
        <p:txBody>
          <a:bodyPr wrap="square" rtlCol="0">
            <a:spAutoFit/>
          </a:bodyPr>
          <a:lstStyle/>
          <a:p>
            <a:pPr algn="ctr"/>
            <a:r>
              <a:rPr lang="fr-FR" sz="3200" dirty="0" smtClean="0"/>
              <a:t>Athéna porte </a:t>
            </a:r>
            <a:r>
              <a:rPr lang="fr-FR" sz="3200" dirty="0" smtClean="0">
                <a:solidFill>
                  <a:schemeClr val="accent2">
                    <a:lumMod val="75000"/>
                  </a:schemeClr>
                </a:solidFill>
              </a:rPr>
              <a:t>un casque</a:t>
            </a:r>
            <a:r>
              <a:rPr lang="fr-FR" sz="3200" dirty="0" smtClean="0"/>
              <a:t>. Elle </a:t>
            </a:r>
            <a:r>
              <a:rPr lang="fr-FR" sz="3200" dirty="0" smtClean="0">
                <a:solidFill>
                  <a:schemeClr val="accent2">
                    <a:lumMod val="75000"/>
                  </a:schemeClr>
                </a:solidFill>
              </a:rPr>
              <a:t>le</a:t>
            </a:r>
            <a:r>
              <a:rPr lang="fr-FR" sz="3200" dirty="0" smtClean="0"/>
              <a:t> met toujours.</a:t>
            </a:r>
            <a:endParaRPr lang="fr-FR" sz="3200" dirty="0">
              <a:solidFill>
                <a:srgbClr val="FF0000"/>
              </a:solidFill>
            </a:endParaRPr>
          </a:p>
        </p:txBody>
      </p:sp>
      <p:sp>
        <p:nvSpPr>
          <p:cNvPr id="18" name="ZoneTexte 17"/>
          <p:cNvSpPr txBox="1"/>
          <p:nvPr/>
        </p:nvSpPr>
        <p:spPr>
          <a:xfrm>
            <a:off x="990601" y="3962401"/>
            <a:ext cx="9602660" cy="584775"/>
          </a:xfrm>
          <a:prstGeom prst="rect">
            <a:avLst/>
          </a:prstGeom>
          <a:noFill/>
          <a:ln>
            <a:solidFill>
              <a:srgbClr val="0070C0"/>
            </a:solidFill>
          </a:ln>
        </p:spPr>
        <p:txBody>
          <a:bodyPr wrap="square" rtlCol="0">
            <a:spAutoFit/>
          </a:bodyPr>
          <a:lstStyle/>
          <a:p>
            <a:pPr algn="ctr"/>
            <a:r>
              <a:rPr lang="fr-FR" sz="3200" dirty="0" smtClean="0"/>
              <a:t>Zeus tient </a:t>
            </a:r>
            <a:r>
              <a:rPr lang="fr-FR" sz="3200" dirty="0" smtClean="0">
                <a:solidFill>
                  <a:schemeClr val="accent2">
                    <a:lumMod val="75000"/>
                  </a:schemeClr>
                </a:solidFill>
              </a:rPr>
              <a:t>la foudre</a:t>
            </a:r>
            <a:r>
              <a:rPr lang="fr-FR" sz="3200" dirty="0" smtClean="0"/>
              <a:t>. Il </a:t>
            </a:r>
            <a:r>
              <a:rPr lang="fr-FR" sz="3200" dirty="0" smtClean="0">
                <a:solidFill>
                  <a:schemeClr val="accent2">
                    <a:lumMod val="75000"/>
                  </a:schemeClr>
                </a:solidFill>
              </a:rPr>
              <a:t>l’</a:t>
            </a:r>
            <a:r>
              <a:rPr lang="fr-FR" sz="3200" dirty="0" smtClean="0"/>
              <a:t>envoie sur la terre.</a:t>
            </a:r>
            <a:endParaRPr lang="fr-FR" sz="3200" dirty="0">
              <a:solidFill>
                <a:srgbClr val="FF0000"/>
              </a:solidFill>
            </a:endParaRPr>
          </a:p>
        </p:txBody>
      </p:sp>
      <p:sp>
        <p:nvSpPr>
          <p:cNvPr id="9" name="Rectangle 8"/>
          <p:cNvSpPr/>
          <p:nvPr/>
        </p:nvSpPr>
        <p:spPr>
          <a:xfrm>
            <a:off x="1198319" y="2438400"/>
            <a:ext cx="4078531" cy="1384995"/>
          </a:xfrm>
          <a:prstGeom prst="rect">
            <a:avLst/>
          </a:prstGeom>
          <a:ln>
            <a:solidFill>
              <a:schemeClr val="accent1"/>
            </a:solidFill>
          </a:ln>
        </p:spPr>
        <p:txBody>
          <a:bodyPr wrap="square">
            <a:spAutoFit/>
          </a:bodyPr>
          <a:lstStyle/>
          <a:p>
            <a:pPr lvl="0" algn="ctr"/>
            <a:r>
              <a:rPr lang="fr-FR" sz="2800" i="1" dirty="0" smtClean="0">
                <a:solidFill>
                  <a:schemeClr val="accent2">
                    <a:lumMod val="75000"/>
                  </a:schemeClr>
                </a:solidFill>
              </a:rPr>
              <a:t>un </a:t>
            </a:r>
            <a:r>
              <a:rPr lang="fr-FR" sz="2800" i="1" dirty="0" smtClean="0">
                <a:solidFill>
                  <a:schemeClr val="accent2">
                    <a:lumMod val="75000"/>
                  </a:schemeClr>
                </a:solidFill>
              </a:rPr>
              <a:t>casque</a:t>
            </a:r>
          </a:p>
          <a:p>
            <a:pPr lvl="0" algn="ctr"/>
            <a:r>
              <a:rPr lang="fr-FR" sz="2800" dirty="0" smtClean="0">
                <a:solidFill>
                  <a:schemeClr val="accent2">
                    <a:lumMod val="75000"/>
                  </a:schemeClr>
                </a:solidFill>
              </a:rPr>
              <a:t>Complément d’objet direct du verbe </a:t>
            </a:r>
            <a:r>
              <a:rPr lang="fr-FR" sz="2800" i="1" dirty="0" smtClean="0">
                <a:solidFill>
                  <a:schemeClr val="accent2">
                    <a:lumMod val="75000"/>
                  </a:schemeClr>
                </a:solidFill>
              </a:rPr>
              <a:t>porter</a:t>
            </a:r>
            <a:r>
              <a:rPr lang="fr-FR" sz="2800" i="1" dirty="0" smtClean="0">
                <a:solidFill>
                  <a:schemeClr val="accent2">
                    <a:lumMod val="75000"/>
                  </a:schemeClr>
                </a:solidFill>
              </a:rPr>
              <a:t>.</a:t>
            </a:r>
            <a:endParaRPr lang="fr-FR" sz="2800" i="1" dirty="0" smtClean="0">
              <a:solidFill>
                <a:schemeClr val="accent2">
                  <a:lumMod val="75000"/>
                </a:schemeClr>
              </a:solidFill>
            </a:endParaRPr>
          </a:p>
        </p:txBody>
      </p:sp>
      <p:sp>
        <p:nvSpPr>
          <p:cNvPr id="14" name="Flèche droite 13"/>
          <p:cNvSpPr/>
          <p:nvPr/>
        </p:nvSpPr>
        <p:spPr>
          <a:xfrm>
            <a:off x="5466891" y="2571750"/>
            <a:ext cx="1028700" cy="267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705600" y="2362200"/>
            <a:ext cx="4624084" cy="954107"/>
          </a:xfrm>
          <a:prstGeom prst="rect">
            <a:avLst/>
          </a:prstGeom>
          <a:ln>
            <a:solidFill>
              <a:schemeClr val="accent1"/>
            </a:solidFill>
          </a:ln>
        </p:spPr>
        <p:txBody>
          <a:bodyPr wrap="square">
            <a:spAutoFit/>
          </a:bodyPr>
          <a:lstStyle/>
          <a:p>
            <a:pPr lvl="0" algn="ctr"/>
            <a:r>
              <a:rPr lang="fr-FR" sz="2800" i="1" dirty="0">
                <a:solidFill>
                  <a:schemeClr val="accent2">
                    <a:lumMod val="75000"/>
                  </a:schemeClr>
                </a:solidFill>
              </a:rPr>
              <a:t>l</a:t>
            </a:r>
            <a:r>
              <a:rPr lang="fr-FR" sz="2800" i="1" dirty="0" smtClean="0">
                <a:solidFill>
                  <a:schemeClr val="accent2">
                    <a:lumMod val="75000"/>
                  </a:schemeClr>
                </a:solidFill>
              </a:rPr>
              <a:t>e</a:t>
            </a:r>
          </a:p>
          <a:p>
            <a:pPr lvl="0" algn="ctr"/>
            <a:r>
              <a:rPr lang="fr-FR" sz="2800" dirty="0" smtClean="0">
                <a:solidFill>
                  <a:schemeClr val="accent2">
                    <a:lumMod val="75000"/>
                  </a:schemeClr>
                </a:solidFill>
              </a:rPr>
              <a:t>COD du verbe </a:t>
            </a:r>
            <a:r>
              <a:rPr lang="fr-FR" sz="2800" i="1" dirty="0" smtClean="0">
                <a:solidFill>
                  <a:schemeClr val="accent2">
                    <a:lumMod val="75000"/>
                  </a:schemeClr>
                </a:solidFill>
              </a:rPr>
              <a:t>mettre</a:t>
            </a:r>
            <a:endParaRPr lang="fr-FR" sz="2800" i="1" dirty="0" smtClean="0">
              <a:solidFill>
                <a:schemeClr val="accent2">
                  <a:lumMod val="75000"/>
                </a:schemeClr>
              </a:solidFill>
            </a:endParaRPr>
          </a:p>
        </p:txBody>
      </p:sp>
      <p:sp>
        <p:nvSpPr>
          <p:cNvPr id="20" name="Rectangle 19"/>
          <p:cNvSpPr/>
          <p:nvPr/>
        </p:nvSpPr>
        <p:spPr>
          <a:xfrm>
            <a:off x="1198319" y="5039380"/>
            <a:ext cx="4059481" cy="1815882"/>
          </a:xfrm>
          <a:prstGeom prst="rect">
            <a:avLst/>
          </a:prstGeom>
          <a:ln>
            <a:solidFill>
              <a:schemeClr val="accent1"/>
            </a:solidFill>
          </a:ln>
        </p:spPr>
        <p:txBody>
          <a:bodyPr wrap="square">
            <a:spAutoFit/>
          </a:bodyPr>
          <a:lstStyle/>
          <a:p>
            <a:pPr lvl="0" algn="ctr"/>
            <a:r>
              <a:rPr lang="fr-FR" sz="2800" i="1" dirty="0">
                <a:solidFill>
                  <a:schemeClr val="accent2">
                    <a:lumMod val="75000"/>
                  </a:schemeClr>
                </a:solidFill>
              </a:rPr>
              <a:t>l</a:t>
            </a:r>
            <a:r>
              <a:rPr lang="fr-FR" sz="2800" i="1" dirty="0" smtClean="0">
                <a:solidFill>
                  <a:schemeClr val="accent2">
                    <a:lumMod val="75000"/>
                  </a:schemeClr>
                </a:solidFill>
              </a:rPr>
              <a:t>a foudre</a:t>
            </a:r>
          </a:p>
          <a:p>
            <a:pPr lvl="0" algn="ctr"/>
            <a:r>
              <a:rPr lang="fr-FR" sz="2800" dirty="0" smtClean="0">
                <a:solidFill>
                  <a:schemeClr val="accent2">
                    <a:lumMod val="75000"/>
                  </a:schemeClr>
                </a:solidFill>
              </a:rPr>
              <a:t>Complément d’objet direct du verbe </a:t>
            </a:r>
            <a:r>
              <a:rPr lang="fr-FR" sz="2800" i="1" dirty="0" smtClean="0">
                <a:solidFill>
                  <a:schemeClr val="accent2">
                    <a:lumMod val="75000"/>
                  </a:schemeClr>
                </a:solidFill>
              </a:rPr>
              <a:t>tenir</a:t>
            </a:r>
            <a:endParaRPr lang="fr-FR" sz="2800" i="1" dirty="0" smtClean="0">
              <a:solidFill>
                <a:schemeClr val="accent2">
                  <a:lumMod val="75000"/>
                </a:schemeClr>
              </a:solidFill>
            </a:endParaRPr>
          </a:p>
          <a:p>
            <a:pPr lvl="0" algn="ctr"/>
            <a:endParaRPr lang="fr-FR" sz="2800" dirty="0" smtClean="0">
              <a:solidFill>
                <a:schemeClr val="accent2">
                  <a:lumMod val="75000"/>
                </a:schemeClr>
              </a:solidFill>
            </a:endParaRPr>
          </a:p>
        </p:txBody>
      </p:sp>
      <p:sp>
        <p:nvSpPr>
          <p:cNvPr id="21" name="Flèche droite 20"/>
          <p:cNvSpPr/>
          <p:nvPr/>
        </p:nvSpPr>
        <p:spPr>
          <a:xfrm>
            <a:off x="5257800" y="5105400"/>
            <a:ext cx="63798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895788" y="4963180"/>
            <a:ext cx="5915211" cy="1437620"/>
          </a:xfrm>
          <a:prstGeom prst="rect">
            <a:avLst/>
          </a:prstGeom>
          <a:ln>
            <a:solidFill>
              <a:schemeClr val="accent1"/>
            </a:solidFill>
          </a:ln>
        </p:spPr>
        <p:txBody>
          <a:bodyPr wrap="square">
            <a:spAutoFit/>
          </a:bodyPr>
          <a:lstStyle/>
          <a:p>
            <a:pPr lvl="0" algn="ctr"/>
            <a:r>
              <a:rPr lang="fr-FR" sz="2800" i="1" dirty="0" smtClean="0">
                <a:solidFill>
                  <a:schemeClr val="accent2">
                    <a:lumMod val="75000"/>
                  </a:schemeClr>
                </a:solidFill>
              </a:rPr>
              <a:t>l</a:t>
            </a:r>
            <a:r>
              <a:rPr lang="fr-FR" sz="2800" i="1" dirty="0" smtClean="0">
                <a:solidFill>
                  <a:schemeClr val="accent2">
                    <a:lumMod val="75000"/>
                  </a:schemeClr>
                </a:solidFill>
              </a:rPr>
              <a:t>’</a:t>
            </a:r>
          </a:p>
          <a:p>
            <a:pPr lvl="0" algn="ctr"/>
            <a:r>
              <a:rPr lang="fr-FR" sz="2800" dirty="0" smtClean="0">
                <a:solidFill>
                  <a:schemeClr val="accent2">
                    <a:lumMod val="75000"/>
                  </a:schemeClr>
                </a:solidFill>
              </a:rPr>
              <a:t>Complément d’objet direct du verbe </a:t>
            </a:r>
            <a:r>
              <a:rPr lang="fr-FR" sz="2800" i="1" dirty="0" smtClean="0">
                <a:solidFill>
                  <a:schemeClr val="accent2">
                    <a:lumMod val="75000"/>
                  </a:schemeClr>
                </a:solidFill>
              </a:rPr>
              <a:t>envoyer</a:t>
            </a:r>
            <a:endParaRPr lang="fr-FR" sz="2800" i="1" dirty="0" smtClean="0">
              <a:solidFill>
                <a:schemeClr val="accent2">
                  <a:lumMod val="75000"/>
                </a:schemeClr>
              </a:solidFill>
            </a:endParaRPr>
          </a:p>
        </p:txBody>
      </p:sp>
    </p:spTree>
    <p:extLst>
      <p:ext uri="{BB962C8B-B14F-4D97-AF65-F5344CB8AC3E}">
        <p14:creationId xmlns:p14="http://schemas.microsoft.com/office/powerpoint/2010/main" val="370554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down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downLeft)">
                                      <p:cBhvr>
                                        <p:cTn id="25" dur="500"/>
                                        <p:tgtEl>
                                          <p:spTgt spid="21"/>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strips(downLef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637CB68-43C0-D44E-B2EB-5D7A4A728248}"/>
              </a:ext>
            </a:extLst>
          </p:cNvPr>
          <p:cNvSpPr>
            <a:spLocks noGrp="1"/>
          </p:cNvSpPr>
          <p:nvPr>
            <p:ph type="title"/>
          </p:nvPr>
        </p:nvSpPr>
        <p:spPr>
          <a:xfrm>
            <a:off x="412750" y="365125"/>
            <a:ext cx="3397250" cy="611140"/>
          </a:xfrm>
        </p:spPr>
        <p:txBody>
          <a:bodyPr>
            <a:noAutofit/>
          </a:bodyPr>
          <a:lstStyle/>
          <a:p>
            <a:r>
              <a:rPr lang="fr-FR" sz="4000" dirty="0">
                <a:solidFill>
                  <a:schemeClr val="accent1"/>
                </a:solidFill>
              </a:rPr>
              <a:t>Pour </a:t>
            </a:r>
            <a:r>
              <a:rPr lang="fr-FR" sz="4000" dirty="0" smtClean="0">
                <a:solidFill>
                  <a:schemeClr val="accent1"/>
                </a:solidFill>
              </a:rPr>
              <a:t>résumer…</a:t>
            </a:r>
            <a:endParaRPr lang="fr-FR" sz="4000" dirty="0">
              <a:solidFill>
                <a:schemeClr val="accent1"/>
              </a:solidFill>
            </a:endParaRPr>
          </a:p>
        </p:txBody>
      </p:sp>
      <p:sp>
        <p:nvSpPr>
          <p:cNvPr id="3" name="ZoneTexte 2">
            <a:extLst>
              <a:ext uri="{FF2B5EF4-FFF2-40B4-BE49-F238E27FC236}">
                <a16:creationId xmlns:a16="http://schemas.microsoft.com/office/drawing/2014/main" xmlns="" id="{BBF55906-753C-7048-998F-4428D4A7EFCE}"/>
              </a:ext>
            </a:extLst>
          </p:cNvPr>
          <p:cNvSpPr txBox="1"/>
          <p:nvPr/>
        </p:nvSpPr>
        <p:spPr>
          <a:xfrm>
            <a:off x="744483" y="1143000"/>
            <a:ext cx="9035977" cy="646331"/>
          </a:xfrm>
          <a:prstGeom prst="rect">
            <a:avLst/>
          </a:prstGeom>
          <a:noFill/>
        </p:spPr>
        <p:txBody>
          <a:bodyPr wrap="square" rtlCol="0">
            <a:spAutoFit/>
          </a:bodyPr>
          <a:lstStyle/>
          <a:p>
            <a:pPr algn="l"/>
            <a:r>
              <a:rPr lang="fr-FR" sz="3600" dirty="0" smtClean="0">
                <a:solidFill>
                  <a:srgbClr val="C00000"/>
                </a:solidFill>
              </a:rPr>
              <a:t>Un complément d’objet </a:t>
            </a:r>
            <a:r>
              <a:rPr lang="fr-FR" sz="3600" dirty="0" smtClean="0"/>
              <a:t>peut être…</a:t>
            </a:r>
            <a:endParaRPr lang="fr-FR" sz="3600" dirty="0"/>
          </a:p>
        </p:txBody>
      </p:sp>
      <p:sp>
        <p:nvSpPr>
          <p:cNvPr id="4" name="ZoneTexte 3">
            <a:extLst>
              <a:ext uri="{FF2B5EF4-FFF2-40B4-BE49-F238E27FC236}">
                <a16:creationId xmlns:a16="http://schemas.microsoft.com/office/drawing/2014/main" xmlns="" id="{0E463B03-30AA-D949-BE15-93D4E3C82454}"/>
              </a:ext>
            </a:extLst>
          </p:cNvPr>
          <p:cNvSpPr txBox="1"/>
          <p:nvPr/>
        </p:nvSpPr>
        <p:spPr>
          <a:xfrm>
            <a:off x="-76200" y="1991380"/>
            <a:ext cx="2590800" cy="523220"/>
          </a:xfrm>
          <a:prstGeom prst="rect">
            <a:avLst/>
          </a:prstGeom>
          <a:noFill/>
        </p:spPr>
        <p:txBody>
          <a:bodyPr wrap="square" rtlCol="0">
            <a:spAutoFit/>
          </a:bodyPr>
          <a:lstStyle/>
          <a:p>
            <a:pPr algn="ctr"/>
            <a:r>
              <a:rPr lang="fr-FR" sz="2800" dirty="0" smtClean="0">
                <a:solidFill>
                  <a:srgbClr val="7030A0"/>
                </a:solidFill>
              </a:rPr>
              <a:t>Un infinitif </a:t>
            </a:r>
            <a:endParaRPr lang="fr-FR" sz="2800" dirty="0">
              <a:solidFill>
                <a:srgbClr val="7030A0"/>
              </a:solidFill>
            </a:endParaRPr>
          </a:p>
        </p:txBody>
      </p:sp>
      <p:sp>
        <p:nvSpPr>
          <p:cNvPr id="5" name="ZoneTexte 4">
            <a:extLst>
              <a:ext uri="{FF2B5EF4-FFF2-40B4-BE49-F238E27FC236}">
                <a16:creationId xmlns:a16="http://schemas.microsoft.com/office/drawing/2014/main" xmlns="" id="{1514D298-6827-6A4A-9C48-6C85B81DC56A}"/>
              </a:ext>
            </a:extLst>
          </p:cNvPr>
          <p:cNvSpPr txBox="1"/>
          <p:nvPr/>
        </p:nvSpPr>
        <p:spPr>
          <a:xfrm rot="10800000" flipV="1">
            <a:off x="381000" y="4648200"/>
            <a:ext cx="11506200" cy="1200329"/>
          </a:xfrm>
          <a:prstGeom prst="rect">
            <a:avLst/>
          </a:prstGeom>
          <a:noFill/>
        </p:spPr>
        <p:txBody>
          <a:bodyPr wrap="square" rtlCol="0">
            <a:spAutoFit/>
          </a:bodyPr>
          <a:lstStyle/>
          <a:p>
            <a:r>
              <a:rPr lang="fr-FR" sz="3600" dirty="0" smtClean="0"/>
              <a:t>Lorsque le complément d’objet est un pronom, il est placé devant le verbe.</a:t>
            </a:r>
            <a:r>
              <a:rPr lang="fr-FR" sz="3600" dirty="0">
                <a:solidFill>
                  <a:srgbClr val="C00000"/>
                </a:solidFill>
              </a:rPr>
              <a:t>	</a:t>
            </a:r>
          </a:p>
        </p:txBody>
      </p:sp>
      <p:sp>
        <p:nvSpPr>
          <p:cNvPr id="10" name="ZoneTexte 9">
            <a:extLst>
              <a:ext uri="{FF2B5EF4-FFF2-40B4-BE49-F238E27FC236}">
                <a16:creationId xmlns:a16="http://schemas.microsoft.com/office/drawing/2014/main" xmlns="" id="{0E463B03-30AA-D949-BE15-93D4E3C82454}"/>
              </a:ext>
            </a:extLst>
          </p:cNvPr>
          <p:cNvSpPr txBox="1"/>
          <p:nvPr/>
        </p:nvSpPr>
        <p:spPr>
          <a:xfrm>
            <a:off x="2681795" y="1991380"/>
            <a:ext cx="3719005" cy="523220"/>
          </a:xfrm>
          <a:prstGeom prst="rect">
            <a:avLst/>
          </a:prstGeom>
          <a:noFill/>
        </p:spPr>
        <p:txBody>
          <a:bodyPr wrap="square" rtlCol="0">
            <a:spAutoFit/>
          </a:bodyPr>
          <a:lstStyle/>
          <a:p>
            <a:pPr algn="ctr"/>
            <a:r>
              <a:rPr lang="fr-FR" sz="2800" dirty="0" smtClean="0">
                <a:solidFill>
                  <a:srgbClr val="0070C0"/>
                </a:solidFill>
              </a:rPr>
              <a:t>Un groupe nominal</a:t>
            </a:r>
            <a:endParaRPr lang="fr-FR" sz="2800" dirty="0">
              <a:solidFill>
                <a:srgbClr val="0070C0"/>
              </a:solidFill>
            </a:endParaRPr>
          </a:p>
        </p:txBody>
      </p:sp>
      <p:sp>
        <p:nvSpPr>
          <p:cNvPr id="11" name="ZoneTexte 10">
            <a:extLst>
              <a:ext uri="{FF2B5EF4-FFF2-40B4-BE49-F238E27FC236}">
                <a16:creationId xmlns:a16="http://schemas.microsoft.com/office/drawing/2014/main" xmlns="" id="{0E463B03-30AA-D949-BE15-93D4E3C82454}"/>
              </a:ext>
            </a:extLst>
          </p:cNvPr>
          <p:cNvSpPr txBox="1"/>
          <p:nvPr/>
        </p:nvSpPr>
        <p:spPr>
          <a:xfrm>
            <a:off x="6553200" y="1991380"/>
            <a:ext cx="2743200" cy="523220"/>
          </a:xfrm>
          <a:prstGeom prst="rect">
            <a:avLst/>
          </a:prstGeom>
          <a:noFill/>
        </p:spPr>
        <p:txBody>
          <a:bodyPr wrap="square" rtlCol="0">
            <a:spAutoFit/>
          </a:bodyPr>
          <a:lstStyle/>
          <a:p>
            <a:pPr algn="ctr"/>
            <a:r>
              <a:rPr lang="fr-FR" sz="2800" dirty="0" smtClean="0">
                <a:solidFill>
                  <a:schemeClr val="accent2"/>
                </a:solidFill>
              </a:rPr>
              <a:t>Un nom propre</a:t>
            </a:r>
            <a:endParaRPr lang="fr-FR" sz="2800" dirty="0">
              <a:solidFill>
                <a:schemeClr val="accent2"/>
              </a:solidFill>
            </a:endParaRPr>
          </a:p>
        </p:txBody>
      </p:sp>
      <p:sp>
        <p:nvSpPr>
          <p:cNvPr id="6" name="ZoneTexte 5"/>
          <p:cNvSpPr txBox="1"/>
          <p:nvPr/>
        </p:nvSpPr>
        <p:spPr>
          <a:xfrm>
            <a:off x="381000" y="3048000"/>
            <a:ext cx="11734800" cy="1200329"/>
          </a:xfrm>
          <a:prstGeom prst="rect">
            <a:avLst/>
          </a:prstGeom>
          <a:noFill/>
        </p:spPr>
        <p:txBody>
          <a:bodyPr wrap="square" rtlCol="0">
            <a:spAutoFit/>
          </a:bodyPr>
          <a:lstStyle/>
          <a:p>
            <a:r>
              <a:rPr lang="fr-FR" sz="3600" dirty="0" smtClean="0">
                <a:solidFill>
                  <a:srgbClr val="C00000"/>
                </a:solidFill>
              </a:rPr>
              <a:t>Il </a:t>
            </a:r>
            <a:r>
              <a:rPr lang="fr-FR" sz="3600" dirty="0" smtClean="0">
                <a:solidFill>
                  <a:srgbClr val="C00000"/>
                </a:solidFill>
              </a:rPr>
              <a:t>fait partie du groupe</a:t>
            </a:r>
            <a:r>
              <a:rPr lang="fr-FR" sz="3600" dirty="0" smtClean="0">
                <a:solidFill>
                  <a:srgbClr val="C00000"/>
                </a:solidFill>
              </a:rPr>
              <a:t> verbal. Il indique sur </a:t>
            </a:r>
            <a:r>
              <a:rPr lang="fr-FR" sz="3600" dirty="0" smtClean="0"/>
              <a:t>qui</a:t>
            </a:r>
            <a:r>
              <a:rPr lang="fr-FR" sz="3600" dirty="0" smtClean="0">
                <a:solidFill>
                  <a:srgbClr val="C00000"/>
                </a:solidFill>
              </a:rPr>
              <a:t> ou </a:t>
            </a:r>
            <a:r>
              <a:rPr lang="fr-FR" sz="3600" dirty="0" smtClean="0"/>
              <a:t>quoi</a:t>
            </a:r>
            <a:r>
              <a:rPr lang="fr-FR" sz="3600" dirty="0" smtClean="0">
                <a:solidFill>
                  <a:srgbClr val="C00000"/>
                </a:solidFill>
              </a:rPr>
              <a:t> </a:t>
            </a:r>
            <a:r>
              <a:rPr lang="fr-FR" sz="3600" dirty="0" smtClean="0">
                <a:solidFill>
                  <a:srgbClr val="C00000"/>
                </a:solidFill>
              </a:rPr>
              <a:t> porte l’action exprimée par le verbe.</a:t>
            </a:r>
            <a:endParaRPr lang="fr-FR" sz="3600" dirty="0">
              <a:solidFill>
                <a:srgbClr val="C00000"/>
              </a:solidFill>
            </a:endParaRPr>
          </a:p>
        </p:txBody>
      </p:sp>
      <p:sp>
        <p:nvSpPr>
          <p:cNvPr id="12" name="ZoneTexte 11">
            <a:extLst>
              <a:ext uri="{FF2B5EF4-FFF2-40B4-BE49-F238E27FC236}">
                <a16:creationId xmlns:a16="http://schemas.microsoft.com/office/drawing/2014/main" xmlns="" id="{0E463B03-30AA-D949-BE15-93D4E3C82454}"/>
              </a:ext>
            </a:extLst>
          </p:cNvPr>
          <p:cNvSpPr txBox="1"/>
          <p:nvPr/>
        </p:nvSpPr>
        <p:spPr>
          <a:xfrm>
            <a:off x="9448800" y="1991380"/>
            <a:ext cx="2743200" cy="523220"/>
          </a:xfrm>
          <a:prstGeom prst="rect">
            <a:avLst/>
          </a:prstGeom>
          <a:noFill/>
        </p:spPr>
        <p:txBody>
          <a:bodyPr wrap="square" rtlCol="0">
            <a:spAutoFit/>
          </a:bodyPr>
          <a:lstStyle/>
          <a:p>
            <a:pPr algn="ctr"/>
            <a:r>
              <a:rPr lang="fr-FR" sz="2800" dirty="0" smtClean="0">
                <a:solidFill>
                  <a:schemeClr val="accent4">
                    <a:lumMod val="75000"/>
                  </a:schemeClr>
                </a:solidFill>
              </a:rPr>
              <a:t>Un pronom</a:t>
            </a:r>
            <a:endParaRPr lang="fr-FR" sz="2800" dirty="0">
              <a:solidFill>
                <a:schemeClr val="accent4">
                  <a:lumMod val="75000"/>
                </a:schemeClr>
              </a:solidFill>
            </a:endParaRPr>
          </a:p>
        </p:txBody>
      </p:sp>
    </p:spTree>
    <p:extLst>
      <p:ext uri="{BB962C8B-B14F-4D97-AF65-F5344CB8AC3E}">
        <p14:creationId xmlns:p14="http://schemas.microsoft.com/office/powerpoint/2010/main" val="30120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checkerboard(across)">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059A02F-C558-7C43-97C9-E15DD9CF2601}"/>
              </a:ext>
            </a:extLst>
          </p:cNvPr>
          <p:cNvSpPr txBox="1"/>
          <p:nvPr/>
        </p:nvSpPr>
        <p:spPr>
          <a:xfrm>
            <a:off x="4191000" y="0"/>
            <a:ext cx="3306234" cy="769441"/>
          </a:xfrm>
          <a:prstGeom prst="rect">
            <a:avLst/>
          </a:prstGeom>
          <a:noFill/>
        </p:spPr>
        <p:txBody>
          <a:bodyPr wrap="square" rtlCol="0">
            <a:spAutoFit/>
          </a:bodyPr>
          <a:lstStyle/>
          <a:p>
            <a:pPr algn="ctr"/>
            <a:r>
              <a:rPr lang="fr-FR" sz="4400" u="sng" dirty="0"/>
              <a:t>Dictée</a:t>
            </a:r>
            <a:endParaRPr lang="fr-FR" sz="5000" u="sng" dirty="0"/>
          </a:p>
        </p:txBody>
      </p:sp>
      <p:sp>
        <p:nvSpPr>
          <p:cNvPr id="3" name="ZoneTexte 2"/>
          <p:cNvSpPr txBox="1"/>
          <p:nvPr/>
        </p:nvSpPr>
        <p:spPr>
          <a:xfrm>
            <a:off x="228600" y="1371600"/>
            <a:ext cx="11887200" cy="4524315"/>
          </a:xfrm>
          <a:prstGeom prst="rect">
            <a:avLst/>
          </a:prstGeom>
          <a:noFill/>
        </p:spPr>
        <p:txBody>
          <a:bodyPr wrap="square" rtlCol="0">
            <a:spAutoFit/>
          </a:bodyPr>
          <a:lstStyle/>
          <a:p>
            <a:r>
              <a:rPr lang="fr-FR" sz="3600" dirty="0" smtClean="0"/>
              <a:t>Dans les récits mythologiques, les dieux sont reconnaissables </a:t>
            </a:r>
          </a:p>
          <a:p>
            <a:endParaRPr lang="fr-FR" sz="3600" dirty="0" smtClean="0"/>
          </a:p>
          <a:p>
            <a:r>
              <a:rPr lang="fr-FR" sz="3600" dirty="0" smtClean="0"/>
              <a:t>par leurs attributs. Athéna, déesse de la guerre, porte un </a:t>
            </a:r>
          </a:p>
          <a:p>
            <a:endParaRPr lang="fr-FR" sz="3600" dirty="0" smtClean="0"/>
          </a:p>
          <a:p>
            <a:r>
              <a:rPr lang="fr-FR" sz="3600" dirty="0" smtClean="0"/>
              <a:t>casque. Zeus tient la foudre et il l’envoie sur les hommes </a:t>
            </a:r>
          </a:p>
          <a:p>
            <a:endParaRPr lang="fr-FR" sz="3600" dirty="0" smtClean="0"/>
          </a:p>
          <a:p>
            <a:r>
              <a:rPr lang="fr-FR" sz="3600" dirty="0" smtClean="0"/>
              <a:t>vaniteux pour les punir.</a:t>
            </a:r>
          </a:p>
          <a:p>
            <a:endParaRPr lang="fr-FR" sz="3600" dirty="0" smtClean="0"/>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8F8B96-C37A-BD4C-9730-09B53676BF5F}"/>
              </a:ext>
            </a:extLst>
          </p:cNvPr>
          <p:cNvSpPr>
            <a:spLocks noGrp="1"/>
          </p:cNvSpPr>
          <p:nvPr>
            <p:ph type="title"/>
          </p:nvPr>
        </p:nvSpPr>
        <p:spPr>
          <a:xfrm>
            <a:off x="457200" y="457200"/>
            <a:ext cx="10515600" cy="777875"/>
          </a:xfrm>
        </p:spPr>
        <p:txBody>
          <a:bodyPr>
            <a:noAutofit/>
          </a:bodyPr>
          <a:lstStyle/>
          <a:p>
            <a:r>
              <a:rPr lang="fr-FR" sz="3200" u="sng" dirty="0">
                <a:solidFill>
                  <a:srgbClr val="0070C0"/>
                </a:solidFill>
              </a:rPr>
              <a:t/>
            </a:r>
            <a:br>
              <a:rPr lang="fr-FR" sz="3200" u="sng" dirty="0">
                <a:solidFill>
                  <a:srgbClr val="0070C0"/>
                </a:solidFill>
              </a:rPr>
            </a:br>
            <a:r>
              <a:rPr lang="fr-FR" sz="3200" u="sng" dirty="0">
                <a:solidFill>
                  <a:srgbClr val="0070C0"/>
                </a:solidFill>
              </a:rPr>
              <a:t/>
            </a:r>
            <a:br>
              <a:rPr lang="fr-FR" sz="3200" u="sng" dirty="0">
                <a:solidFill>
                  <a:srgbClr val="0070C0"/>
                </a:solidFill>
              </a:rPr>
            </a:br>
            <a:r>
              <a:rPr lang="fr-FR" sz="3200" u="sng" dirty="0" smtClean="0">
                <a:solidFill>
                  <a:srgbClr val="0070C0"/>
                </a:solidFill>
              </a:rPr>
              <a:t>Retrouve les compléments d’objet dans ces phrases et indique leur nature.</a:t>
            </a:r>
            <a:r>
              <a:rPr lang="fr-FR" sz="3200" u="sng" dirty="0">
                <a:solidFill>
                  <a:srgbClr val="0070C0"/>
                </a:solidFill>
              </a:rPr>
              <a:t/>
            </a:r>
            <a:br>
              <a:rPr lang="fr-FR" sz="3200" u="sng" dirty="0">
                <a:solidFill>
                  <a:srgbClr val="0070C0"/>
                </a:solidFill>
              </a:rPr>
            </a:br>
            <a:r>
              <a:rPr lang="fr-FR" sz="3200" u="sng" dirty="0">
                <a:solidFill>
                  <a:srgbClr val="0070C0"/>
                </a:solidFill>
              </a:rPr>
              <a:t/>
            </a:r>
            <a:br>
              <a:rPr lang="fr-FR" sz="3200" u="sng" dirty="0">
                <a:solidFill>
                  <a:srgbClr val="0070C0"/>
                </a:solidFill>
              </a:rPr>
            </a:br>
            <a:r>
              <a:rPr lang="fr-FR" sz="3200" u="sng" dirty="0">
                <a:solidFill>
                  <a:srgbClr val="0070C0"/>
                </a:solidFill>
              </a:rPr>
              <a:t/>
            </a:r>
            <a:br>
              <a:rPr lang="fr-FR" sz="3200" u="sng" dirty="0">
                <a:solidFill>
                  <a:srgbClr val="0070C0"/>
                </a:solidFill>
              </a:rPr>
            </a:br>
            <a:endParaRPr lang="fr-FR" sz="3200" u="sng" dirty="0">
              <a:solidFill>
                <a:srgbClr val="0070C0"/>
              </a:solidFill>
            </a:endParaRPr>
          </a:p>
        </p:txBody>
      </p:sp>
      <p:sp>
        <p:nvSpPr>
          <p:cNvPr id="5" name="ZoneTexte 4">
            <a:extLst>
              <a:ext uri="{FF2B5EF4-FFF2-40B4-BE49-F238E27FC236}">
                <a16:creationId xmlns:a16="http://schemas.microsoft.com/office/drawing/2014/main" xmlns="" id="{902833A0-A40E-324D-8321-A1E935291679}"/>
              </a:ext>
            </a:extLst>
          </p:cNvPr>
          <p:cNvSpPr txBox="1"/>
          <p:nvPr/>
        </p:nvSpPr>
        <p:spPr>
          <a:xfrm>
            <a:off x="376777" y="5541428"/>
            <a:ext cx="1828800" cy="523220"/>
          </a:xfrm>
          <a:prstGeom prst="rect">
            <a:avLst/>
          </a:prstGeom>
          <a:noFill/>
        </p:spPr>
        <p:txBody>
          <a:bodyPr wrap="square" rtlCol="0">
            <a:spAutoFit/>
          </a:bodyPr>
          <a:lstStyle/>
          <a:p>
            <a:pPr algn="ctr"/>
            <a:endParaRPr lang="fr-FR" sz="2800" dirty="0">
              <a:solidFill>
                <a:srgbClr val="C00000"/>
              </a:solidFill>
            </a:endParaRPr>
          </a:p>
        </p:txBody>
      </p:sp>
      <p:sp>
        <p:nvSpPr>
          <p:cNvPr id="7" name="ZoneTexte 6">
            <a:extLst>
              <a:ext uri="{FF2B5EF4-FFF2-40B4-BE49-F238E27FC236}">
                <a16:creationId xmlns:a16="http://schemas.microsoft.com/office/drawing/2014/main" xmlns="" id="{DAEE8F5C-EAB4-CC4B-AA0D-753C138C1A57}"/>
              </a:ext>
            </a:extLst>
          </p:cNvPr>
          <p:cNvSpPr txBox="1"/>
          <p:nvPr/>
        </p:nvSpPr>
        <p:spPr>
          <a:xfrm>
            <a:off x="3604682" y="5541425"/>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8" name="ZoneTexte 7">
            <a:extLst>
              <a:ext uri="{FF2B5EF4-FFF2-40B4-BE49-F238E27FC236}">
                <a16:creationId xmlns:a16="http://schemas.microsoft.com/office/drawing/2014/main" xmlns="" id="{5F20C6B9-1D59-8843-826F-BECA4EBA7902}"/>
              </a:ext>
            </a:extLst>
          </p:cNvPr>
          <p:cNvSpPr txBox="1"/>
          <p:nvPr/>
        </p:nvSpPr>
        <p:spPr>
          <a:xfrm>
            <a:off x="4747686" y="5552014"/>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1" name="ZoneTexte 10">
            <a:extLst>
              <a:ext uri="{FF2B5EF4-FFF2-40B4-BE49-F238E27FC236}">
                <a16:creationId xmlns:a16="http://schemas.microsoft.com/office/drawing/2014/main" xmlns="" id="{9863CBEB-1EFB-FA41-9764-7CDDCE780E87}"/>
              </a:ext>
            </a:extLst>
          </p:cNvPr>
          <p:cNvSpPr txBox="1"/>
          <p:nvPr/>
        </p:nvSpPr>
        <p:spPr>
          <a:xfrm>
            <a:off x="6049434" y="5552015"/>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2" name="ZoneTexte 11">
            <a:extLst>
              <a:ext uri="{FF2B5EF4-FFF2-40B4-BE49-F238E27FC236}">
                <a16:creationId xmlns:a16="http://schemas.microsoft.com/office/drawing/2014/main" xmlns="" id="{E24758FC-354D-044C-97DC-D66857E6F4CD}"/>
              </a:ext>
            </a:extLst>
          </p:cNvPr>
          <p:cNvSpPr txBox="1"/>
          <p:nvPr/>
        </p:nvSpPr>
        <p:spPr>
          <a:xfrm>
            <a:off x="7499347" y="5520259"/>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3" name="ZoneTexte 12">
            <a:extLst>
              <a:ext uri="{FF2B5EF4-FFF2-40B4-BE49-F238E27FC236}">
                <a16:creationId xmlns:a16="http://schemas.microsoft.com/office/drawing/2014/main" xmlns="" id="{22AA3E28-8460-4242-ADFA-2B85778A2E95}"/>
              </a:ext>
            </a:extLst>
          </p:cNvPr>
          <p:cNvSpPr txBox="1"/>
          <p:nvPr/>
        </p:nvSpPr>
        <p:spPr>
          <a:xfrm>
            <a:off x="8716426" y="5520262"/>
            <a:ext cx="850907" cy="523220"/>
          </a:xfrm>
          <a:prstGeom prst="rect">
            <a:avLst/>
          </a:prstGeom>
          <a:noFill/>
        </p:spPr>
        <p:txBody>
          <a:bodyPr wrap="square" rtlCol="0">
            <a:spAutoFit/>
          </a:bodyPr>
          <a:lstStyle/>
          <a:p>
            <a:pPr algn="l"/>
            <a:endParaRPr lang="fr-FR" sz="2800" dirty="0">
              <a:solidFill>
                <a:srgbClr val="C00000"/>
              </a:solidFill>
            </a:endParaRPr>
          </a:p>
        </p:txBody>
      </p:sp>
      <p:sp>
        <p:nvSpPr>
          <p:cNvPr id="14" name="ZoneTexte 13"/>
          <p:cNvSpPr txBox="1"/>
          <p:nvPr/>
        </p:nvSpPr>
        <p:spPr>
          <a:xfrm>
            <a:off x="2438400" y="1944469"/>
            <a:ext cx="10972800" cy="646331"/>
          </a:xfrm>
          <a:prstGeom prst="rect">
            <a:avLst/>
          </a:prstGeom>
          <a:noFill/>
        </p:spPr>
        <p:txBody>
          <a:bodyPr wrap="square" rtlCol="0">
            <a:spAutoFit/>
          </a:bodyPr>
          <a:lstStyle/>
          <a:p>
            <a:r>
              <a:rPr lang="fr-FR" sz="3600" dirty="0" smtClean="0"/>
              <a:t>Poséidon possède un trident. </a:t>
            </a:r>
            <a:endParaRPr lang="fr-FR" sz="3600" dirty="0"/>
          </a:p>
        </p:txBody>
      </p:sp>
      <p:sp>
        <p:nvSpPr>
          <p:cNvPr id="16" name="ZoneTexte 15"/>
          <p:cNvSpPr txBox="1"/>
          <p:nvPr/>
        </p:nvSpPr>
        <p:spPr>
          <a:xfrm>
            <a:off x="2438400" y="3163669"/>
            <a:ext cx="10972800" cy="646331"/>
          </a:xfrm>
          <a:prstGeom prst="rect">
            <a:avLst/>
          </a:prstGeom>
          <a:noFill/>
        </p:spPr>
        <p:txBody>
          <a:bodyPr wrap="square" rtlCol="0">
            <a:spAutoFit/>
          </a:bodyPr>
          <a:lstStyle/>
          <a:p>
            <a:r>
              <a:rPr lang="fr-FR" sz="3600" dirty="0" smtClean="0"/>
              <a:t>Bellérophon veut chevaucher Pégase.</a:t>
            </a:r>
            <a:endParaRPr lang="fr-FR" sz="3600" dirty="0"/>
          </a:p>
        </p:txBody>
      </p:sp>
      <p:sp>
        <p:nvSpPr>
          <p:cNvPr id="17" name="ZoneTexte 16"/>
          <p:cNvSpPr txBox="1"/>
          <p:nvPr/>
        </p:nvSpPr>
        <p:spPr>
          <a:xfrm>
            <a:off x="2514600" y="4459069"/>
            <a:ext cx="10972800" cy="646331"/>
          </a:xfrm>
          <a:prstGeom prst="rect">
            <a:avLst/>
          </a:prstGeom>
          <a:noFill/>
        </p:spPr>
        <p:txBody>
          <a:bodyPr wrap="square" rtlCol="0">
            <a:spAutoFit/>
          </a:bodyPr>
          <a:lstStyle/>
          <a:p>
            <a:r>
              <a:rPr lang="fr-FR" sz="3600" dirty="0" smtClean="0"/>
              <a:t>Zeus le tua.</a:t>
            </a:r>
            <a:endParaRPr lang="fr-FR" sz="3600" dirty="0"/>
          </a:p>
        </p:txBody>
      </p:sp>
    </p:spTree>
    <p:extLst>
      <p:ext uri="{BB962C8B-B14F-4D97-AF65-F5344CB8AC3E}">
        <p14:creationId xmlns:p14="http://schemas.microsoft.com/office/powerpoint/2010/main" val="1721846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685800" y="1524000"/>
            <a:ext cx="10972800" cy="1200329"/>
          </a:xfrm>
          <a:prstGeom prst="rect">
            <a:avLst/>
          </a:prstGeom>
          <a:noFill/>
        </p:spPr>
        <p:txBody>
          <a:bodyPr wrap="square" rtlCol="0">
            <a:spAutoFit/>
          </a:bodyPr>
          <a:lstStyle/>
          <a:p>
            <a:r>
              <a:rPr lang="fr-FR" sz="3600" dirty="0" smtClean="0"/>
              <a:t>Pégase porte Bellérophon. Il accepte Bellérophon comme maître. </a:t>
            </a:r>
            <a:endParaRPr lang="fr-FR" sz="3600" dirty="0"/>
          </a:p>
        </p:txBody>
      </p:sp>
      <p:sp>
        <p:nvSpPr>
          <p:cNvPr id="7" name="Titre 1">
            <a:extLst>
              <a:ext uri="{FF2B5EF4-FFF2-40B4-BE49-F238E27FC236}">
                <a16:creationId xmlns:a16="http://schemas.microsoft.com/office/drawing/2014/main" xmlns="" id="{C78F8B96-C37A-BD4C-9730-09B53676BF5F}"/>
              </a:ext>
            </a:extLst>
          </p:cNvPr>
          <p:cNvSpPr txBox="1">
            <a:spLocks/>
          </p:cNvSpPr>
          <p:nvPr/>
        </p:nvSpPr>
        <p:spPr>
          <a:xfrm>
            <a:off x="685800" y="381001"/>
            <a:ext cx="10515600" cy="762000"/>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u="sng" dirty="0" smtClean="0">
                <a:solidFill>
                  <a:srgbClr val="0070C0"/>
                </a:solidFill>
                <a:latin typeface="+mj-lt"/>
                <a:ea typeface="+mj-ea"/>
                <a:cs typeface="+mj-cs"/>
              </a:rPr>
              <a:t>Réécris ces phrases en évitant les répétitions </a:t>
            </a:r>
            <a:endParaRPr kumimoji="0" lang="fr-FR" sz="3200" b="0" i="0" u="sng" strike="noStrike" kern="1200" cap="none" spc="0" normalizeH="0" baseline="0" noProof="0" dirty="0">
              <a:ln>
                <a:noFill/>
              </a:ln>
              <a:solidFill>
                <a:srgbClr val="0070C0"/>
              </a:solidFill>
              <a:effectLst/>
              <a:uLnTx/>
              <a:uFillTx/>
              <a:latin typeface="+mj-lt"/>
              <a:ea typeface="+mj-ea"/>
              <a:cs typeface="+mj-cs"/>
            </a:endParaRPr>
          </a:p>
        </p:txBody>
      </p:sp>
      <p:sp>
        <p:nvSpPr>
          <p:cNvPr id="5" name="ZoneTexte 4"/>
          <p:cNvSpPr txBox="1"/>
          <p:nvPr/>
        </p:nvSpPr>
        <p:spPr>
          <a:xfrm>
            <a:off x="685800" y="2819400"/>
            <a:ext cx="10972800" cy="646331"/>
          </a:xfrm>
          <a:prstGeom prst="rect">
            <a:avLst/>
          </a:prstGeom>
          <a:noFill/>
        </p:spPr>
        <p:txBody>
          <a:bodyPr wrap="square" rtlCol="0">
            <a:spAutoFit/>
          </a:bodyPr>
          <a:lstStyle/>
          <a:p>
            <a:r>
              <a:rPr lang="fr-FR" sz="3600" dirty="0" smtClean="0"/>
              <a:t>Pégase porte Bellérophon. Il </a:t>
            </a:r>
            <a:r>
              <a:rPr lang="fr-FR" sz="3600" dirty="0" smtClean="0">
                <a:solidFill>
                  <a:schemeClr val="accent2">
                    <a:lumMod val="75000"/>
                  </a:schemeClr>
                </a:solidFill>
              </a:rPr>
              <a:t>l’</a:t>
            </a:r>
            <a:r>
              <a:rPr lang="fr-FR" sz="3600" dirty="0" smtClean="0"/>
              <a:t>accepte comme maître. </a:t>
            </a:r>
            <a:endParaRPr lang="fr-FR" sz="3600" dirty="0"/>
          </a:p>
        </p:txBody>
      </p:sp>
      <p:sp>
        <p:nvSpPr>
          <p:cNvPr id="8" name="ZoneTexte 7"/>
          <p:cNvSpPr txBox="1"/>
          <p:nvPr/>
        </p:nvSpPr>
        <p:spPr>
          <a:xfrm>
            <a:off x="762000" y="4057471"/>
            <a:ext cx="10972800" cy="646331"/>
          </a:xfrm>
          <a:prstGeom prst="rect">
            <a:avLst/>
          </a:prstGeom>
          <a:noFill/>
        </p:spPr>
        <p:txBody>
          <a:bodyPr wrap="square" rtlCol="0">
            <a:spAutoFit/>
          </a:bodyPr>
          <a:lstStyle/>
          <a:p>
            <a:r>
              <a:rPr lang="fr-FR" sz="3600" dirty="0" smtClean="0"/>
              <a:t>Bellérophon trouve la Chimère. Il tue la Chimère.</a:t>
            </a:r>
            <a:endParaRPr lang="fr-FR" sz="3600" dirty="0"/>
          </a:p>
        </p:txBody>
      </p:sp>
      <p:sp>
        <p:nvSpPr>
          <p:cNvPr id="9" name="ZoneTexte 8"/>
          <p:cNvSpPr txBox="1"/>
          <p:nvPr/>
        </p:nvSpPr>
        <p:spPr>
          <a:xfrm>
            <a:off x="762000" y="4840069"/>
            <a:ext cx="10972800" cy="646331"/>
          </a:xfrm>
          <a:prstGeom prst="rect">
            <a:avLst/>
          </a:prstGeom>
          <a:noFill/>
        </p:spPr>
        <p:txBody>
          <a:bodyPr wrap="square" rtlCol="0">
            <a:spAutoFit/>
          </a:bodyPr>
          <a:lstStyle/>
          <a:p>
            <a:r>
              <a:rPr lang="fr-FR" sz="3600" dirty="0" smtClean="0"/>
              <a:t>Bellérophon trouve la Chimère. Il </a:t>
            </a:r>
            <a:r>
              <a:rPr lang="fr-FR" sz="3600" dirty="0" smtClean="0">
                <a:solidFill>
                  <a:schemeClr val="accent2">
                    <a:lumMod val="75000"/>
                  </a:schemeClr>
                </a:solidFill>
              </a:rPr>
              <a:t>la </a:t>
            </a:r>
            <a:r>
              <a:rPr lang="fr-FR" sz="3600" dirty="0" smtClean="0"/>
              <a:t>tue.</a:t>
            </a:r>
            <a:endParaRPr lang="fr-FR" sz="36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2667000" y="1958876"/>
            <a:ext cx="65532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Bellérophon et la chimère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685800" y="1524000"/>
            <a:ext cx="10972800" cy="646331"/>
          </a:xfrm>
          <a:prstGeom prst="rect">
            <a:avLst/>
          </a:prstGeom>
          <a:noFill/>
        </p:spPr>
        <p:txBody>
          <a:bodyPr wrap="square" rtlCol="0">
            <a:spAutoFit/>
          </a:bodyPr>
          <a:lstStyle/>
          <a:p>
            <a:r>
              <a:rPr lang="fr-FR" sz="3600" dirty="0" smtClean="0"/>
              <a:t>Zeus donne </a:t>
            </a:r>
            <a:endParaRPr lang="fr-FR" sz="3600" dirty="0"/>
          </a:p>
        </p:txBody>
      </p:sp>
      <p:sp>
        <p:nvSpPr>
          <p:cNvPr id="7" name="Titre 1">
            <a:extLst>
              <a:ext uri="{FF2B5EF4-FFF2-40B4-BE49-F238E27FC236}">
                <a16:creationId xmlns:a16="http://schemas.microsoft.com/office/drawing/2014/main" xmlns="" id="{C78F8B96-C37A-BD4C-9730-09B53676BF5F}"/>
              </a:ext>
            </a:extLst>
          </p:cNvPr>
          <p:cNvSpPr txBox="1">
            <a:spLocks/>
          </p:cNvSpPr>
          <p:nvPr/>
        </p:nvSpPr>
        <p:spPr>
          <a:xfrm>
            <a:off x="685800" y="381001"/>
            <a:ext cx="10515600" cy="762000"/>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u="sng" dirty="0" smtClean="0">
                <a:solidFill>
                  <a:srgbClr val="0070C0"/>
                </a:solidFill>
                <a:latin typeface="+mj-lt"/>
                <a:ea typeface="+mj-ea"/>
                <a:cs typeface="+mj-cs"/>
              </a:rPr>
              <a:t>Complète ces phrases avec un complément d’objet</a:t>
            </a:r>
            <a:endParaRPr kumimoji="0" lang="fr-FR" sz="3200" b="0" i="0" u="sng" strike="noStrike" kern="1200" cap="none" spc="0" normalizeH="0" baseline="0" noProof="0" dirty="0">
              <a:ln>
                <a:noFill/>
              </a:ln>
              <a:solidFill>
                <a:srgbClr val="0070C0"/>
              </a:solidFill>
              <a:effectLst/>
              <a:uLnTx/>
              <a:uFillTx/>
              <a:latin typeface="+mj-lt"/>
              <a:ea typeface="+mj-ea"/>
              <a:cs typeface="+mj-cs"/>
            </a:endParaRPr>
          </a:p>
        </p:txBody>
      </p:sp>
      <p:sp>
        <p:nvSpPr>
          <p:cNvPr id="5" name="ZoneTexte 4"/>
          <p:cNvSpPr txBox="1"/>
          <p:nvPr/>
        </p:nvSpPr>
        <p:spPr>
          <a:xfrm>
            <a:off x="685800" y="2743200"/>
            <a:ext cx="3200400" cy="646331"/>
          </a:xfrm>
          <a:prstGeom prst="rect">
            <a:avLst/>
          </a:prstGeom>
          <a:noFill/>
        </p:spPr>
        <p:txBody>
          <a:bodyPr wrap="square" rtlCol="0">
            <a:spAutoFit/>
          </a:bodyPr>
          <a:lstStyle/>
          <a:p>
            <a:r>
              <a:rPr lang="fr-FR" sz="3600" dirty="0" smtClean="0"/>
              <a:t>Poséidon punit</a:t>
            </a:r>
            <a:endParaRPr lang="fr-FR" sz="3600" dirty="0"/>
          </a:p>
        </p:txBody>
      </p:sp>
      <p:sp>
        <p:nvSpPr>
          <p:cNvPr id="10" name="ZoneTexte 9"/>
          <p:cNvSpPr txBox="1"/>
          <p:nvPr/>
        </p:nvSpPr>
        <p:spPr>
          <a:xfrm>
            <a:off x="685800" y="3962400"/>
            <a:ext cx="5029200" cy="646331"/>
          </a:xfrm>
          <a:prstGeom prst="rect">
            <a:avLst/>
          </a:prstGeom>
          <a:noFill/>
        </p:spPr>
        <p:txBody>
          <a:bodyPr wrap="square" rtlCol="0">
            <a:spAutoFit/>
          </a:bodyPr>
          <a:lstStyle/>
          <a:p>
            <a:r>
              <a:rPr lang="fr-FR" sz="3600" dirty="0" smtClean="0"/>
              <a:t>Les héros combattent</a:t>
            </a:r>
            <a:endParaRPr lang="fr-FR" sz="3600" dirty="0"/>
          </a:p>
        </p:txBody>
      </p:sp>
      <p:sp>
        <p:nvSpPr>
          <p:cNvPr id="11" name="ZoneTexte 10"/>
          <p:cNvSpPr txBox="1"/>
          <p:nvPr/>
        </p:nvSpPr>
        <p:spPr>
          <a:xfrm>
            <a:off x="685800" y="5181600"/>
            <a:ext cx="5029200" cy="646331"/>
          </a:xfrm>
          <a:prstGeom prst="rect">
            <a:avLst/>
          </a:prstGeom>
          <a:noFill/>
        </p:spPr>
        <p:txBody>
          <a:bodyPr wrap="square" rtlCol="0">
            <a:spAutoFit/>
          </a:bodyPr>
          <a:lstStyle/>
          <a:p>
            <a:r>
              <a:rPr lang="fr-FR" sz="3600" dirty="0" smtClean="0"/>
              <a:t>Athéna aide</a:t>
            </a:r>
            <a:endParaRPr lang="fr-FR" sz="36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381000"/>
            <a:ext cx="8229600" cy="1143000"/>
          </a:xfrm>
        </p:spPr>
        <p:txBody>
          <a:bodyPr>
            <a:normAutofit/>
          </a:bodyPr>
          <a:lstStyle/>
          <a:p>
            <a:pPr algn="ctr"/>
            <a:r>
              <a:rPr lang="fr-FR" sz="6600" dirty="0"/>
              <a:t>A </a:t>
            </a:r>
            <a:r>
              <a:rPr lang="fr-FR" sz="6600" dirty="0" smtClean="0"/>
              <a:t>bientôt!</a:t>
            </a:r>
            <a:endParaRPr lang="fr-FR" sz="6600" dirty="0"/>
          </a:p>
        </p:txBody>
      </p:sp>
      <p:pic>
        <p:nvPicPr>
          <p:cNvPr id="4" name="Picture 2" descr="H:\Emoticon\emoticon-1392280_1280orange.png"/>
          <p:cNvPicPr>
            <a:picLocks noChangeAspect="1" noChangeArrowheads="1"/>
          </p:cNvPicPr>
          <p:nvPr/>
        </p:nvPicPr>
        <p:blipFill>
          <a:blip r:embed="rId3" cstate="print"/>
          <a:srcRect/>
          <a:stretch>
            <a:fillRect/>
          </a:stretch>
        </p:blipFill>
        <p:spPr bwMode="auto">
          <a:xfrm>
            <a:off x="4267200" y="2133600"/>
            <a:ext cx="3276600" cy="368617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152400"/>
            <a:ext cx="7315200" cy="646331"/>
          </a:xfrm>
          <a:prstGeom prst="rect">
            <a:avLst/>
          </a:prstGeom>
        </p:spPr>
        <p:txBody>
          <a:bodyPr wrap="square">
            <a:spAutoFit/>
          </a:bodyPr>
          <a:lstStyle/>
          <a:p>
            <a:r>
              <a:rPr lang="fr-FR" sz="3600" u="sng" dirty="0" smtClean="0">
                <a:solidFill>
                  <a:srgbClr val="0070C0"/>
                </a:solidFill>
              </a:rPr>
              <a:t>Des lois divines</a:t>
            </a:r>
            <a:endParaRPr lang="fr-FR" sz="4400" u="sng" dirty="0">
              <a:solidFill>
                <a:srgbClr val="0070C0"/>
              </a:solidFill>
            </a:endParaRPr>
          </a:p>
        </p:txBody>
      </p:sp>
      <p:sp>
        <p:nvSpPr>
          <p:cNvPr id="6" name="ZoneTexte 5"/>
          <p:cNvSpPr txBox="1"/>
          <p:nvPr/>
        </p:nvSpPr>
        <p:spPr>
          <a:xfrm>
            <a:off x="304800" y="1600200"/>
            <a:ext cx="11658600" cy="3257174"/>
          </a:xfrm>
          <a:prstGeom prst="rect">
            <a:avLst/>
          </a:prstGeom>
          <a:noFill/>
        </p:spPr>
        <p:txBody>
          <a:bodyPr wrap="square" rtlCol="0">
            <a:spAutoFit/>
          </a:bodyPr>
          <a:lstStyle/>
          <a:p>
            <a:pPr>
              <a:lnSpc>
                <a:spcPct val="150000"/>
              </a:lnSpc>
            </a:pPr>
            <a:r>
              <a:rPr lang="fr-FR" sz="2800" dirty="0" smtClean="0"/>
              <a:t>Le prince Bellérophon, en exil, vivait heureux à la cour du roi Protée. Mais un jour, la femme du roi lui confia que le jeune et beau prince l’avait insultée. Ignorant qu’il s’agissait là d’un mensonge, le roi se mit très en colère. Il aurait voulu tuer Bellérophon, mais savait qu’il ne pourrait pas nuire à un hôte sans offenser les dieux.</a:t>
            </a:r>
          </a:p>
        </p:txBody>
      </p:sp>
      <p:sp>
        <p:nvSpPr>
          <p:cNvPr id="7" name="Rectangle 6"/>
          <p:cNvSpPr/>
          <p:nvPr/>
        </p:nvSpPr>
        <p:spPr>
          <a:xfrm>
            <a:off x="7086600" y="6290846"/>
            <a:ext cx="55626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735142" cy="523220"/>
          </a:xfrm>
          <a:prstGeom prst="rect">
            <a:avLst/>
          </a:prstGeom>
        </p:spPr>
        <p:txBody>
          <a:bodyPr wrap="none">
            <a:spAutoFit/>
          </a:bodyPr>
          <a:lstStyle/>
          <a:p>
            <a:r>
              <a:rPr lang="fr-FR" sz="2800" dirty="0" smtClean="0"/>
              <a:t>Il aurait voulu tuer Bellérophon</a:t>
            </a:r>
            <a:endParaRPr lang="fr-FR" sz="2800" dirty="0"/>
          </a:p>
        </p:txBody>
      </p:sp>
      <p:sp>
        <p:nvSpPr>
          <p:cNvPr id="3" name="Rectangle 2"/>
          <p:cNvSpPr/>
          <p:nvPr/>
        </p:nvSpPr>
        <p:spPr>
          <a:xfrm>
            <a:off x="3962400" y="5410200"/>
            <a:ext cx="3467424" cy="523220"/>
          </a:xfrm>
          <a:prstGeom prst="rect">
            <a:avLst/>
          </a:prstGeom>
        </p:spPr>
        <p:txBody>
          <a:bodyPr wrap="none">
            <a:spAutoFit/>
          </a:bodyPr>
          <a:lstStyle/>
          <a:p>
            <a:r>
              <a:rPr lang="fr-FR" sz="2800" dirty="0" smtClean="0"/>
              <a:t>Les lois de l’</a:t>
            </a:r>
            <a:r>
              <a:rPr lang="fr-FR" sz="2800" dirty="0" smtClean="0">
                <a:solidFill>
                  <a:srgbClr val="C00000"/>
                </a:solidFill>
              </a:rPr>
              <a:t>hospitalité</a:t>
            </a:r>
            <a:endParaRPr lang="fr-FR" sz="2800" dirty="0">
              <a:solidFill>
                <a:srgbClr val="C00000"/>
              </a:solidFill>
            </a:endParaRPr>
          </a:p>
        </p:txBody>
      </p:sp>
      <p:sp>
        <p:nvSpPr>
          <p:cNvPr id="4" name="Rectangle 3"/>
          <p:cNvSpPr/>
          <p:nvPr/>
        </p:nvSpPr>
        <p:spPr>
          <a:xfrm>
            <a:off x="1066800" y="1447800"/>
            <a:ext cx="10744200" cy="523220"/>
          </a:xfrm>
          <a:prstGeom prst="rect">
            <a:avLst/>
          </a:prstGeom>
        </p:spPr>
        <p:txBody>
          <a:bodyPr wrap="square">
            <a:spAutoFit/>
          </a:bodyPr>
          <a:lstStyle/>
          <a:p>
            <a:r>
              <a:rPr lang="fr-FR" sz="2800" dirty="0" smtClean="0"/>
              <a:t>mais savait qu’il ne pourrait pas nuire à </a:t>
            </a:r>
            <a:r>
              <a:rPr lang="fr-FR" sz="2800" dirty="0" smtClean="0">
                <a:solidFill>
                  <a:srgbClr val="C00000"/>
                </a:solidFill>
              </a:rPr>
              <a:t>un hôte </a:t>
            </a:r>
            <a:r>
              <a:rPr lang="fr-FR" sz="2800" dirty="0" smtClean="0"/>
              <a:t>sans offenser les dieux.</a:t>
            </a:r>
            <a:endParaRPr lang="fr-FR" sz="2800" dirty="0"/>
          </a:p>
        </p:txBody>
      </p:sp>
      <p:sp>
        <p:nvSpPr>
          <p:cNvPr id="5" name="Rectangle 4"/>
          <p:cNvSpPr/>
          <p:nvPr/>
        </p:nvSpPr>
        <p:spPr>
          <a:xfrm>
            <a:off x="4876800" y="3896380"/>
            <a:ext cx="1905000" cy="553998"/>
          </a:xfrm>
          <a:prstGeom prst="rect">
            <a:avLst/>
          </a:prstGeom>
        </p:spPr>
        <p:txBody>
          <a:bodyPr wrap="square">
            <a:spAutoFit/>
          </a:bodyPr>
          <a:lstStyle/>
          <a:p>
            <a:r>
              <a:rPr lang="fr-FR" sz="3000" dirty="0" smtClean="0"/>
              <a:t>ZEUS</a:t>
            </a:r>
            <a:endParaRPr lang="fr-FR" sz="3000" dirty="0"/>
          </a:p>
        </p:txBody>
      </p:sp>
      <p:pic>
        <p:nvPicPr>
          <p:cNvPr id="67585" name="Picture 1" descr="C:\Users\famille Emier\AppData\Local\Microsoft\Windows\Temporary Internet Files\Content.IE5\M93N21AH\Emoji_u2753.svg[1].png"/>
          <p:cNvPicPr>
            <a:picLocks noChangeAspect="1" noChangeArrowheads="1"/>
          </p:cNvPicPr>
          <p:nvPr/>
        </p:nvPicPr>
        <p:blipFill>
          <a:blip r:embed="rId3" cstate="print"/>
          <a:srcRect/>
          <a:stretch>
            <a:fillRect/>
          </a:stretch>
        </p:blipFill>
        <p:spPr bwMode="auto">
          <a:xfrm>
            <a:off x="4800600" y="2209800"/>
            <a:ext cx="1295400" cy="1295400"/>
          </a:xfrm>
          <a:prstGeom prst="rect">
            <a:avLst/>
          </a:prstGeom>
          <a:noFill/>
        </p:spPr>
      </p:pic>
      <p:cxnSp>
        <p:nvCxnSpPr>
          <p:cNvPr id="8" name="Connecteur droit avec flèche 7"/>
          <p:cNvCxnSpPr/>
          <p:nvPr/>
        </p:nvCxnSpPr>
        <p:spPr>
          <a:xfrm flipH="1">
            <a:off x="6400800" y="1981200"/>
            <a:ext cx="44958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334000" y="4648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expositions.bnf.fr/homere/it/images/b3/221.jpg"/>
          <p:cNvPicPr>
            <a:picLocks noChangeAspect="1" noChangeArrowheads="1"/>
          </p:cNvPicPr>
          <p:nvPr/>
        </p:nvPicPr>
        <p:blipFill>
          <a:blip r:embed="rId2" cstate="print"/>
          <a:srcRect l="24427" r="17557"/>
          <a:stretch>
            <a:fillRect/>
          </a:stretch>
        </p:blipFill>
        <p:spPr bwMode="auto">
          <a:xfrm>
            <a:off x="7467600" y="228600"/>
            <a:ext cx="4191000" cy="6369219"/>
          </a:xfrm>
          <a:prstGeom prst="rect">
            <a:avLst/>
          </a:prstGeom>
          <a:noFill/>
        </p:spPr>
      </p:pic>
      <p:sp>
        <p:nvSpPr>
          <p:cNvPr id="3" name="Rectangle 2"/>
          <p:cNvSpPr/>
          <p:nvPr/>
        </p:nvSpPr>
        <p:spPr>
          <a:xfrm>
            <a:off x="457200" y="457200"/>
            <a:ext cx="6553200" cy="3539430"/>
          </a:xfrm>
          <a:prstGeom prst="rect">
            <a:avLst/>
          </a:prstGeom>
        </p:spPr>
        <p:txBody>
          <a:bodyPr wrap="square">
            <a:spAutoFit/>
          </a:bodyPr>
          <a:lstStyle/>
          <a:p>
            <a:r>
              <a:rPr lang="fr-FR" sz="2800" dirty="0" smtClean="0">
                <a:solidFill>
                  <a:srgbClr val="C00000"/>
                </a:solidFill>
              </a:rPr>
              <a:t>Le maître de l'Univers</a:t>
            </a:r>
          </a:p>
          <a:p>
            <a:endParaRPr lang="fr-FR" sz="2800" dirty="0" smtClean="0"/>
          </a:p>
          <a:p>
            <a:r>
              <a:rPr lang="fr-FR" sz="2800" dirty="0" smtClean="0"/>
              <a:t>Souverain du Ciel, </a:t>
            </a:r>
            <a:r>
              <a:rPr lang="fr-FR" sz="2800" dirty="0" smtClean="0">
                <a:solidFill>
                  <a:srgbClr val="C00000"/>
                </a:solidFill>
              </a:rPr>
              <a:t>Zeus</a:t>
            </a:r>
            <a:r>
              <a:rPr lang="fr-FR" sz="2800" dirty="0" smtClean="0"/>
              <a:t> est le plus puissant des dieux, maîtrisant les phénomènes atmosphériques : la foudre est son attribut et l'aigle son symbole. Zeus assure le respect des serments et des lois de l'hospitalité. </a:t>
            </a:r>
            <a:endParaRPr lang="fr-FR" sz="2800" dirty="0"/>
          </a:p>
        </p:txBody>
      </p:sp>
      <p:sp>
        <p:nvSpPr>
          <p:cNvPr id="4" name="Rectangle 3"/>
          <p:cNvSpPr/>
          <p:nvPr/>
        </p:nvSpPr>
        <p:spPr>
          <a:xfrm>
            <a:off x="2438400" y="6211669"/>
            <a:ext cx="6096000" cy="646331"/>
          </a:xfrm>
          <a:prstGeom prst="rect">
            <a:avLst/>
          </a:prstGeom>
        </p:spPr>
        <p:txBody>
          <a:bodyPr>
            <a:spAutoFit/>
          </a:bodyPr>
          <a:lstStyle/>
          <a:p>
            <a:r>
              <a:rPr lang="fr-FR" sz="1200" dirty="0" smtClean="0"/>
              <a:t>Antoine </a:t>
            </a:r>
            <a:r>
              <a:rPr lang="fr-FR" sz="1200" dirty="0" err="1" smtClean="0"/>
              <a:t>Quatremère</a:t>
            </a:r>
            <a:r>
              <a:rPr lang="fr-FR" sz="1200" dirty="0" smtClean="0"/>
              <a:t> de Quincy (1755-1849), auteur, Paris, de Bure frères, 1815.</a:t>
            </a:r>
          </a:p>
          <a:p>
            <a:r>
              <a:rPr lang="fr-FR" sz="1200" dirty="0" err="1" smtClean="0"/>
              <a:t>BnF</a:t>
            </a:r>
            <a:r>
              <a:rPr lang="fr-FR" sz="1200" dirty="0" smtClean="0"/>
              <a:t>, Philosophie, histoire, sciences de l'homme, J-214</a:t>
            </a:r>
          </a:p>
          <a:p>
            <a:r>
              <a:rPr lang="fr-FR" sz="1200" dirty="0" smtClean="0"/>
              <a:t>© Bibliothèque nationale de France</a:t>
            </a:r>
            <a:endParaRPr lang="fr-FR"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04800" y="1179493"/>
            <a:ext cx="11658600" cy="954107"/>
          </a:xfrm>
          <a:prstGeom prst="rect">
            <a:avLst/>
          </a:prstGeom>
          <a:noFill/>
        </p:spPr>
        <p:txBody>
          <a:bodyPr wrap="square" rtlCol="0">
            <a:spAutoFit/>
          </a:bodyPr>
          <a:lstStyle/>
          <a:p>
            <a:pPr algn="ctr"/>
            <a:r>
              <a:rPr lang="fr-FR" sz="2800" i="1" dirty="0" smtClean="0"/>
              <a:t>Protée décide alors d’envoyer Bellérophon porter une lettre au roi de Lycie. Dans cette </a:t>
            </a:r>
            <a:r>
              <a:rPr lang="fr-FR" sz="2800" i="1" dirty="0" smtClean="0"/>
              <a:t>lettre, </a:t>
            </a:r>
            <a:r>
              <a:rPr lang="fr-FR" sz="2800" i="1" dirty="0" smtClean="0"/>
              <a:t>il demande au roi de tuer Bellérophon.</a:t>
            </a:r>
          </a:p>
        </p:txBody>
      </p:sp>
      <p:sp>
        <p:nvSpPr>
          <p:cNvPr id="9" name="Rectangle 8"/>
          <p:cNvSpPr/>
          <p:nvPr/>
        </p:nvSpPr>
        <p:spPr>
          <a:xfrm>
            <a:off x="685800" y="2679918"/>
            <a:ext cx="10972800" cy="1815882"/>
          </a:xfrm>
          <a:prstGeom prst="rect">
            <a:avLst/>
          </a:prstGeom>
        </p:spPr>
        <p:txBody>
          <a:bodyPr wrap="square">
            <a:spAutoFit/>
          </a:bodyPr>
          <a:lstStyle/>
          <a:p>
            <a:r>
              <a:rPr lang="fr-FR" sz="2800" dirty="0" smtClean="0">
                <a:solidFill>
                  <a:prstClr val="black"/>
                </a:solidFill>
              </a:rPr>
              <a:t>Le roi de Lycie l’accueillit à bras ouverts. Il mit de côté la lettre de Protée et oublia de l’ouvrir pendant neuf jours. Lorsqu’il lut enfin la lettre, lui-même s’était pris d’amitié pour le sympathique prince, et il ne souhaitait pas non plus tuer l’un de ses invités. C’est alors qu’il songea à la Chimère.</a:t>
            </a:r>
            <a:endParaRPr lang="fr-FR" dirty="0"/>
          </a:p>
        </p:txBody>
      </p:sp>
      <p:sp>
        <p:nvSpPr>
          <p:cNvPr id="11" name="Rectangle 10"/>
          <p:cNvSpPr/>
          <p:nvPr/>
        </p:nvSpPr>
        <p:spPr>
          <a:xfrm>
            <a:off x="4114800" y="228600"/>
            <a:ext cx="2984920" cy="523220"/>
          </a:xfrm>
          <a:prstGeom prst="rect">
            <a:avLst/>
          </a:prstGeom>
        </p:spPr>
        <p:txBody>
          <a:bodyPr wrap="none">
            <a:spAutoFit/>
          </a:bodyPr>
          <a:lstStyle/>
          <a:p>
            <a:pPr algn="ctr"/>
            <a:r>
              <a:rPr lang="fr-FR" sz="2800" dirty="0" smtClean="0">
                <a:solidFill>
                  <a:srgbClr val="C00000"/>
                </a:solidFill>
              </a:rPr>
              <a:t>Lois de l’hospitalité</a:t>
            </a:r>
            <a:endParaRPr lang="fr-FR" sz="2800" dirty="0">
              <a:solidFill>
                <a:srgbClr val="C00000"/>
              </a:solidFill>
            </a:endParaRPr>
          </a:p>
        </p:txBody>
      </p:sp>
      <p:sp>
        <p:nvSpPr>
          <p:cNvPr id="13" name="Rectangle 12"/>
          <p:cNvSpPr/>
          <p:nvPr/>
        </p:nvSpPr>
        <p:spPr>
          <a:xfrm>
            <a:off x="7239000" y="6477000"/>
            <a:ext cx="49530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chimère"/>
          <p:cNvPicPr>
            <a:picLocks noChangeAspect="1" noChangeArrowheads="1"/>
          </p:cNvPicPr>
          <p:nvPr/>
        </p:nvPicPr>
        <p:blipFill>
          <a:blip r:embed="rId3" cstate="print"/>
          <a:srcRect/>
          <a:stretch>
            <a:fillRect/>
          </a:stretch>
        </p:blipFill>
        <p:spPr bwMode="auto">
          <a:xfrm>
            <a:off x="4724400" y="609600"/>
            <a:ext cx="7208626" cy="5233662"/>
          </a:xfrm>
          <a:prstGeom prst="rect">
            <a:avLst/>
          </a:prstGeom>
          <a:noFill/>
        </p:spPr>
      </p:pic>
      <p:sp>
        <p:nvSpPr>
          <p:cNvPr id="4" name="Rectangle 3"/>
          <p:cNvSpPr/>
          <p:nvPr/>
        </p:nvSpPr>
        <p:spPr>
          <a:xfrm>
            <a:off x="304800" y="304800"/>
            <a:ext cx="38862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chimère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5" name="Connecteur droit avec flèche 4"/>
          <p:cNvCxnSpPr/>
          <p:nvPr/>
        </p:nvCxnSpPr>
        <p:spPr>
          <a:xfrm flipH="1">
            <a:off x="990600" y="1143000"/>
            <a:ext cx="10668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3124200" y="1143000"/>
            <a:ext cx="609600" cy="19812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6200" y="3276600"/>
            <a:ext cx="1981200" cy="457200"/>
          </a:xfrm>
          <a:prstGeom prst="rect">
            <a:avLst/>
          </a:prstGeom>
          <a:noFill/>
          <a:ln>
            <a:solidFill>
              <a:srgbClr val="0070C0"/>
            </a:solidFill>
          </a:ln>
        </p:spPr>
        <p:txBody>
          <a:bodyPr wrap="square" rtlCol="0">
            <a:spAutoFit/>
          </a:bodyPr>
          <a:lstStyle/>
          <a:p>
            <a:pPr algn="ctr"/>
            <a:r>
              <a:rPr lang="fr-FR" sz="2400" dirty="0" smtClean="0"/>
              <a:t>Tête de lion</a:t>
            </a:r>
            <a:endParaRPr lang="fr-FR" sz="2400" dirty="0"/>
          </a:p>
        </p:txBody>
      </p:sp>
      <p:sp>
        <p:nvSpPr>
          <p:cNvPr id="8" name="ZoneTexte 7"/>
          <p:cNvSpPr txBox="1"/>
          <p:nvPr/>
        </p:nvSpPr>
        <p:spPr>
          <a:xfrm>
            <a:off x="3124200" y="3200400"/>
            <a:ext cx="1447800" cy="830997"/>
          </a:xfrm>
          <a:prstGeom prst="rect">
            <a:avLst/>
          </a:prstGeom>
          <a:noFill/>
          <a:ln>
            <a:solidFill>
              <a:srgbClr val="0070C0"/>
            </a:solidFill>
          </a:ln>
        </p:spPr>
        <p:txBody>
          <a:bodyPr wrap="square" rtlCol="0">
            <a:spAutoFit/>
          </a:bodyPr>
          <a:lstStyle/>
          <a:p>
            <a:pPr algn="ctr"/>
            <a:r>
              <a:rPr lang="fr-FR" sz="2400" dirty="0" smtClean="0"/>
              <a:t>Queue de dragon</a:t>
            </a:r>
            <a:endParaRPr lang="fr-FR" sz="2400" dirty="0"/>
          </a:p>
        </p:txBody>
      </p:sp>
      <p:cxnSp>
        <p:nvCxnSpPr>
          <p:cNvPr id="10" name="Connecteur droit avec flèche 9"/>
          <p:cNvCxnSpPr/>
          <p:nvPr/>
        </p:nvCxnSpPr>
        <p:spPr>
          <a:xfrm>
            <a:off x="2514600" y="1219200"/>
            <a:ext cx="0" cy="30480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28800" y="4419600"/>
            <a:ext cx="1447800" cy="830997"/>
          </a:xfrm>
          <a:prstGeom prst="rect">
            <a:avLst/>
          </a:prstGeom>
          <a:noFill/>
          <a:ln>
            <a:solidFill>
              <a:srgbClr val="0070C0"/>
            </a:solidFill>
          </a:ln>
        </p:spPr>
        <p:txBody>
          <a:bodyPr wrap="square" rtlCol="0">
            <a:spAutoFit/>
          </a:bodyPr>
          <a:lstStyle/>
          <a:p>
            <a:pPr algn="ctr"/>
            <a:r>
              <a:rPr lang="fr-FR" sz="2400" dirty="0" smtClean="0"/>
              <a:t>Corps de chèvre</a:t>
            </a:r>
            <a:endParaRPr lang="fr-FR" sz="2400" dirty="0"/>
          </a:p>
        </p:txBody>
      </p:sp>
      <p:sp>
        <p:nvSpPr>
          <p:cNvPr id="62469" name="Rectangle 5"/>
          <p:cNvSpPr>
            <a:spLocks noChangeArrowheads="1"/>
          </p:cNvSpPr>
          <p:nvPr/>
        </p:nvSpPr>
        <p:spPr bwMode="auto">
          <a:xfrm>
            <a:off x="4572000" y="5934670"/>
            <a:ext cx="7924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strike="noStrike" cap="none" normalizeH="0" baseline="0" dirty="0" smtClean="0">
                <a:ln>
                  <a:noFill/>
                </a:ln>
                <a:solidFill>
                  <a:schemeClr val="tx1"/>
                </a:solidFill>
                <a:effectLst/>
                <a:latin typeface="Arial" charset="0"/>
                <a:cs typeface="Arial" charset="0"/>
              </a:rPr>
              <a:t>© Archives </a:t>
            </a:r>
            <a:r>
              <a:rPr kumimoji="0" lang="fr-FR" sz="1800" b="0" i="0" strike="noStrike" cap="none" normalizeH="0" baseline="0" dirty="0" err="1" smtClean="0">
                <a:ln>
                  <a:noFill/>
                </a:ln>
                <a:solidFill>
                  <a:schemeClr val="tx1"/>
                </a:solidFill>
                <a:effectLst/>
                <a:latin typeface="Arial" charset="0"/>
                <a:cs typeface="Arial" charset="0"/>
              </a:rPr>
              <a:t>Alinari</a:t>
            </a:r>
            <a:r>
              <a:rPr kumimoji="0" lang="fr-FR" sz="1800" b="0" i="0" strike="noStrike" cap="none" normalizeH="0" baseline="0" dirty="0" smtClean="0">
                <a:ln>
                  <a:noFill/>
                </a:ln>
                <a:solidFill>
                  <a:schemeClr val="tx1"/>
                </a:solidFill>
                <a:effectLst/>
                <a:latin typeface="Arial" charset="0"/>
                <a:cs typeface="Arial" charset="0"/>
              </a:rPr>
              <a:t>, Florence, </a:t>
            </a:r>
            <a:r>
              <a:rPr kumimoji="0" lang="fr-FR" sz="1800" b="0" i="0" strike="noStrike" cap="none" normalizeH="0" baseline="0" dirty="0" err="1" smtClean="0">
                <a:ln>
                  <a:noFill/>
                </a:ln>
                <a:solidFill>
                  <a:schemeClr val="tx1"/>
                </a:solidFill>
                <a:effectLst/>
                <a:latin typeface="Arial" charset="0"/>
                <a:cs typeface="Arial" charset="0"/>
              </a:rPr>
              <a:t>Dist</a:t>
            </a:r>
            <a:r>
              <a:rPr kumimoji="0" lang="fr-FR" sz="1800" b="0" i="0" strike="noStrike" cap="none" normalizeH="0" baseline="0" dirty="0" smtClean="0">
                <a:ln>
                  <a:noFill/>
                </a:ln>
                <a:solidFill>
                  <a:schemeClr val="tx1"/>
                </a:solidFill>
                <a:effectLst/>
                <a:latin typeface="Arial" charset="0"/>
                <a:cs typeface="Arial" charset="0"/>
              </a:rPr>
              <a:t>. RMN – Grand Palais / </a:t>
            </a:r>
            <a:r>
              <a:rPr kumimoji="0" lang="fr-FR" sz="1800" b="0" i="0" strike="noStrike" cap="none" normalizeH="0" baseline="0" dirty="0" err="1" smtClean="0">
                <a:ln>
                  <a:noFill/>
                </a:ln>
                <a:solidFill>
                  <a:schemeClr val="tx1"/>
                </a:solidFill>
                <a:effectLst/>
                <a:latin typeface="Arial" charset="0"/>
                <a:cs typeface="Arial" charset="0"/>
              </a:rPr>
              <a:t>Raffaello</a:t>
            </a:r>
            <a:r>
              <a:rPr kumimoji="0" lang="fr-FR" sz="1800" b="0" i="0" strike="noStrike" cap="none" normalizeH="0" baseline="0" dirty="0" smtClean="0">
                <a:ln>
                  <a:noFill/>
                </a:ln>
                <a:solidFill>
                  <a:schemeClr val="tx1"/>
                </a:solidFill>
                <a:effectLst/>
                <a:latin typeface="Arial" charset="0"/>
                <a:cs typeface="Arial" charset="0"/>
              </a:rPr>
              <a:t> </a:t>
            </a:r>
            <a:r>
              <a:rPr kumimoji="0" lang="fr-FR" sz="1800" b="0" i="0" strike="noStrike" cap="none" normalizeH="0" baseline="0" dirty="0" err="1" smtClean="0">
                <a:ln>
                  <a:noFill/>
                </a:ln>
                <a:solidFill>
                  <a:schemeClr val="tx1"/>
                </a:solidFill>
                <a:effectLst/>
                <a:latin typeface="Arial" charset="0"/>
                <a:cs typeface="Arial" charset="0"/>
              </a:rPr>
              <a:t>Bencini</a:t>
            </a:r>
            <a:endParaRPr kumimoji="0" lang="fr-FR" sz="1800" b="0" i="0"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r>
              <a:rPr kumimoji="0" lang="fr-FR" sz="11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152400"/>
            <a:ext cx="7315200" cy="584775"/>
          </a:xfrm>
          <a:prstGeom prst="rect">
            <a:avLst/>
          </a:prstGeom>
        </p:spPr>
        <p:txBody>
          <a:bodyPr wrap="square">
            <a:spAutoFit/>
          </a:bodyPr>
          <a:lstStyle/>
          <a:p>
            <a:r>
              <a:rPr lang="fr-FR" sz="3200" u="sng" dirty="0" smtClean="0">
                <a:solidFill>
                  <a:srgbClr val="0070C0"/>
                </a:solidFill>
              </a:rPr>
              <a:t>Bellérophon et la Chimère</a:t>
            </a:r>
            <a:endParaRPr lang="fr-FR" sz="4000" u="sng" dirty="0">
              <a:solidFill>
                <a:srgbClr val="0070C0"/>
              </a:solidFill>
            </a:endParaRPr>
          </a:p>
        </p:txBody>
      </p:sp>
      <p:sp>
        <p:nvSpPr>
          <p:cNvPr id="6" name="ZoneTexte 5"/>
          <p:cNvSpPr txBox="1"/>
          <p:nvPr/>
        </p:nvSpPr>
        <p:spPr>
          <a:xfrm>
            <a:off x="304800" y="762000"/>
            <a:ext cx="11658600" cy="5940088"/>
          </a:xfrm>
          <a:prstGeom prst="rect">
            <a:avLst/>
          </a:prstGeom>
          <a:noFill/>
        </p:spPr>
        <p:txBody>
          <a:bodyPr wrap="square" rtlCol="0">
            <a:spAutoFit/>
          </a:bodyPr>
          <a:lstStyle/>
          <a:p>
            <a:r>
              <a:rPr lang="fr-FR" sz="2600" dirty="0" smtClean="0"/>
              <a:t>Le jeune prince accepta de relever ce défi. Juste avant son départ, un vieux sage lui donna ce conseil : « Tu ne tueras ce monstre que si tu arrives à monter Pégase, le cheval aux grandes ailes blanches. Mais personne n’y est encore parvenu. » </a:t>
            </a:r>
          </a:p>
          <a:p>
            <a:r>
              <a:rPr lang="fr-FR" sz="2600" dirty="0" smtClean="0"/>
              <a:t>Bellérophon partit à la recherche de la Chimère. En chemin, la déesse Athéna lui apparut soudain. « Prends ceci », lui dit-elle en lui tendant une bride en or. Elle disparut avant qu’il n’ait le temps de la remercier.</a:t>
            </a:r>
          </a:p>
          <a:p>
            <a:endParaRPr lang="fr-FR" sz="1600" dirty="0" smtClean="0"/>
          </a:p>
          <a:p>
            <a:r>
              <a:rPr lang="fr-FR" sz="2600" dirty="0" smtClean="0"/>
              <a:t>Un soir, Bellérophon aperçut Pégase qui se désaltérait dans un ruisseau. Il s’approcha à pas de loup et passa la bride au cou de l’animal. (…) Pégase battit des ailes et s’envola. Ils survolèrent plaines et montagnes jusqu’à ce que Bellérophon repère la Chimère. Il tira alors sur la bride et Pégase fondit vers le monstre.</a:t>
            </a:r>
          </a:p>
          <a:p>
            <a:endParaRPr lang="fr-FR" sz="1600" dirty="0" smtClean="0"/>
          </a:p>
          <a:p>
            <a:r>
              <a:rPr lang="fr-FR" sz="2600" dirty="0" smtClean="0"/>
              <a:t>La Chimère se mit à cracher du feu, et sa queue de serpent, du venin. Mais Bellérophon, en sécurité sur le dos de Pégase, esquiva ses attaques. Il tira une flèche dans les flancs du monstre, </a:t>
            </a:r>
            <a:r>
              <a:rPr lang="fr-FR" sz="2600" smtClean="0"/>
              <a:t>puis </a:t>
            </a:r>
            <a:r>
              <a:rPr lang="fr-FR" sz="2600" smtClean="0"/>
              <a:t>une autre </a:t>
            </a:r>
            <a:r>
              <a:rPr lang="fr-FR" sz="2600" dirty="0" smtClean="0"/>
              <a:t>dans sa gueule. La Chimère était morte.</a:t>
            </a:r>
          </a:p>
        </p:txBody>
      </p:sp>
      <p:sp>
        <p:nvSpPr>
          <p:cNvPr id="7" name="Rectangle 6"/>
          <p:cNvSpPr/>
          <p:nvPr/>
        </p:nvSpPr>
        <p:spPr>
          <a:xfrm>
            <a:off x="7239000" y="6519446"/>
            <a:ext cx="9525000" cy="338554"/>
          </a:xfrm>
          <a:prstGeom prst="rect">
            <a:avLst/>
          </a:prstGeom>
        </p:spPr>
        <p:txBody>
          <a:bodyPr wrap="square">
            <a:spAutoFit/>
          </a:bodyPr>
          <a:lstStyle/>
          <a:p>
            <a:r>
              <a:rPr lang="fr-FR" sz="1600" dirty="0" err="1" smtClean="0"/>
              <a:t>Jeny</a:t>
            </a:r>
            <a:r>
              <a:rPr lang="fr-FR" sz="1600" dirty="0" smtClean="0"/>
              <a:t> Tyler, </a:t>
            </a:r>
            <a:r>
              <a:rPr lang="fr-FR" sz="1600" i="1" dirty="0" smtClean="0"/>
              <a:t>Mythes grecs pour les petits </a:t>
            </a:r>
            <a:r>
              <a:rPr lang="fr-FR" sz="1600" dirty="0" smtClean="0"/>
              <a:t>© </a:t>
            </a:r>
            <a:r>
              <a:rPr lang="fr-FR" sz="1600" dirty="0" err="1" smtClean="0"/>
              <a:t>Usborne</a:t>
            </a:r>
            <a:r>
              <a:rPr lang="fr-FR" sz="1600" dirty="0" smtClean="0"/>
              <a:t>,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14681</TotalTime>
  <Words>1673</Words>
  <Application>Microsoft Office PowerPoint</Application>
  <PresentationFormat>Personnalisé</PresentationFormat>
  <Paragraphs>235</Paragraphs>
  <Slides>31</Slides>
  <Notes>26</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Français  CM2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résumer…</vt:lpstr>
      <vt:lpstr>Place à la dictée du jour !</vt:lpstr>
      <vt:lpstr>Présentation PowerPoint</vt:lpstr>
      <vt:lpstr>MAINTENANT à TON TOUR </vt:lpstr>
      <vt:lpstr>  Retrouve les compléments d’objet dans ces phrases et indique leur nature.   </vt:lpstr>
      <vt:lpstr>Présentation PowerPoint</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Catherine Mottet</cp:lastModifiedBy>
  <cp:revision>768</cp:revision>
  <dcterms:created xsi:type="dcterms:W3CDTF">2020-03-28T13:19:54Z</dcterms:created>
  <dcterms:modified xsi:type="dcterms:W3CDTF">2020-05-31T16:49:28Z</dcterms:modified>
</cp:coreProperties>
</file>