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54" r:id="rId3"/>
    <p:sldId id="318" r:id="rId4"/>
    <p:sldId id="355" r:id="rId5"/>
    <p:sldId id="357" r:id="rId6"/>
    <p:sldId id="356" r:id="rId7"/>
    <p:sldId id="358" r:id="rId8"/>
    <p:sldId id="337" r:id="rId9"/>
    <p:sldId id="367" r:id="rId10"/>
    <p:sldId id="366" r:id="rId11"/>
    <p:sldId id="368" r:id="rId12"/>
    <p:sldId id="369" r:id="rId13"/>
    <p:sldId id="317" r:id="rId14"/>
    <p:sldId id="370" r:id="rId15"/>
    <p:sldId id="265" r:id="rId16"/>
    <p:sldId id="281" r:id="rId17"/>
    <p:sldId id="339" r:id="rId18"/>
    <p:sldId id="360" r:id="rId19"/>
    <p:sldId id="371" r:id="rId20"/>
    <p:sldId id="372" r:id="rId21"/>
    <p:sldId id="289" r:id="rId2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50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7" autoAdjust="0"/>
    <p:restoredTop sz="79428" autoAdjust="0"/>
  </p:normalViewPr>
  <p:slideViewPr>
    <p:cSldViewPr>
      <p:cViewPr>
        <p:scale>
          <a:sx n="50" d="100"/>
          <a:sy n="50" d="100"/>
        </p:scale>
        <p:origin x="-1422" y="-25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183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C949F0-7D83-4415-9465-A54B2CA0D234}" type="datetimeFigureOut">
              <a:rPr lang="fr-FR" smtClean="0"/>
              <a:pPr/>
              <a:t>25/05/2020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B3605-6721-460F-98C1-B167D2044D27}" type="slidenum">
              <a:rPr lang="fr-FR" smtClean="0"/>
              <a:pPr/>
              <a:t>‹N°›</a:t>
            </a:fld>
            <a:endParaRPr lang="fr-FR"/>
          </a:p>
        </p:txBody>
      </p:sp>
    </p:spTree>
    <p:extLst>
      <p:ext uri="{BB962C8B-B14F-4D97-AF65-F5344CB8AC3E}">
        <p14:creationId xmlns:p14="http://schemas.microsoft.com/office/powerpoint/2010/main" val="2352196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Expliquer qu’à la naissance du Minotaure, Minos fait construire un labyrinthe par Dédale son architecte pour l’enfermer et que pour se venger de la mort d’un de ses fils à Athènes, tous les 3 ans 7 jeunes hommes et 7 jeunes femmes (athéniens) sont sacrifiés au Minotaure</a:t>
            </a:r>
            <a:endParaRPr lang="fr-FR" baseline="0" dirty="0"/>
          </a:p>
          <a:p>
            <a:endParaRPr lang="fr-FR" dirty="0" smtClean="0"/>
          </a:p>
          <a:p>
            <a:r>
              <a:rPr lang="fr-FR" dirty="0" smtClean="0"/>
              <a:t>CM : j’ajoute l’objectif grammatical,</a:t>
            </a:r>
            <a:r>
              <a:rPr lang="fr-FR" baseline="0" dirty="0" smtClean="0"/>
              <a:t> pour que les élèves sachent bien ce qu’ils apprennent.</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Regardons</a:t>
            </a:r>
            <a:r>
              <a:rPr lang="fr-FR" baseline="0" dirty="0" smtClean="0"/>
              <a:t> les adjectifs…</a:t>
            </a:r>
          </a:p>
          <a:p>
            <a:r>
              <a:rPr lang="fr-FR" baseline="0" dirty="0" smtClean="0"/>
              <a:t>Mettons le sujet au pluriel. Montrer que les </a:t>
            </a:r>
            <a:r>
              <a:rPr lang="fr-FR" baseline="0" dirty="0" err="1" smtClean="0"/>
              <a:t>adjs</a:t>
            </a:r>
            <a:r>
              <a:rPr lang="fr-FR" baseline="0" dirty="0" smtClean="0"/>
              <a:t> même éloignés du sujet s’accordent en genre et en nombre : ils ne sont plus épithètes mais attributs du sujet.</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CM : oui, si temps, dans le texte « Tu seras ma femme. »</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CM : j’ai ajouté une ligne sur le verbe attributif, en simplifiant.</a:t>
            </a:r>
            <a:r>
              <a:rPr lang="fr-FR" baseline="0" dirty="0" smtClean="0"/>
              <a:t> Difficile de passer en effet ce critère sous silence.</a:t>
            </a:r>
            <a:endParaRPr lang="fr-FR" dirty="0"/>
          </a:p>
        </p:txBody>
      </p:sp>
      <p:sp>
        <p:nvSpPr>
          <p:cNvPr id="4" name="Espace réservé du numéro de diapositive 3"/>
          <p:cNvSpPr>
            <a:spLocks noGrp="1"/>
          </p:cNvSpPr>
          <p:nvPr>
            <p:ph type="sldNum" sz="quarter" idx="10"/>
          </p:nvPr>
        </p:nvSpPr>
        <p:spPr/>
        <p:txBody>
          <a:bodyPr/>
          <a:lstStyle/>
          <a:p>
            <a:fld id="{38582749-5F8E-2A46-9BC3-28CDFD84451F}" type="slidenum">
              <a:rPr lang="fr-FR" smtClean="0"/>
              <a:pPr/>
              <a:t>12</a:t>
            </a:fld>
            <a:endParaRPr lang="fr-FR"/>
          </a:p>
        </p:txBody>
      </p:sp>
    </p:spTree>
    <p:extLst>
      <p:ext uri="{BB962C8B-B14F-4D97-AF65-F5344CB8AC3E}">
        <p14:creationId xmlns:p14="http://schemas.microsoft.com/office/powerpoint/2010/main" val="3482923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Si le temps le permet faire une parenthèse sur les verbes d’état</a:t>
            </a:r>
            <a:r>
              <a:rPr lang="fr-FR" baseline="0" dirty="0" smtClean="0"/>
              <a:t>.</a:t>
            </a:r>
          </a:p>
          <a:p>
            <a:r>
              <a:rPr lang="fr-FR" baseline="0" dirty="0" smtClean="0"/>
              <a:t>CM : vos ex vous permettent ici de donner </a:t>
            </a:r>
            <a:r>
              <a:rPr lang="fr-FR" baseline="0" dirty="0" err="1" smtClean="0"/>
              <a:t>qqes</a:t>
            </a:r>
            <a:r>
              <a:rPr lang="fr-FR" baseline="0" dirty="0" smtClean="0"/>
              <a:t> verbes attributifs (terminologie plus simple que verbes d’état) supplémentaires.</a:t>
            </a:r>
            <a:endParaRPr lang="fr-FR" baseline="0" dirty="0" smtClean="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15</a:t>
            </a:fld>
            <a:endParaRPr lang="fr-FR"/>
          </a:p>
        </p:txBody>
      </p:sp>
    </p:spTree>
    <p:extLst>
      <p:ext uri="{BB962C8B-B14F-4D97-AF65-F5344CB8AC3E}">
        <p14:creationId xmlns:p14="http://schemas.microsoft.com/office/powerpoint/2010/main" val="486301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CM : dommage qu’il n’y ait pas de cas d’accord…La princesse et l’équipage paraissent admiratifs…?</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Lecture magistrale</a:t>
            </a:r>
            <a:r>
              <a:rPr lang="fr-FR" baseline="0" dirty="0" smtClean="0"/>
              <a:t> afin que les élèves puissent connaitre la fin du mythe (</a:t>
            </a:r>
            <a:r>
              <a:rPr lang="fr-FR" baseline="0" dirty="0" err="1" smtClean="0"/>
              <a:t>cf</a:t>
            </a:r>
            <a:r>
              <a:rPr lang="fr-FR" baseline="0" dirty="0" smtClean="0"/>
              <a:t> séance 5 : fil d’Ariane, Egée, Dédale)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solidFill>
                  <a:srgbClr val="0070C0"/>
                </a:solidFill>
              </a:rPr>
              <a:t>Un héros est un personnage qui a des qualités et des valeurs telles que la volonté, la force, la ténacité, le courage. Il se montre protecteur envers les plus faibles. </a:t>
            </a:r>
            <a:r>
              <a:rPr lang="fr-FR" sz="1200" dirty="0" smtClean="0">
                <a:solidFill>
                  <a:srgbClr val="7030A0"/>
                </a:solidFill>
              </a:rPr>
              <a:t>Néanmoins il a également des défauts tels que l’égoïsme ou l’insouciance…</a:t>
            </a:r>
            <a:endParaRPr lang="fr-FR" sz="1600" dirty="0" smtClean="0">
              <a:solidFill>
                <a:srgbClr val="7030A0"/>
              </a:solidFill>
            </a:endParaRPr>
          </a:p>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 partir des phrases</a:t>
            </a:r>
            <a:r>
              <a:rPr lang="fr-FR" baseline="0" dirty="0" smtClean="0"/>
              <a:t> demander aux élèves de chercher le sens des expressions.</a:t>
            </a:r>
          </a:p>
          <a:p>
            <a:r>
              <a:rPr lang="fr-FR" baseline="0" dirty="0" smtClean="0"/>
              <a:t>Pour la mer Egée, dire simplement qu’aujourd’hui encore cette mer est appelée ainsi.</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 partir des phrases</a:t>
            </a:r>
            <a:r>
              <a:rPr lang="fr-FR" baseline="0" dirty="0" smtClean="0"/>
              <a:t> demander aux élèves de chercher le sens des expressions.</a:t>
            </a:r>
          </a:p>
          <a:p>
            <a:r>
              <a:rPr lang="fr-FR" baseline="0" dirty="0" smtClean="0"/>
              <a:t>Pour la mer Egée, dire simplement qu’aujourd’hui encore cette mer est appelée ainsi.</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21</a:t>
            </a:fld>
            <a:endParaRPr lang="fr-FR"/>
          </a:p>
        </p:txBody>
      </p:sp>
    </p:spTree>
    <p:extLst>
      <p:ext uri="{BB962C8B-B14F-4D97-AF65-F5344CB8AC3E}">
        <p14:creationId xmlns:p14="http://schemas.microsoft.com/office/powerpoint/2010/main" val="1913844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Lecture silencieuse</a:t>
            </a:r>
            <a:r>
              <a:rPr lang="fr-FR" baseline="0" dirty="0" smtClean="0"/>
              <a:t> (1min) puis magistrale.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Explicitation : rôle</a:t>
            </a:r>
            <a:r>
              <a:rPr lang="fr-FR" baseline="0" dirty="0" smtClean="0"/>
              <a:t> des reprises anaphorique : non seulement cela évite les répétitions mais cela permet également de donner des informations supplémentaires (le prince)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Relever dans le texte tout ce qui se rapporte à Thésée (ses actions, son</a:t>
            </a:r>
            <a:r>
              <a:rPr lang="fr-FR" baseline="0" dirty="0" smtClean="0"/>
              <a:t> physique, ses qualités…)</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Lecture silencieuse</a:t>
            </a:r>
            <a:r>
              <a:rPr lang="fr-FR" baseline="0" dirty="0" smtClean="0"/>
              <a:t> (1min) puis magistrale.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Par groupe de mots,</a:t>
            </a:r>
            <a:r>
              <a:rPr lang="fr-FR" baseline="0" dirty="0" smtClean="0"/>
              <a:t> demander aux élèves quelles qualités cela révèle chez Thésée.</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CM : j’ai remplacé vos ex par des ex tirés du texte.</a:t>
            </a:r>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7098398-D88C-124F-8807-9511F3C32F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xmlns="" id="{8E4225BC-E567-E747-BD81-52FF3E5A23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xmlns="" id="{388B00C4-C887-B542-84D7-F899E5D5BE85}"/>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A44A39E2-6AEE-DC48-920D-EEB2DE40EE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5C19A5FB-8EC5-7A43-88F0-96F6D4F494E3}"/>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408247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DCCFE62-63D3-6E40-9EB7-E22BB2CAF7F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xmlns="" id="{21C445BF-F9E9-5548-9023-4C532F83C43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C765171D-4117-6C41-BC1B-D4F6A9F47E22}"/>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E106F73D-394C-AC42-B672-4E66FA4290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EEF4ECBE-62CA-464C-9939-2078ACF49AE5}"/>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750955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xmlns="" id="{D7E7C716-09FF-C24E-9CF0-818B99E8292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xmlns="" id="{2072A88F-8BB2-2243-B510-B6B23E5478B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E260AE30-D834-9746-B938-C2DB2B4F0DBD}"/>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13FD4C45-85F1-6B45-8986-20298868513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1CD9C788-BA25-BB41-8ED1-A112C1EAC1CF}"/>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2714376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E53840-4342-F944-8880-C1ABA4E7D2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4DA2BC86-7D38-4941-B5B7-300F382A704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311D65FB-2282-5442-83C3-6133380B08F8}"/>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A1A2B6D7-6708-6D40-94D8-228C19984DA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238C923F-216A-5C40-AF27-D02D006A5445}"/>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4087550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2CF1134-2A47-1E42-A3BA-C8B633B6DD5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xmlns="" id="{8A71B147-5A6C-0640-BF31-D868EDDD0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xmlns="" id="{BECA9F48-7B92-8B47-BCEF-EBDB77B847CF}"/>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FCBB5F30-0FF3-2544-B633-E3382FB2F2E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xmlns="" id="{D99CD42E-EEAE-0F44-8A0F-63EC78727EEF}"/>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70290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FCFF0A1-C437-4746-82C5-3476474521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xmlns="" id="{8AB9A021-3724-6346-84DC-D7B6D5DF1E0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xmlns="" id="{51F26763-2E8A-AF4E-B8B7-41FB5B9E021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xmlns="" id="{DC7599B8-823F-BB44-BD81-38C15046283E}"/>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6" name="Espace réservé du pied de page 5">
            <a:extLst>
              <a:ext uri="{FF2B5EF4-FFF2-40B4-BE49-F238E27FC236}">
                <a16:creationId xmlns:a16="http://schemas.microsoft.com/office/drawing/2014/main" xmlns="" id="{2351A9F7-479A-9C46-ADDE-6956483431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8D0A72BB-1F44-3446-A1E6-C7D22A75161C}"/>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839585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DC724C3-48D5-9F46-9676-E22B3D70A48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xmlns="" id="{DEC188EA-0BB7-384D-B833-E2E30F652B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xmlns="" id="{BB363EC6-E2D0-C24E-B6EB-C71E1E9492E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xmlns="" id="{900136EE-1F84-7E4E-8419-2CF10DB98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xmlns="" id="{9F707724-A815-D743-80B2-CAA0D14B275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43EE84D3-0405-F544-9F13-8CD8B9802AED}"/>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8" name="Espace réservé du pied de page 7">
            <a:extLst>
              <a:ext uri="{FF2B5EF4-FFF2-40B4-BE49-F238E27FC236}">
                <a16:creationId xmlns:a16="http://schemas.microsoft.com/office/drawing/2014/main" xmlns="" id="{537C11B2-692E-DA4E-B44C-ED269B9F40E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xmlns="" id="{44D5AC19-1EAF-FA44-AD63-6BDCEB0777B1}"/>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337463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39DF26-437F-9B40-8F80-2DD94E168F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xmlns="" id="{BBDD99A5-10DE-AC45-BE25-1A0D318C64DB}"/>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4" name="Espace réservé du pied de page 3">
            <a:extLst>
              <a:ext uri="{FF2B5EF4-FFF2-40B4-BE49-F238E27FC236}">
                <a16:creationId xmlns:a16="http://schemas.microsoft.com/office/drawing/2014/main" xmlns="" id="{B2273528-2C1F-1B45-9A3D-1E263429542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xmlns="" id="{46A26E88-095F-EC45-A1EC-6DFD65C43A71}"/>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462929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xmlns="" id="{6AE76FC6-A618-614C-882B-5A954D351A2A}"/>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3" name="Espace réservé du pied de page 2">
            <a:extLst>
              <a:ext uri="{FF2B5EF4-FFF2-40B4-BE49-F238E27FC236}">
                <a16:creationId xmlns:a16="http://schemas.microsoft.com/office/drawing/2014/main" xmlns="" id="{3EF1775E-E4C9-0945-8E20-EBBA5B5B326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xmlns="" id="{7AF0AF2F-D3F8-B24A-B68C-D0A16356D43C}"/>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137471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B194313-5124-644D-8A10-B945B3ECE06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xmlns="" id="{A59564CE-5DF0-EE47-BBB0-94F47B2225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xmlns="" id="{28B4B5F1-468C-6045-B171-6DB6E8F635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637FB49D-B5D9-504A-986B-A523E0CDD761}"/>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6" name="Espace réservé du pied de page 5">
            <a:extLst>
              <a:ext uri="{FF2B5EF4-FFF2-40B4-BE49-F238E27FC236}">
                <a16:creationId xmlns:a16="http://schemas.microsoft.com/office/drawing/2014/main" xmlns="" id="{07BCF0AC-27FD-934F-A80C-FCC243D0D4C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9C9F207A-466B-CD4C-8214-F0086E6AC9D8}"/>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282910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C5A6ED4-63CA-494C-BCCC-84EE683346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xmlns="" id="{2CB36F6E-7A43-974A-A89A-B3286BB1D6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xmlns="" id="{3D0FFF29-5981-DA42-85AD-BBC1C504E9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xmlns="" id="{C7783550-4A8F-E04E-A9BE-9228F04B505B}"/>
              </a:ext>
            </a:extLst>
          </p:cNvPr>
          <p:cNvSpPr>
            <a:spLocks noGrp="1"/>
          </p:cNvSpPr>
          <p:nvPr>
            <p:ph type="dt" sz="half" idx="10"/>
          </p:nvPr>
        </p:nvSpPr>
        <p:spPr/>
        <p:txBody>
          <a:bodyPr/>
          <a:lstStyle/>
          <a:p>
            <a:fld id="{050A95A0-46AC-DD44-9D77-3F7C849049D7}" type="datetimeFigureOut">
              <a:rPr lang="fr-FR" smtClean="0"/>
              <a:pPr/>
              <a:t>25/05/2020</a:t>
            </a:fld>
            <a:endParaRPr lang="fr-FR"/>
          </a:p>
        </p:txBody>
      </p:sp>
      <p:sp>
        <p:nvSpPr>
          <p:cNvPr id="6" name="Espace réservé du pied de page 5">
            <a:extLst>
              <a:ext uri="{FF2B5EF4-FFF2-40B4-BE49-F238E27FC236}">
                <a16:creationId xmlns:a16="http://schemas.microsoft.com/office/drawing/2014/main" xmlns="" id="{491689C4-9BA2-534F-B1C8-7C1658F20EC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xmlns="" id="{DF70E758-46F0-2B47-AD98-42B9BF9C75ED}"/>
              </a:ext>
            </a:extLst>
          </p:cNvPr>
          <p:cNvSpPr>
            <a:spLocks noGrp="1"/>
          </p:cNvSpPr>
          <p:nvPr>
            <p:ph type="sldNum" sz="quarter" idx="12"/>
          </p:nvPr>
        </p:nvSpPr>
        <p:spPr/>
        <p:txBody>
          <a:bodyPr/>
          <a:lstStyle/>
          <a:p>
            <a:fld id="{EB535A00-3DC4-B948-A188-862B72D11699}" type="slidenum">
              <a:rPr lang="fr-FR" smtClean="0"/>
              <a:pPr/>
              <a:t>‹N°›</a:t>
            </a:fld>
            <a:endParaRPr lang="fr-FR"/>
          </a:p>
        </p:txBody>
      </p:sp>
    </p:spTree>
    <p:extLst>
      <p:ext uri="{BB962C8B-B14F-4D97-AF65-F5344CB8AC3E}">
        <p14:creationId xmlns:p14="http://schemas.microsoft.com/office/powerpoint/2010/main" val="31255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xmlns="" id="{3055BC62-2B29-774C-8A13-D9160DA3B8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xmlns="" id="{B13010A5-A62E-A846-9732-6F6C29D17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xmlns="" id="{0CF6AC86-AF31-7642-B031-793CD29ABC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A95A0-46AC-DD44-9D77-3F7C849049D7}" type="datetimeFigureOut">
              <a:rPr lang="fr-FR" smtClean="0"/>
              <a:pPr/>
              <a:t>25/05/2020</a:t>
            </a:fld>
            <a:endParaRPr lang="fr-FR"/>
          </a:p>
        </p:txBody>
      </p:sp>
      <p:sp>
        <p:nvSpPr>
          <p:cNvPr id="5" name="Espace réservé du pied de page 4">
            <a:extLst>
              <a:ext uri="{FF2B5EF4-FFF2-40B4-BE49-F238E27FC236}">
                <a16:creationId xmlns:a16="http://schemas.microsoft.com/office/drawing/2014/main" xmlns="" id="{8328C7D2-6CB1-AA47-AB2E-2815615037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xmlns="" id="{1A1DDA83-6AEB-E148-B7A9-2E2FCAC9DD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535A00-3DC4-B948-A188-862B72D11699}" type="slidenum">
              <a:rPr lang="fr-FR" smtClean="0"/>
              <a:pPr/>
              <a:t>‹N°›</a:t>
            </a:fld>
            <a:endParaRPr lang="fr-FR"/>
          </a:p>
        </p:txBody>
      </p:sp>
    </p:spTree>
    <p:extLst>
      <p:ext uri="{BB962C8B-B14F-4D97-AF65-F5344CB8AC3E}">
        <p14:creationId xmlns:p14="http://schemas.microsoft.com/office/powerpoint/2010/main" val="1220524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C999B49-E57C-A246-ADE7-29BFE76BA6ED}"/>
              </a:ext>
            </a:extLst>
          </p:cNvPr>
          <p:cNvSpPr>
            <a:spLocks noGrp="1"/>
          </p:cNvSpPr>
          <p:nvPr>
            <p:ph type="ctrTitle"/>
          </p:nvPr>
        </p:nvSpPr>
        <p:spPr>
          <a:xfrm>
            <a:off x="1524000" y="762000"/>
            <a:ext cx="9144000" cy="2387600"/>
          </a:xfrm>
        </p:spPr>
        <p:txBody>
          <a:bodyPr/>
          <a:lstStyle/>
          <a:p>
            <a:r>
              <a:rPr lang="fr-FR" dirty="0"/>
              <a:t>Français </a:t>
            </a:r>
            <a:br>
              <a:rPr lang="fr-FR" dirty="0"/>
            </a:br>
            <a:r>
              <a:rPr lang="fr-FR" dirty="0" smtClean="0"/>
              <a:t>CM2</a:t>
            </a:r>
            <a:endParaRPr lang="fr-FR" dirty="0"/>
          </a:p>
        </p:txBody>
      </p:sp>
      <p:sp>
        <p:nvSpPr>
          <p:cNvPr id="3" name="Sous-titre 2">
            <a:extLst>
              <a:ext uri="{FF2B5EF4-FFF2-40B4-BE49-F238E27FC236}">
                <a16:creationId xmlns:a16="http://schemas.microsoft.com/office/drawing/2014/main" xmlns="" id="{683518CA-9E1B-5943-BDAE-F2032CD1D695}"/>
              </a:ext>
            </a:extLst>
          </p:cNvPr>
          <p:cNvSpPr>
            <a:spLocks noGrp="1"/>
          </p:cNvSpPr>
          <p:nvPr>
            <p:ph type="subTitle" idx="1"/>
          </p:nvPr>
        </p:nvSpPr>
        <p:spPr>
          <a:xfrm>
            <a:off x="1676400" y="3429000"/>
            <a:ext cx="9144000" cy="1905000"/>
          </a:xfrm>
        </p:spPr>
        <p:txBody>
          <a:bodyPr>
            <a:normAutofit/>
          </a:bodyPr>
          <a:lstStyle/>
          <a:p>
            <a:r>
              <a:rPr lang="fr-FR" sz="3200" dirty="0" smtClean="0"/>
              <a:t>Vers la 6</a:t>
            </a:r>
            <a:r>
              <a:rPr lang="fr-FR" sz="3200" baseline="30000" dirty="0" smtClean="0"/>
              <a:t>ème</a:t>
            </a:r>
            <a:r>
              <a:rPr lang="fr-FR" sz="3200" dirty="0" smtClean="0"/>
              <a:t>…!</a:t>
            </a:r>
          </a:p>
          <a:p>
            <a:r>
              <a:rPr lang="fr-FR" sz="3200" dirty="0" smtClean="0"/>
              <a:t>Mythes </a:t>
            </a:r>
            <a:r>
              <a:rPr lang="fr-FR" sz="3200" dirty="0" smtClean="0"/>
              <a:t>et </a:t>
            </a:r>
            <a:r>
              <a:rPr lang="fr-FR" sz="3200" dirty="0" smtClean="0"/>
              <a:t>héros</a:t>
            </a:r>
          </a:p>
          <a:p>
            <a:r>
              <a:rPr lang="fr-FR" sz="3200" dirty="0" smtClean="0"/>
              <a:t>L’attribut du sujet</a:t>
            </a:r>
            <a:endParaRPr lang="fr-FR" sz="3200" dirty="0"/>
          </a:p>
        </p:txBody>
      </p:sp>
    </p:spTree>
    <p:extLst>
      <p:ext uri="{BB962C8B-B14F-4D97-AF65-F5344CB8AC3E}">
        <p14:creationId xmlns:p14="http://schemas.microsoft.com/office/powerpoint/2010/main" val="1257301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4220643" cy="523220"/>
          </a:xfrm>
          <a:prstGeom prst="rect">
            <a:avLst/>
          </a:prstGeom>
        </p:spPr>
        <p:txBody>
          <a:bodyPr wrap="none">
            <a:spAutoFit/>
          </a:bodyPr>
          <a:lstStyle/>
          <a:p>
            <a:r>
              <a:rPr lang="fr-FR" sz="2800" dirty="0" smtClean="0"/>
              <a:t>Thésée se porte volontaire. </a:t>
            </a:r>
            <a:endParaRPr lang="fr-FR" sz="2800" dirty="0"/>
          </a:p>
        </p:txBody>
      </p:sp>
      <p:sp>
        <p:nvSpPr>
          <p:cNvPr id="4" name="Rectangle 3"/>
          <p:cNvSpPr/>
          <p:nvPr/>
        </p:nvSpPr>
        <p:spPr>
          <a:xfrm>
            <a:off x="5943600" y="3362980"/>
            <a:ext cx="4336572" cy="523220"/>
          </a:xfrm>
          <a:prstGeom prst="rect">
            <a:avLst/>
          </a:prstGeom>
        </p:spPr>
        <p:txBody>
          <a:bodyPr wrap="none">
            <a:spAutoFit/>
          </a:bodyPr>
          <a:lstStyle/>
          <a:p>
            <a:r>
              <a:rPr lang="fr-FR" sz="2800" dirty="0" smtClean="0"/>
              <a:t>Le prince semble protecteur.</a:t>
            </a:r>
            <a:endParaRPr lang="fr-FR" sz="2800" dirty="0"/>
          </a:p>
        </p:txBody>
      </p:sp>
      <p:sp>
        <p:nvSpPr>
          <p:cNvPr id="5" name="Rectangle 4"/>
          <p:cNvSpPr/>
          <p:nvPr/>
        </p:nvSpPr>
        <p:spPr>
          <a:xfrm>
            <a:off x="0" y="0"/>
            <a:ext cx="4953000" cy="584775"/>
          </a:xfrm>
          <a:prstGeom prst="rect">
            <a:avLst/>
          </a:prstGeom>
        </p:spPr>
        <p:txBody>
          <a:bodyPr wrap="square">
            <a:spAutoFit/>
          </a:bodyPr>
          <a:lstStyle/>
          <a:p>
            <a:r>
              <a:rPr lang="fr-FR" sz="3200" u="sng" dirty="0" smtClean="0">
                <a:solidFill>
                  <a:srgbClr val="0070C0"/>
                </a:solidFill>
              </a:rPr>
              <a:t>Observons</a:t>
            </a:r>
            <a:endParaRPr lang="fr-FR" sz="4000" u="sng" dirty="0">
              <a:solidFill>
                <a:srgbClr val="0070C0"/>
              </a:solidFill>
            </a:endParaRPr>
          </a:p>
        </p:txBody>
      </p:sp>
      <p:sp>
        <p:nvSpPr>
          <p:cNvPr id="9" name="Rectangle 8"/>
          <p:cNvSpPr/>
          <p:nvPr/>
        </p:nvSpPr>
        <p:spPr>
          <a:xfrm>
            <a:off x="304800" y="1981200"/>
            <a:ext cx="6443687" cy="523220"/>
          </a:xfrm>
          <a:prstGeom prst="rect">
            <a:avLst/>
          </a:prstGeom>
        </p:spPr>
        <p:txBody>
          <a:bodyPr wrap="none">
            <a:spAutoFit/>
          </a:bodyPr>
          <a:lstStyle/>
          <a:p>
            <a:r>
              <a:rPr lang="fr-FR" sz="2800" dirty="0" smtClean="0"/>
              <a:t>Thésée et son frère se port</a:t>
            </a:r>
            <a:r>
              <a:rPr lang="fr-FR" sz="2800" dirty="0" smtClean="0">
                <a:solidFill>
                  <a:srgbClr val="FF0000"/>
                </a:solidFill>
              </a:rPr>
              <a:t>ent</a:t>
            </a:r>
            <a:r>
              <a:rPr lang="fr-FR" sz="2800" dirty="0" smtClean="0"/>
              <a:t> volontaire</a:t>
            </a:r>
            <a:r>
              <a:rPr lang="fr-FR" sz="2800" dirty="0" smtClean="0">
                <a:solidFill>
                  <a:srgbClr val="FF0000"/>
                </a:solidFill>
              </a:rPr>
              <a:t>s</a:t>
            </a:r>
            <a:r>
              <a:rPr lang="fr-FR" sz="2800" dirty="0" smtClean="0"/>
              <a:t>. </a:t>
            </a:r>
            <a:endParaRPr lang="fr-FR" sz="2800" dirty="0"/>
          </a:p>
        </p:txBody>
      </p:sp>
      <p:sp>
        <p:nvSpPr>
          <p:cNvPr id="10" name="Rectangle 9"/>
          <p:cNvSpPr/>
          <p:nvPr/>
        </p:nvSpPr>
        <p:spPr>
          <a:xfrm>
            <a:off x="5943600" y="4353580"/>
            <a:ext cx="5095754" cy="523220"/>
          </a:xfrm>
          <a:prstGeom prst="rect">
            <a:avLst/>
          </a:prstGeom>
        </p:spPr>
        <p:txBody>
          <a:bodyPr wrap="none">
            <a:spAutoFit/>
          </a:bodyPr>
          <a:lstStyle/>
          <a:p>
            <a:r>
              <a:rPr lang="fr-FR" sz="2800" dirty="0" smtClean="0"/>
              <a:t>Le</a:t>
            </a:r>
            <a:r>
              <a:rPr lang="fr-FR" sz="2800" dirty="0" smtClean="0">
                <a:solidFill>
                  <a:srgbClr val="FF0000"/>
                </a:solidFill>
              </a:rPr>
              <a:t>s</a:t>
            </a:r>
            <a:r>
              <a:rPr lang="fr-FR" sz="2800" dirty="0" smtClean="0"/>
              <a:t> prince</a:t>
            </a:r>
            <a:r>
              <a:rPr lang="fr-FR" sz="2800" dirty="0" smtClean="0">
                <a:solidFill>
                  <a:srgbClr val="FF0000"/>
                </a:solidFill>
              </a:rPr>
              <a:t>s</a:t>
            </a:r>
            <a:r>
              <a:rPr lang="fr-FR" sz="2800" dirty="0" smtClean="0"/>
              <a:t> sembl</a:t>
            </a:r>
            <a:r>
              <a:rPr lang="fr-FR" sz="2800" dirty="0" smtClean="0">
                <a:solidFill>
                  <a:srgbClr val="FF0000"/>
                </a:solidFill>
              </a:rPr>
              <a:t>ent</a:t>
            </a:r>
            <a:r>
              <a:rPr lang="fr-FR" sz="2800" dirty="0" smtClean="0"/>
              <a:t> protecteur</a:t>
            </a:r>
            <a:r>
              <a:rPr lang="fr-FR" sz="2800" dirty="0" smtClean="0">
                <a:solidFill>
                  <a:srgbClr val="FF0000"/>
                </a:solidFill>
              </a:rPr>
              <a:t>s</a:t>
            </a:r>
            <a:r>
              <a:rPr lang="fr-FR" sz="2800" dirty="0" smtClean="0"/>
              <a:t>.</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anim calcmode="lin" valueType="num">
                                      <p:cBhvr>
                                        <p:cTn id="15" dur="500" fill="hold"/>
                                        <p:tgtEl>
                                          <p:spTgt spid="10"/>
                                        </p:tgtEl>
                                        <p:attrNameLst>
                                          <p:attrName>ppt_x</p:attrName>
                                        </p:attrNameLst>
                                      </p:cBhvr>
                                      <p:tavLst>
                                        <p:tav tm="0">
                                          <p:val>
                                            <p:strVal val="#ppt_x"/>
                                          </p:val>
                                        </p:tav>
                                        <p:tav tm="100000">
                                          <p:val>
                                            <p:strVal val="#ppt_x"/>
                                          </p:val>
                                        </p:tav>
                                      </p:tavLst>
                                    </p:anim>
                                    <p:anim calcmode="lin" valueType="num">
                                      <p:cBhvr>
                                        <p:cTn id="16" dur="5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7200" y="228600"/>
            <a:ext cx="3558795" cy="523220"/>
          </a:xfrm>
          <a:prstGeom prst="rect">
            <a:avLst/>
          </a:prstGeom>
        </p:spPr>
        <p:txBody>
          <a:bodyPr wrap="none">
            <a:spAutoFit/>
          </a:bodyPr>
          <a:lstStyle/>
          <a:p>
            <a:r>
              <a:rPr lang="fr-FR" sz="2800" dirty="0" smtClean="0"/>
              <a:t>Le héros est un prince. </a:t>
            </a:r>
            <a:endParaRPr lang="fr-FR" sz="2800" dirty="0"/>
          </a:p>
        </p:txBody>
      </p:sp>
      <p:sp>
        <p:nvSpPr>
          <p:cNvPr id="4" name="Rectangle 3"/>
          <p:cNvSpPr/>
          <p:nvPr/>
        </p:nvSpPr>
        <p:spPr>
          <a:xfrm>
            <a:off x="457200" y="1905000"/>
            <a:ext cx="4277518" cy="523220"/>
          </a:xfrm>
          <a:prstGeom prst="rect">
            <a:avLst/>
          </a:prstGeom>
        </p:spPr>
        <p:txBody>
          <a:bodyPr wrap="none">
            <a:spAutoFit/>
          </a:bodyPr>
          <a:lstStyle/>
          <a:p>
            <a:r>
              <a:rPr lang="fr-FR" sz="2800" dirty="0" smtClean="0"/>
              <a:t>Son royaume reste Athènes.</a:t>
            </a:r>
            <a:endParaRPr lang="fr-FR" sz="2800" dirty="0"/>
          </a:p>
        </p:txBody>
      </p:sp>
      <p:sp>
        <p:nvSpPr>
          <p:cNvPr id="5" name="Rectangle 4"/>
          <p:cNvSpPr/>
          <p:nvPr/>
        </p:nvSpPr>
        <p:spPr>
          <a:xfrm>
            <a:off x="0" y="0"/>
            <a:ext cx="4953000" cy="584775"/>
          </a:xfrm>
          <a:prstGeom prst="rect">
            <a:avLst/>
          </a:prstGeom>
        </p:spPr>
        <p:txBody>
          <a:bodyPr wrap="square">
            <a:spAutoFit/>
          </a:bodyPr>
          <a:lstStyle/>
          <a:p>
            <a:r>
              <a:rPr lang="fr-FR" sz="3200" u="sng" dirty="0" smtClean="0">
                <a:solidFill>
                  <a:srgbClr val="0070C0"/>
                </a:solidFill>
              </a:rPr>
              <a:t>Observons</a:t>
            </a:r>
            <a:endParaRPr lang="fr-FR" sz="4000" u="sng" dirty="0">
              <a:solidFill>
                <a:srgbClr val="0070C0"/>
              </a:solidFill>
            </a:endParaRPr>
          </a:p>
        </p:txBody>
      </p:sp>
      <p:sp>
        <p:nvSpPr>
          <p:cNvPr id="9" name="Rectangle 8"/>
          <p:cNvSpPr/>
          <p:nvPr/>
        </p:nvSpPr>
        <p:spPr>
          <a:xfrm>
            <a:off x="381000" y="4572000"/>
            <a:ext cx="4090094" cy="523220"/>
          </a:xfrm>
          <a:prstGeom prst="rect">
            <a:avLst/>
          </a:prstGeom>
        </p:spPr>
        <p:txBody>
          <a:bodyPr wrap="none">
            <a:spAutoFit/>
          </a:bodyPr>
          <a:lstStyle/>
          <a:p>
            <a:r>
              <a:rPr lang="fr-FR" sz="2800" dirty="0" smtClean="0"/>
              <a:t>Les héros sont des princes.</a:t>
            </a:r>
            <a:endParaRPr lang="fr-FR" sz="2800" dirty="0"/>
          </a:p>
        </p:txBody>
      </p:sp>
      <p:sp>
        <p:nvSpPr>
          <p:cNvPr id="10" name="Rectangle 9"/>
          <p:cNvSpPr/>
          <p:nvPr/>
        </p:nvSpPr>
        <p:spPr>
          <a:xfrm>
            <a:off x="6871728" y="1828800"/>
            <a:ext cx="4253472" cy="523220"/>
          </a:xfrm>
          <a:prstGeom prst="rect">
            <a:avLst/>
          </a:prstGeom>
        </p:spPr>
        <p:txBody>
          <a:bodyPr wrap="none">
            <a:spAutoFit/>
          </a:bodyPr>
          <a:lstStyle/>
          <a:p>
            <a:r>
              <a:rPr lang="fr-FR" sz="2800" dirty="0" smtClean="0"/>
              <a:t>Athènes reste son royaume.</a:t>
            </a:r>
            <a:endParaRPr lang="fr-FR" sz="2800" dirty="0"/>
          </a:p>
        </p:txBody>
      </p:sp>
      <p:sp>
        <p:nvSpPr>
          <p:cNvPr id="7" name="Rectangle 6"/>
          <p:cNvSpPr/>
          <p:nvPr/>
        </p:nvSpPr>
        <p:spPr>
          <a:xfrm>
            <a:off x="381000" y="5420380"/>
            <a:ext cx="4998997" cy="523220"/>
          </a:xfrm>
          <a:prstGeom prst="rect">
            <a:avLst/>
          </a:prstGeom>
        </p:spPr>
        <p:txBody>
          <a:bodyPr wrap="none">
            <a:spAutoFit/>
          </a:bodyPr>
          <a:lstStyle/>
          <a:p>
            <a:r>
              <a:rPr lang="fr-FR" sz="2800" dirty="0" smtClean="0"/>
              <a:t>Les héroïnes sont des princesses.</a:t>
            </a:r>
            <a:endParaRPr lang="fr-FR" sz="2800" dirty="0"/>
          </a:p>
        </p:txBody>
      </p:sp>
      <p:sp>
        <p:nvSpPr>
          <p:cNvPr id="8" name="Flèche courbée vers la droite 7"/>
          <p:cNvSpPr/>
          <p:nvPr/>
        </p:nvSpPr>
        <p:spPr>
          <a:xfrm rot="16200000">
            <a:off x="8357628" y="1704320"/>
            <a:ext cx="990600" cy="228600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Moins 13"/>
          <p:cNvSpPr/>
          <p:nvPr/>
        </p:nvSpPr>
        <p:spPr>
          <a:xfrm>
            <a:off x="5943600" y="685800"/>
            <a:ext cx="1828800" cy="3048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6324600" y="838200"/>
            <a:ext cx="1035861" cy="707886"/>
          </a:xfrm>
          <a:prstGeom prst="rect">
            <a:avLst/>
          </a:prstGeom>
        </p:spPr>
        <p:txBody>
          <a:bodyPr wrap="none">
            <a:spAutoFit/>
          </a:bodyPr>
          <a:lstStyle/>
          <a:p>
            <a:r>
              <a:rPr lang="fr-FR" sz="2000" dirty="0" smtClean="0"/>
              <a:t>Groupe</a:t>
            </a:r>
          </a:p>
          <a:p>
            <a:r>
              <a:rPr lang="fr-FR" sz="2000" dirty="0" smtClean="0"/>
              <a:t>nominal</a:t>
            </a:r>
            <a:endParaRPr lang="fr-FR" sz="2000" dirty="0"/>
          </a:p>
        </p:txBody>
      </p:sp>
      <p:sp>
        <p:nvSpPr>
          <p:cNvPr id="16" name="Moins 15"/>
          <p:cNvSpPr/>
          <p:nvPr/>
        </p:nvSpPr>
        <p:spPr>
          <a:xfrm>
            <a:off x="3048000" y="2209800"/>
            <a:ext cx="1752600" cy="3810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3200400" y="2514600"/>
            <a:ext cx="1451551" cy="400110"/>
          </a:xfrm>
          <a:prstGeom prst="rect">
            <a:avLst/>
          </a:prstGeom>
        </p:spPr>
        <p:txBody>
          <a:bodyPr wrap="none">
            <a:spAutoFit/>
          </a:bodyPr>
          <a:lstStyle/>
          <a:p>
            <a:r>
              <a:rPr lang="fr-FR" sz="2000" dirty="0" smtClean="0"/>
              <a:t>Nom propre</a:t>
            </a:r>
            <a:endParaRPr lang="fr-FR" sz="2000" dirty="0"/>
          </a:p>
        </p:txBody>
      </p:sp>
      <p:sp>
        <p:nvSpPr>
          <p:cNvPr id="18" name="Rectangle 17"/>
          <p:cNvSpPr/>
          <p:nvPr/>
        </p:nvSpPr>
        <p:spPr>
          <a:xfrm>
            <a:off x="6934200" y="3429000"/>
            <a:ext cx="4114800" cy="461665"/>
          </a:xfrm>
          <a:prstGeom prst="rect">
            <a:avLst/>
          </a:prstGeom>
        </p:spPr>
        <p:txBody>
          <a:bodyPr wrap="square">
            <a:spAutoFit/>
          </a:bodyPr>
          <a:lstStyle/>
          <a:p>
            <a:pPr algn="ctr"/>
            <a:r>
              <a:rPr lang="fr-FR" sz="2400" dirty="0" smtClean="0"/>
              <a:t>L’un se rapporte à l’autre</a:t>
            </a:r>
            <a:endParaRPr lang="fr-FR" sz="2400" dirty="0"/>
          </a:p>
        </p:txBody>
      </p:sp>
      <p:sp>
        <p:nvSpPr>
          <p:cNvPr id="19" name="Accolade ouvrante 18"/>
          <p:cNvSpPr/>
          <p:nvPr/>
        </p:nvSpPr>
        <p:spPr>
          <a:xfrm flipH="1">
            <a:off x="5410200" y="4495800"/>
            <a:ext cx="457200" cy="1600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0" name="Rectangle 19"/>
          <p:cNvSpPr/>
          <p:nvPr/>
        </p:nvSpPr>
        <p:spPr>
          <a:xfrm>
            <a:off x="6019800" y="4343400"/>
            <a:ext cx="4114800" cy="1938992"/>
          </a:xfrm>
          <a:prstGeom prst="rect">
            <a:avLst/>
          </a:prstGeom>
          <a:ln>
            <a:solidFill>
              <a:schemeClr val="accent1"/>
            </a:solidFill>
          </a:ln>
        </p:spPr>
        <p:txBody>
          <a:bodyPr wrap="square">
            <a:spAutoFit/>
          </a:bodyPr>
          <a:lstStyle/>
          <a:p>
            <a:pPr algn="ctr"/>
            <a:r>
              <a:rPr lang="fr-FR" sz="2400" dirty="0" smtClean="0"/>
              <a:t>L’un se rapporte à l’autre, </a:t>
            </a:r>
          </a:p>
          <a:p>
            <a:pPr algn="ctr"/>
            <a:r>
              <a:rPr lang="fr-FR" sz="2400" dirty="0" smtClean="0"/>
              <a:t>Si le sujet est au pluriel, son attribut est au pluriel. </a:t>
            </a:r>
          </a:p>
          <a:p>
            <a:pPr algn="ctr"/>
            <a:r>
              <a:rPr lang="fr-FR" sz="2400" dirty="0" smtClean="0"/>
              <a:t>Si le sujet est au féminin, son attribut est au féminin</a:t>
            </a:r>
            <a:endParaRPr lang="fr-F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ppt_x</p:attrName>
                                        </p:attrNameLst>
                                      </p:cBhvr>
                                      <p:tavLst>
                                        <p:tav tm="0">
                                          <p:val>
                                            <p:strVal val="#ppt_x"/>
                                          </p:val>
                                        </p:tav>
                                        <p:tav tm="100000">
                                          <p:val>
                                            <p:strVal val="#ppt_x"/>
                                          </p:val>
                                        </p:tav>
                                      </p:tavLst>
                                    </p:anim>
                                    <p:anim calcmode="lin" valueType="num">
                                      <p:cBhvr>
                                        <p:cTn id="9"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anim calcmode="lin" valueType="num">
                                      <p:cBhvr>
                                        <p:cTn id="27" dur="500" fill="hold"/>
                                        <p:tgtEl>
                                          <p:spTgt spid="9"/>
                                        </p:tgtEl>
                                        <p:attrNameLst>
                                          <p:attrName>ppt_x</p:attrName>
                                        </p:attrNameLst>
                                      </p:cBhvr>
                                      <p:tavLst>
                                        <p:tav tm="0">
                                          <p:val>
                                            <p:strVal val="#ppt_x"/>
                                          </p:val>
                                        </p:tav>
                                        <p:tav tm="100000">
                                          <p:val>
                                            <p:strVal val="#ppt_x"/>
                                          </p:val>
                                        </p:tav>
                                      </p:tavLst>
                                    </p:anim>
                                    <p:anim calcmode="lin" valueType="num">
                                      <p:cBhvr>
                                        <p:cTn id="28" dur="5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500"/>
                                        <p:tgtEl>
                                          <p:spTgt spid="7"/>
                                        </p:tgtEl>
                                      </p:cBhvr>
                                    </p:animEffect>
                                    <p:anim calcmode="lin" valueType="num">
                                      <p:cBhvr>
                                        <p:cTn id="34" dur="500" fill="hold"/>
                                        <p:tgtEl>
                                          <p:spTgt spid="7"/>
                                        </p:tgtEl>
                                        <p:attrNameLst>
                                          <p:attrName>ppt_x</p:attrName>
                                        </p:attrNameLst>
                                      </p:cBhvr>
                                      <p:tavLst>
                                        <p:tav tm="0">
                                          <p:val>
                                            <p:strVal val="#ppt_x"/>
                                          </p:val>
                                        </p:tav>
                                        <p:tav tm="100000">
                                          <p:val>
                                            <p:strVal val="#ppt_x"/>
                                          </p:val>
                                        </p:tav>
                                      </p:tavLst>
                                    </p:anim>
                                    <p:anim calcmode="lin" valueType="num">
                                      <p:cBhvr>
                                        <p:cTn id="35"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8" presetClass="entr" presetSubtype="12"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strips(downLeft)">
                                      <p:cBhvr>
                                        <p:cTn id="40" dur="500"/>
                                        <p:tgtEl>
                                          <p:spTgt spid="19"/>
                                        </p:tgtEl>
                                      </p:cBhvr>
                                    </p:animEffect>
                                  </p:childTnLst>
                                </p:cTn>
                              </p:par>
                              <p:par>
                                <p:cTn id="41" presetID="18" presetClass="entr" presetSubtype="12" fill="hold" grpId="0" nodeType="with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strips(downLeft)">
                                      <p:cBhvr>
                                        <p:cTn id="4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7" grpId="0"/>
      <p:bldP spid="8" grpId="0" animBg="1"/>
      <p:bldP spid="18" grpId="0"/>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637CB68-43C0-D44E-B2EB-5D7A4A728248}"/>
              </a:ext>
            </a:extLst>
          </p:cNvPr>
          <p:cNvSpPr>
            <a:spLocks noGrp="1"/>
          </p:cNvSpPr>
          <p:nvPr>
            <p:ph type="title"/>
          </p:nvPr>
        </p:nvSpPr>
        <p:spPr>
          <a:xfrm>
            <a:off x="412750" y="365125"/>
            <a:ext cx="3397250" cy="611140"/>
          </a:xfrm>
        </p:spPr>
        <p:txBody>
          <a:bodyPr>
            <a:noAutofit/>
          </a:bodyPr>
          <a:lstStyle/>
          <a:p>
            <a:r>
              <a:rPr lang="fr-FR" sz="4000" dirty="0">
                <a:solidFill>
                  <a:schemeClr val="accent1"/>
                </a:solidFill>
              </a:rPr>
              <a:t>Pour </a:t>
            </a:r>
            <a:r>
              <a:rPr lang="fr-FR" sz="4000" dirty="0" smtClean="0">
                <a:solidFill>
                  <a:schemeClr val="accent1"/>
                </a:solidFill>
              </a:rPr>
              <a:t>résumer…</a:t>
            </a:r>
            <a:endParaRPr lang="fr-FR" sz="4000" dirty="0">
              <a:solidFill>
                <a:schemeClr val="accent1"/>
              </a:solidFill>
            </a:endParaRPr>
          </a:p>
        </p:txBody>
      </p:sp>
      <p:sp>
        <p:nvSpPr>
          <p:cNvPr id="3" name="ZoneTexte 2">
            <a:extLst>
              <a:ext uri="{FF2B5EF4-FFF2-40B4-BE49-F238E27FC236}">
                <a16:creationId xmlns:a16="http://schemas.microsoft.com/office/drawing/2014/main" xmlns="" id="{BBF55906-753C-7048-998F-4428D4A7EFCE}"/>
              </a:ext>
            </a:extLst>
          </p:cNvPr>
          <p:cNvSpPr txBox="1"/>
          <p:nvPr/>
        </p:nvSpPr>
        <p:spPr>
          <a:xfrm>
            <a:off x="744483" y="1524000"/>
            <a:ext cx="9035977" cy="646331"/>
          </a:xfrm>
          <a:prstGeom prst="rect">
            <a:avLst/>
          </a:prstGeom>
          <a:noFill/>
        </p:spPr>
        <p:txBody>
          <a:bodyPr wrap="square" rtlCol="0">
            <a:spAutoFit/>
          </a:bodyPr>
          <a:lstStyle/>
          <a:p>
            <a:pPr algn="l"/>
            <a:r>
              <a:rPr lang="fr-FR" sz="3600" dirty="0" smtClean="0">
                <a:solidFill>
                  <a:srgbClr val="C00000"/>
                </a:solidFill>
              </a:rPr>
              <a:t>Un attribut du sujet </a:t>
            </a:r>
            <a:r>
              <a:rPr lang="fr-FR" sz="3600" dirty="0" smtClean="0"/>
              <a:t>peut être…</a:t>
            </a:r>
            <a:endParaRPr lang="fr-FR" sz="3600" dirty="0"/>
          </a:p>
        </p:txBody>
      </p:sp>
      <p:sp>
        <p:nvSpPr>
          <p:cNvPr id="4" name="ZoneTexte 3">
            <a:extLst>
              <a:ext uri="{FF2B5EF4-FFF2-40B4-BE49-F238E27FC236}">
                <a16:creationId xmlns:a16="http://schemas.microsoft.com/office/drawing/2014/main" xmlns="" id="{0E463B03-30AA-D949-BE15-93D4E3C82454}"/>
              </a:ext>
            </a:extLst>
          </p:cNvPr>
          <p:cNvSpPr txBox="1"/>
          <p:nvPr/>
        </p:nvSpPr>
        <p:spPr>
          <a:xfrm>
            <a:off x="1524000" y="2170331"/>
            <a:ext cx="2590800" cy="523220"/>
          </a:xfrm>
          <a:prstGeom prst="rect">
            <a:avLst/>
          </a:prstGeom>
          <a:noFill/>
        </p:spPr>
        <p:txBody>
          <a:bodyPr wrap="square" rtlCol="0">
            <a:spAutoFit/>
          </a:bodyPr>
          <a:lstStyle/>
          <a:p>
            <a:pPr algn="ctr"/>
            <a:r>
              <a:rPr lang="fr-FR" sz="2800" dirty="0" smtClean="0">
                <a:solidFill>
                  <a:srgbClr val="7030A0"/>
                </a:solidFill>
              </a:rPr>
              <a:t>Un adjectif </a:t>
            </a:r>
            <a:endParaRPr lang="fr-FR" sz="2800" dirty="0">
              <a:solidFill>
                <a:srgbClr val="7030A0"/>
              </a:solidFill>
            </a:endParaRPr>
          </a:p>
        </p:txBody>
      </p:sp>
      <p:sp>
        <p:nvSpPr>
          <p:cNvPr id="5" name="ZoneTexte 4">
            <a:extLst>
              <a:ext uri="{FF2B5EF4-FFF2-40B4-BE49-F238E27FC236}">
                <a16:creationId xmlns:a16="http://schemas.microsoft.com/office/drawing/2014/main" xmlns="" id="{1514D298-6827-6A4A-9C48-6C85B81DC56A}"/>
              </a:ext>
            </a:extLst>
          </p:cNvPr>
          <p:cNvSpPr txBox="1"/>
          <p:nvPr/>
        </p:nvSpPr>
        <p:spPr>
          <a:xfrm rot="10800000" flipV="1">
            <a:off x="416186" y="3935521"/>
            <a:ext cx="10523206" cy="646331"/>
          </a:xfrm>
          <a:prstGeom prst="rect">
            <a:avLst/>
          </a:prstGeom>
          <a:noFill/>
        </p:spPr>
        <p:txBody>
          <a:bodyPr wrap="square" rtlCol="0">
            <a:spAutoFit/>
          </a:bodyPr>
          <a:lstStyle/>
          <a:p>
            <a:r>
              <a:rPr lang="fr-FR" sz="3600" dirty="0" smtClean="0">
                <a:solidFill>
                  <a:srgbClr val="C00000"/>
                </a:solidFill>
              </a:rPr>
              <a:t>   Il </a:t>
            </a:r>
            <a:r>
              <a:rPr lang="fr-FR" sz="3600" dirty="0" smtClean="0">
                <a:solidFill>
                  <a:srgbClr val="C00000"/>
                </a:solidFill>
              </a:rPr>
              <a:t>se rapporte au sujet et le </a:t>
            </a:r>
            <a:r>
              <a:rPr lang="fr-FR" sz="3600" dirty="0" smtClean="0">
                <a:solidFill>
                  <a:srgbClr val="C00000"/>
                </a:solidFill>
              </a:rPr>
              <a:t>définit.</a:t>
            </a:r>
            <a:r>
              <a:rPr lang="fr-FR" sz="3600" dirty="0">
                <a:solidFill>
                  <a:srgbClr val="C00000"/>
                </a:solidFill>
              </a:rPr>
              <a:t>	</a:t>
            </a:r>
          </a:p>
        </p:txBody>
      </p:sp>
      <p:sp>
        <p:nvSpPr>
          <p:cNvPr id="14" name="ZoneTexte 13">
            <a:extLst>
              <a:ext uri="{FF2B5EF4-FFF2-40B4-BE49-F238E27FC236}">
                <a16:creationId xmlns:a16="http://schemas.microsoft.com/office/drawing/2014/main" xmlns="" id="{DB5791AA-3151-3546-9D7B-54FC77F67B2D}"/>
              </a:ext>
            </a:extLst>
          </p:cNvPr>
          <p:cNvSpPr txBox="1"/>
          <p:nvPr/>
        </p:nvSpPr>
        <p:spPr>
          <a:xfrm>
            <a:off x="5036597" y="4760893"/>
            <a:ext cx="5468420" cy="954107"/>
          </a:xfrm>
          <a:prstGeom prst="rect">
            <a:avLst/>
          </a:prstGeom>
          <a:noFill/>
        </p:spPr>
        <p:txBody>
          <a:bodyPr wrap="square" rtlCol="0">
            <a:spAutoFit/>
          </a:bodyPr>
          <a:lstStyle/>
          <a:p>
            <a:pPr algn="ctr"/>
            <a:r>
              <a:rPr lang="fr-FR" sz="2800" dirty="0" smtClean="0"/>
              <a:t>Il a le même genre et le même nombre que le sujet</a:t>
            </a:r>
            <a:endParaRPr lang="fr-FR" sz="2800" dirty="0"/>
          </a:p>
        </p:txBody>
      </p:sp>
      <p:sp>
        <p:nvSpPr>
          <p:cNvPr id="16" name="Flèche : courbe vers la droite 15">
            <a:extLst>
              <a:ext uri="{FF2B5EF4-FFF2-40B4-BE49-F238E27FC236}">
                <a16:creationId xmlns:a16="http://schemas.microsoft.com/office/drawing/2014/main" xmlns="" id="{203AE234-D3ED-7F45-B9E7-EA65BD68E530}"/>
              </a:ext>
            </a:extLst>
          </p:cNvPr>
          <p:cNvSpPr/>
          <p:nvPr/>
        </p:nvSpPr>
        <p:spPr>
          <a:xfrm rot="19374235">
            <a:off x="4037248" y="4615857"/>
            <a:ext cx="612302" cy="148885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ZoneTexte 9">
            <a:extLst>
              <a:ext uri="{FF2B5EF4-FFF2-40B4-BE49-F238E27FC236}">
                <a16:creationId xmlns:a16="http://schemas.microsoft.com/office/drawing/2014/main" xmlns="" id="{0E463B03-30AA-D949-BE15-93D4E3C82454}"/>
              </a:ext>
            </a:extLst>
          </p:cNvPr>
          <p:cNvSpPr txBox="1"/>
          <p:nvPr/>
        </p:nvSpPr>
        <p:spPr>
          <a:xfrm>
            <a:off x="4281995" y="2170331"/>
            <a:ext cx="3719005" cy="523220"/>
          </a:xfrm>
          <a:prstGeom prst="rect">
            <a:avLst/>
          </a:prstGeom>
          <a:noFill/>
        </p:spPr>
        <p:txBody>
          <a:bodyPr wrap="square" rtlCol="0">
            <a:spAutoFit/>
          </a:bodyPr>
          <a:lstStyle/>
          <a:p>
            <a:pPr algn="ctr"/>
            <a:r>
              <a:rPr lang="fr-FR" sz="2800" dirty="0" smtClean="0">
                <a:solidFill>
                  <a:srgbClr val="0070C0"/>
                </a:solidFill>
              </a:rPr>
              <a:t>Un groupe nominal</a:t>
            </a:r>
            <a:endParaRPr lang="fr-FR" sz="2800" dirty="0">
              <a:solidFill>
                <a:srgbClr val="0070C0"/>
              </a:solidFill>
            </a:endParaRPr>
          </a:p>
        </p:txBody>
      </p:sp>
      <p:sp>
        <p:nvSpPr>
          <p:cNvPr id="11" name="ZoneTexte 10">
            <a:extLst>
              <a:ext uri="{FF2B5EF4-FFF2-40B4-BE49-F238E27FC236}">
                <a16:creationId xmlns:a16="http://schemas.microsoft.com/office/drawing/2014/main" xmlns="" id="{0E463B03-30AA-D949-BE15-93D4E3C82454}"/>
              </a:ext>
            </a:extLst>
          </p:cNvPr>
          <p:cNvSpPr txBox="1"/>
          <p:nvPr/>
        </p:nvSpPr>
        <p:spPr>
          <a:xfrm>
            <a:off x="8458200" y="2170331"/>
            <a:ext cx="2743200" cy="523220"/>
          </a:xfrm>
          <a:prstGeom prst="rect">
            <a:avLst/>
          </a:prstGeom>
          <a:noFill/>
        </p:spPr>
        <p:txBody>
          <a:bodyPr wrap="square" rtlCol="0">
            <a:spAutoFit/>
          </a:bodyPr>
          <a:lstStyle/>
          <a:p>
            <a:pPr algn="ctr"/>
            <a:r>
              <a:rPr lang="fr-FR" sz="2800" dirty="0" smtClean="0">
                <a:solidFill>
                  <a:schemeClr val="accent2"/>
                </a:solidFill>
              </a:rPr>
              <a:t>Un nom propre</a:t>
            </a:r>
            <a:endParaRPr lang="fr-FR" sz="2800" dirty="0">
              <a:solidFill>
                <a:schemeClr val="accent2"/>
              </a:solidFill>
            </a:endParaRPr>
          </a:p>
        </p:txBody>
      </p:sp>
      <p:sp>
        <p:nvSpPr>
          <p:cNvPr id="6" name="ZoneTexte 5"/>
          <p:cNvSpPr txBox="1"/>
          <p:nvPr/>
        </p:nvSpPr>
        <p:spPr>
          <a:xfrm>
            <a:off x="913038" y="2712601"/>
            <a:ext cx="10456917" cy="1200329"/>
          </a:xfrm>
          <a:prstGeom prst="rect">
            <a:avLst/>
          </a:prstGeom>
          <a:noFill/>
        </p:spPr>
        <p:txBody>
          <a:bodyPr wrap="square" rtlCol="0">
            <a:spAutoFit/>
          </a:bodyPr>
          <a:lstStyle/>
          <a:p>
            <a:r>
              <a:rPr lang="fr-FR" sz="3600" dirty="0" smtClean="0">
                <a:solidFill>
                  <a:srgbClr val="C00000"/>
                </a:solidFill>
              </a:rPr>
              <a:t>Il est amené par un verbe dit attributif : </a:t>
            </a:r>
            <a:r>
              <a:rPr lang="fr-FR" sz="3600" i="1" dirty="0" smtClean="0">
                <a:solidFill>
                  <a:srgbClr val="C00000"/>
                </a:solidFill>
              </a:rPr>
              <a:t>être</a:t>
            </a:r>
            <a:r>
              <a:rPr lang="fr-FR" sz="3600" dirty="0" smtClean="0">
                <a:solidFill>
                  <a:srgbClr val="C00000"/>
                </a:solidFill>
              </a:rPr>
              <a:t> est le plus fréquent.</a:t>
            </a:r>
            <a:endParaRPr lang="fr-FR" sz="3600" dirty="0">
              <a:solidFill>
                <a:srgbClr val="C00000"/>
              </a:solidFill>
            </a:endParaRPr>
          </a:p>
        </p:txBody>
      </p:sp>
    </p:spTree>
    <p:extLst>
      <p:ext uri="{BB962C8B-B14F-4D97-AF65-F5344CB8AC3E}">
        <p14:creationId xmlns:p14="http://schemas.microsoft.com/office/powerpoint/2010/main" val="301203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anim calcmode="lin" valueType="num">
                                      <p:cBhvr>
                                        <p:cTn id="15" dur="500" fill="hold"/>
                                        <p:tgtEl>
                                          <p:spTgt spid="10"/>
                                        </p:tgtEl>
                                        <p:attrNameLst>
                                          <p:attrName>ppt_x</p:attrName>
                                        </p:attrNameLst>
                                      </p:cBhvr>
                                      <p:tavLst>
                                        <p:tav tm="0">
                                          <p:val>
                                            <p:strVal val="#ppt_x"/>
                                          </p:val>
                                        </p:tav>
                                        <p:tav tm="100000">
                                          <p:val>
                                            <p:strVal val="#ppt_x"/>
                                          </p:val>
                                        </p:tav>
                                      </p:tavLst>
                                    </p:anim>
                                    <p:anim calcmode="lin" valueType="num">
                                      <p:cBhvr>
                                        <p:cTn id="16"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anim calcmode="lin" valueType="num">
                                      <p:cBhvr>
                                        <p:cTn id="22" dur="500" fill="hold"/>
                                        <p:tgtEl>
                                          <p:spTgt spid="11"/>
                                        </p:tgtEl>
                                        <p:attrNameLst>
                                          <p:attrName>ppt_x</p:attrName>
                                        </p:attrNameLst>
                                      </p:cBhvr>
                                      <p:tavLst>
                                        <p:tav tm="0">
                                          <p:val>
                                            <p:strVal val="#ppt_x"/>
                                          </p:val>
                                        </p:tav>
                                        <p:tav tm="100000">
                                          <p:val>
                                            <p:strVal val="#ppt_x"/>
                                          </p:val>
                                        </p:tav>
                                      </p:tavLst>
                                    </p:anim>
                                    <p:anim calcmode="lin" valueType="num">
                                      <p:cBhvr>
                                        <p:cTn id="23"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checkerboard(across)">
                                      <p:cBhvr>
                                        <p:cTn id="28" dur="500"/>
                                        <p:tgtEl>
                                          <p:spTgt spid="5">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par>
                                <p:cTn id="36" presetID="47" presetClass="entr" presetSubtype="0"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6">
                                            <p:txEl>
                                              <p:pRg st="0" end="0"/>
                                            </p:txEl>
                                          </p:spTgt>
                                        </p:tgtEl>
                                        <p:attrNameLst>
                                          <p:attrName>style.visibility</p:attrName>
                                        </p:attrNameLst>
                                      </p:cBhvr>
                                      <p:to>
                                        <p:strVal val="visible"/>
                                      </p:to>
                                    </p:set>
                                    <p:animEffect transition="in" filter="fade">
                                      <p:cBhvr>
                                        <p:cTn id="45" dur="1000"/>
                                        <p:tgtEl>
                                          <p:spTgt spid="6">
                                            <p:txEl>
                                              <p:pRg st="0" end="0"/>
                                            </p:txEl>
                                          </p:spTgt>
                                        </p:tgtEl>
                                      </p:cBhvr>
                                    </p:animEffect>
                                    <p:anim calcmode="lin" valueType="num">
                                      <p:cBhvr>
                                        <p:cTn id="4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6" grpId="0" animBg="1"/>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omic Sans MS" pitchFamily="66" charset="0"/>
              </a:rPr>
              <a:t>MAINTENANT </a:t>
            </a:r>
            <a:r>
              <a:rPr lang="fr-FR" cap="all" dirty="0">
                <a:latin typeface="Comic Sans MS" pitchFamily="66" charset="0"/>
              </a:rPr>
              <a:t>à </a:t>
            </a:r>
            <a:r>
              <a:rPr lang="fr-FR" dirty="0">
                <a:latin typeface="Comic Sans MS" pitchFamily="66" charset="0"/>
              </a:rPr>
              <a:t>TON TOUR </a:t>
            </a:r>
          </a:p>
        </p:txBody>
      </p:sp>
      <p:pic>
        <p:nvPicPr>
          <p:cNvPr id="2050" name="Picture 2" descr="H:\Emoticon\emoticon-1392280_1280orange.png"/>
          <p:cNvPicPr>
            <a:picLocks noChangeAspect="1" noChangeArrowheads="1"/>
          </p:cNvPicPr>
          <p:nvPr/>
        </p:nvPicPr>
        <p:blipFill>
          <a:blip r:embed="rId2" cstate="print"/>
          <a:srcRect/>
          <a:stretch>
            <a:fillRect/>
          </a:stretch>
        </p:blipFill>
        <p:spPr bwMode="auto">
          <a:xfrm>
            <a:off x="4343400" y="2057400"/>
            <a:ext cx="3276600" cy="36861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1000" y="228600"/>
            <a:ext cx="10058400" cy="584775"/>
          </a:xfrm>
          <a:prstGeom prst="rect">
            <a:avLst/>
          </a:prstGeom>
          <a:noFill/>
        </p:spPr>
        <p:txBody>
          <a:bodyPr wrap="square" rtlCol="0">
            <a:spAutoFit/>
          </a:bodyPr>
          <a:lstStyle/>
          <a:p>
            <a:r>
              <a:rPr lang="fr-FR" sz="3200" u="sng" dirty="0" smtClean="0">
                <a:solidFill>
                  <a:srgbClr val="0070C0"/>
                </a:solidFill>
              </a:rPr>
              <a:t>Complète ces phrases avec l’attribut du sujet qui convient</a:t>
            </a:r>
            <a:endParaRPr lang="fr-FR" sz="3200" u="sng" dirty="0">
              <a:solidFill>
                <a:srgbClr val="0070C0"/>
              </a:solidFill>
            </a:endParaRPr>
          </a:p>
        </p:txBody>
      </p:sp>
      <p:sp>
        <p:nvSpPr>
          <p:cNvPr id="3" name="ZoneTexte 2"/>
          <p:cNvSpPr txBox="1"/>
          <p:nvPr/>
        </p:nvSpPr>
        <p:spPr>
          <a:xfrm>
            <a:off x="533400" y="2057400"/>
            <a:ext cx="4835472" cy="523220"/>
          </a:xfrm>
          <a:prstGeom prst="rect">
            <a:avLst/>
          </a:prstGeom>
          <a:noFill/>
        </p:spPr>
        <p:txBody>
          <a:bodyPr wrap="square" rtlCol="0">
            <a:spAutoFit/>
          </a:bodyPr>
          <a:lstStyle/>
          <a:p>
            <a:r>
              <a:rPr lang="fr-FR" sz="2800" dirty="0" smtClean="0"/>
              <a:t>Ariane est</a:t>
            </a:r>
            <a:endParaRPr lang="fr-FR" sz="2800" dirty="0"/>
          </a:p>
        </p:txBody>
      </p:sp>
      <p:sp>
        <p:nvSpPr>
          <p:cNvPr id="4" name="ZoneTexte 3"/>
          <p:cNvSpPr txBox="1"/>
          <p:nvPr/>
        </p:nvSpPr>
        <p:spPr>
          <a:xfrm>
            <a:off x="533400" y="3048000"/>
            <a:ext cx="4835472" cy="523220"/>
          </a:xfrm>
          <a:prstGeom prst="rect">
            <a:avLst/>
          </a:prstGeom>
          <a:noFill/>
        </p:spPr>
        <p:txBody>
          <a:bodyPr wrap="square" rtlCol="0">
            <a:spAutoFit/>
          </a:bodyPr>
          <a:lstStyle/>
          <a:p>
            <a:r>
              <a:rPr lang="fr-FR" sz="2800" dirty="0" smtClean="0"/>
              <a:t>La Chimère paraît </a:t>
            </a:r>
            <a:endParaRPr lang="fr-FR" sz="2800" dirty="0"/>
          </a:p>
        </p:txBody>
      </p:sp>
      <p:sp>
        <p:nvSpPr>
          <p:cNvPr id="5" name="ZoneTexte 4"/>
          <p:cNvSpPr txBox="1"/>
          <p:nvPr/>
        </p:nvSpPr>
        <p:spPr>
          <a:xfrm>
            <a:off x="533400" y="3962400"/>
            <a:ext cx="8307093" cy="523220"/>
          </a:xfrm>
          <a:prstGeom prst="rect">
            <a:avLst/>
          </a:prstGeom>
          <a:noFill/>
        </p:spPr>
        <p:txBody>
          <a:bodyPr wrap="square" rtlCol="0">
            <a:spAutoFit/>
          </a:bodyPr>
          <a:lstStyle/>
          <a:p>
            <a:r>
              <a:rPr lang="fr-FR" sz="2800" dirty="0" smtClean="0"/>
              <a:t>Le labyrinthe a l’air </a:t>
            </a:r>
            <a:endParaRPr lang="fr-FR" sz="2800" dirty="0"/>
          </a:p>
        </p:txBody>
      </p:sp>
      <p:sp>
        <p:nvSpPr>
          <p:cNvPr id="6" name="ZoneTexte 5"/>
          <p:cNvSpPr txBox="1"/>
          <p:nvPr/>
        </p:nvSpPr>
        <p:spPr>
          <a:xfrm>
            <a:off x="533400" y="4876800"/>
            <a:ext cx="7315201" cy="523220"/>
          </a:xfrm>
          <a:prstGeom prst="rect">
            <a:avLst/>
          </a:prstGeom>
          <a:noFill/>
        </p:spPr>
        <p:txBody>
          <a:bodyPr wrap="square" rtlCol="0">
            <a:spAutoFit/>
          </a:bodyPr>
          <a:lstStyle/>
          <a:p>
            <a:r>
              <a:rPr lang="fr-FR" sz="2800" dirty="0" smtClean="0"/>
              <a:t>Tuer le Minotaure reste</a:t>
            </a:r>
            <a:endParaRPr lang="fr-FR" sz="2800" dirty="0"/>
          </a:p>
        </p:txBody>
      </p:sp>
      <p:sp>
        <p:nvSpPr>
          <p:cNvPr id="7" name="Rectangle 6"/>
          <p:cNvSpPr/>
          <p:nvPr/>
        </p:nvSpPr>
        <p:spPr>
          <a:xfrm>
            <a:off x="9448800" y="1066800"/>
            <a:ext cx="2491388" cy="523220"/>
          </a:xfrm>
          <a:prstGeom prst="rect">
            <a:avLst/>
          </a:prstGeom>
          <a:noFill/>
          <a:ln>
            <a:solidFill>
              <a:schemeClr val="accent1"/>
            </a:solidFill>
          </a:ln>
        </p:spPr>
        <p:txBody>
          <a:bodyPr wrap="none">
            <a:spAutoFit/>
          </a:bodyPr>
          <a:lstStyle/>
          <a:p>
            <a:r>
              <a:rPr lang="fr-FR" sz="2800" dirty="0" smtClean="0">
                <a:solidFill>
                  <a:prstClr val="black"/>
                </a:solidFill>
              </a:rPr>
              <a:t>la fille de Minos</a:t>
            </a:r>
            <a:endParaRPr lang="fr-FR" dirty="0"/>
          </a:p>
        </p:txBody>
      </p:sp>
      <p:sp>
        <p:nvSpPr>
          <p:cNvPr id="8" name="Rectangle 7"/>
          <p:cNvSpPr/>
          <p:nvPr/>
        </p:nvSpPr>
        <p:spPr>
          <a:xfrm>
            <a:off x="4191000" y="1066800"/>
            <a:ext cx="1664558" cy="523220"/>
          </a:xfrm>
          <a:prstGeom prst="rect">
            <a:avLst/>
          </a:prstGeom>
          <a:noFill/>
          <a:ln>
            <a:solidFill>
              <a:schemeClr val="accent1"/>
            </a:solidFill>
          </a:ln>
        </p:spPr>
        <p:txBody>
          <a:bodyPr wrap="none">
            <a:spAutoFit/>
          </a:bodyPr>
          <a:lstStyle/>
          <a:p>
            <a:r>
              <a:rPr lang="fr-FR" sz="2800" dirty="0" smtClean="0">
                <a:solidFill>
                  <a:prstClr val="black"/>
                </a:solidFill>
              </a:rPr>
              <a:t>effrayante</a:t>
            </a:r>
            <a:endParaRPr lang="fr-FR" dirty="0"/>
          </a:p>
        </p:txBody>
      </p:sp>
      <p:sp>
        <p:nvSpPr>
          <p:cNvPr id="9" name="Rectangle 8"/>
          <p:cNvSpPr/>
          <p:nvPr/>
        </p:nvSpPr>
        <p:spPr>
          <a:xfrm>
            <a:off x="457200" y="1066800"/>
            <a:ext cx="3505200" cy="523220"/>
          </a:xfrm>
          <a:prstGeom prst="rect">
            <a:avLst/>
          </a:prstGeom>
          <a:noFill/>
          <a:ln>
            <a:solidFill>
              <a:schemeClr val="accent1"/>
            </a:solidFill>
          </a:ln>
        </p:spPr>
        <p:txBody>
          <a:bodyPr wrap="square">
            <a:spAutoFit/>
          </a:bodyPr>
          <a:lstStyle/>
          <a:p>
            <a:r>
              <a:rPr lang="fr-FR" sz="2800" dirty="0" smtClean="0">
                <a:solidFill>
                  <a:prstClr val="black"/>
                </a:solidFill>
              </a:rPr>
              <a:t>d’un parcours sans fin</a:t>
            </a:r>
            <a:endParaRPr lang="fr-FR" dirty="0"/>
          </a:p>
        </p:txBody>
      </p:sp>
      <p:sp>
        <p:nvSpPr>
          <p:cNvPr id="10" name="Rectangle 9"/>
          <p:cNvSpPr/>
          <p:nvPr/>
        </p:nvSpPr>
        <p:spPr>
          <a:xfrm>
            <a:off x="6096000" y="1066800"/>
            <a:ext cx="3200400" cy="523220"/>
          </a:xfrm>
          <a:prstGeom prst="rect">
            <a:avLst/>
          </a:prstGeom>
          <a:noFill/>
          <a:ln>
            <a:solidFill>
              <a:schemeClr val="accent1"/>
            </a:solidFill>
          </a:ln>
        </p:spPr>
        <p:txBody>
          <a:bodyPr wrap="square">
            <a:spAutoFit/>
          </a:bodyPr>
          <a:lstStyle/>
          <a:p>
            <a:pPr lvl="0"/>
            <a:r>
              <a:rPr lang="fr-FR" sz="2800" dirty="0" smtClean="0">
                <a:solidFill>
                  <a:prstClr val="black"/>
                </a:solidFill>
              </a:rPr>
              <a:t>une épreuve difficile</a:t>
            </a:r>
            <a:endParaRPr lang="fr-FR" sz="2800" dirty="0">
              <a:solidFill>
                <a:prstClr val="black"/>
              </a:solidFill>
            </a:endParaRPr>
          </a:p>
        </p:txBody>
      </p:sp>
      <p:sp>
        <p:nvSpPr>
          <p:cNvPr id="11" name="Rectangle 10"/>
          <p:cNvSpPr/>
          <p:nvPr/>
        </p:nvSpPr>
        <p:spPr>
          <a:xfrm>
            <a:off x="2057400" y="2057400"/>
            <a:ext cx="2582758" cy="523220"/>
          </a:xfrm>
          <a:prstGeom prst="rect">
            <a:avLst/>
          </a:prstGeom>
          <a:noFill/>
          <a:ln>
            <a:noFill/>
          </a:ln>
        </p:spPr>
        <p:txBody>
          <a:bodyPr wrap="none">
            <a:spAutoFit/>
          </a:bodyPr>
          <a:lstStyle/>
          <a:p>
            <a:r>
              <a:rPr lang="fr-FR" sz="2800" dirty="0" smtClean="0">
                <a:solidFill>
                  <a:srgbClr val="7030A0"/>
                </a:solidFill>
              </a:rPr>
              <a:t>la fille de Minos.</a:t>
            </a:r>
            <a:endParaRPr lang="fr-FR" dirty="0">
              <a:solidFill>
                <a:srgbClr val="7030A0"/>
              </a:solidFill>
            </a:endParaRPr>
          </a:p>
        </p:txBody>
      </p:sp>
      <p:sp>
        <p:nvSpPr>
          <p:cNvPr id="12" name="Rectangle 11"/>
          <p:cNvSpPr/>
          <p:nvPr/>
        </p:nvSpPr>
        <p:spPr>
          <a:xfrm>
            <a:off x="3124200" y="3048000"/>
            <a:ext cx="1755930" cy="523220"/>
          </a:xfrm>
          <a:prstGeom prst="rect">
            <a:avLst/>
          </a:prstGeom>
          <a:noFill/>
          <a:ln>
            <a:noFill/>
          </a:ln>
        </p:spPr>
        <p:txBody>
          <a:bodyPr wrap="none">
            <a:spAutoFit/>
          </a:bodyPr>
          <a:lstStyle/>
          <a:p>
            <a:r>
              <a:rPr lang="fr-FR" sz="2800" dirty="0" smtClean="0">
                <a:solidFill>
                  <a:srgbClr val="7030A0"/>
                </a:solidFill>
              </a:rPr>
              <a:t>effrayante.</a:t>
            </a:r>
            <a:endParaRPr lang="fr-FR" dirty="0">
              <a:solidFill>
                <a:srgbClr val="7030A0"/>
              </a:solidFill>
            </a:endParaRPr>
          </a:p>
        </p:txBody>
      </p:sp>
      <p:sp>
        <p:nvSpPr>
          <p:cNvPr id="13" name="Rectangle 12"/>
          <p:cNvSpPr/>
          <p:nvPr/>
        </p:nvSpPr>
        <p:spPr>
          <a:xfrm>
            <a:off x="3352800" y="3972580"/>
            <a:ext cx="3505200" cy="523220"/>
          </a:xfrm>
          <a:prstGeom prst="rect">
            <a:avLst/>
          </a:prstGeom>
          <a:noFill/>
          <a:ln>
            <a:noFill/>
          </a:ln>
        </p:spPr>
        <p:txBody>
          <a:bodyPr wrap="square">
            <a:spAutoFit/>
          </a:bodyPr>
          <a:lstStyle/>
          <a:p>
            <a:r>
              <a:rPr lang="fr-FR" sz="2800" dirty="0" smtClean="0">
                <a:solidFill>
                  <a:srgbClr val="7030A0"/>
                </a:solidFill>
              </a:rPr>
              <a:t>d’un parcours sans fin.</a:t>
            </a:r>
            <a:endParaRPr lang="fr-FR" dirty="0">
              <a:solidFill>
                <a:srgbClr val="7030A0"/>
              </a:solidFill>
            </a:endParaRPr>
          </a:p>
        </p:txBody>
      </p:sp>
      <p:sp>
        <p:nvSpPr>
          <p:cNvPr id="14" name="Rectangle 13"/>
          <p:cNvSpPr/>
          <p:nvPr/>
        </p:nvSpPr>
        <p:spPr>
          <a:xfrm>
            <a:off x="4038600" y="4860000"/>
            <a:ext cx="3429000" cy="523220"/>
          </a:xfrm>
          <a:prstGeom prst="rect">
            <a:avLst/>
          </a:prstGeom>
          <a:noFill/>
          <a:ln>
            <a:noFill/>
          </a:ln>
        </p:spPr>
        <p:txBody>
          <a:bodyPr wrap="square">
            <a:spAutoFit/>
          </a:bodyPr>
          <a:lstStyle/>
          <a:p>
            <a:pPr lvl="0"/>
            <a:r>
              <a:rPr lang="fr-FR" sz="2800" dirty="0" smtClean="0">
                <a:solidFill>
                  <a:srgbClr val="7030A0"/>
                </a:solidFill>
              </a:rPr>
              <a:t>une épreuve difficile.</a:t>
            </a:r>
            <a:endParaRPr lang="fr-FR" sz="28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xit"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xit"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P spid="12"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562E3C-88DD-E144-ACAA-1AFDD8CF4FB7}"/>
              </a:ext>
            </a:extLst>
          </p:cNvPr>
          <p:cNvSpPr>
            <a:spLocks noGrp="1"/>
          </p:cNvSpPr>
          <p:nvPr>
            <p:ph type="title"/>
          </p:nvPr>
        </p:nvSpPr>
        <p:spPr/>
        <p:txBody>
          <a:bodyPr/>
          <a:lstStyle/>
          <a:p>
            <a:pPr algn="ctr"/>
            <a:r>
              <a:rPr lang="fr-FR" dirty="0"/>
              <a:t>Place à la dictée du jour !</a:t>
            </a:r>
          </a:p>
        </p:txBody>
      </p:sp>
      <p:pic>
        <p:nvPicPr>
          <p:cNvPr id="1026" name="Picture 2" descr="H:\Emoticon\emoticon-1392280_1280.png"/>
          <p:cNvPicPr>
            <a:picLocks noChangeAspect="1" noChangeArrowheads="1"/>
          </p:cNvPicPr>
          <p:nvPr/>
        </p:nvPicPr>
        <p:blipFill>
          <a:blip r:embed="rId3" cstate="print"/>
          <a:srcRect/>
          <a:stretch>
            <a:fillRect/>
          </a:stretch>
        </p:blipFill>
        <p:spPr bwMode="auto">
          <a:xfrm>
            <a:off x="4267200" y="1981200"/>
            <a:ext cx="3352800" cy="3878729"/>
          </a:xfrm>
          <a:prstGeom prst="rect">
            <a:avLst/>
          </a:prstGeom>
          <a:noFill/>
        </p:spPr>
      </p:pic>
    </p:spTree>
    <p:extLst>
      <p:ext uri="{BB962C8B-B14F-4D97-AF65-F5344CB8AC3E}">
        <p14:creationId xmlns:p14="http://schemas.microsoft.com/office/powerpoint/2010/main" val="761763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7059A02F-C558-7C43-97C9-E15DD9CF2601}"/>
              </a:ext>
            </a:extLst>
          </p:cNvPr>
          <p:cNvSpPr txBox="1"/>
          <p:nvPr/>
        </p:nvSpPr>
        <p:spPr>
          <a:xfrm>
            <a:off x="4191000" y="0"/>
            <a:ext cx="3306234" cy="861774"/>
          </a:xfrm>
          <a:prstGeom prst="rect">
            <a:avLst/>
          </a:prstGeom>
          <a:noFill/>
        </p:spPr>
        <p:txBody>
          <a:bodyPr wrap="square" rtlCol="0">
            <a:spAutoFit/>
          </a:bodyPr>
          <a:lstStyle/>
          <a:p>
            <a:pPr algn="ctr"/>
            <a:r>
              <a:rPr lang="fr-FR" sz="5000" u="sng" dirty="0"/>
              <a:t>Dictée</a:t>
            </a:r>
          </a:p>
        </p:txBody>
      </p:sp>
      <p:sp>
        <p:nvSpPr>
          <p:cNvPr id="3" name="ZoneTexte 2"/>
          <p:cNvSpPr txBox="1"/>
          <p:nvPr/>
        </p:nvSpPr>
        <p:spPr>
          <a:xfrm>
            <a:off x="228600" y="990600"/>
            <a:ext cx="11734800" cy="5632311"/>
          </a:xfrm>
          <a:prstGeom prst="rect">
            <a:avLst/>
          </a:prstGeom>
          <a:noFill/>
        </p:spPr>
        <p:txBody>
          <a:bodyPr wrap="square" rtlCol="0">
            <a:spAutoFit/>
          </a:bodyPr>
          <a:lstStyle/>
          <a:p>
            <a:r>
              <a:rPr lang="fr-FR" sz="4000" dirty="0" smtClean="0"/>
              <a:t>Thésée est un héros de la mythologie. La force et le </a:t>
            </a:r>
          </a:p>
          <a:p>
            <a:endParaRPr lang="fr-FR" sz="4000" dirty="0" smtClean="0"/>
          </a:p>
          <a:p>
            <a:r>
              <a:rPr lang="fr-FR" sz="4000" dirty="0" smtClean="0"/>
              <a:t>courage restent ses qualités principales... </a:t>
            </a:r>
          </a:p>
          <a:p>
            <a:endParaRPr lang="fr-FR" sz="4000" dirty="0" smtClean="0"/>
          </a:p>
          <a:p>
            <a:r>
              <a:rPr lang="fr-FR" sz="4000" dirty="0" smtClean="0"/>
              <a:t>Le jeune prince semble amoureux de la fille du roi </a:t>
            </a:r>
          </a:p>
          <a:p>
            <a:endParaRPr lang="fr-FR" sz="4000" dirty="0" smtClean="0"/>
          </a:p>
          <a:p>
            <a:r>
              <a:rPr lang="fr-FR" sz="4000" dirty="0" smtClean="0"/>
              <a:t>Minos, Ariane. La princesse paraît admirative devant sa </a:t>
            </a:r>
          </a:p>
          <a:p>
            <a:endParaRPr lang="fr-FR" sz="4000" dirty="0" smtClean="0"/>
          </a:p>
          <a:p>
            <a:r>
              <a:rPr lang="fr-FR" sz="4000" dirty="0" smtClean="0"/>
              <a:t>bravoure. </a:t>
            </a:r>
            <a:endParaRPr lang="fr-FR" sz="4000" dirty="0"/>
          </a:p>
        </p:txBody>
      </p:sp>
    </p:spTree>
    <p:extLst>
      <p:ext uri="{BB962C8B-B14F-4D97-AF65-F5344CB8AC3E}">
        <p14:creationId xmlns:p14="http://schemas.microsoft.com/office/powerpoint/2010/main" val="1874513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5" name="Rectangle 4"/>
          <p:cNvSpPr/>
          <p:nvPr/>
        </p:nvSpPr>
        <p:spPr>
          <a:xfrm>
            <a:off x="0" y="0"/>
            <a:ext cx="4953000" cy="584775"/>
          </a:xfrm>
          <a:prstGeom prst="rect">
            <a:avLst/>
          </a:prstGeom>
        </p:spPr>
        <p:txBody>
          <a:bodyPr wrap="square">
            <a:spAutoFit/>
          </a:bodyPr>
          <a:lstStyle/>
          <a:p>
            <a:r>
              <a:rPr lang="fr-FR" sz="3200" u="sng" dirty="0" smtClean="0">
                <a:solidFill>
                  <a:srgbClr val="0070C0"/>
                </a:solidFill>
              </a:rPr>
              <a:t>Thésée un héros faillible</a:t>
            </a:r>
            <a:endParaRPr lang="fr-FR" sz="4000" u="sng" dirty="0">
              <a:solidFill>
                <a:srgbClr val="0070C0"/>
              </a:solidFill>
            </a:endParaRPr>
          </a:p>
        </p:txBody>
      </p:sp>
      <p:sp>
        <p:nvSpPr>
          <p:cNvPr id="6" name="ZoneTexte 5"/>
          <p:cNvSpPr txBox="1"/>
          <p:nvPr/>
        </p:nvSpPr>
        <p:spPr>
          <a:xfrm>
            <a:off x="0" y="685800"/>
            <a:ext cx="12192000" cy="5693866"/>
          </a:xfrm>
          <a:prstGeom prst="rect">
            <a:avLst/>
          </a:prstGeom>
          <a:noFill/>
        </p:spPr>
        <p:txBody>
          <a:bodyPr wrap="square" rtlCol="0">
            <a:spAutoFit/>
          </a:bodyPr>
          <a:lstStyle/>
          <a:p>
            <a:r>
              <a:rPr lang="fr-FR" sz="2800" dirty="0" smtClean="0"/>
              <a:t>Pour sortir du Labyrinthe, Thésée suit le fil de sa pelote qui court le long de salles vides et de couloirs tortueux. Il retrouve ainsi son chemin. […] Craignant la colère du roi, Thésée, Ariane et les jeunes Athéniens se précipitent au port, sabordent les navires crétois pour ne pas être poursuivis, embarquent sur leurs vaisseaux, hissent la voile et gagnent la haute mer. Le soir même, le cœur est en fête, ils font escale dans la petite ville de Naxos. Le Minotaure est mort, Athènes est sauvée ! Le lendemain, à peine </a:t>
            </a:r>
            <a:r>
              <a:rPr lang="fr-FR" sz="2800" dirty="0" smtClean="0"/>
              <a:t>éveillée, </a:t>
            </a:r>
            <a:r>
              <a:rPr lang="fr-FR" sz="2800" dirty="0" smtClean="0"/>
              <a:t>Ariane aperçoit au loin le navire aux voiles noires. Elle est seule, Thésée l’a abandonnée ! […] </a:t>
            </a:r>
          </a:p>
          <a:p>
            <a:r>
              <a:rPr lang="fr-FR" sz="2800" dirty="0" smtClean="0"/>
              <a:t>Comme il oublia la promesse faite à Ariane, le jeune prince oublie celle faite à son père. Depuis des jours et des nuits, le roi Egée, fou d’inquiétude, scrute en vain l’horizon. Il attend en vain son fils unique. Enfin il aperçoit le bateau. Les voiles noires flottent au vent. Désespéré, il se jette à la mer et se noie. </a:t>
            </a:r>
          </a:p>
          <a:p>
            <a:r>
              <a:rPr lang="fr-FR" sz="2800" dirty="0" smtClean="0"/>
              <a:t>En souvenir de lui, cette mer porte son nom : on l’appelle la mer Egée. </a:t>
            </a:r>
            <a:endParaRPr lang="fr-FR" sz="2800" dirty="0"/>
          </a:p>
        </p:txBody>
      </p:sp>
      <p:sp>
        <p:nvSpPr>
          <p:cNvPr id="7" name="Rectangle 6"/>
          <p:cNvSpPr/>
          <p:nvPr/>
        </p:nvSpPr>
        <p:spPr>
          <a:xfrm>
            <a:off x="6172200" y="6550223"/>
            <a:ext cx="6019800" cy="307777"/>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2743200"/>
            <a:ext cx="5867400" cy="523220"/>
          </a:xfrm>
          <a:prstGeom prst="rect">
            <a:avLst/>
          </a:prstGeom>
        </p:spPr>
        <p:txBody>
          <a:bodyPr wrap="square">
            <a:spAutoFit/>
          </a:bodyPr>
          <a:lstStyle/>
          <a:p>
            <a:r>
              <a:rPr lang="fr-FR" sz="2800" dirty="0" smtClean="0"/>
              <a:t>Elle est seule, Thésée l’a abandonnée. </a:t>
            </a:r>
            <a:endParaRPr lang="fr-FR" dirty="0"/>
          </a:p>
        </p:txBody>
      </p:sp>
      <p:sp>
        <p:nvSpPr>
          <p:cNvPr id="5" name="Rectangle 4"/>
          <p:cNvSpPr/>
          <p:nvPr/>
        </p:nvSpPr>
        <p:spPr>
          <a:xfrm>
            <a:off x="1905000" y="304800"/>
            <a:ext cx="9067800" cy="1138773"/>
          </a:xfrm>
          <a:prstGeom prst="rect">
            <a:avLst/>
          </a:prstGeom>
        </p:spPr>
        <p:txBody>
          <a:bodyPr wrap="square">
            <a:spAutoFit/>
          </a:bodyPr>
          <a:lstStyle/>
          <a:p>
            <a:pPr algn="ctr"/>
            <a:r>
              <a:rPr lang="fr-FR" sz="3400" dirty="0" smtClean="0">
                <a:solidFill>
                  <a:srgbClr val="FF0000"/>
                </a:solidFill>
              </a:rPr>
              <a:t>Comme il oublia la promesse faite à Ariane, le jeune prince oublie celle faite à son père</a:t>
            </a:r>
            <a:endParaRPr lang="fr-FR" sz="3400" dirty="0">
              <a:solidFill>
                <a:srgbClr val="FF0000"/>
              </a:solidFill>
            </a:endParaRPr>
          </a:p>
        </p:txBody>
      </p:sp>
      <p:sp>
        <p:nvSpPr>
          <p:cNvPr id="6" name="Rectangle 5"/>
          <p:cNvSpPr/>
          <p:nvPr/>
        </p:nvSpPr>
        <p:spPr>
          <a:xfrm>
            <a:off x="5334000" y="4572000"/>
            <a:ext cx="6553200" cy="523220"/>
          </a:xfrm>
          <a:prstGeom prst="rect">
            <a:avLst/>
          </a:prstGeom>
        </p:spPr>
        <p:txBody>
          <a:bodyPr wrap="square">
            <a:spAutoFit/>
          </a:bodyPr>
          <a:lstStyle/>
          <a:p>
            <a:r>
              <a:rPr lang="fr-FR" sz="2800" dirty="0" smtClean="0"/>
              <a:t>Désespéré, Egée se jette à la mer et se noie.</a:t>
            </a:r>
            <a:endParaRPr lang="fr-FR" dirty="0"/>
          </a:p>
        </p:txBody>
      </p:sp>
      <p:sp>
        <p:nvSpPr>
          <p:cNvPr id="7" name="ZoneTexte 6"/>
          <p:cNvSpPr txBox="1"/>
          <p:nvPr/>
        </p:nvSpPr>
        <p:spPr>
          <a:xfrm>
            <a:off x="5943600" y="5334000"/>
            <a:ext cx="2514600" cy="523220"/>
          </a:xfrm>
          <a:prstGeom prst="rect">
            <a:avLst/>
          </a:prstGeom>
          <a:noFill/>
          <a:ln>
            <a:solidFill>
              <a:srgbClr val="7030A0"/>
            </a:solidFill>
          </a:ln>
        </p:spPr>
        <p:txBody>
          <a:bodyPr wrap="square" rtlCol="0">
            <a:spAutoFit/>
          </a:bodyPr>
          <a:lstStyle/>
          <a:p>
            <a:pPr algn="ctr"/>
            <a:r>
              <a:rPr lang="fr-FR" sz="2800" dirty="0" smtClean="0">
                <a:solidFill>
                  <a:srgbClr val="7030A0"/>
                </a:solidFill>
              </a:rPr>
              <a:t>irresponsable</a:t>
            </a:r>
            <a:endParaRPr lang="fr-FR" sz="2800" dirty="0">
              <a:solidFill>
                <a:srgbClr val="7030A0"/>
              </a:solidFill>
            </a:endParaRPr>
          </a:p>
        </p:txBody>
      </p:sp>
      <p:sp>
        <p:nvSpPr>
          <p:cNvPr id="8" name="ZoneTexte 7"/>
          <p:cNvSpPr txBox="1"/>
          <p:nvPr/>
        </p:nvSpPr>
        <p:spPr>
          <a:xfrm>
            <a:off x="838200" y="3352800"/>
            <a:ext cx="2057400" cy="523220"/>
          </a:xfrm>
          <a:prstGeom prst="rect">
            <a:avLst/>
          </a:prstGeom>
          <a:noFill/>
          <a:ln>
            <a:solidFill>
              <a:srgbClr val="7030A0"/>
            </a:solidFill>
          </a:ln>
        </p:spPr>
        <p:txBody>
          <a:bodyPr wrap="square" rtlCol="0">
            <a:spAutoFit/>
          </a:bodyPr>
          <a:lstStyle/>
          <a:p>
            <a:pPr algn="ctr"/>
            <a:r>
              <a:rPr lang="fr-FR" sz="2800" dirty="0" smtClean="0">
                <a:solidFill>
                  <a:srgbClr val="7030A0"/>
                </a:solidFill>
              </a:rPr>
              <a:t>menteur</a:t>
            </a:r>
            <a:endParaRPr lang="fr-FR" sz="2800" dirty="0">
              <a:solidFill>
                <a:srgbClr val="7030A0"/>
              </a:solidFill>
            </a:endParaRPr>
          </a:p>
        </p:txBody>
      </p:sp>
      <p:sp>
        <p:nvSpPr>
          <p:cNvPr id="9" name="ZoneTexte 8"/>
          <p:cNvSpPr txBox="1"/>
          <p:nvPr/>
        </p:nvSpPr>
        <p:spPr>
          <a:xfrm>
            <a:off x="9067800" y="5282625"/>
            <a:ext cx="2057400" cy="523220"/>
          </a:xfrm>
          <a:prstGeom prst="rect">
            <a:avLst/>
          </a:prstGeom>
          <a:noFill/>
          <a:ln>
            <a:solidFill>
              <a:srgbClr val="7030A0"/>
            </a:solidFill>
          </a:ln>
        </p:spPr>
        <p:txBody>
          <a:bodyPr wrap="square" rtlCol="0">
            <a:spAutoFit/>
          </a:bodyPr>
          <a:lstStyle/>
          <a:p>
            <a:pPr algn="ctr"/>
            <a:r>
              <a:rPr lang="fr-FR" sz="2800" dirty="0" smtClean="0">
                <a:solidFill>
                  <a:srgbClr val="7030A0"/>
                </a:solidFill>
              </a:rPr>
              <a:t>insouciant</a:t>
            </a:r>
            <a:endParaRPr lang="fr-FR" sz="2800" dirty="0">
              <a:solidFill>
                <a:srgbClr val="7030A0"/>
              </a:solidFill>
            </a:endParaRPr>
          </a:p>
        </p:txBody>
      </p:sp>
      <p:sp>
        <p:nvSpPr>
          <p:cNvPr id="10" name="ZoneTexte 9"/>
          <p:cNvSpPr txBox="1"/>
          <p:nvPr/>
        </p:nvSpPr>
        <p:spPr>
          <a:xfrm>
            <a:off x="3657600" y="3352800"/>
            <a:ext cx="2057400" cy="523220"/>
          </a:xfrm>
          <a:prstGeom prst="rect">
            <a:avLst/>
          </a:prstGeom>
          <a:noFill/>
          <a:ln>
            <a:solidFill>
              <a:srgbClr val="7030A0"/>
            </a:solidFill>
          </a:ln>
        </p:spPr>
        <p:txBody>
          <a:bodyPr wrap="square" rtlCol="0">
            <a:spAutoFit/>
          </a:bodyPr>
          <a:lstStyle/>
          <a:p>
            <a:pPr algn="ctr"/>
            <a:r>
              <a:rPr lang="fr-FR" sz="2800" dirty="0" smtClean="0">
                <a:solidFill>
                  <a:srgbClr val="7030A0"/>
                </a:solidFill>
              </a:rPr>
              <a:t>égoïste</a:t>
            </a:r>
            <a:endParaRPr lang="fr-FR" sz="2800"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800" decel="100000"/>
                                        <p:tgtEl>
                                          <p:spTgt spid="6"/>
                                        </p:tgtEl>
                                      </p:cBhvr>
                                    </p:animEffect>
                                    <p:anim calcmode="lin" valueType="num">
                                      <p:cBhvr>
                                        <p:cTn id="18" dur="800" decel="100000" fill="hold"/>
                                        <p:tgtEl>
                                          <p:spTgt spid="6"/>
                                        </p:tgtEl>
                                        <p:attrNameLst>
                                          <p:attrName>style.rotation</p:attrName>
                                        </p:attrNameLst>
                                      </p:cBhvr>
                                      <p:tavLst>
                                        <p:tav tm="0">
                                          <p:val>
                                            <p:fltVal val="-90"/>
                                          </p:val>
                                        </p:tav>
                                        <p:tav tm="100000">
                                          <p:val>
                                            <p:fltVal val="0"/>
                                          </p:val>
                                        </p:tav>
                                      </p:tavLst>
                                    </p:anim>
                                    <p:anim calcmode="lin" valueType="num">
                                      <p:cBhvr>
                                        <p:cTn id="19" dur="800" decel="100000" fill="hold"/>
                                        <p:tgtEl>
                                          <p:spTgt spid="6"/>
                                        </p:tgtEl>
                                        <p:attrNameLst>
                                          <p:attrName>ppt_x</p:attrName>
                                        </p:attrNameLst>
                                      </p:cBhvr>
                                      <p:tavLst>
                                        <p:tav tm="0">
                                          <p:val>
                                            <p:strVal val="#ppt_x+0.4"/>
                                          </p:val>
                                        </p:tav>
                                        <p:tav tm="100000">
                                          <p:val>
                                            <p:strVal val="#ppt_x-0.05"/>
                                          </p:val>
                                        </p:tav>
                                      </p:tavLst>
                                    </p:anim>
                                    <p:anim calcmode="lin" valueType="num">
                                      <p:cBhvr>
                                        <p:cTn id="20" dur="800" decel="100000" fill="hold"/>
                                        <p:tgtEl>
                                          <p:spTgt spid="6"/>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anim calcmode="lin" valueType="num">
                                      <p:cBhvr>
                                        <p:cTn id="28" dur="500" fill="hold"/>
                                        <p:tgtEl>
                                          <p:spTgt spid="7"/>
                                        </p:tgtEl>
                                        <p:attrNameLst>
                                          <p:attrName>ppt_x</p:attrName>
                                        </p:attrNameLst>
                                      </p:cBhvr>
                                      <p:tavLst>
                                        <p:tav tm="0">
                                          <p:val>
                                            <p:strVal val="#ppt_x"/>
                                          </p:val>
                                        </p:tav>
                                        <p:tav tm="100000">
                                          <p:val>
                                            <p:strVal val="#ppt_x"/>
                                          </p:val>
                                        </p:tav>
                                      </p:tavLst>
                                    </p:anim>
                                    <p:anim calcmode="lin" valueType="num">
                                      <p:cBhvr>
                                        <p:cTn id="29"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anim calcmode="lin" valueType="num">
                                      <p:cBhvr>
                                        <p:cTn id="35" dur="500" fill="hold"/>
                                        <p:tgtEl>
                                          <p:spTgt spid="8"/>
                                        </p:tgtEl>
                                        <p:attrNameLst>
                                          <p:attrName>ppt_x</p:attrName>
                                        </p:attrNameLst>
                                      </p:cBhvr>
                                      <p:tavLst>
                                        <p:tav tm="0">
                                          <p:val>
                                            <p:strVal val="#ppt_x"/>
                                          </p:val>
                                        </p:tav>
                                        <p:tav tm="100000">
                                          <p:val>
                                            <p:strVal val="#ppt_x"/>
                                          </p:val>
                                        </p:tav>
                                      </p:tavLst>
                                    </p:anim>
                                    <p:anim calcmode="lin" valueType="num">
                                      <p:cBhvr>
                                        <p:cTn id="36"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500"/>
                                        <p:tgtEl>
                                          <p:spTgt spid="10"/>
                                        </p:tgtEl>
                                      </p:cBhvr>
                                    </p:animEffect>
                                    <p:anim calcmode="lin" valueType="num">
                                      <p:cBhvr>
                                        <p:cTn id="42" dur="500" fill="hold"/>
                                        <p:tgtEl>
                                          <p:spTgt spid="10"/>
                                        </p:tgtEl>
                                        <p:attrNameLst>
                                          <p:attrName>ppt_x</p:attrName>
                                        </p:attrNameLst>
                                      </p:cBhvr>
                                      <p:tavLst>
                                        <p:tav tm="0">
                                          <p:val>
                                            <p:strVal val="#ppt_x"/>
                                          </p:val>
                                        </p:tav>
                                        <p:tav tm="100000">
                                          <p:val>
                                            <p:strVal val="#ppt_x"/>
                                          </p:val>
                                        </p:tav>
                                      </p:tavLst>
                                    </p:anim>
                                    <p:anim calcmode="lin" valueType="num">
                                      <p:cBhvr>
                                        <p:cTn id="43"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fade">
                                      <p:cBhvr>
                                        <p:cTn id="48" dur="500"/>
                                        <p:tgtEl>
                                          <p:spTgt spid="9"/>
                                        </p:tgtEl>
                                      </p:cBhvr>
                                    </p:animEffect>
                                    <p:anim calcmode="lin" valueType="num">
                                      <p:cBhvr>
                                        <p:cTn id="49" dur="500" fill="hold"/>
                                        <p:tgtEl>
                                          <p:spTgt spid="9"/>
                                        </p:tgtEl>
                                        <p:attrNameLst>
                                          <p:attrName>ppt_x</p:attrName>
                                        </p:attrNameLst>
                                      </p:cBhvr>
                                      <p:tavLst>
                                        <p:tav tm="0">
                                          <p:val>
                                            <p:strVal val="#ppt_x"/>
                                          </p:val>
                                        </p:tav>
                                        <p:tav tm="100000">
                                          <p:val>
                                            <p:strVal val="#ppt_x"/>
                                          </p:val>
                                        </p:tav>
                                      </p:tavLst>
                                    </p:anim>
                                    <p:anim calcmode="lin" valueType="num">
                                      <p:cBhvr>
                                        <p:cTn id="50"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animBg="1"/>
      <p:bldP spid="8" grpId="0" animBg="1"/>
      <p:bldP spid="9" grpId="0"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1000" y="228600"/>
            <a:ext cx="10058400" cy="584775"/>
          </a:xfrm>
          <a:prstGeom prst="rect">
            <a:avLst/>
          </a:prstGeom>
          <a:noFill/>
        </p:spPr>
        <p:txBody>
          <a:bodyPr wrap="square" rtlCol="0">
            <a:spAutoFit/>
          </a:bodyPr>
          <a:lstStyle/>
          <a:p>
            <a:r>
              <a:rPr lang="fr-FR" sz="3200" u="sng" dirty="0" smtClean="0">
                <a:solidFill>
                  <a:srgbClr val="0070C0"/>
                </a:solidFill>
              </a:rPr>
              <a:t>Que nous reste-t-il de la mythologie aujourd’hui ?...</a:t>
            </a:r>
            <a:endParaRPr lang="fr-FR" sz="3200" u="sng" dirty="0">
              <a:solidFill>
                <a:srgbClr val="0070C0"/>
              </a:solidFill>
            </a:endParaRPr>
          </a:p>
        </p:txBody>
      </p:sp>
      <p:sp>
        <p:nvSpPr>
          <p:cNvPr id="3" name="ZoneTexte 2"/>
          <p:cNvSpPr txBox="1"/>
          <p:nvPr/>
        </p:nvSpPr>
        <p:spPr>
          <a:xfrm>
            <a:off x="3429000" y="1320225"/>
            <a:ext cx="6019800" cy="584775"/>
          </a:xfrm>
          <a:prstGeom prst="rect">
            <a:avLst/>
          </a:prstGeom>
          <a:noFill/>
        </p:spPr>
        <p:txBody>
          <a:bodyPr wrap="square" rtlCol="0">
            <a:spAutoFit/>
          </a:bodyPr>
          <a:lstStyle/>
          <a:p>
            <a:r>
              <a:rPr lang="fr-FR" sz="3200" dirty="0" smtClean="0">
                <a:solidFill>
                  <a:srgbClr val="7030A0"/>
                </a:solidFill>
              </a:rPr>
              <a:t>Des mots et des expressions…</a:t>
            </a:r>
            <a:endParaRPr lang="fr-FR" sz="3200" dirty="0">
              <a:solidFill>
                <a:srgbClr val="7030A0"/>
              </a:solidFill>
            </a:endParaRPr>
          </a:p>
        </p:txBody>
      </p:sp>
      <p:sp>
        <p:nvSpPr>
          <p:cNvPr id="4" name="ZoneTexte 3"/>
          <p:cNvSpPr txBox="1"/>
          <p:nvPr/>
        </p:nvSpPr>
        <p:spPr>
          <a:xfrm>
            <a:off x="304800" y="2819400"/>
            <a:ext cx="11658600" cy="954107"/>
          </a:xfrm>
          <a:prstGeom prst="rect">
            <a:avLst/>
          </a:prstGeom>
          <a:noFill/>
        </p:spPr>
        <p:txBody>
          <a:bodyPr wrap="square" rtlCol="0">
            <a:spAutoFit/>
          </a:bodyPr>
          <a:lstStyle/>
          <a:p>
            <a:r>
              <a:rPr lang="fr-FR" sz="2800" dirty="0" smtClean="0">
                <a:solidFill>
                  <a:srgbClr val="0070C0"/>
                </a:solidFill>
              </a:rPr>
              <a:t>Dans les </a:t>
            </a:r>
            <a:r>
              <a:rPr lang="fr-FR" sz="2800" dirty="0" smtClean="0">
                <a:solidFill>
                  <a:srgbClr val="0070C0"/>
                </a:solidFill>
              </a:rPr>
              <a:t>« Escape </a:t>
            </a:r>
            <a:r>
              <a:rPr lang="fr-FR" sz="2800" dirty="0" err="1" smtClean="0">
                <a:solidFill>
                  <a:srgbClr val="0070C0"/>
                </a:solidFill>
              </a:rPr>
              <a:t>games</a:t>
            </a:r>
            <a:r>
              <a:rPr lang="fr-FR" sz="2800" dirty="0" smtClean="0">
                <a:solidFill>
                  <a:srgbClr val="0070C0"/>
                </a:solidFill>
              </a:rPr>
              <a:t> », </a:t>
            </a:r>
            <a:r>
              <a:rPr lang="fr-FR" sz="2800" dirty="0" smtClean="0">
                <a:solidFill>
                  <a:srgbClr val="0070C0"/>
                </a:solidFill>
              </a:rPr>
              <a:t>les indices sont </a:t>
            </a:r>
            <a:r>
              <a:rPr lang="fr-FR" sz="2800" u="sng" dirty="0" smtClean="0">
                <a:solidFill>
                  <a:srgbClr val="7030A0"/>
                </a:solidFill>
              </a:rPr>
              <a:t>le fil d’Ariane </a:t>
            </a:r>
            <a:r>
              <a:rPr lang="fr-FR" sz="2800" dirty="0" smtClean="0">
                <a:solidFill>
                  <a:srgbClr val="0070C0"/>
                </a:solidFill>
              </a:rPr>
              <a:t>qui permettent aux joueurs de trouver la sortie.</a:t>
            </a:r>
            <a:endParaRPr lang="fr-FR" sz="2800" dirty="0">
              <a:solidFill>
                <a:srgbClr val="0070C0"/>
              </a:solidFill>
            </a:endParaRPr>
          </a:p>
        </p:txBody>
      </p:sp>
      <p:sp>
        <p:nvSpPr>
          <p:cNvPr id="5" name="ZoneTexte 4"/>
          <p:cNvSpPr txBox="1"/>
          <p:nvPr/>
        </p:nvSpPr>
        <p:spPr>
          <a:xfrm>
            <a:off x="304800" y="3846493"/>
            <a:ext cx="11658600" cy="954107"/>
          </a:xfrm>
          <a:prstGeom prst="rect">
            <a:avLst/>
          </a:prstGeom>
          <a:noFill/>
        </p:spPr>
        <p:txBody>
          <a:bodyPr wrap="square" rtlCol="0">
            <a:spAutoFit/>
          </a:bodyPr>
          <a:lstStyle/>
          <a:p>
            <a:r>
              <a:rPr lang="fr-FR" sz="2800" dirty="0" smtClean="0"/>
              <a:t>Cela </a:t>
            </a:r>
            <a:r>
              <a:rPr lang="fr-FR" sz="2800" dirty="0" smtClean="0"/>
              <a:t>signifie qu’ils ont pris la bonne voie pour arriver à sortir d’une situation difficile.</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09800" y="838200"/>
            <a:ext cx="7391400" cy="4524315"/>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Pourquoi Thésée va-t-il combattre le Minotaure ?</a:t>
            </a:r>
            <a:endParaRPr lang="fr-F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1000" y="228600"/>
            <a:ext cx="10058400" cy="584775"/>
          </a:xfrm>
          <a:prstGeom prst="rect">
            <a:avLst/>
          </a:prstGeom>
          <a:noFill/>
        </p:spPr>
        <p:txBody>
          <a:bodyPr wrap="square" rtlCol="0">
            <a:spAutoFit/>
          </a:bodyPr>
          <a:lstStyle/>
          <a:p>
            <a:r>
              <a:rPr lang="fr-FR" sz="3200" u="sng" dirty="0" smtClean="0">
                <a:solidFill>
                  <a:srgbClr val="0070C0"/>
                </a:solidFill>
              </a:rPr>
              <a:t>Que nous reste-t-il de la mythologie aujourd’hui ?...</a:t>
            </a:r>
            <a:endParaRPr lang="fr-FR" sz="3200" u="sng" dirty="0">
              <a:solidFill>
                <a:srgbClr val="0070C0"/>
              </a:solidFill>
            </a:endParaRPr>
          </a:p>
        </p:txBody>
      </p:sp>
      <p:sp>
        <p:nvSpPr>
          <p:cNvPr id="3" name="ZoneTexte 2"/>
          <p:cNvSpPr txBox="1"/>
          <p:nvPr/>
        </p:nvSpPr>
        <p:spPr>
          <a:xfrm>
            <a:off x="3429000" y="1244025"/>
            <a:ext cx="6019800" cy="584775"/>
          </a:xfrm>
          <a:prstGeom prst="rect">
            <a:avLst/>
          </a:prstGeom>
          <a:noFill/>
        </p:spPr>
        <p:txBody>
          <a:bodyPr wrap="square" rtlCol="0">
            <a:spAutoFit/>
          </a:bodyPr>
          <a:lstStyle/>
          <a:p>
            <a:r>
              <a:rPr lang="fr-FR" sz="3200" dirty="0" smtClean="0">
                <a:solidFill>
                  <a:srgbClr val="7030A0"/>
                </a:solidFill>
              </a:rPr>
              <a:t>Des mots et des expressions…</a:t>
            </a:r>
            <a:endParaRPr lang="fr-FR" sz="3200" dirty="0">
              <a:solidFill>
                <a:srgbClr val="7030A0"/>
              </a:solidFill>
            </a:endParaRPr>
          </a:p>
        </p:txBody>
      </p:sp>
      <p:sp>
        <p:nvSpPr>
          <p:cNvPr id="6" name="ZoneTexte 5"/>
          <p:cNvSpPr txBox="1"/>
          <p:nvPr/>
        </p:nvSpPr>
        <p:spPr>
          <a:xfrm>
            <a:off x="381000" y="2448580"/>
            <a:ext cx="11277600" cy="954107"/>
          </a:xfrm>
          <a:prstGeom prst="rect">
            <a:avLst/>
          </a:prstGeom>
          <a:noFill/>
        </p:spPr>
        <p:txBody>
          <a:bodyPr wrap="square" rtlCol="0">
            <a:spAutoFit/>
          </a:bodyPr>
          <a:lstStyle/>
          <a:p>
            <a:r>
              <a:rPr lang="fr-FR" sz="2800" dirty="0" smtClean="0">
                <a:solidFill>
                  <a:srgbClr val="0070C0"/>
                </a:solidFill>
              </a:rPr>
              <a:t>Elle cherchait son </a:t>
            </a:r>
            <a:r>
              <a:rPr lang="fr-FR" sz="2800" dirty="0" smtClean="0">
                <a:solidFill>
                  <a:srgbClr val="0070C0"/>
                </a:solidFill>
              </a:rPr>
              <a:t>chemin mais, </a:t>
            </a:r>
            <a:r>
              <a:rPr lang="fr-FR" sz="2800" dirty="0" smtClean="0">
                <a:solidFill>
                  <a:srgbClr val="0070C0"/>
                </a:solidFill>
              </a:rPr>
              <a:t>dans </a:t>
            </a:r>
            <a:r>
              <a:rPr lang="fr-FR" sz="2800" u="sng" dirty="0" smtClean="0">
                <a:solidFill>
                  <a:srgbClr val="7030A0"/>
                </a:solidFill>
              </a:rPr>
              <a:t>ce dédale </a:t>
            </a:r>
            <a:r>
              <a:rPr lang="fr-FR" sz="2800" dirty="0" smtClean="0">
                <a:solidFill>
                  <a:srgbClr val="0070C0"/>
                </a:solidFill>
              </a:rPr>
              <a:t>de </a:t>
            </a:r>
            <a:r>
              <a:rPr lang="fr-FR" sz="2800" dirty="0" smtClean="0">
                <a:solidFill>
                  <a:srgbClr val="0070C0"/>
                </a:solidFill>
              </a:rPr>
              <a:t>ruelles, </a:t>
            </a:r>
            <a:r>
              <a:rPr lang="fr-FR" sz="2800" dirty="0" smtClean="0">
                <a:solidFill>
                  <a:srgbClr val="0070C0"/>
                </a:solidFill>
              </a:rPr>
              <a:t>elle n’y parvenait pas</a:t>
            </a:r>
            <a:r>
              <a:rPr lang="fr-FR" sz="2800" dirty="0" smtClean="0"/>
              <a:t>.</a:t>
            </a:r>
            <a:endParaRPr lang="fr-FR" sz="2800" dirty="0"/>
          </a:p>
        </p:txBody>
      </p:sp>
      <p:sp>
        <p:nvSpPr>
          <p:cNvPr id="7" name="ZoneTexte 6"/>
          <p:cNvSpPr txBox="1"/>
          <p:nvPr/>
        </p:nvSpPr>
        <p:spPr>
          <a:xfrm>
            <a:off x="381000" y="3475673"/>
            <a:ext cx="11658600" cy="954107"/>
          </a:xfrm>
          <a:prstGeom prst="rect">
            <a:avLst/>
          </a:prstGeom>
          <a:noFill/>
        </p:spPr>
        <p:txBody>
          <a:bodyPr wrap="square" rtlCol="0">
            <a:spAutoFit/>
          </a:bodyPr>
          <a:lstStyle/>
          <a:p>
            <a:r>
              <a:rPr lang="fr-FR" sz="2800" dirty="0" smtClean="0"/>
              <a:t>Cela </a:t>
            </a:r>
            <a:r>
              <a:rPr lang="fr-FR" sz="2800" dirty="0" smtClean="0"/>
              <a:t>signifie que les ruelles sont nombreuses et se ressemblent, comme dans un labyrinthe.</a:t>
            </a:r>
            <a:endParaRPr lang="fr-FR" sz="2800" dirty="0"/>
          </a:p>
        </p:txBody>
      </p:sp>
      <p:sp>
        <p:nvSpPr>
          <p:cNvPr id="8" name="Rectangle 7"/>
          <p:cNvSpPr/>
          <p:nvPr/>
        </p:nvSpPr>
        <p:spPr>
          <a:xfrm>
            <a:off x="381000" y="4886980"/>
            <a:ext cx="1956241" cy="523220"/>
          </a:xfrm>
          <a:prstGeom prst="rect">
            <a:avLst/>
          </a:prstGeom>
        </p:spPr>
        <p:txBody>
          <a:bodyPr wrap="none">
            <a:spAutoFit/>
          </a:bodyPr>
          <a:lstStyle/>
          <a:p>
            <a:r>
              <a:rPr lang="fr-FR" sz="2800" u="sng" dirty="0" smtClean="0">
                <a:solidFill>
                  <a:srgbClr val="7030A0"/>
                </a:solidFill>
              </a:rPr>
              <a:t>La mer Egée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ppt_x"/>
                                          </p:val>
                                        </p:tav>
                                        <p:tav tm="100000">
                                          <p:val>
                                            <p:strVal val="#ppt_x"/>
                                          </p:val>
                                        </p:tav>
                                      </p:tavLst>
                                    </p:anim>
                                    <p:anim calcmode="lin" valueType="num">
                                      <p:cBhvr additive="base">
                                        <p:cTn id="1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anim calcmode="lin" valueType="num">
                                      <p:cBhvr>
                                        <p:cTn id="21" dur="500" fill="hold"/>
                                        <p:tgtEl>
                                          <p:spTgt spid="8"/>
                                        </p:tgtEl>
                                        <p:attrNameLst>
                                          <p:attrName>ppt_x</p:attrName>
                                        </p:attrNameLst>
                                      </p:cBhvr>
                                      <p:tavLst>
                                        <p:tav tm="0">
                                          <p:val>
                                            <p:strVal val="#ppt_x"/>
                                          </p:val>
                                        </p:tav>
                                        <p:tav tm="100000">
                                          <p:val>
                                            <p:strVal val="#ppt_x"/>
                                          </p:val>
                                        </p:tav>
                                      </p:tavLst>
                                    </p:anim>
                                    <p:anim calcmode="lin" valueType="num">
                                      <p:cBhvr>
                                        <p:cTn id="22"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991544" y="908720"/>
            <a:ext cx="8229600" cy="1143000"/>
          </a:xfrm>
        </p:spPr>
        <p:txBody>
          <a:bodyPr>
            <a:normAutofit/>
          </a:bodyPr>
          <a:lstStyle/>
          <a:p>
            <a:pPr algn="ctr"/>
            <a:r>
              <a:rPr lang="fr-FR" sz="6600" dirty="0"/>
              <a:t>A </a:t>
            </a:r>
            <a:r>
              <a:rPr lang="fr-FR" sz="6600" dirty="0" smtClean="0"/>
              <a:t>bientôt!</a:t>
            </a:r>
            <a:endParaRPr lang="fr-FR" sz="6600" dirty="0"/>
          </a:p>
        </p:txBody>
      </p:sp>
      <p:pic>
        <p:nvPicPr>
          <p:cNvPr id="1026" name="Picture 2" descr="Résultat de recherche d'images pour &quot;smiley au revoir&quot;"/>
          <p:cNvPicPr>
            <a:picLocks noChangeAspect="1" noChangeArrowheads="1"/>
          </p:cNvPicPr>
          <p:nvPr/>
        </p:nvPicPr>
        <p:blipFill>
          <a:blip r:embed="rId3" cstate="print"/>
          <a:srcRect/>
          <a:stretch>
            <a:fillRect/>
          </a:stretch>
        </p:blipFill>
        <p:spPr bwMode="auto">
          <a:xfrm>
            <a:off x="4871864" y="3212977"/>
            <a:ext cx="3057972" cy="2011205"/>
          </a:xfrm>
          <a:prstGeom prst="rect">
            <a:avLst/>
          </a:prstGeom>
          <a:noFill/>
        </p:spPr>
      </p:pic>
    </p:spTree>
    <p:extLst>
      <p:ext uri="{BB962C8B-B14F-4D97-AF65-F5344CB8AC3E}">
        <p14:creationId xmlns:p14="http://schemas.microsoft.com/office/powerpoint/2010/main" val="237987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6740307"/>
          </a:xfrm>
          <a:prstGeom prst="rect">
            <a:avLst/>
          </a:prstGeom>
          <a:noFill/>
        </p:spPr>
        <p:txBody>
          <a:bodyPr wrap="square" rtlCol="0">
            <a:spAutoFit/>
          </a:bodyPr>
          <a:lstStyle/>
          <a:p>
            <a:r>
              <a:rPr lang="fr-FR" sz="2600" dirty="0" smtClean="0"/>
              <a:t>Les années passent. Les Athéniens s’apprêtent à envoyer des jeunes gens pour la troisième fois vers la Crète. En ville, la colère gronde. Egée, le roi d’Athènes, ne sait que faire, quand, soudain, son fils unique, le prince Thésée se porte volontaire pour partir. […]</a:t>
            </a:r>
          </a:p>
          <a:p>
            <a:r>
              <a:rPr lang="fr-FR" sz="2600" dirty="0" smtClean="0"/>
              <a:t>- Puisque ta décision est prise, dit le roi, ému par sa jeunesse et son courage, voici deux jeux de voiles pour ton navire. Utilise les voiles noires pour le voyage aller, qui est si funeste, et les voiles blanches pour le retour, qui sera joyeux. N’oublie pas de hisser les voiles blanches si tu reviens sur le bateau. N’oublie surtout pas…</a:t>
            </a:r>
          </a:p>
          <a:p>
            <a:endParaRPr lang="fr-FR" sz="1600" dirty="0" smtClean="0"/>
          </a:p>
          <a:p>
            <a:r>
              <a:rPr lang="fr-FR" sz="2600" dirty="0" smtClean="0"/>
              <a:t>Pendant le voyage, les jeunes Athéniens tremblent en pensant au Minotaure. Seul Thésée n’a pas peur. Arrivé en Crète, Thésée remarque sur le rivage la princesse Ariane, fille de Minos. Il la trouve fort belle et elle le trouve magnifique. Elle ne veut pas qu’il soit dévoré par le Minotaure et décide d’aider celui qu’elle aime déjà. […]</a:t>
            </a:r>
          </a:p>
          <a:p>
            <a:r>
              <a:rPr lang="fr-FR" sz="2600" dirty="0" smtClean="0"/>
              <a:t>- Prends cette pelote de </a:t>
            </a:r>
            <a:r>
              <a:rPr lang="fr-FR" sz="2600" dirty="0" smtClean="0"/>
              <a:t>fil, </a:t>
            </a:r>
            <a:r>
              <a:rPr lang="fr-FR" sz="2600" dirty="0" smtClean="0"/>
              <a:t>propose Ariane au prince. Quand tu seras dans le labyrinthe, déroule-la tout au long du chemin. Ainsi tu trouveras la sortie, mais promets-moi de </a:t>
            </a:r>
            <a:r>
              <a:rPr lang="fr-FR" sz="2600" dirty="0" smtClean="0"/>
              <a:t>m’emmener </a:t>
            </a:r>
            <a:r>
              <a:rPr lang="fr-FR" sz="2600" dirty="0" smtClean="0"/>
              <a:t>avec </a:t>
            </a:r>
            <a:r>
              <a:rPr lang="fr-FR" sz="2600" dirty="0" smtClean="0"/>
              <a:t>toi </a:t>
            </a:r>
            <a:r>
              <a:rPr lang="fr-FR" sz="2600" dirty="0" smtClean="0"/>
              <a:t>et de m’épouser. </a:t>
            </a:r>
          </a:p>
          <a:p>
            <a:r>
              <a:rPr lang="fr-FR" sz="2600" dirty="0" smtClean="0"/>
              <a:t>- </a:t>
            </a:r>
            <a:r>
              <a:rPr lang="fr-FR" sz="2600" dirty="0" smtClean="0"/>
              <a:t>Attends-moi, </a:t>
            </a:r>
            <a:r>
              <a:rPr lang="fr-FR" sz="2600" dirty="0" smtClean="0"/>
              <a:t>douce princesse. Je tue ce monstre et t’enlève aussitôt. Tu seras ma femme, murmure Thésée. Je te le promets.</a:t>
            </a:r>
            <a:endParaRPr lang="fr-FR" sz="2600" dirty="0"/>
          </a:p>
        </p:txBody>
      </p:sp>
      <p:sp>
        <p:nvSpPr>
          <p:cNvPr id="3" name="Rectangle 2"/>
          <p:cNvSpPr/>
          <p:nvPr/>
        </p:nvSpPr>
        <p:spPr>
          <a:xfrm>
            <a:off x="6172200" y="6550223"/>
            <a:ext cx="6019800" cy="307777"/>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728994" y="76200"/>
            <a:ext cx="4272006"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Thésée</a:t>
            </a:r>
            <a:endParaRPr lang="fr-F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23" name="ZoneTexte 22"/>
          <p:cNvSpPr txBox="1"/>
          <p:nvPr/>
        </p:nvSpPr>
        <p:spPr>
          <a:xfrm>
            <a:off x="1371600" y="2372380"/>
            <a:ext cx="3581400" cy="523220"/>
          </a:xfrm>
          <a:prstGeom prst="rect">
            <a:avLst/>
          </a:prstGeom>
          <a:noFill/>
          <a:ln>
            <a:solidFill>
              <a:srgbClr val="0070C0"/>
            </a:solidFill>
          </a:ln>
        </p:spPr>
        <p:txBody>
          <a:bodyPr wrap="square" rtlCol="0">
            <a:spAutoFit/>
          </a:bodyPr>
          <a:lstStyle/>
          <a:p>
            <a:pPr algn="ctr"/>
            <a:r>
              <a:rPr lang="fr-FR" sz="2800" dirty="0" smtClean="0"/>
              <a:t>marche d’un pas ferme</a:t>
            </a:r>
            <a:endParaRPr lang="fr-FR" sz="2800" dirty="0"/>
          </a:p>
        </p:txBody>
      </p:sp>
      <p:sp>
        <p:nvSpPr>
          <p:cNvPr id="24" name="ZoneTexte 23"/>
          <p:cNvSpPr txBox="1"/>
          <p:nvPr/>
        </p:nvSpPr>
        <p:spPr>
          <a:xfrm>
            <a:off x="914400" y="4572000"/>
            <a:ext cx="5257800" cy="523220"/>
          </a:xfrm>
          <a:prstGeom prst="rect">
            <a:avLst/>
          </a:prstGeom>
          <a:noFill/>
          <a:ln>
            <a:solidFill>
              <a:srgbClr val="0070C0"/>
            </a:solidFill>
          </a:ln>
        </p:spPr>
        <p:txBody>
          <a:bodyPr wrap="square" rtlCol="0">
            <a:spAutoFit/>
          </a:bodyPr>
          <a:lstStyle/>
          <a:p>
            <a:pPr algn="ctr"/>
            <a:r>
              <a:rPr lang="fr-FR" sz="2800" dirty="0" smtClean="0"/>
              <a:t>repousse la gueule prête à mordre</a:t>
            </a:r>
            <a:endParaRPr lang="fr-FR" sz="2800" dirty="0"/>
          </a:p>
        </p:txBody>
      </p:sp>
      <p:sp>
        <p:nvSpPr>
          <p:cNvPr id="25" name="ZoneTexte 24"/>
          <p:cNvSpPr txBox="1"/>
          <p:nvPr/>
        </p:nvSpPr>
        <p:spPr>
          <a:xfrm>
            <a:off x="7086600" y="3810000"/>
            <a:ext cx="3200400" cy="523220"/>
          </a:xfrm>
          <a:prstGeom prst="rect">
            <a:avLst/>
          </a:prstGeom>
          <a:noFill/>
          <a:ln>
            <a:solidFill>
              <a:srgbClr val="0070C0"/>
            </a:solidFill>
          </a:ln>
        </p:spPr>
        <p:txBody>
          <a:bodyPr wrap="square" rtlCol="0">
            <a:spAutoFit/>
          </a:bodyPr>
          <a:lstStyle/>
          <a:p>
            <a:pPr algn="ctr"/>
            <a:r>
              <a:rPr lang="fr-FR" sz="2800" dirty="0" smtClean="0"/>
              <a:t>redouble d’efforts</a:t>
            </a:r>
            <a:endParaRPr lang="fr-FR" sz="2800" dirty="0"/>
          </a:p>
        </p:txBody>
      </p:sp>
      <p:sp>
        <p:nvSpPr>
          <p:cNvPr id="26" name="ZoneTexte 25"/>
          <p:cNvSpPr txBox="1"/>
          <p:nvPr/>
        </p:nvSpPr>
        <p:spPr>
          <a:xfrm>
            <a:off x="7086600" y="2362200"/>
            <a:ext cx="3581400" cy="523220"/>
          </a:xfrm>
          <a:prstGeom prst="rect">
            <a:avLst/>
          </a:prstGeom>
          <a:noFill/>
          <a:ln>
            <a:solidFill>
              <a:srgbClr val="0070C0"/>
            </a:solidFill>
          </a:ln>
        </p:spPr>
        <p:txBody>
          <a:bodyPr wrap="square" rtlCol="0">
            <a:spAutoFit/>
          </a:bodyPr>
          <a:lstStyle/>
          <a:p>
            <a:pPr algn="ctr"/>
            <a:r>
              <a:rPr lang="fr-FR" sz="2800" dirty="0" smtClean="0"/>
              <a:t>ignore ses blessures</a:t>
            </a:r>
            <a:endParaRPr lang="fr-FR" sz="2800" dirty="0"/>
          </a:p>
        </p:txBody>
      </p:sp>
      <p:sp>
        <p:nvSpPr>
          <p:cNvPr id="27" name="ZoneTexte 26"/>
          <p:cNvSpPr txBox="1"/>
          <p:nvPr/>
        </p:nvSpPr>
        <p:spPr>
          <a:xfrm>
            <a:off x="1371600" y="3429000"/>
            <a:ext cx="3200400" cy="954107"/>
          </a:xfrm>
          <a:prstGeom prst="rect">
            <a:avLst/>
          </a:prstGeom>
          <a:noFill/>
          <a:ln>
            <a:solidFill>
              <a:srgbClr val="0070C0"/>
            </a:solidFill>
          </a:ln>
        </p:spPr>
        <p:txBody>
          <a:bodyPr wrap="square" rtlCol="0">
            <a:spAutoFit/>
          </a:bodyPr>
          <a:lstStyle/>
          <a:p>
            <a:pPr algn="ctr"/>
            <a:r>
              <a:rPr lang="fr-FR" sz="2800" dirty="0" smtClean="0"/>
              <a:t>martèle le </a:t>
            </a:r>
            <a:r>
              <a:rPr lang="fr-FR" sz="2800" dirty="0" smtClean="0"/>
              <a:t>monstre de coups de poing</a:t>
            </a:r>
            <a:endParaRPr lang="fr-FR" sz="2800" dirty="0"/>
          </a:p>
        </p:txBody>
      </p:sp>
      <p:sp>
        <p:nvSpPr>
          <p:cNvPr id="28" name="ZoneTexte 27"/>
          <p:cNvSpPr txBox="1"/>
          <p:nvPr/>
        </p:nvSpPr>
        <p:spPr>
          <a:xfrm>
            <a:off x="7086600" y="5486400"/>
            <a:ext cx="3200400" cy="646331"/>
          </a:xfrm>
          <a:prstGeom prst="rect">
            <a:avLst/>
          </a:prstGeom>
          <a:noFill/>
          <a:ln>
            <a:solidFill>
              <a:srgbClr val="0070C0"/>
            </a:solidFill>
          </a:ln>
        </p:spPr>
        <p:txBody>
          <a:bodyPr wrap="square" rtlCol="0">
            <a:spAutoFit/>
          </a:bodyPr>
          <a:lstStyle/>
          <a:p>
            <a:pPr algn="ctr"/>
            <a:r>
              <a:rPr lang="fr-FR" sz="3600" u="sng" dirty="0" smtClean="0">
                <a:solidFill>
                  <a:srgbClr val="FF0000"/>
                </a:solidFill>
              </a:rPr>
              <a:t>finit par le tuer </a:t>
            </a:r>
            <a:endParaRPr lang="fr-FR" sz="3600" u="sng" dirty="0">
              <a:solidFill>
                <a:srgbClr val="FF0000"/>
              </a:solidFill>
            </a:endParaRPr>
          </a:p>
        </p:txBody>
      </p:sp>
      <p:sp>
        <p:nvSpPr>
          <p:cNvPr id="15" name="ZoneTexte 14"/>
          <p:cNvSpPr txBox="1"/>
          <p:nvPr/>
        </p:nvSpPr>
        <p:spPr>
          <a:xfrm>
            <a:off x="533400" y="1219200"/>
            <a:ext cx="3657600" cy="646331"/>
          </a:xfrm>
          <a:prstGeom prst="rect">
            <a:avLst/>
          </a:prstGeom>
          <a:noFill/>
        </p:spPr>
        <p:txBody>
          <a:bodyPr wrap="square" rtlCol="0">
            <a:spAutoFit/>
          </a:bodyPr>
          <a:lstStyle/>
          <a:p>
            <a:r>
              <a:rPr lang="fr-FR" sz="3600" u="sng" dirty="0" smtClean="0"/>
              <a:t>Comment agit-il ?</a:t>
            </a:r>
            <a:endParaRPr lang="fr-FR" sz="3600" u="sng" dirty="0"/>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500" fill="hold"/>
                                        <p:tgtEl>
                                          <p:spTgt spid="23"/>
                                        </p:tgtEl>
                                        <p:attrNameLst>
                                          <p:attrName>ppt_x</p:attrName>
                                        </p:attrNameLst>
                                      </p:cBhvr>
                                      <p:tavLst>
                                        <p:tav tm="0">
                                          <p:val>
                                            <p:strVal val="#ppt_x"/>
                                          </p:val>
                                        </p:tav>
                                        <p:tav tm="100000">
                                          <p:val>
                                            <p:strVal val="#ppt_x"/>
                                          </p:val>
                                        </p:tav>
                                      </p:tavLst>
                                    </p:anim>
                                    <p:anim calcmode="lin" valueType="num">
                                      <p:cBhvr additive="base">
                                        <p:cTn id="1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additive="base">
                                        <p:cTn id="17" dur="500" fill="hold"/>
                                        <p:tgtEl>
                                          <p:spTgt spid="26"/>
                                        </p:tgtEl>
                                        <p:attrNameLst>
                                          <p:attrName>ppt_x</p:attrName>
                                        </p:attrNameLst>
                                      </p:cBhvr>
                                      <p:tavLst>
                                        <p:tav tm="0">
                                          <p:val>
                                            <p:strVal val="#ppt_x"/>
                                          </p:val>
                                        </p:tav>
                                        <p:tav tm="100000">
                                          <p:val>
                                            <p:strVal val="#ppt_x"/>
                                          </p:val>
                                        </p:tav>
                                      </p:tavLst>
                                    </p:anim>
                                    <p:anim calcmode="lin" valueType="num">
                                      <p:cBhvr additive="base">
                                        <p:cTn id="1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additive="base">
                                        <p:cTn id="23" dur="500" fill="hold"/>
                                        <p:tgtEl>
                                          <p:spTgt spid="27"/>
                                        </p:tgtEl>
                                        <p:attrNameLst>
                                          <p:attrName>ppt_x</p:attrName>
                                        </p:attrNameLst>
                                      </p:cBhvr>
                                      <p:tavLst>
                                        <p:tav tm="0">
                                          <p:val>
                                            <p:strVal val="#ppt_x"/>
                                          </p:val>
                                        </p:tav>
                                        <p:tav tm="100000">
                                          <p:val>
                                            <p:strVal val="#ppt_x"/>
                                          </p:val>
                                        </p:tav>
                                      </p:tavLst>
                                    </p:anim>
                                    <p:anim calcmode="lin" valueType="num">
                                      <p:cBhvr additive="base">
                                        <p:cTn id="2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additive="base">
                                        <p:cTn id="29" dur="500" fill="hold"/>
                                        <p:tgtEl>
                                          <p:spTgt spid="25"/>
                                        </p:tgtEl>
                                        <p:attrNameLst>
                                          <p:attrName>ppt_x</p:attrName>
                                        </p:attrNameLst>
                                      </p:cBhvr>
                                      <p:tavLst>
                                        <p:tav tm="0">
                                          <p:val>
                                            <p:strVal val="#ppt_x"/>
                                          </p:val>
                                        </p:tav>
                                        <p:tav tm="100000">
                                          <p:val>
                                            <p:strVal val="#ppt_x"/>
                                          </p:val>
                                        </p:tav>
                                      </p:tavLst>
                                    </p:anim>
                                    <p:anim calcmode="lin" valueType="num">
                                      <p:cBhvr additive="base">
                                        <p:cTn id="3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additive="base">
                                        <p:cTn id="35" dur="500" fill="hold"/>
                                        <p:tgtEl>
                                          <p:spTgt spid="24"/>
                                        </p:tgtEl>
                                        <p:attrNameLst>
                                          <p:attrName>ppt_x</p:attrName>
                                        </p:attrNameLst>
                                      </p:cBhvr>
                                      <p:tavLst>
                                        <p:tav tm="0">
                                          <p:val>
                                            <p:strVal val="#ppt_x"/>
                                          </p:val>
                                        </p:tav>
                                        <p:tav tm="100000">
                                          <p:val>
                                            <p:strVal val="#ppt_x"/>
                                          </p:val>
                                        </p:tav>
                                      </p:tavLst>
                                    </p:anim>
                                    <p:anim calcmode="lin" valueType="num">
                                      <p:cBhvr additive="base">
                                        <p:cTn id="3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 calcmode="lin" valueType="num">
                                      <p:cBhvr additive="base">
                                        <p:cTn id="41" dur="500" fill="hold"/>
                                        <p:tgtEl>
                                          <p:spTgt spid="28"/>
                                        </p:tgtEl>
                                        <p:attrNameLst>
                                          <p:attrName>ppt_x</p:attrName>
                                        </p:attrNameLst>
                                      </p:cBhvr>
                                      <p:tavLst>
                                        <p:tav tm="0">
                                          <p:val>
                                            <p:strVal val="#ppt_x"/>
                                          </p:val>
                                        </p:tav>
                                        <p:tav tm="100000">
                                          <p:val>
                                            <p:strVal val="#ppt_x"/>
                                          </p:val>
                                        </p:tav>
                                      </p:tavLst>
                                    </p:anim>
                                    <p:anim calcmode="lin" valueType="num">
                                      <p:cBhvr additive="base">
                                        <p:cTn id="4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6740307"/>
          </a:xfrm>
          <a:prstGeom prst="rect">
            <a:avLst/>
          </a:prstGeom>
          <a:noFill/>
        </p:spPr>
        <p:txBody>
          <a:bodyPr wrap="square" rtlCol="0">
            <a:spAutoFit/>
          </a:bodyPr>
          <a:lstStyle/>
          <a:p>
            <a:r>
              <a:rPr lang="fr-FR" sz="2600" dirty="0" smtClean="0"/>
              <a:t>Les années passent. Les Athéniens s’apprêtent à envoyer des jeunes gens pour la troisième fois vers la Crète. En ville, la colère gronde. Egée, le roi d’Athènes, ne sait que faire, quand, soudain, son fils unique, le prince Thésée se porte volontaire pour partir. […]</a:t>
            </a:r>
          </a:p>
          <a:p>
            <a:r>
              <a:rPr lang="fr-FR" sz="2600" dirty="0" smtClean="0"/>
              <a:t>- Puisque ta décision est prise, dit le roi, ému par sa jeunesse et son courage, voici deux jeux de voiles pour ton navire. Utilise les voiles noires pour le voyage aller, qui est si funeste, et les voiles blanches pour le retour, qui sera joyeux. N’oublie pas de hisser les voiles blanches si tu reviens sur le bateau. N’oublie surtout pas…</a:t>
            </a:r>
          </a:p>
          <a:p>
            <a:endParaRPr lang="fr-FR" sz="1600" dirty="0" smtClean="0"/>
          </a:p>
          <a:p>
            <a:r>
              <a:rPr lang="fr-FR" sz="2600" dirty="0" smtClean="0"/>
              <a:t>Pendant le voyage, les jeunes Athéniens tremblent en pensant au Minotaure. Seul Thésée n’a pas peur. Arrivé en Crète, Thésée remarque sur le rivage la princesse Ariane, fille de Minos. Il la trouve fort belle et elle le trouve magnifique. Elle ne veut pas qu’il soit dévoré par le Minotaure et décide d’aider celui qu’elle aime déjà. […]</a:t>
            </a:r>
          </a:p>
          <a:p>
            <a:r>
              <a:rPr lang="fr-FR" sz="2600" dirty="0" smtClean="0"/>
              <a:t>- Prends cette pelote de </a:t>
            </a:r>
            <a:r>
              <a:rPr lang="fr-FR" sz="2600" dirty="0" smtClean="0"/>
              <a:t>fil, </a:t>
            </a:r>
            <a:r>
              <a:rPr lang="fr-FR" sz="2600" dirty="0" smtClean="0"/>
              <a:t>propose Ariane au prince. Quand tu seras dans le labyrinthe, déroule-la tout au long du chemin. Ainsi tu trouveras la sortie, mais promets-moi de </a:t>
            </a:r>
            <a:r>
              <a:rPr lang="fr-FR" sz="2600" dirty="0" smtClean="0"/>
              <a:t>m’emmener </a:t>
            </a:r>
            <a:r>
              <a:rPr lang="fr-FR" sz="2600" dirty="0" smtClean="0"/>
              <a:t>avec </a:t>
            </a:r>
            <a:r>
              <a:rPr lang="fr-FR" sz="2600" dirty="0" smtClean="0"/>
              <a:t>toi </a:t>
            </a:r>
            <a:r>
              <a:rPr lang="fr-FR" sz="2600" dirty="0" smtClean="0"/>
              <a:t>et de m’épouser. </a:t>
            </a:r>
          </a:p>
          <a:p>
            <a:r>
              <a:rPr lang="fr-FR" sz="2600" dirty="0" smtClean="0"/>
              <a:t>- </a:t>
            </a:r>
            <a:r>
              <a:rPr lang="fr-FR" sz="2600" dirty="0" smtClean="0"/>
              <a:t>Attends-moi, </a:t>
            </a:r>
            <a:r>
              <a:rPr lang="fr-FR" sz="2600" dirty="0" smtClean="0"/>
              <a:t>douce princesse. Je tue ce monstre et t’enlève aussitôt. Tu seras ma femme, murmure Thésée. Je te le promets.</a:t>
            </a:r>
            <a:endParaRPr lang="fr-FR" sz="2600" dirty="0"/>
          </a:p>
        </p:txBody>
      </p:sp>
      <p:sp>
        <p:nvSpPr>
          <p:cNvPr id="3" name="Rectangle 2"/>
          <p:cNvSpPr/>
          <p:nvPr/>
        </p:nvSpPr>
        <p:spPr>
          <a:xfrm>
            <a:off x="6172200" y="6550223"/>
            <a:ext cx="6019800" cy="307777"/>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12192000" cy="6740307"/>
          </a:xfrm>
          <a:prstGeom prst="rect">
            <a:avLst/>
          </a:prstGeom>
          <a:noFill/>
        </p:spPr>
        <p:txBody>
          <a:bodyPr wrap="square" rtlCol="0">
            <a:spAutoFit/>
          </a:bodyPr>
          <a:lstStyle/>
          <a:p>
            <a:r>
              <a:rPr lang="fr-FR" sz="2600" dirty="0" smtClean="0"/>
              <a:t>Les années passent. Les Athéniens s’apprêtent à envoyer des jeunes gens pour la troisième fois vers la Crète. En ville, la colère gronde. Egée, le roi d’Athènes, ne sait que faire, quand, soudain, </a:t>
            </a:r>
            <a:r>
              <a:rPr lang="fr-FR" sz="2600" dirty="0" smtClean="0">
                <a:solidFill>
                  <a:srgbClr val="7030A0"/>
                </a:solidFill>
              </a:rPr>
              <a:t>son fils unique</a:t>
            </a:r>
            <a:r>
              <a:rPr lang="fr-FR" sz="2600" dirty="0" smtClean="0"/>
              <a:t>, </a:t>
            </a:r>
            <a:r>
              <a:rPr lang="fr-FR" sz="2600" dirty="0" smtClean="0">
                <a:solidFill>
                  <a:srgbClr val="7030A0"/>
                </a:solidFill>
              </a:rPr>
              <a:t>le prince Thésée se porte volontaire </a:t>
            </a:r>
            <a:r>
              <a:rPr lang="fr-FR" sz="2600" dirty="0" smtClean="0"/>
              <a:t>pour partir. […]</a:t>
            </a:r>
          </a:p>
          <a:p>
            <a:r>
              <a:rPr lang="fr-FR" sz="2600" dirty="0" smtClean="0"/>
              <a:t>- Puisque ta décision est prise, dit le roi, ému par </a:t>
            </a:r>
            <a:r>
              <a:rPr lang="fr-FR" sz="2600" dirty="0" smtClean="0">
                <a:solidFill>
                  <a:srgbClr val="7030A0"/>
                </a:solidFill>
              </a:rPr>
              <a:t>sa jeunesse et son courage</a:t>
            </a:r>
            <a:r>
              <a:rPr lang="fr-FR" sz="2600" dirty="0" smtClean="0"/>
              <a:t>, voici deux jeux de voiles pour ton navire. Utilise les voiles noires pour le voyage aller, qui est si funeste, et les voiles blanches pour le retour, qui sera joyeux. N’oublie pas de hisser les voiles blanches si tu reviens sur le bateau. N’oublie surtout pas…</a:t>
            </a:r>
          </a:p>
          <a:p>
            <a:endParaRPr lang="fr-FR" sz="1600" dirty="0" smtClean="0"/>
          </a:p>
          <a:p>
            <a:r>
              <a:rPr lang="fr-FR" sz="2600" dirty="0" smtClean="0"/>
              <a:t>Pendant le voyage, les jeunes Athéniens tremblent en pensant au Minotaure. </a:t>
            </a:r>
            <a:r>
              <a:rPr lang="fr-FR" sz="2600" dirty="0" smtClean="0">
                <a:solidFill>
                  <a:srgbClr val="7030A0"/>
                </a:solidFill>
              </a:rPr>
              <a:t>Seul Thésée n’a pas peur</a:t>
            </a:r>
            <a:r>
              <a:rPr lang="fr-FR" sz="2600" dirty="0" smtClean="0"/>
              <a:t>. Arrivé en Crète, </a:t>
            </a:r>
            <a:r>
              <a:rPr lang="fr-FR" sz="2600" dirty="0" smtClean="0">
                <a:solidFill>
                  <a:srgbClr val="7030A0"/>
                </a:solidFill>
              </a:rPr>
              <a:t>Thésée</a:t>
            </a:r>
            <a:r>
              <a:rPr lang="fr-FR" sz="2600" dirty="0" smtClean="0"/>
              <a:t> remarque sur le rivage la princesse Ariane, fille de Minos.</a:t>
            </a:r>
            <a:r>
              <a:rPr lang="fr-FR" sz="2600" dirty="0" smtClean="0">
                <a:solidFill>
                  <a:srgbClr val="7030A0"/>
                </a:solidFill>
              </a:rPr>
              <a:t> Il </a:t>
            </a:r>
            <a:r>
              <a:rPr lang="fr-FR" sz="2600" dirty="0" smtClean="0"/>
              <a:t>la trouve fort belle et elle </a:t>
            </a:r>
            <a:r>
              <a:rPr lang="fr-FR" sz="2600" dirty="0" smtClean="0">
                <a:solidFill>
                  <a:srgbClr val="7030A0"/>
                </a:solidFill>
              </a:rPr>
              <a:t>le</a:t>
            </a:r>
            <a:r>
              <a:rPr lang="fr-FR" sz="2600" dirty="0" smtClean="0"/>
              <a:t> trouve </a:t>
            </a:r>
            <a:r>
              <a:rPr lang="fr-FR" sz="2600" dirty="0" smtClean="0">
                <a:solidFill>
                  <a:srgbClr val="7030A0"/>
                </a:solidFill>
              </a:rPr>
              <a:t>magnifique</a:t>
            </a:r>
            <a:r>
              <a:rPr lang="fr-FR" sz="2600" dirty="0" smtClean="0"/>
              <a:t>. Elle ne veut pas qu’</a:t>
            </a:r>
            <a:r>
              <a:rPr lang="fr-FR" sz="2600" dirty="0" smtClean="0">
                <a:solidFill>
                  <a:srgbClr val="7030A0"/>
                </a:solidFill>
              </a:rPr>
              <a:t>il</a:t>
            </a:r>
            <a:r>
              <a:rPr lang="fr-FR" sz="2600" dirty="0" smtClean="0"/>
              <a:t> soit dévoré par le Minotaure et décide d’aider celui qu’elle aime déjà. […]</a:t>
            </a:r>
          </a:p>
          <a:p>
            <a:r>
              <a:rPr lang="fr-FR" sz="2600" dirty="0" smtClean="0"/>
              <a:t>- Prends cette pelote de </a:t>
            </a:r>
            <a:r>
              <a:rPr lang="fr-FR" sz="2600" dirty="0" smtClean="0"/>
              <a:t>fil, </a:t>
            </a:r>
            <a:r>
              <a:rPr lang="fr-FR" sz="2600" dirty="0" smtClean="0"/>
              <a:t>propose Ariane </a:t>
            </a:r>
            <a:r>
              <a:rPr lang="fr-FR" sz="2600" dirty="0" smtClean="0">
                <a:solidFill>
                  <a:srgbClr val="7030A0"/>
                </a:solidFill>
              </a:rPr>
              <a:t>au prince</a:t>
            </a:r>
            <a:r>
              <a:rPr lang="fr-FR" sz="2600" dirty="0" smtClean="0"/>
              <a:t>. Quand </a:t>
            </a:r>
            <a:r>
              <a:rPr lang="fr-FR" sz="2600" dirty="0" smtClean="0">
                <a:solidFill>
                  <a:srgbClr val="7030A0"/>
                </a:solidFill>
              </a:rPr>
              <a:t>tu</a:t>
            </a:r>
            <a:r>
              <a:rPr lang="fr-FR" sz="2600" dirty="0" smtClean="0"/>
              <a:t> seras dans le labyrinthe, déroule-la tout au long du chemin. Ainsi </a:t>
            </a:r>
            <a:r>
              <a:rPr lang="fr-FR" sz="2600" dirty="0" smtClean="0">
                <a:solidFill>
                  <a:srgbClr val="7030A0"/>
                </a:solidFill>
              </a:rPr>
              <a:t>tu</a:t>
            </a:r>
            <a:r>
              <a:rPr lang="fr-FR" sz="2600" dirty="0" smtClean="0"/>
              <a:t> trouveras la sortie, mais promets-moi de </a:t>
            </a:r>
            <a:r>
              <a:rPr lang="fr-FR" sz="2600" dirty="0" smtClean="0"/>
              <a:t>m’emmener </a:t>
            </a:r>
            <a:r>
              <a:rPr lang="fr-FR" sz="2600" dirty="0" smtClean="0"/>
              <a:t>avec </a:t>
            </a:r>
            <a:r>
              <a:rPr lang="fr-FR" sz="2600" dirty="0" smtClean="0">
                <a:solidFill>
                  <a:srgbClr val="7030A0"/>
                </a:solidFill>
              </a:rPr>
              <a:t>toi</a:t>
            </a:r>
            <a:r>
              <a:rPr lang="fr-FR" sz="2600" dirty="0" smtClean="0"/>
              <a:t> </a:t>
            </a:r>
            <a:r>
              <a:rPr lang="fr-FR" sz="2600" dirty="0" smtClean="0"/>
              <a:t>et de m’épouser. </a:t>
            </a:r>
          </a:p>
          <a:p>
            <a:r>
              <a:rPr lang="fr-FR" sz="2600" dirty="0" smtClean="0"/>
              <a:t>- </a:t>
            </a:r>
            <a:r>
              <a:rPr lang="fr-FR" sz="2600" dirty="0" smtClean="0"/>
              <a:t>Attends-moi, </a:t>
            </a:r>
            <a:r>
              <a:rPr lang="fr-FR" sz="2600" dirty="0" smtClean="0"/>
              <a:t>douce princesse. </a:t>
            </a:r>
            <a:r>
              <a:rPr lang="fr-FR" sz="2600" dirty="0" smtClean="0">
                <a:solidFill>
                  <a:srgbClr val="7030A0"/>
                </a:solidFill>
              </a:rPr>
              <a:t>Je</a:t>
            </a:r>
            <a:r>
              <a:rPr lang="fr-FR" sz="2600" dirty="0" smtClean="0"/>
              <a:t> </a:t>
            </a:r>
            <a:r>
              <a:rPr lang="fr-FR" sz="2600" dirty="0" smtClean="0">
                <a:solidFill>
                  <a:srgbClr val="7030A0"/>
                </a:solidFill>
              </a:rPr>
              <a:t>tue</a:t>
            </a:r>
            <a:r>
              <a:rPr lang="fr-FR" sz="2600" dirty="0" smtClean="0"/>
              <a:t> ce monstre et t</a:t>
            </a:r>
            <a:r>
              <a:rPr lang="fr-FR" sz="2600" dirty="0" smtClean="0">
                <a:solidFill>
                  <a:srgbClr val="7030A0"/>
                </a:solidFill>
              </a:rPr>
              <a:t>’enlève</a:t>
            </a:r>
            <a:r>
              <a:rPr lang="fr-FR" sz="2600" dirty="0" smtClean="0"/>
              <a:t> aussitôt. Tu seras ma femme, murmure </a:t>
            </a:r>
            <a:r>
              <a:rPr lang="fr-FR" sz="2600" dirty="0" smtClean="0">
                <a:solidFill>
                  <a:srgbClr val="7030A0"/>
                </a:solidFill>
              </a:rPr>
              <a:t>Thésée</a:t>
            </a:r>
            <a:r>
              <a:rPr lang="fr-FR" sz="2600" dirty="0" smtClean="0"/>
              <a:t>. </a:t>
            </a:r>
            <a:r>
              <a:rPr lang="fr-FR" sz="2600" dirty="0" smtClean="0">
                <a:solidFill>
                  <a:srgbClr val="7030A0"/>
                </a:solidFill>
              </a:rPr>
              <a:t>Je</a:t>
            </a:r>
            <a:r>
              <a:rPr lang="fr-FR" sz="2600" dirty="0" smtClean="0"/>
              <a:t> te le promets.</a:t>
            </a:r>
            <a:endParaRPr lang="fr-FR" sz="2600" dirty="0"/>
          </a:p>
        </p:txBody>
      </p:sp>
      <p:sp>
        <p:nvSpPr>
          <p:cNvPr id="3" name="Rectangle 2"/>
          <p:cNvSpPr/>
          <p:nvPr/>
        </p:nvSpPr>
        <p:spPr>
          <a:xfrm>
            <a:off x="6172200" y="6550223"/>
            <a:ext cx="6019800" cy="307777"/>
          </a:xfrm>
          <a:prstGeom prst="rect">
            <a:avLst/>
          </a:prstGeom>
        </p:spPr>
        <p:txBody>
          <a:bodyPr wrap="square">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smtClean="0"/>
              <a:t>Viviane Koenig, </a:t>
            </a:r>
            <a:r>
              <a:rPr lang="fr-FR" sz="1400" i="1" dirty="0" smtClean="0"/>
              <a:t>Les plus beaux mythes de Grèce </a:t>
            </a:r>
            <a:r>
              <a:rPr lang="fr-FR" sz="1400" dirty="0" smtClean="0"/>
              <a:t>©La </a:t>
            </a:r>
            <a:r>
              <a:rPr lang="fr-FR" sz="1400" dirty="0" err="1" smtClean="0"/>
              <a:t>Martinière</a:t>
            </a:r>
            <a:r>
              <a:rPr lang="fr-FR" sz="1400" dirty="0" smtClean="0"/>
              <a:t> jeunesse, 2003.</a:t>
            </a: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8" name="Rectangle 7"/>
          <p:cNvSpPr/>
          <p:nvPr/>
        </p:nvSpPr>
        <p:spPr>
          <a:xfrm>
            <a:off x="3657600" y="0"/>
            <a:ext cx="4272006" cy="1200329"/>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r-FR" sz="72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Thésée</a:t>
            </a:r>
            <a:endParaRPr lang="fr-FR" sz="72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10" name="ZoneTexte 9"/>
          <p:cNvSpPr txBox="1"/>
          <p:nvPr/>
        </p:nvSpPr>
        <p:spPr>
          <a:xfrm>
            <a:off x="457200" y="2905780"/>
            <a:ext cx="2667000" cy="523220"/>
          </a:xfrm>
          <a:prstGeom prst="rect">
            <a:avLst/>
          </a:prstGeom>
          <a:noFill/>
          <a:ln>
            <a:solidFill>
              <a:srgbClr val="0070C0"/>
            </a:solidFill>
          </a:ln>
        </p:spPr>
        <p:txBody>
          <a:bodyPr wrap="square" rtlCol="0">
            <a:spAutoFit/>
          </a:bodyPr>
          <a:lstStyle/>
          <a:p>
            <a:pPr algn="ctr"/>
            <a:r>
              <a:rPr lang="fr-FR" sz="2800" dirty="0" smtClean="0"/>
              <a:t>son fils unique</a:t>
            </a:r>
            <a:endParaRPr lang="fr-FR" sz="2800" dirty="0"/>
          </a:p>
        </p:txBody>
      </p:sp>
      <p:sp>
        <p:nvSpPr>
          <p:cNvPr id="12" name="ZoneTexte 11"/>
          <p:cNvSpPr txBox="1"/>
          <p:nvPr/>
        </p:nvSpPr>
        <p:spPr>
          <a:xfrm>
            <a:off x="457200" y="5115580"/>
            <a:ext cx="2667000" cy="523220"/>
          </a:xfrm>
          <a:prstGeom prst="rect">
            <a:avLst/>
          </a:prstGeom>
          <a:noFill/>
          <a:ln>
            <a:solidFill>
              <a:srgbClr val="0070C0"/>
            </a:solidFill>
          </a:ln>
        </p:spPr>
        <p:txBody>
          <a:bodyPr wrap="square" rtlCol="0">
            <a:spAutoFit/>
          </a:bodyPr>
          <a:lstStyle/>
          <a:p>
            <a:pPr algn="ctr"/>
            <a:r>
              <a:rPr lang="fr-FR" sz="2800" dirty="0" smtClean="0"/>
              <a:t>Thésée</a:t>
            </a:r>
            <a:endParaRPr lang="fr-FR" sz="2800" dirty="0"/>
          </a:p>
        </p:txBody>
      </p:sp>
      <p:sp>
        <p:nvSpPr>
          <p:cNvPr id="17" name="ZoneTexte 16"/>
          <p:cNvSpPr txBox="1"/>
          <p:nvPr/>
        </p:nvSpPr>
        <p:spPr>
          <a:xfrm>
            <a:off x="457200" y="4353580"/>
            <a:ext cx="1981200" cy="523220"/>
          </a:xfrm>
          <a:prstGeom prst="rect">
            <a:avLst/>
          </a:prstGeom>
          <a:noFill/>
          <a:ln>
            <a:solidFill>
              <a:srgbClr val="0070C0"/>
            </a:solidFill>
          </a:ln>
        </p:spPr>
        <p:txBody>
          <a:bodyPr wrap="square" rtlCol="0">
            <a:spAutoFit/>
          </a:bodyPr>
          <a:lstStyle/>
          <a:p>
            <a:pPr algn="ctr"/>
            <a:r>
              <a:rPr lang="fr-FR" sz="2800" dirty="0" smtClean="0"/>
              <a:t>il</a:t>
            </a:r>
            <a:endParaRPr lang="fr-FR" sz="2800" dirty="0"/>
          </a:p>
        </p:txBody>
      </p:sp>
      <p:sp>
        <p:nvSpPr>
          <p:cNvPr id="20" name="ZoneTexte 19"/>
          <p:cNvSpPr txBox="1"/>
          <p:nvPr/>
        </p:nvSpPr>
        <p:spPr>
          <a:xfrm>
            <a:off x="457200" y="3667780"/>
            <a:ext cx="2667000" cy="523220"/>
          </a:xfrm>
          <a:prstGeom prst="rect">
            <a:avLst/>
          </a:prstGeom>
          <a:noFill/>
          <a:ln>
            <a:solidFill>
              <a:srgbClr val="0070C0"/>
            </a:solidFill>
          </a:ln>
        </p:spPr>
        <p:txBody>
          <a:bodyPr wrap="square" rtlCol="0">
            <a:spAutoFit/>
          </a:bodyPr>
          <a:lstStyle/>
          <a:p>
            <a:pPr algn="ctr"/>
            <a:r>
              <a:rPr lang="fr-FR" sz="2800" dirty="0" smtClean="0"/>
              <a:t>le prince Thésée</a:t>
            </a:r>
            <a:endParaRPr lang="fr-FR" sz="2800" dirty="0"/>
          </a:p>
        </p:txBody>
      </p:sp>
      <p:sp>
        <p:nvSpPr>
          <p:cNvPr id="23" name="ZoneTexte 22"/>
          <p:cNvSpPr txBox="1"/>
          <p:nvPr/>
        </p:nvSpPr>
        <p:spPr>
          <a:xfrm>
            <a:off x="4038600" y="2829580"/>
            <a:ext cx="3581400" cy="523220"/>
          </a:xfrm>
          <a:prstGeom prst="rect">
            <a:avLst/>
          </a:prstGeom>
          <a:noFill/>
          <a:ln>
            <a:solidFill>
              <a:srgbClr val="0070C0"/>
            </a:solidFill>
          </a:ln>
        </p:spPr>
        <p:txBody>
          <a:bodyPr wrap="square" rtlCol="0">
            <a:spAutoFit/>
          </a:bodyPr>
          <a:lstStyle/>
          <a:p>
            <a:pPr algn="ctr"/>
            <a:r>
              <a:rPr lang="fr-FR" sz="2800" dirty="0" smtClean="0"/>
              <a:t>sa jeunesse</a:t>
            </a:r>
            <a:endParaRPr lang="fr-FR" sz="2800" dirty="0"/>
          </a:p>
        </p:txBody>
      </p:sp>
      <p:sp>
        <p:nvSpPr>
          <p:cNvPr id="24" name="ZoneTexte 23"/>
          <p:cNvSpPr txBox="1"/>
          <p:nvPr/>
        </p:nvSpPr>
        <p:spPr>
          <a:xfrm>
            <a:off x="8305800" y="3581400"/>
            <a:ext cx="3200400" cy="523220"/>
          </a:xfrm>
          <a:prstGeom prst="rect">
            <a:avLst/>
          </a:prstGeom>
          <a:noFill/>
          <a:ln>
            <a:solidFill>
              <a:srgbClr val="0070C0"/>
            </a:solidFill>
          </a:ln>
        </p:spPr>
        <p:txBody>
          <a:bodyPr wrap="square" rtlCol="0">
            <a:spAutoFit/>
          </a:bodyPr>
          <a:lstStyle/>
          <a:p>
            <a:pPr algn="ctr"/>
            <a:r>
              <a:rPr lang="fr-FR" sz="2800" dirty="0" smtClean="0"/>
              <a:t>je tue ce monstre</a:t>
            </a:r>
            <a:endParaRPr lang="fr-FR" sz="2800" dirty="0"/>
          </a:p>
        </p:txBody>
      </p:sp>
      <p:sp>
        <p:nvSpPr>
          <p:cNvPr id="25" name="ZoneTexte 24"/>
          <p:cNvSpPr txBox="1"/>
          <p:nvPr/>
        </p:nvSpPr>
        <p:spPr>
          <a:xfrm>
            <a:off x="4038600" y="5191780"/>
            <a:ext cx="3200400" cy="523220"/>
          </a:xfrm>
          <a:prstGeom prst="rect">
            <a:avLst/>
          </a:prstGeom>
          <a:noFill/>
          <a:ln>
            <a:solidFill>
              <a:srgbClr val="0070C0"/>
            </a:solidFill>
          </a:ln>
        </p:spPr>
        <p:txBody>
          <a:bodyPr wrap="square" rtlCol="0">
            <a:spAutoFit/>
          </a:bodyPr>
          <a:lstStyle/>
          <a:p>
            <a:pPr algn="ctr"/>
            <a:r>
              <a:rPr lang="fr-FR" sz="2800" dirty="0" smtClean="0"/>
              <a:t>magnifique</a:t>
            </a:r>
            <a:endParaRPr lang="fr-FR" sz="2800" dirty="0"/>
          </a:p>
        </p:txBody>
      </p:sp>
      <p:sp>
        <p:nvSpPr>
          <p:cNvPr id="26" name="ZoneTexte 25"/>
          <p:cNvSpPr txBox="1"/>
          <p:nvPr/>
        </p:nvSpPr>
        <p:spPr>
          <a:xfrm>
            <a:off x="4038600" y="3591580"/>
            <a:ext cx="3581400" cy="523220"/>
          </a:xfrm>
          <a:prstGeom prst="rect">
            <a:avLst/>
          </a:prstGeom>
          <a:noFill/>
          <a:ln>
            <a:solidFill>
              <a:srgbClr val="0070C0"/>
            </a:solidFill>
          </a:ln>
        </p:spPr>
        <p:txBody>
          <a:bodyPr wrap="square" rtlCol="0">
            <a:spAutoFit/>
          </a:bodyPr>
          <a:lstStyle/>
          <a:p>
            <a:pPr algn="ctr"/>
            <a:r>
              <a:rPr lang="fr-FR" sz="2800" dirty="0" smtClean="0"/>
              <a:t>son courage</a:t>
            </a:r>
            <a:endParaRPr lang="fr-FR" sz="2800" dirty="0"/>
          </a:p>
        </p:txBody>
      </p:sp>
      <p:sp>
        <p:nvSpPr>
          <p:cNvPr id="27" name="ZoneTexte 26"/>
          <p:cNvSpPr txBox="1"/>
          <p:nvPr/>
        </p:nvSpPr>
        <p:spPr>
          <a:xfrm>
            <a:off x="4038600" y="4429780"/>
            <a:ext cx="3581400" cy="523220"/>
          </a:xfrm>
          <a:prstGeom prst="rect">
            <a:avLst/>
          </a:prstGeom>
          <a:noFill/>
          <a:ln>
            <a:solidFill>
              <a:srgbClr val="0070C0"/>
            </a:solidFill>
          </a:ln>
        </p:spPr>
        <p:txBody>
          <a:bodyPr wrap="square" rtlCol="0">
            <a:spAutoFit/>
          </a:bodyPr>
          <a:lstStyle/>
          <a:p>
            <a:pPr algn="ctr"/>
            <a:r>
              <a:rPr lang="fr-FR" sz="2800" dirty="0" smtClean="0"/>
              <a:t>n’a pas peur</a:t>
            </a:r>
            <a:endParaRPr lang="fr-FR" sz="2800" dirty="0"/>
          </a:p>
        </p:txBody>
      </p:sp>
      <p:sp>
        <p:nvSpPr>
          <p:cNvPr id="28" name="ZoneTexte 27"/>
          <p:cNvSpPr txBox="1"/>
          <p:nvPr/>
        </p:nvSpPr>
        <p:spPr>
          <a:xfrm>
            <a:off x="8305800" y="4343400"/>
            <a:ext cx="3200400" cy="523220"/>
          </a:xfrm>
          <a:prstGeom prst="rect">
            <a:avLst/>
          </a:prstGeom>
          <a:noFill/>
          <a:ln>
            <a:solidFill>
              <a:srgbClr val="0070C0"/>
            </a:solidFill>
          </a:ln>
        </p:spPr>
        <p:txBody>
          <a:bodyPr wrap="square" rtlCol="0">
            <a:spAutoFit/>
          </a:bodyPr>
          <a:lstStyle/>
          <a:p>
            <a:pPr algn="ctr"/>
            <a:r>
              <a:rPr lang="fr-FR" sz="2800" dirty="0" smtClean="0"/>
              <a:t>je t’enlève</a:t>
            </a:r>
            <a:endParaRPr lang="fr-FR" sz="2800" dirty="0"/>
          </a:p>
        </p:txBody>
      </p:sp>
      <p:sp>
        <p:nvSpPr>
          <p:cNvPr id="14" name="ZoneTexte 13"/>
          <p:cNvSpPr txBox="1"/>
          <p:nvPr/>
        </p:nvSpPr>
        <p:spPr>
          <a:xfrm>
            <a:off x="457200" y="1915180"/>
            <a:ext cx="2667000" cy="646331"/>
          </a:xfrm>
          <a:prstGeom prst="rect">
            <a:avLst/>
          </a:prstGeom>
          <a:noFill/>
        </p:spPr>
        <p:txBody>
          <a:bodyPr wrap="square" rtlCol="0">
            <a:spAutoFit/>
          </a:bodyPr>
          <a:lstStyle/>
          <a:p>
            <a:r>
              <a:rPr lang="fr-FR" sz="3600" dirty="0" smtClean="0">
                <a:solidFill>
                  <a:srgbClr val="FF0000"/>
                </a:solidFill>
              </a:rPr>
              <a:t>Qui est-il ?</a:t>
            </a:r>
            <a:endParaRPr lang="fr-FR" sz="3600" dirty="0">
              <a:solidFill>
                <a:srgbClr val="FF0000"/>
              </a:solidFill>
            </a:endParaRPr>
          </a:p>
        </p:txBody>
      </p:sp>
      <p:sp>
        <p:nvSpPr>
          <p:cNvPr id="15" name="ZoneTexte 14"/>
          <p:cNvSpPr txBox="1"/>
          <p:nvPr/>
        </p:nvSpPr>
        <p:spPr>
          <a:xfrm>
            <a:off x="8229600" y="1915180"/>
            <a:ext cx="3657600" cy="646331"/>
          </a:xfrm>
          <a:prstGeom prst="rect">
            <a:avLst/>
          </a:prstGeom>
          <a:noFill/>
        </p:spPr>
        <p:txBody>
          <a:bodyPr wrap="square" rtlCol="0">
            <a:spAutoFit/>
          </a:bodyPr>
          <a:lstStyle/>
          <a:p>
            <a:r>
              <a:rPr lang="fr-FR" sz="3600" dirty="0" smtClean="0">
                <a:solidFill>
                  <a:srgbClr val="FF0000"/>
                </a:solidFill>
              </a:rPr>
              <a:t>Comment agit-il ?</a:t>
            </a:r>
            <a:endParaRPr lang="fr-FR" sz="3600" dirty="0">
              <a:solidFill>
                <a:srgbClr val="FF0000"/>
              </a:solidFill>
            </a:endParaRPr>
          </a:p>
        </p:txBody>
      </p:sp>
      <p:sp>
        <p:nvSpPr>
          <p:cNvPr id="18" name="ZoneTexte 17"/>
          <p:cNvSpPr txBox="1"/>
          <p:nvPr/>
        </p:nvSpPr>
        <p:spPr>
          <a:xfrm>
            <a:off x="8305800" y="5105400"/>
            <a:ext cx="3200400" cy="523220"/>
          </a:xfrm>
          <a:prstGeom prst="rect">
            <a:avLst/>
          </a:prstGeom>
          <a:noFill/>
          <a:ln>
            <a:solidFill>
              <a:srgbClr val="0070C0"/>
            </a:solidFill>
          </a:ln>
        </p:spPr>
        <p:txBody>
          <a:bodyPr wrap="square" rtlCol="0">
            <a:spAutoFit/>
          </a:bodyPr>
          <a:lstStyle/>
          <a:p>
            <a:pPr algn="ctr"/>
            <a:r>
              <a:rPr lang="fr-FR" sz="2800" dirty="0" smtClean="0"/>
              <a:t>je te le promets</a:t>
            </a:r>
            <a:endParaRPr lang="fr-FR" sz="2800" dirty="0"/>
          </a:p>
        </p:txBody>
      </p:sp>
      <p:sp>
        <p:nvSpPr>
          <p:cNvPr id="19" name="ZoneTexte 18"/>
          <p:cNvSpPr txBox="1"/>
          <p:nvPr/>
        </p:nvSpPr>
        <p:spPr>
          <a:xfrm>
            <a:off x="8305800" y="2829580"/>
            <a:ext cx="3200400" cy="523220"/>
          </a:xfrm>
          <a:prstGeom prst="rect">
            <a:avLst/>
          </a:prstGeom>
          <a:noFill/>
          <a:ln>
            <a:solidFill>
              <a:srgbClr val="0070C0"/>
            </a:solidFill>
          </a:ln>
        </p:spPr>
        <p:txBody>
          <a:bodyPr wrap="square" rtlCol="0">
            <a:spAutoFit/>
          </a:bodyPr>
          <a:lstStyle/>
          <a:p>
            <a:pPr algn="ctr"/>
            <a:r>
              <a:rPr lang="fr-FR" sz="2800" dirty="0" smtClean="0"/>
              <a:t>se porte volontaire</a:t>
            </a:r>
            <a:endParaRPr lang="fr-FR" sz="2800" dirty="0"/>
          </a:p>
        </p:txBody>
      </p:sp>
      <p:sp>
        <p:nvSpPr>
          <p:cNvPr id="21" name="ZoneTexte 20"/>
          <p:cNvSpPr txBox="1"/>
          <p:nvPr/>
        </p:nvSpPr>
        <p:spPr>
          <a:xfrm>
            <a:off x="4038600" y="1915180"/>
            <a:ext cx="3657600" cy="646331"/>
          </a:xfrm>
          <a:prstGeom prst="rect">
            <a:avLst/>
          </a:prstGeom>
          <a:noFill/>
        </p:spPr>
        <p:txBody>
          <a:bodyPr wrap="square" rtlCol="0">
            <a:spAutoFit/>
          </a:bodyPr>
          <a:lstStyle/>
          <a:p>
            <a:r>
              <a:rPr lang="fr-FR" sz="3600" dirty="0" smtClean="0">
                <a:solidFill>
                  <a:srgbClr val="FF0000"/>
                </a:solidFill>
              </a:rPr>
              <a:t>Comment est-il ?</a:t>
            </a:r>
            <a:endParaRPr lang="fr-FR" sz="3600" dirty="0">
              <a:solidFill>
                <a:srgbClr val="FF0000"/>
              </a:solidFill>
            </a:endParaRP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anim calcmode="lin" valueType="num">
                                      <p:cBhvr>
                                        <p:cTn id="12" dur="500" fill="hold"/>
                                        <p:tgtEl>
                                          <p:spTgt spid="10"/>
                                        </p:tgtEl>
                                        <p:attrNameLst>
                                          <p:attrName>ppt_x</p:attrName>
                                        </p:attrNameLst>
                                      </p:cBhvr>
                                      <p:tavLst>
                                        <p:tav tm="0">
                                          <p:val>
                                            <p:strVal val="#ppt_x"/>
                                          </p:val>
                                        </p:tav>
                                        <p:tav tm="100000">
                                          <p:val>
                                            <p:strVal val="#ppt_x"/>
                                          </p:val>
                                        </p:tav>
                                      </p:tavLst>
                                    </p:anim>
                                    <p:anim calcmode="lin" valueType="num">
                                      <p:cBhvr>
                                        <p:cTn id="13"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anim calcmode="lin" valueType="num">
                                      <p:cBhvr>
                                        <p:cTn id="19" dur="500" fill="hold"/>
                                        <p:tgtEl>
                                          <p:spTgt spid="20"/>
                                        </p:tgtEl>
                                        <p:attrNameLst>
                                          <p:attrName>ppt_x</p:attrName>
                                        </p:attrNameLst>
                                      </p:cBhvr>
                                      <p:tavLst>
                                        <p:tav tm="0">
                                          <p:val>
                                            <p:strVal val="#ppt_x"/>
                                          </p:val>
                                        </p:tav>
                                        <p:tav tm="100000">
                                          <p:val>
                                            <p:strVal val="#ppt_x"/>
                                          </p:val>
                                        </p:tav>
                                      </p:tavLst>
                                    </p:anim>
                                    <p:anim calcmode="lin" valueType="num">
                                      <p:cBhvr>
                                        <p:cTn id="20" dur="5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anim calcmode="lin" valueType="num">
                                      <p:cBhvr>
                                        <p:cTn id="26" dur="500" fill="hold"/>
                                        <p:tgtEl>
                                          <p:spTgt spid="17"/>
                                        </p:tgtEl>
                                        <p:attrNameLst>
                                          <p:attrName>ppt_x</p:attrName>
                                        </p:attrNameLst>
                                      </p:cBhvr>
                                      <p:tavLst>
                                        <p:tav tm="0">
                                          <p:val>
                                            <p:strVal val="#ppt_x"/>
                                          </p:val>
                                        </p:tav>
                                        <p:tav tm="100000">
                                          <p:val>
                                            <p:strVal val="#ppt_x"/>
                                          </p:val>
                                        </p:tav>
                                      </p:tavLst>
                                    </p:anim>
                                    <p:anim calcmode="lin" valueType="num">
                                      <p:cBhvr>
                                        <p:cTn id="27" dur="5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anim calcmode="lin" valueType="num">
                                      <p:cBhvr>
                                        <p:cTn id="33" dur="500" fill="hold"/>
                                        <p:tgtEl>
                                          <p:spTgt spid="12"/>
                                        </p:tgtEl>
                                        <p:attrNameLst>
                                          <p:attrName>ppt_x</p:attrName>
                                        </p:attrNameLst>
                                      </p:cBhvr>
                                      <p:tavLst>
                                        <p:tav tm="0">
                                          <p:val>
                                            <p:strVal val="#ppt_x"/>
                                          </p:val>
                                        </p:tav>
                                        <p:tav tm="100000">
                                          <p:val>
                                            <p:strVal val="#ppt_x"/>
                                          </p:val>
                                        </p:tav>
                                      </p:tavLst>
                                    </p:anim>
                                    <p:anim calcmode="lin" valueType="num">
                                      <p:cBhvr>
                                        <p:cTn id="34" dur="5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anim calcmode="lin" valueType="num">
                                      <p:cBhvr additive="base">
                                        <p:cTn id="43" dur="500" fill="hold"/>
                                        <p:tgtEl>
                                          <p:spTgt spid="23"/>
                                        </p:tgtEl>
                                        <p:attrNameLst>
                                          <p:attrName>ppt_x</p:attrName>
                                        </p:attrNameLst>
                                      </p:cBhvr>
                                      <p:tavLst>
                                        <p:tav tm="0">
                                          <p:val>
                                            <p:strVal val="#ppt_x"/>
                                          </p:val>
                                        </p:tav>
                                        <p:tav tm="100000">
                                          <p:val>
                                            <p:strVal val="#ppt_x"/>
                                          </p:val>
                                        </p:tav>
                                      </p:tavLst>
                                    </p:anim>
                                    <p:anim calcmode="lin" valueType="num">
                                      <p:cBhvr additive="base">
                                        <p:cTn id="4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500" fill="hold"/>
                                        <p:tgtEl>
                                          <p:spTgt spid="26"/>
                                        </p:tgtEl>
                                        <p:attrNameLst>
                                          <p:attrName>ppt_x</p:attrName>
                                        </p:attrNameLst>
                                      </p:cBhvr>
                                      <p:tavLst>
                                        <p:tav tm="0">
                                          <p:val>
                                            <p:strVal val="#ppt_x"/>
                                          </p:val>
                                        </p:tav>
                                        <p:tav tm="100000">
                                          <p:val>
                                            <p:strVal val="#ppt_x"/>
                                          </p:val>
                                        </p:tav>
                                      </p:tavLst>
                                    </p:anim>
                                    <p:anim calcmode="lin" valueType="num">
                                      <p:cBhvr additive="base">
                                        <p:cTn id="5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additive="base">
                                        <p:cTn id="55" dur="500" fill="hold"/>
                                        <p:tgtEl>
                                          <p:spTgt spid="27"/>
                                        </p:tgtEl>
                                        <p:attrNameLst>
                                          <p:attrName>ppt_x</p:attrName>
                                        </p:attrNameLst>
                                      </p:cBhvr>
                                      <p:tavLst>
                                        <p:tav tm="0">
                                          <p:val>
                                            <p:strVal val="#ppt_x"/>
                                          </p:val>
                                        </p:tav>
                                        <p:tav tm="100000">
                                          <p:val>
                                            <p:strVal val="#ppt_x"/>
                                          </p:val>
                                        </p:tav>
                                      </p:tavLst>
                                    </p:anim>
                                    <p:anim calcmode="lin" valueType="num">
                                      <p:cBhvr additive="base">
                                        <p:cTn id="5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anim calcmode="lin" valueType="num">
                                      <p:cBhvr additive="base">
                                        <p:cTn id="71" dur="500" fill="hold"/>
                                        <p:tgtEl>
                                          <p:spTgt spid="19"/>
                                        </p:tgtEl>
                                        <p:attrNameLst>
                                          <p:attrName>ppt_x</p:attrName>
                                        </p:attrNameLst>
                                      </p:cBhvr>
                                      <p:tavLst>
                                        <p:tav tm="0">
                                          <p:val>
                                            <p:strVal val="#ppt_x"/>
                                          </p:val>
                                        </p:tav>
                                        <p:tav tm="100000">
                                          <p:val>
                                            <p:strVal val="#ppt_x"/>
                                          </p:val>
                                        </p:tav>
                                      </p:tavLst>
                                    </p:anim>
                                    <p:anim calcmode="lin" valueType="num">
                                      <p:cBhvr additive="base">
                                        <p:cTn id="7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4"/>
                                        </p:tgtEl>
                                        <p:attrNameLst>
                                          <p:attrName>style.visibility</p:attrName>
                                        </p:attrNameLst>
                                      </p:cBhvr>
                                      <p:to>
                                        <p:strVal val="visible"/>
                                      </p:to>
                                    </p:set>
                                    <p:anim calcmode="lin" valueType="num">
                                      <p:cBhvr additive="base">
                                        <p:cTn id="77" dur="500" fill="hold"/>
                                        <p:tgtEl>
                                          <p:spTgt spid="24"/>
                                        </p:tgtEl>
                                        <p:attrNameLst>
                                          <p:attrName>ppt_x</p:attrName>
                                        </p:attrNameLst>
                                      </p:cBhvr>
                                      <p:tavLst>
                                        <p:tav tm="0">
                                          <p:val>
                                            <p:strVal val="#ppt_x"/>
                                          </p:val>
                                        </p:tav>
                                        <p:tav tm="100000">
                                          <p:val>
                                            <p:strVal val="#ppt_x"/>
                                          </p:val>
                                        </p:tav>
                                      </p:tavLst>
                                    </p:anim>
                                    <p:anim calcmode="lin" valueType="num">
                                      <p:cBhvr additive="base">
                                        <p:cTn id="7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anim calcmode="lin" valueType="num">
                                      <p:cBhvr additive="base">
                                        <p:cTn id="83" dur="500" fill="hold"/>
                                        <p:tgtEl>
                                          <p:spTgt spid="28"/>
                                        </p:tgtEl>
                                        <p:attrNameLst>
                                          <p:attrName>ppt_x</p:attrName>
                                        </p:attrNameLst>
                                      </p:cBhvr>
                                      <p:tavLst>
                                        <p:tav tm="0">
                                          <p:val>
                                            <p:strVal val="#ppt_x"/>
                                          </p:val>
                                        </p:tav>
                                        <p:tav tm="100000">
                                          <p:val>
                                            <p:strVal val="#ppt_x"/>
                                          </p:val>
                                        </p:tav>
                                      </p:tavLst>
                                    </p:anim>
                                    <p:anim calcmode="lin" valueType="num">
                                      <p:cBhvr additive="base">
                                        <p:cTn id="8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additive="base">
                                        <p:cTn id="89" dur="500" fill="hold"/>
                                        <p:tgtEl>
                                          <p:spTgt spid="18"/>
                                        </p:tgtEl>
                                        <p:attrNameLst>
                                          <p:attrName>ppt_x</p:attrName>
                                        </p:attrNameLst>
                                      </p:cBhvr>
                                      <p:tavLst>
                                        <p:tav tm="0">
                                          <p:val>
                                            <p:strVal val="#ppt_x"/>
                                          </p:val>
                                        </p:tav>
                                        <p:tav tm="100000">
                                          <p:val>
                                            <p:strVal val="#ppt_x"/>
                                          </p:val>
                                        </p:tav>
                                      </p:tavLst>
                                    </p:anim>
                                    <p:anim calcmode="lin" valueType="num">
                                      <p:cBhvr additive="base">
                                        <p:cTn id="9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7" grpId="0" animBg="1"/>
      <p:bldP spid="20" grpId="0" animBg="1"/>
      <p:bldP spid="23" grpId="0" animBg="1"/>
      <p:bldP spid="24" grpId="0" animBg="1"/>
      <p:bldP spid="25" grpId="0" animBg="1"/>
      <p:bldP spid="26" grpId="0" animBg="1"/>
      <p:bldP spid="27" grpId="0" animBg="1"/>
      <p:bldP spid="28" grpId="0" animBg="1"/>
      <p:bldP spid="14" grpId="0"/>
      <p:bldP spid="15" grpId="0"/>
      <p:bldP spid="18" grpId="0" animBg="1"/>
      <p:bldP spid="19" grpId="0" animBg="1"/>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xmlns="" id="{D75427C2-2E7B-5D43-BE79-AC367C946598}"/>
              </a:ext>
            </a:extLst>
          </p:cNvPr>
          <p:cNvSpPr txBox="1"/>
          <p:nvPr/>
        </p:nvSpPr>
        <p:spPr>
          <a:xfrm>
            <a:off x="-86608" y="-3195"/>
            <a:ext cx="11762240" cy="1200329"/>
          </a:xfrm>
          <a:prstGeom prst="rect">
            <a:avLst/>
          </a:prstGeom>
          <a:noFill/>
        </p:spPr>
        <p:txBody>
          <a:bodyPr wrap="square" rtlCol="0">
            <a:spAutoFit/>
          </a:bodyPr>
          <a:lstStyle/>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fr-FR" sz="2400" dirty="0">
              <a:effectLst/>
              <a:latin typeface="Calibri" panose="020F0502020204030204" pitchFamily="34" charset="0"/>
              <a:ea typeface="Times New Roman" panose="02020603050405020304" pitchFamily="18" charset="0"/>
              <a:cs typeface="Times New Roman" panose="02020603050405020304" pitchFamily="18" charset="0"/>
            </a:endParaRPr>
          </a:p>
          <a:p>
            <a:pPr algn="l"/>
            <a:endParaRPr lang="fr-FR" sz="2400" dirty="0"/>
          </a:p>
        </p:txBody>
      </p:sp>
      <p:sp>
        <p:nvSpPr>
          <p:cNvPr id="5" name="Rectangle 4"/>
          <p:cNvSpPr/>
          <p:nvPr/>
        </p:nvSpPr>
        <p:spPr>
          <a:xfrm>
            <a:off x="304800" y="0"/>
            <a:ext cx="7315200" cy="646331"/>
          </a:xfrm>
          <a:prstGeom prst="rect">
            <a:avLst/>
          </a:prstGeom>
        </p:spPr>
        <p:txBody>
          <a:bodyPr wrap="square">
            <a:spAutoFit/>
          </a:bodyPr>
          <a:lstStyle/>
          <a:p>
            <a:r>
              <a:rPr lang="fr-FR" sz="3600" u="sng" dirty="0" smtClean="0">
                <a:solidFill>
                  <a:srgbClr val="0070C0"/>
                </a:solidFill>
              </a:rPr>
              <a:t>Thésée, un héros ?</a:t>
            </a:r>
            <a:endParaRPr lang="fr-FR" sz="4400" dirty="0">
              <a:solidFill>
                <a:srgbClr val="0070C0"/>
              </a:solidFill>
            </a:endParaRPr>
          </a:p>
        </p:txBody>
      </p:sp>
      <p:sp>
        <p:nvSpPr>
          <p:cNvPr id="6" name="Rectangle 5"/>
          <p:cNvSpPr/>
          <p:nvPr/>
        </p:nvSpPr>
        <p:spPr>
          <a:xfrm>
            <a:off x="4876800" y="0"/>
            <a:ext cx="7315200" cy="646331"/>
          </a:xfrm>
          <a:prstGeom prst="rect">
            <a:avLst/>
          </a:prstGeom>
        </p:spPr>
        <p:txBody>
          <a:bodyPr wrap="square">
            <a:spAutoFit/>
          </a:bodyPr>
          <a:lstStyle/>
          <a:p>
            <a:r>
              <a:rPr lang="fr-FR" sz="3600" u="sng" dirty="0" smtClean="0">
                <a:solidFill>
                  <a:srgbClr val="0070C0"/>
                </a:solidFill>
              </a:rPr>
              <a:t>des actes de bravoure</a:t>
            </a:r>
            <a:endParaRPr lang="fr-FR" sz="4400" dirty="0">
              <a:solidFill>
                <a:srgbClr val="0070C0"/>
              </a:solidFill>
            </a:endParaRPr>
          </a:p>
        </p:txBody>
      </p:sp>
      <p:sp>
        <p:nvSpPr>
          <p:cNvPr id="7" name="ZoneTexte 6"/>
          <p:cNvSpPr txBox="1"/>
          <p:nvPr/>
        </p:nvSpPr>
        <p:spPr>
          <a:xfrm>
            <a:off x="4648200" y="5877580"/>
            <a:ext cx="3200400" cy="523220"/>
          </a:xfrm>
          <a:prstGeom prst="rect">
            <a:avLst/>
          </a:prstGeom>
          <a:noFill/>
          <a:ln>
            <a:solidFill>
              <a:srgbClr val="0070C0"/>
            </a:solidFill>
          </a:ln>
        </p:spPr>
        <p:txBody>
          <a:bodyPr wrap="square" rtlCol="0">
            <a:spAutoFit/>
          </a:bodyPr>
          <a:lstStyle/>
          <a:p>
            <a:pPr algn="ctr"/>
            <a:r>
              <a:rPr lang="fr-FR" sz="2800" dirty="0" smtClean="0"/>
              <a:t>je tue ce monstre</a:t>
            </a:r>
            <a:endParaRPr lang="fr-FR" sz="2800" dirty="0"/>
          </a:p>
        </p:txBody>
      </p:sp>
      <p:sp>
        <p:nvSpPr>
          <p:cNvPr id="8" name="ZoneTexte 7"/>
          <p:cNvSpPr txBox="1"/>
          <p:nvPr/>
        </p:nvSpPr>
        <p:spPr>
          <a:xfrm>
            <a:off x="304800" y="2362200"/>
            <a:ext cx="3581400" cy="523220"/>
          </a:xfrm>
          <a:prstGeom prst="rect">
            <a:avLst/>
          </a:prstGeom>
          <a:noFill/>
          <a:ln>
            <a:solidFill>
              <a:srgbClr val="0070C0"/>
            </a:solidFill>
          </a:ln>
        </p:spPr>
        <p:txBody>
          <a:bodyPr wrap="square" rtlCol="0">
            <a:spAutoFit/>
          </a:bodyPr>
          <a:lstStyle/>
          <a:p>
            <a:pPr algn="ctr"/>
            <a:r>
              <a:rPr lang="fr-FR" sz="2800" dirty="0" smtClean="0"/>
              <a:t>n’a pas peur</a:t>
            </a:r>
            <a:endParaRPr lang="fr-FR" sz="2800" dirty="0"/>
          </a:p>
        </p:txBody>
      </p:sp>
      <p:sp>
        <p:nvSpPr>
          <p:cNvPr id="9" name="ZoneTexte 8"/>
          <p:cNvSpPr txBox="1"/>
          <p:nvPr/>
        </p:nvSpPr>
        <p:spPr>
          <a:xfrm>
            <a:off x="304800" y="1752600"/>
            <a:ext cx="3200400" cy="523220"/>
          </a:xfrm>
          <a:prstGeom prst="rect">
            <a:avLst/>
          </a:prstGeom>
          <a:noFill/>
          <a:ln>
            <a:solidFill>
              <a:srgbClr val="0070C0"/>
            </a:solidFill>
          </a:ln>
        </p:spPr>
        <p:txBody>
          <a:bodyPr wrap="square" rtlCol="0">
            <a:spAutoFit/>
          </a:bodyPr>
          <a:lstStyle/>
          <a:p>
            <a:pPr algn="ctr"/>
            <a:r>
              <a:rPr lang="fr-FR" sz="2800" dirty="0" smtClean="0"/>
              <a:t>se porte volontaire</a:t>
            </a:r>
            <a:endParaRPr lang="fr-FR" sz="2800" dirty="0"/>
          </a:p>
        </p:txBody>
      </p:sp>
      <p:sp>
        <p:nvSpPr>
          <p:cNvPr id="10" name="ZoneTexte 9"/>
          <p:cNvSpPr txBox="1"/>
          <p:nvPr/>
        </p:nvSpPr>
        <p:spPr>
          <a:xfrm>
            <a:off x="8610600" y="838200"/>
            <a:ext cx="3200400" cy="523220"/>
          </a:xfrm>
          <a:prstGeom prst="rect">
            <a:avLst/>
          </a:prstGeom>
          <a:noFill/>
          <a:ln>
            <a:solidFill>
              <a:srgbClr val="0070C0"/>
            </a:solidFill>
          </a:ln>
        </p:spPr>
        <p:txBody>
          <a:bodyPr wrap="square" rtlCol="0">
            <a:spAutoFit/>
          </a:bodyPr>
          <a:lstStyle/>
          <a:p>
            <a:pPr algn="ctr"/>
            <a:r>
              <a:rPr lang="fr-FR" sz="2800" dirty="0" smtClean="0"/>
              <a:t>je t’enlève</a:t>
            </a:r>
            <a:endParaRPr lang="fr-FR" sz="2800" dirty="0"/>
          </a:p>
        </p:txBody>
      </p:sp>
      <p:sp>
        <p:nvSpPr>
          <p:cNvPr id="11" name="ZoneTexte 10"/>
          <p:cNvSpPr txBox="1"/>
          <p:nvPr/>
        </p:nvSpPr>
        <p:spPr>
          <a:xfrm>
            <a:off x="8610600" y="1524000"/>
            <a:ext cx="3200400" cy="523220"/>
          </a:xfrm>
          <a:prstGeom prst="rect">
            <a:avLst/>
          </a:prstGeom>
          <a:noFill/>
          <a:ln>
            <a:solidFill>
              <a:srgbClr val="0070C0"/>
            </a:solidFill>
          </a:ln>
        </p:spPr>
        <p:txBody>
          <a:bodyPr wrap="square" rtlCol="0">
            <a:spAutoFit/>
          </a:bodyPr>
          <a:lstStyle/>
          <a:p>
            <a:pPr algn="ctr"/>
            <a:r>
              <a:rPr lang="fr-FR" sz="2800" dirty="0" smtClean="0"/>
              <a:t>je te le promets</a:t>
            </a:r>
            <a:endParaRPr lang="fr-FR" sz="2800" dirty="0"/>
          </a:p>
        </p:txBody>
      </p:sp>
      <p:sp>
        <p:nvSpPr>
          <p:cNvPr id="12" name="ZoneTexte 11"/>
          <p:cNvSpPr txBox="1"/>
          <p:nvPr/>
        </p:nvSpPr>
        <p:spPr>
          <a:xfrm>
            <a:off x="304800" y="1066800"/>
            <a:ext cx="3581400" cy="523220"/>
          </a:xfrm>
          <a:prstGeom prst="rect">
            <a:avLst/>
          </a:prstGeom>
          <a:noFill/>
          <a:ln>
            <a:solidFill>
              <a:srgbClr val="0070C0"/>
            </a:solidFill>
          </a:ln>
        </p:spPr>
        <p:txBody>
          <a:bodyPr wrap="square" rtlCol="0">
            <a:spAutoFit/>
          </a:bodyPr>
          <a:lstStyle/>
          <a:p>
            <a:pPr algn="ctr"/>
            <a:r>
              <a:rPr lang="fr-FR" sz="2800" dirty="0" smtClean="0"/>
              <a:t>marche d’un pas ferme</a:t>
            </a:r>
            <a:endParaRPr lang="fr-FR" sz="2800" dirty="0"/>
          </a:p>
        </p:txBody>
      </p:sp>
      <p:sp>
        <p:nvSpPr>
          <p:cNvPr id="13" name="ZoneTexte 12"/>
          <p:cNvSpPr txBox="1"/>
          <p:nvPr/>
        </p:nvSpPr>
        <p:spPr>
          <a:xfrm>
            <a:off x="4648200" y="5191780"/>
            <a:ext cx="3200400" cy="523220"/>
          </a:xfrm>
          <a:prstGeom prst="rect">
            <a:avLst/>
          </a:prstGeom>
          <a:noFill/>
          <a:ln>
            <a:solidFill>
              <a:srgbClr val="0070C0"/>
            </a:solidFill>
          </a:ln>
        </p:spPr>
        <p:txBody>
          <a:bodyPr wrap="square" rtlCol="0">
            <a:spAutoFit/>
          </a:bodyPr>
          <a:lstStyle/>
          <a:p>
            <a:pPr algn="ctr"/>
            <a:r>
              <a:rPr lang="fr-FR" sz="2800" dirty="0" smtClean="0"/>
              <a:t>redouble d’efforts</a:t>
            </a:r>
            <a:endParaRPr lang="fr-FR" sz="2800" dirty="0"/>
          </a:p>
        </p:txBody>
      </p:sp>
      <p:sp>
        <p:nvSpPr>
          <p:cNvPr id="14" name="ZoneTexte 13"/>
          <p:cNvSpPr txBox="1"/>
          <p:nvPr/>
        </p:nvSpPr>
        <p:spPr>
          <a:xfrm>
            <a:off x="4648200" y="4505980"/>
            <a:ext cx="3581400" cy="523220"/>
          </a:xfrm>
          <a:prstGeom prst="rect">
            <a:avLst/>
          </a:prstGeom>
          <a:noFill/>
          <a:ln>
            <a:solidFill>
              <a:srgbClr val="0070C0"/>
            </a:solidFill>
          </a:ln>
        </p:spPr>
        <p:txBody>
          <a:bodyPr wrap="square" rtlCol="0">
            <a:spAutoFit/>
          </a:bodyPr>
          <a:lstStyle/>
          <a:p>
            <a:pPr algn="ctr"/>
            <a:r>
              <a:rPr lang="fr-FR" sz="2800" dirty="0" smtClean="0"/>
              <a:t>ignore ses blessures</a:t>
            </a:r>
            <a:endParaRPr lang="fr-FR" sz="2800" dirty="0"/>
          </a:p>
        </p:txBody>
      </p:sp>
      <p:sp>
        <p:nvSpPr>
          <p:cNvPr id="15" name="ZoneTexte 14"/>
          <p:cNvSpPr txBox="1"/>
          <p:nvPr/>
        </p:nvSpPr>
        <p:spPr>
          <a:xfrm>
            <a:off x="3276600" y="3830360"/>
            <a:ext cx="5943600" cy="523220"/>
          </a:xfrm>
          <a:prstGeom prst="rect">
            <a:avLst/>
          </a:prstGeom>
          <a:noFill/>
          <a:ln>
            <a:solidFill>
              <a:srgbClr val="0070C0"/>
            </a:solidFill>
          </a:ln>
        </p:spPr>
        <p:txBody>
          <a:bodyPr wrap="square" rtlCol="0">
            <a:spAutoFit/>
          </a:bodyPr>
          <a:lstStyle/>
          <a:p>
            <a:pPr algn="ctr"/>
            <a:r>
              <a:rPr lang="fr-FR" sz="2800" dirty="0" smtClean="0"/>
              <a:t>martèle le </a:t>
            </a:r>
            <a:r>
              <a:rPr lang="fr-FR" sz="2800" dirty="0" smtClean="0"/>
              <a:t>monstre de coups de poing</a:t>
            </a:r>
            <a:endParaRPr lang="fr-FR" sz="2800" dirty="0"/>
          </a:p>
        </p:txBody>
      </p:sp>
      <p:sp>
        <p:nvSpPr>
          <p:cNvPr id="16" name="Flèche vers le bas 15"/>
          <p:cNvSpPr/>
          <p:nvPr/>
        </p:nvSpPr>
        <p:spPr>
          <a:xfrm>
            <a:off x="1676400" y="2971800"/>
            <a:ext cx="304800" cy="1524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762000" y="4572000"/>
            <a:ext cx="25146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volontaire </a:t>
            </a:r>
            <a:endParaRPr lang="fr-FR" sz="3200" dirty="0">
              <a:solidFill>
                <a:schemeClr val="accent2"/>
              </a:solidFill>
            </a:endParaRPr>
          </a:p>
        </p:txBody>
      </p:sp>
      <p:sp>
        <p:nvSpPr>
          <p:cNvPr id="18" name="ZoneTexte 17"/>
          <p:cNvSpPr txBox="1"/>
          <p:nvPr/>
        </p:nvSpPr>
        <p:spPr>
          <a:xfrm>
            <a:off x="990600" y="53340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courageux</a:t>
            </a:r>
            <a:endParaRPr lang="fr-FR" sz="3200" dirty="0">
              <a:solidFill>
                <a:schemeClr val="accent2"/>
              </a:solidFill>
            </a:endParaRPr>
          </a:p>
        </p:txBody>
      </p:sp>
      <p:sp>
        <p:nvSpPr>
          <p:cNvPr id="19" name="ZoneTexte 18"/>
          <p:cNvSpPr txBox="1"/>
          <p:nvPr/>
        </p:nvSpPr>
        <p:spPr>
          <a:xfrm>
            <a:off x="5257800" y="17526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fort</a:t>
            </a:r>
            <a:endParaRPr lang="fr-FR" sz="3200" dirty="0">
              <a:solidFill>
                <a:schemeClr val="accent2"/>
              </a:solidFill>
            </a:endParaRPr>
          </a:p>
        </p:txBody>
      </p:sp>
      <p:sp>
        <p:nvSpPr>
          <p:cNvPr id="20" name="ZoneTexte 19"/>
          <p:cNvSpPr txBox="1"/>
          <p:nvPr/>
        </p:nvSpPr>
        <p:spPr>
          <a:xfrm>
            <a:off x="5257800" y="9906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tenace</a:t>
            </a:r>
            <a:endParaRPr lang="fr-FR" sz="3200" dirty="0">
              <a:solidFill>
                <a:schemeClr val="accent2"/>
              </a:solidFill>
            </a:endParaRPr>
          </a:p>
        </p:txBody>
      </p:sp>
      <p:sp>
        <p:nvSpPr>
          <p:cNvPr id="22" name="ZoneTexte 21"/>
          <p:cNvSpPr txBox="1"/>
          <p:nvPr/>
        </p:nvSpPr>
        <p:spPr>
          <a:xfrm>
            <a:off x="9372600" y="3962400"/>
            <a:ext cx="2057400" cy="584775"/>
          </a:xfrm>
          <a:prstGeom prst="rect">
            <a:avLst/>
          </a:prstGeom>
          <a:noFill/>
          <a:ln>
            <a:solidFill>
              <a:schemeClr val="accent2">
                <a:lumMod val="75000"/>
              </a:schemeClr>
            </a:solidFill>
          </a:ln>
        </p:spPr>
        <p:txBody>
          <a:bodyPr wrap="square" rtlCol="0">
            <a:spAutoFit/>
          </a:bodyPr>
          <a:lstStyle/>
          <a:p>
            <a:pPr algn="ctr"/>
            <a:r>
              <a:rPr lang="fr-FR" sz="3200" dirty="0" smtClean="0">
                <a:solidFill>
                  <a:schemeClr val="accent2"/>
                </a:solidFill>
              </a:rPr>
              <a:t>protecteur</a:t>
            </a:r>
            <a:endParaRPr lang="fr-FR" sz="3200" dirty="0">
              <a:solidFill>
                <a:schemeClr val="accent2"/>
              </a:solidFill>
            </a:endParaRPr>
          </a:p>
        </p:txBody>
      </p:sp>
      <p:sp>
        <p:nvSpPr>
          <p:cNvPr id="23" name="Flèche vers le bas 22"/>
          <p:cNvSpPr/>
          <p:nvPr/>
        </p:nvSpPr>
        <p:spPr>
          <a:xfrm flipV="1">
            <a:off x="6096000" y="2438400"/>
            <a:ext cx="304800" cy="1295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vers le bas 23"/>
          <p:cNvSpPr/>
          <p:nvPr/>
        </p:nvSpPr>
        <p:spPr>
          <a:xfrm>
            <a:off x="10134600" y="2133600"/>
            <a:ext cx="304800" cy="167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582130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additive="base">
                                        <p:cTn id="21" dur="500" fill="hold"/>
                                        <p:tgtEl>
                                          <p:spTgt spid="7"/>
                                        </p:tgtEl>
                                        <p:attrNameLst>
                                          <p:attrName>ppt_x</p:attrName>
                                        </p:attrNameLst>
                                      </p:cBhvr>
                                      <p:tavLst>
                                        <p:tav tm="0">
                                          <p:val>
                                            <p:strVal val="#ppt_x"/>
                                          </p:val>
                                        </p:tav>
                                        <p:tav tm="100000">
                                          <p:val>
                                            <p:strVal val="#ppt_x"/>
                                          </p:val>
                                        </p:tav>
                                      </p:tavLst>
                                    </p:anim>
                                    <p:anim calcmode="lin" valueType="num">
                                      <p:cBhvr additive="base">
                                        <p:cTn id="22" dur="500" fill="hold"/>
                                        <p:tgtEl>
                                          <p:spTgt spid="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500"/>
                                        <p:tgtEl>
                                          <p:spTgt spid="16"/>
                                        </p:tgtEl>
                                      </p:cBhvr>
                                    </p:animEffect>
                                    <p:anim calcmode="lin" valueType="num">
                                      <p:cBhvr>
                                        <p:cTn id="50" dur="500" fill="hold"/>
                                        <p:tgtEl>
                                          <p:spTgt spid="16"/>
                                        </p:tgtEl>
                                        <p:attrNameLst>
                                          <p:attrName>ppt_x</p:attrName>
                                        </p:attrNameLst>
                                      </p:cBhvr>
                                      <p:tavLst>
                                        <p:tav tm="0">
                                          <p:val>
                                            <p:strVal val="#ppt_x"/>
                                          </p:val>
                                        </p:tav>
                                        <p:tav tm="100000">
                                          <p:val>
                                            <p:strVal val="#ppt_x"/>
                                          </p:val>
                                        </p:tav>
                                      </p:tavLst>
                                    </p:anim>
                                    <p:anim calcmode="lin" valueType="num">
                                      <p:cBhvr>
                                        <p:cTn id="51" dur="500" fill="hold"/>
                                        <p:tgtEl>
                                          <p:spTgt spid="16"/>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anim calcmode="lin" valueType="num">
                                      <p:cBhvr>
                                        <p:cTn id="55" dur="500" fill="hold"/>
                                        <p:tgtEl>
                                          <p:spTgt spid="17"/>
                                        </p:tgtEl>
                                        <p:attrNameLst>
                                          <p:attrName>ppt_x</p:attrName>
                                        </p:attrNameLst>
                                      </p:cBhvr>
                                      <p:tavLst>
                                        <p:tav tm="0">
                                          <p:val>
                                            <p:strVal val="#ppt_x"/>
                                          </p:val>
                                        </p:tav>
                                        <p:tav tm="100000">
                                          <p:val>
                                            <p:strVal val="#ppt_x"/>
                                          </p:val>
                                        </p:tav>
                                      </p:tavLst>
                                    </p:anim>
                                    <p:anim calcmode="lin" valueType="num">
                                      <p:cBhvr>
                                        <p:cTn id="56" dur="500" fill="hold"/>
                                        <p:tgtEl>
                                          <p:spTgt spid="17"/>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500"/>
                                        <p:tgtEl>
                                          <p:spTgt spid="18"/>
                                        </p:tgtEl>
                                      </p:cBhvr>
                                    </p:animEffect>
                                    <p:anim calcmode="lin" valueType="num">
                                      <p:cBhvr>
                                        <p:cTn id="60" dur="500" fill="hold"/>
                                        <p:tgtEl>
                                          <p:spTgt spid="18"/>
                                        </p:tgtEl>
                                        <p:attrNameLst>
                                          <p:attrName>ppt_x</p:attrName>
                                        </p:attrNameLst>
                                      </p:cBhvr>
                                      <p:tavLst>
                                        <p:tav tm="0">
                                          <p:val>
                                            <p:strVal val="#ppt_x"/>
                                          </p:val>
                                        </p:tav>
                                        <p:tav tm="100000">
                                          <p:val>
                                            <p:strVal val="#ppt_x"/>
                                          </p:val>
                                        </p:tav>
                                      </p:tavLst>
                                    </p:anim>
                                    <p:anim calcmode="lin" valueType="num">
                                      <p:cBhvr>
                                        <p:cTn id="61" dur="5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23"/>
                                        </p:tgtEl>
                                        <p:attrNameLst>
                                          <p:attrName>style.visibility</p:attrName>
                                        </p:attrNameLst>
                                      </p:cBhvr>
                                      <p:to>
                                        <p:strVal val="visible"/>
                                      </p:to>
                                    </p:set>
                                    <p:anim calcmode="lin" valueType="num">
                                      <p:cBhvr additive="base">
                                        <p:cTn id="66" dur="500" fill="hold"/>
                                        <p:tgtEl>
                                          <p:spTgt spid="23"/>
                                        </p:tgtEl>
                                        <p:attrNameLst>
                                          <p:attrName>ppt_x</p:attrName>
                                        </p:attrNameLst>
                                      </p:cBhvr>
                                      <p:tavLst>
                                        <p:tav tm="0">
                                          <p:val>
                                            <p:strVal val="#ppt_x"/>
                                          </p:val>
                                        </p:tav>
                                        <p:tav tm="100000">
                                          <p:val>
                                            <p:strVal val="#ppt_x"/>
                                          </p:val>
                                        </p:tav>
                                      </p:tavLst>
                                    </p:anim>
                                    <p:anim calcmode="lin" valueType="num">
                                      <p:cBhvr additive="base">
                                        <p:cTn id="67" dur="500" fill="hold"/>
                                        <p:tgtEl>
                                          <p:spTgt spid="23"/>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19"/>
                                        </p:tgtEl>
                                        <p:attrNameLst>
                                          <p:attrName>style.visibility</p:attrName>
                                        </p:attrNameLst>
                                      </p:cBhvr>
                                      <p:to>
                                        <p:strVal val="visible"/>
                                      </p:to>
                                    </p:set>
                                    <p:anim calcmode="lin" valueType="num">
                                      <p:cBhvr additive="base">
                                        <p:cTn id="70" dur="500" fill="hold"/>
                                        <p:tgtEl>
                                          <p:spTgt spid="19"/>
                                        </p:tgtEl>
                                        <p:attrNameLst>
                                          <p:attrName>ppt_x</p:attrName>
                                        </p:attrNameLst>
                                      </p:cBhvr>
                                      <p:tavLst>
                                        <p:tav tm="0">
                                          <p:val>
                                            <p:strVal val="#ppt_x"/>
                                          </p:val>
                                        </p:tav>
                                        <p:tav tm="100000">
                                          <p:val>
                                            <p:strVal val="#ppt_x"/>
                                          </p:val>
                                        </p:tav>
                                      </p:tavLst>
                                    </p:anim>
                                    <p:anim calcmode="lin" valueType="num">
                                      <p:cBhvr additive="base">
                                        <p:cTn id="71" dur="500" fill="hold"/>
                                        <p:tgtEl>
                                          <p:spTgt spid="19"/>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20"/>
                                        </p:tgtEl>
                                        <p:attrNameLst>
                                          <p:attrName>style.visibility</p:attrName>
                                        </p:attrNameLst>
                                      </p:cBhvr>
                                      <p:to>
                                        <p:strVal val="visible"/>
                                      </p:to>
                                    </p:set>
                                    <p:anim calcmode="lin" valueType="num">
                                      <p:cBhvr additive="base">
                                        <p:cTn id="74" dur="500" fill="hold"/>
                                        <p:tgtEl>
                                          <p:spTgt spid="20"/>
                                        </p:tgtEl>
                                        <p:attrNameLst>
                                          <p:attrName>ppt_x</p:attrName>
                                        </p:attrNameLst>
                                      </p:cBhvr>
                                      <p:tavLst>
                                        <p:tav tm="0">
                                          <p:val>
                                            <p:strVal val="#ppt_x"/>
                                          </p:val>
                                        </p:tav>
                                        <p:tav tm="100000">
                                          <p:val>
                                            <p:strVal val="#ppt_x"/>
                                          </p:val>
                                        </p:tav>
                                      </p:tavLst>
                                    </p:anim>
                                    <p:anim calcmode="lin" valueType="num">
                                      <p:cBhvr additive="base">
                                        <p:cTn id="75"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7" presetClass="entr" presetSubtype="0"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animEffect transition="in" filter="fade">
                                      <p:cBhvr>
                                        <p:cTn id="80" dur="500"/>
                                        <p:tgtEl>
                                          <p:spTgt spid="24"/>
                                        </p:tgtEl>
                                      </p:cBhvr>
                                    </p:animEffect>
                                    <p:anim calcmode="lin" valueType="num">
                                      <p:cBhvr>
                                        <p:cTn id="81" dur="500" fill="hold"/>
                                        <p:tgtEl>
                                          <p:spTgt spid="24"/>
                                        </p:tgtEl>
                                        <p:attrNameLst>
                                          <p:attrName>ppt_x</p:attrName>
                                        </p:attrNameLst>
                                      </p:cBhvr>
                                      <p:tavLst>
                                        <p:tav tm="0">
                                          <p:val>
                                            <p:strVal val="#ppt_x"/>
                                          </p:val>
                                        </p:tav>
                                        <p:tav tm="100000">
                                          <p:val>
                                            <p:strVal val="#ppt_x"/>
                                          </p:val>
                                        </p:tav>
                                      </p:tavLst>
                                    </p:anim>
                                    <p:anim calcmode="lin" valueType="num">
                                      <p:cBhvr>
                                        <p:cTn id="82" dur="500" fill="hold"/>
                                        <p:tgtEl>
                                          <p:spTgt spid="24"/>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2"/>
                                        </p:tgtEl>
                                        <p:attrNameLst>
                                          <p:attrName>style.visibility</p:attrName>
                                        </p:attrNameLst>
                                      </p:cBhvr>
                                      <p:to>
                                        <p:strVal val="visible"/>
                                      </p:to>
                                    </p:set>
                                    <p:animEffect transition="in" filter="fade">
                                      <p:cBhvr>
                                        <p:cTn id="85" dur="500"/>
                                        <p:tgtEl>
                                          <p:spTgt spid="22"/>
                                        </p:tgtEl>
                                      </p:cBhvr>
                                    </p:animEffect>
                                    <p:anim calcmode="lin" valueType="num">
                                      <p:cBhvr>
                                        <p:cTn id="86" dur="500" fill="hold"/>
                                        <p:tgtEl>
                                          <p:spTgt spid="22"/>
                                        </p:tgtEl>
                                        <p:attrNameLst>
                                          <p:attrName>ppt_x</p:attrName>
                                        </p:attrNameLst>
                                      </p:cBhvr>
                                      <p:tavLst>
                                        <p:tav tm="0">
                                          <p:val>
                                            <p:strVal val="#ppt_x"/>
                                          </p:val>
                                        </p:tav>
                                        <p:tav tm="100000">
                                          <p:val>
                                            <p:strVal val="#ppt_x"/>
                                          </p:val>
                                        </p:tav>
                                      </p:tavLst>
                                    </p:anim>
                                    <p:anim calcmode="lin" valueType="num">
                                      <p:cBhvr>
                                        <p:cTn id="87" dur="5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1" presetClass="exit" presetSubtype="0" fill="hold" grpId="1" nodeType="clickEffect">
                                  <p:stCondLst>
                                    <p:cond delay="0"/>
                                  </p:stCondLst>
                                  <p:childTnLst>
                                    <p:set>
                                      <p:cBhvr>
                                        <p:cTn id="91" dur="1" fill="hold">
                                          <p:stCondLst>
                                            <p:cond delay="0"/>
                                          </p:stCondLst>
                                        </p:cTn>
                                        <p:tgtEl>
                                          <p:spTgt spid="12"/>
                                        </p:tgtEl>
                                        <p:attrNameLst>
                                          <p:attrName>style.visibility</p:attrName>
                                        </p:attrNameLst>
                                      </p:cBhvr>
                                      <p:to>
                                        <p:strVal val="hidden"/>
                                      </p:to>
                                    </p:set>
                                  </p:childTnLst>
                                </p:cTn>
                              </p:par>
                              <p:par>
                                <p:cTn id="92" presetID="1" presetClass="exit" presetSubtype="0" fill="hold" grpId="1" nodeType="withEffect">
                                  <p:stCondLst>
                                    <p:cond delay="0"/>
                                  </p:stCondLst>
                                  <p:childTnLst>
                                    <p:set>
                                      <p:cBhvr>
                                        <p:cTn id="93" dur="1" fill="hold">
                                          <p:stCondLst>
                                            <p:cond delay="0"/>
                                          </p:stCondLst>
                                        </p:cTn>
                                        <p:tgtEl>
                                          <p:spTgt spid="9"/>
                                        </p:tgtEl>
                                        <p:attrNameLst>
                                          <p:attrName>style.visibility</p:attrName>
                                        </p:attrNameLst>
                                      </p:cBhvr>
                                      <p:to>
                                        <p:strVal val="hidden"/>
                                      </p:to>
                                    </p:set>
                                  </p:childTnLst>
                                </p:cTn>
                              </p:par>
                              <p:par>
                                <p:cTn id="94" presetID="1" presetClass="exit" presetSubtype="0" fill="hold" grpId="1" nodeType="withEffect">
                                  <p:stCondLst>
                                    <p:cond delay="0"/>
                                  </p:stCondLst>
                                  <p:childTnLst>
                                    <p:set>
                                      <p:cBhvr>
                                        <p:cTn id="95" dur="1" fill="hold">
                                          <p:stCondLst>
                                            <p:cond delay="0"/>
                                          </p:stCondLst>
                                        </p:cTn>
                                        <p:tgtEl>
                                          <p:spTgt spid="8"/>
                                        </p:tgtEl>
                                        <p:attrNameLst>
                                          <p:attrName>style.visibility</p:attrName>
                                        </p:attrNameLst>
                                      </p:cBhvr>
                                      <p:to>
                                        <p:strVal val="hidden"/>
                                      </p:to>
                                    </p:set>
                                  </p:childTnLst>
                                </p:cTn>
                              </p:par>
                              <p:par>
                                <p:cTn id="96" presetID="1" presetClass="exit" presetSubtype="0" fill="hold" grpId="1" nodeType="withEffect">
                                  <p:stCondLst>
                                    <p:cond delay="0"/>
                                  </p:stCondLst>
                                  <p:childTnLst>
                                    <p:set>
                                      <p:cBhvr>
                                        <p:cTn id="97" dur="1" fill="hold">
                                          <p:stCondLst>
                                            <p:cond delay="0"/>
                                          </p:stCondLst>
                                        </p:cTn>
                                        <p:tgtEl>
                                          <p:spTgt spid="16"/>
                                        </p:tgtEl>
                                        <p:attrNameLst>
                                          <p:attrName>style.visibility</p:attrName>
                                        </p:attrNameLst>
                                      </p:cBhvr>
                                      <p:to>
                                        <p:strVal val="hidden"/>
                                      </p:to>
                                    </p:set>
                                  </p:childTnLst>
                                </p:cTn>
                              </p:par>
                              <p:par>
                                <p:cTn id="98" presetID="1" presetClass="exit" presetSubtype="0" fill="hold" grpId="1" nodeType="withEffect">
                                  <p:stCondLst>
                                    <p:cond delay="0"/>
                                  </p:stCondLst>
                                  <p:childTnLst>
                                    <p:set>
                                      <p:cBhvr>
                                        <p:cTn id="99" dur="1" fill="hold">
                                          <p:stCondLst>
                                            <p:cond delay="0"/>
                                          </p:stCondLst>
                                        </p:cTn>
                                        <p:tgtEl>
                                          <p:spTgt spid="23"/>
                                        </p:tgtEl>
                                        <p:attrNameLst>
                                          <p:attrName>style.visibility</p:attrName>
                                        </p:attrNameLst>
                                      </p:cBhvr>
                                      <p:to>
                                        <p:strVal val="hidden"/>
                                      </p:to>
                                    </p:set>
                                  </p:childTnLst>
                                </p:cTn>
                              </p:par>
                              <p:par>
                                <p:cTn id="100" presetID="1" presetClass="exit" presetSubtype="0" fill="hold" grpId="1" nodeType="withEffect">
                                  <p:stCondLst>
                                    <p:cond delay="0"/>
                                  </p:stCondLst>
                                  <p:childTnLst>
                                    <p:set>
                                      <p:cBhvr>
                                        <p:cTn id="101" dur="1" fill="hold">
                                          <p:stCondLst>
                                            <p:cond delay="0"/>
                                          </p:stCondLst>
                                        </p:cTn>
                                        <p:tgtEl>
                                          <p:spTgt spid="15"/>
                                        </p:tgtEl>
                                        <p:attrNameLst>
                                          <p:attrName>style.visibility</p:attrName>
                                        </p:attrNameLst>
                                      </p:cBhvr>
                                      <p:to>
                                        <p:strVal val="hidden"/>
                                      </p:to>
                                    </p:set>
                                  </p:childTnLst>
                                </p:cTn>
                              </p:par>
                              <p:par>
                                <p:cTn id="102" presetID="1" presetClass="exit" presetSubtype="0" fill="hold" grpId="1" nodeType="withEffect">
                                  <p:stCondLst>
                                    <p:cond delay="0"/>
                                  </p:stCondLst>
                                  <p:childTnLst>
                                    <p:set>
                                      <p:cBhvr>
                                        <p:cTn id="103" dur="1" fill="hold">
                                          <p:stCondLst>
                                            <p:cond delay="0"/>
                                          </p:stCondLst>
                                        </p:cTn>
                                        <p:tgtEl>
                                          <p:spTgt spid="14"/>
                                        </p:tgtEl>
                                        <p:attrNameLst>
                                          <p:attrName>style.visibility</p:attrName>
                                        </p:attrNameLst>
                                      </p:cBhvr>
                                      <p:to>
                                        <p:strVal val="hidden"/>
                                      </p:to>
                                    </p:set>
                                  </p:childTnLst>
                                </p:cTn>
                              </p:par>
                              <p:par>
                                <p:cTn id="104" presetID="1" presetClass="exit" presetSubtype="0" fill="hold" grpId="1" nodeType="withEffect">
                                  <p:stCondLst>
                                    <p:cond delay="0"/>
                                  </p:stCondLst>
                                  <p:childTnLst>
                                    <p:set>
                                      <p:cBhvr>
                                        <p:cTn id="105" dur="1" fill="hold">
                                          <p:stCondLst>
                                            <p:cond delay="0"/>
                                          </p:stCondLst>
                                        </p:cTn>
                                        <p:tgtEl>
                                          <p:spTgt spid="13"/>
                                        </p:tgtEl>
                                        <p:attrNameLst>
                                          <p:attrName>style.visibility</p:attrName>
                                        </p:attrNameLst>
                                      </p:cBhvr>
                                      <p:to>
                                        <p:strVal val="hidden"/>
                                      </p:to>
                                    </p:set>
                                  </p:childTnLst>
                                </p:cTn>
                              </p:par>
                              <p:par>
                                <p:cTn id="106" presetID="1" presetClass="exit" presetSubtype="0" fill="hold" grpId="1" nodeType="withEffect">
                                  <p:stCondLst>
                                    <p:cond delay="0"/>
                                  </p:stCondLst>
                                  <p:childTnLst>
                                    <p:set>
                                      <p:cBhvr>
                                        <p:cTn id="107" dur="1" fill="hold">
                                          <p:stCondLst>
                                            <p:cond delay="0"/>
                                          </p:stCondLst>
                                        </p:cTn>
                                        <p:tgtEl>
                                          <p:spTgt spid="7"/>
                                        </p:tgtEl>
                                        <p:attrNameLst>
                                          <p:attrName>style.visibility</p:attrName>
                                        </p:attrNameLst>
                                      </p:cBhvr>
                                      <p:to>
                                        <p:strVal val="hidden"/>
                                      </p:to>
                                    </p:set>
                                  </p:childTnLst>
                                </p:cTn>
                              </p:par>
                              <p:par>
                                <p:cTn id="108" presetID="1" presetClass="exit" presetSubtype="0" fill="hold" grpId="1" nodeType="withEffect">
                                  <p:stCondLst>
                                    <p:cond delay="0"/>
                                  </p:stCondLst>
                                  <p:childTnLst>
                                    <p:set>
                                      <p:cBhvr>
                                        <p:cTn id="109" dur="1" fill="hold">
                                          <p:stCondLst>
                                            <p:cond delay="0"/>
                                          </p:stCondLst>
                                        </p:cTn>
                                        <p:tgtEl>
                                          <p:spTgt spid="10"/>
                                        </p:tgtEl>
                                        <p:attrNameLst>
                                          <p:attrName>style.visibility</p:attrName>
                                        </p:attrNameLst>
                                      </p:cBhvr>
                                      <p:to>
                                        <p:strVal val="hidden"/>
                                      </p:to>
                                    </p:set>
                                  </p:childTnLst>
                                </p:cTn>
                              </p:par>
                              <p:par>
                                <p:cTn id="110" presetID="1" presetClass="exit" presetSubtype="0" fill="hold" grpId="1" nodeType="withEffect">
                                  <p:stCondLst>
                                    <p:cond delay="0"/>
                                  </p:stCondLst>
                                  <p:childTnLst>
                                    <p:set>
                                      <p:cBhvr>
                                        <p:cTn id="111" dur="1" fill="hold">
                                          <p:stCondLst>
                                            <p:cond delay="0"/>
                                          </p:stCondLst>
                                        </p:cTn>
                                        <p:tgtEl>
                                          <p:spTgt spid="11"/>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8" grpId="0" animBg="1"/>
      <p:bldP spid="19" grpId="0" animBg="1"/>
      <p:bldP spid="20" grpId="0" animBg="1"/>
      <p:bldP spid="22" grpId="0" animBg="1"/>
      <p:bldP spid="23" grpId="0" animBg="1"/>
      <p:bldP spid="23" grpId="1" animBg="1"/>
      <p:bldP spid="24" grpId="0" animBg="1"/>
      <p:bldP spid="24"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1000" y="1260157"/>
            <a:ext cx="11430000" cy="1325563"/>
          </a:xfrm>
        </p:spPr>
        <p:txBody>
          <a:bodyPr>
            <a:noAutofit/>
          </a:bodyPr>
          <a:lstStyle/>
          <a:p>
            <a:pPr algn="just"/>
            <a:r>
              <a:rPr lang="fr-FR" sz="3000" dirty="0" smtClean="0"/>
              <a:t>Un nom peut être enrichi par des adjectifs qualificatifs. Lorsque ceux-ci appartiennent au groupe nominal, on dit qu’ils sont épithètes.</a:t>
            </a:r>
            <a:endParaRPr lang="fr-FR" sz="3000" dirty="0"/>
          </a:p>
        </p:txBody>
      </p:sp>
      <p:sp>
        <p:nvSpPr>
          <p:cNvPr id="3" name="Espace réservé du contenu 2"/>
          <p:cNvSpPr>
            <a:spLocks noGrp="1"/>
          </p:cNvSpPr>
          <p:nvPr>
            <p:ph idx="1"/>
          </p:nvPr>
        </p:nvSpPr>
        <p:spPr>
          <a:xfrm>
            <a:off x="762000" y="3165157"/>
            <a:ext cx="2362200" cy="540000"/>
          </a:xfrm>
        </p:spPr>
        <p:txBody>
          <a:bodyPr>
            <a:normAutofit/>
          </a:bodyPr>
          <a:lstStyle/>
          <a:p>
            <a:pPr>
              <a:buNone/>
            </a:pPr>
            <a:r>
              <a:rPr lang="fr-FR" sz="3000" dirty="0"/>
              <a:t>s</a:t>
            </a:r>
            <a:r>
              <a:rPr lang="fr-FR" sz="3000" dirty="0" smtClean="0"/>
              <a:t>on fils</a:t>
            </a:r>
            <a:endParaRPr lang="fr-FR" sz="3000" dirty="0"/>
          </a:p>
        </p:txBody>
      </p:sp>
      <p:sp>
        <p:nvSpPr>
          <p:cNvPr id="4" name="Espace réservé du contenu 2"/>
          <p:cNvSpPr txBox="1">
            <a:spLocks/>
          </p:cNvSpPr>
          <p:nvPr/>
        </p:nvSpPr>
        <p:spPr>
          <a:xfrm>
            <a:off x="4038600" y="3165157"/>
            <a:ext cx="3581400" cy="540000"/>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3000" dirty="0"/>
              <a:t>s</a:t>
            </a:r>
            <a:r>
              <a:rPr lang="fr-FR" sz="3000" noProof="0" dirty="0" smtClean="0"/>
              <a:t>on fils unique</a:t>
            </a:r>
            <a:endParaRPr kumimoji="0" lang="fr-FR"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contenu 2"/>
          <p:cNvSpPr txBox="1">
            <a:spLocks/>
          </p:cNvSpPr>
          <p:nvPr/>
        </p:nvSpPr>
        <p:spPr>
          <a:xfrm>
            <a:off x="4419600" y="5217157"/>
            <a:ext cx="2362200" cy="540000"/>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3000" dirty="0"/>
              <a:t>d</a:t>
            </a:r>
            <a:r>
              <a:rPr kumimoji="0" lang="fr-FR" sz="3000" b="0" i="0" u="none" strike="noStrike" kern="1200" cap="none" spc="0" normalizeH="0" baseline="0" noProof="0" dirty="0" smtClean="0">
                <a:ln>
                  <a:noFill/>
                </a:ln>
                <a:solidFill>
                  <a:schemeClr val="tx1"/>
                </a:solidFill>
                <a:effectLst/>
                <a:uLnTx/>
                <a:uFillTx/>
                <a:latin typeface="+mn-lt"/>
                <a:ea typeface="+mn-ea"/>
                <a:cs typeface="+mn-cs"/>
              </a:rPr>
              <a:t>es </a:t>
            </a:r>
            <a:r>
              <a:rPr lang="fr-FR" sz="3000" dirty="0" smtClean="0"/>
              <a:t>voiles</a:t>
            </a:r>
            <a:endParaRPr kumimoji="0" lang="fr-FR"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Espace réservé du contenu 2"/>
          <p:cNvSpPr txBox="1">
            <a:spLocks/>
          </p:cNvSpPr>
          <p:nvPr/>
        </p:nvSpPr>
        <p:spPr>
          <a:xfrm>
            <a:off x="7696200" y="5217157"/>
            <a:ext cx="3581400" cy="540000"/>
          </a:xfrm>
          <a:prstGeom prst="rect">
            <a:avLst/>
          </a:prstGeom>
        </p:spPr>
        <p:txBody>
          <a:bodyPr vert="horz" lIns="91440" tIns="45720" rIns="91440" bIns="45720" rtlCol="0">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sz="3000" dirty="0" smtClean="0"/>
              <a:t>d</a:t>
            </a:r>
            <a:r>
              <a:rPr kumimoji="0" lang="fr-FR" sz="3000" b="0" i="0" u="none" strike="noStrike" kern="1200" cap="none" spc="0" normalizeH="0" baseline="0" noProof="0" dirty="0" smtClean="0">
                <a:ln>
                  <a:noFill/>
                </a:ln>
                <a:solidFill>
                  <a:schemeClr val="tx1"/>
                </a:solidFill>
                <a:effectLst/>
                <a:uLnTx/>
                <a:uFillTx/>
                <a:latin typeface="+mn-lt"/>
                <a:ea typeface="+mn-ea"/>
                <a:cs typeface="+mn-cs"/>
              </a:rPr>
              <a:t>es </a:t>
            </a:r>
            <a:r>
              <a:rPr lang="fr-FR" sz="3000" dirty="0" smtClean="0"/>
              <a:t>voiles</a:t>
            </a:r>
            <a:r>
              <a:rPr kumimoji="0" lang="fr-FR" sz="3000" b="0" i="0" u="none" strike="noStrike" kern="1200" cap="none" spc="0" normalizeH="0" noProof="0" dirty="0" smtClean="0">
                <a:ln>
                  <a:noFill/>
                </a:ln>
                <a:solidFill>
                  <a:schemeClr val="tx1"/>
                </a:solidFill>
                <a:effectLst/>
                <a:uLnTx/>
                <a:uFillTx/>
                <a:latin typeface="+mn-lt"/>
                <a:ea typeface="+mn-ea"/>
                <a:cs typeface="+mn-cs"/>
              </a:rPr>
              <a:t> noires</a:t>
            </a:r>
            <a:endParaRPr kumimoji="0" lang="fr-FR"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ZoneTexte 13"/>
          <p:cNvSpPr txBox="1"/>
          <p:nvPr/>
        </p:nvSpPr>
        <p:spPr>
          <a:xfrm>
            <a:off x="1600200" y="4079557"/>
            <a:ext cx="4495800" cy="492443"/>
          </a:xfrm>
          <a:prstGeom prst="rect">
            <a:avLst/>
          </a:prstGeom>
          <a:noFill/>
        </p:spPr>
        <p:txBody>
          <a:bodyPr wrap="square" rtlCol="0">
            <a:spAutoFit/>
          </a:bodyPr>
          <a:lstStyle/>
          <a:p>
            <a:r>
              <a:rPr lang="fr-FR" sz="2600" dirty="0" smtClean="0">
                <a:solidFill>
                  <a:schemeClr val="accent2">
                    <a:lumMod val="75000"/>
                  </a:schemeClr>
                </a:solidFill>
              </a:rPr>
              <a:t>Ajout d’un adjectif épithète</a:t>
            </a:r>
            <a:endParaRPr lang="fr-FR" sz="2600" dirty="0">
              <a:solidFill>
                <a:schemeClr val="accent2">
                  <a:lumMod val="75000"/>
                </a:schemeClr>
              </a:solidFill>
            </a:endParaRPr>
          </a:p>
        </p:txBody>
      </p:sp>
      <p:sp>
        <p:nvSpPr>
          <p:cNvPr id="17" name="ZoneTexte 16"/>
          <p:cNvSpPr txBox="1"/>
          <p:nvPr/>
        </p:nvSpPr>
        <p:spPr>
          <a:xfrm>
            <a:off x="5486400" y="5984557"/>
            <a:ext cx="4495800" cy="492443"/>
          </a:xfrm>
          <a:prstGeom prst="rect">
            <a:avLst/>
          </a:prstGeom>
          <a:noFill/>
        </p:spPr>
        <p:txBody>
          <a:bodyPr wrap="square" rtlCol="0">
            <a:spAutoFit/>
          </a:bodyPr>
          <a:lstStyle/>
          <a:p>
            <a:r>
              <a:rPr lang="fr-FR" sz="2600" dirty="0" smtClean="0">
                <a:solidFill>
                  <a:schemeClr val="accent2">
                    <a:lumMod val="75000"/>
                  </a:schemeClr>
                </a:solidFill>
              </a:rPr>
              <a:t>Ajout d’un adjectif épithète</a:t>
            </a:r>
            <a:endParaRPr lang="fr-FR" sz="2600" dirty="0">
              <a:solidFill>
                <a:schemeClr val="accent2">
                  <a:lumMod val="75000"/>
                </a:schemeClr>
              </a:solidFill>
            </a:endParaRPr>
          </a:p>
        </p:txBody>
      </p:sp>
      <p:sp>
        <p:nvSpPr>
          <p:cNvPr id="23" name="Flèche à angle droit 22"/>
          <p:cNvSpPr/>
          <p:nvPr/>
        </p:nvSpPr>
        <p:spPr>
          <a:xfrm>
            <a:off x="2686050" y="3622357"/>
            <a:ext cx="3048000" cy="3810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à angle droit 24"/>
          <p:cNvSpPr/>
          <p:nvPr/>
        </p:nvSpPr>
        <p:spPr>
          <a:xfrm>
            <a:off x="5638800" y="5679757"/>
            <a:ext cx="4038600" cy="30480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0"/>
            <a:ext cx="4953000" cy="584775"/>
          </a:xfrm>
          <a:prstGeom prst="rect">
            <a:avLst/>
          </a:prstGeom>
        </p:spPr>
        <p:txBody>
          <a:bodyPr wrap="square">
            <a:spAutoFit/>
          </a:bodyPr>
          <a:lstStyle/>
          <a:p>
            <a:r>
              <a:rPr lang="fr-FR" sz="3200" u="sng" dirty="0" smtClean="0">
                <a:solidFill>
                  <a:srgbClr val="0070C0"/>
                </a:solidFill>
              </a:rPr>
              <a:t>Souviens-toi</a:t>
            </a:r>
            <a:endParaRPr lang="fr-FR" sz="4000" u="sng"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additive="base">
                                        <p:cTn id="12" dur="500" fill="hold"/>
                                        <p:tgtEl>
                                          <p:spTgt spid="23"/>
                                        </p:tgtEl>
                                        <p:attrNameLst>
                                          <p:attrName>ppt_x</p:attrName>
                                        </p:attrNameLst>
                                      </p:cBhvr>
                                      <p:tavLst>
                                        <p:tav tm="0">
                                          <p:val>
                                            <p:strVal val="#ppt_x"/>
                                          </p:val>
                                        </p:tav>
                                        <p:tav tm="100000">
                                          <p:val>
                                            <p:strVal val="#ppt_x"/>
                                          </p:val>
                                        </p:tav>
                                      </p:tavLst>
                                    </p:anim>
                                    <p:anim calcmode="lin" valueType="num">
                                      <p:cBhvr additive="base">
                                        <p:cTn id="13" dur="500" fill="hold"/>
                                        <p:tgtEl>
                                          <p:spTgt spid="2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 calcmode="lin" valueType="num">
                                      <p:cBhvr additive="base">
                                        <p:cTn id="16" dur="500" fill="hold"/>
                                        <p:tgtEl>
                                          <p:spTgt spid="14"/>
                                        </p:tgtEl>
                                        <p:attrNameLst>
                                          <p:attrName>ppt_x</p:attrName>
                                        </p:attrNameLst>
                                      </p:cBhvr>
                                      <p:tavLst>
                                        <p:tav tm="0">
                                          <p:val>
                                            <p:strVal val="#ppt_x"/>
                                          </p:val>
                                        </p:tav>
                                        <p:tav tm="100000">
                                          <p:val>
                                            <p:strVal val="#ppt_x"/>
                                          </p:val>
                                        </p:tav>
                                      </p:tavLst>
                                    </p:anim>
                                    <p:anim calcmode="lin" valueType="num">
                                      <p:cBhvr additive="base">
                                        <p:cTn id="17"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strips(downLef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 calcmode="lin" valueType="num">
                                      <p:cBhvr additive="base">
                                        <p:cTn id="32" dur="500" fill="hold"/>
                                        <p:tgtEl>
                                          <p:spTgt spid="25"/>
                                        </p:tgtEl>
                                        <p:attrNameLst>
                                          <p:attrName>ppt_x</p:attrName>
                                        </p:attrNameLst>
                                      </p:cBhvr>
                                      <p:tavLst>
                                        <p:tav tm="0">
                                          <p:val>
                                            <p:strVal val="#ppt_x"/>
                                          </p:val>
                                        </p:tav>
                                        <p:tav tm="100000">
                                          <p:val>
                                            <p:strVal val="#ppt_x"/>
                                          </p:val>
                                        </p:tav>
                                      </p:tavLst>
                                    </p:anim>
                                    <p:anim calcmode="lin" valueType="num">
                                      <p:cBhvr additive="base">
                                        <p:cTn id="33" dur="500" fill="hold"/>
                                        <p:tgtEl>
                                          <p:spTgt spid="25"/>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ppt_x"/>
                                          </p:val>
                                        </p:tav>
                                        <p:tav tm="100000">
                                          <p:val>
                                            <p:strVal val="#ppt_x"/>
                                          </p:val>
                                        </p:tav>
                                      </p:tavLst>
                                    </p:anim>
                                    <p:anim calcmode="lin" valueType="num">
                                      <p:cBhvr additive="base">
                                        <p:cTn id="3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4" grpId="0"/>
      <p:bldP spid="17" grpId="0"/>
      <p:bldP spid="23" grpId="0" animBg="1"/>
      <p:bldP spid="25"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12638</TotalTime>
  <Words>2054</Words>
  <Application>Microsoft Office PowerPoint</Application>
  <PresentationFormat>Personnalisé</PresentationFormat>
  <Paragraphs>192</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Français  CM2</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Un nom peut être enrichi par des adjectifs qualificatifs. Lorsque ceux-ci appartiennent au groupe nominal, on dit qu’ils sont épithètes.</vt:lpstr>
      <vt:lpstr>Présentation PowerPoint</vt:lpstr>
      <vt:lpstr>Présentation PowerPoint</vt:lpstr>
      <vt:lpstr>Pour résumer…</vt:lpstr>
      <vt:lpstr>MAINTENANT à TON TOUR </vt:lpstr>
      <vt:lpstr>Présentation PowerPoint</vt:lpstr>
      <vt:lpstr>Place à la dictée du jour !</vt:lpstr>
      <vt:lpstr>Présentation PowerPoint</vt:lpstr>
      <vt:lpstr>Présentation PowerPoint</vt:lpstr>
      <vt:lpstr>Présentation PowerPoint</vt:lpstr>
      <vt:lpstr>Présentation PowerPoint</vt:lpstr>
      <vt:lpstr>Présentation PowerPoint</vt:lpstr>
      <vt:lpstr>A bientôt!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Français</dc:title>
  <dc:creator>Alexandra Lorvellec</dc:creator>
  <cp:lastModifiedBy>Catherine Mottet</cp:lastModifiedBy>
  <cp:revision>691</cp:revision>
  <dcterms:created xsi:type="dcterms:W3CDTF">2020-03-28T13:19:54Z</dcterms:created>
  <dcterms:modified xsi:type="dcterms:W3CDTF">2020-05-25T14:05:46Z</dcterms:modified>
</cp:coreProperties>
</file>