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22" r:id="rId3"/>
    <p:sldId id="335" r:id="rId4"/>
    <p:sldId id="343" r:id="rId5"/>
    <p:sldId id="318" r:id="rId6"/>
    <p:sldId id="337" r:id="rId7"/>
    <p:sldId id="338" r:id="rId8"/>
    <p:sldId id="339" r:id="rId9"/>
    <p:sldId id="340" r:id="rId10"/>
    <p:sldId id="341" r:id="rId11"/>
    <p:sldId id="354" r:id="rId12"/>
    <p:sldId id="353" r:id="rId13"/>
    <p:sldId id="347" r:id="rId14"/>
    <p:sldId id="355" r:id="rId15"/>
    <p:sldId id="344" r:id="rId16"/>
    <p:sldId id="345" r:id="rId17"/>
    <p:sldId id="346" r:id="rId18"/>
    <p:sldId id="363" r:id="rId19"/>
    <p:sldId id="359" r:id="rId20"/>
    <p:sldId id="360" r:id="rId21"/>
    <p:sldId id="362" r:id="rId22"/>
    <p:sldId id="361" r:id="rId23"/>
    <p:sldId id="265" r:id="rId24"/>
    <p:sldId id="281" r:id="rId25"/>
    <p:sldId id="317" r:id="rId26"/>
    <p:sldId id="365" r:id="rId27"/>
    <p:sldId id="366" r:id="rId28"/>
    <p:sldId id="289"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50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7" autoAdjust="0"/>
    <p:restoredTop sz="79428" autoAdjust="0"/>
  </p:normalViewPr>
  <p:slideViewPr>
    <p:cSldViewPr>
      <p:cViewPr>
        <p:scale>
          <a:sx n="50" d="100"/>
          <a:sy n="50" d="100"/>
        </p:scale>
        <p:origin x="-1422" y="-25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5" d="100"/>
          <a:sy n="55" d="100"/>
        </p:scale>
        <p:origin x="-183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C949F0-7D83-4415-9465-A54B2CA0D234}" type="datetimeFigureOut">
              <a:rPr lang="fr-FR" smtClean="0"/>
              <a:pPr/>
              <a:t>01/06/2020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B3605-6721-460F-98C1-B167D2044D27}" type="slidenum">
              <a:rPr lang="fr-FR" smtClean="0"/>
              <a:pPr/>
              <a:t>‹N°›</a:t>
            </a:fld>
            <a:endParaRPr lang="fr-FR"/>
          </a:p>
        </p:txBody>
      </p:sp>
    </p:spTree>
    <p:extLst>
      <p:ext uri="{BB962C8B-B14F-4D97-AF65-F5344CB8AC3E}">
        <p14:creationId xmlns:p14="http://schemas.microsoft.com/office/powerpoint/2010/main" val="235219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12</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13</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Demander</a:t>
            </a:r>
            <a:r>
              <a:rPr lang="fr-FR" baseline="0" dirty="0" smtClean="0"/>
              <a:t> aux élèves de relier les descriptions aux illustrations</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14</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15</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17</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CM : la diapo a dû</a:t>
            </a:r>
            <a:r>
              <a:rPr lang="fr-FR" baseline="0" dirty="0" smtClean="0"/>
              <a:t> changer à la suite du commentaire ?</a:t>
            </a:r>
          </a:p>
          <a:p>
            <a:r>
              <a:rPr lang="fr-FR" baseline="0" dirty="0" smtClean="0"/>
              <a:t>J’ai remplacé « Observons » par « Souviens-toi » car la leçon a déjà eu lieu (épithètes au début et </a:t>
            </a:r>
            <a:r>
              <a:rPr lang="fr-FR" baseline="0" dirty="0" err="1" smtClean="0"/>
              <a:t>cdn</a:t>
            </a:r>
            <a:r>
              <a:rPr lang="fr-FR" baseline="0" dirty="0" smtClean="0"/>
              <a:t> le 28 mai)</a:t>
            </a:r>
            <a:endParaRPr lang="fr-FR" dirty="0"/>
          </a:p>
        </p:txBody>
      </p:sp>
      <p:sp>
        <p:nvSpPr>
          <p:cNvPr id="4" name="Espace réservé du numéro de diapositive 3"/>
          <p:cNvSpPr>
            <a:spLocks noGrp="1"/>
          </p:cNvSpPr>
          <p:nvPr>
            <p:ph type="sldNum" sz="quarter" idx="10"/>
          </p:nvPr>
        </p:nvSpPr>
        <p:spPr/>
        <p:txBody>
          <a:bodyPr/>
          <a:lstStyle/>
          <a:p>
            <a:fld id="{5B76B072-B353-4B28-A802-B514650529F3}" type="slidenum">
              <a:rPr lang="fr-FR" smtClean="0"/>
              <a:pPr/>
              <a:t>18</a:t>
            </a:fld>
            <a:endParaRPr lang="fr-FR"/>
          </a:p>
        </p:txBody>
      </p:sp>
    </p:spTree>
    <p:extLst>
      <p:ext uri="{BB962C8B-B14F-4D97-AF65-F5344CB8AC3E}">
        <p14:creationId xmlns:p14="http://schemas.microsoft.com/office/powerpoint/2010/main" val="3289774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B76B072-B353-4B28-A802-B514650529F3}" type="slidenum">
              <a:rPr lang="fr-FR" smtClean="0"/>
              <a:pPr/>
              <a:t>19</a:t>
            </a:fld>
            <a:endParaRPr lang="fr-FR"/>
          </a:p>
        </p:txBody>
      </p:sp>
    </p:spTree>
    <p:extLst>
      <p:ext uri="{BB962C8B-B14F-4D97-AF65-F5344CB8AC3E}">
        <p14:creationId xmlns:p14="http://schemas.microsoft.com/office/powerpoint/2010/main" val="2497412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B76B072-B353-4B28-A802-B514650529F3}" type="slidenum">
              <a:rPr lang="fr-FR" smtClean="0"/>
              <a:pPr/>
              <a:t>20</a:t>
            </a:fld>
            <a:endParaRPr lang="fr-FR"/>
          </a:p>
        </p:txBody>
      </p:sp>
    </p:spTree>
    <p:extLst>
      <p:ext uri="{BB962C8B-B14F-4D97-AF65-F5344CB8AC3E}">
        <p14:creationId xmlns:p14="http://schemas.microsoft.com/office/powerpoint/2010/main" val="2497412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Analyser</a:t>
            </a:r>
            <a:r>
              <a:rPr lang="fr-FR" baseline="0" dirty="0" smtClean="0"/>
              <a:t> les groupes nominaux un à un avec les élèves afin de relever les régularités du complément du nom.</a:t>
            </a:r>
          </a:p>
          <a:p>
            <a:r>
              <a:rPr lang="fr-FR" baseline="0" dirty="0" smtClean="0"/>
              <a:t>CM : dans le dernier exemple, je garderais juste « un corps de chèvre » ; les </a:t>
            </a:r>
            <a:r>
              <a:rPr lang="fr-FR" baseline="0" dirty="0" err="1" smtClean="0"/>
              <a:t>cdn</a:t>
            </a:r>
            <a:r>
              <a:rPr lang="fr-FR" baseline="0" dirty="0" smtClean="0"/>
              <a:t> introduits par « avec » sont en effet plus rares et peuvent, selon la phrase, être analysés comme </a:t>
            </a:r>
            <a:r>
              <a:rPr lang="fr-FR" baseline="0" dirty="0" err="1" smtClean="0"/>
              <a:t>Ccmanière</a:t>
            </a:r>
            <a:r>
              <a:rPr lang="fr-FR" baseline="0" dirty="0" smtClean="0"/>
              <a:t>. Le terrain est donc glissant…</a:t>
            </a:r>
          </a:p>
          <a:p>
            <a:r>
              <a:rPr lang="fr-FR" baseline="0" dirty="0" smtClean="0"/>
              <a:t>OU (après avoir lu jusqu’au bout) : remplacez par un </a:t>
            </a:r>
            <a:r>
              <a:rPr lang="fr-FR" baseline="0" dirty="0" err="1" smtClean="0"/>
              <a:t>cdn</a:t>
            </a:r>
            <a:r>
              <a:rPr lang="fr-FR" baseline="0" dirty="0" smtClean="0"/>
              <a:t> avec à, ce qui vous permet de mettre en valeur l’orthographe de à (une créature à plusieurs têtes, par ex.)</a:t>
            </a:r>
            <a:endParaRPr lang="fr-FR" dirty="0"/>
          </a:p>
        </p:txBody>
      </p:sp>
      <p:sp>
        <p:nvSpPr>
          <p:cNvPr id="4" name="Espace réservé du numéro de diapositive 3"/>
          <p:cNvSpPr>
            <a:spLocks noGrp="1"/>
          </p:cNvSpPr>
          <p:nvPr>
            <p:ph type="sldNum" sz="quarter" idx="10"/>
          </p:nvPr>
        </p:nvSpPr>
        <p:spPr/>
        <p:txBody>
          <a:bodyPr/>
          <a:lstStyle/>
          <a:p>
            <a:fld id="{92C413C8-492C-4DF8-B437-413D5BAE6CF8}" type="slidenum">
              <a:rPr lang="fr-FR" smtClean="0"/>
              <a:pPr/>
              <a:t>21</a:t>
            </a:fld>
            <a:endParaRPr lang="fr-FR"/>
          </a:p>
        </p:txBody>
      </p:sp>
    </p:spTree>
    <p:extLst>
      <p:ext uri="{BB962C8B-B14F-4D97-AF65-F5344CB8AC3E}">
        <p14:creationId xmlns:p14="http://schemas.microsoft.com/office/powerpoint/2010/main" val="3911046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Récits</a:t>
            </a:r>
            <a:r>
              <a:rPr lang="fr-FR" baseline="0" dirty="0" smtClean="0"/>
              <a:t> mythologiques : définir ce que c’est en quelques phrases avant de dire que nous allons évoquer un des héros les plus connus </a:t>
            </a:r>
            <a:endParaRPr lang="fr-FR" dirty="0"/>
          </a:p>
        </p:txBody>
      </p:sp>
      <p:sp>
        <p:nvSpPr>
          <p:cNvPr id="4" name="Espace réservé du numéro de diapositive 3"/>
          <p:cNvSpPr>
            <a:spLocks noGrp="1"/>
          </p:cNvSpPr>
          <p:nvPr>
            <p:ph type="sldNum" sz="quarter" idx="10"/>
          </p:nvPr>
        </p:nvSpPr>
        <p:spPr/>
        <p:txBody>
          <a:bodyPr/>
          <a:lstStyle/>
          <a:p>
            <a:fld id="{6A6F04BD-C4E8-9245-9452-B10D4F021B15}" type="slidenum">
              <a:rPr lang="fr-FR" smtClean="0"/>
              <a:pPr/>
              <a:t>2</a:t>
            </a:fld>
            <a:endParaRPr lang="fr-FR" dirty="0"/>
          </a:p>
        </p:txBody>
      </p:sp>
    </p:spTree>
    <p:extLst>
      <p:ext uri="{BB962C8B-B14F-4D97-AF65-F5344CB8AC3E}">
        <p14:creationId xmlns:p14="http://schemas.microsoft.com/office/powerpoint/2010/main" val="898674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Sensibiliser les élèves aux accords : préposition et noms ne</a:t>
            </a:r>
            <a:r>
              <a:rPr lang="fr-FR" baseline="0" dirty="0" smtClean="0"/>
              <a:t> fonctionnent pas comme des adjectifs et ne s’accordent pas en genre et en nombre avec le nom qu’ils complètent.</a:t>
            </a:r>
            <a:endParaRPr lang="fr-FR" dirty="0"/>
          </a:p>
        </p:txBody>
      </p:sp>
      <p:sp>
        <p:nvSpPr>
          <p:cNvPr id="4" name="Espace réservé du numéro de diapositive 3"/>
          <p:cNvSpPr>
            <a:spLocks noGrp="1"/>
          </p:cNvSpPr>
          <p:nvPr>
            <p:ph type="sldNum" sz="quarter" idx="10"/>
          </p:nvPr>
        </p:nvSpPr>
        <p:spPr/>
        <p:txBody>
          <a:bodyPr/>
          <a:lstStyle/>
          <a:p>
            <a:fld id="{92C413C8-492C-4DF8-B437-413D5BAE6CF8}" type="slidenum">
              <a:rPr lang="fr-FR" smtClean="0"/>
              <a:pPr/>
              <a:t>22</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23</a:t>
            </a:fld>
            <a:endParaRPr lang="fr-FR"/>
          </a:p>
        </p:txBody>
      </p:sp>
    </p:spTree>
    <p:extLst>
      <p:ext uri="{BB962C8B-B14F-4D97-AF65-F5344CB8AC3E}">
        <p14:creationId xmlns:p14="http://schemas.microsoft.com/office/powerpoint/2010/main" val="486301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CM : il faudra bien insister dans la leçon sur l’accent sur le à.</a:t>
            </a:r>
          </a:p>
          <a:p>
            <a:r>
              <a:rPr lang="fr-FR" dirty="0" smtClean="0"/>
              <a:t>La dictée</a:t>
            </a:r>
            <a:r>
              <a:rPr lang="fr-FR" baseline="0" dirty="0" smtClean="0"/>
              <a:t> est en diapo 28….l’émission est peut-être un peu longue : je pense que vous pouvez alléger la partie leçon de grammaire et peut-être garder les diapos 25 et 26 pour après la dictée au cas où (et ce sera bien ainsi un rappel de leçon).</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24</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Souligner les CDN</a:t>
            </a:r>
            <a:r>
              <a:rPr lang="fr-FR" baseline="0" dirty="0" smtClean="0"/>
              <a:t> (d’homme, de cheval, d’un buste, des bois, des hommes)</a:t>
            </a:r>
          </a:p>
          <a:p>
            <a:r>
              <a:rPr lang="fr-FR" baseline="0" dirty="0" smtClean="0"/>
              <a:t>CM : il y a aussi d’un buste (l’aspect…d’un buste…).</a:t>
            </a:r>
          </a:p>
          <a:p>
            <a:r>
              <a:rPr lang="fr-FR" baseline="0" dirty="0" smtClean="0"/>
              <a:t>Il me semble un peu prématuré d’introduire une réflexion sur la différence entre le COI et le </a:t>
            </a:r>
            <a:r>
              <a:rPr lang="fr-FR" baseline="0" dirty="0" err="1" smtClean="0"/>
              <a:t>cdn</a:t>
            </a:r>
            <a:r>
              <a:rPr lang="fr-FR" baseline="0" dirty="0" smtClean="0"/>
              <a:t>, surtout à distance…Vous pouvez remplacer par quelque chose comme : Ils effraient les animaux des bois et frappent l’imagination des hommes.</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26</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Entourer</a:t>
            </a:r>
            <a:r>
              <a:rPr lang="fr-FR" baseline="0" dirty="0" smtClean="0"/>
              <a:t> ensuite les </a:t>
            </a:r>
            <a:r>
              <a:rPr lang="fr-FR" baseline="0" dirty="0" err="1" smtClean="0"/>
              <a:t>préposi</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27</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28</a:t>
            </a:fld>
            <a:endParaRPr lang="fr-FR"/>
          </a:p>
        </p:txBody>
      </p:sp>
    </p:spTree>
    <p:extLst>
      <p:ext uri="{BB962C8B-B14F-4D97-AF65-F5344CB8AC3E}">
        <p14:creationId xmlns:p14="http://schemas.microsoft.com/office/powerpoint/2010/main" val="1913844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Raconter l’histoire du Minotaure</a:t>
            </a:r>
            <a:r>
              <a:rPr lang="fr-FR" baseline="0" dirty="0" smtClean="0"/>
              <a:t> : son origine, le lien avec Minos</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Quels</a:t>
            </a:r>
            <a:r>
              <a:rPr lang="fr-FR" baseline="0" dirty="0" smtClean="0"/>
              <a:t> sont les mots ou groupes de mots qui désignent Thésée ?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Quels sont les mots ou groupes de mots qui montrent ses actes ?</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Explicitation : rôle</a:t>
            </a:r>
            <a:r>
              <a:rPr lang="fr-FR" baseline="0" dirty="0" smtClean="0"/>
              <a:t> des reprises anaphorique : non seulement cela évite les répétitions mais cela permet également de donner des informations supplémentaires (le prince)</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Relever tout</a:t>
            </a:r>
            <a:r>
              <a:rPr lang="fr-FR" baseline="0" dirty="0" smtClean="0"/>
              <a:t> ce qui se rapporte au monstre</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7098398-D88C-124F-8807-9511F3C32FE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8E4225BC-E567-E747-BD81-52FF3E5A23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388B00C4-C887-B542-84D7-F899E5D5BE85}"/>
              </a:ext>
            </a:extLst>
          </p:cNvPr>
          <p:cNvSpPr>
            <a:spLocks noGrp="1"/>
          </p:cNvSpPr>
          <p:nvPr>
            <p:ph type="dt" sz="half" idx="10"/>
          </p:nvPr>
        </p:nvSpPr>
        <p:spPr/>
        <p:txBody>
          <a:bodyPr/>
          <a:lstStyle/>
          <a:p>
            <a:fld id="{050A95A0-46AC-DD44-9D77-3F7C849049D7}" type="datetimeFigureOut">
              <a:rPr lang="fr-FR" smtClean="0"/>
              <a:pPr/>
              <a:t>01/06/2020</a:t>
            </a:fld>
            <a:endParaRPr lang="fr-FR"/>
          </a:p>
        </p:txBody>
      </p:sp>
      <p:sp>
        <p:nvSpPr>
          <p:cNvPr id="5" name="Espace réservé du pied de page 4">
            <a:extLst>
              <a:ext uri="{FF2B5EF4-FFF2-40B4-BE49-F238E27FC236}">
                <a16:creationId xmlns:a16="http://schemas.microsoft.com/office/drawing/2014/main" xmlns="" id="{A44A39E2-6AEE-DC48-920D-EEB2DE40EE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5C19A5FB-8EC5-7A43-88F0-96F6D4F494E3}"/>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408247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DCCFE62-63D3-6E40-9EB7-E22BB2CAF7F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21C445BF-F9E9-5548-9023-4C532F83C43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C765171D-4117-6C41-BC1B-D4F6A9F47E22}"/>
              </a:ext>
            </a:extLst>
          </p:cNvPr>
          <p:cNvSpPr>
            <a:spLocks noGrp="1"/>
          </p:cNvSpPr>
          <p:nvPr>
            <p:ph type="dt" sz="half" idx="10"/>
          </p:nvPr>
        </p:nvSpPr>
        <p:spPr/>
        <p:txBody>
          <a:bodyPr/>
          <a:lstStyle/>
          <a:p>
            <a:fld id="{050A95A0-46AC-DD44-9D77-3F7C849049D7}" type="datetimeFigureOut">
              <a:rPr lang="fr-FR" smtClean="0"/>
              <a:pPr/>
              <a:t>01/06/2020</a:t>
            </a:fld>
            <a:endParaRPr lang="fr-FR"/>
          </a:p>
        </p:txBody>
      </p:sp>
      <p:sp>
        <p:nvSpPr>
          <p:cNvPr id="5" name="Espace réservé du pied de page 4">
            <a:extLst>
              <a:ext uri="{FF2B5EF4-FFF2-40B4-BE49-F238E27FC236}">
                <a16:creationId xmlns:a16="http://schemas.microsoft.com/office/drawing/2014/main" xmlns="" id="{E106F73D-394C-AC42-B672-4E66FA4290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EEF4ECBE-62CA-464C-9939-2078ACF49AE5}"/>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75095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D7E7C716-09FF-C24E-9CF0-818B99E8292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2072A88F-8BB2-2243-B510-B6B23E5478B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E260AE30-D834-9746-B938-C2DB2B4F0DBD}"/>
              </a:ext>
            </a:extLst>
          </p:cNvPr>
          <p:cNvSpPr>
            <a:spLocks noGrp="1"/>
          </p:cNvSpPr>
          <p:nvPr>
            <p:ph type="dt" sz="half" idx="10"/>
          </p:nvPr>
        </p:nvSpPr>
        <p:spPr/>
        <p:txBody>
          <a:bodyPr/>
          <a:lstStyle/>
          <a:p>
            <a:fld id="{050A95A0-46AC-DD44-9D77-3F7C849049D7}" type="datetimeFigureOut">
              <a:rPr lang="fr-FR" smtClean="0"/>
              <a:pPr/>
              <a:t>01/06/2020</a:t>
            </a:fld>
            <a:endParaRPr lang="fr-FR"/>
          </a:p>
        </p:txBody>
      </p:sp>
      <p:sp>
        <p:nvSpPr>
          <p:cNvPr id="5" name="Espace réservé du pied de page 4">
            <a:extLst>
              <a:ext uri="{FF2B5EF4-FFF2-40B4-BE49-F238E27FC236}">
                <a16:creationId xmlns:a16="http://schemas.microsoft.com/office/drawing/2014/main" xmlns="" id="{13FD4C45-85F1-6B45-8986-20298868513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1CD9C788-BA25-BB41-8ED1-A112C1EAC1CF}"/>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271437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4E53840-4342-F944-8880-C1ABA4E7D2F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4DA2BC86-7D38-4941-B5B7-300F382A704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311D65FB-2282-5442-83C3-6133380B08F8}"/>
              </a:ext>
            </a:extLst>
          </p:cNvPr>
          <p:cNvSpPr>
            <a:spLocks noGrp="1"/>
          </p:cNvSpPr>
          <p:nvPr>
            <p:ph type="dt" sz="half" idx="10"/>
          </p:nvPr>
        </p:nvSpPr>
        <p:spPr/>
        <p:txBody>
          <a:bodyPr/>
          <a:lstStyle/>
          <a:p>
            <a:fld id="{050A95A0-46AC-DD44-9D77-3F7C849049D7}" type="datetimeFigureOut">
              <a:rPr lang="fr-FR" smtClean="0"/>
              <a:pPr/>
              <a:t>01/06/2020</a:t>
            </a:fld>
            <a:endParaRPr lang="fr-FR"/>
          </a:p>
        </p:txBody>
      </p:sp>
      <p:sp>
        <p:nvSpPr>
          <p:cNvPr id="5" name="Espace réservé du pied de page 4">
            <a:extLst>
              <a:ext uri="{FF2B5EF4-FFF2-40B4-BE49-F238E27FC236}">
                <a16:creationId xmlns:a16="http://schemas.microsoft.com/office/drawing/2014/main" xmlns="" id="{A1A2B6D7-6708-6D40-94D8-228C19984DA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238C923F-216A-5C40-AF27-D02D006A5445}"/>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408755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2CF1134-2A47-1E42-A3BA-C8B633B6DD5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8A71B147-5A6C-0640-BF31-D868EDDD0D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BECA9F48-7B92-8B47-BCEF-EBDB77B847CF}"/>
              </a:ext>
            </a:extLst>
          </p:cNvPr>
          <p:cNvSpPr>
            <a:spLocks noGrp="1"/>
          </p:cNvSpPr>
          <p:nvPr>
            <p:ph type="dt" sz="half" idx="10"/>
          </p:nvPr>
        </p:nvSpPr>
        <p:spPr/>
        <p:txBody>
          <a:bodyPr/>
          <a:lstStyle/>
          <a:p>
            <a:fld id="{050A95A0-46AC-DD44-9D77-3F7C849049D7}" type="datetimeFigureOut">
              <a:rPr lang="fr-FR" smtClean="0"/>
              <a:pPr/>
              <a:t>01/06/2020</a:t>
            </a:fld>
            <a:endParaRPr lang="fr-FR"/>
          </a:p>
        </p:txBody>
      </p:sp>
      <p:sp>
        <p:nvSpPr>
          <p:cNvPr id="5" name="Espace réservé du pied de page 4">
            <a:extLst>
              <a:ext uri="{FF2B5EF4-FFF2-40B4-BE49-F238E27FC236}">
                <a16:creationId xmlns:a16="http://schemas.microsoft.com/office/drawing/2014/main" xmlns="" id="{FCBB5F30-0FF3-2544-B633-E3382FB2F2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D99CD42E-EEAE-0F44-8A0F-63EC78727EEF}"/>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70290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FCFF0A1-C437-4746-82C5-34764745211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8AB9A021-3724-6346-84DC-D7B6D5DF1E0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51F26763-2E8A-AF4E-B8B7-41FB5B9E021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DC7599B8-823F-BB44-BD81-38C15046283E}"/>
              </a:ext>
            </a:extLst>
          </p:cNvPr>
          <p:cNvSpPr>
            <a:spLocks noGrp="1"/>
          </p:cNvSpPr>
          <p:nvPr>
            <p:ph type="dt" sz="half" idx="10"/>
          </p:nvPr>
        </p:nvSpPr>
        <p:spPr/>
        <p:txBody>
          <a:bodyPr/>
          <a:lstStyle/>
          <a:p>
            <a:fld id="{050A95A0-46AC-DD44-9D77-3F7C849049D7}" type="datetimeFigureOut">
              <a:rPr lang="fr-FR" smtClean="0"/>
              <a:pPr/>
              <a:t>01/06/2020</a:t>
            </a:fld>
            <a:endParaRPr lang="fr-FR"/>
          </a:p>
        </p:txBody>
      </p:sp>
      <p:sp>
        <p:nvSpPr>
          <p:cNvPr id="6" name="Espace réservé du pied de page 5">
            <a:extLst>
              <a:ext uri="{FF2B5EF4-FFF2-40B4-BE49-F238E27FC236}">
                <a16:creationId xmlns:a16="http://schemas.microsoft.com/office/drawing/2014/main" xmlns="" id="{2351A9F7-479A-9C46-ADDE-69564834319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8D0A72BB-1F44-3446-A1E6-C7D22A75161C}"/>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83958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DC724C3-48D5-9F46-9676-E22B3D70A48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DEC188EA-0BB7-384D-B833-E2E30F652B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BB363EC6-E2D0-C24E-B6EB-C71E1E9492E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900136EE-1F84-7E4E-8419-2CF10DB989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9F707724-A815-D743-80B2-CAA0D14B275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43EE84D3-0405-F544-9F13-8CD8B9802AED}"/>
              </a:ext>
            </a:extLst>
          </p:cNvPr>
          <p:cNvSpPr>
            <a:spLocks noGrp="1"/>
          </p:cNvSpPr>
          <p:nvPr>
            <p:ph type="dt" sz="half" idx="10"/>
          </p:nvPr>
        </p:nvSpPr>
        <p:spPr/>
        <p:txBody>
          <a:bodyPr/>
          <a:lstStyle/>
          <a:p>
            <a:fld id="{050A95A0-46AC-DD44-9D77-3F7C849049D7}" type="datetimeFigureOut">
              <a:rPr lang="fr-FR" smtClean="0"/>
              <a:pPr/>
              <a:t>01/06/2020</a:t>
            </a:fld>
            <a:endParaRPr lang="fr-FR"/>
          </a:p>
        </p:txBody>
      </p:sp>
      <p:sp>
        <p:nvSpPr>
          <p:cNvPr id="8" name="Espace réservé du pied de page 7">
            <a:extLst>
              <a:ext uri="{FF2B5EF4-FFF2-40B4-BE49-F238E27FC236}">
                <a16:creationId xmlns:a16="http://schemas.microsoft.com/office/drawing/2014/main" xmlns="" id="{537C11B2-692E-DA4E-B44C-ED269B9F40E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44D5AC19-1EAF-FA44-AD63-6BDCEB0777B1}"/>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33746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439DF26-437F-9B40-8F80-2DD94E168FB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BBDD99A5-10DE-AC45-BE25-1A0D318C64DB}"/>
              </a:ext>
            </a:extLst>
          </p:cNvPr>
          <p:cNvSpPr>
            <a:spLocks noGrp="1"/>
          </p:cNvSpPr>
          <p:nvPr>
            <p:ph type="dt" sz="half" idx="10"/>
          </p:nvPr>
        </p:nvSpPr>
        <p:spPr/>
        <p:txBody>
          <a:bodyPr/>
          <a:lstStyle/>
          <a:p>
            <a:fld id="{050A95A0-46AC-DD44-9D77-3F7C849049D7}" type="datetimeFigureOut">
              <a:rPr lang="fr-FR" smtClean="0"/>
              <a:pPr/>
              <a:t>01/06/2020</a:t>
            </a:fld>
            <a:endParaRPr lang="fr-FR"/>
          </a:p>
        </p:txBody>
      </p:sp>
      <p:sp>
        <p:nvSpPr>
          <p:cNvPr id="4" name="Espace réservé du pied de page 3">
            <a:extLst>
              <a:ext uri="{FF2B5EF4-FFF2-40B4-BE49-F238E27FC236}">
                <a16:creationId xmlns:a16="http://schemas.microsoft.com/office/drawing/2014/main" xmlns="" id="{B2273528-2C1F-1B45-9A3D-1E263429542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46A26E88-095F-EC45-A1EC-6DFD65C43A71}"/>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46292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6AE76FC6-A618-614C-882B-5A954D351A2A}"/>
              </a:ext>
            </a:extLst>
          </p:cNvPr>
          <p:cNvSpPr>
            <a:spLocks noGrp="1"/>
          </p:cNvSpPr>
          <p:nvPr>
            <p:ph type="dt" sz="half" idx="10"/>
          </p:nvPr>
        </p:nvSpPr>
        <p:spPr/>
        <p:txBody>
          <a:bodyPr/>
          <a:lstStyle/>
          <a:p>
            <a:fld id="{050A95A0-46AC-DD44-9D77-3F7C849049D7}" type="datetimeFigureOut">
              <a:rPr lang="fr-FR" smtClean="0"/>
              <a:pPr/>
              <a:t>01/06/2020</a:t>
            </a:fld>
            <a:endParaRPr lang="fr-FR"/>
          </a:p>
        </p:txBody>
      </p:sp>
      <p:sp>
        <p:nvSpPr>
          <p:cNvPr id="3" name="Espace réservé du pied de page 2">
            <a:extLst>
              <a:ext uri="{FF2B5EF4-FFF2-40B4-BE49-F238E27FC236}">
                <a16:creationId xmlns:a16="http://schemas.microsoft.com/office/drawing/2014/main" xmlns="" id="{3EF1775E-E4C9-0945-8E20-EBBA5B5B326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7AF0AF2F-D3F8-B24A-B68C-D0A16356D43C}"/>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37471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B194313-5124-644D-8A10-B945B3ECE06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A59564CE-5DF0-EE47-BBB0-94F47B2225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28B4B5F1-468C-6045-B171-6DB6E8F63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637FB49D-B5D9-504A-986B-A523E0CDD761}"/>
              </a:ext>
            </a:extLst>
          </p:cNvPr>
          <p:cNvSpPr>
            <a:spLocks noGrp="1"/>
          </p:cNvSpPr>
          <p:nvPr>
            <p:ph type="dt" sz="half" idx="10"/>
          </p:nvPr>
        </p:nvSpPr>
        <p:spPr/>
        <p:txBody>
          <a:bodyPr/>
          <a:lstStyle/>
          <a:p>
            <a:fld id="{050A95A0-46AC-DD44-9D77-3F7C849049D7}" type="datetimeFigureOut">
              <a:rPr lang="fr-FR" smtClean="0"/>
              <a:pPr/>
              <a:t>01/06/2020</a:t>
            </a:fld>
            <a:endParaRPr lang="fr-FR"/>
          </a:p>
        </p:txBody>
      </p:sp>
      <p:sp>
        <p:nvSpPr>
          <p:cNvPr id="6" name="Espace réservé du pied de page 5">
            <a:extLst>
              <a:ext uri="{FF2B5EF4-FFF2-40B4-BE49-F238E27FC236}">
                <a16:creationId xmlns:a16="http://schemas.microsoft.com/office/drawing/2014/main" xmlns="" id="{07BCF0AC-27FD-934F-A80C-FCC243D0D4C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9C9F207A-466B-CD4C-8214-F0086E6AC9D8}"/>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282910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C5A6ED4-63CA-494C-BCCC-84EE6833464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2CB36F6E-7A43-974A-A89A-B3286BB1D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3D0FFF29-5981-DA42-85AD-BBC1C504E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C7783550-4A8F-E04E-A9BE-9228F04B505B}"/>
              </a:ext>
            </a:extLst>
          </p:cNvPr>
          <p:cNvSpPr>
            <a:spLocks noGrp="1"/>
          </p:cNvSpPr>
          <p:nvPr>
            <p:ph type="dt" sz="half" idx="10"/>
          </p:nvPr>
        </p:nvSpPr>
        <p:spPr/>
        <p:txBody>
          <a:bodyPr/>
          <a:lstStyle/>
          <a:p>
            <a:fld id="{050A95A0-46AC-DD44-9D77-3F7C849049D7}" type="datetimeFigureOut">
              <a:rPr lang="fr-FR" smtClean="0"/>
              <a:pPr/>
              <a:t>01/06/2020</a:t>
            </a:fld>
            <a:endParaRPr lang="fr-FR"/>
          </a:p>
        </p:txBody>
      </p:sp>
      <p:sp>
        <p:nvSpPr>
          <p:cNvPr id="6" name="Espace réservé du pied de page 5">
            <a:extLst>
              <a:ext uri="{FF2B5EF4-FFF2-40B4-BE49-F238E27FC236}">
                <a16:creationId xmlns:a16="http://schemas.microsoft.com/office/drawing/2014/main" xmlns="" id="{491689C4-9BA2-534F-B1C8-7C1658F20EC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DF70E758-46F0-2B47-AD98-42B9BF9C75ED}"/>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31255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3055BC62-2B29-774C-8A13-D9160DA3B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B13010A5-A62E-A846-9732-6F6C29D17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0CF6AC86-AF31-7642-B031-793CD29ABC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A95A0-46AC-DD44-9D77-3F7C849049D7}" type="datetimeFigureOut">
              <a:rPr lang="fr-FR" smtClean="0"/>
              <a:pPr/>
              <a:t>01/06/2020</a:t>
            </a:fld>
            <a:endParaRPr lang="fr-FR"/>
          </a:p>
        </p:txBody>
      </p:sp>
      <p:sp>
        <p:nvSpPr>
          <p:cNvPr id="5" name="Espace réservé du pied de page 4">
            <a:extLst>
              <a:ext uri="{FF2B5EF4-FFF2-40B4-BE49-F238E27FC236}">
                <a16:creationId xmlns:a16="http://schemas.microsoft.com/office/drawing/2014/main" xmlns="" id="{8328C7D2-6CB1-AA47-AB2E-2815615037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1A1DDA83-6AEB-E148-B7A9-2E2FCAC9DD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35A00-3DC4-B948-A188-862B72D11699}" type="slidenum">
              <a:rPr lang="fr-FR" smtClean="0"/>
              <a:pPr/>
              <a:t>‹N°›</a:t>
            </a:fld>
            <a:endParaRPr lang="fr-FR"/>
          </a:p>
        </p:txBody>
      </p:sp>
    </p:spTree>
    <p:extLst>
      <p:ext uri="{BB962C8B-B14F-4D97-AF65-F5344CB8AC3E}">
        <p14:creationId xmlns:p14="http://schemas.microsoft.com/office/powerpoint/2010/main" val="1220524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hyperlink" Target="https://art.rmngp.fr/fr/library/artworks?authors=Romano%20Giulio"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hyperlink" Target="http://www.photo.rmn.fr/archive/10-539235-2C6NU0YPH3X7.html"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C999B49-E57C-A246-ADE7-29BFE76BA6ED}"/>
              </a:ext>
            </a:extLst>
          </p:cNvPr>
          <p:cNvSpPr>
            <a:spLocks noGrp="1"/>
          </p:cNvSpPr>
          <p:nvPr>
            <p:ph type="ctrTitle"/>
          </p:nvPr>
        </p:nvSpPr>
        <p:spPr>
          <a:xfrm>
            <a:off x="1524000" y="838200"/>
            <a:ext cx="9144000" cy="2387600"/>
          </a:xfrm>
        </p:spPr>
        <p:txBody>
          <a:bodyPr>
            <a:normAutofit fontScale="90000"/>
          </a:bodyPr>
          <a:lstStyle/>
          <a:p>
            <a:r>
              <a:rPr lang="fr-FR" dirty="0"/>
              <a:t>Français </a:t>
            </a:r>
            <a:br>
              <a:rPr lang="fr-FR" dirty="0"/>
            </a:br>
            <a:r>
              <a:rPr lang="fr-FR" dirty="0" smtClean="0"/>
              <a:t>CM2</a:t>
            </a:r>
            <a:br>
              <a:rPr lang="fr-FR" dirty="0" smtClean="0"/>
            </a:br>
            <a:r>
              <a:rPr lang="fr-FR" dirty="0" smtClean="0"/>
              <a:t>Vers la 6</a:t>
            </a:r>
            <a:r>
              <a:rPr lang="fr-FR" baseline="30000" dirty="0" smtClean="0"/>
              <a:t>ème</a:t>
            </a:r>
            <a:r>
              <a:rPr lang="fr-FR" dirty="0" smtClean="0"/>
              <a:t>…!</a:t>
            </a:r>
            <a:endParaRPr lang="fr-FR" dirty="0"/>
          </a:p>
        </p:txBody>
      </p:sp>
    </p:spTree>
    <p:extLst>
      <p:ext uri="{BB962C8B-B14F-4D97-AF65-F5344CB8AC3E}">
        <p14:creationId xmlns:p14="http://schemas.microsoft.com/office/powerpoint/2010/main" val="1257301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19400" y="0"/>
            <a:ext cx="5791200"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L’adversaire</a:t>
            </a:r>
            <a:endParaRPr lang="fr-FR"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 name="ZoneTexte 9"/>
          <p:cNvSpPr txBox="1"/>
          <p:nvPr/>
        </p:nvSpPr>
        <p:spPr>
          <a:xfrm>
            <a:off x="5334000" y="1676400"/>
            <a:ext cx="2057400" cy="523220"/>
          </a:xfrm>
          <a:prstGeom prst="rect">
            <a:avLst/>
          </a:prstGeom>
          <a:noFill/>
          <a:ln>
            <a:solidFill>
              <a:srgbClr val="0070C0"/>
            </a:solidFill>
          </a:ln>
        </p:spPr>
        <p:txBody>
          <a:bodyPr wrap="square" rtlCol="0">
            <a:spAutoFit/>
          </a:bodyPr>
          <a:lstStyle/>
          <a:p>
            <a:pPr algn="ctr"/>
            <a:r>
              <a:rPr lang="fr-FR" sz="2800" dirty="0"/>
              <a:t>l</a:t>
            </a:r>
            <a:r>
              <a:rPr lang="fr-FR" sz="2800" dirty="0" smtClean="0"/>
              <a:t>e monstre</a:t>
            </a:r>
            <a:endParaRPr lang="fr-FR" sz="2800" dirty="0"/>
          </a:p>
        </p:txBody>
      </p:sp>
      <p:sp>
        <p:nvSpPr>
          <p:cNvPr id="12" name="ZoneTexte 11"/>
          <p:cNvSpPr txBox="1"/>
          <p:nvPr/>
        </p:nvSpPr>
        <p:spPr>
          <a:xfrm>
            <a:off x="4648200" y="4114800"/>
            <a:ext cx="2895600" cy="523220"/>
          </a:xfrm>
          <a:prstGeom prst="rect">
            <a:avLst/>
          </a:prstGeom>
          <a:noFill/>
          <a:ln>
            <a:solidFill>
              <a:srgbClr val="0070C0"/>
            </a:solidFill>
          </a:ln>
        </p:spPr>
        <p:txBody>
          <a:bodyPr wrap="square" rtlCol="0">
            <a:spAutoFit/>
          </a:bodyPr>
          <a:lstStyle/>
          <a:p>
            <a:pPr algn="ctr"/>
            <a:r>
              <a:rPr lang="fr-FR" sz="2800" dirty="0"/>
              <a:t>l</a:t>
            </a:r>
            <a:r>
              <a:rPr lang="fr-FR" sz="2800" dirty="0" smtClean="0"/>
              <a:t>e Minotaure</a:t>
            </a:r>
            <a:endParaRPr lang="fr-FR" sz="2800" dirty="0"/>
          </a:p>
        </p:txBody>
      </p:sp>
      <p:sp>
        <p:nvSpPr>
          <p:cNvPr id="17" name="ZoneTexte 16"/>
          <p:cNvSpPr txBox="1"/>
          <p:nvPr/>
        </p:nvSpPr>
        <p:spPr>
          <a:xfrm>
            <a:off x="6705600" y="3352800"/>
            <a:ext cx="2971800" cy="523220"/>
          </a:xfrm>
          <a:prstGeom prst="rect">
            <a:avLst/>
          </a:prstGeom>
          <a:noFill/>
          <a:ln>
            <a:solidFill>
              <a:srgbClr val="0070C0"/>
            </a:solidFill>
          </a:ln>
        </p:spPr>
        <p:txBody>
          <a:bodyPr wrap="square" rtlCol="0">
            <a:spAutoFit/>
          </a:bodyPr>
          <a:lstStyle/>
          <a:p>
            <a:pPr algn="ctr"/>
            <a:r>
              <a:rPr lang="fr-FR" sz="2800" dirty="0" smtClean="0"/>
              <a:t>l’animal affamé</a:t>
            </a:r>
            <a:endParaRPr lang="fr-FR" sz="2800" dirty="0"/>
          </a:p>
        </p:txBody>
      </p:sp>
      <p:sp>
        <p:nvSpPr>
          <p:cNvPr id="20" name="ZoneTexte 19"/>
          <p:cNvSpPr txBox="1"/>
          <p:nvPr/>
        </p:nvSpPr>
        <p:spPr>
          <a:xfrm>
            <a:off x="1828800" y="1686580"/>
            <a:ext cx="3048000" cy="523220"/>
          </a:xfrm>
          <a:prstGeom prst="rect">
            <a:avLst/>
          </a:prstGeom>
          <a:noFill/>
          <a:ln>
            <a:solidFill>
              <a:srgbClr val="0070C0"/>
            </a:solidFill>
          </a:ln>
        </p:spPr>
        <p:txBody>
          <a:bodyPr wrap="square" rtlCol="0">
            <a:spAutoFit/>
          </a:bodyPr>
          <a:lstStyle/>
          <a:p>
            <a:pPr algn="ctr"/>
            <a:r>
              <a:rPr lang="fr-FR" sz="2800" dirty="0"/>
              <a:t>l</a:t>
            </a:r>
            <a:r>
              <a:rPr lang="fr-FR" sz="2800" dirty="0" smtClean="0"/>
              <a:t>’immonde bête</a:t>
            </a:r>
            <a:endParaRPr lang="fr-FR" sz="2800" dirty="0"/>
          </a:p>
        </p:txBody>
      </p:sp>
      <p:sp>
        <p:nvSpPr>
          <p:cNvPr id="23" name="ZoneTexte 22"/>
          <p:cNvSpPr txBox="1"/>
          <p:nvPr/>
        </p:nvSpPr>
        <p:spPr>
          <a:xfrm>
            <a:off x="838200" y="2438400"/>
            <a:ext cx="4876800" cy="523220"/>
          </a:xfrm>
          <a:prstGeom prst="rect">
            <a:avLst/>
          </a:prstGeom>
          <a:noFill/>
          <a:ln>
            <a:solidFill>
              <a:srgbClr val="0070C0"/>
            </a:solidFill>
          </a:ln>
        </p:spPr>
        <p:txBody>
          <a:bodyPr wrap="square" rtlCol="0">
            <a:spAutoFit/>
          </a:bodyPr>
          <a:lstStyle/>
          <a:p>
            <a:pPr algn="ctr"/>
            <a:r>
              <a:rPr lang="fr-FR" sz="2800" dirty="0"/>
              <a:t>f</a:t>
            </a:r>
            <a:r>
              <a:rPr lang="fr-FR" sz="2800" dirty="0" smtClean="0"/>
              <a:t>umée sortant de ses naseaux</a:t>
            </a:r>
            <a:endParaRPr lang="fr-FR" sz="2800" dirty="0"/>
          </a:p>
        </p:txBody>
      </p:sp>
      <p:sp>
        <p:nvSpPr>
          <p:cNvPr id="24" name="ZoneTexte 23"/>
          <p:cNvSpPr txBox="1"/>
          <p:nvPr/>
        </p:nvSpPr>
        <p:spPr>
          <a:xfrm>
            <a:off x="609600" y="4114800"/>
            <a:ext cx="3733800" cy="523220"/>
          </a:xfrm>
          <a:prstGeom prst="rect">
            <a:avLst/>
          </a:prstGeom>
          <a:noFill/>
          <a:ln>
            <a:solidFill>
              <a:srgbClr val="0070C0"/>
            </a:solidFill>
          </a:ln>
        </p:spPr>
        <p:txBody>
          <a:bodyPr wrap="square" rtlCol="0">
            <a:spAutoFit/>
          </a:bodyPr>
          <a:lstStyle/>
          <a:p>
            <a:pPr algn="ctr"/>
            <a:r>
              <a:rPr lang="fr-FR" sz="2800" dirty="0"/>
              <a:t>l</a:t>
            </a:r>
            <a:r>
              <a:rPr lang="fr-FR" sz="2800" dirty="0" smtClean="0"/>
              <a:t>es cornes pointues</a:t>
            </a:r>
            <a:endParaRPr lang="fr-FR" sz="2800" dirty="0"/>
          </a:p>
        </p:txBody>
      </p:sp>
      <p:sp>
        <p:nvSpPr>
          <p:cNvPr id="25" name="ZoneTexte 24"/>
          <p:cNvSpPr txBox="1"/>
          <p:nvPr/>
        </p:nvSpPr>
        <p:spPr>
          <a:xfrm>
            <a:off x="6096000" y="2438400"/>
            <a:ext cx="4572000" cy="523220"/>
          </a:xfrm>
          <a:prstGeom prst="rect">
            <a:avLst/>
          </a:prstGeom>
          <a:noFill/>
          <a:ln>
            <a:solidFill>
              <a:srgbClr val="0070C0"/>
            </a:solidFill>
          </a:ln>
        </p:spPr>
        <p:txBody>
          <a:bodyPr wrap="square" rtlCol="0">
            <a:spAutoFit/>
          </a:bodyPr>
          <a:lstStyle/>
          <a:p>
            <a:pPr algn="ctr"/>
            <a:r>
              <a:rPr lang="fr-FR" sz="2800" dirty="0" smtClean="0"/>
              <a:t>excité par la chair fraîche</a:t>
            </a:r>
            <a:endParaRPr lang="fr-FR" sz="2800" dirty="0"/>
          </a:p>
        </p:txBody>
      </p:sp>
      <p:sp>
        <p:nvSpPr>
          <p:cNvPr id="27" name="ZoneTexte 26"/>
          <p:cNvSpPr txBox="1"/>
          <p:nvPr/>
        </p:nvSpPr>
        <p:spPr>
          <a:xfrm>
            <a:off x="1828800" y="3352800"/>
            <a:ext cx="3200400" cy="523220"/>
          </a:xfrm>
          <a:prstGeom prst="rect">
            <a:avLst/>
          </a:prstGeom>
          <a:noFill/>
          <a:ln>
            <a:solidFill>
              <a:srgbClr val="0070C0"/>
            </a:solidFill>
          </a:ln>
        </p:spPr>
        <p:txBody>
          <a:bodyPr wrap="square" rtlCol="0">
            <a:spAutoFit/>
          </a:bodyPr>
          <a:lstStyle/>
          <a:p>
            <a:pPr algn="ctr"/>
            <a:r>
              <a:rPr lang="fr-FR" sz="2800" dirty="0" smtClean="0"/>
              <a:t>racle la terre</a:t>
            </a:r>
            <a:endParaRPr lang="fr-FR" sz="2800" dirty="0"/>
          </a:p>
        </p:txBody>
      </p:sp>
      <p:sp>
        <p:nvSpPr>
          <p:cNvPr id="28" name="ZoneTexte 27"/>
          <p:cNvSpPr txBox="1"/>
          <p:nvPr/>
        </p:nvSpPr>
        <p:spPr>
          <a:xfrm>
            <a:off x="7696200" y="1676400"/>
            <a:ext cx="4267200" cy="523220"/>
          </a:xfrm>
          <a:prstGeom prst="rect">
            <a:avLst/>
          </a:prstGeom>
          <a:noFill/>
          <a:ln>
            <a:solidFill>
              <a:srgbClr val="0070C0"/>
            </a:solidFill>
          </a:ln>
        </p:spPr>
        <p:txBody>
          <a:bodyPr wrap="square" rtlCol="0">
            <a:spAutoFit/>
          </a:bodyPr>
          <a:lstStyle/>
          <a:p>
            <a:pPr algn="ctr"/>
            <a:r>
              <a:rPr lang="fr-FR" sz="2800" dirty="0"/>
              <a:t>l</a:t>
            </a:r>
            <a:r>
              <a:rPr lang="fr-FR" sz="2800" dirty="0" smtClean="0"/>
              <a:t>a gueule prête à mordre</a:t>
            </a:r>
            <a:endParaRPr lang="fr-FR" sz="2800" dirty="0"/>
          </a:p>
        </p:txBody>
      </p:sp>
      <p:sp>
        <p:nvSpPr>
          <p:cNvPr id="15" name="ZoneTexte 14"/>
          <p:cNvSpPr txBox="1"/>
          <p:nvPr/>
        </p:nvSpPr>
        <p:spPr>
          <a:xfrm>
            <a:off x="8001000" y="4114800"/>
            <a:ext cx="2895600" cy="523220"/>
          </a:xfrm>
          <a:prstGeom prst="rect">
            <a:avLst/>
          </a:prstGeom>
          <a:noFill/>
          <a:ln>
            <a:solidFill>
              <a:srgbClr val="0070C0"/>
            </a:solidFill>
          </a:ln>
        </p:spPr>
        <p:txBody>
          <a:bodyPr wrap="square" rtlCol="0">
            <a:spAutoFit/>
          </a:bodyPr>
          <a:lstStyle/>
          <a:p>
            <a:pPr algn="ctr"/>
            <a:r>
              <a:rPr lang="fr-FR" sz="2800" dirty="0"/>
              <a:t>c</a:t>
            </a:r>
            <a:r>
              <a:rPr lang="fr-FR" sz="2800" dirty="0" smtClean="0"/>
              <a:t>oups de pied</a:t>
            </a:r>
            <a:endParaRPr lang="fr-FR" sz="2800" dirty="0"/>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anim calcmode="lin" valueType="num">
                                      <p:cBhvr>
                                        <p:cTn id="15" dur="500" fill="hold"/>
                                        <p:tgtEl>
                                          <p:spTgt spid="20"/>
                                        </p:tgtEl>
                                        <p:attrNameLst>
                                          <p:attrName>ppt_x</p:attrName>
                                        </p:attrNameLst>
                                      </p:cBhvr>
                                      <p:tavLst>
                                        <p:tav tm="0">
                                          <p:val>
                                            <p:strVal val="#ppt_x"/>
                                          </p:val>
                                        </p:tav>
                                        <p:tav tm="100000">
                                          <p:val>
                                            <p:strVal val="#ppt_x"/>
                                          </p:val>
                                        </p:tav>
                                      </p:tavLst>
                                    </p:anim>
                                    <p:anim calcmode="lin" valueType="num">
                                      <p:cBhvr>
                                        <p:cTn id="16"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anim calcmode="lin" valueType="num">
                                      <p:cBhvr>
                                        <p:cTn id="29" dur="500" fill="hold"/>
                                        <p:tgtEl>
                                          <p:spTgt spid="12"/>
                                        </p:tgtEl>
                                        <p:attrNameLst>
                                          <p:attrName>ppt_x</p:attrName>
                                        </p:attrNameLst>
                                      </p:cBhvr>
                                      <p:tavLst>
                                        <p:tav tm="0">
                                          <p:val>
                                            <p:strVal val="#ppt_x"/>
                                          </p:val>
                                        </p:tav>
                                        <p:tav tm="100000">
                                          <p:val>
                                            <p:strVal val="#ppt_x"/>
                                          </p:val>
                                        </p:tav>
                                      </p:tavLst>
                                    </p:anim>
                                    <p:anim calcmode="lin" valueType="num">
                                      <p:cBhvr>
                                        <p:cTn id="30"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anim calcmode="lin" valueType="num">
                                      <p:cBhvr>
                                        <p:cTn id="66" dur="500" fill="hold"/>
                                        <p:tgtEl>
                                          <p:spTgt spid="15"/>
                                        </p:tgtEl>
                                        <p:attrNameLst>
                                          <p:attrName>ppt_x</p:attrName>
                                        </p:attrNameLst>
                                      </p:cBhvr>
                                      <p:tavLst>
                                        <p:tav tm="0">
                                          <p:val>
                                            <p:strVal val="#ppt_x"/>
                                          </p:val>
                                        </p:tav>
                                        <p:tav tm="100000">
                                          <p:val>
                                            <p:strVal val="#ppt_x"/>
                                          </p:val>
                                        </p:tav>
                                      </p:tavLst>
                                    </p:anim>
                                    <p:anim calcmode="lin" valueType="num">
                                      <p:cBhvr>
                                        <p:cTn id="67"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7" grpId="0" animBg="1"/>
      <p:bldP spid="20" grpId="0" animBg="1"/>
      <p:bldP spid="23" grpId="0" animBg="1"/>
      <p:bldP spid="24" grpId="0" animBg="1"/>
      <p:bldP spid="25" grpId="0" animBg="1"/>
      <p:bldP spid="27" grpId="0" animBg="1"/>
      <p:bldP spid="28"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19400" y="0"/>
            <a:ext cx="6400800"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 minotaure</a:t>
            </a:r>
            <a:endParaRPr lang="fr-FR"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 name="ZoneTexte 9"/>
          <p:cNvSpPr txBox="1"/>
          <p:nvPr/>
        </p:nvSpPr>
        <p:spPr>
          <a:xfrm>
            <a:off x="1371600" y="2104311"/>
            <a:ext cx="2057400" cy="523220"/>
          </a:xfrm>
          <a:prstGeom prst="rect">
            <a:avLst/>
          </a:prstGeom>
          <a:noFill/>
          <a:ln>
            <a:solidFill>
              <a:srgbClr val="0070C0"/>
            </a:solidFill>
          </a:ln>
        </p:spPr>
        <p:txBody>
          <a:bodyPr wrap="square" rtlCol="0">
            <a:spAutoFit/>
          </a:bodyPr>
          <a:lstStyle/>
          <a:p>
            <a:pPr algn="ctr"/>
            <a:r>
              <a:rPr lang="fr-FR" sz="2800" dirty="0"/>
              <a:t>l</a:t>
            </a:r>
            <a:r>
              <a:rPr lang="fr-FR" sz="2800" dirty="0" smtClean="0"/>
              <a:t>e monstre</a:t>
            </a:r>
            <a:endParaRPr lang="fr-FR" sz="2800" dirty="0"/>
          </a:p>
        </p:txBody>
      </p:sp>
      <p:sp>
        <p:nvSpPr>
          <p:cNvPr id="12" name="ZoneTexte 11"/>
          <p:cNvSpPr txBox="1"/>
          <p:nvPr/>
        </p:nvSpPr>
        <p:spPr>
          <a:xfrm>
            <a:off x="1371600" y="4999911"/>
            <a:ext cx="2895600" cy="523220"/>
          </a:xfrm>
          <a:prstGeom prst="rect">
            <a:avLst/>
          </a:prstGeom>
          <a:noFill/>
          <a:ln>
            <a:solidFill>
              <a:srgbClr val="0070C0"/>
            </a:solidFill>
          </a:ln>
        </p:spPr>
        <p:txBody>
          <a:bodyPr wrap="square" rtlCol="0">
            <a:spAutoFit/>
          </a:bodyPr>
          <a:lstStyle/>
          <a:p>
            <a:pPr algn="ctr"/>
            <a:r>
              <a:rPr lang="fr-FR" sz="2800" dirty="0"/>
              <a:t>l</a:t>
            </a:r>
            <a:r>
              <a:rPr lang="fr-FR" sz="2800" dirty="0" smtClean="0"/>
              <a:t>e Minotaure</a:t>
            </a:r>
            <a:endParaRPr lang="fr-FR" sz="2800" dirty="0"/>
          </a:p>
        </p:txBody>
      </p:sp>
      <p:sp>
        <p:nvSpPr>
          <p:cNvPr id="17" name="ZoneTexte 16"/>
          <p:cNvSpPr txBox="1"/>
          <p:nvPr/>
        </p:nvSpPr>
        <p:spPr>
          <a:xfrm>
            <a:off x="1371600" y="4009311"/>
            <a:ext cx="2971800" cy="523220"/>
          </a:xfrm>
          <a:prstGeom prst="rect">
            <a:avLst/>
          </a:prstGeom>
          <a:noFill/>
          <a:ln>
            <a:solidFill>
              <a:srgbClr val="0070C0"/>
            </a:solidFill>
          </a:ln>
        </p:spPr>
        <p:txBody>
          <a:bodyPr wrap="square" rtlCol="0">
            <a:spAutoFit/>
          </a:bodyPr>
          <a:lstStyle/>
          <a:p>
            <a:pPr algn="ctr"/>
            <a:r>
              <a:rPr lang="fr-FR" sz="2800" dirty="0" smtClean="0"/>
              <a:t>l’animal affamé</a:t>
            </a:r>
            <a:endParaRPr lang="fr-FR" sz="2800" dirty="0"/>
          </a:p>
        </p:txBody>
      </p:sp>
      <p:sp>
        <p:nvSpPr>
          <p:cNvPr id="20" name="ZoneTexte 19"/>
          <p:cNvSpPr txBox="1"/>
          <p:nvPr/>
        </p:nvSpPr>
        <p:spPr>
          <a:xfrm>
            <a:off x="1371600" y="3018711"/>
            <a:ext cx="3048000" cy="523220"/>
          </a:xfrm>
          <a:prstGeom prst="rect">
            <a:avLst/>
          </a:prstGeom>
          <a:noFill/>
          <a:ln>
            <a:solidFill>
              <a:srgbClr val="0070C0"/>
            </a:solidFill>
          </a:ln>
        </p:spPr>
        <p:txBody>
          <a:bodyPr wrap="square" rtlCol="0">
            <a:spAutoFit/>
          </a:bodyPr>
          <a:lstStyle/>
          <a:p>
            <a:pPr algn="ctr"/>
            <a:r>
              <a:rPr lang="fr-FR" sz="2800" dirty="0"/>
              <a:t>l</a:t>
            </a:r>
            <a:r>
              <a:rPr lang="fr-FR" sz="2800" dirty="0" smtClean="0"/>
              <a:t>’immonde bête</a:t>
            </a:r>
            <a:endParaRPr lang="fr-FR" sz="2800" dirty="0"/>
          </a:p>
        </p:txBody>
      </p:sp>
      <p:sp>
        <p:nvSpPr>
          <p:cNvPr id="23" name="ZoneTexte 22"/>
          <p:cNvSpPr txBox="1"/>
          <p:nvPr/>
        </p:nvSpPr>
        <p:spPr>
          <a:xfrm>
            <a:off x="6096000" y="2057400"/>
            <a:ext cx="5635800" cy="523220"/>
          </a:xfrm>
          <a:prstGeom prst="rect">
            <a:avLst/>
          </a:prstGeom>
          <a:noFill/>
          <a:ln>
            <a:solidFill>
              <a:srgbClr val="0070C0"/>
            </a:solidFill>
          </a:ln>
        </p:spPr>
        <p:txBody>
          <a:bodyPr wrap="square" rtlCol="0">
            <a:spAutoFit/>
          </a:bodyPr>
          <a:lstStyle/>
          <a:p>
            <a:pPr algn="ctr"/>
            <a:r>
              <a:rPr lang="fr-FR" sz="2800" dirty="0" smtClean="0"/>
              <a:t>fumée sortant de ses naseaux</a:t>
            </a:r>
            <a:endParaRPr lang="fr-FR" sz="2800" dirty="0"/>
          </a:p>
        </p:txBody>
      </p:sp>
      <p:sp>
        <p:nvSpPr>
          <p:cNvPr id="24" name="ZoneTexte 23"/>
          <p:cNvSpPr txBox="1"/>
          <p:nvPr/>
        </p:nvSpPr>
        <p:spPr>
          <a:xfrm>
            <a:off x="7236000" y="4237911"/>
            <a:ext cx="3733800" cy="523220"/>
          </a:xfrm>
          <a:prstGeom prst="rect">
            <a:avLst/>
          </a:prstGeom>
          <a:noFill/>
          <a:ln>
            <a:solidFill>
              <a:srgbClr val="0070C0"/>
            </a:solidFill>
          </a:ln>
        </p:spPr>
        <p:txBody>
          <a:bodyPr wrap="square" rtlCol="0">
            <a:spAutoFit/>
          </a:bodyPr>
          <a:lstStyle/>
          <a:p>
            <a:pPr algn="ctr"/>
            <a:r>
              <a:rPr lang="fr-FR" sz="2800" dirty="0"/>
              <a:t>l</a:t>
            </a:r>
            <a:r>
              <a:rPr lang="fr-FR" sz="2800" dirty="0" smtClean="0"/>
              <a:t>es cornes pointues</a:t>
            </a:r>
            <a:endParaRPr lang="fr-FR" sz="2800" dirty="0"/>
          </a:p>
        </p:txBody>
      </p:sp>
      <p:sp>
        <p:nvSpPr>
          <p:cNvPr id="25" name="ZoneTexte 24"/>
          <p:cNvSpPr txBox="1"/>
          <p:nvPr/>
        </p:nvSpPr>
        <p:spPr>
          <a:xfrm>
            <a:off x="7236000" y="3552111"/>
            <a:ext cx="4572000" cy="523220"/>
          </a:xfrm>
          <a:prstGeom prst="rect">
            <a:avLst/>
          </a:prstGeom>
          <a:noFill/>
          <a:ln>
            <a:solidFill>
              <a:srgbClr val="0070C0"/>
            </a:solidFill>
          </a:ln>
        </p:spPr>
        <p:txBody>
          <a:bodyPr wrap="square" rtlCol="0">
            <a:spAutoFit/>
          </a:bodyPr>
          <a:lstStyle/>
          <a:p>
            <a:pPr algn="ctr"/>
            <a:r>
              <a:rPr lang="fr-FR" sz="2800" dirty="0" smtClean="0"/>
              <a:t>excité par la chair fraîche</a:t>
            </a:r>
            <a:endParaRPr lang="fr-FR" sz="2800" dirty="0"/>
          </a:p>
        </p:txBody>
      </p:sp>
      <p:sp>
        <p:nvSpPr>
          <p:cNvPr id="27" name="ZoneTexte 26"/>
          <p:cNvSpPr txBox="1"/>
          <p:nvPr/>
        </p:nvSpPr>
        <p:spPr>
          <a:xfrm>
            <a:off x="7236000" y="2876491"/>
            <a:ext cx="3200400" cy="523220"/>
          </a:xfrm>
          <a:prstGeom prst="rect">
            <a:avLst/>
          </a:prstGeom>
          <a:noFill/>
          <a:ln>
            <a:solidFill>
              <a:srgbClr val="0070C0"/>
            </a:solidFill>
          </a:ln>
        </p:spPr>
        <p:txBody>
          <a:bodyPr wrap="square" rtlCol="0">
            <a:spAutoFit/>
          </a:bodyPr>
          <a:lstStyle/>
          <a:p>
            <a:pPr algn="ctr"/>
            <a:r>
              <a:rPr lang="fr-FR" sz="2800" dirty="0" smtClean="0"/>
              <a:t>racle la terre</a:t>
            </a:r>
            <a:endParaRPr lang="fr-FR" sz="2800" dirty="0"/>
          </a:p>
        </p:txBody>
      </p:sp>
      <p:sp>
        <p:nvSpPr>
          <p:cNvPr id="28" name="ZoneTexte 27"/>
          <p:cNvSpPr txBox="1"/>
          <p:nvPr/>
        </p:nvSpPr>
        <p:spPr>
          <a:xfrm>
            <a:off x="7236000" y="4923711"/>
            <a:ext cx="3889200" cy="523220"/>
          </a:xfrm>
          <a:prstGeom prst="rect">
            <a:avLst/>
          </a:prstGeom>
          <a:noFill/>
          <a:ln>
            <a:solidFill>
              <a:srgbClr val="0070C0"/>
            </a:solidFill>
          </a:ln>
        </p:spPr>
        <p:txBody>
          <a:bodyPr wrap="square" rtlCol="0">
            <a:spAutoFit/>
          </a:bodyPr>
          <a:lstStyle/>
          <a:p>
            <a:pPr algn="ctr"/>
            <a:r>
              <a:rPr lang="fr-FR" sz="2800" dirty="0"/>
              <a:t>l</a:t>
            </a:r>
            <a:r>
              <a:rPr lang="fr-FR" sz="2800" dirty="0" smtClean="0"/>
              <a:t>a gueule prête à mordre </a:t>
            </a:r>
            <a:endParaRPr lang="fr-FR" sz="2800" dirty="0"/>
          </a:p>
        </p:txBody>
      </p:sp>
      <p:sp>
        <p:nvSpPr>
          <p:cNvPr id="13" name="ZoneTexte 12"/>
          <p:cNvSpPr txBox="1"/>
          <p:nvPr/>
        </p:nvSpPr>
        <p:spPr>
          <a:xfrm>
            <a:off x="1371600" y="1143000"/>
            <a:ext cx="2667000" cy="646331"/>
          </a:xfrm>
          <a:prstGeom prst="rect">
            <a:avLst/>
          </a:prstGeom>
          <a:noFill/>
        </p:spPr>
        <p:txBody>
          <a:bodyPr wrap="square" rtlCol="0">
            <a:spAutoFit/>
          </a:bodyPr>
          <a:lstStyle/>
          <a:p>
            <a:r>
              <a:rPr lang="fr-FR" sz="3600" dirty="0" smtClean="0">
                <a:solidFill>
                  <a:srgbClr val="FF0000"/>
                </a:solidFill>
              </a:rPr>
              <a:t>Qui est-il ?</a:t>
            </a:r>
            <a:endParaRPr lang="fr-FR" sz="3600" dirty="0">
              <a:solidFill>
                <a:srgbClr val="FF0000"/>
              </a:solidFill>
            </a:endParaRPr>
          </a:p>
        </p:txBody>
      </p:sp>
      <p:sp>
        <p:nvSpPr>
          <p:cNvPr id="14" name="ZoneTexte 13"/>
          <p:cNvSpPr txBox="1"/>
          <p:nvPr/>
        </p:nvSpPr>
        <p:spPr>
          <a:xfrm>
            <a:off x="7162800" y="1143000"/>
            <a:ext cx="3657600" cy="646331"/>
          </a:xfrm>
          <a:prstGeom prst="rect">
            <a:avLst/>
          </a:prstGeom>
          <a:noFill/>
        </p:spPr>
        <p:txBody>
          <a:bodyPr wrap="square" rtlCol="0">
            <a:spAutoFit/>
          </a:bodyPr>
          <a:lstStyle/>
          <a:p>
            <a:r>
              <a:rPr lang="fr-FR" sz="3600" dirty="0" smtClean="0">
                <a:solidFill>
                  <a:srgbClr val="FF0000"/>
                </a:solidFill>
              </a:rPr>
              <a:t>Comment est-il ?</a:t>
            </a:r>
            <a:endParaRPr lang="fr-FR" sz="3600" dirty="0">
              <a:solidFill>
                <a:srgbClr val="FF0000"/>
              </a:solidFill>
            </a:endParaRP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anim calcmode="lin" valueType="num">
                                      <p:cBhvr>
                                        <p:cTn id="19" dur="500" fill="hold"/>
                                        <p:tgtEl>
                                          <p:spTgt spid="20"/>
                                        </p:tgtEl>
                                        <p:attrNameLst>
                                          <p:attrName>ppt_x</p:attrName>
                                        </p:attrNameLst>
                                      </p:cBhvr>
                                      <p:tavLst>
                                        <p:tav tm="0">
                                          <p:val>
                                            <p:strVal val="#ppt_x"/>
                                          </p:val>
                                        </p:tav>
                                        <p:tav tm="100000">
                                          <p:val>
                                            <p:strVal val="#ppt_x"/>
                                          </p:val>
                                        </p:tav>
                                      </p:tavLst>
                                    </p:anim>
                                    <p:anim calcmode="lin" valueType="num">
                                      <p:cBhvr>
                                        <p:cTn id="20"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anim calcmode="lin" valueType="num">
                                      <p:cBhvr>
                                        <p:cTn id="26" dur="500" fill="hold"/>
                                        <p:tgtEl>
                                          <p:spTgt spid="17"/>
                                        </p:tgtEl>
                                        <p:attrNameLst>
                                          <p:attrName>ppt_x</p:attrName>
                                        </p:attrNameLst>
                                      </p:cBhvr>
                                      <p:tavLst>
                                        <p:tav tm="0">
                                          <p:val>
                                            <p:strVal val="#ppt_x"/>
                                          </p:val>
                                        </p:tav>
                                        <p:tav tm="100000">
                                          <p:val>
                                            <p:strVal val="#ppt_x"/>
                                          </p:val>
                                        </p:tav>
                                      </p:tavLst>
                                    </p:anim>
                                    <p:anim calcmode="lin" valueType="num">
                                      <p:cBhvr>
                                        <p:cTn id="27"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7" grpId="0" animBg="1"/>
      <p:bldP spid="20" grpId="0" animBg="1"/>
      <p:bldP spid="23" grpId="0" animBg="1"/>
      <p:bldP spid="24" grpId="0" animBg="1"/>
      <p:bldP spid="25" grpId="0" animBg="1"/>
      <p:bldP spid="27" grpId="0" animBg="1"/>
      <p:bldP spid="28" grpId="0" animBg="1"/>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304800"/>
            <a:ext cx="6553200"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 </a:t>
            </a:r>
            <a:r>
              <a:rPr lang="fr-FR" sz="7200" b="1" cap="all" dirty="0" smtClean="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MINO</a:t>
            </a:r>
            <a:r>
              <a:rPr lang="fr-FR" sz="7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TAURE</a:t>
            </a:r>
            <a:endParaRPr lang="fr-FR"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cxnSp>
        <p:nvCxnSpPr>
          <p:cNvPr id="8" name="Connecteur droit avec flèche 7"/>
          <p:cNvCxnSpPr/>
          <p:nvPr/>
        </p:nvCxnSpPr>
        <p:spPr>
          <a:xfrm flipH="1">
            <a:off x="2362200" y="1524000"/>
            <a:ext cx="1371600" cy="175260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3733800" y="1524000"/>
            <a:ext cx="1143000" cy="175260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810000" y="3429000"/>
            <a:ext cx="2438400" cy="461665"/>
          </a:xfrm>
          <a:prstGeom prst="rect">
            <a:avLst/>
          </a:prstGeom>
          <a:noFill/>
          <a:ln>
            <a:solidFill>
              <a:srgbClr val="0070C0"/>
            </a:solidFill>
          </a:ln>
        </p:spPr>
        <p:txBody>
          <a:bodyPr wrap="square" rtlCol="0">
            <a:spAutoFit/>
          </a:bodyPr>
          <a:lstStyle/>
          <a:p>
            <a:pPr algn="ctr"/>
            <a:r>
              <a:rPr lang="fr-FR" sz="2400" dirty="0" smtClean="0">
                <a:solidFill>
                  <a:srgbClr val="0070C0"/>
                </a:solidFill>
              </a:rPr>
              <a:t>Buste de taureau</a:t>
            </a:r>
            <a:endParaRPr lang="fr-FR" sz="2400" dirty="0">
              <a:solidFill>
                <a:srgbClr val="0070C0"/>
              </a:solidFill>
            </a:endParaRPr>
          </a:p>
        </p:txBody>
      </p:sp>
      <p:sp>
        <p:nvSpPr>
          <p:cNvPr id="16" name="ZoneTexte 15"/>
          <p:cNvSpPr txBox="1"/>
          <p:nvPr/>
        </p:nvSpPr>
        <p:spPr>
          <a:xfrm>
            <a:off x="762000" y="3429000"/>
            <a:ext cx="2438400" cy="461665"/>
          </a:xfrm>
          <a:prstGeom prst="rect">
            <a:avLst/>
          </a:prstGeom>
          <a:noFill/>
          <a:ln>
            <a:solidFill>
              <a:srgbClr val="0070C0"/>
            </a:solidFill>
          </a:ln>
        </p:spPr>
        <p:txBody>
          <a:bodyPr wrap="square" rtlCol="0">
            <a:spAutoFit/>
          </a:bodyPr>
          <a:lstStyle/>
          <a:p>
            <a:pPr algn="ctr"/>
            <a:r>
              <a:rPr lang="fr-FR" sz="2400" dirty="0" smtClean="0">
                <a:solidFill>
                  <a:srgbClr val="7030A0"/>
                </a:solidFill>
              </a:rPr>
              <a:t>Corps d’homme</a:t>
            </a:r>
            <a:endParaRPr lang="fr-FR" sz="2400" dirty="0">
              <a:solidFill>
                <a:srgbClr val="7030A0"/>
              </a:solidFill>
            </a:endParaRPr>
          </a:p>
        </p:txBody>
      </p:sp>
      <p:pic>
        <p:nvPicPr>
          <p:cNvPr id="9" name="Picture 2" descr="https://s2.qwant.com/thumbr/0x380/f/3/ef9ba348ff2780a678cb8a8a5b7c0e86102b1663277d790f7c7b70c222b2cc/latest.jpg?u=https%3A%2F%2Fvignette.wikia.nocookie.net%2Flettresantiques%2Fimages%2F7%2F79%2FTh%25C3%25A9s%25C3%25A9e_%2526_le_Minotaure.jpg%2Frevision%2Flatest%3Fcb%3D20170102134605%26path-prefix%3Dfr&amp;q=0&amp;b=1&amp;p=0&amp;a=1"/>
          <p:cNvPicPr>
            <a:picLocks noChangeAspect="1" noChangeArrowheads="1"/>
          </p:cNvPicPr>
          <p:nvPr/>
        </p:nvPicPr>
        <p:blipFill>
          <a:blip r:embed="rId3" cstate="print"/>
          <a:srcRect l="8143" t="11437" r="12468"/>
          <a:stretch>
            <a:fillRect/>
          </a:stretch>
        </p:blipFill>
        <p:spPr bwMode="auto">
          <a:xfrm>
            <a:off x="7239000" y="211816"/>
            <a:ext cx="4648200" cy="6460393"/>
          </a:xfrm>
          <a:prstGeom prst="rect">
            <a:avLst/>
          </a:prstGeom>
          <a:noFill/>
        </p:spPr>
      </p:pic>
      <p:sp>
        <p:nvSpPr>
          <p:cNvPr id="10" name="ZoneTexte 9"/>
          <p:cNvSpPr txBox="1"/>
          <p:nvPr/>
        </p:nvSpPr>
        <p:spPr>
          <a:xfrm>
            <a:off x="304800" y="4267200"/>
            <a:ext cx="6477000" cy="1815882"/>
          </a:xfrm>
          <a:prstGeom prst="rect">
            <a:avLst/>
          </a:prstGeom>
          <a:noFill/>
        </p:spPr>
        <p:txBody>
          <a:bodyPr wrap="square" rtlCol="0">
            <a:spAutoFit/>
          </a:bodyPr>
          <a:lstStyle/>
          <a:p>
            <a:r>
              <a:rPr lang="fr-FR" sz="2800" dirty="0" smtClean="0"/>
              <a:t>Le Minotaure, monstre mi-homme </a:t>
            </a:r>
            <a:r>
              <a:rPr lang="fr-FR" sz="2800" dirty="0" err="1" smtClean="0"/>
              <a:t>mi-taureau</a:t>
            </a:r>
            <a:r>
              <a:rPr lang="fr-FR" sz="2800" dirty="0" smtClean="0"/>
              <a:t>, souffle de la fumée brûlante par ses naseaux. Sans cesse affamé, il se nourrit de chair humaine. </a:t>
            </a:r>
            <a:endParaRPr lang="fr-FR" sz="2800" dirty="0"/>
          </a:p>
        </p:txBody>
      </p:sp>
      <p:sp>
        <p:nvSpPr>
          <p:cNvPr id="11" name="Rectangle 10"/>
          <p:cNvSpPr/>
          <p:nvPr/>
        </p:nvSpPr>
        <p:spPr>
          <a:xfrm>
            <a:off x="3810000" y="6248400"/>
            <a:ext cx="5105400" cy="646331"/>
          </a:xfrm>
          <a:prstGeom prst="rect">
            <a:avLst/>
          </a:prstGeom>
        </p:spPr>
        <p:txBody>
          <a:bodyPr wrap="square">
            <a:spAutoFit/>
          </a:bodyPr>
          <a:lstStyle/>
          <a:p>
            <a:r>
              <a:rPr lang="fr-FR" dirty="0" smtClean="0"/>
              <a:t>Thésée combattant le Minotaure, Antoine-Louis Barye © Le Louvre </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8" name="Rectangle 7"/>
          <p:cNvSpPr/>
          <p:nvPr/>
        </p:nvSpPr>
        <p:spPr>
          <a:xfrm>
            <a:off x="2514600" y="990600"/>
            <a:ext cx="7162800" cy="452431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Rencontre avec d’autres monstres mythologiques</a:t>
            </a:r>
            <a:endParaRPr lang="fr-FR"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2667000"/>
            <a:ext cx="6096000" cy="1938992"/>
          </a:xfrm>
          <a:prstGeom prst="rect">
            <a:avLst/>
          </a:prstGeom>
          <a:ln>
            <a:solidFill>
              <a:schemeClr val="accent1"/>
            </a:solidFill>
          </a:ln>
        </p:spPr>
        <p:txBody>
          <a:bodyPr wrap="square">
            <a:spAutoFit/>
          </a:bodyPr>
          <a:lstStyle/>
          <a:p>
            <a:pPr algn="just"/>
            <a:r>
              <a:rPr lang="fr-FR" sz="2400" dirty="0" smtClean="0"/>
              <a:t>La Chimère est un animal fabuleux avec un corps de chèvre, une tête de lion et une queue de dragon. Elle crache des flammes et dévore sans pitié tous les êtres humains qu’elle rencontre.</a:t>
            </a:r>
            <a:endParaRPr lang="fr-FR" sz="2400" dirty="0"/>
          </a:p>
        </p:txBody>
      </p:sp>
      <p:sp>
        <p:nvSpPr>
          <p:cNvPr id="3" name="Rectangle 2"/>
          <p:cNvSpPr/>
          <p:nvPr/>
        </p:nvSpPr>
        <p:spPr>
          <a:xfrm>
            <a:off x="6096000" y="0"/>
            <a:ext cx="6096000" cy="2308324"/>
          </a:xfrm>
          <a:prstGeom prst="rect">
            <a:avLst/>
          </a:prstGeom>
          <a:ln>
            <a:solidFill>
              <a:schemeClr val="accent1"/>
            </a:solidFill>
          </a:ln>
        </p:spPr>
        <p:txBody>
          <a:bodyPr wrap="square">
            <a:spAutoFit/>
          </a:bodyPr>
          <a:lstStyle/>
          <a:p>
            <a:pPr algn="just"/>
            <a:r>
              <a:rPr lang="fr-FR" sz="2400" dirty="0" smtClean="0"/>
              <a:t>L'Hydre vit dans une caverne près du lac de Lerne. Cette créature monstrueuse a le corps d'un chien affublé de sept têtes, dont l'une est immortelle. Chaque fois qu'on parvient à couper une de ses têtes, il en renaît plusieurs immédiatement.</a:t>
            </a:r>
            <a:endParaRPr lang="fr-FR" sz="2400" dirty="0"/>
          </a:p>
        </p:txBody>
      </p:sp>
      <p:pic>
        <p:nvPicPr>
          <p:cNvPr id="5" name="Picture 4" descr="chimère"/>
          <p:cNvPicPr>
            <a:picLocks noChangeAspect="1" noChangeArrowheads="1"/>
          </p:cNvPicPr>
          <p:nvPr/>
        </p:nvPicPr>
        <p:blipFill>
          <a:blip r:embed="rId3" cstate="print"/>
          <a:srcRect/>
          <a:stretch>
            <a:fillRect/>
          </a:stretch>
        </p:blipFill>
        <p:spPr bwMode="auto">
          <a:xfrm>
            <a:off x="228600" y="3429000"/>
            <a:ext cx="3352800" cy="2434226"/>
          </a:xfrm>
          <a:prstGeom prst="rect">
            <a:avLst/>
          </a:prstGeom>
          <a:noFill/>
        </p:spPr>
      </p:pic>
      <p:pic>
        <p:nvPicPr>
          <p:cNvPr id="6" name="Picture 2"/>
          <p:cNvPicPr>
            <a:picLocks noChangeAspect="1" noChangeArrowheads="1"/>
          </p:cNvPicPr>
          <p:nvPr/>
        </p:nvPicPr>
        <p:blipFill>
          <a:blip r:embed="rId4" cstate="print"/>
          <a:srcRect l="42194" t="12308" r="2719" b="9231"/>
          <a:stretch>
            <a:fillRect/>
          </a:stretch>
        </p:blipFill>
        <p:spPr bwMode="auto">
          <a:xfrm>
            <a:off x="2819400" y="0"/>
            <a:ext cx="2971800" cy="3224719"/>
          </a:xfrm>
          <a:prstGeom prst="rect">
            <a:avLst/>
          </a:prstGeom>
          <a:noFill/>
          <a:ln w="9525">
            <a:noFill/>
            <a:miter lim="800000"/>
            <a:headEnd/>
            <a:tailEnd/>
          </a:ln>
        </p:spPr>
      </p:pic>
      <p:sp>
        <p:nvSpPr>
          <p:cNvPr id="7" name="Rectangle 6"/>
          <p:cNvSpPr/>
          <p:nvPr/>
        </p:nvSpPr>
        <p:spPr>
          <a:xfrm>
            <a:off x="6096000" y="4876800"/>
            <a:ext cx="6096000" cy="1938992"/>
          </a:xfrm>
          <a:prstGeom prst="rect">
            <a:avLst/>
          </a:prstGeom>
          <a:ln>
            <a:solidFill>
              <a:schemeClr val="accent1"/>
            </a:solidFill>
          </a:ln>
        </p:spPr>
        <p:txBody>
          <a:bodyPr>
            <a:spAutoFit/>
          </a:bodyPr>
          <a:lstStyle/>
          <a:p>
            <a:r>
              <a:rPr lang="fr-FR" sz="2400" dirty="0" smtClean="0"/>
              <a:t>De l'union de deux monstres, Typhon</a:t>
            </a:r>
          </a:p>
          <a:p>
            <a:r>
              <a:rPr lang="fr-FR" sz="2400" dirty="0" smtClean="0"/>
              <a:t>et Échidna, nait Cerbère, un chien à trois têtes. Il a une queue de serpent et des dents dont la morsure est empoisonnée. Le chien tricéphale garde l’entrée des Enfers.</a:t>
            </a:r>
            <a:endParaRPr lang="fr-FR" sz="2400" dirty="0"/>
          </a:p>
        </p:txBody>
      </p:sp>
      <p:pic>
        <p:nvPicPr>
          <p:cNvPr id="29698" name="Picture 2" descr="https://api.art.rmngp.fr/v1/images/17/218893?t=bEpTu0xvHswQTJ49lbYD4A"/>
          <p:cNvPicPr>
            <a:picLocks noChangeAspect="1" noChangeArrowheads="1"/>
          </p:cNvPicPr>
          <p:nvPr/>
        </p:nvPicPr>
        <p:blipFill>
          <a:blip r:embed="rId5" cstate="print"/>
          <a:srcRect/>
          <a:stretch>
            <a:fillRect/>
          </a:stretch>
        </p:blipFill>
        <p:spPr bwMode="auto">
          <a:xfrm>
            <a:off x="0" y="228600"/>
            <a:ext cx="2590800" cy="24900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304800"/>
            <a:ext cx="6553200"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cerbère</a:t>
            </a:r>
            <a:endParaRPr lang="fr-FR"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cxnSp>
        <p:nvCxnSpPr>
          <p:cNvPr id="8" name="Connecteur droit avec flèche 7"/>
          <p:cNvCxnSpPr/>
          <p:nvPr/>
        </p:nvCxnSpPr>
        <p:spPr>
          <a:xfrm flipH="1">
            <a:off x="2133600" y="1524000"/>
            <a:ext cx="1600200" cy="205740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3733800" y="1524000"/>
            <a:ext cx="1295400" cy="205740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762000" y="3733800"/>
            <a:ext cx="2438400" cy="461665"/>
          </a:xfrm>
          <a:prstGeom prst="rect">
            <a:avLst/>
          </a:prstGeom>
          <a:noFill/>
          <a:ln>
            <a:solidFill>
              <a:srgbClr val="0070C0"/>
            </a:solidFill>
          </a:ln>
        </p:spPr>
        <p:txBody>
          <a:bodyPr wrap="square" rtlCol="0">
            <a:spAutoFit/>
          </a:bodyPr>
          <a:lstStyle/>
          <a:p>
            <a:pPr algn="ctr"/>
            <a:r>
              <a:rPr lang="fr-FR" sz="2400" dirty="0" smtClean="0"/>
              <a:t>Chien à trois têtes</a:t>
            </a:r>
            <a:endParaRPr lang="fr-FR" sz="2400" dirty="0"/>
          </a:p>
        </p:txBody>
      </p:sp>
      <p:sp>
        <p:nvSpPr>
          <p:cNvPr id="16" name="ZoneTexte 15"/>
          <p:cNvSpPr txBox="1"/>
          <p:nvPr/>
        </p:nvSpPr>
        <p:spPr>
          <a:xfrm>
            <a:off x="4267200" y="3733800"/>
            <a:ext cx="2438400" cy="461665"/>
          </a:xfrm>
          <a:prstGeom prst="rect">
            <a:avLst/>
          </a:prstGeom>
          <a:noFill/>
          <a:ln>
            <a:solidFill>
              <a:srgbClr val="0070C0"/>
            </a:solidFill>
          </a:ln>
        </p:spPr>
        <p:txBody>
          <a:bodyPr wrap="square" rtlCol="0">
            <a:spAutoFit/>
          </a:bodyPr>
          <a:lstStyle/>
          <a:p>
            <a:pPr algn="ctr"/>
            <a:r>
              <a:rPr lang="fr-FR" sz="2400" dirty="0" smtClean="0"/>
              <a:t>Queue de serpent</a:t>
            </a:r>
            <a:endParaRPr lang="fr-FR" sz="2400" dirty="0"/>
          </a:p>
        </p:txBody>
      </p:sp>
      <p:sp>
        <p:nvSpPr>
          <p:cNvPr id="9" name="Rectangle 8"/>
          <p:cNvSpPr/>
          <p:nvPr/>
        </p:nvSpPr>
        <p:spPr>
          <a:xfrm>
            <a:off x="5486400" y="5867400"/>
            <a:ext cx="6705600" cy="646331"/>
          </a:xfrm>
          <a:prstGeom prst="rect">
            <a:avLst/>
          </a:prstGeom>
        </p:spPr>
        <p:txBody>
          <a:bodyPr wrap="square">
            <a:spAutoFit/>
          </a:bodyPr>
          <a:lstStyle/>
          <a:p>
            <a:r>
              <a:rPr lang="fr-FR" dirty="0" smtClean="0">
                <a:hlinkClick r:id="rId3"/>
              </a:rPr>
              <a:t>Romano Giulio</a:t>
            </a:r>
            <a:r>
              <a:rPr lang="fr-FR" dirty="0" smtClean="0"/>
              <a:t> (1871 - 1951)</a:t>
            </a:r>
            <a:endParaRPr lang="fr-FR" b="1" dirty="0" smtClean="0"/>
          </a:p>
          <a:p>
            <a:r>
              <a:rPr lang="fr-FR" dirty="0">
                <a:latin typeface="Calibri"/>
              </a:rPr>
              <a:t>©</a:t>
            </a:r>
            <a:r>
              <a:rPr lang="fr-FR" dirty="0" smtClean="0"/>
              <a:t> RMN-Grand Palais / Jacques L'Hoir / Jean </a:t>
            </a:r>
            <a:r>
              <a:rPr lang="fr-FR" dirty="0" err="1" smtClean="0"/>
              <a:t>Popovitch</a:t>
            </a:r>
            <a:endParaRPr lang="fr-FR" dirty="0"/>
          </a:p>
        </p:txBody>
      </p:sp>
      <p:pic>
        <p:nvPicPr>
          <p:cNvPr id="10" name="Picture 2" descr="https://api.art.rmngp.fr/v1/images/17/218893?t=bEpTu0xvHswQTJ49lbYD4A"/>
          <p:cNvPicPr>
            <a:picLocks noChangeAspect="1" noChangeArrowheads="1"/>
          </p:cNvPicPr>
          <p:nvPr/>
        </p:nvPicPr>
        <p:blipFill>
          <a:blip r:embed="rId4" cstate="print"/>
          <a:srcRect l="3704" t="3083" r="4444" b="2890"/>
          <a:stretch>
            <a:fillRect/>
          </a:stretch>
        </p:blipFill>
        <p:spPr bwMode="auto">
          <a:xfrm>
            <a:off x="6858000" y="457200"/>
            <a:ext cx="5111646" cy="5029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chimère"/>
          <p:cNvPicPr>
            <a:picLocks noChangeAspect="1" noChangeArrowheads="1"/>
          </p:cNvPicPr>
          <p:nvPr/>
        </p:nvPicPr>
        <p:blipFill>
          <a:blip r:embed="rId2" cstate="print"/>
          <a:srcRect/>
          <a:stretch>
            <a:fillRect/>
          </a:stretch>
        </p:blipFill>
        <p:spPr bwMode="auto">
          <a:xfrm>
            <a:off x="4724400" y="609600"/>
            <a:ext cx="7208626" cy="5233662"/>
          </a:xfrm>
          <a:prstGeom prst="rect">
            <a:avLst/>
          </a:prstGeom>
          <a:noFill/>
        </p:spPr>
      </p:pic>
      <p:sp>
        <p:nvSpPr>
          <p:cNvPr id="4" name="Rectangle 3"/>
          <p:cNvSpPr/>
          <p:nvPr/>
        </p:nvSpPr>
        <p:spPr>
          <a:xfrm>
            <a:off x="304800" y="304800"/>
            <a:ext cx="3886200"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 chimère</a:t>
            </a:r>
            <a:endParaRPr lang="fr-F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cxnSp>
        <p:nvCxnSpPr>
          <p:cNvPr id="5" name="Connecteur droit avec flèche 4"/>
          <p:cNvCxnSpPr/>
          <p:nvPr/>
        </p:nvCxnSpPr>
        <p:spPr>
          <a:xfrm flipH="1">
            <a:off x="990600" y="1143000"/>
            <a:ext cx="1066800" cy="205740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a:off x="3124200" y="1143000"/>
            <a:ext cx="609600" cy="198120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76200" y="3276600"/>
            <a:ext cx="1981200" cy="457200"/>
          </a:xfrm>
          <a:prstGeom prst="rect">
            <a:avLst/>
          </a:prstGeom>
          <a:noFill/>
          <a:ln>
            <a:solidFill>
              <a:srgbClr val="0070C0"/>
            </a:solidFill>
          </a:ln>
        </p:spPr>
        <p:txBody>
          <a:bodyPr wrap="square" rtlCol="0">
            <a:spAutoFit/>
          </a:bodyPr>
          <a:lstStyle/>
          <a:p>
            <a:pPr algn="ctr"/>
            <a:r>
              <a:rPr lang="fr-FR" sz="2400" dirty="0" smtClean="0"/>
              <a:t>Tête de lion</a:t>
            </a:r>
            <a:endParaRPr lang="fr-FR" sz="2400" dirty="0"/>
          </a:p>
        </p:txBody>
      </p:sp>
      <p:sp>
        <p:nvSpPr>
          <p:cNvPr id="8" name="ZoneTexte 7"/>
          <p:cNvSpPr txBox="1"/>
          <p:nvPr/>
        </p:nvSpPr>
        <p:spPr>
          <a:xfrm>
            <a:off x="3124200" y="3200400"/>
            <a:ext cx="1447800" cy="830997"/>
          </a:xfrm>
          <a:prstGeom prst="rect">
            <a:avLst/>
          </a:prstGeom>
          <a:noFill/>
          <a:ln>
            <a:solidFill>
              <a:srgbClr val="0070C0"/>
            </a:solidFill>
          </a:ln>
        </p:spPr>
        <p:txBody>
          <a:bodyPr wrap="square" rtlCol="0">
            <a:spAutoFit/>
          </a:bodyPr>
          <a:lstStyle/>
          <a:p>
            <a:pPr algn="ctr"/>
            <a:r>
              <a:rPr lang="fr-FR" sz="2400" dirty="0" smtClean="0"/>
              <a:t>Queue de dragon</a:t>
            </a:r>
            <a:endParaRPr lang="fr-FR" sz="2400" dirty="0"/>
          </a:p>
        </p:txBody>
      </p:sp>
      <p:cxnSp>
        <p:nvCxnSpPr>
          <p:cNvPr id="10" name="Connecteur droit avec flèche 9"/>
          <p:cNvCxnSpPr/>
          <p:nvPr/>
        </p:nvCxnSpPr>
        <p:spPr>
          <a:xfrm>
            <a:off x="2514600" y="1219200"/>
            <a:ext cx="0" cy="304800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828800" y="4419600"/>
            <a:ext cx="1447800" cy="830997"/>
          </a:xfrm>
          <a:prstGeom prst="rect">
            <a:avLst/>
          </a:prstGeom>
          <a:noFill/>
          <a:ln>
            <a:solidFill>
              <a:srgbClr val="0070C0"/>
            </a:solidFill>
          </a:ln>
        </p:spPr>
        <p:txBody>
          <a:bodyPr wrap="square" rtlCol="0">
            <a:spAutoFit/>
          </a:bodyPr>
          <a:lstStyle/>
          <a:p>
            <a:pPr algn="ctr"/>
            <a:r>
              <a:rPr lang="fr-FR" sz="2400" dirty="0" smtClean="0"/>
              <a:t>Corps de chèvre</a:t>
            </a:r>
            <a:endParaRPr lang="fr-FR" sz="2400" dirty="0"/>
          </a:p>
        </p:txBody>
      </p:sp>
      <p:sp>
        <p:nvSpPr>
          <p:cNvPr id="62469" name="Rectangle 5"/>
          <p:cNvSpPr>
            <a:spLocks noChangeArrowheads="1"/>
          </p:cNvSpPr>
          <p:nvPr/>
        </p:nvSpPr>
        <p:spPr bwMode="auto">
          <a:xfrm>
            <a:off x="4572000" y="5934670"/>
            <a:ext cx="79248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strike="noStrike" cap="none" normalizeH="0" baseline="0" dirty="0" smtClean="0">
                <a:ln>
                  <a:noFill/>
                </a:ln>
                <a:solidFill>
                  <a:schemeClr val="tx1"/>
                </a:solidFill>
                <a:effectLst/>
                <a:latin typeface="Arial" charset="0"/>
                <a:cs typeface="Arial" charset="0"/>
                <a:hlinkClick r:id="rId3"/>
              </a:rPr>
              <a:t>© Archives </a:t>
            </a:r>
            <a:r>
              <a:rPr kumimoji="0" lang="fr-FR" sz="1800" b="0" i="0" strike="noStrike" cap="none" normalizeH="0" baseline="0" dirty="0" err="1" smtClean="0">
                <a:ln>
                  <a:noFill/>
                </a:ln>
                <a:solidFill>
                  <a:schemeClr val="tx1"/>
                </a:solidFill>
                <a:effectLst/>
                <a:latin typeface="Arial" charset="0"/>
                <a:cs typeface="Arial" charset="0"/>
                <a:hlinkClick r:id="rId3"/>
              </a:rPr>
              <a:t>Alinari</a:t>
            </a:r>
            <a:r>
              <a:rPr kumimoji="0" lang="fr-FR" sz="1800" b="0" i="0" strike="noStrike" cap="none" normalizeH="0" baseline="0" dirty="0" smtClean="0">
                <a:ln>
                  <a:noFill/>
                </a:ln>
                <a:solidFill>
                  <a:schemeClr val="tx1"/>
                </a:solidFill>
                <a:effectLst/>
                <a:latin typeface="Arial" charset="0"/>
                <a:cs typeface="Arial" charset="0"/>
                <a:hlinkClick r:id="rId3"/>
              </a:rPr>
              <a:t>, Florence, </a:t>
            </a:r>
            <a:r>
              <a:rPr kumimoji="0" lang="fr-FR" sz="1800" b="0" i="0" strike="noStrike" cap="none" normalizeH="0" baseline="0" dirty="0" err="1" smtClean="0">
                <a:ln>
                  <a:noFill/>
                </a:ln>
                <a:solidFill>
                  <a:schemeClr val="tx1"/>
                </a:solidFill>
                <a:effectLst/>
                <a:latin typeface="Arial" charset="0"/>
                <a:cs typeface="Arial" charset="0"/>
                <a:hlinkClick r:id="rId3"/>
              </a:rPr>
              <a:t>Dist</a:t>
            </a:r>
            <a:r>
              <a:rPr kumimoji="0" lang="fr-FR" sz="1800" b="0" i="0" strike="noStrike" cap="none" normalizeH="0" baseline="0" dirty="0" smtClean="0">
                <a:ln>
                  <a:noFill/>
                </a:ln>
                <a:solidFill>
                  <a:schemeClr val="tx1"/>
                </a:solidFill>
                <a:effectLst/>
                <a:latin typeface="Arial" charset="0"/>
                <a:cs typeface="Arial" charset="0"/>
                <a:hlinkClick r:id="rId3"/>
              </a:rPr>
              <a:t>. RMN – Grand Palais / </a:t>
            </a:r>
            <a:r>
              <a:rPr kumimoji="0" lang="fr-FR" sz="1800" b="0" i="0" strike="noStrike" cap="none" normalizeH="0" baseline="0" dirty="0" err="1" smtClean="0">
                <a:ln>
                  <a:noFill/>
                </a:ln>
                <a:solidFill>
                  <a:schemeClr val="tx1"/>
                </a:solidFill>
                <a:effectLst/>
                <a:latin typeface="Arial" charset="0"/>
                <a:cs typeface="Arial" charset="0"/>
                <a:hlinkClick r:id="rId3"/>
              </a:rPr>
              <a:t>Raffaello</a:t>
            </a:r>
            <a:r>
              <a:rPr kumimoji="0" lang="fr-FR" sz="1800" b="0" i="0" strike="noStrike" cap="none" normalizeH="0" baseline="0" dirty="0" smtClean="0">
                <a:ln>
                  <a:noFill/>
                </a:ln>
                <a:solidFill>
                  <a:schemeClr val="tx1"/>
                </a:solidFill>
                <a:effectLst/>
                <a:latin typeface="Arial" charset="0"/>
                <a:cs typeface="Arial" charset="0"/>
                <a:hlinkClick r:id="rId3"/>
              </a:rPr>
              <a:t> </a:t>
            </a:r>
            <a:r>
              <a:rPr kumimoji="0" lang="fr-FR" sz="1800" b="0" i="0" strike="noStrike" cap="none" normalizeH="0" baseline="0" dirty="0" err="1" smtClean="0">
                <a:ln>
                  <a:noFill/>
                </a:ln>
                <a:solidFill>
                  <a:schemeClr val="tx1"/>
                </a:solidFill>
                <a:effectLst/>
                <a:latin typeface="Arial" charset="0"/>
                <a:cs typeface="Arial" charset="0"/>
                <a:hlinkClick r:id="rId3"/>
              </a:rPr>
              <a:t>Bencini</a:t>
            </a:r>
            <a:endParaRPr kumimoji="0" lang="fr-FR" sz="1800" b="0" i="0"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charset="0"/>
                <a:cs typeface="Arial" charset="0"/>
              </a:rPr>
              <a:t>  </a:t>
            </a:r>
            <a:r>
              <a:rPr kumimoji="0" lang="fr-FR" sz="11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28600"/>
            <a:ext cx="5791200"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L’HYDRE DE LERNE</a:t>
            </a:r>
            <a:endParaRPr lang="fr-F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66563" name="Picture 3" descr="http://expositions.bnf.fr/lamer/images/icono/cale.gif"/>
          <p:cNvPicPr>
            <a:picLocks noChangeAspect="1" noChangeArrowheads="1"/>
          </p:cNvPicPr>
          <p:nvPr/>
        </p:nvPicPr>
        <p:blipFill>
          <a:blip r:embed="rId3"/>
          <a:srcRect/>
          <a:stretch>
            <a:fillRect/>
          </a:stretch>
        </p:blipFill>
        <p:spPr bwMode="auto">
          <a:xfrm>
            <a:off x="0" y="0"/>
            <a:ext cx="9525" cy="9525"/>
          </a:xfrm>
          <a:prstGeom prst="rect">
            <a:avLst/>
          </a:prstGeom>
          <a:noFill/>
        </p:spPr>
      </p:pic>
      <p:pic>
        <p:nvPicPr>
          <p:cNvPr id="66564" name="Picture 4" descr="http://expositions.bnf.fr/lamer/images/icono/cale.gif"/>
          <p:cNvPicPr>
            <a:picLocks noChangeAspect="1" noChangeArrowheads="1"/>
          </p:cNvPicPr>
          <p:nvPr/>
        </p:nvPicPr>
        <p:blipFill>
          <a:blip r:embed="rId3"/>
          <a:srcRect/>
          <a:stretch>
            <a:fillRect/>
          </a:stretch>
        </p:blipFill>
        <p:spPr bwMode="auto">
          <a:xfrm>
            <a:off x="0" y="0"/>
            <a:ext cx="9525" cy="9525"/>
          </a:xfrm>
          <a:prstGeom prst="rect">
            <a:avLst/>
          </a:prstGeom>
          <a:noFill/>
        </p:spPr>
      </p:pic>
      <p:pic>
        <p:nvPicPr>
          <p:cNvPr id="66565" name="Picture 5" descr="http://expositions.bnf.fr/lamer/images/icono/cale.gif"/>
          <p:cNvPicPr>
            <a:picLocks noChangeAspect="1" noChangeArrowheads="1"/>
          </p:cNvPicPr>
          <p:nvPr/>
        </p:nvPicPr>
        <p:blipFill>
          <a:blip r:embed="rId3"/>
          <a:srcRect/>
          <a:stretch>
            <a:fillRect/>
          </a:stretch>
        </p:blipFill>
        <p:spPr bwMode="auto">
          <a:xfrm>
            <a:off x="0" y="0"/>
            <a:ext cx="9525" cy="9525"/>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5410200" y="990601"/>
            <a:ext cx="6501394" cy="4952999"/>
          </a:xfrm>
          <a:prstGeom prst="rect">
            <a:avLst/>
          </a:prstGeom>
          <a:noFill/>
          <a:ln w="9525">
            <a:noFill/>
            <a:miter lim="800000"/>
            <a:headEnd/>
            <a:tailEnd/>
          </a:ln>
        </p:spPr>
      </p:pic>
      <p:sp>
        <p:nvSpPr>
          <p:cNvPr id="13" name="Rectangle 12"/>
          <p:cNvSpPr/>
          <p:nvPr/>
        </p:nvSpPr>
        <p:spPr>
          <a:xfrm>
            <a:off x="5638800" y="5943600"/>
            <a:ext cx="6248400" cy="584775"/>
          </a:xfrm>
          <a:prstGeom prst="rect">
            <a:avLst/>
          </a:prstGeom>
        </p:spPr>
        <p:txBody>
          <a:bodyPr wrap="square">
            <a:spAutoFit/>
          </a:bodyPr>
          <a:lstStyle/>
          <a:p>
            <a:r>
              <a:rPr lang="fr-FR" sz="1600" dirty="0" smtClean="0"/>
              <a:t>Hercule combattant l'hydre de Lerne : scène mythologique 1620.</a:t>
            </a:r>
            <a:r>
              <a:rPr lang="fr-FR" sz="1600" dirty="0" err="1" smtClean="0"/>
              <a:t>BnF</a:t>
            </a:r>
            <a:r>
              <a:rPr lang="fr-FR" sz="1600" dirty="0" smtClean="0"/>
              <a:t>, </a:t>
            </a:r>
          </a:p>
          <a:p>
            <a:r>
              <a:rPr lang="fr-FR" sz="1600" dirty="0" smtClean="0"/>
              <a:t>Manuscrits, ALLEMAND 220, fol.3© Bibliothèque nationale de France</a:t>
            </a:r>
            <a:endParaRPr lang="fr-FR" sz="1600" dirty="0"/>
          </a:p>
        </p:txBody>
      </p:sp>
      <p:cxnSp>
        <p:nvCxnSpPr>
          <p:cNvPr id="15" name="Connecteur droit avec flèche 14"/>
          <p:cNvCxnSpPr/>
          <p:nvPr/>
        </p:nvCxnSpPr>
        <p:spPr>
          <a:xfrm flipH="1">
            <a:off x="990600" y="1143000"/>
            <a:ext cx="1524000" cy="205740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2514600" y="1143000"/>
            <a:ext cx="1295400" cy="205740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76200" y="3429000"/>
            <a:ext cx="2209800" cy="461665"/>
          </a:xfrm>
          <a:prstGeom prst="rect">
            <a:avLst/>
          </a:prstGeom>
          <a:noFill/>
          <a:ln>
            <a:solidFill>
              <a:srgbClr val="0070C0"/>
            </a:solidFill>
          </a:ln>
        </p:spPr>
        <p:txBody>
          <a:bodyPr wrap="square" rtlCol="0">
            <a:spAutoFit/>
          </a:bodyPr>
          <a:lstStyle/>
          <a:p>
            <a:pPr algn="ctr"/>
            <a:r>
              <a:rPr lang="fr-FR" sz="2400" dirty="0" smtClean="0"/>
              <a:t>Corps de chien</a:t>
            </a:r>
            <a:endParaRPr lang="fr-FR" sz="2400" dirty="0"/>
          </a:p>
        </p:txBody>
      </p:sp>
      <p:sp>
        <p:nvSpPr>
          <p:cNvPr id="20" name="ZoneTexte 19"/>
          <p:cNvSpPr txBox="1"/>
          <p:nvPr/>
        </p:nvSpPr>
        <p:spPr>
          <a:xfrm>
            <a:off x="2819400" y="3424535"/>
            <a:ext cx="2514600" cy="461665"/>
          </a:xfrm>
          <a:prstGeom prst="rect">
            <a:avLst/>
          </a:prstGeom>
          <a:noFill/>
          <a:ln>
            <a:solidFill>
              <a:srgbClr val="0070C0"/>
            </a:solidFill>
          </a:ln>
        </p:spPr>
        <p:txBody>
          <a:bodyPr wrap="square" rtlCol="0">
            <a:spAutoFit/>
          </a:bodyPr>
          <a:lstStyle/>
          <a:p>
            <a:pPr algn="ctr"/>
            <a:r>
              <a:rPr lang="fr-FR" sz="2400" dirty="0" smtClean="0"/>
              <a:t>7 têtes de dragon</a:t>
            </a:r>
            <a:endParaRPr lang="fr-FR"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33400" y="1371600"/>
            <a:ext cx="7162800" cy="830997"/>
          </a:xfrm>
          <a:prstGeom prst="rect">
            <a:avLst/>
          </a:prstGeom>
          <a:noFill/>
        </p:spPr>
        <p:txBody>
          <a:bodyPr wrap="square" rtlCol="0">
            <a:spAutoFit/>
          </a:bodyPr>
          <a:lstStyle/>
          <a:p>
            <a:r>
              <a:rPr lang="fr-FR" sz="4800" dirty="0" smtClean="0"/>
              <a:t>Une tête de lion</a:t>
            </a:r>
            <a:endParaRPr lang="fr-FR" sz="4800" dirty="0"/>
          </a:p>
        </p:txBody>
      </p:sp>
      <p:cxnSp>
        <p:nvCxnSpPr>
          <p:cNvPr id="5" name="Connecteur droit 4"/>
          <p:cNvCxnSpPr/>
          <p:nvPr/>
        </p:nvCxnSpPr>
        <p:spPr>
          <a:xfrm>
            <a:off x="1676400" y="2057400"/>
            <a:ext cx="1143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Flèche vers le bas 6"/>
          <p:cNvSpPr/>
          <p:nvPr/>
        </p:nvSpPr>
        <p:spPr>
          <a:xfrm>
            <a:off x="2133600" y="2133600"/>
            <a:ext cx="152400" cy="2057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752600" y="4267199"/>
            <a:ext cx="1600199" cy="1938992"/>
          </a:xfrm>
          <a:prstGeom prst="rect">
            <a:avLst/>
          </a:prstGeom>
          <a:noFill/>
        </p:spPr>
        <p:txBody>
          <a:bodyPr wrap="square" rtlCol="0">
            <a:spAutoFit/>
          </a:bodyPr>
          <a:lstStyle/>
          <a:p>
            <a:r>
              <a:rPr lang="fr-FR" sz="2400" dirty="0" smtClean="0">
                <a:solidFill>
                  <a:srgbClr val="0070C0"/>
                </a:solidFill>
              </a:rPr>
              <a:t>Nom commun noyau du groupe nominal</a:t>
            </a:r>
            <a:endParaRPr lang="fr-FR" sz="2400" dirty="0">
              <a:solidFill>
                <a:schemeClr val="accent1">
                  <a:lumMod val="75000"/>
                </a:schemeClr>
              </a:solidFill>
            </a:endParaRPr>
          </a:p>
        </p:txBody>
      </p:sp>
      <p:cxnSp>
        <p:nvCxnSpPr>
          <p:cNvPr id="10" name="Connecteur droit 9"/>
          <p:cNvCxnSpPr/>
          <p:nvPr/>
        </p:nvCxnSpPr>
        <p:spPr>
          <a:xfrm flipV="1">
            <a:off x="2895600" y="2057400"/>
            <a:ext cx="1600200" cy="18692"/>
          </a:xfrm>
          <a:prstGeom prst="line">
            <a:avLst/>
          </a:prstGeom>
          <a:ln w="76200">
            <a:solidFill>
              <a:srgbClr val="7030A0"/>
            </a:solidFill>
          </a:ln>
        </p:spPr>
        <p:style>
          <a:lnRef idx="1">
            <a:schemeClr val="accent2"/>
          </a:lnRef>
          <a:fillRef idx="0">
            <a:schemeClr val="accent2"/>
          </a:fillRef>
          <a:effectRef idx="0">
            <a:schemeClr val="accent2"/>
          </a:effectRef>
          <a:fontRef idx="minor">
            <a:schemeClr val="tx1"/>
          </a:fontRef>
        </p:style>
      </p:cxnSp>
      <p:sp>
        <p:nvSpPr>
          <p:cNvPr id="11" name="Flèche vers le bas 10"/>
          <p:cNvSpPr/>
          <p:nvPr/>
        </p:nvSpPr>
        <p:spPr>
          <a:xfrm>
            <a:off x="3200400" y="2133600"/>
            <a:ext cx="152400" cy="137160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2438400" y="3581400"/>
            <a:ext cx="1651158" cy="461665"/>
          </a:xfrm>
          <a:prstGeom prst="rect">
            <a:avLst/>
          </a:prstGeom>
          <a:noFill/>
        </p:spPr>
        <p:txBody>
          <a:bodyPr wrap="none" rtlCol="0">
            <a:spAutoFit/>
          </a:bodyPr>
          <a:lstStyle/>
          <a:p>
            <a:r>
              <a:rPr lang="fr-FR" sz="2400" b="1" dirty="0" smtClean="0">
                <a:solidFill>
                  <a:srgbClr val="7030A0"/>
                </a:solidFill>
              </a:rPr>
              <a:t>Préposition</a:t>
            </a:r>
            <a:endParaRPr lang="fr-FR" sz="2400" b="1" dirty="0">
              <a:solidFill>
                <a:srgbClr val="7030A0"/>
              </a:solidFill>
            </a:endParaRPr>
          </a:p>
        </p:txBody>
      </p:sp>
      <p:cxnSp>
        <p:nvCxnSpPr>
          <p:cNvPr id="16" name="Connecteur droit 15"/>
          <p:cNvCxnSpPr/>
          <p:nvPr/>
        </p:nvCxnSpPr>
        <p:spPr>
          <a:xfrm>
            <a:off x="685800" y="2064603"/>
            <a:ext cx="9144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Flèche vers le bas 17"/>
          <p:cNvSpPr/>
          <p:nvPr/>
        </p:nvSpPr>
        <p:spPr>
          <a:xfrm>
            <a:off x="762000" y="2217003"/>
            <a:ext cx="207034" cy="10869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9" name="ZoneTexte 18"/>
          <p:cNvSpPr txBox="1"/>
          <p:nvPr/>
        </p:nvSpPr>
        <p:spPr>
          <a:xfrm>
            <a:off x="76200" y="3360003"/>
            <a:ext cx="1828800" cy="830997"/>
          </a:xfrm>
          <a:prstGeom prst="rect">
            <a:avLst/>
          </a:prstGeom>
          <a:noFill/>
        </p:spPr>
        <p:txBody>
          <a:bodyPr wrap="square" rtlCol="0">
            <a:spAutoFit/>
          </a:bodyPr>
          <a:lstStyle/>
          <a:p>
            <a:r>
              <a:rPr lang="fr-FR" sz="2400" b="1" dirty="0" smtClean="0">
                <a:solidFill>
                  <a:srgbClr val="FF0000"/>
                </a:solidFill>
              </a:rPr>
              <a:t>Déterminant</a:t>
            </a:r>
          </a:p>
          <a:p>
            <a:r>
              <a:rPr lang="fr-FR" sz="2400" b="1" dirty="0" smtClean="0">
                <a:solidFill>
                  <a:srgbClr val="FF0000"/>
                </a:solidFill>
              </a:rPr>
              <a:t>indéfini</a:t>
            </a:r>
            <a:endParaRPr lang="fr-FR" sz="2400" b="1" dirty="0">
              <a:solidFill>
                <a:srgbClr val="FF0000"/>
              </a:solidFill>
            </a:endParaRPr>
          </a:p>
        </p:txBody>
      </p:sp>
      <p:sp>
        <p:nvSpPr>
          <p:cNvPr id="30" name="Flèche vers le bas 29"/>
          <p:cNvSpPr/>
          <p:nvPr/>
        </p:nvSpPr>
        <p:spPr>
          <a:xfrm>
            <a:off x="4267200" y="2133600"/>
            <a:ext cx="152400" cy="213360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7030A0"/>
              </a:solidFill>
            </a:endParaRPr>
          </a:p>
        </p:txBody>
      </p:sp>
      <p:sp>
        <p:nvSpPr>
          <p:cNvPr id="25" name="ZoneTexte 24"/>
          <p:cNvSpPr txBox="1"/>
          <p:nvPr/>
        </p:nvSpPr>
        <p:spPr>
          <a:xfrm>
            <a:off x="3886200" y="4343400"/>
            <a:ext cx="1306896" cy="830997"/>
          </a:xfrm>
          <a:prstGeom prst="rect">
            <a:avLst/>
          </a:prstGeom>
          <a:noFill/>
        </p:spPr>
        <p:txBody>
          <a:bodyPr wrap="none" rtlCol="0">
            <a:spAutoFit/>
          </a:bodyPr>
          <a:lstStyle/>
          <a:p>
            <a:r>
              <a:rPr lang="fr-FR" sz="2400" b="1" dirty="0" smtClean="0">
                <a:solidFill>
                  <a:srgbClr val="7030A0"/>
                </a:solidFill>
              </a:rPr>
              <a:t>Nom </a:t>
            </a:r>
          </a:p>
          <a:p>
            <a:r>
              <a:rPr lang="fr-FR" sz="2400" b="1" dirty="0" smtClean="0">
                <a:solidFill>
                  <a:srgbClr val="7030A0"/>
                </a:solidFill>
              </a:rPr>
              <a:t>commun</a:t>
            </a:r>
            <a:endParaRPr lang="fr-FR" sz="2400" b="1" dirty="0">
              <a:solidFill>
                <a:srgbClr val="7030A0"/>
              </a:solidFill>
            </a:endParaRPr>
          </a:p>
        </p:txBody>
      </p:sp>
      <p:sp>
        <p:nvSpPr>
          <p:cNvPr id="31" name="ZoneTexte 30"/>
          <p:cNvSpPr txBox="1"/>
          <p:nvPr/>
        </p:nvSpPr>
        <p:spPr>
          <a:xfrm>
            <a:off x="5943600" y="1524000"/>
            <a:ext cx="7162800" cy="707886"/>
          </a:xfrm>
          <a:prstGeom prst="rect">
            <a:avLst/>
          </a:prstGeom>
          <a:noFill/>
        </p:spPr>
        <p:txBody>
          <a:bodyPr wrap="square" rtlCol="0">
            <a:spAutoFit/>
          </a:bodyPr>
          <a:lstStyle/>
          <a:p>
            <a:r>
              <a:rPr lang="fr-FR" sz="4000" dirty="0" smtClean="0"/>
              <a:t>Cette créature monstrueuse</a:t>
            </a:r>
            <a:endParaRPr lang="fr-FR" sz="4000" dirty="0"/>
          </a:p>
        </p:txBody>
      </p:sp>
      <p:sp>
        <p:nvSpPr>
          <p:cNvPr id="32" name="Flèche vers le bas 31"/>
          <p:cNvSpPr/>
          <p:nvPr/>
        </p:nvSpPr>
        <p:spPr>
          <a:xfrm>
            <a:off x="7924800" y="2286000"/>
            <a:ext cx="152400" cy="2057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7467600" y="4419599"/>
            <a:ext cx="1600199" cy="1938992"/>
          </a:xfrm>
          <a:prstGeom prst="rect">
            <a:avLst/>
          </a:prstGeom>
          <a:noFill/>
        </p:spPr>
        <p:txBody>
          <a:bodyPr wrap="square" rtlCol="0">
            <a:spAutoFit/>
          </a:bodyPr>
          <a:lstStyle/>
          <a:p>
            <a:r>
              <a:rPr lang="fr-FR" sz="2400" dirty="0" smtClean="0">
                <a:solidFill>
                  <a:srgbClr val="0070C0"/>
                </a:solidFill>
              </a:rPr>
              <a:t>Nom commun noyau du groupe nominal</a:t>
            </a:r>
            <a:endParaRPr lang="fr-FR" sz="2400" dirty="0">
              <a:solidFill>
                <a:schemeClr val="accent1">
                  <a:lumMod val="75000"/>
                </a:schemeClr>
              </a:solidFill>
            </a:endParaRPr>
          </a:p>
        </p:txBody>
      </p:sp>
      <p:sp>
        <p:nvSpPr>
          <p:cNvPr id="34" name="Flèche vers le bas 33"/>
          <p:cNvSpPr/>
          <p:nvPr/>
        </p:nvSpPr>
        <p:spPr>
          <a:xfrm>
            <a:off x="10236042" y="2286000"/>
            <a:ext cx="152400" cy="1371600"/>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2">
                  <a:lumMod val="75000"/>
                </a:schemeClr>
              </a:solidFill>
            </a:endParaRPr>
          </a:p>
        </p:txBody>
      </p:sp>
      <p:sp>
        <p:nvSpPr>
          <p:cNvPr id="35" name="ZoneTexte 34"/>
          <p:cNvSpPr txBox="1"/>
          <p:nvPr/>
        </p:nvSpPr>
        <p:spPr>
          <a:xfrm>
            <a:off x="9661324" y="3733800"/>
            <a:ext cx="1616276" cy="1200329"/>
          </a:xfrm>
          <a:prstGeom prst="rect">
            <a:avLst/>
          </a:prstGeom>
          <a:noFill/>
        </p:spPr>
        <p:txBody>
          <a:bodyPr wrap="none" rtlCol="0">
            <a:spAutoFit/>
          </a:bodyPr>
          <a:lstStyle/>
          <a:p>
            <a:r>
              <a:rPr lang="fr-FR" sz="2400" b="1" dirty="0" smtClean="0">
                <a:solidFill>
                  <a:schemeClr val="accent2">
                    <a:lumMod val="75000"/>
                  </a:schemeClr>
                </a:solidFill>
              </a:rPr>
              <a:t>Adjectif </a:t>
            </a:r>
          </a:p>
          <a:p>
            <a:r>
              <a:rPr lang="fr-FR" sz="2400" b="1" dirty="0" smtClean="0">
                <a:solidFill>
                  <a:schemeClr val="accent2">
                    <a:lumMod val="75000"/>
                  </a:schemeClr>
                </a:solidFill>
              </a:rPr>
              <a:t>qualificatif </a:t>
            </a:r>
          </a:p>
          <a:p>
            <a:r>
              <a:rPr lang="fr-FR" sz="2400" b="1" dirty="0" smtClean="0">
                <a:solidFill>
                  <a:schemeClr val="accent2">
                    <a:lumMod val="75000"/>
                  </a:schemeClr>
                </a:solidFill>
              </a:rPr>
              <a:t>épithète</a:t>
            </a:r>
            <a:endParaRPr lang="fr-FR" sz="2400" b="1" dirty="0">
              <a:solidFill>
                <a:schemeClr val="accent2">
                  <a:lumMod val="75000"/>
                </a:schemeClr>
              </a:solidFill>
            </a:endParaRPr>
          </a:p>
        </p:txBody>
      </p:sp>
      <p:cxnSp>
        <p:nvCxnSpPr>
          <p:cNvPr id="36" name="Connecteur droit 35"/>
          <p:cNvCxnSpPr/>
          <p:nvPr/>
        </p:nvCxnSpPr>
        <p:spPr>
          <a:xfrm>
            <a:off x="6096000" y="2209800"/>
            <a:ext cx="1143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Flèche vers le bas 36"/>
          <p:cNvSpPr/>
          <p:nvPr/>
        </p:nvSpPr>
        <p:spPr>
          <a:xfrm>
            <a:off x="6553200" y="2286000"/>
            <a:ext cx="207034" cy="10869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38" name="ZoneTexte 37"/>
          <p:cNvSpPr txBox="1"/>
          <p:nvPr/>
        </p:nvSpPr>
        <p:spPr>
          <a:xfrm>
            <a:off x="5791200" y="3429000"/>
            <a:ext cx="1828800" cy="830997"/>
          </a:xfrm>
          <a:prstGeom prst="rect">
            <a:avLst/>
          </a:prstGeom>
          <a:noFill/>
        </p:spPr>
        <p:txBody>
          <a:bodyPr wrap="square" rtlCol="0">
            <a:spAutoFit/>
          </a:bodyPr>
          <a:lstStyle/>
          <a:p>
            <a:r>
              <a:rPr lang="fr-FR" sz="2400" b="1" dirty="0" smtClean="0">
                <a:solidFill>
                  <a:srgbClr val="FF0000"/>
                </a:solidFill>
              </a:rPr>
              <a:t>Déterminant</a:t>
            </a:r>
          </a:p>
          <a:p>
            <a:r>
              <a:rPr lang="fr-FR" sz="2400" b="1" dirty="0" smtClean="0">
                <a:solidFill>
                  <a:srgbClr val="FF0000"/>
                </a:solidFill>
              </a:rPr>
              <a:t>démonstratif</a:t>
            </a:r>
            <a:endParaRPr lang="fr-FR" sz="2400" b="1" dirty="0">
              <a:solidFill>
                <a:srgbClr val="FF0000"/>
              </a:solidFill>
            </a:endParaRPr>
          </a:p>
        </p:txBody>
      </p:sp>
      <p:cxnSp>
        <p:nvCxnSpPr>
          <p:cNvPr id="40" name="Connecteur droit 39"/>
          <p:cNvCxnSpPr/>
          <p:nvPr/>
        </p:nvCxnSpPr>
        <p:spPr>
          <a:xfrm>
            <a:off x="7315200" y="2209800"/>
            <a:ext cx="16764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9067800" y="2209800"/>
            <a:ext cx="28194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8" name="Titre 1"/>
          <p:cNvSpPr txBox="1">
            <a:spLocks/>
          </p:cNvSpPr>
          <p:nvPr/>
        </p:nvSpPr>
        <p:spPr>
          <a:xfrm>
            <a:off x="0" y="76200"/>
            <a:ext cx="4267200" cy="1066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u="sng" dirty="0" smtClean="0">
                <a:solidFill>
                  <a:srgbClr val="0070C0"/>
                </a:solidFill>
              </a:rPr>
              <a:t>Souviens-toi…</a:t>
            </a:r>
            <a:endParaRPr lang="fr-FR" sz="4000" u="sng" dirty="0">
              <a:solidFill>
                <a:srgbClr val="0070C0"/>
              </a:solidFill>
            </a:endParaRPr>
          </a:p>
        </p:txBody>
      </p:sp>
    </p:spTree>
    <p:extLst>
      <p:ext uri="{BB962C8B-B14F-4D97-AF65-F5344CB8AC3E}">
        <p14:creationId xmlns:p14="http://schemas.microsoft.com/office/powerpoint/2010/main" val="175693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1000"/>
                                        <p:tgtEl>
                                          <p:spTgt spid="32"/>
                                        </p:tgtEl>
                                      </p:cBhvr>
                                    </p:animEffect>
                                    <p:anim calcmode="lin" valueType="num">
                                      <p:cBhvr>
                                        <p:cTn id="74" dur="1000" fill="hold"/>
                                        <p:tgtEl>
                                          <p:spTgt spid="32"/>
                                        </p:tgtEl>
                                        <p:attrNameLst>
                                          <p:attrName>ppt_x</p:attrName>
                                        </p:attrNameLst>
                                      </p:cBhvr>
                                      <p:tavLst>
                                        <p:tav tm="0">
                                          <p:val>
                                            <p:strVal val="#ppt_x"/>
                                          </p:val>
                                        </p:tav>
                                        <p:tav tm="100000">
                                          <p:val>
                                            <p:strVal val="#ppt_x"/>
                                          </p:val>
                                        </p:tav>
                                      </p:tavLst>
                                    </p:anim>
                                    <p:anim calcmode="lin" valueType="num">
                                      <p:cBhvr>
                                        <p:cTn id="75" dur="1000" fill="hold"/>
                                        <p:tgtEl>
                                          <p:spTgt spid="32"/>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nodeType="click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1000"/>
                                        <p:tgtEl>
                                          <p:spTgt spid="37"/>
                                        </p:tgtEl>
                                      </p:cBhvr>
                                    </p:animEffect>
                                    <p:anim calcmode="lin" valueType="num">
                                      <p:cBhvr>
                                        <p:cTn id="91" dur="1000" fill="hold"/>
                                        <p:tgtEl>
                                          <p:spTgt spid="37"/>
                                        </p:tgtEl>
                                        <p:attrNameLst>
                                          <p:attrName>ppt_x</p:attrName>
                                        </p:attrNameLst>
                                      </p:cBhvr>
                                      <p:tavLst>
                                        <p:tav tm="0">
                                          <p:val>
                                            <p:strVal val="#ppt_x"/>
                                          </p:val>
                                        </p:tav>
                                        <p:tav tm="100000">
                                          <p:val>
                                            <p:strVal val="#ppt_x"/>
                                          </p:val>
                                        </p:tav>
                                      </p:tavLst>
                                    </p:anim>
                                    <p:anim calcmode="lin" valueType="num">
                                      <p:cBhvr>
                                        <p:cTn id="92" dur="1000" fill="hold"/>
                                        <p:tgtEl>
                                          <p:spTgt spid="37"/>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nodeType="click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fade">
                                      <p:cBhvr>
                                        <p:cTn id="102" dur="1000"/>
                                        <p:tgtEl>
                                          <p:spTgt spid="42"/>
                                        </p:tgtEl>
                                      </p:cBhvr>
                                    </p:animEffect>
                                    <p:anim calcmode="lin" valueType="num">
                                      <p:cBhvr>
                                        <p:cTn id="103" dur="1000" fill="hold"/>
                                        <p:tgtEl>
                                          <p:spTgt spid="42"/>
                                        </p:tgtEl>
                                        <p:attrNameLst>
                                          <p:attrName>ppt_x</p:attrName>
                                        </p:attrNameLst>
                                      </p:cBhvr>
                                      <p:tavLst>
                                        <p:tav tm="0">
                                          <p:val>
                                            <p:strVal val="#ppt_x"/>
                                          </p:val>
                                        </p:tav>
                                        <p:tav tm="100000">
                                          <p:val>
                                            <p:strVal val="#ppt_x"/>
                                          </p:val>
                                        </p:tav>
                                      </p:tavLst>
                                    </p:anim>
                                    <p:anim calcmode="lin" valueType="num">
                                      <p:cBhvr>
                                        <p:cTn id="104" dur="1000" fill="hold"/>
                                        <p:tgtEl>
                                          <p:spTgt spid="42"/>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fade">
                                      <p:cBhvr>
                                        <p:cTn id="107" dur="1000"/>
                                        <p:tgtEl>
                                          <p:spTgt spid="34"/>
                                        </p:tgtEl>
                                      </p:cBhvr>
                                    </p:animEffect>
                                    <p:anim calcmode="lin" valueType="num">
                                      <p:cBhvr>
                                        <p:cTn id="108" dur="1000" fill="hold"/>
                                        <p:tgtEl>
                                          <p:spTgt spid="34"/>
                                        </p:tgtEl>
                                        <p:attrNameLst>
                                          <p:attrName>ppt_x</p:attrName>
                                        </p:attrNameLst>
                                      </p:cBhvr>
                                      <p:tavLst>
                                        <p:tav tm="0">
                                          <p:val>
                                            <p:strVal val="#ppt_x"/>
                                          </p:val>
                                        </p:tav>
                                        <p:tav tm="100000">
                                          <p:val>
                                            <p:strVal val="#ppt_x"/>
                                          </p:val>
                                        </p:tav>
                                      </p:tavLst>
                                    </p:anim>
                                    <p:anim calcmode="lin" valueType="num">
                                      <p:cBhvr>
                                        <p:cTn id="109" dur="1000" fill="hold"/>
                                        <p:tgtEl>
                                          <p:spTgt spid="3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1000"/>
                                        <p:tgtEl>
                                          <p:spTgt spid="35"/>
                                        </p:tgtEl>
                                      </p:cBhvr>
                                    </p:animEffect>
                                    <p:anim calcmode="lin" valueType="num">
                                      <p:cBhvr>
                                        <p:cTn id="113" dur="1000" fill="hold"/>
                                        <p:tgtEl>
                                          <p:spTgt spid="35"/>
                                        </p:tgtEl>
                                        <p:attrNameLst>
                                          <p:attrName>ppt_x</p:attrName>
                                        </p:attrNameLst>
                                      </p:cBhvr>
                                      <p:tavLst>
                                        <p:tav tm="0">
                                          <p:val>
                                            <p:strVal val="#ppt_x"/>
                                          </p:val>
                                        </p:tav>
                                        <p:tav tm="100000">
                                          <p:val>
                                            <p:strVal val="#ppt_x"/>
                                          </p:val>
                                        </p:tav>
                                      </p:tavLst>
                                    </p:anim>
                                    <p:anim calcmode="lin" valueType="num">
                                      <p:cBhvr>
                                        <p:cTn id="1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animBg="1"/>
      <p:bldP spid="12" grpId="0"/>
      <p:bldP spid="18" grpId="0" animBg="1"/>
      <p:bldP spid="19" grpId="0"/>
      <p:bldP spid="30" grpId="0" animBg="1"/>
      <p:bldP spid="25" grpId="0"/>
      <p:bldP spid="32" grpId="0" animBg="1"/>
      <p:bldP spid="33" grpId="0"/>
      <p:bldP spid="34" grpId="0" animBg="1"/>
      <p:bldP spid="35" grpId="0"/>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 xmlns:a16="http://schemas.microsoft.com/office/drawing/2014/main" id="{DA1F237C-130F-4826-942A-AE6DEE9EE7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9252" y="113925"/>
            <a:ext cx="1521045" cy="1314038"/>
          </a:xfrm>
          <a:prstGeom prst="rect">
            <a:avLst/>
          </a:prstGeom>
        </p:spPr>
      </p:pic>
      <p:sp>
        <p:nvSpPr>
          <p:cNvPr id="3" name="Titre 1"/>
          <p:cNvSpPr txBox="1">
            <a:spLocks/>
          </p:cNvSpPr>
          <p:nvPr/>
        </p:nvSpPr>
        <p:spPr>
          <a:xfrm>
            <a:off x="304800" y="228600"/>
            <a:ext cx="2743200" cy="7761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u="sng" dirty="0" smtClean="0">
                <a:solidFill>
                  <a:srgbClr val="0070C0"/>
                </a:solidFill>
              </a:rPr>
              <a:t>Observons…</a:t>
            </a:r>
            <a:endParaRPr lang="fr-FR" sz="4000" u="sng" dirty="0">
              <a:solidFill>
                <a:srgbClr val="0070C0"/>
              </a:solidFill>
            </a:endParaRPr>
          </a:p>
        </p:txBody>
      </p:sp>
      <p:sp>
        <p:nvSpPr>
          <p:cNvPr id="4" name="ZoneTexte 3"/>
          <p:cNvSpPr txBox="1"/>
          <p:nvPr/>
        </p:nvSpPr>
        <p:spPr>
          <a:xfrm>
            <a:off x="3810000" y="838200"/>
            <a:ext cx="4561698" cy="553998"/>
          </a:xfrm>
          <a:prstGeom prst="rect">
            <a:avLst/>
          </a:prstGeom>
          <a:noFill/>
        </p:spPr>
        <p:txBody>
          <a:bodyPr wrap="none" rtlCol="0">
            <a:spAutoFit/>
          </a:bodyPr>
          <a:lstStyle/>
          <a:p>
            <a:r>
              <a:rPr lang="fr-FR" sz="3000" u="sng" dirty="0" smtClean="0"/>
              <a:t>Cette créature monstrueuse</a:t>
            </a:r>
            <a:endParaRPr lang="fr-FR" sz="3000" u="sng" dirty="0"/>
          </a:p>
        </p:txBody>
      </p:sp>
      <p:sp>
        <p:nvSpPr>
          <p:cNvPr id="5" name="ZoneTexte 4"/>
          <p:cNvSpPr txBox="1"/>
          <p:nvPr/>
        </p:nvSpPr>
        <p:spPr>
          <a:xfrm>
            <a:off x="309863" y="1416065"/>
            <a:ext cx="4479111" cy="523220"/>
          </a:xfrm>
          <a:prstGeom prst="rect">
            <a:avLst/>
          </a:prstGeom>
          <a:noFill/>
        </p:spPr>
        <p:txBody>
          <a:bodyPr wrap="none" rtlCol="0">
            <a:spAutoFit/>
          </a:bodyPr>
          <a:lstStyle/>
          <a:p>
            <a:r>
              <a:rPr lang="fr-FR" sz="2800" dirty="0" smtClean="0"/>
              <a:t>De qui ou de quoi parle-t-on?</a:t>
            </a:r>
            <a:endParaRPr lang="fr-FR" sz="2800" dirty="0"/>
          </a:p>
        </p:txBody>
      </p:sp>
      <p:sp>
        <p:nvSpPr>
          <p:cNvPr id="6" name="Flèche : courbe vers la droite 12">
            <a:extLst>
              <a:ext uri="{FF2B5EF4-FFF2-40B4-BE49-F238E27FC236}">
                <a16:creationId xmlns:a16="http://schemas.microsoft.com/office/drawing/2014/main" xmlns="" id="{6E0B2F7C-3BF1-FD4D-8521-EC4B359AF6AB}"/>
              </a:ext>
            </a:extLst>
          </p:cNvPr>
          <p:cNvSpPr/>
          <p:nvPr/>
        </p:nvSpPr>
        <p:spPr>
          <a:xfrm rot="20167720">
            <a:off x="2238713" y="2048995"/>
            <a:ext cx="465671" cy="617916"/>
          </a:xfrm>
          <a:prstGeom prst="curvedRightArrow">
            <a:avLst>
              <a:gd name="adj1" fmla="val 25000"/>
              <a:gd name="adj2" fmla="val 46573"/>
              <a:gd name="adj3" fmla="val 206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a:solidFill>
                <a:schemeClr val="tx1"/>
              </a:solidFill>
            </a:endParaRPr>
          </a:p>
        </p:txBody>
      </p:sp>
      <p:sp>
        <p:nvSpPr>
          <p:cNvPr id="7" name="ZoneTexte 6"/>
          <p:cNvSpPr txBox="1"/>
          <p:nvPr/>
        </p:nvSpPr>
        <p:spPr>
          <a:xfrm>
            <a:off x="3810000" y="1981200"/>
            <a:ext cx="2570191" cy="584775"/>
          </a:xfrm>
          <a:prstGeom prst="rect">
            <a:avLst/>
          </a:prstGeom>
          <a:noFill/>
        </p:spPr>
        <p:txBody>
          <a:bodyPr wrap="none" rtlCol="0">
            <a:spAutoFit/>
          </a:bodyPr>
          <a:lstStyle/>
          <a:p>
            <a:r>
              <a:rPr lang="fr-FR" sz="3200" dirty="0" smtClean="0">
                <a:solidFill>
                  <a:srgbClr val="FF0000"/>
                </a:solidFill>
              </a:rPr>
              <a:t>Cette </a:t>
            </a:r>
            <a:r>
              <a:rPr lang="fr-FR" sz="3200" dirty="0" smtClean="0">
                <a:solidFill>
                  <a:srgbClr val="0070C0"/>
                </a:solidFill>
              </a:rPr>
              <a:t>créature</a:t>
            </a:r>
            <a:endParaRPr lang="fr-FR" sz="3200" dirty="0">
              <a:solidFill>
                <a:srgbClr val="0070C0"/>
              </a:solidFill>
            </a:endParaRPr>
          </a:p>
        </p:txBody>
      </p:sp>
      <p:sp>
        <p:nvSpPr>
          <p:cNvPr id="8" name="ZoneTexte 7"/>
          <p:cNvSpPr txBox="1"/>
          <p:nvPr/>
        </p:nvSpPr>
        <p:spPr>
          <a:xfrm>
            <a:off x="4953000" y="2667000"/>
            <a:ext cx="6629400" cy="1384995"/>
          </a:xfrm>
          <a:prstGeom prst="rect">
            <a:avLst/>
          </a:prstGeom>
          <a:noFill/>
        </p:spPr>
        <p:txBody>
          <a:bodyPr wrap="square" rtlCol="0">
            <a:spAutoFit/>
          </a:bodyPr>
          <a:lstStyle/>
          <a:p>
            <a:pPr algn="ctr"/>
            <a:r>
              <a:rPr lang="fr-FR" sz="2800" dirty="0" smtClean="0"/>
              <a:t>Le </a:t>
            </a:r>
            <a:r>
              <a:rPr lang="fr-FR" sz="2800" b="1" dirty="0" smtClean="0">
                <a:solidFill>
                  <a:srgbClr val="0070C0"/>
                </a:solidFill>
              </a:rPr>
              <a:t>nom </a:t>
            </a:r>
            <a:r>
              <a:rPr lang="fr-FR" sz="2800" i="1" dirty="0" smtClean="0"/>
              <a:t>créature </a:t>
            </a:r>
            <a:r>
              <a:rPr lang="fr-FR" sz="2800" dirty="0" smtClean="0"/>
              <a:t>est le</a:t>
            </a:r>
            <a:r>
              <a:rPr lang="fr-FR" sz="2800" b="1" dirty="0" smtClean="0"/>
              <a:t> noyau </a:t>
            </a:r>
            <a:r>
              <a:rPr lang="fr-FR" sz="2800" dirty="0" smtClean="0"/>
              <a:t>du groupe nominal, il est accompagné d’un </a:t>
            </a:r>
            <a:r>
              <a:rPr lang="fr-FR" sz="2800" b="1" dirty="0" smtClean="0">
                <a:solidFill>
                  <a:srgbClr val="FF0000"/>
                </a:solidFill>
              </a:rPr>
              <a:t>déterminant démonstratif </a:t>
            </a:r>
            <a:endParaRPr lang="fr-FR" sz="2800" dirty="0"/>
          </a:p>
        </p:txBody>
      </p:sp>
      <p:sp>
        <p:nvSpPr>
          <p:cNvPr id="9" name="ZoneTexte 8"/>
          <p:cNvSpPr txBox="1"/>
          <p:nvPr/>
        </p:nvSpPr>
        <p:spPr>
          <a:xfrm>
            <a:off x="297016" y="3657616"/>
            <a:ext cx="4030912" cy="523220"/>
          </a:xfrm>
          <a:prstGeom prst="rect">
            <a:avLst/>
          </a:prstGeom>
          <a:noFill/>
        </p:spPr>
        <p:txBody>
          <a:bodyPr wrap="none" rtlCol="0">
            <a:spAutoFit/>
          </a:bodyPr>
          <a:lstStyle/>
          <a:p>
            <a:r>
              <a:rPr lang="fr-FR" sz="2800" dirty="0" smtClean="0"/>
              <a:t>Comment est la créature ?</a:t>
            </a:r>
            <a:endParaRPr lang="fr-FR" sz="2800" dirty="0"/>
          </a:p>
        </p:txBody>
      </p:sp>
      <p:sp>
        <p:nvSpPr>
          <p:cNvPr id="10" name="ZoneTexte 9"/>
          <p:cNvSpPr txBox="1"/>
          <p:nvPr/>
        </p:nvSpPr>
        <p:spPr>
          <a:xfrm>
            <a:off x="3962400" y="4199851"/>
            <a:ext cx="2438400" cy="584775"/>
          </a:xfrm>
          <a:prstGeom prst="rect">
            <a:avLst/>
          </a:prstGeom>
          <a:noFill/>
        </p:spPr>
        <p:txBody>
          <a:bodyPr wrap="square" rtlCol="0">
            <a:spAutoFit/>
          </a:bodyPr>
          <a:lstStyle/>
          <a:p>
            <a:r>
              <a:rPr lang="fr-FR" sz="3200" dirty="0" smtClean="0">
                <a:solidFill>
                  <a:schemeClr val="accent2">
                    <a:lumMod val="75000"/>
                  </a:schemeClr>
                </a:solidFill>
              </a:rPr>
              <a:t>monstrueuse</a:t>
            </a:r>
            <a:endParaRPr lang="fr-FR" sz="3200" dirty="0">
              <a:solidFill>
                <a:schemeClr val="accent2">
                  <a:lumMod val="75000"/>
                </a:schemeClr>
              </a:solidFill>
            </a:endParaRPr>
          </a:p>
        </p:txBody>
      </p:sp>
      <p:sp>
        <p:nvSpPr>
          <p:cNvPr id="12" name="ZoneTexte 11"/>
          <p:cNvSpPr txBox="1"/>
          <p:nvPr/>
        </p:nvSpPr>
        <p:spPr>
          <a:xfrm>
            <a:off x="6324600" y="4876800"/>
            <a:ext cx="5638800" cy="954107"/>
          </a:xfrm>
          <a:prstGeom prst="rect">
            <a:avLst/>
          </a:prstGeom>
          <a:noFill/>
        </p:spPr>
        <p:txBody>
          <a:bodyPr wrap="square" rtlCol="0">
            <a:spAutoFit/>
          </a:bodyPr>
          <a:lstStyle/>
          <a:p>
            <a:r>
              <a:rPr lang="fr-FR" sz="2800" dirty="0" smtClean="0"/>
              <a:t>Le mot qui qualifie le nom </a:t>
            </a:r>
            <a:r>
              <a:rPr lang="fr-FR" sz="2800" i="1" dirty="0" smtClean="0"/>
              <a:t>créature </a:t>
            </a:r>
            <a:r>
              <a:rPr lang="fr-FR" sz="2800" dirty="0" smtClean="0"/>
              <a:t>est un </a:t>
            </a:r>
            <a:r>
              <a:rPr lang="fr-FR" sz="2800" b="1" dirty="0" smtClean="0">
                <a:solidFill>
                  <a:schemeClr val="accent2">
                    <a:lumMod val="75000"/>
                  </a:schemeClr>
                </a:solidFill>
              </a:rPr>
              <a:t>adjectif</a:t>
            </a:r>
            <a:r>
              <a:rPr lang="fr-FR" sz="2800" b="1" dirty="0" smtClean="0">
                <a:solidFill>
                  <a:srgbClr val="FFC000"/>
                </a:solidFill>
              </a:rPr>
              <a:t> </a:t>
            </a:r>
            <a:r>
              <a:rPr lang="fr-FR" sz="2800" b="1" dirty="0" smtClean="0">
                <a:solidFill>
                  <a:schemeClr val="accent2">
                    <a:lumMod val="75000"/>
                  </a:schemeClr>
                </a:solidFill>
              </a:rPr>
              <a:t>qualificatif épithète</a:t>
            </a:r>
            <a:endParaRPr lang="fr-FR" sz="2800" b="1" dirty="0">
              <a:solidFill>
                <a:schemeClr val="accent2">
                  <a:lumMod val="75000"/>
                </a:schemeClr>
              </a:solidFill>
            </a:endParaRPr>
          </a:p>
        </p:txBody>
      </p:sp>
      <p:sp>
        <p:nvSpPr>
          <p:cNvPr id="13" name="Flèche : courbe vers la droite 12">
            <a:extLst>
              <a:ext uri="{FF2B5EF4-FFF2-40B4-BE49-F238E27FC236}">
                <a16:creationId xmlns:a16="http://schemas.microsoft.com/office/drawing/2014/main" xmlns="" id="{6E0B2F7C-3BF1-FD4D-8521-EC4B359AF6AB}"/>
              </a:ext>
            </a:extLst>
          </p:cNvPr>
          <p:cNvSpPr/>
          <p:nvPr/>
        </p:nvSpPr>
        <p:spPr>
          <a:xfrm rot="20167720">
            <a:off x="2711197" y="4172733"/>
            <a:ext cx="465671" cy="617916"/>
          </a:xfrm>
          <a:prstGeom prst="curvedRightArrow">
            <a:avLst>
              <a:gd name="adj1" fmla="val 25000"/>
              <a:gd name="adj2" fmla="val 46573"/>
              <a:gd name="adj3" fmla="val 206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a:solidFill>
                <a:schemeClr val="tx1"/>
              </a:solidFill>
            </a:endParaRPr>
          </a:p>
        </p:txBody>
      </p:sp>
      <p:sp>
        <p:nvSpPr>
          <p:cNvPr id="15" name="Flèche : angle droit 3">
            <a:extLst>
              <a:ext uri="{FF2B5EF4-FFF2-40B4-BE49-F238E27FC236}">
                <a16:creationId xmlns:a16="http://schemas.microsoft.com/office/drawing/2014/main" xmlns="" id="{CA399ED1-FAF2-5B48-B0E7-8955ABEF51FD}"/>
              </a:ext>
            </a:extLst>
          </p:cNvPr>
          <p:cNvSpPr/>
          <p:nvPr/>
        </p:nvSpPr>
        <p:spPr>
          <a:xfrm rot="5400000">
            <a:off x="4404325" y="2642440"/>
            <a:ext cx="728489" cy="625210"/>
          </a:xfrm>
          <a:prstGeom prst="bentUpArrow">
            <a:avLst>
              <a:gd name="adj1" fmla="val 25000"/>
              <a:gd name="adj2" fmla="val 4726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a:p>
        </p:txBody>
      </p:sp>
      <p:sp>
        <p:nvSpPr>
          <p:cNvPr id="16" name="Flèche : angle droit 3">
            <a:extLst>
              <a:ext uri="{FF2B5EF4-FFF2-40B4-BE49-F238E27FC236}">
                <a16:creationId xmlns:a16="http://schemas.microsoft.com/office/drawing/2014/main" xmlns="" id="{CA399ED1-FAF2-5B48-B0E7-8955ABEF51FD}"/>
              </a:ext>
            </a:extLst>
          </p:cNvPr>
          <p:cNvSpPr/>
          <p:nvPr/>
        </p:nvSpPr>
        <p:spPr>
          <a:xfrm rot="5400000">
            <a:off x="5462887" y="4915968"/>
            <a:ext cx="855941" cy="625210"/>
          </a:xfrm>
          <a:prstGeom prst="bentUpArrow">
            <a:avLst>
              <a:gd name="adj1" fmla="val 25000"/>
              <a:gd name="adj2" fmla="val 4726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a:p>
        </p:txBody>
      </p:sp>
    </p:spTree>
    <p:extLst>
      <p:ext uri="{BB962C8B-B14F-4D97-AF65-F5344CB8AC3E}">
        <p14:creationId xmlns:p14="http://schemas.microsoft.com/office/powerpoint/2010/main" val="331932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p:bldP spid="10" grpId="0"/>
      <p:bldP spid="12" grpId="0"/>
      <p:bldP spid="13"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sosceles Triangle 18">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 3">
            <a:extLst>
              <a:ext uri="{FF2B5EF4-FFF2-40B4-BE49-F238E27FC236}">
                <a16:creationId xmlns:a16="http://schemas.microsoft.com/office/drawing/2014/main" xmlns="" id="{3CEFC050-B60B-2D4A-83F2-0DBDF54566B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0500" y="1925331"/>
            <a:ext cx="11750419" cy="2551413"/>
          </a:xfrm>
          <a:prstGeom prst="rect">
            <a:avLst/>
          </a:prstGeom>
          <a:ln>
            <a:noFill/>
          </a:ln>
        </p:spPr>
      </p:pic>
      <p:sp>
        <p:nvSpPr>
          <p:cNvPr id="21" name="Isosceles Triangle 20">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èche : droite 4">
            <a:extLst>
              <a:ext uri="{FF2B5EF4-FFF2-40B4-BE49-F238E27FC236}">
                <a16:creationId xmlns:a16="http://schemas.microsoft.com/office/drawing/2014/main" xmlns="" id="{F70DC8DB-D0BE-9C4E-9C58-D4463B34959A}"/>
              </a:ext>
            </a:extLst>
          </p:cNvPr>
          <p:cNvSpPr/>
          <p:nvPr/>
        </p:nvSpPr>
        <p:spPr>
          <a:xfrm rot="16200000">
            <a:off x="2359077" y="4270323"/>
            <a:ext cx="1021147" cy="252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ZoneTexte 2">
            <a:extLst>
              <a:ext uri="{FF2B5EF4-FFF2-40B4-BE49-F238E27FC236}">
                <a16:creationId xmlns:a16="http://schemas.microsoft.com/office/drawing/2014/main" xmlns="" id="{616D8935-33BB-FC47-AF61-E81CEB7DF8E6}"/>
              </a:ext>
            </a:extLst>
          </p:cNvPr>
          <p:cNvSpPr txBox="1"/>
          <p:nvPr/>
        </p:nvSpPr>
        <p:spPr>
          <a:xfrm>
            <a:off x="2836333" y="440269"/>
            <a:ext cx="5140011" cy="523220"/>
          </a:xfrm>
          <a:prstGeom prst="rect">
            <a:avLst/>
          </a:prstGeom>
          <a:noFill/>
        </p:spPr>
        <p:txBody>
          <a:bodyPr wrap="square" rtlCol="0">
            <a:spAutoFit/>
          </a:bodyPr>
          <a:lstStyle/>
          <a:p>
            <a:pPr algn="l"/>
            <a:r>
              <a:rPr lang="fr-FR" sz="2800" dirty="0">
                <a:solidFill>
                  <a:schemeClr val="accent1"/>
                </a:solidFill>
              </a:rPr>
              <a:t>Un petit voyage dans le temps …</a:t>
            </a:r>
          </a:p>
        </p:txBody>
      </p:sp>
      <p:sp>
        <p:nvSpPr>
          <p:cNvPr id="12" name="ZoneTexte 11"/>
          <p:cNvSpPr txBox="1"/>
          <p:nvPr/>
        </p:nvSpPr>
        <p:spPr>
          <a:xfrm>
            <a:off x="1600200" y="5029200"/>
            <a:ext cx="2971800" cy="523220"/>
          </a:xfrm>
          <a:prstGeom prst="rect">
            <a:avLst/>
          </a:prstGeom>
          <a:noFill/>
        </p:spPr>
        <p:txBody>
          <a:bodyPr wrap="square" rtlCol="0">
            <a:spAutoFit/>
          </a:bodyPr>
          <a:lstStyle/>
          <a:p>
            <a:r>
              <a:rPr lang="fr-FR" sz="2800" dirty="0" smtClean="0"/>
              <a:t>En Grèce Antique</a:t>
            </a:r>
            <a:endParaRPr lang="fr-FR" sz="2800" dirty="0"/>
          </a:p>
        </p:txBody>
      </p:sp>
    </p:spTree>
    <p:extLst>
      <p:ext uri="{BB962C8B-B14F-4D97-AF65-F5344CB8AC3E}">
        <p14:creationId xmlns:p14="http://schemas.microsoft.com/office/powerpoint/2010/main" val="25594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038600" y="304800"/>
            <a:ext cx="2686313" cy="553998"/>
          </a:xfrm>
          <a:prstGeom prst="rect">
            <a:avLst/>
          </a:prstGeom>
          <a:noFill/>
        </p:spPr>
        <p:txBody>
          <a:bodyPr wrap="none" rtlCol="0">
            <a:spAutoFit/>
          </a:bodyPr>
          <a:lstStyle/>
          <a:p>
            <a:r>
              <a:rPr lang="fr-FR" sz="3000" u="sng" dirty="0" smtClean="0"/>
              <a:t>Une tête de lion</a:t>
            </a:r>
            <a:endParaRPr lang="fr-FR" sz="3000" u="sng" dirty="0"/>
          </a:p>
        </p:txBody>
      </p:sp>
      <p:sp>
        <p:nvSpPr>
          <p:cNvPr id="5" name="ZoneTexte 4"/>
          <p:cNvSpPr txBox="1"/>
          <p:nvPr/>
        </p:nvSpPr>
        <p:spPr>
          <a:xfrm>
            <a:off x="538463" y="958865"/>
            <a:ext cx="4479111" cy="523220"/>
          </a:xfrm>
          <a:prstGeom prst="rect">
            <a:avLst/>
          </a:prstGeom>
          <a:noFill/>
        </p:spPr>
        <p:txBody>
          <a:bodyPr wrap="none" rtlCol="0">
            <a:spAutoFit/>
          </a:bodyPr>
          <a:lstStyle/>
          <a:p>
            <a:r>
              <a:rPr lang="fr-FR" sz="2800" dirty="0" smtClean="0"/>
              <a:t>De qui ou de quoi parle-t-on?</a:t>
            </a:r>
            <a:endParaRPr lang="fr-FR" sz="2800" dirty="0"/>
          </a:p>
        </p:txBody>
      </p:sp>
      <p:sp>
        <p:nvSpPr>
          <p:cNvPr id="6" name="Flèche : courbe vers la droite 12">
            <a:extLst>
              <a:ext uri="{FF2B5EF4-FFF2-40B4-BE49-F238E27FC236}">
                <a16:creationId xmlns:a16="http://schemas.microsoft.com/office/drawing/2014/main" xmlns="" id="{6E0B2F7C-3BF1-FD4D-8521-EC4B359AF6AB}"/>
              </a:ext>
            </a:extLst>
          </p:cNvPr>
          <p:cNvSpPr/>
          <p:nvPr/>
        </p:nvSpPr>
        <p:spPr>
          <a:xfrm rot="20167720">
            <a:off x="2467313" y="1591795"/>
            <a:ext cx="465671" cy="617916"/>
          </a:xfrm>
          <a:prstGeom prst="curvedRightArrow">
            <a:avLst>
              <a:gd name="adj1" fmla="val 25000"/>
              <a:gd name="adj2" fmla="val 46573"/>
              <a:gd name="adj3" fmla="val 206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a:solidFill>
                <a:schemeClr val="tx1"/>
              </a:solidFill>
            </a:endParaRPr>
          </a:p>
        </p:txBody>
      </p:sp>
      <p:sp>
        <p:nvSpPr>
          <p:cNvPr id="7" name="ZoneTexte 6"/>
          <p:cNvSpPr txBox="1"/>
          <p:nvPr/>
        </p:nvSpPr>
        <p:spPr>
          <a:xfrm>
            <a:off x="4038600" y="1524000"/>
            <a:ext cx="1632370" cy="584775"/>
          </a:xfrm>
          <a:prstGeom prst="rect">
            <a:avLst/>
          </a:prstGeom>
          <a:noFill/>
        </p:spPr>
        <p:txBody>
          <a:bodyPr wrap="none" rtlCol="0">
            <a:spAutoFit/>
          </a:bodyPr>
          <a:lstStyle/>
          <a:p>
            <a:r>
              <a:rPr lang="fr-FR" sz="3200" dirty="0" smtClean="0">
                <a:solidFill>
                  <a:srgbClr val="FF0000"/>
                </a:solidFill>
              </a:rPr>
              <a:t>Une </a:t>
            </a:r>
            <a:r>
              <a:rPr lang="fr-FR" sz="3200" dirty="0" smtClean="0">
                <a:solidFill>
                  <a:srgbClr val="0070C0"/>
                </a:solidFill>
              </a:rPr>
              <a:t>tête</a:t>
            </a:r>
            <a:endParaRPr lang="fr-FR" sz="3200" dirty="0">
              <a:solidFill>
                <a:srgbClr val="0070C0"/>
              </a:solidFill>
            </a:endParaRPr>
          </a:p>
        </p:txBody>
      </p:sp>
      <p:sp>
        <p:nvSpPr>
          <p:cNvPr id="8" name="ZoneTexte 7"/>
          <p:cNvSpPr txBox="1"/>
          <p:nvPr/>
        </p:nvSpPr>
        <p:spPr>
          <a:xfrm>
            <a:off x="5181600" y="2133600"/>
            <a:ext cx="6629400" cy="1384995"/>
          </a:xfrm>
          <a:prstGeom prst="rect">
            <a:avLst/>
          </a:prstGeom>
          <a:noFill/>
        </p:spPr>
        <p:txBody>
          <a:bodyPr wrap="square" rtlCol="0">
            <a:spAutoFit/>
          </a:bodyPr>
          <a:lstStyle/>
          <a:p>
            <a:pPr algn="ctr"/>
            <a:r>
              <a:rPr lang="fr-FR" sz="2800" dirty="0" smtClean="0"/>
              <a:t>Le </a:t>
            </a:r>
            <a:r>
              <a:rPr lang="fr-FR" sz="2800" b="1" dirty="0" smtClean="0">
                <a:solidFill>
                  <a:srgbClr val="0070C0"/>
                </a:solidFill>
              </a:rPr>
              <a:t>nom </a:t>
            </a:r>
            <a:r>
              <a:rPr lang="fr-FR" sz="2800" i="1" dirty="0" smtClean="0"/>
              <a:t>tête </a:t>
            </a:r>
            <a:r>
              <a:rPr lang="fr-FR" sz="2800" dirty="0" smtClean="0"/>
              <a:t>est le</a:t>
            </a:r>
            <a:r>
              <a:rPr lang="fr-FR" sz="2800" b="1" dirty="0" smtClean="0"/>
              <a:t> noyau </a:t>
            </a:r>
            <a:r>
              <a:rPr lang="fr-FR" sz="2800" dirty="0" smtClean="0"/>
              <a:t>du groupe nominal, il est accompagné d’un </a:t>
            </a:r>
            <a:r>
              <a:rPr lang="fr-FR" sz="2800" b="1" dirty="0" smtClean="0">
                <a:solidFill>
                  <a:srgbClr val="FF0000"/>
                </a:solidFill>
              </a:rPr>
              <a:t>déterminant </a:t>
            </a:r>
            <a:endParaRPr lang="fr-FR" sz="2800" dirty="0"/>
          </a:p>
        </p:txBody>
      </p:sp>
      <p:sp>
        <p:nvSpPr>
          <p:cNvPr id="9" name="ZoneTexte 8"/>
          <p:cNvSpPr txBox="1"/>
          <p:nvPr/>
        </p:nvSpPr>
        <p:spPr>
          <a:xfrm>
            <a:off x="525616" y="3200416"/>
            <a:ext cx="3391313" cy="523220"/>
          </a:xfrm>
          <a:prstGeom prst="rect">
            <a:avLst/>
          </a:prstGeom>
          <a:noFill/>
        </p:spPr>
        <p:txBody>
          <a:bodyPr wrap="none" rtlCol="0">
            <a:spAutoFit/>
          </a:bodyPr>
          <a:lstStyle/>
          <a:p>
            <a:r>
              <a:rPr lang="fr-FR" sz="2800" dirty="0" smtClean="0"/>
              <a:t>Comment est la tête ?</a:t>
            </a:r>
            <a:endParaRPr lang="fr-FR" sz="2800" dirty="0"/>
          </a:p>
        </p:txBody>
      </p:sp>
      <p:sp>
        <p:nvSpPr>
          <p:cNvPr id="10" name="ZoneTexte 9"/>
          <p:cNvSpPr txBox="1"/>
          <p:nvPr/>
        </p:nvSpPr>
        <p:spPr>
          <a:xfrm>
            <a:off x="4191000" y="3742651"/>
            <a:ext cx="1600200" cy="584775"/>
          </a:xfrm>
          <a:prstGeom prst="rect">
            <a:avLst/>
          </a:prstGeom>
          <a:noFill/>
        </p:spPr>
        <p:txBody>
          <a:bodyPr wrap="square" rtlCol="0">
            <a:spAutoFit/>
          </a:bodyPr>
          <a:lstStyle/>
          <a:p>
            <a:r>
              <a:rPr lang="fr-FR" sz="3200" dirty="0" smtClean="0">
                <a:solidFill>
                  <a:srgbClr val="7030A0"/>
                </a:solidFill>
              </a:rPr>
              <a:t>de</a:t>
            </a:r>
            <a:r>
              <a:rPr lang="fr-FR" sz="3200" dirty="0" smtClean="0">
                <a:solidFill>
                  <a:schemeClr val="accent2">
                    <a:lumMod val="75000"/>
                  </a:schemeClr>
                </a:solidFill>
              </a:rPr>
              <a:t> lion</a:t>
            </a:r>
            <a:endParaRPr lang="fr-FR" sz="3200" dirty="0">
              <a:solidFill>
                <a:schemeClr val="accent2">
                  <a:lumMod val="75000"/>
                </a:schemeClr>
              </a:solidFill>
            </a:endParaRPr>
          </a:p>
        </p:txBody>
      </p:sp>
      <p:sp>
        <p:nvSpPr>
          <p:cNvPr id="12" name="ZoneTexte 11"/>
          <p:cNvSpPr txBox="1"/>
          <p:nvPr/>
        </p:nvSpPr>
        <p:spPr>
          <a:xfrm>
            <a:off x="5638800" y="4800600"/>
            <a:ext cx="6096000" cy="1384995"/>
          </a:xfrm>
          <a:prstGeom prst="rect">
            <a:avLst/>
          </a:prstGeom>
          <a:noFill/>
        </p:spPr>
        <p:txBody>
          <a:bodyPr wrap="square" rtlCol="0">
            <a:spAutoFit/>
          </a:bodyPr>
          <a:lstStyle/>
          <a:p>
            <a:r>
              <a:rPr lang="fr-FR" sz="2800" dirty="0" smtClean="0"/>
              <a:t>Le groupe de mots qui qualifient le nom </a:t>
            </a:r>
            <a:r>
              <a:rPr lang="fr-FR" sz="2800" i="1" dirty="0" smtClean="0"/>
              <a:t>tête </a:t>
            </a:r>
            <a:r>
              <a:rPr lang="fr-FR" sz="2800" dirty="0" smtClean="0"/>
              <a:t>est constitué d’</a:t>
            </a:r>
            <a:r>
              <a:rPr lang="fr-FR" sz="2800" b="1" dirty="0" smtClean="0">
                <a:solidFill>
                  <a:srgbClr val="7030A0"/>
                </a:solidFill>
              </a:rPr>
              <a:t>une préposition </a:t>
            </a:r>
            <a:r>
              <a:rPr lang="fr-FR" sz="2800" b="1" dirty="0" smtClean="0">
                <a:solidFill>
                  <a:schemeClr val="accent2">
                    <a:lumMod val="75000"/>
                  </a:schemeClr>
                </a:solidFill>
              </a:rPr>
              <a:t>et d’un nom commun</a:t>
            </a:r>
            <a:endParaRPr lang="fr-FR" sz="2800" b="1" dirty="0">
              <a:solidFill>
                <a:schemeClr val="accent2">
                  <a:lumMod val="75000"/>
                </a:schemeClr>
              </a:solidFill>
            </a:endParaRPr>
          </a:p>
        </p:txBody>
      </p:sp>
      <p:sp>
        <p:nvSpPr>
          <p:cNvPr id="13" name="Flèche : courbe vers la droite 12">
            <a:extLst>
              <a:ext uri="{FF2B5EF4-FFF2-40B4-BE49-F238E27FC236}">
                <a16:creationId xmlns:a16="http://schemas.microsoft.com/office/drawing/2014/main" xmlns="" id="{6E0B2F7C-3BF1-FD4D-8521-EC4B359AF6AB}"/>
              </a:ext>
            </a:extLst>
          </p:cNvPr>
          <p:cNvSpPr/>
          <p:nvPr/>
        </p:nvSpPr>
        <p:spPr>
          <a:xfrm rot="20167720">
            <a:off x="2939797" y="3715533"/>
            <a:ext cx="465671" cy="617916"/>
          </a:xfrm>
          <a:prstGeom prst="curvedRightArrow">
            <a:avLst>
              <a:gd name="adj1" fmla="val 25000"/>
              <a:gd name="adj2" fmla="val 46573"/>
              <a:gd name="adj3" fmla="val 206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a:solidFill>
                <a:schemeClr val="tx1"/>
              </a:solidFill>
            </a:endParaRPr>
          </a:p>
        </p:txBody>
      </p:sp>
      <p:sp>
        <p:nvSpPr>
          <p:cNvPr id="15" name="Flèche : angle droit 3">
            <a:extLst>
              <a:ext uri="{FF2B5EF4-FFF2-40B4-BE49-F238E27FC236}">
                <a16:creationId xmlns:a16="http://schemas.microsoft.com/office/drawing/2014/main" xmlns="" id="{CA399ED1-FAF2-5B48-B0E7-8955ABEF51FD}"/>
              </a:ext>
            </a:extLst>
          </p:cNvPr>
          <p:cNvSpPr/>
          <p:nvPr/>
        </p:nvSpPr>
        <p:spPr>
          <a:xfrm rot="5400000">
            <a:off x="4632925" y="2348664"/>
            <a:ext cx="728489" cy="625210"/>
          </a:xfrm>
          <a:prstGeom prst="bentUpArrow">
            <a:avLst>
              <a:gd name="adj1" fmla="val 25000"/>
              <a:gd name="adj2" fmla="val 4726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a:p>
        </p:txBody>
      </p:sp>
      <p:sp>
        <p:nvSpPr>
          <p:cNvPr id="16" name="Flèche : angle droit 3">
            <a:extLst>
              <a:ext uri="{FF2B5EF4-FFF2-40B4-BE49-F238E27FC236}">
                <a16:creationId xmlns:a16="http://schemas.microsoft.com/office/drawing/2014/main" xmlns="" id="{CA399ED1-FAF2-5B48-B0E7-8955ABEF51FD}"/>
              </a:ext>
            </a:extLst>
          </p:cNvPr>
          <p:cNvSpPr/>
          <p:nvPr/>
        </p:nvSpPr>
        <p:spPr>
          <a:xfrm rot="5400000">
            <a:off x="4579805" y="4640395"/>
            <a:ext cx="1219199" cy="625210"/>
          </a:xfrm>
          <a:prstGeom prst="bentUpArrow">
            <a:avLst>
              <a:gd name="adj1" fmla="val 25000"/>
              <a:gd name="adj2" fmla="val 4726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a:p>
        </p:txBody>
      </p:sp>
    </p:spTree>
    <p:extLst>
      <p:ext uri="{BB962C8B-B14F-4D97-AF65-F5344CB8AC3E}">
        <p14:creationId xmlns:p14="http://schemas.microsoft.com/office/powerpoint/2010/main" val="331932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p:bldP spid="10" grpId="0"/>
      <p:bldP spid="12" grpId="0"/>
      <p:bldP spid="13"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xmlns="" id="{85398997-8225-4785-AB96-99B3BB13CE5E}"/>
              </a:ext>
            </a:extLst>
          </p:cNvPr>
          <p:cNvSpPr txBox="1">
            <a:spLocks/>
          </p:cNvSpPr>
          <p:nvPr/>
        </p:nvSpPr>
        <p:spPr>
          <a:xfrm>
            <a:off x="685800" y="1295400"/>
            <a:ext cx="3733800" cy="673087"/>
          </a:xfrm>
          <a:prstGeom prst="rect">
            <a:avLst/>
          </a:prstGeom>
        </p:spPr>
        <p:txBody>
          <a:bodyPr vert="horz" lIns="91440" tIns="45720" rIns="91440" bIns="45720" rtlCol="0">
            <a:normAutofit/>
          </a:bodyPr>
          <a:lstStyle/>
          <a:p>
            <a:pPr marL="228600" marR="0" lvl="0" indent="-228600" algn="ctr" defTabSz="914400" rtl="0" eaLnBrk="1" fontAlgn="auto" latinLnBrk="0" hangingPunct="1">
              <a:lnSpc>
                <a:spcPct val="90000"/>
              </a:lnSpc>
              <a:spcBef>
                <a:spcPts val="1000"/>
              </a:spcBef>
              <a:spcAft>
                <a:spcPts val="0"/>
              </a:spcAft>
              <a:buClrTx/>
              <a:buSzTx/>
              <a:tabLst/>
              <a:defRPr/>
            </a:pPr>
            <a:r>
              <a:rPr lang="fr-FR" sz="3000" dirty="0"/>
              <a:t>u</a:t>
            </a:r>
            <a:r>
              <a:rPr kumimoji="0" lang="fr-FR" sz="3000" b="0" i="0" u="none" strike="noStrike" kern="1200" cap="none" spc="0" normalizeH="0" baseline="0" noProof="0" dirty="0" smtClean="0">
                <a:ln>
                  <a:noFill/>
                </a:ln>
                <a:solidFill>
                  <a:schemeClr val="tx1"/>
                </a:solidFill>
                <a:effectLst/>
                <a:uLnTx/>
                <a:uFillTx/>
                <a:latin typeface="+mn-lt"/>
                <a:ea typeface="+mn-ea"/>
                <a:cs typeface="+mn-cs"/>
              </a:rPr>
              <a:t>n chien à trois têtes</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fr-FR" sz="3000" dirty="0" smtClean="0"/>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Titre 1"/>
          <p:cNvSpPr txBox="1">
            <a:spLocks/>
          </p:cNvSpPr>
          <p:nvPr/>
        </p:nvSpPr>
        <p:spPr>
          <a:xfrm>
            <a:off x="0" y="76200"/>
            <a:ext cx="2743200" cy="7761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u="sng" dirty="0" smtClean="0">
                <a:solidFill>
                  <a:srgbClr val="0070C0"/>
                </a:solidFill>
              </a:rPr>
              <a:t>Observons…</a:t>
            </a:r>
            <a:endParaRPr lang="fr-FR" sz="4000" u="sng" dirty="0">
              <a:solidFill>
                <a:srgbClr val="0070C0"/>
              </a:solidFill>
            </a:endParaRPr>
          </a:p>
        </p:txBody>
      </p:sp>
      <p:sp>
        <p:nvSpPr>
          <p:cNvPr id="16" name="Espace réservé du contenu 2">
            <a:extLst>
              <a:ext uri="{FF2B5EF4-FFF2-40B4-BE49-F238E27FC236}">
                <a16:creationId xmlns:a16="http://schemas.microsoft.com/office/drawing/2014/main" xmlns="" id="{85398997-8225-4785-AB96-99B3BB13CE5E}"/>
              </a:ext>
            </a:extLst>
          </p:cNvPr>
          <p:cNvSpPr txBox="1">
            <a:spLocks/>
          </p:cNvSpPr>
          <p:nvPr/>
        </p:nvSpPr>
        <p:spPr>
          <a:xfrm>
            <a:off x="2743200" y="4267200"/>
            <a:ext cx="5334000" cy="673087"/>
          </a:xfrm>
          <a:prstGeom prst="rect">
            <a:avLst/>
          </a:prstGeom>
        </p:spPr>
        <p:txBody>
          <a:bodyPr vert="horz" lIns="91440" tIns="45720" rIns="91440" bIns="45720" rtlCol="0">
            <a:normAutofit/>
          </a:bodyPr>
          <a:lstStyle/>
          <a:p>
            <a:pPr marL="228600" marR="0" lvl="0" indent="-228600" algn="ctr" defTabSz="914400" rtl="0" eaLnBrk="1" fontAlgn="auto" latinLnBrk="0" hangingPunct="1">
              <a:lnSpc>
                <a:spcPct val="90000"/>
              </a:lnSpc>
              <a:spcBef>
                <a:spcPts val="1000"/>
              </a:spcBef>
              <a:spcAft>
                <a:spcPts val="0"/>
              </a:spcAft>
              <a:buClrTx/>
              <a:buSzTx/>
              <a:tabLst/>
              <a:defRPr/>
            </a:pPr>
            <a:r>
              <a:rPr lang="fr-FR" sz="3000" dirty="0" smtClean="0"/>
              <a:t>u</a:t>
            </a:r>
            <a:r>
              <a:rPr kumimoji="0" lang="fr-FR" sz="3000" b="0" i="0" u="none" strike="noStrike" kern="1200" cap="none" spc="0" normalizeH="0" baseline="0" noProof="0" dirty="0" smtClean="0">
                <a:ln>
                  <a:noFill/>
                </a:ln>
                <a:solidFill>
                  <a:schemeClr val="tx1"/>
                </a:solidFill>
                <a:effectLst/>
                <a:uLnTx/>
                <a:uFillTx/>
                <a:latin typeface="+mn-lt"/>
                <a:ea typeface="+mn-ea"/>
                <a:cs typeface="+mn-cs"/>
              </a:rPr>
              <a:t>ne</a:t>
            </a:r>
            <a:r>
              <a:rPr kumimoji="0" lang="fr-FR" sz="3000" b="0" i="0" u="none" strike="noStrike" kern="1200" cap="none" spc="0" normalizeH="0" noProof="0" dirty="0" smtClean="0">
                <a:ln>
                  <a:noFill/>
                </a:ln>
                <a:solidFill>
                  <a:schemeClr val="tx1"/>
                </a:solidFill>
                <a:effectLst/>
                <a:uLnTx/>
                <a:uFillTx/>
                <a:latin typeface="+mn-lt"/>
                <a:ea typeface="+mn-ea"/>
                <a:cs typeface="+mn-cs"/>
              </a:rPr>
              <a:t> créature à plusieurs têtes</a:t>
            </a: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fr-FR" sz="3000" dirty="0" smtClean="0"/>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7" name="Espace réservé du contenu 2">
            <a:extLst>
              <a:ext uri="{FF2B5EF4-FFF2-40B4-BE49-F238E27FC236}">
                <a16:creationId xmlns:a16="http://schemas.microsoft.com/office/drawing/2014/main" xmlns="" id="{85398997-8225-4785-AB96-99B3BB13CE5E}"/>
              </a:ext>
            </a:extLst>
          </p:cNvPr>
          <p:cNvSpPr txBox="1">
            <a:spLocks/>
          </p:cNvSpPr>
          <p:nvPr/>
        </p:nvSpPr>
        <p:spPr>
          <a:xfrm>
            <a:off x="5867400" y="1308113"/>
            <a:ext cx="5334000" cy="673087"/>
          </a:xfrm>
          <a:prstGeom prst="rect">
            <a:avLst/>
          </a:prstGeom>
        </p:spPr>
        <p:txBody>
          <a:bodyPr vert="horz" lIns="91440" tIns="45720" rIns="91440" bIns="45720" rtlCol="0">
            <a:normAutofit/>
          </a:bodyPr>
          <a:lstStyle/>
          <a:p>
            <a:pPr marL="228600" marR="0" lvl="0" indent="-228600" algn="ctr" defTabSz="914400" rtl="0" eaLnBrk="1" fontAlgn="auto" latinLnBrk="0" hangingPunct="1">
              <a:lnSpc>
                <a:spcPct val="90000"/>
              </a:lnSpc>
              <a:spcBef>
                <a:spcPts val="1000"/>
              </a:spcBef>
              <a:spcAft>
                <a:spcPts val="0"/>
              </a:spcAft>
              <a:buClrTx/>
              <a:buSzTx/>
              <a:tabLst/>
              <a:defRPr/>
            </a:pPr>
            <a:r>
              <a:rPr lang="fr-FR" sz="3000" dirty="0"/>
              <a:t>l</a:t>
            </a:r>
            <a:r>
              <a:rPr kumimoji="0" lang="fr-FR" sz="3000" b="0" i="0" u="none" strike="noStrike" kern="1200" cap="none" spc="0" normalizeH="0" baseline="0" noProof="0" dirty="0" smtClean="0">
                <a:ln>
                  <a:noFill/>
                </a:ln>
                <a:solidFill>
                  <a:schemeClr val="tx1"/>
                </a:solidFill>
                <a:effectLst/>
                <a:uLnTx/>
                <a:uFillTx/>
                <a:latin typeface="+mn-lt"/>
                <a:ea typeface="+mn-ea"/>
                <a:cs typeface="+mn-cs"/>
              </a:rPr>
              <a:t>e corps</a:t>
            </a:r>
            <a:r>
              <a:rPr kumimoji="0" lang="fr-FR" sz="3000" b="0" i="0" u="none" strike="noStrike" kern="1200" cap="none" spc="0" normalizeH="0" noProof="0" dirty="0" smtClean="0">
                <a:ln>
                  <a:noFill/>
                </a:ln>
                <a:solidFill>
                  <a:schemeClr val="tx1"/>
                </a:solidFill>
                <a:effectLst/>
                <a:uLnTx/>
                <a:uFillTx/>
                <a:latin typeface="+mn-lt"/>
                <a:ea typeface="+mn-ea"/>
                <a:cs typeface="+mn-cs"/>
              </a:rPr>
              <a:t> d’un chien</a:t>
            </a: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fr-FR" sz="3000" dirty="0" smtClean="0"/>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55599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2">
            <a:extLst>
              <a:ext uri="{FF2B5EF4-FFF2-40B4-BE49-F238E27FC236}">
                <a16:creationId xmlns:a16="http://schemas.microsoft.com/office/drawing/2014/main" xmlns="" id="{85398997-8225-4785-AB96-99B3BB13CE5E}"/>
              </a:ext>
            </a:extLst>
          </p:cNvPr>
          <p:cNvSpPr txBox="1">
            <a:spLocks/>
          </p:cNvSpPr>
          <p:nvPr/>
        </p:nvSpPr>
        <p:spPr>
          <a:xfrm>
            <a:off x="457200" y="1712430"/>
            <a:ext cx="10232871" cy="990600"/>
          </a:xfrm>
          <a:prstGeom prst="rect">
            <a:avLst/>
          </a:prstGeom>
        </p:spPr>
        <p:txBody>
          <a:bodyPr vert="horz" lIns="91440" tIns="45720" rIns="91440" bIns="45720" rtlCol="0">
            <a:normAutofit fontScale="92500" lnSpcReduction="20000"/>
          </a:bodyPr>
          <a:lstStyle/>
          <a:p>
            <a:pPr lvl="0" indent="-228600">
              <a:lnSpc>
                <a:spcPct val="90000"/>
              </a:lnSpc>
              <a:spcBef>
                <a:spcPts val="1000"/>
              </a:spcBef>
              <a:defRPr/>
            </a:pPr>
            <a:r>
              <a:rPr lang="fr-FR" sz="3500" dirty="0" smtClean="0"/>
              <a:t>La Chimère est un animal avec un corps de chèvre, </a:t>
            </a:r>
          </a:p>
          <a:p>
            <a:pPr lvl="0" indent="-228600">
              <a:lnSpc>
                <a:spcPct val="90000"/>
              </a:lnSpc>
              <a:spcBef>
                <a:spcPts val="1000"/>
              </a:spcBef>
              <a:defRPr/>
            </a:pPr>
            <a:r>
              <a:rPr lang="fr-FR" sz="3500" dirty="0" smtClean="0"/>
              <a:t>une tête de lion et une queue de dragon.</a:t>
            </a:r>
            <a:r>
              <a:rPr kumimoji="0" lang="fr-FR" sz="3500" b="0" i="0" u="none" strike="noStrike" kern="1200" cap="none" spc="0" normalizeH="0" baseline="0" noProof="0" dirty="0" smtClean="0">
                <a:ln>
                  <a:noFill/>
                </a:ln>
                <a:solidFill>
                  <a:schemeClr val="tx1"/>
                </a:solidFill>
                <a:effectLst/>
                <a:uLnTx/>
                <a:uFillTx/>
                <a:latin typeface="+mn-lt"/>
                <a:ea typeface="+mn-ea"/>
                <a:cs typeface="+mn-cs"/>
              </a:rPr>
              <a:t>.</a:t>
            </a:r>
          </a:p>
          <a:p>
            <a:pPr marL="228600" marR="0" lvl="0" indent="-228600" algn="l" defTabSz="914400" rtl="0" eaLnBrk="1" fontAlgn="auto" latinLnBrk="0" hangingPunct="1">
              <a:lnSpc>
                <a:spcPct val="90000"/>
              </a:lnSpc>
              <a:spcBef>
                <a:spcPts val="1000"/>
              </a:spcBef>
              <a:spcAft>
                <a:spcPts val="0"/>
              </a:spcAft>
              <a:buClrTx/>
              <a:buSzTx/>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Titre 1">
            <a:extLst>
              <a:ext uri="{FF2B5EF4-FFF2-40B4-BE49-F238E27FC236}">
                <a16:creationId xmlns:a16="http://schemas.microsoft.com/office/drawing/2014/main" xmlns="" id="{C45BDE17-01E3-47DF-9918-B38F677EE2F4}"/>
              </a:ext>
            </a:extLst>
          </p:cNvPr>
          <p:cNvSpPr>
            <a:spLocks noGrp="1"/>
          </p:cNvSpPr>
          <p:nvPr>
            <p:ph type="title"/>
          </p:nvPr>
        </p:nvSpPr>
        <p:spPr>
          <a:xfrm>
            <a:off x="381000" y="228600"/>
            <a:ext cx="10515600" cy="685178"/>
          </a:xfrm>
        </p:spPr>
        <p:txBody>
          <a:bodyPr>
            <a:normAutofit/>
          </a:bodyPr>
          <a:lstStyle/>
          <a:p>
            <a:r>
              <a:rPr lang="fr-FR" sz="3200" u="sng" dirty="0" smtClean="0">
                <a:solidFill>
                  <a:srgbClr val="0070C0"/>
                </a:solidFill>
              </a:rPr>
              <a:t>Et </a:t>
            </a:r>
            <a:r>
              <a:rPr lang="fr-FR" sz="3200" u="sng" dirty="0">
                <a:solidFill>
                  <a:srgbClr val="0070C0"/>
                </a:solidFill>
              </a:rPr>
              <a:t>si nous </a:t>
            </a:r>
            <a:r>
              <a:rPr lang="fr-FR" sz="3200" u="sng" dirty="0" smtClean="0">
                <a:solidFill>
                  <a:srgbClr val="0070C0"/>
                </a:solidFill>
              </a:rPr>
              <a:t>changions le nombre dans cette phrase ?</a:t>
            </a:r>
            <a:endParaRPr lang="fr-FR" sz="3200" u="sng" dirty="0">
              <a:solidFill>
                <a:srgbClr val="0070C0"/>
              </a:solidFill>
            </a:endParaRPr>
          </a:p>
        </p:txBody>
      </p:sp>
      <p:pic>
        <p:nvPicPr>
          <p:cNvPr id="4" name="Image 3">
            <a:extLst>
              <a:ext uri="{FF2B5EF4-FFF2-40B4-BE49-F238E27FC236}">
                <a16:creationId xmlns:a16="http://schemas.microsoft.com/office/drawing/2014/main" xmlns="" id="{7859AB93-A402-46E4-9DB1-A21C7DEAC9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8272" y="0"/>
            <a:ext cx="1273728" cy="1100380"/>
          </a:xfrm>
          <a:prstGeom prst="rect">
            <a:avLst/>
          </a:prstGeom>
        </p:spPr>
      </p:pic>
      <p:sp>
        <p:nvSpPr>
          <p:cNvPr id="12" name="Rectangle 11"/>
          <p:cNvSpPr/>
          <p:nvPr/>
        </p:nvSpPr>
        <p:spPr>
          <a:xfrm>
            <a:off x="381000" y="3388830"/>
            <a:ext cx="11353800" cy="1106970"/>
          </a:xfrm>
          <a:prstGeom prst="rect">
            <a:avLst/>
          </a:prstGeom>
        </p:spPr>
        <p:txBody>
          <a:bodyPr wrap="square">
            <a:spAutoFit/>
          </a:bodyPr>
          <a:lstStyle/>
          <a:p>
            <a:pPr lvl="0" indent="-228600">
              <a:lnSpc>
                <a:spcPct val="90000"/>
              </a:lnSpc>
              <a:spcBef>
                <a:spcPts val="1000"/>
              </a:spcBef>
              <a:defRPr/>
            </a:pPr>
            <a:r>
              <a:rPr lang="fr-FR" sz="3200" dirty="0" smtClean="0">
                <a:solidFill>
                  <a:prstClr val="black"/>
                </a:solidFill>
              </a:rPr>
              <a:t>Les Chimères sont des animaux avec des corps de chèvre, </a:t>
            </a:r>
          </a:p>
          <a:p>
            <a:pPr lvl="0" indent="-228600">
              <a:lnSpc>
                <a:spcPct val="90000"/>
              </a:lnSpc>
              <a:spcBef>
                <a:spcPts val="1000"/>
              </a:spcBef>
              <a:defRPr/>
            </a:pPr>
            <a:r>
              <a:rPr lang="fr-FR" sz="3200" dirty="0" smtClean="0">
                <a:solidFill>
                  <a:prstClr val="black"/>
                </a:solidFill>
              </a:rPr>
              <a:t>des têtes de lion et des queues de dragon.</a:t>
            </a:r>
          </a:p>
        </p:txBody>
      </p:sp>
    </p:spTree>
    <p:extLst>
      <p:ext uri="{BB962C8B-B14F-4D97-AF65-F5344CB8AC3E}">
        <p14:creationId xmlns:p14="http://schemas.microsoft.com/office/powerpoint/2010/main" val="148402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4562E3C-88DD-E144-ACAA-1AFDD8CF4FB7}"/>
              </a:ext>
            </a:extLst>
          </p:cNvPr>
          <p:cNvSpPr>
            <a:spLocks noGrp="1"/>
          </p:cNvSpPr>
          <p:nvPr>
            <p:ph type="title"/>
          </p:nvPr>
        </p:nvSpPr>
        <p:spPr/>
        <p:txBody>
          <a:bodyPr/>
          <a:lstStyle/>
          <a:p>
            <a:pPr algn="ctr"/>
            <a:r>
              <a:rPr lang="fr-FR" dirty="0"/>
              <a:t>Place à la dictée du jour !</a:t>
            </a:r>
          </a:p>
        </p:txBody>
      </p:sp>
      <p:pic>
        <p:nvPicPr>
          <p:cNvPr id="1026" name="Picture 2" descr="H:\Emoticon\emoticon-1392280_1280.png"/>
          <p:cNvPicPr>
            <a:picLocks noChangeAspect="1" noChangeArrowheads="1"/>
          </p:cNvPicPr>
          <p:nvPr/>
        </p:nvPicPr>
        <p:blipFill>
          <a:blip r:embed="rId3" cstate="print"/>
          <a:srcRect/>
          <a:stretch>
            <a:fillRect/>
          </a:stretch>
        </p:blipFill>
        <p:spPr bwMode="auto">
          <a:xfrm>
            <a:off x="4267200" y="1981200"/>
            <a:ext cx="3352800" cy="3878729"/>
          </a:xfrm>
          <a:prstGeom prst="rect">
            <a:avLst/>
          </a:prstGeom>
          <a:noFill/>
        </p:spPr>
      </p:pic>
    </p:spTree>
    <p:extLst>
      <p:ext uri="{BB962C8B-B14F-4D97-AF65-F5344CB8AC3E}">
        <p14:creationId xmlns:p14="http://schemas.microsoft.com/office/powerpoint/2010/main" val="761763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7059A02F-C558-7C43-97C9-E15DD9CF2601}"/>
              </a:ext>
            </a:extLst>
          </p:cNvPr>
          <p:cNvSpPr txBox="1"/>
          <p:nvPr/>
        </p:nvSpPr>
        <p:spPr>
          <a:xfrm>
            <a:off x="4191000" y="0"/>
            <a:ext cx="3306234" cy="861774"/>
          </a:xfrm>
          <a:prstGeom prst="rect">
            <a:avLst/>
          </a:prstGeom>
          <a:noFill/>
        </p:spPr>
        <p:txBody>
          <a:bodyPr wrap="square" rtlCol="0">
            <a:spAutoFit/>
          </a:bodyPr>
          <a:lstStyle/>
          <a:p>
            <a:pPr algn="ctr"/>
            <a:r>
              <a:rPr lang="fr-FR" sz="5000" u="sng" dirty="0"/>
              <a:t>Dictée</a:t>
            </a:r>
          </a:p>
        </p:txBody>
      </p:sp>
      <p:sp>
        <p:nvSpPr>
          <p:cNvPr id="3" name="ZoneTexte 2"/>
          <p:cNvSpPr txBox="1"/>
          <p:nvPr/>
        </p:nvSpPr>
        <p:spPr>
          <a:xfrm>
            <a:off x="228600" y="990600"/>
            <a:ext cx="11734800" cy="5632311"/>
          </a:xfrm>
          <a:prstGeom prst="rect">
            <a:avLst/>
          </a:prstGeom>
          <a:noFill/>
        </p:spPr>
        <p:txBody>
          <a:bodyPr wrap="square" rtlCol="0">
            <a:spAutoFit/>
          </a:bodyPr>
          <a:lstStyle/>
          <a:p>
            <a:r>
              <a:rPr lang="fr-FR" sz="4000" dirty="0" smtClean="0"/>
              <a:t>Dans les récits mythologiques, les monstres sont des </a:t>
            </a:r>
          </a:p>
          <a:p>
            <a:endParaRPr lang="fr-FR" sz="4000" dirty="0" smtClean="0"/>
          </a:p>
          <a:p>
            <a:r>
              <a:rPr lang="fr-FR" sz="4000" dirty="0" smtClean="0"/>
              <a:t>créatures effrayantes et hybrides : un chien à trois </a:t>
            </a:r>
          </a:p>
          <a:p>
            <a:endParaRPr lang="fr-FR" sz="4000" dirty="0" smtClean="0"/>
          </a:p>
          <a:p>
            <a:r>
              <a:rPr lang="fr-FR" sz="4000" dirty="0" smtClean="0"/>
              <a:t>têtes, une chimère à corps de lion, un corps d’homme</a:t>
            </a:r>
          </a:p>
          <a:p>
            <a:endParaRPr lang="fr-FR" sz="4000" dirty="0" smtClean="0"/>
          </a:p>
          <a:p>
            <a:r>
              <a:rPr lang="fr-FR" sz="4000" dirty="0" smtClean="0"/>
              <a:t>avec une tête de taureau. Autant d’adversaires à vaincre </a:t>
            </a:r>
          </a:p>
          <a:p>
            <a:endParaRPr lang="fr-FR" sz="4000" dirty="0" smtClean="0"/>
          </a:p>
          <a:p>
            <a:r>
              <a:rPr lang="fr-FR" sz="4000" dirty="0" smtClean="0"/>
              <a:t>pour les héros !</a:t>
            </a:r>
            <a:endParaRPr lang="fr-FR" sz="4000" dirty="0"/>
          </a:p>
        </p:txBody>
      </p:sp>
    </p:spTree>
    <p:extLst>
      <p:ext uri="{BB962C8B-B14F-4D97-AF65-F5344CB8AC3E}">
        <p14:creationId xmlns:p14="http://schemas.microsoft.com/office/powerpoint/2010/main" val="1874513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latin typeface="Comic Sans MS" pitchFamily="66" charset="0"/>
              </a:rPr>
              <a:t>MAINTENANT </a:t>
            </a:r>
            <a:r>
              <a:rPr lang="fr-FR" cap="all" dirty="0">
                <a:latin typeface="Comic Sans MS" pitchFamily="66" charset="0"/>
              </a:rPr>
              <a:t>à </a:t>
            </a:r>
            <a:r>
              <a:rPr lang="fr-FR" dirty="0">
                <a:latin typeface="Comic Sans MS" pitchFamily="66" charset="0"/>
              </a:rPr>
              <a:t>TON TOUR </a:t>
            </a:r>
          </a:p>
        </p:txBody>
      </p:sp>
      <p:pic>
        <p:nvPicPr>
          <p:cNvPr id="2050" name="Picture 2" descr="H:\Emoticon\emoticon-1392280_1280orange.png"/>
          <p:cNvPicPr>
            <a:picLocks noChangeAspect="1" noChangeArrowheads="1"/>
          </p:cNvPicPr>
          <p:nvPr/>
        </p:nvPicPr>
        <p:blipFill>
          <a:blip r:embed="rId2" cstate="print"/>
          <a:srcRect/>
          <a:stretch>
            <a:fillRect/>
          </a:stretch>
        </p:blipFill>
        <p:spPr bwMode="auto">
          <a:xfrm>
            <a:off x="4343400" y="2057400"/>
            <a:ext cx="3276600" cy="368617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371600"/>
            <a:ext cx="10896600" cy="4524315"/>
          </a:xfrm>
          <a:prstGeom prst="rect">
            <a:avLst/>
          </a:prstGeom>
          <a:ln>
            <a:solidFill>
              <a:schemeClr val="accent1"/>
            </a:solidFill>
          </a:ln>
        </p:spPr>
        <p:txBody>
          <a:bodyPr wrap="square">
            <a:spAutoFit/>
          </a:bodyPr>
          <a:lstStyle/>
          <a:p>
            <a:pPr>
              <a:lnSpc>
                <a:spcPct val="300000"/>
              </a:lnSpc>
            </a:pPr>
            <a:r>
              <a:rPr lang="fr-FR" sz="3200" dirty="0" smtClean="0"/>
              <a:t>Les Centaures offrent l'aspect monstrueux d'un buste d'homme terminé par un corps de cheval. Ils effraient les animaux des bois et frappent l’imagination des hommes.</a:t>
            </a:r>
            <a:endParaRPr lang="fr-FR" sz="3200" dirty="0"/>
          </a:p>
        </p:txBody>
      </p:sp>
      <p:sp>
        <p:nvSpPr>
          <p:cNvPr id="3" name="Titre 1"/>
          <p:cNvSpPr txBox="1">
            <a:spLocks/>
          </p:cNvSpPr>
          <p:nvPr/>
        </p:nvSpPr>
        <p:spPr>
          <a:xfrm>
            <a:off x="0" y="76200"/>
            <a:ext cx="10896600" cy="7761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u="sng" dirty="0" smtClean="0">
                <a:solidFill>
                  <a:srgbClr val="0070C0"/>
                </a:solidFill>
              </a:rPr>
              <a:t>Dans ce texte, retrouve les compléments du nom</a:t>
            </a:r>
            <a:endParaRPr lang="fr-FR" sz="4000" u="sng" dirty="0">
              <a:solidFill>
                <a:srgbClr val="0070C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0" y="76200"/>
            <a:ext cx="11963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u="sng" dirty="0" smtClean="0">
                <a:solidFill>
                  <a:srgbClr val="0070C0"/>
                </a:solidFill>
              </a:rPr>
              <a:t>Relie les compléments du nom aux adjectifs de même sens</a:t>
            </a:r>
            <a:endParaRPr lang="fr-FR" sz="4000" u="sng" dirty="0">
              <a:solidFill>
                <a:srgbClr val="0070C0"/>
              </a:solidFill>
            </a:endParaRPr>
          </a:p>
        </p:txBody>
      </p:sp>
      <p:sp>
        <p:nvSpPr>
          <p:cNvPr id="4" name="Espace réservé du contenu 2">
            <a:extLst>
              <a:ext uri="{FF2B5EF4-FFF2-40B4-BE49-F238E27FC236}">
                <a16:creationId xmlns:a16="http://schemas.microsoft.com/office/drawing/2014/main" xmlns="" id="{85398997-8225-4785-AB96-99B3BB13CE5E}"/>
              </a:ext>
            </a:extLst>
          </p:cNvPr>
          <p:cNvSpPr txBox="1">
            <a:spLocks/>
          </p:cNvSpPr>
          <p:nvPr/>
        </p:nvSpPr>
        <p:spPr>
          <a:xfrm>
            <a:off x="990600" y="4724400"/>
            <a:ext cx="3733800" cy="673087"/>
          </a:xfrm>
          <a:prstGeom prst="rect">
            <a:avLst/>
          </a:prstGeom>
          <a:ln>
            <a:solidFill>
              <a:schemeClr val="accent2">
                <a:lumMod val="75000"/>
              </a:schemeClr>
            </a:solidFill>
          </a:ln>
        </p:spPr>
        <p:txBody>
          <a:bodyPr vert="horz" lIns="91440" tIns="45720" rIns="91440" bIns="45720" rtlCol="0">
            <a:normAutofit/>
          </a:bodyPr>
          <a:lstStyle/>
          <a:p>
            <a:pPr marL="228600" marR="0" lvl="0" indent="-228600" algn="ctr" defTabSz="914400" rtl="0" eaLnBrk="1" fontAlgn="auto" latinLnBrk="0" hangingPunct="1">
              <a:lnSpc>
                <a:spcPct val="90000"/>
              </a:lnSpc>
              <a:spcBef>
                <a:spcPts val="1000"/>
              </a:spcBef>
              <a:spcAft>
                <a:spcPts val="0"/>
              </a:spcAft>
              <a:buClrTx/>
              <a:buSzTx/>
              <a:tabLst/>
              <a:defRPr/>
            </a:pPr>
            <a:r>
              <a:rPr kumimoji="0" lang="fr-FR" sz="3000" b="0" i="0" u="none" strike="noStrike" kern="1200" cap="none" spc="0" normalizeH="0" baseline="0" noProof="0" dirty="0" smtClean="0">
                <a:ln>
                  <a:noFill/>
                </a:ln>
                <a:solidFill>
                  <a:schemeClr val="tx1"/>
                </a:solidFill>
                <a:effectLst/>
                <a:uLnTx/>
                <a:uFillTx/>
                <a:latin typeface="+mn-lt"/>
                <a:ea typeface="+mn-ea"/>
                <a:cs typeface="+mn-cs"/>
              </a:rPr>
              <a:t>Un chien </a:t>
            </a:r>
            <a:r>
              <a:rPr kumimoji="0" lang="fr-FR" sz="3000" b="0" i="0" u="sng" strike="noStrike" kern="1200" cap="none" spc="0" normalizeH="0" baseline="0" noProof="0" dirty="0" smtClean="0">
                <a:ln>
                  <a:noFill/>
                </a:ln>
                <a:solidFill>
                  <a:schemeClr val="tx1"/>
                </a:solidFill>
                <a:effectLst/>
                <a:uLnTx/>
                <a:uFillTx/>
                <a:latin typeface="+mn-lt"/>
                <a:ea typeface="+mn-ea"/>
                <a:cs typeface="+mn-cs"/>
              </a:rPr>
              <a:t>à trois têtes</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fr-FR" sz="3000" dirty="0" smtClean="0"/>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Espace réservé du contenu 2">
            <a:extLst>
              <a:ext uri="{FF2B5EF4-FFF2-40B4-BE49-F238E27FC236}">
                <a16:creationId xmlns:a16="http://schemas.microsoft.com/office/drawing/2014/main" xmlns="" id="{85398997-8225-4785-AB96-99B3BB13CE5E}"/>
              </a:ext>
            </a:extLst>
          </p:cNvPr>
          <p:cNvSpPr txBox="1">
            <a:spLocks/>
          </p:cNvSpPr>
          <p:nvPr/>
        </p:nvSpPr>
        <p:spPr>
          <a:xfrm>
            <a:off x="990600" y="1689113"/>
            <a:ext cx="3733800" cy="673087"/>
          </a:xfrm>
          <a:prstGeom prst="rect">
            <a:avLst/>
          </a:prstGeom>
          <a:ln>
            <a:solidFill>
              <a:schemeClr val="accent2">
                <a:lumMod val="75000"/>
              </a:schemeClr>
            </a:solidFill>
          </a:ln>
        </p:spPr>
        <p:txBody>
          <a:bodyPr vert="horz" lIns="91440" tIns="45720" rIns="91440" bIns="45720" rtlCol="0">
            <a:normAutofit/>
          </a:bodyPr>
          <a:lstStyle/>
          <a:p>
            <a:pPr marL="228600" marR="0" lvl="0" indent="-228600" algn="ctr" defTabSz="914400" rtl="0" eaLnBrk="1" fontAlgn="auto" latinLnBrk="0" hangingPunct="1">
              <a:lnSpc>
                <a:spcPct val="90000"/>
              </a:lnSpc>
              <a:spcBef>
                <a:spcPts val="1000"/>
              </a:spcBef>
              <a:spcAft>
                <a:spcPts val="0"/>
              </a:spcAft>
              <a:buClrTx/>
              <a:buSzTx/>
              <a:tabLst/>
              <a:defRPr/>
            </a:pPr>
            <a:r>
              <a:rPr kumimoji="0" lang="fr-FR" sz="3000" b="0" i="0" u="none" strike="noStrike" kern="1200" cap="none" spc="0" normalizeH="0" baseline="0" noProof="0" dirty="0" smtClean="0">
                <a:ln>
                  <a:noFill/>
                </a:ln>
                <a:solidFill>
                  <a:schemeClr val="tx1"/>
                </a:solidFill>
                <a:effectLst/>
                <a:uLnTx/>
                <a:uFillTx/>
                <a:latin typeface="+mn-lt"/>
                <a:ea typeface="+mn-ea"/>
                <a:cs typeface="+mn-cs"/>
              </a:rPr>
              <a:t>Un géant </a:t>
            </a:r>
            <a:r>
              <a:rPr kumimoji="0" lang="fr-FR" sz="3000" b="0" i="0" u="sng" strike="noStrike" kern="1200" cap="none" spc="0" normalizeH="0" baseline="0" noProof="0" dirty="0" smtClean="0">
                <a:ln>
                  <a:noFill/>
                </a:ln>
                <a:solidFill>
                  <a:schemeClr val="tx1"/>
                </a:solidFill>
                <a:effectLst/>
                <a:uLnTx/>
                <a:uFillTx/>
                <a:latin typeface="+mn-lt"/>
                <a:ea typeface="+mn-ea"/>
                <a:cs typeface="+mn-cs"/>
              </a:rPr>
              <a:t>avec un œil</a:t>
            </a:r>
            <a:r>
              <a:rPr kumimoji="0" lang="fr-FR" sz="3000" b="0" i="0" u="sng" strike="noStrike" kern="1200" cap="none" spc="0" normalizeH="0" noProof="0" dirty="0" smtClean="0">
                <a:ln>
                  <a:noFill/>
                </a:ln>
                <a:solidFill>
                  <a:schemeClr val="tx1"/>
                </a:solidFill>
                <a:effectLst/>
                <a:uLnTx/>
                <a:uFillTx/>
                <a:latin typeface="+mn-lt"/>
                <a:ea typeface="+mn-ea"/>
                <a:cs typeface="+mn-cs"/>
              </a:rPr>
              <a:t> </a:t>
            </a:r>
            <a:endParaRPr kumimoji="0" lang="fr-FR" sz="3000" b="0" i="0" u="sng"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fr-FR" sz="3000" dirty="0" smtClean="0"/>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Espace réservé du contenu 2">
            <a:extLst>
              <a:ext uri="{FF2B5EF4-FFF2-40B4-BE49-F238E27FC236}">
                <a16:creationId xmlns:a16="http://schemas.microsoft.com/office/drawing/2014/main" xmlns="" id="{85398997-8225-4785-AB96-99B3BB13CE5E}"/>
              </a:ext>
            </a:extLst>
          </p:cNvPr>
          <p:cNvSpPr txBox="1">
            <a:spLocks/>
          </p:cNvSpPr>
          <p:nvPr/>
        </p:nvSpPr>
        <p:spPr>
          <a:xfrm>
            <a:off x="7467600" y="2679713"/>
            <a:ext cx="3733800" cy="673087"/>
          </a:xfrm>
          <a:prstGeom prst="rect">
            <a:avLst/>
          </a:prstGeom>
          <a:ln>
            <a:solidFill>
              <a:schemeClr val="accent2">
                <a:lumMod val="75000"/>
              </a:schemeClr>
            </a:solidFill>
          </a:ln>
        </p:spPr>
        <p:txBody>
          <a:bodyPr vert="horz" lIns="91440" tIns="45720" rIns="91440" bIns="45720" rtlCol="0">
            <a:normAutofit/>
          </a:bodyPr>
          <a:lstStyle/>
          <a:p>
            <a:pPr marL="228600" marR="0" lvl="0" indent="-228600" algn="ctr" defTabSz="914400" rtl="0" eaLnBrk="1" fontAlgn="auto" latinLnBrk="0" hangingPunct="1">
              <a:lnSpc>
                <a:spcPct val="90000"/>
              </a:lnSpc>
              <a:spcBef>
                <a:spcPts val="1000"/>
              </a:spcBef>
              <a:spcAft>
                <a:spcPts val="0"/>
              </a:spcAft>
              <a:buClrTx/>
              <a:buSzTx/>
              <a:tabLst/>
              <a:defRPr/>
            </a:pPr>
            <a:r>
              <a:rPr kumimoji="0" lang="fr-FR" sz="3000" b="0" i="0" u="none" strike="noStrike" kern="1200" cap="none" spc="0" normalizeH="0" noProof="0" dirty="0" smtClean="0">
                <a:ln>
                  <a:noFill/>
                </a:ln>
                <a:solidFill>
                  <a:schemeClr val="tx1"/>
                </a:solidFill>
                <a:effectLst/>
                <a:uLnTx/>
                <a:uFillTx/>
                <a:latin typeface="+mn-lt"/>
                <a:ea typeface="+mn-ea"/>
                <a:cs typeface="+mn-cs"/>
              </a:rPr>
              <a:t>borgne</a:t>
            </a: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fr-FR" sz="3000" dirty="0" smtClean="0"/>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Espace réservé du contenu 2">
            <a:extLst>
              <a:ext uri="{FF2B5EF4-FFF2-40B4-BE49-F238E27FC236}">
                <a16:creationId xmlns:a16="http://schemas.microsoft.com/office/drawing/2014/main" xmlns="" id="{85398997-8225-4785-AB96-99B3BB13CE5E}"/>
              </a:ext>
            </a:extLst>
          </p:cNvPr>
          <p:cNvSpPr txBox="1">
            <a:spLocks/>
          </p:cNvSpPr>
          <p:nvPr/>
        </p:nvSpPr>
        <p:spPr>
          <a:xfrm>
            <a:off x="7467600" y="4584713"/>
            <a:ext cx="3733800" cy="673087"/>
          </a:xfrm>
          <a:prstGeom prst="rect">
            <a:avLst/>
          </a:prstGeom>
          <a:ln>
            <a:solidFill>
              <a:schemeClr val="accent2">
                <a:lumMod val="75000"/>
              </a:schemeClr>
            </a:solidFill>
          </a:ln>
        </p:spPr>
        <p:txBody>
          <a:bodyPr vert="horz" lIns="91440" tIns="45720" rIns="91440" bIns="45720" rtlCol="0">
            <a:normAutofit/>
          </a:bodyPr>
          <a:lstStyle/>
          <a:p>
            <a:pPr marL="228600" marR="0" lvl="0" indent="-228600" algn="ctr" defTabSz="914400" rtl="0" eaLnBrk="1" fontAlgn="auto" latinLnBrk="0" hangingPunct="1">
              <a:lnSpc>
                <a:spcPct val="90000"/>
              </a:lnSpc>
              <a:spcBef>
                <a:spcPts val="1000"/>
              </a:spcBef>
              <a:spcAft>
                <a:spcPts val="0"/>
              </a:spcAft>
              <a:buClrTx/>
              <a:buSzTx/>
              <a:tabLst/>
              <a:defRPr/>
            </a:pPr>
            <a:r>
              <a:rPr kumimoji="0" lang="fr-FR" sz="3000" b="0" i="0" u="none" strike="noStrike" kern="1200" cap="none" spc="0" normalizeH="0" noProof="0" dirty="0" smtClean="0">
                <a:ln>
                  <a:noFill/>
                </a:ln>
                <a:solidFill>
                  <a:schemeClr val="tx1"/>
                </a:solidFill>
                <a:effectLst/>
                <a:uLnTx/>
                <a:uFillTx/>
                <a:latin typeface="+mn-lt"/>
                <a:ea typeface="+mn-ea"/>
                <a:cs typeface="+mn-cs"/>
              </a:rPr>
              <a:t>horrible</a:t>
            </a: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fr-FR" sz="3000" dirty="0" smtClean="0"/>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Espace réservé du contenu 2">
            <a:extLst>
              <a:ext uri="{FF2B5EF4-FFF2-40B4-BE49-F238E27FC236}">
                <a16:creationId xmlns:a16="http://schemas.microsoft.com/office/drawing/2014/main" xmlns="" id="{85398997-8225-4785-AB96-99B3BB13CE5E}"/>
              </a:ext>
            </a:extLst>
          </p:cNvPr>
          <p:cNvSpPr txBox="1">
            <a:spLocks/>
          </p:cNvSpPr>
          <p:nvPr/>
        </p:nvSpPr>
        <p:spPr>
          <a:xfrm>
            <a:off x="990600" y="2679713"/>
            <a:ext cx="4038600" cy="673087"/>
          </a:xfrm>
          <a:prstGeom prst="rect">
            <a:avLst/>
          </a:prstGeom>
          <a:ln>
            <a:solidFill>
              <a:schemeClr val="accent2">
                <a:lumMod val="75000"/>
              </a:schemeClr>
            </a:solidFill>
          </a:ln>
        </p:spPr>
        <p:txBody>
          <a:bodyPr vert="horz" lIns="91440" tIns="45720" rIns="91440" bIns="45720" rtlCol="0">
            <a:normAutofit fontScale="92500"/>
          </a:bodyPr>
          <a:lstStyle/>
          <a:p>
            <a:pPr marL="228600" marR="0" lvl="0" indent="-228600" algn="ctr" defTabSz="914400" rtl="0" eaLnBrk="1" fontAlgn="auto" latinLnBrk="0" hangingPunct="1">
              <a:lnSpc>
                <a:spcPct val="90000"/>
              </a:lnSpc>
              <a:spcBef>
                <a:spcPts val="1000"/>
              </a:spcBef>
              <a:spcAft>
                <a:spcPts val="0"/>
              </a:spcAft>
              <a:buClrTx/>
              <a:buSzTx/>
              <a:tabLst/>
              <a:defRPr/>
            </a:pPr>
            <a:r>
              <a:rPr kumimoji="0" lang="fr-FR" sz="3000" b="0" i="0" u="none" strike="noStrike" kern="1200" cap="none" spc="0" normalizeH="0" baseline="0" noProof="0" dirty="0" smtClean="0">
                <a:ln>
                  <a:noFill/>
                </a:ln>
                <a:solidFill>
                  <a:schemeClr val="tx1"/>
                </a:solidFill>
                <a:effectLst/>
                <a:uLnTx/>
                <a:uFillTx/>
                <a:latin typeface="+mn-lt"/>
                <a:ea typeface="+mn-ea"/>
                <a:cs typeface="+mn-cs"/>
              </a:rPr>
              <a:t>Une créature</a:t>
            </a:r>
            <a:r>
              <a:rPr kumimoji="0" lang="fr-FR" sz="3000" b="0" i="0" u="none" strike="noStrike" kern="1200" cap="none" spc="0" normalizeH="0" noProof="0" dirty="0" smtClean="0">
                <a:ln>
                  <a:noFill/>
                </a:ln>
                <a:solidFill>
                  <a:schemeClr val="tx1"/>
                </a:solidFill>
                <a:effectLst/>
                <a:uLnTx/>
                <a:uFillTx/>
                <a:latin typeface="+mn-lt"/>
                <a:ea typeface="+mn-ea"/>
                <a:cs typeface="+mn-cs"/>
              </a:rPr>
              <a:t> </a:t>
            </a:r>
            <a:r>
              <a:rPr kumimoji="0" lang="fr-FR" sz="3000" b="0" i="0" u="sng" strike="noStrike" kern="1200" cap="none" spc="0" normalizeH="0" noProof="0" dirty="0" smtClean="0">
                <a:ln>
                  <a:noFill/>
                </a:ln>
                <a:solidFill>
                  <a:schemeClr val="tx1"/>
                </a:solidFill>
                <a:effectLst/>
                <a:uLnTx/>
                <a:uFillTx/>
                <a:latin typeface="+mn-lt"/>
                <a:ea typeface="+mn-ea"/>
                <a:cs typeface="+mn-cs"/>
              </a:rPr>
              <a:t>de l’horreur</a:t>
            </a:r>
            <a:endParaRPr kumimoji="0" lang="fr-FR" sz="3000" b="0" i="0" u="sng"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fr-FR" sz="3000" dirty="0" smtClean="0"/>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Espace réservé du contenu 2">
            <a:extLst>
              <a:ext uri="{FF2B5EF4-FFF2-40B4-BE49-F238E27FC236}">
                <a16:creationId xmlns:a16="http://schemas.microsoft.com/office/drawing/2014/main" xmlns="" id="{85398997-8225-4785-AB96-99B3BB13CE5E}"/>
              </a:ext>
            </a:extLst>
          </p:cNvPr>
          <p:cNvSpPr txBox="1">
            <a:spLocks/>
          </p:cNvSpPr>
          <p:nvPr/>
        </p:nvSpPr>
        <p:spPr>
          <a:xfrm>
            <a:off x="990600" y="3733800"/>
            <a:ext cx="3733800" cy="673087"/>
          </a:xfrm>
          <a:prstGeom prst="rect">
            <a:avLst/>
          </a:prstGeom>
          <a:ln>
            <a:solidFill>
              <a:schemeClr val="accent2">
                <a:lumMod val="75000"/>
              </a:schemeClr>
            </a:solidFill>
          </a:ln>
        </p:spPr>
        <p:txBody>
          <a:bodyPr vert="horz" lIns="91440" tIns="45720" rIns="91440" bIns="45720" rtlCol="0">
            <a:normAutofit/>
          </a:bodyPr>
          <a:lstStyle/>
          <a:p>
            <a:pPr marL="228600" marR="0" lvl="0" indent="-228600" algn="ctr" defTabSz="914400" rtl="0" eaLnBrk="1" fontAlgn="auto" latinLnBrk="0" hangingPunct="1">
              <a:lnSpc>
                <a:spcPct val="90000"/>
              </a:lnSpc>
              <a:spcBef>
                <a:spcPts val="1000"/>
              </a:spcBef>
              <a:spcAft>
                <a:spcPts val="0"/>
              </a:spcAft>
              <a:buClrTx/>
              <a:buSzTx/>
              <a:tabLst/>
              <a:defRPr/>
            </a:pPr>
            <a:r>
              <a:rPr kumimoji="0" lang="fr-FR" sz="3000" b="0" i="0" u="none" strike="noStrike" kern="1200" cap="none" spc="0" normalizeH="0" baseline="0" noProof="0" dirty="0" smtClean="0">
                <a:ln>
                  <a:noFill/>
                </a:ln>
                <a:solidFill>
                  <a:schemeClr val="tx1"/>
                </a:solidFill>
                <a:effectLst/>
                <a:uLnTx/>
                <a:uFillTx/>
                <a:latin typeface="+mn-lt"/>
                <a:ea typeface="+mn-ea"/>
                <a:cs typeface="+mn-cs"/>
              </a:rPr>
              <a:t>Un monstre</a:t>
            </a:r>
            <a:r>
              <a:rPr kumimoji="0" lang="fr-FR" sz="3000" b="0" i="0" u="none" strike="noStrike" kern="1200" cap="none" spc="0" normalizeH="0" noProof="0" dirty="0" smtClean="0">
                <a:ln>
                  <a:noFill/>
                </a:ln>
                <a:solidFill>
                  <a:schemeClr val="tx1"/>
                </a:solidFill>
                <a:effectLst/>
                <a:uLnTx/>
                <a:uFillTx/>
                <a:latin typeface="+mn-lt"/>
                <a:ea typeface="+mn-ea"/>
                <a:cs typeface="+mn-cs"/>
              </a:rPr>
              <a:t> </a:t>
            </a:r>
            <a:r>
              <a:rPr kumimoji="0" lang="fr-FR" sz="3000" b="0" i="0" u="sng" strike="noStrike" kern="1200" cap="none" spc="0" normalizeH="0" noProof="0" dirty="0" smtClean="0">
                <a:ln>
                  <a:noFill/>
                </a:ln>
                <a:solidFill>
                  <a:schemeClr val="tx1"/>
                </a:solidFill>
                <a:effectLst/>
                <a:uLnTx/>
                <a:uFillTx/>
                <a:latin typeface="+mn-lt"/>
                <a:ea typeface="+mn-ea"/>
                <a:cs typeface="+mn-cs"/>
              </a:rPr>
              <a:t>des enfers</a:t>
            </a:r>
            <a:endParaRPr kumimoji="0" lang="fr-FR" sz="3000" b="0" i="0" u="sng"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fr-FR" sz="3000" dirty="0" smtClean="0"/>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Espace réservé du contenu 2">
            <a:extLst>
              <a:ext uri="{FF2B5EF4-FFF2-40B4-BE49-F238E27FC236}">
                <a16:creationId xmlns:a16="http://schemas.microsoft.com/office/drawing/2014/main" xmlns="" id="{85398997-8225-4785-AB96-99B3BB13CE5E}"/>
              </a:ext>
            </a:extLst>
          </p:cNvPr>
          <p:cNvSpPr txBox="1">
            <a:spLocks/>
          </p:cNvSpPr>
          <p:nvPr/>
        </p:nvSpPr>
        <p:spPr>
          <a:xfrm>
            <a:off x="7467600" y="3594113"/>
            <a:ext cx="3733800" cy="673087"/>
          </a:xfrm>
          <a:prstGeom prst="rect">
            <a:avLst/>
          </a:prstGeom>
          <a:ln>
            <a:solidFill>
              <a:schemeClr val="accent2">
                <a:lumMod val="75000"/>
              </a:schemeClr>
            </a:solidFill>
          </a:ln>
        </p:spPr>
        <p:txBody>
          <a:bodyPr vert="horz" lIns="91440" tIns="45720" rIns="91440" bIns="45720" rtlCol="0">
            <a:normAutofit/>
          </a:bodyPr>
          <a:lstStyle/>
          <a:p>
            <a:pPr marL="228600" marR="0" lvl="0" indent="-228600" algn="ctr" defTabSz="914400" rtl="0" eaLnBrk="1" fontAlgn="auto" latinLnBrk="0" hangingPunct="1">
              <a:lnSpc>
                <a:spcPct val="90000"/>
              </a:lnSpc>
              <a:spcBef>
                <a:spcPts val="1000"/>
              </a:spcBef>
              <a:spcAft>
                <a:spcPts val="0"/>
              </a:spcAft>
              <a:buClrTx/>
              <a:buSzTx/>
              <a:tabLst/>
              <a:defRPr/>
            </a:pPr>
            <a:r>
              <a:rPr kumimoji="0" lang="fr-FR" sz="3000" b="0" i="0" u="none" strike="noStrike" kern="1200" cap="none" spc="0" normalizeH="0" baseline="0" noProof="0" dirty="0" smtClean="0">
                <a:ln>
                  <a:noFill/>
                </a:ln>
                <a:solidFill>
                  <a:schemeClr val="tx1"/>
                </a:solidFill>
                <a:effectLst/>
                <a:uLnTx/>
                <a:uFillTx/>
                <a:latin typeface="+mn-lt"/>
                <a:ea typeface="+mn-ea"/>
                <a:cs typeface="+mn-cs"/>
              </a:rPr>
              <a:t>infernal</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fr-FR" sz="3000" dirty="0" smtClean="0"/>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Espace réservé du contenu 2">
            <a:extLst>
              <a:ext uri="{FF2B5EF4-FFF2-40B4-BE49-F238E27FC236}">
                <a16:creationId xmlns:a16="http://schemas.microsoft.com/office/drawing/2014/main" xmlns="" id="{85398997-8225-4785-AB96-99B3BB13CE5E}"/>
              </a:ext>
            </a:extLst>
          </p:cNvPr>
          <p:cNvSpPr txBox="1">
            <a:spLocks/>
          </p:cNvSpPr>
          <p:nvPr/>
        </p:nvSpPr>
        <p:spPr>
          <a:xfrm>
            <a:off x="7467600" y="1676400"/>
            <a:ext cx="3733800" cy="673087"/>
          </a:xfrm>
          <a:prstGeom prst="rect">
            <a:avLst/>
          </a:prstGeom>
          <a:ln>
            <a:solidFill>
              <a:schemeClr val="accent2">
                <a:lumMod val="75000"/>
              </a:schemeClr>
            </a:solidFill>
          </a:ln>
        </p:spPr>
        <p:txBody>
          <a:bodyPr vert="horz" lIns="91440" tIns="45720" rIns="91440" bIns="45720" rtlCol="0">
            <a:normAutofit/>
          </a:bodyPr>
          <a:lstStyle/>
          <a:p>
            <a:pPr marL="228600" marR="0" lvl="0" indent="-228600" algn="ctr" defTabSz="914400" rtl="0" eaLnBrk="1" fontAlgn="auto" latinLnBrk="0" hangingPunct="1">
              <a:lnSpc>
                <a:spcPct val="90000"/>
              </a:lnSpc>
              <a:spcBef>
                <a:spcPts val="1000"/>
              </a:spcBef>
              <a:spcAft>
                <a:spcPts val="0"/>
              </a:spcAft>
              <a:buClrTx/>
              <a:buSzTx/>
              <a:tabLst/>
              <a:defRPr/>
            </a:pPr>
            <a:r>
              <a:rPr kumimoji="0" lang="fr-FR" sz="3000" b="0" i="0" u="none" strike="noStrike" kern="1200" cap="none" spc="0" normalizeH="0" baseline="0" noProof="0" dirty="0" smtClean="0">
                <a:ln>
                  <a:noFill/>
                </a:ln>
                <a:solidFill>
                  <a:schemeClr val="tx1"/>
                </a:solidFill>
                <a:effectLst/>
                <a:uLnTx/>
                <a:uFillTx/>
                <a:latin typeface="+mn-lt"/>
                <a:ea typeface="+mn-ea"/>
                <a:cs typeface="+mn-cs"/>
              </a:rPr>
              <a:t>tricéphale</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fr-FR" sz="3000" dirty="0" smtClean="0"/>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991544" y="908720"/>
            <a:ext cx="8229600" cy="1143000"/>
          </a:xfrm>
        </p:spPr>
        <p:txBody>
          <a:bodyPr>
            <a:normAutofit/>
          </a:bodyPr>
          <a:lstStyle/>
          <a:p>
            <a:pPr algn="ctr"/>
            <a:r>
              <a:rPr lang="fr-FR" sz="6600" dirty="0"/>
              <a:t>A </a:t>
            </a:r>
            <a:r>
              <a:rPr lang="fr-FR" sz="6600" dirty="0" smtClean="0"/>
              <a:t>bientôt!</a:t>
            </a:r>
            <a:endParaRPr lang="fr-FR" sz="6600" dirty="0"/>
          </a:p>
        </p:txBody>
      </p:sp>
      <p:pic>
        <p:nvPicPr>
          <p:cNvPr id="1026" name="Picture 2" descr="Résultat de recherche d'images pour &quot;smiley au revoir&quot;"/>
          <p:cNvPicPr>
            <a:picLocks noChangeAspect="1" noChangeArrowheads="1"/>
          </p:cNvPicPr>
          <p:nvPr/>
        </p:nvPicPr>
        <p:blipFill>
          <a:blip r:embed="rId3" cstate="print"/>
          <a:srcRect/>
          <a:stretch>
            <a:fillRect/>
          </a:stretch>
        </p:blipFill>
        <p:spPr bwMode="auto">
          <a:xfrm>
            <a:off x="4871864" y="3212977"/>
            <a:ext cx="3057972" cy="2011205"/>
          </a:xfrm>
          <a:prstGeom prst="rect">
            <a:avLst/>
          </a:prstGeom>
          <a:noFill/>
        </p:spPr>
      </p:pic>
    </p:spTree>
    <p:extLst>
      <p:ext uri="{BB962C8B-B14F-4D97-AF65-F5344CB8AC3E}">
        <p14:creationId xmlns:p14="http://schemas.microsoft.com/office/powerpoint/2010/main" val="2379871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600" y="914400"/>
            <a:ext cx="5257800" cy="5666851"/>
          </a:xfrm>
          <a:prstGeom prst="rect">
            <a:avLst/>
          </a:prstGeom>
          <a:noFill/>
          <a:ln w="9525">
            <a:noFill/>
            <a:miter lim="800000"/>
            <a:headEnd/>
            <a:tailEnd/>
          </a:ln>
        </p:spPr>
      </p:pic>
      <p:sp>
        <p:nvSpPr>
          <p:cNvPr id="6" name="Rectangle 5"/>
          <p:cNvSpPr/>
          <p:nvPr/>
        </p:nvSpPr>
        <p:spPr>
          <a:xfrm>
            <a:off x="5486400" y="5257562"/>
            <a:ext cx="5410200" cy="1600438"/>
          </a:xfrm>
          <a:prstGeom prst="rect">
            <a:avLst/>
          </a:prstGeom>
        </p:spPr>
        <p:txBody>
          <a:bodyPr wrap="square">
            <a:spAutoFit/>
          </a:bodyPr>
          <a:lstStyle/>
          <a:p>
            <a:r>
              <a:rPr lang="fr-FR" sz="1400" i="1" dirty="0" smtClean="0"/>
              <a:t>Poséidon et Thésée</a:t>
            </a:r>
          </a:p>
          <a:p>
            <a:r>
              <a:rPr lang="fr-FR" sz="1400" dirty="0" smtClean="0"/>
              <a:t>Cratère attique attribué au peintre de </a:t>
            </a:r>
            <a:r>
              <a:rPr lang="fr-FR" sz="1400" dirty="0" err="1" smtClean="0"/>
              <a:t>Syriskos</a:t>
            </a:r>
            <a:r>
              <a:rPr lang="fr-FR" sz="1400" dirty="0" smtClean="0"/>
              <a:t>, Athènes, Trouvé à Agrigente (Sicile), 480-470 av J.-C..</a:t>
            </a:r>
          </a:p>
          <a:p>
            <a:r>
              <a:rPr lang="fr-FR" sz="1400" dirty="0" smtClean="0"/>
              <a:t>Céramique à figures rouges. H. 42,1 cm ; D. 42,5 cm</a:t>
            </a:r>
          </a:p>
          <a:p>
            <a:r>
              <a:rPr lang="fr-FR" sz="1400" dirty="0" err="1" smtClean="0"/>
              <a:t>BnF</a:t>
            </a:r>
            <a:r>
              <a:rPr lang="fr-FR" sz="1400" dirty="0" smtClean="0"/>
              <a:t>, Monnaies, Médailles et Antiques, Luynes.70 – De </a:t>
            </a:r>
            <a:r>
              <a:rPr lang="fr-FR" sz="1400" dirty="0" err="1" smtClean="0"/>
              <a:t>Ridder</a:t>
            </a:r>
            <a:r>
              <a:rPr lang="fr-FR" sz="1400" dirty="0" smtClean="0"/>
              <a:t>.418</a:t>
            </a:r>
          </a:p>
          <a:p>
            <a:r>
              <a:rPr lang="fr-FR" sz="1400" dirty="0" smtClean="0"/>
              <a:t>© Bibliothèque nationale de France / CNRS - Maison Archéologie &amp; Ethnologie René </a:t>
            </a:r>
            <a:r>
              <a:rPr lang="fr-FR" sz="1400" dirty="0" err="1" smtClean="0"/>
              <a:t>Ginouvès</a:t>
            </a:r>
            <a:endParaRPr lang="fr-FR" sz="1400" dirty="0"/>
          </a:p>
        </p:txBody>
      </p:sp>
      <p:pic>
        <p:nvPicPr>
          <p:cNvPr id="4" name="Picture 2"/>
          <p:cNvPicPr>
            <a:picLocks noChangeAspect="1" noChangeArrowheads="1"/>
          </p:cNvPicPr>
          <p:nvPr/>
        </p:nvPicPr>
        <p:blipFill>
          <a:blip r:embed="rId2" cstate="print"/>
          <a:srcRect l="63768" t="13447" r="13687" b="38634"/>
          <a:stretch>
            <a:fillRect/>
          </a:stretch>
        </p:blipFill>
        <p:spPr bwMode="auto">
          <a:xfrm>
            <a:off x="8763000" y="0"/>
            <a:ext cx="2362200" cy="5411586"/>
          </a:xfrm>
          <a:prstGeom prst="rect">
            <a:avLst/>
          </a:prstGeom>
          <a:noFill/>
          <a:ln w="9525">
            <a:noFill/>
            <a:miter lim="800000"/>
            <a:headEnd/>
            <a:tailEnd/>
          </a:ln>
        </p:spPr>
      </p:pic>
      <p:cxnSp>
        <p:nvCxnSpPr>
          <p:cNvPr id="7" name="Connecteur droit avec flèche 6"/>
          <p:cNvCxnSpPr/>
          <p:nvPr/>
        </p:nvCxnSpPr>
        <p:spPr>
          <a:xfrm>
            <a:off x="5257800" y="2667000"/>
            <a:ext cx="34290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48400" y="1868269"/>
            <a:ext cx="1489510" cy="646331"/>
          </a:xfrm>
          <a:prstGeom prst="rect">
            <a:avLst/>
          </a:prstGeom>
        </p:spPr>
        <p:txBody>
          <a:bodyPr wrap="none">
            <a:spAutoFit/>
          </a:bodyPr>
          <a:lstStyle/>
          <a:p>
            <a:r>
              <a:rPr lang="fr-FR" sz="3600" i="1" dirty="0" smtClean="0">
                <a:solidFill>
                  <a:prstClr val="black"/>
                </a:solidFill>
              </a:rPr>
              <a:t>Thésée</a:t>
            </a:r>
            <a:endParaRPr lang="fr-FR" dirty="0"/>
          </a:p>
        </p:txBody>
      </p:sp>
      <p:sp>
        <p:nvSpPr>
          <p:cNvPr id="11" name="Rectangle 10"/>
          <p:cNvSpPr/>
          <p:nvPr/>
        </p:nvSpPr>
        <p:spPr>
          <a:xfrm>
            <a:off x="304800" y="0"/>
            <a:ext cx="2207656" cy="646331"/>
          </a:xfrm>
          <a:prstGeom prst="rect">
            <a:avLst/>
          </a:prstGeom>
        </p:spPr>
        <p:txBody>
          <a:bodyPr wrap="none">
            <a:spAutoFit/>
          </a:bodyPr>
          <a:lstStyle/>
          <a:p>
            <a:r>
              <a:rPr lang="fr-FR" sz="3600" u="sng" dirty="0" smtClean="0">
                <a:solidFill>
                  <a:srgbClr val="0070C0"/>
                </a:solidFill>
              </a:rPr>
              <a:t>Un héros…</a:t>
            </a:r>
            <a:endParaRPr lang="fr-FR" u="sng"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8" name="Rectangle 7"/>
          <p:cNvSpPr/>
          <p:nvPr/>
        </p:nvSpPr>
        <p:spPr>
          <a:xfrm>
            <a:off x="2590800" y="1958876"/>
            <a:ext cx="6553200" cy="2308324"/>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Thésée et le minotaure</a:t>
            </a:r>
            <a:endParaRPr lang="fr-FR"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5" name="Rectangle 4"/>
          <p:cNvSpPr/>
          <p:nvPr/>
        </p:nvSpPr>
        <p:spPr>
          <a:xfrm>
            <a:off x="304800" y="228600"/>
            <a:ext cx="7315200" cy="646331"/>
          </a:xfrm>
          <a:prstGeom prst="rect">
            <a:avLst/>
          </a:prstGeom>
        </p:spPr>
        <p:txBody>
          <a:bodyPr wrap="square">
            <a:spAutoFit/>
          </a:bodyPr>
          <a:lstStyle/>
          <a:p>
            <a:r>
              <a:rPr lang="fr-FR" sz="3600" u="sng" dirty="0" smtClean="0">
                <a:solidFill>
                  <a:srgbClr val="0070C0"/>
                </a:solidFill>
              </a:rPr>
              <a:t>Le combat de Thésée</a:t>
            </a:r>
            <a:endParaRPr lang="fr-FR" sz="4400" u="sng" dirty="0">
              <a:solidFill>
                <a:srgbClr val="0070C0"/>
              </a:solidFill>
            </a:endParaRPr>
          </a:p>
        </p:txBody>
      </p:sp>
      <p:sp>
        <p:nvSpPr>
          <p:cNvPr id="6" name="ZoneTexte 5"/>
          <p:cNvSpPr txBox="1"/>
          <p:nvPr/>
        </p:nvSpPr>
        <p:spPr>
          <a:xfrm>
            <a:off x="457200" y="1295400"/>
            <a:ext cx="11201400" cy="4401205"/>
          </a:xfrm>
          <a:prstGeom prst="rect">
            <a:avLst/>
          </a:prstGeom>
          <a:noFill/>
        </p:spPr>
        <p:txBody>
          <a:bodyPr wrap="square" rtlCol="0">
            <a:spAutoFit/>
          </a:bodyPr>
          <a:lstStyle/>
          <a:p>
            <a:r>
              <a:rPr lang="fr-FR" sz="2800" dirty="0" smtClean="0"/>
              <a:t>Sans hésiter, le jeune homme, suivi par les Athéniens, entre dans le labyrinthe, la pelote à la main. Il marche d’un pas ferme quand, soudain, au détour d’un couloir obscur, il aperçoit le monstre. Thésée, brûlé par la fumée sortant des naseaux de l’immonde bête, se protège des coups de pieds de l’animal affamé qui racle la terre furieusement. Excité par la chair fraîche, le Minotaure se précipite sur sa proie… les deux combattants roulent sur le sol. Le prince évite les cornes pointues, repousse la gueule prête à mordre, ignore ses blessures. Couvert de poussière, il redouble d’efforts, martèle le monstre de coups de poing et de coups de pied et finit par le tuer.</a:t>
            </a:r>
            <a:endParaRPr lang="fr-FR" sz="2800" dirty="0"/>
          </a:p>
        </p:txBody>
      </p:sp>
      <p:sp>
        <p:nvSpPr>
          <p:cNvPr id="7" name="Rectangle 6"/>
          <p:cNvSpPr/>
          <p:nvPr/>
        </p:nvSpPr>
        <p:spPr>
          <a:xfrm>
            <a:off x="4572000" y="6412468"/>
            <a:ext cx="9525000" cy="369332"/>
          </a:xfrm>
          <a:prstGeom prst="rect">
            <a:avLst/>
          </a:prstGeom>
        </p:spPr>
        <p:txBody>
          <a:bodyPr wrap="square">
            <a:spAutoFit/>
          </a:bodyPr>
          <a:lstStyle/>
          <a:p>
            <a:r>
              <a:rPr lang="fr-FR" dirty="0" smtClean="0"/>
              <a:t>Viviane Koenig, </a:t>
            </a:r>
            <a:r>
              <a:rPr lang="fr-FR" i="1" dirty="0" smtClean="0"/>
              <a:t>Les plus beaux mythes de Grèce </a:t>
            </a:r>
            <a:r>
              <a:rPr lang="fr-FR" dirty="0" smtClean="0"/>
              <a:t>©La Martinière  jeunesse, 2003.</a:t>
            </a: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6" name="ZoneTexte 5"/>
          <p:cNvSpPr txBox="1"/>
          <p:nvPr/>
        </p:nvSpPr>
        <p:spPr>
          <a:xfrm>
            <a:off x="457200" y="1295400"/>
            <a:ext cx="11201400" cy="4401205"/>
          </a:xfrm>
          <a:prstGeom prst="rect">
            <a:avLst/>
          </a:prstGeom>
          <a:noFill/>
        </p:spPr>
        <p:txBody>
          <a:bodyPr wrap="square" rtlCol="0">
            <a:spAutoFit/>
          </a:bodyPr>
          <a:lstStyle/>
          <a:p>
            <a:r>
              <a:rPr lang="fr-FR" sz="2800" dirty="0" smtClean="0"/>
              <a:t>Sans hésiter, </a:t>
            </a:r>
            <a:r>
              <a:rPr lang="fr-FR" sz="2800" dirty="0" smtClean="0">
                <a:solidFill>
                  <a:srgbClr val="0070C0"/>
                </a:solidFill>
              </a:rPr>
              <a:t>le jeune homme</a:t>
            </a:r>
            <a:r>
              <a:rPr lang="fr-FR" sz="2800" dirty="0" smtClean="0"/>
              <a:t>, suivi par les Athéniens, entre dans le labyrinthe, la pelote à la main. </a:t>
            </a:r>
            <a:r>
              <a:rPr lang="fr-FR" sz="2800" dirty="0" smtClean="0">
                <a:solidFill>
                  <a:srgbClr val="0070C0"/>
                </a:solidFill>
              </a:rPr>
              <a:t>Il</a:t>
            </a:r>
            <a:r>
              <a:rPr lang="fr-FR" sz="2800" dirty="0" smtClean="0"/>
              <a:t> </a:t>
            </a:r>
            <a:r>
              <a:rPr lang="fr-FR" sz="2800" dirty="0" smtClean="0">
                <a:solidFill>
                  <a:schemeClr val="accent2">
                    <a:lumMod val="75000"/>
                  </a:schemeClr>
                </a:solidFill>
              </a:rPr>
              <a:t>marche d’un pas ferme </a:t>
            </a:r>
            <a:r>
              <a:rPr lang="fr-FR" sz="2800" dirty="0" smtClean="0"/>
              <a:t>quand, soudain, au détour d’un couloir obscur, il aperçoit le monstre. </a:t>
            </a:r>
            <a:r>
              <a:rPr lang="fr-FR" sz="2800" dirty="0" smtClean="0">
                <a:solidFill>
                  <a:srgbClr val="0070C0"/>
                </a:solidFill>
              </a:rPr>
              <a:t>Thésée</a:t>
            </a:r>
            <a:r>
              <a:rPr lang="fr-FR" sz="2800" dirty="0" smtClean="0"/>
              <a:t>, brûlé par la fumée</a:t>
            </a:r>
            <a:r>
              <a:rPr lang="fr-FR" sz="2800" dirty="0" smtClean="0">
                <a:solidFill>
                  <a:schemeClr val="accent2">
                    <a:lumMod val="75000"/>
                  </a:schemeClr>
                </a:solidFill>
              </a:rPr>
              <a:t> </a:t>
            </a:r>
            <a:r>
              <a:rPr lang="fr-FR" sz="2800" dirty="0" smtClean="0"/>
              <a:t>sortant des naseaux de l’immonde bête, se protège des coups de pieds de l’animal affamé qui racle la terre furieusement. Excité par la chair fraîche, le Minotaure se précipite sur sa proie… les deux </a:t>
            </a:r>
            <a:r>
              <a:rPr lang="fr-FR" sz="2800" dirty="0" smtClean="0">
                <a:solidFill>
                  <a:srgbClr val="0070C0"/>
                </a:solidFill>
              </a:rPr>
              <a:t>combattants</a:t>
            </a:r>
            <a:r>
              <a:rPr lang="fr-FR" sz="2800" dirty="0" smtClean="0"/>
              <a:t> roulent sur le sol. </a:t>
            </a:r>
            <a:r>
              <a:rPr lang="fr-FR" sz="2800" dirty="0" smtClean="0">
                <a:solidFill>
                  <a:srgbClr val="0070C0"/>
                </a:solidFill>
              </a:rPr>
              <a:t>Le prince </a:t>
            </a:r>
            <a:r>
              <a:rPr lang="fr-FR" sz="2800" dirty="0" smtClean="0"/>
              <a:t>évite les cornes pointues, </a:t>
            </a:r>
            <a:r>
              <a:rPr lang="fr-FR" sz="2800" dirty="0" smtClean="0">
                <a:solidFill>
                  <a:schemeClr val="accent2">
                    <a:lumMod val="75000"/>
                  </a:schemeClr>
                </a:solidFill>
              </a:rPr>
              <a:t>repousse la gueule </a:t>
            </a:r>
            <a:r>
              <a:rPr lang="fr-FR" sz="2800" dirty="0" smtClean="0"/>
              <a:t>prête à mordre, </a:t>
            </a:r>
            <a:r>
              <a:rPr lang="fr-FR" sz="2800" dirty="0" smtClean="0">
                <a:solidFill>
                  <a:schemeClr val="accent2">
                    <a:lumMod val="75000"/>
                  </a:schemeClr>
                </a:solidFill>
              </a:rPr>
              <a:t>ignore ses blessures</a:t>
            </a:r>
            <a:r>
              <a:rPr lang="fr-FR" sz="2800" dirty="0" smtClean="0"/>
              <a:t>. Couvert de poussière, il </a:t>
            </a:r>
            <a:r>
              <a:rPr lang="fr-FR" sz="2800" dirty="0" smtClean="0">
                <a:solidFill>
                  <a:schemeClr val="accent2">
                    <a:lumMod val="75000"/>
                  </a:schemeClr>
                </a:solidFill>
              </a:rPr>
              <a:t>redouble d’efforts, martèle </a:t>
            </a:r>
            <a:r>
              <a:rPr lang="fr-FR" sz="2800" dirty="0" smtClean="0"/>
              <a:t>le monstre de coups de poing et de coups de pied et </a:t>
            </a:r>
            <a:r>
              <a:rPr lang="fr-FR" sz="2800" dirty="0" smtClean="0">
                <a:solidFill>
                  <a:schemeClr val="accent2">
                    <a:lumMod val="75000"/>
                  </a:schemeClr>
                </a:solidFill>
              </a:rPr>
              <a:t>finit par le tuer.</a:t>
            </a:r>
            <a:endParaRPr lang="fr-FR" sz="2800" dirty="0">
              <a:solidFill>
                <a:schemeClr val="accent2">
                  <a:lumMod val="75000"/>
                </a:schemeClr>
              </a:solidFill>
            </a:endParaRPr>
          </a:p>
        </p:txBody>
      </p:sp>
      <p:sp>
        <p:nvSpPr>
          <p:cNvPr id="7" name="Rectangle 6"/>
          <p:cNvSpPr/>
          <p:nvPr/>
        </p:nvSpPr>
        <p:spPr>
          <a:xfrm>
            <a:off x="304800" y="228600"/>
            <a:ext cx="7315200" cy="646331"/>
          </a:xfrm>
          <a:prstGeom prst="rect">
            <a:avLst/>
          </a:prstGeom>
        </p:spPr>
        <p:txBody>
          <a:bodyPr wrap="square">
            <a:spAutoFit/>
          </a:bodyPr>
          <a:lstStyle/>
          <a:p>
            <a:r>
              <a:rPr lang="fr-FR" sz="3600" u="sng" dirty="0" smtClean="0">
                <a:solidFill>
                  <a:srgbClr val="0070C0"/>
                </a:solidFill>
              </a:rPr>
              <a:t>Qui est Thésée ?</a:t>
            </a:r>
            <a:endParaRPr lang="fr-FR" sz="4400" u="sng" dirty="0">
              <a:solidFill>
                <a:srgbClr val="0070C0"/>
              </a:solidFill>
            </a:endParaRPr>
          </a:p>
        </p:txBody>
      </p:sp>
      <p:sp>
        <p:nvSpPr>
          <p:cNvPr id="8" name="ZoneTexte 7"/>
          <p:cNvSpPr txBox="1"/>
          <p:nvPr/>
        </p:nvSpPr>
        <p:spPr>
          <a:xfrm>
            <a:off x="5794512" y="5867400"/>
            <a:ext cx="6168888" cy="646331"/>
          </a:xfrm>
          <a:prstGeom prst="rect">
            <a:avLst/>
          </a:prstGeom>
          <a:noFill/>
        </p:spPr>
        <p:txBody>
          <a:bodyPr wrap="square" rtlCol="0">
            <a:spAutoFit/>
          </a:bodyPr>
          <a:lstStyle/>
          <a:p>
            <a:r>
              <a:rPr lang="fr-FR" dirty="0"/>
              <a:t>Viviane Koenig, </a:t>
            </a:r>
            <a:r>
              <a:rPr lang="fr-FR" i="1" dirty="0"/>
              <a:t>Les plus beaux mythes de Grèce </a:t>
            </a:r>
            <a:r>
              <a:rPr lang="fr-FR" dirty="0"/>
              <a:t>©La Martinière  jeunesse, 2003</a:t>
            </a: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8" name="Rectangle 7"/>
          <p:cNvSpPr/>
          <p:nvPr/>
        </p:nvSpPr>
        <p:spPr>
          <a:xfrm>
            <a:off x="3581400" y="304800"/>
            <a:ext cx="4272006"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Thésée</a:t>
            </a:r>
            <a:endParaRPr lang="fr-FR"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 name="ZoneTexte 9"/>
          <p:cNvSpPr txBox="1"/>
          <p:nvPr/>
        </p:nvSpPr>
        <p:spPr>
          <a:xfrm>
            <a:off x="1828800" y="2534960"/>
            <a:ext cx="1219200" cy="523220"/>
          </a:xfrm>
          <a:prstGeom prst="rect">
            <a:avLst/>
          </a:prstGeom>
          <a:noFill/>
          <a:ln>
            <a:solidFill>
              <a:srgbClr val="0070C0"/>
            </a:solidFill>
          </a:ln>
        </p:spPr>
        <p:txBody>
          <a:bodyPr wrap="square" rtlCol="0">
            <a:spAutoFit/>
          </a:bodyPr>
          <a:lstStyle/>
          <a:p>
            <a:pPr algn="ctr"/>
            <a:r>
              <a:rPr lang="fr-FR" sz="2800" dirty="0" smtClean="0"/>
              <a:t>il</a:t>
            </a:r>
            <a:endParaRPr lang="fr-FR" sz="2800" dirty="0"/>
          </a:p>
        </p:txBody>
      </p:sp>
      <p:sp>
        <p:nvSpPr>
          <p:cNvPr id="12" name="ZoneTexte 11"/>
          <p:cNvSpPr txBox="1"/>
          <p:nvPr/>
        </p:nvSpPr>
        <p:spPr>
          <a:xfrm>
            <a:off x="1143000" y="5430560"/>
            <a:ext cx="2895600" cy="523220"/>
          </a:xfrm>
          <a:prstGeom prst="rect">
            <a:avLst/>
          </a:prstGeom>
          <a:noFill/>
          <a:ln>
            <a:solidFill>
              <a:srgbClr val="0070C0"/>
            </a:solidFill>
          </a:ln>
        </p:spPr>
        <p:txBody>
          <a:bodyPr wrap="square" rtlCol="0">
            <a:spAutoFit/>
          </a:bodyPr>
          <a:lstStyle/>
          <a:p>
            <a:pPr algn="ctr"/>
            <a:r>
              <a:rPr lang="fr-FR" sz="2800" dirty="0" smtClean="0"/>
              <a:t>le jeune homme</a:t>
            </a:r>
            <a:endParaRPr lang="fr-FR" sz="2800" dirty="0"/>
          </a:p>
        </p:txBody>
      </p:sp>
      <p:sp>
        <p:nvSpPr>
          <p:cNvPr id="17" name="ZoneTexte 16"/>
          <p:cNvSpPr txBox="1"/>
          <p:nvPr/>
        </p:nvSpPr>
        <p:spPr>
          <a:xfrm>
            <a:off x="1524000" y="4439960"/>
            <a:ext cx="1981200" cy="523220"/>
          </a:xfrm>
          <a:prstGeom prst="rect">
            <a:avLst/>
          </a:prstGeom>
          <a:noFill/>
          <a:ln>
            <a:solidFill>
              <a:srgbClr val="0070C0"/>
            </a:solidFill>
          </a:ln>
        </p:spPr>
        <p:txBody>
          <a:bodyPr wrap="square" rtlCol="0">
            <a:spAutoFit/>
          </a:bodyPr>
          <a:lstStyle/>
          <a:p>
            <a:pPr algn="ctr"/>
            <a:r>
              <a:rPr lang="fr-FR" sz="2800" dirty="0" smtClean="0"/>
              <a:t>combattant</a:t>
            </a:r>
            <a:endParaRPr lang="fr-FR" sz="2800" dirty="0"/>
          </a:p>
        </p:txBody>
      </p:sp>
      <p:sp>
        <p:nvSpPr>
          <p:cNvPr id="20" name="ZoneTexte 19"/>
          <p:cNvSpPr txBox="1"/>
          <p:nvPr/>
        </p:nvSpPr>
        <p:spPr>
          <a:xfrm>
            <a:off x="1600200" y="3449360"/>
            <a:ext cx="1752600" cy="523220"/>
          </a:xfrm>
          <a:prstGeom prst="rect">
            <a:avLst/>
          </a:prstGeom>
          <a:noFill/>
          <a:ln>
            <a:solidFill>
              <a:srgbClr val="0070C0"/>
            </a:solidFill>
          </a:ln>
        </p:spPr>
        <p:txBody>
          <a:bodyPr wrap="square" rtlCol="0">
            <a:spAutoFit/>
          </a:bodyPr>
          <a:lstStyle/>
          <a:p>
            <a:pPr algn="ctr"/>
            <a:r>
              <a:rPr lang="fr-FR" sz="2800" dirty="0" smtClean="0"/>
              <a:t>le prince</a:t>
            </a:r>
            <a:endParaRPr lang="fr-FR" sz="2800" dirty="0"/>
          </a:p>
        </p:txBody>
      </p:sp>
      <p:sp>
        <p:nvSpPr>
          <p:cNvPr id="23" name="ZoneTexte 22"/>
          <p:cNvSpPr txBox="1"/>
          <p:nvPr/>
        </p:nvSpPr>
        <p:spPr>
          <a:xfrm>
            <a:off x="7315200" y="2372380"/>
            <a:ext cx="3581400" cy="523220"/>
          </a:xfrm>
          <a:prstGeom prst="rect">
            <a:avLst/>
          </a:prstGeom>
          <a:noFill/>
          <a:ln>
            <a:solidFill>
              <a:srgbClr val="0070C0"/>
            </a:solidFill>
          </a:ln>
        </p:spPr>
        <p:txBody>
          <a:bodyPr wrap="square" rtlCol="0">
            <a:spAutoFit/>
          </a:bodyPr>
          <a:lstStyle/>
          <a:p>
            <a:pPr algn="ctr"/>
            <a:r>
              <a:rPr lang="fr-FR" sz="2800" dirty="0" smtClean="0"/>
              <a:t>marche d’un pas ferme</a:t>
            </a:r>
            <a:endParaRPr lang="fr-FR" sz="2800" dirty="0"/>
          </a:p>
        </p:txBody>
      </p:sp>
      <p:sp>
        <p:nvSpPr>
          <p:cNvPr id="24" name="ZoneTexte 23"/>
          <p:cNvSpPr txBox="1"/>
          <p:nvPr/>
        </p:nvSpPr>
        <p:spPr>
          <a:xfrm>
            <a:off x="6553200" y="5191780"/>
            <a:ext cx="5257800" cy="523220"/>
          </a:xfrm>
          <a:prstGeom prst="rect">
            <a:avLst/>
          </a:prstGeom>
          <a:noFill/>
          <a:ln>
            <a:solidFill>
              <a:srgbClr val="0070C0"/>
            </a:solidFill>
          </a:ln>
        </p:spPr>
        <p:txBody>
          <a:bodyPr wrap="square" rtlCol="0">
            <a:spAutoFit/>
          </a:bodyPr>
          <a:lstStyle/>
          <a:p>
            <a:pPr algn="ctr"/>
            <a:r>
              <a:rPr lang="fr-FR" sz="2800" dirty="0" smtClean="0"/>
              <a:t>repousse la gueule prête à mordre</a:t>
            </a:r>
            <a:endParaRPr lang="fr-FR" sz="2800" dirty="0"/>
          </a:p>
        </p:txBody>
      </p:sp>
      <p:sp>
        <p:nvSpPr>
          <p:cNvPr id="25" name="ZoneTexte 24"/>
          <p:cNvSpPr txBox="1"/>
          <p:nvPr/>
        </p:nvSpPr>
        <p:spPr>
          <a:xfrm>
            <a:off x="7543800" y="4505980"/>
            <a:ext cx="3200400" cy="523220"/>
          </a:xfrm>
          <a:prstGeom prst="rect">
            <a:avLst/>
          </a:prstGeom>
          <a:noFill/>
          <a:ln>
            <a:solidFill>
              <a:srgbClr val="0070C0"/>
            </a:solidFill>
          </a:ln>
        </p:spPr>
        <p:txBody>
          <a:bodyPr wrap="square" rtlCol="0">
            <a:spAutoFit/>
          </a:bodyPr>
          <a:lstStyle/>
          <a:p>
            <a:pPr algn="ctr"/>
            <a:r>
              <a:rPr lang="fr-FR" sz="2800" dirty="0" smtClean="0"/>
              <a:t>redouble d’efforts</a:t>
            </a:r>
            <a:endParaRPr lang="fr-FR" sz="2800" dirty="0"/>
          </a:p>
        </p:txBody>
      </p:sp>
      <p:sp>
        <p:nvSpPr>
          <p:cNvPr id="26" name="ZoneTexte 25"/>
          <p:cNvSpPr txBox="1"/>
          <p:nvPr/>
        </p:nvSpPr>
        <p:spPr>
          <a:xfrm>
            <a:off x="7315200" y="3058180"/>
            <a:ext cx="3581400" cy="523220"/>
          </a:xfrm>
          <a:prstGeom prst="rect">
            <a:avLst/>
          </a:prstGeom>
          <a:noFill/>
          <a:ln>
            <a:solidFill>
              <a:srgbClr val="0070C0"/>
            </a:solidFill>
          </a:ln>
        </p:spPr>
        <p:txBody>
          <a:bodyPr wrap="square" rtlCol="0">
            <a:spAutoFit/>
          </a:bodyPr>
          <a:lstStyle/>
          <a:p>
            <a:pPr algn="ctr"/>
            <a:r>
              <a:rPr lang="fr-FR" sz="2800" dirty="0" smtClean="0"/>
              <a:t>ignore ses blessures</a:t>
            </a:r>
            <a:endParaRPr lang="fr-FR" sz="2800" dirty="0"/>
          </a:p>
        </p:txBody>
      </p:sp>
      <p:sp>
        <p:nvSpPr>
          <p:cNvPr id="27" name="ZoneTexte 26"/>
          <p:cNvSpPr txBox="1"/>
          <p:nvPr/>
        </p:nvSpPr>
        <p:spPr>
          <a:xfrm>
            <a:off x="5794512" y="3916740"/>
            <a:ext cx="6016488" cy="523220"/>
          </a:xfrm>
          <a:prstGeom prst="rect">
            <a:avLst/>
          </a:prstGeom>
          <a:noFill/>
          <a:ln>
            <a:solidFill>
              <a:srgbClr val="0070C0"/>
            </a:solidFill>
          </a:ln>
        </p:spPr>
        <p:txBody>
          <a:bodyPr wrap="square" rtlCol="0">
            <a:spAutoFit/>
          </a:bodyPr>
          <a:lstStyle/>
          <a:p>
            <a:pPr algn="ctr"/>
            <a:r>
              <a:rPr lang="fr-FR" sz="2800" dirty="0" smtClean="0"/>
              <a:t>martèle le monstre de coups de poing</a:t>
            </a:r>
            <a:endParaRPr lang="fr-FR" sz="2800" dirty="0"/>
          </a:p>
        </p:txBody>
      </p:sp>
      <p:sp>
        <p:nvSpPr>
          <p:cNvPr id="28" name="ZoneTexte 27"/>
          <p:cNvSpPr txBox="1"/>
          <p:nvPr/>
        </p:nvSpPr>
        <p:spPr>
          <a:xfrm>
            <a:off x="7543800" y="5877580"/>
            <a:ext cx="3200400" cy="523220"/>
          </a:xfrm>
          <a:prstGeom prst="rect">
            <a:avLst/>
          </a:prstGeom>
          <a:noFill/>
          <a:ln>
            <a:solidFill>
              <a:srgbClr val="0070C0"/>
            </a:solidFill>
          </a:ln>
        </p:spPr>
        <p:txBody>
          <a:bodyPr wrap="square" rtlCol="0">
            <a:spAutoFit/>
          </a:bodyPr>
          <a:lstStyle/>
          <a:p>
            <a:pPr algn="ctr"/>
            <a:r>
              <a:rPr lang="fr-FR" sz="2800" dirty="0" smtClean="0"/>
              <a:t>finit par le tuer </a:t>
            </a:r>
            <a:endParaRPr lang="fr-FR" sz="2800" dirty="0"/>
          </a:p>
        </p:txBody>
      </p:sp>
      <p:sp>
        <p:nvSpPr>
          <p:cNvPr id="14" name="ZoneTexte 13"/>
          <p:cNvSpPr txBox="1"/>
          <p:nvPr/>
        </p:nvSpPr>
        <p:spPr>
          <a:xfrm>
            <a:off x="1600200" y="1447800"/>
            <a:ext cx="2667000" cy="646331"/>
          </a:xfrm>
          <a:prstGeom prst="rect">
            <a:avLst/>
          </a:prstGeom>
          <a:noFill/>
        </p:spPr>
        <p:txBody>
          <a:bodyPr wrap="square" rtlCol="0">
            <a:spAutoFit/>
          </a:bodyPr>
          <a:lstStyle/>
          <a:p>
            <a:r>
              <a:rPr lang="fr-FR" sz="3600" dirty="0" smtClean="0">
                <a:solidFill>
                  <a:srgbClr val="FF0000"/>
                </a:solidFill>
              </a:rPr>
              <a:t>Qui est-il ?</a:t>
            </a:r>
            <a:endParaRPr lang="fr-FR" sz="3600" dirty="0">
              <a:solidFill>
                <a:srgbClr val="FF0000"/>
              </a:solidFill>
            </a:endParaRPr>
          </a:p>
        </p:txBody>
      </p:sp>
      <p:sp>
        <p:nvSpPr>
          <p:cNvPr id="15" name="ZoneTexte 14"/>
          <p:cNvSpPr txBox="1"/>
          <p:nvPr/>
        </p:nvSpPr>
        <p:spPr>
          <a:xfrm>
            <a:off x="7391400" y="1447800"/>
            <a:ext cx="3657600" cy="646331"/>
          </a:xfrm>
          <a:prstGeom prst="rect">
            <a:avLst/>
          </a:prstGeom>
          <a:noFill/>
        </p:spPr>
        <p:txBody>
          <a:bodyPr wrap="square" rtlCol="0">
            <a:spAutoFit/>
          </a:bodyPr>
          <a:lstStyle/>
          <a:p>
            <a:r>
              <a:rPr lang="fr-FR" sz="3600" dirty="0" smtClean="0">
                <a:solidFill>
                  <a:srgbClr val="FF0000"/>
                </a:solidFill>
              </a:rPr>
              <a:t>Comment agit-il ?</a:t>
            </a:r>
            <a:endParaRPr lang="fr-FR" sz="3600" dirty="0">
              <a:solidFill>
                <a:srgbClr val="FF0000"/>
              </a:solidFill>
            </a:endParaRP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47"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anim calcmode="lin" valueType="num">
                                      <p:cBhvr>
                                        <p:cTn id="10" dur="500" fill="hold"/>
                                        <p:tgtEl>
                                          <p:spTgt spid="10"/>
                                        </p:tgtEl>
                                        <p:attrNameLst>
                                          <p:attrName>ppt_x</p:attrName>
                                        </p:attrNameLst>
                                      </p:cBhvr>
                                      <p:tavLst>
                                        <p:tav tm="0">
                                          <p:val>
                                            <p:strVal val="#ppt_x"/>
                                          </p:val>
                                        </p:tav>
                                        <p:tav tm="100000">
                                          <p:val>
                                            <p:strVal val="#ppt_x"/>
                                          </p:val>
                                        </p:tav>
                                      </p:tavLst>
                                    </p:anim>
                                    <p:anim calcmode="lin" valueType="num">
                                      <p:cBhvr>
                                        <p:cTn id="11" dur="500" fill="hold"/>
                                        <p:tgtEl>
                                          <p:spTgt spid="10"/>
                                        </p:tgtEl>
                                        <p:attrNameLst>
                                          <p:attrName>ppt_y</p:attrName>
                                        </p:attrNameLst>
                                      </p:cBhvr>
                                      <p:tavLst>
                                        <p:tav tm="0">
                                          <p:val>
                                            <p:strVal val="#ppt_y-.1"/>
                                          </p:val>
                                        </p:tav>
                                        <p:tav tm="100000">
                                          <p:val>
                                            <p:strVal val="#ppt_y"/>
                                          </p:val>
                                        </p:tav>
                                      </p:tavLst>
                                    </p:anim>
                                  </p:childTnLst>
                                </p:cTn>
                              </p:par>
                              <p:par>
                                <p:cTn id="12" presetID="47"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anim calcmode="lin" valueType="num">
                                      <p:cBhvr>
                                        <p:cTn id="15" dur="500" fill="hold"/>
                                        <p:tgtEl>
                                          <p:spTgt spid="20"/>
                                        </p:tgtEl>
                                        <p:attrNameLst>
                                          <p:attrName>ppt_x</p:attrName>
                                        </p:attrNameLst>
                                      </p:cBhvr>
                                      <p:tavLst>
                                        <p:tav tm="0">
                                          <p:val>
                                            <p:strVal val="#ppt_x"/>
                                          </p:val>
                                        </p:tav>
                                        <p:tav tm="100000">
                                          <p:val>
                                            <p:strVal val="#ppt_x"/>
                                          </p:val>
                                        </p:tav>
                                      </p:tavLst>
                                    </p:anim>
                                    <p:anim calcmode="lin" valueType="num">
                                      <p:cBhvr>
                                        <p:cTn id="16" dur="500" fill="hold"/>
                                        <p:tgtEl>
                                          <p:spTgt spid="20"/>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strVal val="#ppt_x"/>
                                          </p:val>
                                        </p:tav>
                                        <p:tav tm="100000">
                                          <p:val>
                                            <p:strVal val="#ppt_x"/>
                                          </p:val>
                                        </p:tav>
                                      </p:tavLst>
                                    </p:anim>
                                    <p:anim calcmode="lin" valueType="num">
                                      <p:cBhvr>
                                        <p:cTn id="2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ppt_x"/>
                                          </p:val>
                                        </p:tav>
                                        <p:tav tm="100000">
                                          <p:val>
                                            <p:strVal val="#ppt_x"/>
                                          </p:val>
                                        </p:tav>
                                      </p:tavLst>
                                    </p:anim>
                                    <p:anim calcmode="lin" valueType="num">
                                      <p:cBhvr additive="base">
                                        <p:cTn id="46" dur="500" fill="hold"/>
                                        <p:tgtEl>
                                          <p:spTgt spid="2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7" grpId="0" animBg="1"/>
      <p:bldP spid="20" grpId="0" animBg="1"/>
      <p:bldP spid="23" grpId="0" animBg="1"/>
      <p:bldP spid="24" grpId="0" animBg="1"/>
      <p:bldP spid="25" grpId="0" animBg="1"/>
      <p:bldP spid="26" grpId="0" animBg="1"/>
      <p:bldP spid="27" grpId="0" animBg="1"/>
      <p:bldP spid="28" grpId="0" animBg="1"/>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5" name="Rectangle 4"/>
          <p:cNvSpPr/>
          <p:nvPr/>
        </p:nvSpPr>
        <p:spPr>
          <a:xfrm>
            <a:off x="304800" y="228600"/>
            <a:ext cx="7315200" cy="646331"/>
          </a:xfrm>
          <a:prstGeom prst="rect">
            <a:avLst/>
          </a:prstGeom>
        </p:spPr>
        <p:txBody>
          <a:bodyPr wrap="square">
            <a:spAutoFit/>
          </a:bodyPr>
          <a:lstStyle/>
          <a:p>
            <a:r>
              <a:rPr lang="fr-FR" sz="3600" u="sng" dirty="0" smtClean="0">
                <a:solidFill>
                  <a:srgbClr val="0070C0"/>
                </a:solidFill>
              </a:rPr>
              <a:t>Quel adversaire ?</a:t>
            </a:r>
            <a:endParaRPr lang="fr-FR" sz="4400" u="sng" dirty="0">
              <a:solidFill>
                <a:srgbClr val="0070C0"/>
              </a:solidFill>
            </a:endParaRPr>
          </a:p>
        </p:txBody>
      </p:sp>
      <p:sp>
        <p:nvSpPr>
          <p:cNvPr id="6" name="ZoneTexte 5"/>
          <p:cNvSpPr txBox="1"/>
          <p:nvPr/>
        </p:nvSpPr>
        <p:spPr>
          <a:xfrm>
            <a:off x="457200" y="1295400"/>
            <a:ext cx="11201400" cy="4401205"/>
          </a:xfrm>
          <a:prstGeom prst="rect">
            <a:avLst/>
          </a:prstGeom>
          <a:noFill/>
        </p:spPr>
        <p:txBody>
          <a:bodyPr wrap="square" rtlCol="0">
            <a:spAutoFit/>
          </a:bodyPr>
          <a:lstStyle/>
          <a:p>
            <a:r>
              <a:rPr lang="fr-FR" sz="2800" dirty="0" smtClean="0"/>
              <a:t>Sans hésiter, le jeune homme, suivi par les Athéniens, entre dans le labyrinthe, la pelote à la main. Il marche d’un pas ferme quand, soudain, au détour d’un couloir obscur, il aperçoit le monstre. Thésée, brûlé par la fumée sortant des naseaux de l’immonde bête, se protège des coups de pieds de l’animal affamé qui racle la terre furieusement. Excité par la chair fraîche, le Minotaure se précipite sur sa proie… les deux combattants roulent sur le sol. Le prince évite les cornes pointues, repousse la gueule prête à mordre, ignore ses blessures. Couvert de poussière, il redouble d’efforts, martèle le monstre de coups de poing et de coups de pied et finit par le tuer.</a:t>
            </a:r>
            <a:endParaRPr lang="fr-FR" sz="2800" dirty="0"/>
          </a:p>
        </p:txBody>
      </p:sp>
      <p:sp>
        <p:nvSpPr>
          <p:cNvPr id="2" name="ZoneTexte 1"/>
          <p:cNvSpPr txBox="1"/>
          <p:nvPr/>
        </p:nvSpPr>
        <p:spPr>
          <a:xfrm>
            <a:off x="4953000" y="6172200"/>
            <a:ext cx="6553200" cy="646331"/>
          </a:xfrm>
          <a:prstGeom prst="rect">
            <a:avLst/>
          </a:prstGeom>
          <a:noFill/>
        </p:spPr>
        <p:txBody>
          <a:bodyPr wrap="square" rtlCol="0">
            <a:spAutoFit/>
          </a:bodyPr>
          <a:lstStyle/>
          <a:p>
            <a:r>
              <a:rPr lang="fr-FR" dirty="0"/>
              <a:t>Viviane Koenig, </a:t>
            </a:r>
            <a:r>
              <a:rPr lang="fr-FR" i="1" dirty="0"/>
              <a:t>Les plus beaux mythes de Grèce </a:t>
            </a:r>
            <a:r>
              <a:rPr lang="fr-FR" dirty="0"/>
              <a:t>©La Martinière  jeunesse, 2003</a:t>
            </a: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5" name="Rectangle 4"/>
          <p:cNvSpPr/>
          <p:nvPr/>
        </p:nvSpPr>
        <p:spPr>
          <a:xfrm>
            <a:off x="304800" y="228600"/>
            <a:ext cx="7315200" cy="646331"/>
          </a:xfrm>
          <a:prstGeom prst="rect">
            <a:avLst/>
          </a:prstGeom>
        </p:spPr>
        <p:txBody>
          <a:bodyPr wrap="square">
            <a:spAutoFit/>
          </a:bodyPr>
          <a:lstStyle/>
          <a:p>
            <a:r>
              <a:rPr lang="fr-FR" sz="3600" u="sng" dirty="0" smtClean="0">
                <a:solidFill>
                  <a:srgbClr val="0070C0"/>
                </a:solidFill>
              </a:rPr>
              <a:t>Quel adversaire ?</a:t>
            </a:r>
            <a:endParaRPr lang="fr-FR" sz="4400" u="sng" dirty="0">
              <a:solidFill>
                <a:srgbClr val="0070C0"/>
              </a:solidFill>
            </a:endParaRPr>
          </a:p>
        </p:txBody>
      </p:sp>
      <p:sp>
        <p:nvSpPr>
          <p:cNvPr id="6" name="ZoneTexte 5"/>
          <p:cNvSpPr txBox="1"/>
          <p:nvPr/>
        </p:nvSpPr>
        <p:spPr>
          <a:xfrm>
            <a:off x="457200" y="1295400"/>
            <a:ext cx="11201400" cy="4401205"/>
          </a:xfrm>
          <a:prstGeom prst="rect">
            <a:avLst/>
          </a:prstGeom>
          <a:noFill/>
        </p:spPr>
        <p:txBody>
          <a:bodyPr wrap="square" rtlCol="0">
            <a:spAutoFit/>
          </a:bodyPr>
          <a:lstStyle/>
          <a:p>
            <a:r>
              <a:rPr lang="fr-FR" sz="2800" dirty="0" smtClean="0"/>
              <a:t>Sans hésiter, le jeune homme, suivi par les Athéniens, entre dans le labyrinthe, la pelote à la main. Il marche d’un pas ferme quand, soudain, au détour d’un couloir obscur, il aperçoit </a:t>
            </a:r>
            <a:r>
              <a:rPr lang="fr-FR" sz="2800" dirty="0" smtClean="0">
                <a:solidFill>
                  <a:srgbClr val="7030A0"/>
                </a:solidFill>
              </a:rPr>
              <a:t>le monstre</a:t>
            </a:r>
            <a:r>
              <a:rPr lang="fr-FR" sz="2800" dirty="0" smtClean="0"/>
              <a:t>. Thésée, brûlé</a:t>
            </a:r>
            <a:r>
              <a:rPr lang="fr-FR" sz="2800" dirty="0" smtClean="0">
                <a:solidFill>
                  <a:srgbClr val="7030A0"/>
                </a:solidFill>
              </a:rPr>
              <a:t> par la fumée sortant des naseaux </a:t>
            </a:r>
            <a:r>
              <a:rPr lang="fr-FR" sz="2800" dirty="0" smtClean="0"/>
              <a:t>de </a:t>
            </a:r>
            <a:r>
              <a:rPr lang="fr-FR" sz="2800" dirty="0" smtClean="0">
                <a:solidFill>
                  <a:srgbClr val="7030A0"/>
                </a:solidFill>
              </a:rPr>
              <a:t>l’immonde bête</a:t>
            </a:r>
            <a:r>
              <a:rPr lang="fr-FR" sz="2800" dirty="0" smtClean="0"/>
              <a:t>, se protège </a:t>
            </a:r>
            <a:r>
              <a:rPr lang="fr-FR" sz="2800" dirty="0" smtClean="0">
                <a:solidFill>
                  <a:srgbClr val="7030A0"/>
                </a:solidFill>
              </a:rPr>
              <a:t>des coups </a:t>
            </a:r>
            <a:r>
              <a:rPr lang="fr-FR" sz="2800" smtClean="0">
                <a:solidFill>
                  <a:srgbClr val="7030A0"/>
                </a:solidFill>
              </a:rPr>
              <a:t>de </a:t>
            </a:r>
            <a:r>
              <a:rPr lang="fr-FR" sz="2800" smtClean="0">
                <a:solidFill>
                  <a:srgbClr val="7030A0"/>
                </a:solidFill>
              </a:rPr>
              <a:t>pied </a:t>
            </a:r>
            <a:r>
              <a:rPr lang="fr-FR" sz="2800" dirty="0" smtClean="0">
                <a:solidFill>
                  <a:srgbClr val="7030A0"/>
                </a:solidFill>
              </a:rPr>
              <a:t>de l’animal affamé </a:t>
            </a:r>
            <a:r>
              <a:rPr lang="fr-FR" sz="2800" dirty="0" smtClean="0"/>
              <a:t>qui </a:t>
            </a:r>
            <a:r>
              <a:rPr lang="fr-FR" sz="2800" dirty="0" smtClean="0">
                <a:solidFill>
                  <a:srgbClr val="7030A0"/>
                </a:solidFill>
              </a:rPr>
              <a:t>racle la terre furieusement</a:t>
            </a:r>
            <a:r>
              <a:rPr lang="fr-FR" sz="2800" dirty="0" smtClean="0"/>
              <a:t>. </a:t>
            </a:r>
            <a:r>
              <a:rPr lang="fr-FR" sz="2800" dirty="0" smtClean="0">
                <a:solidFill>
                  <a:srgbClr val="7030A0"/>
                </a:solidFill>
              </a:rPr>
              <a:t>Excité par la chair fraîche</a:t>
            </a:r>
            <a:r>
              <a:rPr lang="fr-FR" sz="2800" dirty="0" smtClean="0"/>
              <a:t>, </a:t>
            </a:r>
            <a:r>
              <a:rPr lang="fr-FR" sz="2800" dirty="0" smtClean="0">
                <a:solidFill>
                  <a:srgbClr val="7030A0"/>
                </a:solidFill>
              </a:rPr>
              <a:t>le</a:t>
            </a:r>
            <a:r>
              <a:rPr lang="fr-FR" sz="2800" dirty="0" smtClean="0"/>
              <a:t> </a:t>
            </a:r>
            <a:r>
              <a:rPr lang="fr-FR" sz="2800" dirty="0" smtClean="0">
                <a:solidFill>
                  <a:srgbClr val="7030A0"/>
                </a:solidFill>
              </a:rPr>
              <a:t>Minotaure</a:t>
            </a:r>
            <a:r>
              <a:rPr lang="fr-FR" sz="2800" dirty="0" smtClean="0"/>
              <a:t> </a:t>
            </a:r>
            <a:r>
              <a:rPr lang="fr-FR" sz="2800" dirty="0" smtClean="0">
                <a:solidFill>
                  <a:srgbClr val="7030A0"/>
                </a:solidFill>
              </a:rPr>
              <a:t>se</a:t>
            </a:r>
            <a:r>
              <a:rPr lang="fr-FR" sz="2800" dirty="0" smtClean="0"/>
              <a:t> </a:t>
            </a:r>
            <a:r>
              <a:rPr lang="fr-FR" sz="2800" dirty="0" smtClean="0">
                <a:solidFill>
                  <a:srgbClr val="7030A0"/>
                </a:solidFill>
              </a:rPr>
              <a:t>précipite</a:t>
            </a:r>
            <a:r>
              <a:rPr lang="fr-FR" sz="2800" dirty="0" smtClean="0"/>
              <a:t> sur sa proie… les deux </a:t>
            </a:r>
            <a:r>
              <a:rPr lang="fr-FR" sz="2800" dirty="0" smtClean="0">
                <a:solidFill>
                  <a:srgbClr val="7030A0"/>
                </a:solidFill>
              </a:rPr>
              <a:t>combattants</a:t>
            </a:r>
            <a:r>
              <a:rPr lang="fr-FR" sz="2800" dirty="0" smtClean="0"/>
              <a:t> roulent sur le sol. Le prince évite </a:t>
            </a:r>
            <a:r>
              <a:rPr lang="fr-FR" sz="2800" dirty="0" smtClean="0">
                <a:solidFill>
                  <a:srgbClr val="7030A0"/>
                </a:solidFill>
              </a:rPr>
              <a:t>les cornes pointues</a:t>
            </a:r>
            <a:r>
              <a:rPr lang="fr-FR" sz="2800" dirty="0" smtClean="0"/>
              <a:t>, repousse </a:t>
            </a:r>
            <a:r>
              <a:rPr lang="fr-FR" sz="2800" dirty="0" smtClean="0">
                <a:solidFill>
                  <a:srgbClr val="7030A0"/>
                </a:solidFill>
              </a:rPr>
              <a:t>la gueule prête à mordre</a:t>
            </a:r>
            <a:r>
              <a:rPr lang="fr-FR" sz="2800" dirty="0" smtClean="0"/>
              <a:t>, ignore ses blessures. Couvert de poussière, il redouble d’efforts martèle </a:t>
            </a:r>
            <a:r>
              <a:rPr lang="fr-FR" sz="2800" dirty="0" smtClean="0">
                <a:solidFill>
                  <a:srgbClr val="7030A0"/>
                </a:solidFill>
              </a:rPr>
              <a:t>le monstre </a:t>
            </a:r>
            <a:r>
              <a:rPr lang="fr-FR" sz="2800" dirty="0" smtClean="0"/>
              <a:t>de coups de poing et de coups de pied et finit par le tuer.</a:t>
            </a:r>
            <a:endParaRPr lang="fr-FR" sz="2800" dirty="0"/>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12433</TotalTime>
  <Words>1729</Words>
  <Application>Microsoft Office PowerPoint</Application>
  <PresentationFormat>Personnalisé</PresentationFormat>
  <Paragraphs>221</Paragraphs>
  <Slides>28</Slides>
  <Notes>25</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Thème Office</vt:lpstr>
      <vt:lpstr>Français  CM2 Vers la 6ème…!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Et si nous changions le nombre dans cette phrase ?</vt:lpstr>
      <vt:lpstr>Place à la dictée du jour !</vt:lpstr>
      <vt:lpstr>Présentation PowerPoint</vt:lpstr>
      <vt:lpstr>MAINTENANT à TON TOUR </vt:lpstr>
      <vt:lpstr>Présentation PowerPoint</vt:lpstr>
      <vt:lpstr>Présentation PowerPoint</vt:lpstr>
      <vt:lpstr>A bientôt!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Français</dc:title>
  <dc:creator>Alexandra Lorvellec</dc:creator>
  <cp:lastModifiedBy>Catherine Mottet</cp:lastModifiedBy>
  <cp:revision>660</cp:revision>
  <dcterms:created xsi:type="dcterms:W3CDTF">2020-03-28T13:19:54Z</dcterms:created>
  <dcterms:modified xsi:type="dcterms:W3CDTF">2020-06-01T06:01:42Z</dcterms:modified>
</cp:coreProperties>
</file>