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6" r:id="rId3"/>
    <p:sldId id="365" r:id="rId4"/>
    <p:sldId id="338" r:id="rId5"/>
    <p:sldId id="357" r:id="rId6"/>
    <p:sldId id="346" r:id="rId7"/>
    <p:sldId id="363" r:id="rId8"/>
    <p:sldId id="339" r:id="rId9"/>
    <p:sldId id="364" r:id="rId10"/>
    <p:sldId id="347" r:id="rId11"/>
    <p:sldId id="361" r:id="rId12"/>
    <p:sldId id="359" r:id="rId13"/>
    <p:sldId id="358" r:id="rId14"/>
    <p:sldId id="360" r:id="rId15"/>
    <p:sldId id="362" r:id="rId16"/>
    <p:sldId id="366" r:id="rId17"/>
    <p:sldId id="374" r:id="rId18"/>
    <p:sldId id="373" r:id="rId19"/>
    <p:sldId id="349" r:id="rId20"/>
    <p:sldId id="265" r:id="rId21"/>
    <p:sldId id="281" r:id="rId22"/>
    <p:sldId id="367" r:id="rId23"/>
    <p:sldId id="368" r:id="rId24"/>
    <p:sldId id="369" r:id="rId25"/>
    <p:sldId id="370" r:id="rId26"/>
    <p:sldId id="371" r:id="rId27"/>
    <p:sldId id="372" r:id="rId28"/>
    <p:sldId id="289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79428" autoAdjust="0"/>
  </p:normalViewPr>
  <p:slideViewPr>
    <p:cSldViewPr>
      <p:cViewPr>
        <p:scale>
          <a:sx n="50" d="100"/>
          <a:sy n="50" d="100"/>
        </p:scale>
        <p:origin x="-1416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i="0" dirty="0"/>
            <a:t>de vers contenant des strophes.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DD6BBC1B-D149-744A-A30E-EFE273F02222}">
      <dgm:prSet/>
      <dgm:spPr/>
      <dgm:t>
        <a:bodyPr/>
        <a:lstStyle/>
        <a:p>
          <a:pPr algn="ctr">
            <a:buNone/>
          </a:pPr>
          <a:r>
            <a:rPr lang="fr-FR" b="1" i="0" dirty="0"/>
            <a:t>de strophes contenant des vers.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7A87710-93BA-4625-9436-C958F6316CAA}" type="presOf" srcId="{2C8EC395-066D-984E-8F48-1D03BBA365D6}" destId="{FBE9ED35-B856-174C-8737-A32D2C924CA6}" srcOrd="0" destOrd="0" presId="urn:microsoft.com/office/officeart/2005/8/layout/vList5"/>
    <dgm:cxn modelId="{F9B402D4-4C06-4378-A086-EFF4F625256F}" type="presOf" srcId="{39104730-2024-374C-98E0-3A4CE7ED9881}" destId="{82B71E07-46A9-1F4C-9980-576B2FA3ADD8}" srcOrd="0" destOrd="0" presId="urn:microsoft.com/office/officeart/2005/8/layout/vList5"/>
    <dgm:cxn modelId="{BAC2B439-2C33-4E39-860F-7BB3EEC60E02}" type="presOf" srcId="{D865DF60-6A8A-1346-86CF-ADC5241F7441}" destId="{C3381103-080C-D746-8B27-46B2DEE4028C}" srcOrd="0" destOrd="0" presId="urn:microsoft.com/office/officeart/2005/8/layout/vList5"/>
    <dgm:cxn modelId="{D434AC82-61A3-4CD7-9E69-99B1B1D9BC15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EC6178BB-0BF1-461E-AA2C-103A4E9FF422}" type="presOf" srcId="{DD6BBC1B-D149-744A-A30E-EFE273F02222}" destId="{B2E2EFB5-3D81-DA40-B0AB-7277103CCFA5}" srcOrd="0" destOrd="0" presId="urn:microsoft.com/office/officeart/2005/8/layout/vList5"/>
    <dgm:cxn modelId="{7DF0BBCA-B145-4EFF-9666-8EB3EE8BBA12}" type="presParOf" srcId="{82B71E07-46A9-1F4C-9980-576B2FA3ADD8}" destId="{A3A8D8DA-067B-EC42-9EAF-7E4FD8AA6489}" srcOrd="0" destOrd="0" presId="urn:microsoft.com/office/officeart/2005/8/layout/vList5"/>
    <dgm:cxn modelId="{3A3DB5CC-7C76-4145-BFB3-55894CADB9B2}" type="presParOf" srcId="{A3A8D8DA-067B-EC42-9EAF-7E4FD8AA6489}" destId="{5131D196-118F-ED4B-8F8C-9F861CEE6268}" srcOrd="0" destOrd="0" presId="urn:microsoft.com/office/officeart/2005/8/layout/vList5"/>
    <dgm:cxn modelId="{2FCFF8E4-7725-494C-95CF-2A58FE52C38A}" type="presParOf" srcId="{A3A8D8DA-067B-EC42-9EAF-7E4FD8AA6489}" destId="{B2E2EFB5-3D81-DA40-B0AB-7277103CCFA5}" srcOrd="1" destOrd="0" presId="urn:microsoft.com/office/officeart/2005/8/layout/vList5"/>
    <dgm:cxn modelId="{E5755BB6-E436-4450-8252-0ADB7092431A}" type="presParOf" srcId="{82B71E07-46A9-1F4C-9980-576B2FA3ADD8}" destId="{86757E5C-20F4-E745-A720-B10E686939A4}" srcOrd="1" destOrd="0" presId="urn:microsoft.com/office/officeart/2005/8/layout/vList5"/>
    <dgm:cxn modelId="{D4F06EB5-02FA-4A77-92BE-3A561572BC4D}" type="presParOf" srcId="{82B71E07-46A9-1F4C-9980-576B2FA3ADD8}" destId="{0760AE06-7B56-494A-A0E8-36B594643D8E}" srcOrd="2" destOrd="0" presId="urn:microsoft.com/office/officeart/2005/8/layout/vList5"/>
    <dgm:cxn modelId="{32B20EA0-4370-43DB-9BFD-8C911C5D25CC}" type="presParOf" srcId="{0760AE06-7B56-494A-A0E8-36B594643D8E}" destId="{C3381103-080C-D746-8B27-46B2DEE4028C}" srcOrd="0" destOrd="0" presId="urn:microsoft.com/office/officeart/2005/8/layout/vList5"/>
    <dgm:cxn modelId="{AF70D78A-74CA-4129-9503-C42113242D70}" type="presParOf" srcId="{0760AE06-7B56-494A-A0E8-36B594643D8E}" destId="{FBE9ED35-B856-174C-8737-A32D2C924CA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i="0" dirty="0"/>
            <a:t>de vers contenant des strophes.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DD6BBC1B-D149-744A-A30E-EFE273F02222}">
      <dgm:prSet/>
      <dgm:spPr/>
      <dgm:t>
        <a:bodyPr/>
        <a:lstStyle/>
        <a:p>
          <a:pPr algn="ctr">
            <a:buNone/>
          </a:pPr>
          <a:r>
            <a:rPr lang="fr-FR" b="1" i="0" dirty="0"/>
            <a:t>de strophes contenant des vers.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1A9B38-B1A9-47F8-B1A0-2399E226705F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C047973-D4EC-4FB8-B0F9-504D76F4EBE5}" type="presOf" srcId="{D865DF60-6A8A-1346-86CF-ADC5241F7441}" destId="{C3381103-080C-D746-8B27-46B2DEE4028C}" srcOrd="0" destOrd="0" presId="urn:microsoft.com/office/officeart/2005/8/layout/vList5"/>
    <dgm:cxn modelId="{0340C916-981A-48E9-AF6F-CC94B8ECF321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F3046B14-87A7-4461-A0FD-6926DD7ECDF1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57AB74D-3C43-4867-BA5C-F116828B2E39}" type="presOf" srcId="{DD6BBC1B-D149-744A-A30E-EFE273F02222}" destId="{B2E2EFB5-3D81-DA40-B0AB-7277103CCFA5}" srcOrd="0" destOrd="0" presId="urn:microsoft.com/office/officeart/2005/8/layout/vList5"/>
    <dgm:cxn modelId="{B7E66DEF-A1B4-4E55-BEAC-ADB9394E46D4}" type="presParOf" srcId="{82B71E07-46A9-1F4C-9980-576B2FA3ADD8}" destId="{A3A8D8DA-067B-EC42-9EAF-7E4FD8AA6489}" srcOrd="0" destOrd="0" presId="urn:microsoft.com/office/officeart/2005/8/layout/vList5"/>
    <dgm:cxn modelId="{01851726-3B47-4445-8095-F6B86DA83575}" type="presParOf" srcId="{A3A8D8DA-067B-EC42-9EAF-7E4FD8AA6489}" destId="{5131D196-118F-ED4B-8F8C-9F861CEE6268}" srcOrd="0" destOrd="0" presId="urn:microsoft.com/office/officeart/2005/8/layout/vList5"/>
    <dgm:cxn modelId="{0C18735D-24F5-4A1F-9924-40363A776C41}" type="presParOf" srcId="{A3A8D8DA-067B-EC42-9EAF-7E4FD8AA6489}" destId="{B2E2EFB5-3D81-DA40-B0AB-7277103CCFA5}" srcOrd="1" destOrd="0" presId="urn:microsoft.com/office/officeart/2005/8/layout/vList5"/>
    <dgm:cxn modelId="{A0CF5049-EF99-4B3F-9734-5CF491C4D418}" type="presParOf" srcId="{82B71E07-46A9-1F4C-9980-576B2FA3ADD8}" destId="{86757E5C-20F4-E745-A720-B10E686939A4}" srcOrd="1" destOrd="0" presId="urn:microsoft.com/office/officeart/2005/8/layout/vList5"/>
    <dgm:cxn modelId="{6425F2A0-8D94-465D-988B-879794124BBD}" type="presParOf" srcId="{82B71E07-46A9-1F4C-9980-576B2FA3ADD8}" destId="{0760AE06-7B56-494A-A0E8-36B594643D8E}" srcOrd="2" destOrd="0" presId="urn:microsoft.com/office/officeart/2005/8/layout/vList5"/>
    <dgm:cxn modelId="{081B2771-1541-46D2-B99A-9BBDF720C4A3}" type="presParOf" srcId="{0760AE06-7B56-494A-A0E8-36B594643D8E}" destId="{C3381103-080C-D746-8B27-46B2DEE4028C}" srcOrd="0" destOrd="0" presId="urn:microsoft.com/office/officeart/2005/8/layout/vList5"/>
    <dgm:cxn modelId="{B038EEC4-79CF-46FB-9591-16A1C422705F}" type="presParOf" srcId="{0760AE06-7B56-494A-A0E8-36B594643D8E}" destId="{FBE9ED35-B856-174C-8737-A32D2C924CA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buNone/>
          </a:pPr>
          <a:r>
            <a:rPr lang="fr-FR" sz="3800" b="1" dirty="0"/>
            <a:t> </a:t>
          </a:r>
          <a:r>
            <a:rPr lang="fr-FR" sz="4000" b="1" dirty="0"/>
            <a:t>10 syllabes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4000" b="1" dirty="0"/>
            <a:t>8 syllabes 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 anchor="t"/>
        <a:lstStyle/>
        <a:p>
          <a:pPr algn="ctr">
            <a:buNone/>
          </a:pPr>
          <a:r>
            <a:rPr lang="fr-FR" sz="4000" b="1" dirty="0"/>
            <a:t>12 syllabes</a:t>
          </a:r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EE961598-7C1F-4370-BCE7-41358C706D45}">
      <dgm:prSet phldrT="[Texte]"/>
      <dgm:spPr/>
      <dgm:t>
        <a:bodyPr anchor="t"/>
        <a:lstStyle/>
        <a:p>
          <a:pPr algn="ctr">
            <a:buNone/>
          </a:pPr>
          <a:endParaRPr lang="fr-FR" sz="1900" b="1" dirty="0"/>
        </a:p>
      </dgm:t>
    </dgm:pt>
    <dgm:pt modelId="{22BFBDCC-0081-4E5C-844D-3E5D5AB2A38A}" type="parTrans" cxnId="{C14237D9-C149-4D1D-A05C-8A1C0E99FC2E}">
      <dgm:prSet/>
      <dgm:spPr/>
      <dgm:t>
        <a:bodyPr/>
        <a:lstStyle/>
        <a:p>
          <a:endParaRPr lang="fr-FR"/>
        </a:p>
      </dgm:t>
    </dgm:pt>
    <dgm:pt modelId="{B1BC915F-7EA8-4BC5-87A1-B39A8E86E525}" type="sibTrans" cxnId="{C14237D9-C149-4D1D-A05C-8A1C0E99FC2E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4237D9-C149-4D1D-A05C-8A1C0E99FC2E}" srcId="{C98D5B68-7884-6648-A6A0-2E344EE2F2C1}" destId="{EE961598-7C1F-4370-BCE7-41358C706D45}" srcOrd="1" destOrd="0" parTransId="{22BFBDCC-0081-4E5C-844D-3E5D5AB2A38A}" sibTransId="{B1BC915F-7EA8-4BC5-87A1-B39A8E86E525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E3D2EF3-6ACB-4A90-A153-8488A9AFFB83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E381B71-6277-4E14-AC97-8F1424B17FEA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9FA6B6F-438F-4111-BCE1-2F92A515232E}" type="presOf" srcId="{39104730-2024-374C-98E0-3A4CE7ED9881}" destId="{82B71E07-46A9-1F4C-9980-576B2FA3ADD8}" srcOrd="0" destOrd="0" presId="urn:microsoft.com/office/officeart/2005/8/layout/vList5"/>
    <dgm:cxn modelId="{2843A64F-40DE-4D21-A6B1-7BC2BAD3E139}" type="presOf" srcId="{2C8EC395-066D-984E-8F48-1D03BBA365D6}" destId="{FBE9ED35-B856-174C-8737-A32D2C924CA6}" srcOrd="0" destOrd="0" presId="urn:microsoft.com/office/officeart/2005/8/layout/vList5"/>
    <dgm:cxn modelId="{ED96E60A-95B9-48BC-8A53-2CCA83777737}" type="presOf" srcId="{EE961598-7C1F-4370-BCE7-41358C706D45}" destId="{09F84ED2-5430-D348-8351-1C588DA968EF}" srcOrd="0" destOrd="1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E285199-E087-4FF7-B99C-2AF80AF3B323}" type="presOf" srcId="{C98D5B68-7884-6648-A6A0-2E344EE2F2C1}" destId="{70B8D9E0-4A6D-2F44-B595-4E51FB1CC510}" srcOrd="0" destOrd="0" presId="urn:microsoft.com/office/officeart/2005/8/layout/vList5"/>
    <dgm:cxn modelId="{EDF23464-60DA-4087-A5E0-A830BFAD48F4}" type="presOf" srcId="{5A256FE1-617A-F64B-AAA5-E71BA3D8E71B}" destId="{5131D196-118F-ED4B-8F8C-9F861CEE6268}" srcOrd="0" destOrd="0" presId="urn:microsoft.com/office/officeart/2005/8/layout/vList5"/>
    <dgm:cxn modelId="{FC8005D8-8D04-450C-A9BA-993DCE048102}" type="presOf" srcId="{DD6BBC1B-D149-744A-A30E-EFE273F02222}" destId="{B2E2EFB5-3D81-DA40-B0AB-7277103CCFA5}" srcOrd="0" destOrd="0" presId="urn:microsoft.com/office/officeart/2005/8/layout/vList5"/>
    <dgm:cxn modelId="{4D23BB20-BB36-4A3F-9569-BE2291ADC20E}" type="presParOf" srcId="{82B71E07-46A9-1F4C-9980-576B2FA3ADD8}" destId="{A3A8D8DA-067B-EC42-9EAF-7E4FD8AA6489}" srcOrd="0" destOrd="0" presId="urn:microsoft.com/office/officeart/2005/8/layout/vList5"/>
    <dgm:cxn modelId="{EECC3AAD-7C7A-43AB-BC43-2FB002B96479}" type="presParOf" srcId="{A3A8D8DA-067B-EC42-9EAF-7E4FD8AA6489}" destId="{5131D196-118F-ED4B-8F8C-9F861CEE6268}" srcOrd="0" destOrd="0" presId="urn:microsoft.com/office/officeart/2005/8/layout/vList5"/>
    <dgm:cxn modelId="{FC438FAA-AADB-41A6-83CE-3716BDEAF6B5}" type="presParOf" srcId="{A3A8D8DA-067B-EC42-9EAF-7E4FD8AA6489}" destId="{B2E2EFB5-3D81-DA40-B0AB-7277103CCFA5}" srcOrd="1" destOrd="0" presId="urn:microsoft.com/office/officeart/2005/8/layout/vList5"/>
    <dgm:cxn modelId="{0D9E2978-F35E-4C11-BCD9-01B83CDED0E0}" type="presParOf" srcId="{82B71E07-46A9-1F4C-9980-576B2FA3ADD8}" destId="{86757E5C-20F4-E745-A720-B10E686939A4}" srcOrd="1" destOrd="0" presId="urn:microsoft.com/office/officeart/2005/8/layout/vList5"/>
    <dgm:cxn modelId="{B5CB4D4E-0E6C-44FF-A55B-7D4A3D1648FE}" type="presParOf" srcId="{82B71E07-46A9-1F4C-9980-576B2FA3ADD8}" destId="{0760AE06-7B56-494A-A0E8-36B594643D8E}" srcOrd="2" destOrd="0" presId="urn:microsoft.com/office/officeart/2005/8/layout/vList5"/>
    <dgm:cxn modelId="{4AA11F2A-9058-419C-99A6-9C31D8E5BCB5}" type="presParOf" srcId="{0760AE06-7B56-494A-A0E8-36B594643D8E}" destId="{C3381103-080C-D746-8B27-46B2DEE4028C}" srcOrd="0" destOrd="0" presId="urn:microsoft.com/office/officeart/2005/8/layout/vList5"/>
    <dgm:cxn modelId="{FC548A65-D31A-4165-95EF-043E3C44EA5F}" type="presParOf" srcId="{0760AE06-7B56-494A-A0E8-36B594643D8E}" destId="{FBE9ED35-B856-174C-8737-A32D2C924CA6}" srcOrd="1" destOrd="0" presId="urn:microsoft.com/office/officeart/2005/8/layout/vList5"/>
    <dgm:cxn modelId="{E95D13D4-0241-4C37-A508-A5BC6302C21C}" type="presParOf" srcId="{82B71E07-46A9-1F4C-9980-576B2FA3ADD8}" destId="{42D27948-8160-FF47-9116-9786F5E669CE}" srcOrd="3" destOrd="0" presId="urn:microsoft.com/office/officeart/2005/8/layout/vList5"/>
    <dgm:cxn modelId="{E09A2FD8-45FF-48FF-9F86-920B78B919A7}" type="presParOf" srcId="{82B71E07-46A9-1F4C-9980-576B2FA3ADD8}" destId="{39BBA486-03BD-2144-ABBF-AE369E5400B7}" srcOrd="4" destOrd="0" presId="urn:microsoft.com/office/officeart/2005/8/layout/vList5"/>
    <dgm:cxn modelId="{1E284FDE-80A9-4513-9558-618DA46343D1}" type="presParOf" srcId="{39BBA486-03BD-2144-ABBF-AE369E5400B7}" destId="{70B8D9E0-4A6D-2F44-B595-4E51FB1CC510}" srcOrd="0" destOrd="0" presId="urn:microsoft.com/office/officeart/2005/8/layout/vList5"/>
    <dgm:cxn modelId="{70929686-6207-4487-9DD1-FB31B3A2A04D}" type="presParOf" srcId="{39BBA486-03BD-2144-ABBF-AE369E5400B7}" destId="{09F84ED2-5430-D348-8351-1C588DA968E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3800" b="1" dirty="0"/>
            <a:t> </a:t>
          </a:r>
          <a:r>
            <a:rPr lang="fr-FR" sz="4000" b="1" dirty="0"/>
            <a:t>10 syllabes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4000" b="1" dirty="0"/>
            <a:t>8 syllabes 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 anchor="t"/>
        <a:lstStyle/>
        <a:p>
          <a:pPr algn="ctr">
            <a:buNone/>
          </a:pPr>
          <a:r>
            <a:rPr lang="fr-FR" sz="4000" b="1" dirty="0"/>
            <a:t>12 syllabes</a:t>
          </a:r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EE961598-7C1F-4370-BCE7-41358C706D45}">
      <dgm:prSet phldrT="[Texte]"/>
      <dgm:spPr/>
      <dgm:t>
        <a:bodyPr anchor="t"/>
        <a:lstStyle/>
        <a:p>
          <a:pPr algn="ctr">
            <a:buNone/>
          </a:pPr>
          <a:endParaRPr lang="fr-FR" sz="1900" b="1" dirty="0"/>
        </a:p>
      </dgm:t>
    </dgm:pt>
    <dgm:pt modelId="{22BFBDCC-0081-4E5C-844D-3E5D5AB2A38A}" type="parTrans" cxnId="{C14237D9-C149-4D1D-A05C-8A1C0E99FC2E}">
      <dgm:prSet/>
      <dgm:spPr/>
      <dgm:t>
        <a:bodyPr/>
        <a:lstStyle/>
        <a:p>
          <a:endParaRPr lang="fr-FR"/>
        </a:p>
      </dgm:t>
    </dgm:pt>
    <dgm:pt modelId="{B1BC915F-7EA8-4BC5-87A1-B39A8E86E525}" type="sibTrans" cxnId="{C14237D9-C149-4D1D-A05C-8A1C0E99FC2E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0D11FFB-F0FB-477E-B933-E239FC156383}" type="presOf" srcId="{EE961598-7C1F-4370-BCE7-41358C706D45}" destId="{09F84ED2-5430-D348-8351-1C588DA968EF}" srcOrd="0" destOrd="1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9D385E0-83E2-4713-B48C-4E6E36645B29}" type="presOf" srcId="{D865DF60-6A8A-1346-86CF-ADC5241F7441}" destId="{C3381103-080C-D746-8B27-46B2DEE4028C}" srcOrd="0" destOrd="0" presId="urn:microsoft.com/office/officeart/2005/8/layout/vList5"/>
    <dgm:cxn modelId="{FC3939EE-8246-40FD-A6E5-BB7737B177E8}" type="presOf" srcId="{39104730-2024-374C-98E0-3A4CE7ED9881}" destId="{82B71E07-46A9-1F4C-9980-576B2FA3ADD8}" srcOrd="0" destOrd="0" presId="urn:microsoft.com/office/officeart/2005/8/layout/vList5"/>
    <dgm:cxn modelId="{97DB6043-078B-407A-9D54-E451A5CE0515}" type="presOf" srcId="{31427C3A-E33A-4C40-B6A8-DF440F9FA9C2}" destId="{09F84ED2-5430-D348-8351-1C588DA968EF}" srcOrd="0" destOrd="0" presId="urn:microsoft.com/office/officeart/2005/8/layout/vList5"/>
    <dgm:cxn modelId="{8BA01897-8071-45C8-8EEF-C3A09EA9F435}" type="presOf" srcId="{2C8EC395-066D-984E-8F48-1D03BBA365D6}" destId="{FBE9ED35-B856-174C-8737-A32D2C924CA6}" srcOrd="0" destOrd="0" presId="urn:microsoft.com/office/officeart/2005/8/layout/vList5"/>
    <dgm:cxn modelId="{6A808CF8-654C-4C24-B4A0-676FF7A5F6D8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12BD8DD3-05CC-40AB-9608-2E615B164514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14237D9-C149-4D1D-A05C-8A1C0E99FC2E}" srcId="{C98D5B68-7884-6648-A6A0-2E344EE2F2C1}" destId="{EE961598-7C1F-4370-BCE7-41358C706D45}" srcOrd="1" destOrd="0" parTransId="{22BFBDCC-0081-4E5C-844D-3E5D5AB2A38A}" sibTransId="{B1BC915F-7EA8-4BC5-87A1-B39A8E86E525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F4BCB7C-F2CD-4DCE-BA8D-7FC7BEBFB2A3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1A4CEF2-335D-40AE-946F-AC2C62746124}" type="presParOf" srcId="{82B71E07-46A9-1F4C-9980-576B2FA3ADD8}" destId="{A3A8D8DA-067B-EC42-9EAF-7E4FD8AA6489}" srcOrd="0" destOrd="0" presId="urn:microsoft.com/office/officeart/2005/8/layout/vList5"/>
    <dgm:cxn modelId="{52887804-2B29-4928-82AF-2EBA72EC0960}" type="presParOf" srcId="{A3A8D8DA-067B-EC42-9EAF-7E4FD8AA6489}" destId="{5131D196-118F-ED4B-8F8C-9F861CEE6268}" srcOrd="0" destOrd="0" presId="urn:microsoft.com/office/officeart/2005/8/layout/vList5"/>
    <dgm:cxn modelId="{C1A582DF-C78E-4D96-957E-7EDF7FF19726}" type="presParOf" srcId="{A3A8D8DA-067B-EC42-9EAF-7E4FD8AA6489}" destId="{B2E2EFB5-3D81-DA40-B0AB-7277103CCFA5}" srcOrd="1" destOrd="0" presId="urn:microsoft.com/office/officeart/2005/8/layout/vList5"/>
    <dgm:cxn modelId="{4584EE12-3364-4537-BE1D-8627603798CE}" type="presParOf" srcId="{82B71E07-46A9-1F4C-9980-576B2FA3ADD8}" destId="{86757E5C-20F4-E745-A720-B10E686939A4}" srcOrd="1" destOrd="0" presId="urn:microsoft.com/office/officeart/2005/8/layout/vList5"/>
    <dgm:cxn modelId="{0D6FAD37-985A-4A2E-A45A-05CD9D99245C}" type="presParOf" srcId="{82B71E07-46A9-1F4C-9980-576B2FA3ADD8}" destId="{0760AE06-7B56-494A-A0E8-36B594643D8E}" srcOrd="2" destOrd="0" presId="urn:microsoft.com/office/officeart/2005/8/layout/vList5"/>
    <dgm:cxn modelId="{0290A1DD-F913-4AD2-B7B8-7E8025F12953}" type="presParOf" srcId="{0760AE06-7B56-494A-A0E8-36B594643D8E}" destId="{C3381103-080C-D746-8B27-46B2DEE4028C}" srcOrd="0" destOrd="0" presId="urn:microsoft.com/office/officeart/2005/8/layout/vList5"/>
    <dgm:cxn modelId="{CBF8059B-533E-4CC3-85AB-26AD16C1E546}" type="presParOf" srcId="{0760AE06-7B56-494A-A0E8-36B594643D8E}" destId="{FBE9ED35-B856-174C-8737-A32D2C924CA6}" srcOrd="1" destOrd="0" presId="urn:microsoft.com/office/officeart/2005/8/layout/vList5"/>
    <dgm:cxn modelId="{E8E73B43-540B-4A4D-97BA-53AA9C56FA37}" type="presParOf" srcId="{82B71E07-46A9-1F4C-9980-576B2FA3ADD8}" destId="{42D27948-8160-FF47-9116-9786F5E669CE}" srcOrd="3" destOrd="0" presId="urn:microsoft.com/office/officeart/2005/8/layout/vList5"/>
    <dgm:cxn modelId="{1F56CC9B-D136-40A6-BCF7-46BA1A54E046}" type="presParOf" srcId="{82B71E07-46A9-1F4C-9980-576B2FA3ADD8}" destId="{39BBA486-03BD-2144-ABBF-AE369E5400B7}" srcOrd="4" destOrd="0" presId="urn:microsoft.com/office/officeart/2005/8/layout/vList5"/>
    <dgm:cxn modelId="{367E3430-BD9B-4D72-BFA3-6952BA48FED4}" type="presParOf" srcId="{39BBA486-03BD-2144-ABBF-AE369E5400B7}" destId="{70B8D9E0-4A6D-2F44-B595-4E51FB1CC510}" srcOrd="0" destOrd="0" presId="urn:microsoft.com/office/officeart/2005/8/layout/vList5"/>
    <dgm:cxn modelId="{80250190-3B6F-41BE-9F3B-6DBD15D51DE0}" type="presParOf" srcId="{39BBA486-03BD-2144-ABBF-AE369E5400B7}" destId="{09F84ED2-5430-D348-8351-1C588DA968E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7261299" y="-2978302"/>
          <a:ext cx="1125833" cy="73639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000" b="1" i="0" kern="1200" dirty="0"/>
            <a:t>de strophes contenant des vers.</a:t>
          </a:r>
          <a:endParaRPr lang="fr-FR" sz="4000" b="1" kern="1200" dirty="0"/>
        </a:p>
      </dsp:txBody>
      <dsp:txXfrm rot="-5400000">
        <a:off x="4142232" y="195724"/>
        <a:ext cx="7309009" cy="1015915"/>
      </dsp:txXfrm>
    </dsp:sp>
    <dsp:sp modelId="{5131D196-118F-ED4B-8F8C-9F861CEE6268}">
      <dsp:nvSpPr>
        <dsp:cNvPr id="0" name=""/>
        <dsp:cNvSpPr/>
      </dsp:nvSpPr>
      <dsp:spPr>
        <a:xfrm>
          <a:off x="0" y="35"/>
          <a:ext cx="4142232" cy="1407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a</a:t>
          </a:r>
        </a:p>
      </dsp:txBody>
      <dsp:txXfrm>
        <a:off x="68698" y="68733"/>
        <a:ext cx="4004836" cy="1269895"/>
      </dsp:txXfrm>
    </dsp:sp>
    <dsp:sp modelId="{FBE9ED35-B856-174C-8737-A32D2C924CA6}">
      <dsp:nvSpPr>
        <dsp:cNvPr id="0" name=""/>
        <dsp:cNvSpPr/>
      </dsp:nvSpPr>
      <dsp:spPr>
        <a:xfrm rot="5400000">
          <a:off x="7261299" y="-1500646"/>
          <a:ext cx="1125833" cy="73639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000" b="1" i="0" kern="1200" dirty="0"/>
            <a:t>de vers contenant des strophes.</a:t>
          </a:r>
          <a:endParaRPr lang="fr-FR" sz="4000" b="1" kern="1200" dirty="0"/>
        </a:p>
      </dsp:txBody>
      <dsp:txXfrm rot="-5400000">
        <a:off x="4142232" y="1673380"/>
        <a:ext cx="7309009" cy="1015915"/>
      </dsp:txXfrm>
    </dsp:sp>
    <dsp:sp modelId="{C3381103-080C-D746-8B27-46B2DEE4028C}">
      <dsp:nvSpPr>
        <dsp:cNvPr id="0" name=""/>
        <dsp:cNvSpPr/>
      </dsp:nvSpPr>
      <dsp:spPr>
        <a:xfrm>
          <a:off x="0" y="1477691"/>
          <a:ext cx="4142232" cy="1407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b</a:t>
          </a:r>
        </a:p>
      </dsp:txBody>
      <dsp:txXfrm>
        <a:off x="68698" y="1546389"/>
        <a:ext cx="4004836" cy="1269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7261299" y="-2978302"/>
          <a:ext cx="1125833" cy="73639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000" b="1" i="0" kern="1200" dirty="0"/>
            <a:t>de strophes contenant des vers.</a:t>
          </a:r>
          <a:endParaRPr lang="fr-FR" sz="4000" b="1" kern="1200" dirty="0"/>
        </a:p>
      </dsp:txBody>
      <dsp:txXfrm rot="-5400000">
        <a:off x="4142232" y="195724"/>
        <a:ext cx="7309009" cy="1015915"/>
      </dsp:txXfrm>
    </dsp:sp>
    <dsp:sp modelId="{5131D196-118F-ED4B-8F8C-9F861CEE6268}">
      <dsp:nvSpPr>
        <dsp:cNvPr id="0" name=""/>
        <dsp:cNvSpPr/>
      </dsp:nvSpPr>
      <dsp:spPr>
        <a:xfrm>
          <a:off x="0" y="35"/>
          <a:ext cx="4142232" cy="1407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a</a:t>
          </a:r>
        </a:p>
      </dsp:txBody>
      <dsp:txXfrm>
        <a:off x="68698" y="68733"/>
        <a:ext cx="4004836" cy="1269895"/>
      </dsp:txXfrm>
    </dsp:sp>
    <dsp:sp modelId="{FBE9ED35-B856-174C-8737-A32D2C924CA6}">
      <dsp:nvSpPr>
        <dsp:cNvPr id="0" name=""/>
        <dsp:cNvSpPr/>
      </dsp:nvSpPr>
      <dsp:spPr>
        <a:xfrm rot="5400000">
          <a:off x="7261299" y="-1500646"/>
          <a:ext cx="1125833" cy="736396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000" b="1" i="0" kern="1200" dirty="0"/>
            <a:t>de vers contenant des strophes.</a:t>
          </a:r>
          <a:endParaRPr lang="fr-FR" sz="4000" b="1" kern="1200" dirty="0"/>
        </a:p>
      </dsp:txBody>
      <dsp:txXfrm rot="-5400000">
        <a:off x="4142232" y="1673380"/>
        <a:ext cx="7309009" cy="1015915"/>
      </dsp:txXfrm>
    </dsp:sp>
    <dsp:sp modelId="{C3381103-080C-D746-8B27-46B2DEE4028C}">
      <dsp:nvSpPr>
        <dsp:cNvPr id="0" name=""/>
        <dsp:cNvSpPr/>
      </dsp:nvSpPr>
      <dsp:spPr>
        <a:xfrm>
          <a:off x="0" y="1477691"/>
          <a:ext cx="4142232" cy="1407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b</a:t>
          </a:r>
        </a:p>
      </dsp:txBody>
      <dsp:txXfrm>
        <a:off x="68698" y="1546389"/>
        <a:ext cx="4004836" cy="1269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7450086" y="-3212905"/>
          <a:ext cx="748258" cy="736396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000" b="1" kern="1200" dirty="0"/>
            <a:t>8 syllabes </a:t>
          </a:r>
        </a:p>
      </dsp:txBody>
      <dsp:txXfrm rot="-5400000">
        <a:off x="4142232" y="131476"/>
        <a:ext cx="7327441" cy="675204"/>
      </dsp:txXfrm>
    </dsp:sp>
    <dsp:sp modelId="{5131D196-118F-ED4B-8F8C-9F861CEE6268}">
      <dsp:nvSpPr>
        <dsp:cNvPr id="0" name=""/>
        <dsp:cNvSpPr/>
      </dsp:nvSpPr>
      <dsp:spPr>
        <a:xfrm>
          <a:off x="0" y="1417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659" y="47076"/>
        <a:ext cx="4050914" cy="844005"/>
      </dsp:txXfrm>
    </dsp:sp>
    <dsp:sp modelId="{FBE9ED35-B856-174C-8737-A32D2C924CA6}">
      <dsp:nvSpPr>
        <dsp:cNvPr id="0" name=""/>
        <dsp:cNvSpPr/>
      </dsp:nvSpPr>
      <dsp:spPr>
        <a:xfrm rot="5400000">
          <a:off x="7450086" y="-2230815"/>
          <a:ext cx="748258" cy="7363968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</a:t>
          </a:r>
          <a:r>
            <a:rPr lang="fr-FR" sz="4000" b="1" kern="1200" dirty="0"/>
            <a:t>10 syllabes</a:t>
          </a:r>
        </a:p>
      </dsp:txBody>
      <dsp:txXfrm rot="-5400000">
        <a:off x="4142232" y="1113566"/>
        <a:ext cx="7327441" cy="675204"/>
      </dsp:txXfrm>
    </dsp:sp>
    <dsp:sp modelId="{C3381103-080C-D746-8B27-46B2DEE4028C}">
      <dsp:nvSpPr>
        <dsp:cNvPr id="0" name=""/>
        <dsp:cNvSpPr/>
      </dsp:nvSpPr>
      <dsp:spPr>
        <a:xfrm>
          <a:off x="0" y="98350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659" y="1029165"/>
        <a:ext cx="4050914" cy="844005"/>
      </dsp:txXfrm>
    </dsp:sp>
    <dsp:sp modelId="{09F84ED2-5430-D348-8351-1C588DA968EF}">
      <dsp:nvSpPr>
        <dsp:cNvPr id="0" name=""/>
        <dsp:cNvSpPr/>
      </dsp:nvSpPr>
      <dsp:spPr>
        <a:xfrm rot="5400000">
          <a:off x="7450086" y="-1248725"/>
          <a:ext cx="748258" cy="73639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000" b="1" kern="1200" dirty="0"/>
            <a:t>12 syllabes</a:t>
          </a: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b="1" kern="1200" dirty="0"/>
        </a:p>
      </dsp:txBody>
      <dsp:txXfrm rot="-5400000">
        <a:off x="4142232" y="2095656"/>
        <a:ext cx="7327441" cy="675204"/>
      </dsp:txXfrm>
    </dsp:sp>
    <dsp:sp modelId="{70B8D9E0-4A6D-2F44-B595-4E51FB1CC510}">
      <dsp:nvSpPr>
        <dsp:cNvPr id="0" name=""/>
        <dsp:cNvSpPr/>
      </dsp:nvSpPr>
      <dsp:spPr>
        <a:xfrm>
          <a:off x="0" y="196559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659" y="2011255"/>
        <a:ext cx="4050914" cy="8440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7450086" y="-3212905"/>
          <a:ext cx="748258" cy="736396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000" b="1" kern="1200" dirty="0"/>
            <a:t>8 syllabes </a:t>
          </a:r>
        </a:p>
      </dsp:txBody>
      <dsp:txXfrm rot="-5400000">
        <a:off x="4142232" y="131476"/>
        <a:ext cx="7327441" cy="675204"/>
      </dsp:txXfrm>
    </dsp:sp>
    <dsp:sp modelId="{5131D196-118F-ED4B-8F8C-9F861CEE6268}">
      <dsp:nvSpPr>
        <dsp:cNvPr id="0" name=""/>
        <dsp:cNvSpPr/>
      </dsp:nvSpPr>
      <dsp:spPr>
        <a:xfrm>
          <a:off x="0" y="1417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a</a:t>
          </a:r>
        </a:p>
      </dsp:txBody>
      <dsp:txXfrm>
        <a:off x="45659" y="47076"/>
        <a:ext cx="4050914" cy="844005"/>
      </dsp:txXfrm>
    </dsp:sp>
    <dsp:sp modelId="{FBE9ED35-B856-174C-8737-A32D2C924CA6}">
      <dsp:nvSpPr>
        <dsp:cNvPr id="0" name=""/>
        <dsp:cNvSpPr/>
      </dsp:nvSpPr>
      <dsp:spPr>
        <a:xfrm rot="5400000">
          <a:off x="7450086" y="-2230815"/>
          <a:ext cx="748258" cy="736396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800" b="1" kern="1200" dirty="0"/>
            <a:t> </a:t>
          </a:r>
          <a:r>
            <a:rPr lang="fr-FR" sz="4000" b="1" kern="1200" dirty="0"/>
            <a:t>10 syllabes</a:t>
          </a:r>
        </a:p>
      </dsp:txBody>
      <dsp:txXfrm rot="-5400000">
        <a:off x="4142232" y="1113566"/>
        <a:ext cx="7327441" cy="675204"/>
      </dsp:txXfrm>
    </dsp:sp>
    <dsp:sp modelId="{C3381103-080C-D746-8B27-46B2DEE4028C}">
      <dsp:nvSpPr>
        <dsp:cNvPr id="0" name=""/>
        <dsp:cNvSpPr/>
      </dsp:nvSpPr>
      <dsp:spPr>
        <a:xfrm>
          <a:off x="0" y="98350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b</a:t>
          </a:r>
        </a:p>
      </dsp:txBody>
      <dsp:txXfrm>
        <a:off x="45659" y="1029165"/>
        <a:ext cx="4050914" cy="844005"/>
      </dsp:txXfrm>
    </dsp:sp>
    <dsp:sp modelId="{09F84ED2-5430-D348-8351-1C588DA968EF}">
      <dsp:nvSpPr>
        <dsp:cNvPr id="0" name=""/>
        <dsp:cNvSpPr/>
      </dsp:nvSpPr>
      <dsp:spPr>
        <a:xfrm rot="5400000">
          <a:off x="7450086" y="-1248725"/>
          <a:ext cx="748258" cy="73639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000" b="1" kern="1200" dirty="0"/>
            <a:t>12 syllabes</a:t>
          </a: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b="1" kern="1200" dirty="0"/>
        </a:p>
      </dsp:txBody>
      <dsp:txXfrm rot="-5400000">
        <a:off x="4142232" y="2095656"/>
        <a:ext cx="7327441" cy="675204"/>
      </dsp:txXfrm>
    </dsp:sp>
    <dsp:sp modelId="{70B8D9E0-4A6D-2F44-B595-4E51FB1CC510}">
      <dsp:nvSpPr>
        <dsp:cNvPr id="0" name=""/>
        <dsp:cNvSpPr/>
      </dsp:nvSpPr>
      <dsp:spPr>
        <a:xfrm>
          <a:off x="0" y="1965596"/>
          <a:ext cx="4142232" cy="935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/>
            <a:t>c</a:t>
          </a:r>
        </a:p>
      </dsp:txBody>
      <dsp:txXfrm>
        <a:off x="45659" y="2011255"/>
        <a:ext cx="4050914" cy="844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49F0-7D83-4415-9465-A54B2CA0D234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B3605-6721-460F-98C1-B167D2044D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9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CM : j’ai modifié le sous-titre, compte-tenu de vos objectifs. Vous pouvez dire que ces futurs 6</a:t>
            </a:r>
            <a:r>
              <a:rPr lang="fr-FR" baseline="30000" dirty="0" smtClean="0"/>
              <a:t>ème</a:t>
            </a:r>
            <a:r>
              <a:rPr lang="fr-FR" baseline="0" dirty="0" smtClean="0"/>
              <a:t> sauront déjà beaucoup de choses sur la poésie ! Qu’ils seront parés pour le collège…! (soyons optimistes !)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CM : ici, on pleure…ce qui est extrême est d’utiliser</a:t>
            </a:r>
            <a:r>
              <a:rPr lang="fr-FR" baseline="0" dirty="0" smtClean="0"/>
              <a:t> le poème pour dénoncer.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EE092-564C-48AF-A7A5-3C7151B8000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96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CM : et ici, on rit !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F04BD-C4E8-9245-9452-B10D4F021B1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440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04BD-C4E8-9245-9452-B10D4F021B1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946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</a:t>
            </a:r>
            <a:r>
              <a:rPr lang="fr-FR" baseline="0" dirty="0" smtClean="0"/>
              <a:t> ce poème Raymond Queneau met en avant toutes les formes que peut prendre la poésie, comme nous avons pu le voir à travers quelques poésies qui ont traversé les siècles.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CM : A présenter de façon chronologique, éventuellement ? Pour</a:t>
            </a:r>
            <a:r>
              <a:rPr lang="fr-FR" baseline="0" dirty="0" smtClean="0"/>
              <a:t> le portrait de </a:t>
            </a:r>
            <a:r>
              <a:rPr lang="fr-FR" baseline="0" dirty="0" err="1" smtClean="0"/>
              <a:t>Basho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ref</a:t>
            </a:r>
            <a:r>
              <a:rPr lang="fr-FR" baseline="0" dirty="0" smtClean="0"/>
              <a:t>. avec crédit…</a:t>
            </a:r>
          </a:p>
          <a:p>
            <a:r>
              <a:rPr lang="fr-FR" baseline="0" dirty="0" smtClean="0"/>
              <a:t>Peut-être placer avant la diapo « à toi de jouer » et faire faire ce travail sous forme de jeu ? C’est une bonne idée, en tout cas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J’espère que le portrait de </a:t>
            </a:r>
            <a:r>
              <a:rPr lang="fr-FR" baseline="0" dirty="0" err="1" smtClean="0"/>
              <a:t>Basho</a:t>
            </a:r>
            <a:r>
              <a:rPr lang="fr-FR" baseline="0" dirty="0" smtClean="0"/>
              <a:t> vient bien d’</a:t>
            </a:r>
            <a:r>
              <a:rPr lang="fr-FR" baseline="0" dirty="0" err="1" smtClean="0"/>
              <a:t>Eduthèque</a:t>
            </a:r>
            <a:r>
              <a:rPr lang="fr-FR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30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301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CM : expliquer « codifiées » ?</a:t>
            </a:r>
          </a:p>
          <a:p>
            <a:r>
              <a:rPr lang="fr-FR" baseline="0" dirty="0" smtClean="0"/>
              <a:t>Dire que la dictée reprend des mots vus ces dernières semaines et des difficultés grammaticales déjà vues aussi.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CM : TB, ce quiz qui suit.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147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fr-FR" dirty="0" smtClean="0"/>
              <a:t>CM : voilà, et si jamais il vous restait encore du temps, rien n’empêche</a:t>
            </a:r>
            <a:r>
              <a:rPr lang="fr-FR" baseline="0" dirty="0" smtClean="0"/>
              <a:t> de revenir sur un des poèmes et de le relire.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413C8-492C-4DF8-B437-413D5BAE6CF8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2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Lecture silencieuse puis magistrale. </a:t>
            </a:r>
          </a:p>
          <a:p>
            <a:r>
              <a:rPr lang="fr-FR" dirty="0" smtClean="0"/>
              <a:t>De</a:t>
            </a:r>
            <a:r>
              <a:rPr lang="fr-FR" baseline="0" dirty="0" smtClean="0"/>
              <a:t> quel type de texte s’agit-il ? Une poésie : disposition, vers (régularité), rimes</a:t>
            </a:r>
          </a:p>
          <a:p>
            <a:r>
              <a:rPr lang="fr-FR" baseline="0" dirty="0" smtClean="0"/>
              <a:t>CM : pouvez-vous vérifier l’absence du « ne » devant « sait » au v5 ? Et la présence de majuscules à chaque début de vers ?</a:t>
            </a:r>
          </a:p>
          <a:p>
            <a:r>
              <a:rPr lang="fr-FR" baseline="0" dirty="0" smtClean="0"/>
              <a:t>Faire remarquer absence de ponctuation et familiarités voulues, dans une volonté de proximité avec le lecteur (ou le dire sur la diapo 16)</a:t>
            </a:r>
          </a:p>
          <a:p>
            <a:r>
              <a:rPr lang="fr-FR" baseline="0" dirty="0" smtClean="0"/>
              <a:t>Bien expliquer sa démarche : ce poème constitue une sorte de synthèse d’une définition de la poésie.  A travers lui, nous allons revenir sur tout ce que nous avons vu ces trois dernières semaines.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84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CM : Peut-être guider les élèves : au vers 2, une expression doit te rappeler une forme poétique que l’on a vue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Je suggère de remplacer les sous-titres en bleu par une question qui place les élèves en situation de recherche.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26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Expliciter</a:t>
            </a:r>
            <a:r>
              <a:rPr lang="fr-FR" baseline="0" dirty="0" smtClean="0"/>
              <a:t> que le haïkus est une forme de poésie, qui en quelques mots, permet de faire passer une émotion = rappel (CM)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CM : la créativité, l’absence de contrainte rationnelle…la possibilité du jeu…de la légèreté dont la forme choisie par Queneau est la preuve.</a:t>
            </a:r>
          </a:p>
          <a:p>
            <a:r>
              <a:rPr lang="fr-FR" dirty="0" smtClean="0"/>
              <a:t>Bien vérifier ce </a:t>
            </a:r>
            <a:r>
              <a:rPr lang="fr-FR" dirty="0" err="1" smtClean="0"/>
              <a:t>pb</a:t>
            </a:r>
            <a:r>
              <a:rPr lang="fr-FR" dirty="0" smtClean="0"/>
              <a:t> de négation qui me tracasse (ce ne serait pas surprenant chez Queneau,</a:t>
            </a:r>
            <a:r>
              <a:rPr lang="fr-FR" baseline="0" dirty="0" smtClean="0"/>
              <a:t> mais ce serait gênant de ne pas placer de négation complète s’il y en a une…J’ai trouvé les 2 formes dans les versions qui circulent sur internet, mais aucune n’est fiable…).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Ici le poème semble un peu fou, il résiste à la compréhension mais le rythme et les sonorités permettent la musicalité du poème.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poème très imagé nous permet de nous représenter très concrètement de quoi il s’agit.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92BF-95DC-4F4B-87D8-AF9A7240577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75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3605-6721-460F-98C1-B167D2044D2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098398-D88C-124F-8807-9511F3C32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E4225BC-E567-E747-BD81-52FF3E5A2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88B00C4-C887-B542-84D7-F899E5D5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44A39E2-6AEE-DC48-920D-EEB2DE40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C19A5FB-8EC5-7A43-88F0-96F6D4F4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47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CCFE62-63D3-6E40-9EB7-E22BB2CA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1C445BF-F9E9-5548-9023-4C532F83C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765171D-4117-6C41-BC1B-D4F6A9F4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106F73D-394C-AC42-B672-4E66FA42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EF4ECBE-62CA-464C-9939-2078ACF4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95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D7E7C716-09FF-C24E-9CF0-818B99E82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072A88F-8BB2-2243-B510-B6B23E547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260AE30-D834-9746-B938-C2DB2B4F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3FD4C45-85F1-6B45-8986-20298868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CD9C788-BA25-BB41-8ED1-A112C1EA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37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E53840-4342-F944-8880-C1ABA4E7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DA2BC86-7D38-4941-B5B7-300F382A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11D65FB-2282-5442-83C3-6133380B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1A2B6D7-6708-6D40-94D8-228C1998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38C923F-216A-5C40-AF27-D02D006A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55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CF1134-2A47-1E42-A3BA-C8B633B6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A71B147-5A6C-0640-BF31-D868EDDD0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ECA9F48-7B92-8B47-BCEF-EBDB77B8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CBB5F30-0FF3-2544-B633-E3382FB2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99CD42E-EEAE-0F44-8A0F-63EC7872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90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FCFF0A1-C437-4746-82C5-34764745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AB9A021-3724-6346-84DC-D7B6D5DF1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1F26763-2E8A-AF4E-B8B7-41FB5B9E0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C7599B8-823F-BB44-BD81-38C15046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351A9F7-479A-9C46-ADDE-69564834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D0A72BB-1F44-3446-A1E6-C7D22A75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5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C724C3-48D5-9F46-9676-E22B3D70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EC188EA-0BB7-384D-B833-E2E30F652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B363EC6-E2D0-C24E-B6EB-C71E1E949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00136EE-1F84-7E4E-8419-2CF10DB98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F707724-A815-D743-80B2-CAA0D14B2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43EE84D3-0405-F544-9F13-8CD8B980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537C11B2-692E-DA4E-B44C-ED269B9F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44D5AC19-1EAF-FA44-AD63-6BDCEB07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6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439DF26-437F-9B40-8F80-2DD94E16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BBDD99A5-10DE-AC45-BE25-1A0D318C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B2273528-2C1F-1B45-9A3D-1E263429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6A26E88-095F-EC45-A1EC-6DFD65C4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92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6AE76FC6-A618-614C-882B-5A954D35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EF1775E-E4C9-0945-8E20-EBBA5B5B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AF0AF2F-D3F8-B24A-B68C-D0A16356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7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B194313-5124-644D-8A10-B945B3EC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59564CE-5DF0-EE47-BBB0-94F47B222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8B4B5F1-468C-6045-B171-6DB6E8F63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37FB49D-B5D9-504A-986B-A523E0CD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7BCF0AC-27FD-934F-A80C-FCC243D0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C9F207A-466B-CD4C-8214-F0086E6A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10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C5A6ED4-63CA-494C-BCCC-84EE6833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2CB36F6E-7A43-974A-A89A-B3286BB1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D0FFF29-5981-DA42-85AD-BBC1C504E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C7783550-4A8F-E04E-A9BE-9228F04B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91689C4-9BA2-534F-B1C8-7C1658F2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F70E758-46F0-2B47-AD98-42B9BF9C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3055BC62-2B29-774C-8A13-D9160DA3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13010A5-A62E-A846-9732-6F6C29D17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CF6AC86-AF31-7642-B031-793CD29AB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95A0-46AC-DD44-9D77-3F7C849049D7}" type="datetimeFigureOut">
              <a:rPr lang="fr-FR" smtClean="0"/>
              <a:pPr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328C7D2-6CB1-AA47-AB2E-281561503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A1DDA83-6AEB-E148-B7A9-2E2FCAC9D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5A00-3DC4-B948-A188-862B72D116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5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C999B49-E57C-A246-ADE7-29BFE76BA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2000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/>
              <a:t>Français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CM2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683518CA-9E1B-5943-BDAE-F2032CD1D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9144000" cy="18288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Vers la 6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…!</a:t>
            </a:r>
          </a:p>
          <a:p>
            <a:r>
              <a:rPr lang="fr-FR" sz="3200" dirty="0" smtClean="0"/>
              <a:t>Révisons nos connaissances sur la poésie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573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2286000"/>
            <a:ext cx="624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mais d’autres fois on pleure on rit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en écrivant la poésie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ça a toujours </a:t>
            </a:r>
            <a:r>
              <a:rPr lang="fr-FR" sz="3200" dirty="0" err="1" smtClean="0">
                <a:solidFill>
                  <a:srgbClr val="FF0000"/>
                </a:solidFill>
              </a:rPr>
              <a:t>kèkchose</a:t>
            </a:r>
            <a:r>
              <a:rPr lang="fr-FR" sz="3200" dirty="0" smtClean="0">
                <a:solidFill>
                  <a:srgbClr val="FF0000"/>
                </a:solidFill>
              </a:rPr>
              <a:t> d’extrême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un poème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" y="304800"/>
            <a:ext cx="624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rgbClr val="0070C0"/>
                </a:solidFill>
              </a:rPr>
              <a:t> Un poème nous laisse-t-il insensibles ?</a:t>
            </a:r>
            <a:endParaRPr lang="fr-FR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B97061E-C287-41EB-9870-6FBDBC02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800"/>
            <a:ext cx="10515600" cy="6400800"/>
          </a:xfrm>
        </p:spPr>
        <p:txBody>
          <a:bodyPr>
            <a:normAutofit fontScale="77500" lnSpcReduction="20000"/>
          </a:bodyPr>
          <a:lstStyle/>
          <a:p>
            <a:pPr marL="2062163" indent="0">
              <a:buNone/>
            </a:pPr>
            <a:r>
              <a:rPr lang="fr-FR" sz="3100" dirty="0"/>
              <a:t>Où vont tous ces enfants dont pas un seul ne rit ?</a:t>
            </a:r>
          </a:p>
          <a:p>
            <a:pPr marL="2062163" indent="0">
              <a:buNone/>
            </a:pPr>
            <a:r>
              <a:rPr lang="fr-FR" sz="3100" dirty="0"/>
              <a:t>Ces doux êtres pensifs, que la fièvre maigrit ?</a:t>
            </a:r>
          </a:p>
          <a:p>
            <a:pPr marL="2062163" indent="0">
              <a:buNone/>
            </a:pPr>
            <a:r>
              <a:rPr lang="fr-FR" sz="3100" dirty="0"/>
              <a:t>Ces filles de huit ans qu'on voit cheminer seules ?</a:t>
            </a:r>
          </a:p>
          <a:p>
            <a:pPr marL="2062163" indent="0">
              <a:buNone/>
            </a:pPr>
            <a:r>
              <a:rPr lang="fr-FR" sz="3100" dirty="0"/>
              <a:t>Ils s'en vont travailler quinze heures sous des meules ;</a:t>
            </a:r>
          </a:p>
          <a:p>
            <a:pPr marL="2062163" indent="0">
              <a:buNone/>
            </a:pPr>
            <a:r>
              <a:rPr lang="fr-FR" sz="3100" dirty="0"/>
              <a:t>Ils vont, de l'aube au soir, faire éternellement</a:t>
            </a:r>
          </a:p>
          <a:p>
            <a:pPr marL="2062163" indent="0">
              <a:buNone/>
            </a:pPr>
            <a:r>
              <a:rPr lang="fr-FR" sz="3100" dirty="0"/>
              <a:t>Dans la même prison le même mouvement.</a:t>
            </a:r>
          </a:p>
          <a:p>
            <a:pPr marL="2062163" indent="0">
              <a:buNone/>
            </a:pPr>
            <a:r>
              <a:rPr lang="fr-FR" sz="3100" dirty="0"/>
              <a:t>Accroupis sous les dents d'une machine sombre,</a:t>
            </a:r>
          </a:p>
          <a:p>
            <a:pPr marL="2062163" indent="0">
              <a:buNone/>
            </a:pPr>
            <a:r>
              <a:rPr lang="fr-FR" sz="3100" dirty="0"/>
              <a:t>Monstre hideux qui mâche on ne sait quoi dans l'ombre,</a:t>
            </a:r>
          </a:p>
          <a:p>
            <a:pPr marL="2062163" indent="0">
              <a:buNone/>
            </a:pPr>
            <a:r>
              <a:rPr lang="fr-FR" sz="3100" dirty="0"/>
              <a:t>Innocents dans un bagne, anges dans un enfer, </a:t>
            </a:r>
          </a:p>
          <a:p>
            <a:pPr marL="2062163" indent="0">
              <a:buNone/>
            </a:pPr>
            <a:r>
              <a:rPr lang="fr-FR" sz="3100" dirty="0"/>
              <a:t>Ils travaillent. Tout est d'airain, tout est de fer.</a:t>
            </a:r>
          </a:p>
          <a:p>
            <a:pPr marL="2062163" indent="0">
              <a:buNone/>
            </a:pPr>
            <a:r>
              <a:rPr lang="fr-FR" sz="3100" dirty="0"/>
              <a:t>Jamais on ne s'arrête et jamais on ne joue.</a:t>
            </a:r>
          </a:p>
          <a:p>
            <a:pPr marL="2062163" indent="0">
              <a:buNone/>
            </a:pPr>
            <a:r>
              <a:rPr lang="fr-FR" sz="3100" dirty="0"/>
              <a:t>Aussi quelle pâleur ! la cendre est sur leur joue.</a:t>
            </a:r>
          </a:p>
          <a:p>
            <a:pPr marL="2062163" indent="0">
              <a:buNone/>
            </a:pPr>
            <a:r>
              <a:rPr lang="fr-FR" sz="3100" dirty="0"/>
              <a:t>Il fait à peine jour, ils sont déjà bien las.</a:t>
            </a:r>
          </a:p>
          <a:p>
            <a:pPr marL="2062163" indent="0">
              <a:buNone/>
            </a:pPr>
            <a:r>
              <a:rPr lang="fr-FR" sz="3100" dirty="0"/>
              <a:t>Ils ne comprennent rien à leur destin, hélas !</a:t>
            </a:r>
          </a:p>
          <a:p>
            <a:pPr marL="0" indent="0">
              <a:buNone/>
            </a:pPr>
            <a:r>
              <a:rPr lang="fr-FR" dirty="0"/>
              <a:t>                                             </a:t>
            </a:r>
          </a:p>
          <a:p>
            <a:pPr marL="0" indent="0">
              <a:buNone/>
            </a:pPr>
            <a:r>
              <a:rPr lang="fr-FR" dirty="0"/>
              <a:t>        Victor Hugo, « </a:t>
            </a:r>
            <a:r>
              <a:rPr lang="fr-FR" dirty="0" err="1"/>
              <a:t>Melancholia</a:t>
            </a:r>
            <a:r>
              <a:rPr lang="fr-FR" dirty="0"/>
              <a:t> »</a:t>
            </a:r>
            <a:r>
              <a:rPr lang="fr-FR" i="1" dirty="0"/>
              <a:t> </a:t>
            </a:r>
            <a:r>
              <a:rPr lang="fr-FR" dirty="0"/>
              <a:t>[extrait], </a:t>
            </a:r>
            <a:r>
              <a:rPr lang="fr-FR" i="1" dirty="0"/>
              <a:t>Les contemplations</a:t>
            </a:r>
            <a:r>
              <a:rPr lang="fr-FR" dirty="0"/>
              <a:t>, 1856 (https://gallica-bnf.fr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9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133600"/>
            <a:ext cx="1112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Grâce aux images, aux rimes et à la ponctuation qui rythment le poème,  Victor Hugo parvient à émouvoir le lecteur et il s’oppose aux injustices sociales de son époque.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220980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mais d’autres fois on pleure on rit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en écrivant la poésie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ça a toujours </a:t>
            </a:r>
            <a:r>
              <a:rPr lang="fr-FR" sz="3200" dirty="0" err="1" smtClean="0">
                <a:solidFill>
                  <a:srgbClr val="FF0000"/>
                </a:solidFill>
              </a:rPr>
              <a:t>kèkchose</a:t>
            </a:r>
            <a:r>
              <a:rPr lang="fr-FR" sz="3200" dirty="0" smtClean="0">
                <a:solidFill>
                  <a:srgbClr val="FF0000"/>
                </a:solidFill>
              </a:rPr>
              <a:t> d’extrême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un poème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7200" y="304800"/>
            <a:ext cx="624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rgbClr val="0070C0"/>
                </a:solidFill>
              </a:rPr>
              <a:t> Un poème nous laisse-t-il insensibles ?</a:t>
            </a:r>
            <a:endParaRPr lang="fr-FR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325DAA7-2E65-3F4C-BA07-3320AF85130C}"/>
              </a:ext>
            </a:extLst>
          </p:cNvPr>
          <p:cNvSpPr txBox="1"/>
          <p:nvPr/>
        </p:nvSpPr>
        <p:spPr>
          <a:xfrm>
            <a:off x="275165" y="-52921"/>
            <a:ext cx="1168400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/>
              <a:t>La Grenouille qui </a:t>
            </a:r>
            <a:r>
              <a:rPr lang="fr-FR" sz="2600" u="sng" dirty="0" smtClean="0"/>
              <a:t>se veut faire </a:t>
            </a:r>
            <a:r>
              <a:rPr lang="fr-FR" sz="2600" u="sng" dirty="0"/>
              <a:t>aussi grosse que le Bœuf</a:t>
            </a:r>
          </a:p>
          <a:p>
            <a:pPr algn="ctr"/>
            <a:endParaRPr lang="fr-FR" sz="1200" u="sng" dirty="0"/>
          </a:p>
          <a:p>
            <a:pPr algn="ctr"/>
            <a:r>
              <a:rPr lang="fr-FR" sz="2600" dirty="0"/>
              <a:t>Une Grenouille vit un Bœuf</a:t>
            </a:r>
          </a:p>
          <a:p>
            <a:pPr algn="ctr"/>
            <a:r>
              <a:rPr lang="fr-FR" sz="2600" dirty="0"/>
              <a:t>Qui lui sembla de belle taille.</a:t>
            </a:r>
          </a:p>
          <a:p>
            <a:pPr algn="ctr"/>
            <a:r>
              <a:rPr lang="fr-FR" sz="2600" dirty="0"/>
              <a:t>Elle qui n’était pas grosse en tout comme un œuf,</a:t>
            </a:r>
          </a:p>
          <a:p>
            <a:pPr algn="ctr"/>
            <a:r>
              <a:rPr lang="fr-FR" sz="2600" dirty="0"/>
              <a:t>Envieuse s’étend, et s’enfle, et se travaille</a:t>
            </a:r>
          </a:p>
          <a:p>
            <a:pPr algn="ctr"/>
            <a:r>
              <a:rPr lang="fr-FR" sz="2600" dirty="0"/>
              <a:t>Pour égaler l’animal en grosseur,</a:t>
            </a:r>
          </a:p>
          <a:p>
            <a:pPr algn="ctr"/>
            <a:r>
              <a:rPr lang="fr-FR" sz="2600" dirty="0"/>
              <a:t>Disant : « Regardez bien, ma sœur ; </a:t>
            </a:r>
          </a:p>
          <a:p>
            <a:pPr algn="ctr"/>
            <a:r>
              <a:rPr lang="fr-FR" sz="2600" dirty="0"/>
              <a:t>Est-ce assez ? Dites-moi ; n’y suis-je point encore ? </a:t>
            </a:r>
          </a:p>
          <a:p>
            <a:pPr marL="285750" indent="-285750" algn="ctr">
              <a:buFontTx/>
              <a:buChar char="-"/>
            </a:pPr>
            <a:r>
              <a:rPr lang="fr-FR" sz="2600" dirty="0"/>
              <a:t>Nenni. – M’y voici donc ? – Point du tout. – M’y voilà ? </a:t>
            </a:r>
          </a:p>
          <a:p>
            <a:pPr marL="285750" indent="-285750" algn="ctr">
              <a:buFontTx/>
              <a:buChar char="-"/>
            </a:pPr>
            <a:r>
              <a:rPr lang="fr-FR" sz="2600" dirty="0"/>
              <a:t>Vous n’en </a:t>
            </a:r>
            <a:r>
              <a:rPr lang="fr-FR" sz="2600" dirty="0" smtClean="0"/>
              <a:t>approchez </a:t>
            </a:r>
            <a:r>
              <a:rPr lang="fr-FR" sz="2600" dirty="0"/>
              <a:t>point. » La chétive pécore</a:t>
            </a:r>
          </a:p>
          <a:p>
            <a:pPr algn="ctr"/>
            <a:r>
              <a:rPr lang="fr-FR" sz="2600" dirty="0"/>
              <a:t>S’enfla si bien qu’elle creva.</a:t>
            </a:r>
          </a:p>
          <a:p>
            <a:pPr algn="ctr"/>
            <a:endParaRPr lang="fr-FR" sz="1200" dirty="0"/>
          </a:p>
          <a:p>
            <a:pPr algn="ctr"/>
            <a:r>
              <a:rPr lang="fr-FR" sz="2600" dirty="0"/>
              <a:t>Le monde est plein de gens qui ne sont pas plus sages :</a:t>
            </a:r>
          </a:p>
          <a:p>
            <a:pPr algn="ctr"/>
            <a:r>
              <a:rPr lang="fr-FR" sz="2600" dirty="0"/>
              <a:t>Tout bourgeois veut bâtir comme les grands seigneurs,</a:t>
            </a:r>
          </a:p>
          <a:p>
            <a:pPr algn="ctr"/>
            <a:r>
              <a:rPr lang="fr-FR" sz="2600" dirty="0"/>
              <a:t>Tout petit prince a des ambassadeurs,</a:t>
            </a:r>
          </a:p>
          <a:p>
            <a:pPr algn="ctr"/>
            <a:r>
              <a:rPr lang="fr-FR" sz="2600" dirty="0"/>
              <a:t>Tout marquis veut avoir des pages.</a:t>
            </a:r>
          </a:p>
          <a:p>
            <a:pPr algn="ctr"/>
            <a:endParaRPr lang="fr-FR" sz="1200" dirty="0"/>
          </a:p>
          <a:p>
            <a:pPr algn="r"/>
            <a:r>
              <a:rPr lang="fr-FR" dirty="0"/>
              <a:t>Jean de La Fontaine, </a:t>
            </a:r>
            <a:r>
              <a:rPr lang="fr-FR" i="1" dirty="0"/>
              <a:t>Fables</a:t>
            </a:r>
            <a:r>
              <a:rPr lang="fr-FR" dirty="0"/>
              <a:t>, Livre premier, 1668,©Imprimerie nationale, 1985</a:t>
            </a:r>
          </a:p>
        </p:txBody>
      </p:sp>
    </p:spTree>
    <p:extLst>
      <p:ext uri="{BB962C8B-B14F-4D97-AF65-F5344CB8AC3E}">
        <p14:creationId xmlns:p14="http://schemas.microsoft.com/office/powerpoint/2010/main" val="6182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600" dirty="0"/>
              <a:t>Cette fable, récit en vers, nous donne une leçon de vie. </a:t>
            </a:r>
          </a:p>
          <a:p>
            <a:pPr marL="0" indent="0">
              <a:buNone/>
            </a:pPr>
            <a:r>
              <a:rPr lang="fr-FR" sz="3600" dirty="0"/>
              <a:t>En nous distrayant, elle nous instruit sur un défaut </a:t>
            </a:r>
          </a:p>
          <a:p>
            <a:pPr marL="0" indent="0">
              <a:buNone/>
            </a:pPr>
            <a:r>
              <a:rPr lang="fr-FR" sz="3600" dirty="0"/>
              <a:t>humain</a:t>
            </a:r>
            <a:r>
              <a:rPr lang="fr-FR" dirty="0"/>
              <a:t> </a:t>
            </a:r>
            <a:r>
              <a:rPr lang="fr-FR" sz="3600" dirty="0"/>
              <a:t>: l’envie.</a:t>
            </a:r>
          </a:p>
        </p:txBody>
      </p:sp>
    </p:spTree>
    <p:extLst>
      <p:ext uri="{BB962C8B-B14F-4D97-AF65-F5344CB8AC3E}">
        <p14:creationId xmlns:p14="http://schemas.microsoft.com/office/powerpoint/2010/main" val="41522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228600"/>
            <a:ext cx="5257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/>
          </a:p>
          <a:p>
            <a:r>
              <a:rPr lang="fr-FR" sz="2800" dirty="0" smtClean="0"/>
              <a:t>Bien placés bien choisis</a:t>
            </a:r>
          </a:p>
          <a:p>
            <a:r>
              <a:rPr lang="fr-FR" sz="2800" dirty="0" smtClean="0"/>
              <a:t>quelques mots font une poésie</a:t>
            </a:r>
          </a:p>
          <a:p>
            <a:r>
              <a:rPr lang="fr-FR" sz="2800" dirty="0" smtClean="0"/>
              <a:t>les mots il suffit qu’on les aime</a:t>
            </a:r>
          </a:p>
          <a:p>
            <a:r>
              <a:rPr lang="fr-FR" sz="2800" dirty="0" smtClean="0"/>
              <a:t>pour écrire un poème</a:t>
            </a:r>
          </a:p>
          <a:p>
            <a:r>
              <a:rPr lang="fr-FR" sz="2800" dirty="0" smtClean="0"/>
              <a:t>on sait pas toujours ce qu’on dit</a:t>
            </a:r>
          </a:p>
          <a:p>
            <a:r>
              <a:rPr lang="fr-FR" sz="2800" dirty="0" smtClean="0"/>
              <a:t>lorsque naît la poésie</a:t>
            </a:r>
          </a:p>
          <a:p>
            <a:r>
              <a:rPr lang="fr-FR" sz="2800" dirty="0" smtClean="0"/>
              <a:t>faut ensuite rechercher le thème</a:t>
            </a:r>
          </a:p>
          <a:p>
            <a:r>
              <a:rPr lang="fr-FR" sz="2800" dirty="0" smtClean="0"/>
              <a:t>pour intituler le poème</a:t>
            </a:r>
          </a:p>
          <a:p>
            <a:r>
              <a:rPr lang="fr-FR" sz="2800" dirty="0" smtClean="0"/>
              <a:t>mais d’autres fois on pleure on rit</a:t>
            </a:r>
          </a:p>
          <a:p>
            <a:r>
              <a:rPr lang="fr-FR" sz="2800" dirty="0" smtClean="0"/>
              <a:t>en écrivant la poésie</a:t>
            </a:r>
          </a:p>
          <a:p>
            <a:r>
              <a:rPr lang="fr-FR" sz="2800" dirty="0" smtClean="0"/>
              <a:t>ça a toujours </a:t>
            </a:r>
            <a:r>
              <a:rPr lang="fr-FR" sz="2800" dirty="0" err="1" smtClean="0"/>
              <a:t>kèkchose</a:t>
            </a:r>
            <a:r>
              <a:rPr lang="fr-FR" sz="2800" dirty="0" smtClean="0"/>
              <a:t> d’extrême</a:t>
            </a:r>
          </a:p>
          <a:p>
            <a:r>
              <a:rPr lang="fr-FR" sz="2800" dirty="0" smtClean="0"/>
              <a:t>un </a:t>
            </a:r>
            <a:r>
              <a:rPr lang="fr-FR" sz="2800" dirty="0" smtClean="0"/>
              <a:t>poème</a:t>
            </a:r>
          </a:p>
          <a:p>
            <a:endParaRPr lang="fr-FR" sz="2800" dirty="0"/>
          </a:p>
          <a:p>
            <a:endParaRPr lang="fr-FR" sz="28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7543800" y="570916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Raymond Queneau , </a:t>
            </a:r>
            <a:r>
              <a:rPr lang="fr-FR" i="1" dirty="0">
                <a:solidFill>
                  <a:prstClr val="black"/>
                </a:solidFill>
              </a:rPr>
              <a:t>Œuvres Complètes </a:t>
            </a:r>
            <a:r>
              <a:rPr lang="fr-FR" dirty="0">
                <a:solidFill>
                  <a:prstClr val="black"/>
                </a:solidFill>
              </a:rPr>
              <a:t>©Gallimard, 1989</a:t>
            </a:r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mic Sans MS" pitchFamily="66" charset="0"/>
              </a:rPr>
              <a:t>MAINTENANT </a:t>
            </a:r>
            <a:r>
              <a:rPr lang="fr-FR" cap="all" dirty="0">
                <a:latin typeface="Comic Sans MS" pitchFamily="66" charset="0"/>
              </a:rPr>
              <a:t>à</a:t>
            </a:r>
            <a:r>
              <a:rPr lang="fr-FR" dirty="0">
                <a:latin typeface="Comic Sans MS" pitchFamily="66" charset="0"/>
              </a:rPr>
              <a:t> TON TOUR </a:t>
            </a:r>
          </a:p>
        </p:txBody>
      </p:sp>
      <p:pic>
        <p:nvPicPr>
          <p:cNvPr id="1026" name="Picture 2" descr="Résultat de recherche d'images pour &quot;smiley clin d'oei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7" y="2276872"/>
            <a:ext cx="2548457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8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xmlns="" id="{DFF454F3-ECAD-40B7-AD80-A16A28E21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2057400" cy="27678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E2D942A-8C47-4E1C-894B-B39E8EB72EA5}"/>
              </a:ext>
            </a:extLst>
          </p:cNvPr>
          <p:cNvSpPr txBox="1"/>
          <p:nvPr/>
        </p:nvSpPr>
        <p:spPr>
          <a:xfrm>
            <a:off x="381000" y="2743200"/>
            <a:ext cx="2366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Photographie d’Etienne </a:t>
            </a:r>
            <a:r>
              <a:rPr lang="fr-FR" sz="1600" dirty="0" err="1"/>
              <a:t>Carjat</a:t>
            </a:r>
            <a:r>
              <a:rPr lang="fr-FR" sz="1600" dirty="0"/>
              <a:t>, 1870 BNF </a:t>
            </a:r>
            <a:r>
              <a:rPr lang="fr-FR" sz="1600" dirty="0" smtClean="0"/>
              <a:t>Estampes, © Bibliothèque Nationale de France</a:t>
            </a:r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C7F628B1-C46D-B143-A196-B63917E06F16}"/>
              </a:ext>
            </a:extLst>
          </p:cNvPr>
          <p:cNvSpPr txBox="1"/>
          <p:nvPr/>
        </p:nvSpPr>
        <p:spPr>
          <a:xfrm>
            <a:off x="5334000" y="2819400"/>
            <a:ext cx="2429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latin typeface="Arial-BoldMT"/>
              </a:rPr>
              <a:t>Jean de La Fontaine</a:t>
            </a:r>
          </a:p>
          <a:p>
            <a:r>
              <a:rPr lang="fr-FR" sz="1200" b="0" dirty="0">
                <a:latin typeface="ArialMT"/>
              </a:rPr>
              <a:t>Portrait d'après la peinture de Hyacinthe Rigaud, Paris, 1960.</a:t>
            </a:r>
          </a:p>
          <a:p>
            <a:r>
              <a:rPr lang="fr-FR" sz="1200" b="0" dirty="0">
                <a:latin typeface="ArialMT"/>
              </a:rPr>
              <a:t>Burin et eau-forte</a:t>
            </a:r>
          </a:p>
          <a:p>
            <a:r>
              <a:rPr lang="fr-FR" sz="1200" b="0" dirty="0" smtClean="0">
                <a:latin typeface="Calibri"/>
              </a:rPr>
              <a:t>© </a:t>
            </a:r>
            <a:r>
              <a:rPr lang="fr-FR" sz="1200" b="0" dirty="0" err="1" smtClean="0">
                <a:latin typeface="ArialMT"/>
              </a:rPr>
              <a:t>BnF</a:t>
            </a:r>
            <a:r>
              <a:rPr lang="fr-FR" sz="1200" b="0" dirty="0">
                <a:latin typeface="ArialMT"/>
              </a:rPr>
              <a:t>, département Littérature et Art, GR FOL-YE-4, f. 1</a:t>
            </a:r>
            <a:endParaRPr lang="fr-FR" sz="1200" dirty="0"/>
          </a:p>
        </p:txBody>
      </p:sp>
      <p:pic>
        <p:nvPicPr>
          <p:cNvPr id="8" name="Image 6">
            <a:extLst>
              <a:ext uri="{FF2B5EF4-FFF2-40B4-BE49-F238E27FC236}">
                <a16:creationId xmlns="" xmlns:a16="http://schemas.microsoft.com/office/drawing/2014/main" id="{27ED8142-B2A1-FE42-9D39-23866C0E1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2006482" cy="28194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668000" y="5943600"/>
            <a:ext cx="1524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Le Buffet</a:t>
            </a:r>
            <a:endParaRPr lang="fr-FR" sz="28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553200" y="5953780"/>
            <a:ext cx="1905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Fables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28600" y="5943600"/>
            <a:ext cx="1905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17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siècle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610600" y="5943600"/>
            <a:ext cx="1905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17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siècle</a:t>
            </a:r>
            <a:endParaRPr lang="fr-FR" sz="2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362200" y="5943600"/>
            <a:ext cx="1905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Haïkus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495800" y="5943600"/>
            <a:ext cx="1905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19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siècle</a:t>
            </a:r>
            <a:endParaRPr lang="fr-FR" sz="2800" dirty="0"/>
          </a:p>
        </p:txBody>
      </p:sp>
      <p:pic>
        <p:nvPicPr>
          <p:cNvPr id="17411" name="Picture 3" descr="C:\Users\FAMILL~1\AppData\Local\Temp\ag-obj-111559-001-pub-print-lg.tif"/>
          <p:cNvPicPr>
            <a:picLocks noChangeAspect="1" noChangeArrowheads="1"/>
          </p:cNvPicPr>
          <p:nvPr/>
        </p:nvPicPr>
        <p:blipFill>
          <a:blip r:embed="rId5" cstate="print"/>
          <a:srcRect l="14235" t="4444" r="14235" b="5556"/>
          <a:stretch>
            <a:fillRect/>
          </a:stretch>
        </p:blipFill>
        <p:spPr bwMode="auto">
          <a:xfrm>
            <a:off x="10439400" y="0"/>
            <a:ext cx="1411111" cy="3810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8382000" y="2667000"/>
            <a:ext cx="2012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 smtClean="0">
                <a:solidFill>
                  <a:prstClr val="black"/>
                </a:solidFill>
              </a:rPr>
              <a:t>Portrait of </a:t>
            </a:r>
            <a:r>
              <a:rPr lang="fr-FR" sz="1400" dirty="0" err="1" smtClean="0">
                <a:solidFill>
                  <a:prstClr val="black"/>
                </a:solidFill>
              </a:rPr>
              <a:t>Matsuo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Basho</a:t>
            </a:r>
            <a:endParaRPr lang="fr-FR" sz="1400" dirty="0" smtClean="0">
              <a:solidFill>
                <a:prstClr val="black"/>
              </a:solidFill>
            </a:endParaRPr>
          </a:p>
          <a:p>
            <a:pPr algn="r"/>
            <a:r>
              <a:rPr lang="fr-FR" sz="1400" dirty="0" err="1" smtClean="0">
                <a:solidFill>
                  <a:prstClr val="black"/>
                </a:solidFill>
              </a:rPr>
              <a:t>Emory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Gekkyo</a:t>
            </a:r>
            <a:endParaRPr lang="fr-FR" sz="1400" dirty="0" smtClean="0">
              <a:solidFill>
                <a:prstClr val="black"/>
              </a:solidFill>
            </a:endParaRPr>
          </a:p>
          <a:p>
            <a:pPr algn="r"/>
            <a:r>
              <a:rPr lang="fr-FR" sz="1400" dirty="0" smtClean="0">
                <a:solidFill>
                  <a:prstClr val="black"/>
                </a:solidFill>
              </a:rPr>
              <a:t>© </a:t>
            </a:r>
            <a:r>
              <a:rPr lang="fr-FR" sz="1400" dirty="0" smtClean="0"/>
              <a:t>Yale </a:t>
            </a:r>
            <a:r>
              <a:rPr lang="fr-FR" sz="1400" dirty="0" err="1" smtClean="0"/>
              <a:t>University</a:t>
            </a:r>
            <a:endParaRPr lang="fr-FR" sz="1400" dirty="0" smtClean="0"/>
          </a:p>
          <a:p>
            <a:pPr algn="r"/>
            <a:r>
              <a:rPr lang="fr-FR" sz="1400" dirty="0" smtClean="0"/>
              <a:t> Art </a:t>
            </a:r>
            <a:r>
              <a:rPr lang="fr-FR" sz="1400" dirty="0" err="1" smtClean="0"/>
              <a:t>Gallery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42188 -0.2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60938 -0.2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34688 -0.3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-0.03958 L -0.09062 -0.18403 " pathEditMode="relative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1563 -0.171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81875 -0.2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>
            <a:extLst>
              <a:ext uri="{FF2B5EF4-FFF2-40B4-BE49-F238E27FC236}">
                <a16:creationId xmlns="" xmlns:a16="http://schemas.microsoft.com/office/drawing/2014/main" id="{3D5B3088-00DB-45CF-AA91-ED44C35207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3313079" cy="41398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41F00E9E-287B-4FFC-9C25-44E4939037AD}"/>
              </a:ext>
            </a:extLst>
          </p:cNvPr>
          <p:cNvSpPr txBox="1"/>
          <p:nvPr/>
        </p:nvSpPr>
        <p:spPr>
          <a:xfrm>
            <a:off x="685800" y="4572000"/>
            <a:ext cx="2402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Victor Hugo par Léon Bonnat, 1879.</a:t>
            </a:r>
          </a:p>
          <a:p>
            <a:pPr algn="ctr"/>
            <a:r>
              <a:rPr lang="fr-FR" sz="1600" dirty="0"/>
              <a:t>Huile sur toile     97DE17164/MV </a:t>
            </a:r>
            <a:r>
              <a:rPr lang="fr-FR" sz="1600" dirty="0" smtClean="0"/>
              <a:t>7383</a:t>
            </a:r>
          </a:p>
          <a:p>
            <a:pPr algn="ctr"/>
            <a:r>
              <a:rPr lang="fr-FR" sz="1600" dirty="0" smtClean="0">
                <a:latin typeface="Calibri"/>
              </a:rPr>
              <a:t>© RMN- Grand Palais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9067800" y="4876800"/>
            <a:ext cx="289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Raymond Queneau</a:t>
            </a:r>
          </a:p>
          <a:p>
            <a:r>
              <a:rPr lang="fr-FR" sz="1600" dirty="0" smtClean="0"/>
              <a:t>Jean-Marie Queneau.</a:t>
            </a:r>
          </a:p>
          <a:p>
            <a:r>
              <a:rPr lang="fr-FR" sz="1600" dirty="0" smtClean="0"/>
              <a:t>photographie</a:t>
            </a:r>
          </a:p>
          <a:p>
            <a:r>
              <a:rPr lang="fr-FR" sz="1600" dirty="0" smtClean="0"/>
              <a:t>© Jean-Marie Queneau </a:t>
            </a:r>
            <a:endParaRPr lang="fr-FR" sz="16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228600"/>
            <a:ext cx="2877028" cy="465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6019800" y="6019800"/>
            <a:ext cx="2438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Melancholia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657601" y="5334000"/>
            <a:ext cx="1981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19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siècle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572000" y="4648200"/>
            <a:ext cx="3352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Pour un art poétique</a:t>
            </a:r>
            <a:endParaRPr lang="fr-FR" sz="2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248400" y="5334000"/>
            <a:ext cx="19811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20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siècle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2.22222E-6 L 0.08125 -0.6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00625 -0.3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5 -0.6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2 -0.5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228600"/>
            <a:ext cx="5257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/>
          </a:p>
          <a:p>
            <a:r>
              <a:rPr lang="fr-FR" sz="2800" dirty="0" smtClean="0"/>
              <a:t>Bien placés bien choisis</a:t>
            </a:r>
          </a:p>
          <a:p>
            <a:r>
              <a:rPr lang="fr-FR" sz="2800" dirty="0" smtClean="0"/>
              <a:t>quelques mots font une poésie</a:t>
            </a:r>
          </a:p>
          <a:p>
            <a:r>
              <a:rPr lang="fr-FR" sz="2800" dirty="0" smtClean="0"/>
              <a:t>les mots il suffit qu’on les aime</a:t>
            </a:r>
          </a:p>
          <a:p>
            <a:r>
              <a:rPr lang="fr-FR" sz="2800" dirty="0" smtClean="0"/>
              <a:t>pour écrire un poème</a:t>
            </a:r>
          </a:p>
          <a:p>
            <a:r>
              <a:rPr lang="fr-FR" sz="2800" dirty="0" smtClean="0"/>
              <a:t>on sait pas toujours ce qu’on dit</a:t>
            </a:r>
          </a:p>
          <a:p>
            <a:r>
              <a:rPr lang="fr-FR" sz="2800" dirty="0" smtClean="0"/>
              <a:t>lorsque naît la poésie</a:t>
            </a:r>
          </a:p>
          <a:p>
            <a:r>
              <a:rPr lang="fr-FR" sz="2800" dirty="0" smtClean="0"/>
              <a:t>faut ensuite rechercher le thème</a:t>
            </a:r>
          </a:p>
          <a:p>
            <a:r>
              <a:rPr lang="fr-FR" sz="2800" dirty="0" smtClean="0"/>
              <a:t>pour intituler le poème</a:t>
            </a:r>
          </a:p>
          <a:p>
            <a:r>
              <a:rPr lang="fr-FR" sz="2800" dirty="0" smtClean="0"/>
              <a:t>mais d’autres fois on pleure on rit</a:t>
            </a:r>
          </a:p>
          <a:p>
            <a:r>
              <a:rPr lang="fr-FR" sz="2800" dirty="0" smtClean="0"/>
              <a:t>en écrivant la poésie</a:t>
            </a:r>
          </a:p>
          <a:p>
            <a:r>
              <a:rPr lang="fr-FR" sz="2800" dirty="0" smtClean="0"/>
              <a:t>ça a toujours </a:t>
            </a:r>
            <a:r>
              <a:rPr lang="fr-FR" sz="2800" dirty="0" err="1" smtClean="0"/>
              <a:t>kèkchose</a:t>
            </a:r>
            <a:r>
              <a:rPr lang="fr-FR" sz="2800" dirty="0" smtClean="0"/>
              <a:t> d’extrême</a:t>
            </a:r>
          </a:p>
          <a:p>
            <a:r>
              <a:rPr lang="fr-FR" sz="2800" dirty="0" smtClean="0"/>
              <a:t>un poème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6336268"/>
            <a:ext cx="5557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Raymond Queneau , </a:t>
            </a:r>
            <a:r>
              <a:rPr lang="fr-FR" i="1" dirty="0" smtClean="0"/>
              <a:t>Œuvres Complètes </a:t>
            </a:r>
            <a:r>
              <a:rPr lang="fr-FR" dirty="0" smtClean="0"/>
              <a:t>©Gallimard, 1989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4562E3C-88DD-E144-ACAA-1AFDD8CF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Place à la dictée du jour !</a:t>
            </a:r>
          </a:p>
        </p:txBody>
      </p:sp>
      <p:pic>
        <p:nvPicPr>
          <p:cNvPr id="1026" name="Picture 2" descr="H:\Emoticon\emoticon-1392280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3352800" cy="3878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059A02F-C558-7C43-97C9-E15DD9CF2601}"/>
              </a:ext>
            </a:extLst>
          </p:cNvPr>
          <p:cNvSpPr txBox="1"/>
          <p:nvPr/>
        </p:nvSpPr>
        <p:spPr>
          <a:xfrm>
            <a:off x="4201583" y="260360"/>
            <a:ext cx="330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Dictée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228600" y="1295400"/>
            <a:ext cx="1173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La poésie a traversé le temps, elle évoque des impressions et des émotions par les jeux avec les mots.  </a:t>
            </a:r>
            <a:endParaRPr lang="fr-FR" sz="4000" dirty="0"/>
          </a:p>
          <a:p>
            <a:endParaRPr lang="fr-FR" sz="4000" dirty="0"/>
          </a:p>
          <a:p>
            <a:r>
              <a:rPr lang="fr-FR" sz="4000" dirty="0" smtClean="0"/>
              <a:t>Elle nous fait entrer dans un monde d’images par des formes codifiées ou non.</a:t>
            </a:r>
            <a:endParaRPr lang="fr-FR" sz="4000" dirty="0"/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8745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mic Sans MS" pitchFamily="66" charset="0"/>
              </a:rPr>
              <a:t>MAINTENANT </a:t>
            </a:r>
            <a:r>
              <a:rPr lang="fr-FR" cap="all" dirty="0">
                <a:latin typeface="Comic Sans MS" pitchFamily="66" charset="0"/>
              </a:rPr>
              <a:t>à</a:t>
            </a:r>
            <a:r>
              <a:rPr lang="fr-FR" dirty="0">
                <a:latin typeface="Comic Sans MS" pitchFamily="66" charset="0"/>
              </a:rPr>
              <a:t> TON TOUR </a:t>
            </a:r>
          </a:p>
        </p:txBody>
      </p:sp>
      <p:pic>
        <p:nvPicPr>
          <p:cNvPr id="1026" name="Picture 2" descr="Résultat de recherche d'images pour &quot;smiley clin d'oei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7" y="2276872"/>
            <a:ext cx="2548457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8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0">
            <a:extLst>
              <a:ext uri="{FF2B5EF4-FFF2-40B4-BE49-F238E27FC236}">
                <a16:creationId xmlns="" xmlns:a16="http://schemas.microsoft.com/office/drawing/2014/main" id="{0836117E-DED8-D346-9CD0-F7BAC8AE6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847152"/>
              </p:ext>
            </p:extLst>
          </p:nvPr>
        </p:nvGraphicFramePr>
        <p:xfrm>
          <a:off x="0" y="2812473"/>
          <a:ext cx="11506200" cy="288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2E2A8D2-E019-5B40-B344-B04477BDD57C}"/>
              </a:ext>
            </a:extLst>
          </p:cNvPr>
          <p:cNvSpPr txBox="1"/>
          <p:nvPr/>
        </p:nvSpPr>
        <p:spPr>
          <a:xfrm>
            <a:off x="1608667" y="345019"/>
            <a:ext cx="83185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070C0"/>
                </a:solidFill>
              </a:rPr>
              <a:t>Quiz !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BC99902-31E1-41A6-9B25-2CB115E88FB6}"/>
              </a:ext>
            </a:extLst>
          </p:cNvPr>
          <p:cNvSpPr txBox="1"/>
          <p:nvPr/>
        </p:nvSpPr>
        <p:spPr>
          <a:xfrm>
            <a:off x="696191" y="1578745"/>
            <a:ext cx="10810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Un poème est constitué </a:t>
            </a:r>
            <a:r>
              <a:rPr lang="fr-FR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465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0">
            <a:extLst>
              <a:ext uri="{FF2B5EF4-FFF2-40B4-BE49-F238E27FC236}">
                <a16:creationId xmlns="" xmlns:a16="http://schemas.microsoft.com/office/drawing/2014/main" id="{0836117E-DED8-D346-9CD0-F7BAC8AE6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175146"/>
              </p:ext>
            </p:extLst>
          </p:nvPr>
        </p:nvGraphicFramePr>
        <p:xfrm>
          <a:off x="0" y="2812473"/>
          <a:ext cx="11506200" cy="288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BC99902-31E1-41A6-9B25-2CB115E88FB6}"/>
              </a:ext>
            </a:extLst>
          </p:cNvPr>
          <p:cNvSpPr txBox="1"/>
          <p:nvPr/>
        </p:nvSpPr>
        <p:spPr>
          <a:xfrm>
            <a:off x="696191" y="1578745"/>
            <a:ext cx="10810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Un poème est constitué </a:t>
            </a:r>
            <a:r>
              <a:rPr lang="fr-FR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220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0">
            <a:extLst>
              <a:ext uri="{FF2B5EF4-FFF2-40B4-BE49-F238E27FC236}">
                <a16:creationId xmlns="" xmlns:a16="http://schemas.microsoft.com/office/drawing/2014/main" id="{0836117E-DED8-D346-9CD0-F7BAC8AE6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451357"/>
              </p:ext>
            </p:extLst>
          </p:nvPr>
        </p:nvGraphicFramePr>
        <p:xfrm>
          <a:off x="0" y="2667190"/>
          <a:ext cx="11506200" cy="290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2E2A8D2-E019-5B40-B344-B04477BDD57C}"/>
              </a:ext>
            </a:extLst>
          </p:cNvPr>
          <p:cNvSpPr txBox="1"/>
          <p:nvPr/>
        </p:nvSpPr>
        <p:spPr>
          <a:xfrm>
            <a:off x="1608667" y="345019"/>
            <a:ext cx="83185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Retrouve la bonne réponse 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8F30FD9-493B-4B47-9C08-6F78C6E3180B}"/>
              </a:ext>
            </a:extLst>
          </p:cNvPr>
          <p:cNvSpPr txBox="1"/>
          <p:nvPr/>
        </p:nvSpPr>
        <p:spPr>
          <a:xfrm>
            <a:off x="696191" y="1536881"/>
            <a:ext cx="1038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Un alexandrin est composé de :</a:t>
            </a:r>
          </a:p>
        </p:txBody>
      </p:sp>
    </p:spTree>
    <p:extLst>
      <p:ext uri="{BB962C8B-B14F-4D97-AF65-F5344CB8AC3E}">
        <p14:creationId xmlns:p14="http://schemas.microsoft.com/office/powerpoint/2010/main" val="30210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0">
            <a:extLst>
              <a:ext uri="{FF2B5EF4-FFF2-40B4-BE49-F238E27FC236}">
                <a16:creationId xmlns="" xmlns:a16="http://schemas.microsoft.com/office/drawing/2014/main" id="{0836117E-DED8-D346-9CD0-F7BAC8AE6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912936"/>
              </p:ext>
            </p:extLst>
          </p:nvPr>
        </p:nvGraphicFramePr>
        <p:xfrm>
          <a:off x="0" y="2667190"/>
          <a:ext cx="11506200" cy="290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2E2A8D2-E019-5B40-B344-B04477BDD57C}"/>
              </a:ext>
            </a:extLst>
          </p:cNvPr>
          <p:cNvSpPr txBox="1"/>
          <p:nvPr/>
        </p:nvSpPr>
        <p:spPr>
          <a:xfrm>
            <a:off x="1608667" y="345019"/>
            <a:ext cx="83185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Retrouve la bonne réponse !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8F30FD9-493B-4B47-9C08-6F78C6E3180B}"/>
              </a:ext>
            </a:extLst>
          </p:cNvPr>
          <p:cNvSpPr txBox="1"/>
          <p:nvPr/>
        </p:nvSpPr>
        <p:spPr>
          <a:xfrm>
            <a:off x="696191" y="1536881"/>
            <a:ext cx="1038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Un alexandrin est composé de :</a:t>
            </a:r>
          </a:p>
        </p:txBody>
      </p:sp>
    </p:spTree>
    <p:extLst>
      <p:ext uri="{BB962C8B-B14F-4D97-AF65-F5344CB8AC3E}">
        <p14:creationId xmlns:p14="http://schemas.microsoft.com/office/powerpoint/2010/main" val="13129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-218965"/>
            <a:ext cx="29523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Quiz</a:t>
            </a:r>
            <a:endParaRPr lang="fr-FR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9968"/>
              </p:ext>
            </p:extLst>
          </p:nvPr>
        </p:nvGraphicFramePr>
        <p:xfrm>
          <a:off x="175172" y="918150"/>
          <a:ext cx="11727018" cy="576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928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8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558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46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Une fable est une poésie.</a:t>
                      </a:r>
                    </a:p>
                    <a:p>
                      <a:pPr algn="ctr"/>
                      <a:endParaRPr lang="fr-F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600" b="0" dirty="0"/>
                    </a:p>
                    <a:p>
                      <a:pPr algn="ctr"/>
                      <a:r>
                        <a:rPr lang="fr-FR" sz="2600" b="0" dirty="0"/>
                        <a:t>VRAI</a:t>
                      </a:r>
                      <a:endParaRPr lang="fr-FR" sz="2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600" b="0" dirty="0"/>
                    </a:p>
                    <a:p>
                      <a:pPr algn="ctr"/>
                      <a:r>
                        <a:rPr lang="fr-FR" sz="2600" b="0" dirty="0"/>
                        <a:t>FAUX</a:t>
                      </a:r>
                      <a:endParaRPr lang="fr-FR" sz="2600" b="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1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 smtClean="0"/>
                        <a:t>Jean </a:t>
                      </a:r>
                      <a:r>
                        <a:rPr lang="fr-FR" sz="2800" b="1" dirty="0"/>
                        <a:t>de La Fontaine a vécu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/>
                        <a:t>au </a:t>
                      </a:r>
                      <a:r>
                        <a:rPr lang="fr-FR" sz="2800" b="1" dirty="0" smtClean="0"/>
                        <a:t>17 </a:t>
                      </a:r>
                      <a:r>
                        <a:rPr lang="fr-FR" sz="2800" b="1" dirty="0"/>
                        <a:t>ème siècle.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600" dirty="0" smtClean="0"/>
                    </a:p>
                    <a:p>
                      <a:pPr algn="ctr"/>
                      <a:r>
                        <a:rPr lang="fr-FR" sz="2600" dirty="0" smtClean="0"/>
                        <a:t>VRAI</a:t>
                      </a:r>
                      <a:endParaRPr lang="fr-FR" sz="2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600" dirty="0"/>
                    </a:p>
                    <a:p>
                      <a:pPr algn="ctr"/>
                      <a:r>
                        <a:rPr lang="fr-FR" sz="2600" dirty="0" smtClean="0"/>
                        <a:t>FAUX</a:t>
                      </a:r>
                      <a:endParaRPr lang="fr-FR" sz="26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6990">
                <a:tc>
                  <a:txBody>
                    <a:bodyPr/>
                    <a:lstStyle/>
                    <a:p>
                      <a:pPr algn="ctr"/>
                      <a:endParaRPr lang="fr-FR" sz="2600" b="1" dirty="0"/>
                    </a:p>
                    <a:p>
                      <a:pPr algn="ctr"/>
                      <a:r>
                        <a:rPr lang="fr-FR" sz="2800" b="1" dirty="0" smtClean="0"/>
                        <a:t>Un haïku est un long poème</a:t>
                      </a:r>
                      <a:endParaRPr lang="fr-F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600" dirty="0"/>
                    </a:p>
                    <a:p>
                      <a:pPr algn="ctr"/>
                      <a:r>
                        <a:rPr lang="fr-FR" sz="2600" dirty="0"/>
                        <a:t>VRAI</a:t>
                      </a:r>
                      <a:endParaRPr lang="fr-FR" sz="2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600" dirty="0"/>
                    </a:p>
                    <a:p>
                      <a:pPr algn="ctr"/>
                      <a:r>
                        <a:rPr lang="fr-FR" sz="2600" dirty="0"/>
                        <a:t>FAUX</a:t>
                      </a:r>
                      <a:endParaRPr lang="fr-FR" sz="26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106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Les </a:t>
                      </a:r>
                      <a:r>
                        <a:rPr lang="fr-FR" sz="2800" b="1" dirty="0"/>
                        <a:t>vers comptent toujours le même nombre de syllabes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600" dirty="0"/>
                    </a:p>
                    <a:p>
                      <a:pPr algn="ctr"/>
                      <a:r>
                        <a:rPr lang="fr-FR" sz="2600" dirty="0"/>
                        <a:t>VRAI</a:t>
                      </a:r>
                      <a:endParaRPr lang="fr-FR" sz="2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600" dirty="0"/>
                    </a:p>
                    <a:p>
                      <a:pPr algn="ctr"/>
                      <a:r>
                        <a:rPr lang="fr-FR" sz="2600" dirty="0"/>
                        <a:t>FAUX</a:t>
                      </a:r>
                      <a:endParaRPr lang="fr-FR" sz="26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765601" y="1293667"/>
            <a:ext cx="1303507" cy="758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VRAI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77400" y="2819400"/>
            <a:ext cx="1303507" cy="758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781800" y="4572000"/>
            <a:ext cx="1303507" cy="758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705600" y="5791200"/>
            <a:ext cx="1303507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1544" y="908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 </a:t>
            </a:r>
            <a:r>
              <a:rPr lang="fr-FR" sz="6600" dirty="0" smtClean="0"/>
              <a:t>bientôt !</a:t>
            </a:r>
            <a:endParaRPr lang="fr-FR" sz="6600" dirty="0"/>
          </a:p>
        </p:txBody>
      </p:sp>
      <p:pic>
        <p:nvPicPr>
          <p:cNvPr id="1026" name="Picture 2" descr="Résultat de recherche d'images pour &quot;smiley au revoi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4" y="3212977"/>
            <a:ext cx="3057972" cy="2011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8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36220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Bien placés bien choisis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quelques mots font une poésie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les mots il suffit qu’on les aime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pour écrire un poème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7200" y="304800"/>
            <a:ext cx="624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rgbClr val="0070C0"/>
                </a:solidFill>
              </a:rPr>
              <a:t>Un poème doit-il être long ?</a:t>
            </a:r>
            <a:endParaRPr lang="fr-FR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4800" y="2035076"/>
            <a:ext cx="396240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800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r>
              <a:rPr lang="fr-FR" sz="28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L’herbe des champs</a:t>
            </a:r>
            <a:br>
              <a:rPr lang="fr-FR" sz="28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fr-FR" sz="28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Libère sous mes semelles</a:t>
            </a:r>
            <a:br>
              <a:rPr lang="fr-FR" sz="28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fr-FR" sz="28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Son parfum</a:t>
            </a:r>
          </a:p>
          <a:p>
            <a:pPr algn="r"/>
            <a:r>
              <a:rPr lang="fr-FR" sz="16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fr-FR" sz="16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fr-FR" sz="16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Shiki </a:t>
            </a:r>
            <a:r>
              <a:rPr lang="fr-FR" sz="1600" dirty="0" err="1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Masaoka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0" y="2286000"/>
            <a:ext cx="3733800" cy="19812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dirty="0" smtClean="0"/>
              <a:t>Les haïkus</a:t>
            </a:r>
            <a:endParaRPr lang="fr-FR" dirty="0"/>
          </a:p>
        </p:txBody>
      </p:sp>
      <p:sp>
        <p:nvSpPr>
          <p:cNvPr id="4" name="Pensées 3"/>
          <p:cNvSpPr/>
          <p:nvPr/>
        </p:nvSpPr>
        <p:spPr>
          <a:xfrm rot="13660045">
            <a:off x="935737" y="2665053"/>
            <a:ext cx="3438287" cy="21950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rot="83612">
            <a:off x="1464282" y="3001179"/>
            <a:ext cx="2433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D’origine japonaise du 17</a:t>
            </a:r>
            <a:r>
              <a:rPr lang="fr-FR" sz="2800" baseline="30000" dirty="0" smtClean="0">
                <a:solidFill>
                  <a:srgbClr val="FF0000"/>
                </a:solidFill>
              </a:rPr>
              <a:t>ème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Pensées 5"/>
          <p:cNvSpPr/>
          <p:nvPr/>
        </p:nvSpPr>
        <p:spPr>
          <a:xfrm rot="922010">
            <a:off x="7176580" y="523808"/>
            <a:ext cx="3782440" cy="233958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83612">
            <a:off x="7331534" y="118449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Évoquent la nature, les sens</a:t>
            </a: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8" name="Pensées 7"/>
          <p:cNvSpPr/>
          <p:nvPr/>
        </p:nvSpPr>
        <p:spPr>
          <a:xfrm rot="83612">
            <a:off x="3449833" y="261498"/>
            <a:ext cx="3539735" cy="17562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83612">
            <a:off x="3821162" y="569394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Poèmes courts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de 3 vers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0" name="Pensées 9"/>
          <p:cNvSpPr/>
          <p:nvPr/>
        </p:nvSpPr>
        <p:spPr>
          <a:xfrm rot="10556697">
            <a:off x="4680359" y="4482311"/>
            <a:ext cx="4619474" cy="21161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83612">
            <a:off x="5507968" y="4385272"/>
            <a:ext cx="3465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dirty="0" smtClean="0"/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Les verbes sont souvent au présent ou sont absents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59080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on sait pas toujours ce qu’on dit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lorsque naît la poésie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" y="304800"/>
            <a:ext cx="624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rgbClr val="0070C0"/>
                </a:solidFill>
              </a:rPr>
              <a:t>Un poème est-il toujours clair ?</a:t>
            </a:r>
            <a:endParaRPr lang="fr-FR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75427C2-2E7B-5D43-BE79-AC367C946598}"/>
              </a:ext>
            </a:extLst>
          </p:cNvPr>
          <p:cNvSpPr txBox="1"/>
          <p:nvPr/>
        </p:nvSpPr>
        <p:spPr>
          <a:xfrm>
            <a:off x="-86608" y="-3195"/>
            <a:ext cx="1176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62B915C-6032-9642-A9B0-42A93B004DAF}"/>
              </a:ext>
            </a:extLst>
          </p:cNvPr>
          <p:cNvSpPr txBox="1"/>
          <p:nvPr/>
        </p:nvSpPr>
        <p:spPr>
          <a:xfrm>
            <a:off x="5181600" y="3428999"/>
            <a:ext cx="1750483" cy="89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0"/>
            <a:ext cx="4953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Est-ce vous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Qui est fou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est-ce moi est-ce vous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est-ce le temps avec sa faux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ou la cloche qui sonne faux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est-ce le père est-ce l’enfant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est-ce le cerf ou bien le faon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nuit et tous ses parfums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 rêveur et ses songes sans fin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celui qui mange sans avoir faim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est-ce vous est-ce moi enfin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C’est moi c’est vous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il faut aimer à la folie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croire au songe et à l’oubli</a:t>
            </a:r>
            <a:b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bien sage est qui l’avoue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6211669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 smtClean="0"/>
              <a:t>Philippe Soupault, </a:t>
            </a:r>
            <a:r>
              <a:rPr lang="fr-FR" i="1" dirty="0" smtClean="0"/>
              <a:t>Poésies pour mes amis les enfants</a:t>
            </a:r>
          </a:p>
          <a:p>
            <a:pPr algn="r"/>
            <a:r>
              <a:rPr lang="fr-FR" dirty="0" smtClean="0"/>
              <a:t>©Gallimard, 1983.</a:t>
            </a:r>
          </a:p>
        </p:txBody>
      </p:sp>
    </p:spTree>
    <p:extLst>
      <p:ext uri="{BB962C8B-B14F-4D97-AF65-F5344CB8AC3E}">
        <p14:creationId xmlns:p14="http://schemas.microsoft.com/office/powerpoint/2010/main" val="1758213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266700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faut ensuite rechercher le thème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pour intituler le poème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" y="304800"/>
            <a:ext cx="624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rgbClr val="0070C0"/>
                </a:solidFill>
              </a:rPr>
              <a:t> De quoi peut bien parler un poème ?</a:t>
            </a:r>
            <a:endParaRPr lang="fr-FR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84095D9-30DE-4DB1-A0C2-BCB479FF2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946892"/>
            <a:ext cx="8382000" cy="61397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C'est un large buffet sculpté ; le chêne sombre,</a:t>
            </a:r>
            <a:br>
              <a:rPr lang="fr-FR" dirty="0" smtClean="0"/>
            </a:br>
            <a:r>
              <a:rPr lang="fr-FR" dirty="0" smtClean="0"/>
              <a:t>Très vieux, a pris cet air si bon des vieilles gens ;</a:t>
            </a:r>
            <a:br>
              <a:rPr lang="fr-FR" dirty="0" smtClean="0"/>
            </a:br>
            <a:r>
              <a:rPr lang="fr-FR" dirty="0" smtClean="0"/>
              <a:t>Le buffet est ouvert, et verse dans son ombre</a:t>
            </a:r>
            <a:br>
              <a:rPr lang="fr-FR" dirty="0" smtClean="0"/>
            </a:br>
            <a:r>
              <a:rPr lang="fr-FR" dirty="0" smtClean="0"/>
              <a:t>Comme un flot de vin vieux, des parfums engageants ;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Tout plein, c'est un fouillis de vieilles vieilleries,</a:t>
            </a:r>
            <a:br>
              <a:rPr lang="fr-FR" dirty="0" smtClean="0"/>
            </a:br>
            <a:r>
              <a:rPr lang="fr-FR" dirty="0" smtClean="0"/>
              <a:t>De linges odorants et jaunes, de chiffons</a:t>
            </a:r>
            <a:br>
              <a:rPr lang="fr-FR" dirty="0" smtClean="0"/>
            </a:br>
            <a:r>
              <a:rPr lang="fr-FR" dirty="0" smtClean="0"/>
              <a:t>De femmes ou d'enfants, de dentelles flétries,</a:t>
            </a:r>
            <a:br>
              <a:rPr lang="fr-FR" dirty="0" smtClean="0"/>
            </a:br>
            <a:r>
              <a:rPr lang="fr-FR" dirty="0" smtClean="0"/>
              <a:t>De fichus de grand’mère où sont peints des griffons ;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C'est là qu'on trouverait les médaillons, les mèches</a:t>
            </a:r>
            <a:br>
              <a:rPr lang="fr-FR" dirty="0" smtClean="0"/>
            </a:br>
            <a:r>
              <a:rPr lang="fr-FR" dirty="0" smtClean="0"/>
              <a:t>De cheveux blancs ou blonds, les portraits, les fleurs sèches</a:t>
            </a:r>
            <a:br>
              <a:rPr lang="fr-FR" dirty="0" smtClean="0"/>
            </a:br>
            <a:r>
              <a:rPr lang="fr-FR" dirty="0" smtClean="0"/>
              <a:t>Dont le parfum se mêle à des parfums de fruits.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cap="all" dirty="0" smtClean="0"/>
              <a:t>ô</a:t>
            </a:r>
            <a:r>
              <a:rPr lang="fr-FR" dirty="0" smtClean="0"/>
              <a:t> buffet du vieux temps, tu sais bien des histoires,</a:t>
            </a:r>
            <a:br>
              <a:rPr lang="fr-FR" dirty="0" smtClean="0"/>
            </a:br>
            <a:r>
              <a:rPr lang="fr-FR" dirty="0" smtClean="0"/>
              <a:t>Et tu voudrais conter tes contes, et tu bruis</a:t>
            </a:r>
            <a:br>
              <a:rPr lang="fr-FR" dirty="0" smtClean="0"/>
            </a:br>
            <a:r>
              <a:rPr lang="fr-FR" dirty="0" smtClean="0"/>
              <a:t>Quand s'ouvrent lentement tes grandes portes noires.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				 Octobre 1870.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     		</a:t>
            </a:r>
            <a:r>
              <a:rPr lang="fr-FR" sz="2200" dirty="0" smtClean="0"/>
              <a:t>Arthur Rimbaud</a:t>
            </a:r>
            <a:r>
              <a:rPr lang="fr-FR" sz="2200" i="1" dirty="0" smtClean="0"/>
              <a:t>, Poésies, </a:t>
            </a:r>
            <a:r>
              <a:rPr lang="fr-FR" sz="2200" dirty="0" smtClean="0"/>
              <a:t>1895, ©Editions Gallimard, 1999.</a:t>
            </a:r>
          </a:p>
          <a:p>
            <a:endParaRPr lang="fr-FR" sz="2200" dirty="0"/>
          </a:p>
        </p:txBody>
      </p:sp>
      <p:sp>
        <p:nvSpPr>
          <p:cNvPr id="4" name="ZoneTexte 3"/>
          <p:cNvSpPr txBox="1"/>
          <p:nvPr/>
        </p:nvSpPr>
        <p:spPr>
          <a:xfrm>
            <a:off x="3810000" y="76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 buffet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4014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13879</TotalTime>
  <Words>1255</Words>
  <Application>Microsoft Office PowerPoint</Application>
  <PresentationFormat>Personnalisé</PresentationFormat>
  <Paragraphs>243</Paragraphs>
  <Slides>28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Français  CM2</vt:lpstr>
      <vt:lpstr>Présentation PowerPoint</vt:lpstr>
      <vt:lpstr>Présentation PowerPoint</vt:lpstr>
      <vt:lpstr>Présentation PowerPoint</vt:lpstr>
      <vt:lpstr>Les haïkus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MAINTENANT à TON TOUR </vt:lpstr>
      <vt:lpstr>Présentation PowerPoint</vt:lpstr>
      <vt:lpstr>Présentation PowerPoint</vt:lpstr>
      <vt:lpstr>Place à la dictée du jour !</vt:lpstr>
      <vt:lpstr>Présentation PowerPoint</vt:lpstr>
      <vt:lpstr>MAINTENANT à TON TOUR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bientôt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</dc:title>
  <dc:creator>Alexandra Lorvellec</dc:creator>
  <cp:lastModifiedBy>Administration centrale</cp:lastModifiedBy>
  <cp:revision>706</cp:revision>
  <dcterms:created xsi:type="dcterms:W3CDTF">2020-03-28T13:19:54Z</dcterms:created>
  <dcterms:modified xsi:type="dcterms:W3CDTF">2020-05-20T20:11:14Z</dcterms:modified>
</cp:coreProperties>
</file>