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22" r:id="rId3"/>
    <p:sldId id="257" r:id="rId4"/>
    <p:sldId id="318" r:id="rId5"/>
    <p:sldId id="292" r:id="rId6"/>
    <p:sldId id="327" r:id="rId7"/>
    <p:sldId id="331" r:id="rId8"/>
    <p:sldId id="319" r:id="rId9"/>
    <p:sldId id="330" r:id="rId10"/>
    <p:sldId id="321" r:id="rId11"/>
    <p:sldId id="317" r:id="rId12"/>
    <p:sldId id="303" r:id="rId13"/>
    <p:sldId id="265" r:id="rId14"/>
    <p:sldId id="281" r:id="rId15"/>
    <p:sldId id="332" r:id="rId16"/>
    <p:sldId id="333" r:id="rId17"/>
    <p:sldId id="334" r:id="rId18"/>
    <p:sldId id="335" r:id="rId19"/>
    <p:sldId id="336" r:id="rId20"/>
    <p:sldId id="337" r:id="rId21"/>
    <p:sldId id="338" r:id="rId22"/>
    <p:sldId id="28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50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84436" autoAdjust="0"/>
  </p:normalViewPr>
  <p:slideViewPr>
    <p:cSldViewPr>
      <p:cViewPr>
        <p:scale>
          <a:sx n="50" d="100"/>
          <a:sy n="50" d="100"/>
        </p:scale>
        <p:origin x="-1440" y="-33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183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949F0-7D83-4415-9465-A54B2CA0D234}" type="datetimeFigureOut">
              <a:rPr lang="fr-FR" smtClean="0"/>
              <a:pPr/>
              <a:t>20/05/2020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B3605-6721-460F-98C1-B167D2044D27}" type="slidenum">
              <a:rPr lang="fr-FR" smtClean="0"/>
              <a:pPr/>
              <a:t>‹N°›</a:t>
            </a:fld>
            <a:endParaRPr lang="fr-FR"/>
          </a:p>
        </p:txBody>
      </p:sp>
    </p:spTree>
    <p:extLst>
      <p:ext uri="{BB962C8B-B14F-4D97-AF65-F5344CB8AC3E}">
        <p14:creationId xmlns:p14="http://schemas.microsoft.com/office/powerpoint/2010/main" val="235219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AMI/POULE/OSER</a:t>
            </a:r>
          </a:p>
          <a:p>
            <a:r>
              <a:rPr lang="fr-FR" dirty="0" smtClean="0"/>
              <a:t>CM : est-ce qu’on ne pourrait</a:t>
            </a:r>
            <a:r>
              <a:rPr lang="fr-FR" baseline="0" dirty="0" smtClean="0"/>
              <a:t> pas plutôt jouer sur les anagrammes et faire porter la réflexion sur eux ? Et dans ce cas simplifier les verbes : par exemple,</a:t>
            </a:r>
          </a:p>
          <a:p>
            <a:r>
              <a:rPr lang="fr-FR" baseline="0" dirty="0" smtClean="0"/>
              <a:t> Me croiras-tu si je te dis / que mai est mon meilleur ami (faire trouver ami)</a:t>
            </a:r>
          </a:p>
          <a:p>
            <a:r>
              <a:rPr lang="fr-FR" baseline="0" dirty="0" smtClean="0"/>
              <a:t> Croiras-tu que je perds la boule / si je change ta loupe en poule (rime + facile dans ce sens…!!!)</a:t>
            </a:r>
          </a:p>
          <a:p>
            <a:r>
              <a:rPr lang="fr-FR" baseline="0" dirty="0" smtClean="0"/>
              <a:t>M’accuseras-tu de rêver / si une rose permet d’oser.</a:t>
            </a:r>
          </a:p>
          <a:p>
            <a:r>
              <a:rPr lang="fr-FR" baseline="0" dirty="0" smtClean="0"/>
              <a:t>J’ai essayé de garder les octosyllabes…bon, pas très inspirée, je fais ce que je peux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13</a:t>
            </a:fld>
            <a:endParaRPr lang="fr-FR"/>
          </a:p>
        </p:txBody>
      </p:sp>
    </p:spTree>
    <p:extLst>
      <p:ext uri="{BB962C8B-B14F-4D97-AF65-F5344CB8AC3E}">
        <p14:creationId xmlns:p14="http://schemas.microsoft.com/office/powerpoint/2010/main" val="48630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 la</a:t>
            </a:r>
            <a:r>
              <a:rPr lang="fr-FR" baseline="0" dirty="0" smtClean="0"/>
              <a:t> fin de la dictée dire alors que le poème suivant semble en effet un peu fou…</a:t>
            </a:r>
          </a:p>
          <a:p>
            <a:r>
              <a:rPr lang="fr-FR" baseline="0" dirty="0" smtClean="0"/>
              <a:t>CM : pour le 2</a:t>
            </a:r>
            <a:r>
              <a:rPr lang="fr-FR" baseline="30000" dirty="0" smtClean="0"/>
              <a:t>ème</a:t>
            </a:r>
            <a:r>
              <a:rPr lang="fr-FR" baseline="0" dirty="0" smtClean="0"/>
              <a:t> §, je suggère : « Comme beaucoup de poètes modernes, il fait parfois passer le travail sur les mots avant le sens. La compréhension en est parfois plus difficile ». (cela fait un accord </a:t>
            </a:r>
            <a:r>
              <a:rPr lang="fr-FR" baseline="0" dirty="0" err="1" smtClean="0"/>
              <a:t>ds</a:t>
            </a:r>
            <a:r>
              <a:rPr lang="fr-FR" baseline="0" dirty="0" smtClean="0"/>
              <a:t> le GN, cela évite le « XXème siècle » …).</a:t>
            </a:r>
          </a:p>
          <a:p>
            <a:r>
              <a:rPr lang="fr-FR" baseline="0" dirty="0" smtClean="0"/>
              <a:t>Pour le « ces » de poésies, aider en disant que ce sont les poésies dont on parle, celles-là, car on pourrait être tenté de croire qu’il s’agit de celles de Pierre Coran. Ou être plus explicite avec une formule comme : Les poèmes modernes / Ces poèmes modernes…</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14</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Présenter brièvement Philippe Soupault.</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Affichage de la poésie, puis lecture magistrale.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Disposition en vers, rimes de fin de vers. Une seule strophe. Aucune ponctuation.</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oui, majorité d’octosyllabes.</a:t>
            </a:r>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15</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Jeu des répétitions</a:t>
            </a:r>
            <a:r>
              <a:rPr lang="fr-FR" baseline="0" dirty="0" smtClean="0"/>
              <a:t> : qu’est ce qui se répète dans la poésie ? Construit comme une question qui se répète mais sans ponctuation, comme un monologue. Seuls deux vers ont une majuscule : le premier et celui qui semble être le premier de la dernière strophe.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Questions qui n’en sont pas finalement car le poète donne une réponse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Vers/idées construits par deux : faux/faux, père/cerf enfant/faon, fin/faim, fou/sage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bien commenter le v1 qui semble être le fil directeur du poème.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16</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Observation</a:t>
            </a:r>
            <a:r>
              <a:rPr lang="fr-FR" baseline="0" dirty="0" smtClean="0"/>
              <a:t> des mots qui riment et explicitation du couple d’homonymes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diapo à placer plus haut…en 6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17</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Où se situe le conventionnel ? Où se trouve la fantaisie du texte ? Finalement le poète se situe aussi dans cette folie qu’il interroge dans ce texte</a:t>
            </a:r>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18</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Lire avant de le</a:t>
            </a:r>
            <a:r>
              <a:rPr lang="fr-FR" baseline="0" dirty="0" smtClean="0"/>
              <a:t> projeter et s’intéresser aux mots qui se répètent à l’oreille.</a:t>
            </a:r>
          </a:p>
          <a:p>
            <a:r>
              <a:rPr lang="fr-FR" dirty="0" smtClean="0"/>
              <a:t>Retrouvons les homonymes</a:t>
            </a:r>
            <a:r>
              <a:rPr lang="fr-FR" baseline="0" dirty="0" smtClean="0"/>
              <a:t> de ce nouveau poème en attribuant chaque dessin à son mot (vers)</a:t>
            </a:r>
          </a:p>
          <a:p>
            <a:r>
              <a:rPr lang="fr-FR" baseline="0" dirty="0" smtClean="0"/>
              <a:t>CM : oui, clin d’œil à la grande dictée des CM (qui a bien écrit pantoufle de verre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19</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CM</a:t>
            </a:r>
            <a:r>
              <a:rPr lang="fr-FR" baseline="0" dirty="0" smtClean="0"/>
              <a:t> : OK</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20</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CM : animer </a:t>
            </a:r>
            <a:r>
              <a:rPr lang="fr-FR" smtClean="0"/>
              <a:t>la phrase-correction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Situer les poètes</a:t>
            </a:r>
            <a:r>
              <a:rPr lang="fr-FR" baseline="0" dirty="0"/>
              <a:t> dont on va parler cette semaine, évoquer une rupture avec les poètes précédents</a:t>
            </a:r>
            <a:endParaRPr lang="fr-FR" dirty="0"/>
          </a:p>
        </p:txBody>
      </p:sp>
      <p:sp>
        <p:nvSpPr>
          <p:cNvPr id="4" name="Espace réservé du numéro de diapositive 3"/>
          <p:cNvSpPr>
            <a:spLocks noGrp="1"/>
          </p:cNvSpPr>
          <p:nvPr>
            <p:ph type="sldNum" sz="quarter" idx="10"/>
          </p:nvPr>
        </p:nvSpPr>
        <p:spPr/>
        <p:txBody>
          <a:bodyPr/>
          <a:lstStyle/>
          <a:p>
            <a:fld id="{6A6F04BD-C4E8-9245-9452-B10D4F021B15}" type="slidenum">
              <a:rPr lang="fr-FR" smtClean="0"/>
              <a:pPr/>
              <a:t>2</a:t>
            </a:fld>
            <a:endParaRPr lang="fr-FR"/>
          </a:p>
        </p:txBody>
      </p:sp>
    </p:spTree>
    <p:extLst>
      <p:ext uri="{BB962C8B-B14F-4D97-AF65-F5344CB8AC3E}">
        <p14:creationId xmlns:p14="http://schemas.microsoft.com/office/powerpoint/2010/main" val="898674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22</a:t>
            </a:fld>
            <a:endParaRPr lang="fr-FR"/>
          </a:p>
        </p:txBody>
      </p:sp>
    </p:spTree>
    <p:extLst>
      <p:ext uri="{BB962C8B-B14F-4D97-AF65-F5344CB8AC3E}">
        <p14:creationId xmlns:p14="http://schemas.microsoft.com/office/powerpoint/2010/main" val="191384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Dire aux élèves que nous</a:t>
            </a:r>
            <a:r>
              <a:rPr lang="fr-FR" baseline="0" dirty="0"/>
              <a:t> allons poursuivre le travail sur la poésie commencé avec Cécile et Aurélie, mais que nous allons observer des textes écrits par des poètes contemporains. Présenter brièvement Pierre Coran, auteur belge dont ils ont peut être déjà entendu parler en classe.</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a:t>Affichage de la poésie, lecture individuelle puis lecture magistrale. Demander quel genre ?</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a:t>Questions sur la forme avant de rentrer dans l’explicitation du vocabulaire : combien de strophes, de combien de vers ? Présence de rimes. On est bien dans un format classique de poésie</a:t>
            </a:r>
            <a:r>
              <a:rPr lang="fr-FR"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CM : êtes-vous sûre de la version du texte ? Je n’ai pas ce recueil chez moi et il est trop récent pour le trouver sur des sites fiables. Les versions consultées sur internet ne font pas toutes paraître les lettres capitales et le vers 10 est parfois : « Si une harpe devient phare »….A vérifier, donc.</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Oui, la forme est classique, avec un passage de 7 à 8 syllabes à partir du vers 5.</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Que signifient</a:t>
            </a:r>
            <a:r>
              <a:rPr lang="fr-FR" baseline="0" dirty="0"/>
              <a:t> ces vers ? Et pourquoi l’auteur a-t-il mis certains mots en majuscule ? Quel rapport entre les mots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Expliciter</a:t>
            </a:r>
            <a:r>
              <a:rPr lang="fr-FR" baseline="0" dirty="0"/>
              <a:t> le mot sésame : une clé, un passe pour obtenir quelque chose (réf à Ali baba ?) ici la clé des mots qui font d’autres mots…</a:t>
            </a:r>
          </a:p>
          <a:p>
            <a:r>
              <a:rPr lang="fr-FR" baseline="0" dirty="0"/>
              <a:t>Intention de l’auteur : jouer avec les mots… faire des mots avec d’autres </a:t>
            </a:r>
            <a:r>
              <a:rPr lang="fr-FR" baseline="0" dirty="0" smtClean="0"/>
              <a:t>mots expliciter que c’est </a:t>
            </a:r>
            <a:r>
              <a:rPr lang="fr-FR" baseline="0" dirty="0"/>
              <a:t>le sens du mot anagramme (sans une lettre de trop</a:t>
            </a:r>
            <a:r>
              <a:rPr lang="fr-FR" baseline="0" dirty="0" smtClean="0"/>
              <a:t>)</a:t>
            </a:r>
          </a:p>
          <a:p>
            <a:r>
              <a:rPr lang="fr-FR" baseline="0" dirty="0" smtClean="0"/>
              <a:t>CM : oui, la </a:t>
            </a:r>
            <a:r>
              <a:rPr lang="fr-FR" baseline="0" dirty="0" err="1" smtClean="0"/>
              <a:t>ref</a:t>
            </a:r>
            <a:r>
              <a:rPr lang="fr-FR" baseline="0" dirty="0" smtClean="0"/>
              <a:t> à Ali Baba est très bien venue !</a:t>
            </a:r>
          </a:p>
          <a:p>
            <a:r>
              <a:rPr lang="fr-FR" baseline="0" dirty="0" smtClean="0"/>
              <a:t>A quel moment expliquez-vous le sens de « anagramme » qui donne la clef de tout le poème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Relecture</a:t>
            </a:r>
            <a:r>
              <a:rPr lang="fr-FR" baseline="0" dirty="0"/>
              <a:t> de la poésie en entier avec l’éclairage des observations précédentes : les rapports entre les mots ne sont pas liés au sens mais à la forme. </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a:t>Expliciter qu’au 20</a:t>
            </a:r>
            <a:r>
              <a:rPr lang="fr-FR" baseline="30000" dirty="0"/>
              <a:t>ème</a:t>
            </a:r>
            <a:r>
              <a:rPr lang="fr-FR" baseline="0" dirty="0"/>
              <a:t> siècle des poètes ont voulu jouer avec les mots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7098398-D88C-124F-8807-9511F3C32F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8E4225BC-E567-E747-BD81-52FF3E5A23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388B00C4-C887-B542-84D7-F899E5D5BE85}"/>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A44A39E2-6AEE-DC48-920D-EEB2DE40EE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C19A5FB-8EC5-7A43-88F0-96F6D4F494E3}"/>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247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CCFE62-63D3-6E40-9EB7-E22BB2CAF7F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21C445BF-F9E9-5548-9023-4C532F83C4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C765171D-4117-6C41-BC1B-D4F6A9F47E22}"/>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E106F73D-394C-AC42-B672-4E66FA4290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EF4ECBE-62CA-464C-9939-2078ACF49AE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750955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D7E7C716-09FF-C24E-9CF0-818B99E8292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2072A88F-8BB2-2243-B510-B6B23E5478B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260AE30-D834-9746-B938-C2DB2B4F0DBD}"/>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13FD4C45-85F1-6B45-8986-2029886851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CD9C788-BA25-BB41-8ED1-A112C1EAC1C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71437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E53840-4342-F944-8880-C1ABA4E7D2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DA2BC86-7D38-4941-B5B7-300F382A704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11D65FB-2282-5442-83C3-6133380B08F8}"/>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A1A2B6D7-6708-6D40-94D8-228C19984DA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38C923F-216A-5C40-AF27-D02D006A544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755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CF1134-2A47-1E42-A3BA-C8B633B6DD5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A71B147-5A6C-0640-BF31-D868EDDD0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BECA9F48-7B92-8B47-BCEF-EBDB77B847CF}"/>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FCBB5F30-0FF3-2544-B633-E3382FB2F2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99CD42E-EEAE-0F44-8A0F-63EC78727EE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70290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FCFF0A1-C437-4746-82C5-3476474521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8AB9A021-3724-6346-84DC-D7B6D5DF1E0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51F26763-2E8A-AF4E-B8B7-41FB5B9E02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DC7599B8-823F-BB44-BD81-38C15046283E}"/>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6" name="Espace réservé du pied de page 5">
            <a:extLst>
              <a:ext uri="{FF2B5EF4-FFF2-40B4-BE49-F238E27FC236}">
                <a16:creationId xmlns:a16="http://schemas.microsoft.com/office/drawing/2014/main" xmlns="" id="{2351A9F7-479A-9C46-ADDE-6956483431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D0A72BB-1F44-3446-A1E6-C7D22A75161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8395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C724C3-48D5-9F46-9676-E22B3D70A4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DEC188EA-0BB7-384D-B833-E2E30F652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BB363EC6-E2D0-C24E-B6EB-C71E1E9492E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900136EE-1F84-7E4E-8419-2CF10DB98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9F707724-A815-D743-80B2-CAA0D14B275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43EE84D3-0405-F544-9F13-8CD8B9802AED}"/>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8" name="Espace réservé du pied de page 7">
            <a:extLst>
              <a:ext uri="{FF2B5EF4-FFF2-40B4-BE49-F238E27FC236}">
                <a16:creationId xmlns:a16="http://schemas.microsoft.com/office/drawing/2014/main" xmlns="" id="{537C11B2-692E-DA4E-B44C-ED269B9F40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44D5AC19-1EAF-FA44-AD63-6BDCEB0777B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3746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39DF26-437F-9B40-8F80-2DD94E168F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BBDD99A5-10DE-AC45-BE25-1A0D318C64DB}"/>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4" name="Espace réservé du pied de page 3">
            <a:extLst>
              <a:ext uri="{FF2B5EF4-FFF2-40B4-BE49-F238E27FC236}">
                <a16:creationId xmlns:a16="http://schemas.microsoft.com/office/drawing/2014/main" xmlns="" id="{B2273528-2C1F-1B45-9A3D-1E263429542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46A26E88-095F-EC45-A1EC-6DFD65C43A7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46292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AE76FC6-A618-614C-882B-5A954D351A2A}"/>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3" name="Espace réservé du pied de page 2">
            <a:extLst>
              <a:ext uri="{FF2B5EF4-FFF2-40B4-BE49-F238E27FC236}">
                <a16:creationId xmlns:a16="http://schemas.microsoft.com/office/drawing/2014/main" xmlns="" id="{3EF1775E-E4C9-0945-8E20-EBBA5B5B326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7AF0AF2F-D3F8-B24A-B68C-D0A16356D43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37471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B194313-5124-644D-8A10-B945B3ECE06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A59564CE-5DF0-EE47-BBB0-94F47B2225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28B4B5F1-468C-6045-B171-6DB6E8F63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637FB49D-B5D9-504A-986B-A523E0CDD761}"/>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6" name="Espace réservé du pied de page 5">
            <a:extLst>
              <a:ext uri="{FF2B5EF4-FFF2-40B4-BE49-F238E27FC236}">
                <a16:creationId xmlns:a16="http://schemas.microsoft.com/office/drawing/2014/main" xmlns="" id="{07BCF0AC-27FD-934F-A80C-FCC243D0D4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9C9F207A-466B-CD4C-8214-F0086E6AC9D8}"/>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82910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C5A6ED4-63CA-494C-BCCC-84EE683346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2CB36F6E-7A43-974A-A89A-B3286BB1D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3D0FFF29-5981-DA42-85AD-BBC1C504E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C7783550-4A8F-E04E-A9BE-9228F04B505B}"/>
              </a:ext>
            </a:extLst>
          </p:cNvPr>
          <p:cNvSpPr>
            <a:spLocks noGrp="1"/>
          </p:cNvSpPr>
          <p:nvPr>
            <p:ph type="dt" sz="half" idx="10"/>
          </p:nvPr>
        </p:nvSpPr>
        <p:spPr/>
        <p:txBody>
          <a:bodyPr/>
          <a:lstStyle/>
          <a:p>
            <a:fld id="{050A95A0-46AC-DD44-9D77-3F7C849049D7}" type="datetimeFigureOut">
              <a:rPr lang="fr-FR" smtClean="0"/>
              <a:pPr/>
              <a:t>20/05/2020</a:t>
            </a:fld>
            <a:endParaRPr lang="fr-FR"/>
          </a:p>
        </p:txBody>
      </p:sp>
      <p:sp>
        <p:nvSpPr>
          <p:cNvPr id="6" name="Espace réservé du pied de page 5">
            <a:extLst>
              <a:ext uri="{FF2B5EF4-FFF2-40B4-BE49-F238E27FC236}">
                <a16:creationId xmlns:a16="http://schemas.microsoft.com/office/drawing/2014/main" xmlns="" id="{491689C4-9BA2-534F-B1C8-7C1658F20EC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DF70E758-46F0-2B47-AD98-42B9BF9C75ED}"/>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1255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55BC62-2B29-774C-8A13-D9160DA3B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B13010A5-A62E-A846-9732-6F6C29D17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CF6AC86-AF31-7642-B031-793CD29ABC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A95A0-46AC-DD44-9D77-3F7C849049D7}" type="datetimeFigureOut">
              <a:rPr lang="fr-FR" smtClean="0"/>
              <a:pPr/>
              <a:t>20/05/2020</a:t>
            </a:fld>
            <a:endParaRPr lang="fr-FR"/>
          </a:p>
        </p:txBody>
      </p:sp>
      <p:sp>
        <p:nvSpPr>
          <p:cNvPr id="5" name="Espace réservé du pied de page 4">
            <a:extLst>
              <a:ext uri="{FF2B5EF4-FFF2-40B4-BE49-F238E27FC236}">
                <a16:creationId xmlns:a16="http://schemas.microsoft.com/office/drawing/2014/main" xmlns="" id="{8328C7D2-6CB1-AA47-AB2E-281561503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1A1DDA83-6AEB-E148-B7A9-2E2FCAC9DD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35A00-3DC4-B948-A188-862B72D11699}" type="slidenum">
              <a:rPr lang="fr-FR" smtClean="0"/>
              <a:pPr/>
              <a:t>‹N°›</a:t>
            </a:fld>
            <a:endParaRPr lang="fr-FR"/>
          </a:p>
        </p:txBody>
      </p:sp>
    </p:spTree>
    <p:extLst>
      <p:ext uri="{BB962C8B-B14F-4D97-AF65-F5344CB8AC3E}">
        <p14:creationId xmlns:p14="http://schemas.microsoft.com/office/powerpoint/2010/main" val="122052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C999B49-E57C-A246-ADE7-29BFE76BA6ED}"/>
              </a:ext>
            </a:extLst>
          </p:cNvPr>
          <p:cNvSpPr>
            <a:spLocks noGrp="1"/>
          </p:cNvSpPr>
          <p:nvPr>
            <p:ph type="ctrTitle"/>
          </p:nvPr>
        </p:nvSpPr>
        <p:spPr>
          <a:xfrm>
            <a:off x="1524000" y="762000"/>
            <a:ext cx="9144000" cy="2387600"/>
          </a:xfrm>
        </p:spPr>
        <p:txBody>
          <a:bodyPr/>
          <a:lstStyle/>
          <a:p>
            <a:r>
              <a:rPr lang="fr-FR" b="1" dirty="0"/>
              <a:t>Français </a:t>
            </a:r>
            <a:br>
              <a:rPr lang="fr-FR" b="1" dirty="0"/>
            </a:br>
            <a:r>
              <a:rPr lang="fr-FR" b="1" dirty="0"/>
              <a:t>CM2</a:t>
            </a:r>
          </a:p>
        </p:txBody>
      </p:sp>
      <p:sp>
        <p:nvSpPr>
          <p:cNvPr id="3" name="Sous-titre 2">
            <a:extLst>
              <a:ext uri="{FF2B5EF4-FFF2-40B4-BE49-F238E27FC236}">
                <a16:creationId xmlns:a16="http://schemas.microsoft.com/office/drawing/2014/main" xmlns="" id="{683518CA-9E1B-5943-BDAE-F2032CD1D695}"/>
              </a:ext>
            </a:extLst>
          </p:cNvPr>
          <p:cNvSpPr>
            <a:spLocks noGrp="1"/>
          </p:cNvSpPr>
          <p:nvPr>
            <p:ph type="subTitle" idx="1"/>
          </p:nvPr>
        </p:nvSpPr>
        <p:spPr>
          <a:xfrm>
            <a:off x="1676400" y="3429000"/>
            <a:ext cx="9144000" cy="1981200"/>
          </a:xfrm>
        </p:spPr>
        <p:txBody>
          <a:bodyPr>
            <a:normAutofit/>
          </a:bodyPr>
          <a:lstStyle/>
          <a:p>
            <a:r>
              <a:rPr lang="fr-FR" sz="3600" b="1" dirty="0" smtClean="0"/>
              <a:t>Vers la 6</a:t>
            </a:r>
            <a:r>
              <a:rPr lang="fr-FR" sz="3600" b="1" baseline="30000" dirty="0" smtClean="0"/>
              <a:t>ème</a:t>
            </a:r>
            <a:r>
              <a:rPr lang="fr-FR" sz="3600" b="1" dirty="0" smtClean="0"/>
              <a:t>…!</a:t>
            </a:r>
          </a:p>
          <a:p>
            <a:r>
              <a:rPr lang="fr-FR" sz="3600" b="1" dirty="0" smtClean="0"/>
              <a:t>Jouons avec les mots en poésie</a:t>
            </a:r>
          </a:p>
          <a:p>
            <a:endParaRPr lang="fr-FR" sz="3200" dirty="0"/>
          </a:p>
        </p:txBody>
      </p:sp>
    </p:spTree>
    <p:extLst>
      <p:ext uri="{BB962C8B-B14F-4D97-AF65-F5344CB8AC3E}">
        <p14:creationId xmlns:p14="http://schemas.microsoft.com/office/powerpoint/2010/main" val="1257301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3" name="ZoneTexte 2">
            <a:extLst>
              <a:ext uri="{FF2B5EF4-FFF2-40B4-BE49-F238E27FC236}">
                <a16:creationId xmlns:a16="http://schemas.microsoft.com/office/drawing/2014/main" xmlns="" id="{B62B915C-6032-9642-A9B0-42A93B004DAF}"/>
              </a:ext>
            </a:extLst>
          </p:cNvPr>
          <p:cNvSpPr txBox="1"/>
          <p:nvPr/>
        </p:nvSpPr>
        <p:spPr>
          <a:xfrm>
            <a:off x="5181600" y="3428999"/>
            <a:ext cx="1750483" cy="898525"/>
          </a:xfrm>
          <a:prstGeom prst="rect">
            <a:avLst/>
          </a:prstGeom>
          <a:noFill/>
        </p:spPr>
        <p:txBody>
          <a:bodyPr wrap="square" rtlCol="0">
            <a:spAutoFit/>
          </a:bodyPr>
          <a:lstStyle/>
          <a:p>
            <a:pPr algn="l"/>
            <a:endParaRPr lang="fr-FR" dirty="0"/>
          </a:p>
        </p:txBody>
      </p:sp>
      <p:sp>
        <p:nvSpPr>
          <p:cNvPr id="5" name="Rectangle 4"/>
          <p:cNvSpPr/>
          <p:nvPr/>
        </p:nvSpPr>
        <p:spPr>
          <a:xfrm>
            <a:off x="3200400" y="0"/>
            <a:ext cx="6096000" cy="6370975"/>
          </a:xfrm>
          <a:prstGeom prst="rect">
            <a:avLst/>
          </a:prstGeom>
        </p:spPr>
        <p:txBody>
          <a:bodyPr>
            <a:spAutoFit/>
          </a:bodyPr>
          <a:lstStyle/>
          <a:p>
            <a:r>
              <a:rPr lang="fr-FR" sz="1400" b="1" dirty="0"/>
              <a:t> </a:t>
            </a:r>
            <a:endParaRPr lang="fr-FR" sz="1200" dirty="0"/>
          </a:p>
          <a:p>
            <a:r>
              <a:rPr lang="fr-FR" sz="2600" dirty="0"/>
              <a:t>Par le jeu des anagrammes,</a:t>
            </a:r>
          </a:p>
          <a:p>
            <a:r>
              <a:rPr lang="fr-FR" sz="2600" dirty="0"/>
              <a:t>Sans une lettre de trop,</a:t>
            </a:r>
          </a:p>
          <a:p>
            <a:r>
              <a:rPr lang="fr-FR" sz="2600" dirty="0"/>
              <a:t>Tu découvres le sésame</a:t>
            </a:r>
          </a:p>
          <a:p>
            <a:r>
              <a:rPr lang="fr-FR" sz="2600" dirty="0"/>
              <a:t>Des mots qui font d’autres mots.</a:t>
            </a:r>
          </a:p>
          <a:p>
            <a:r>
              <a:rPr lang="fr-FR" dirty="0"/>
              <a:t> </a:t>
            </a:r>
            <a:endParaRPr lang="fr-FR" sz="1100" dirty="0"/>
          </a:p>
          <a:p>
            <a:r>
              <a:rPr lang="fr-FR" sz="2600" dirty="0"/>
              <a:t>Me croiras-tu si je m’écrie</a:t>
            </a:r>
          </a:p>
          <a:p>
            <a:r>
              <a:rPr lang="fr-FR" sz="2600" dirty="0"/>
              <a:t>Que toute NEIGE a du GÉNIE ?</a:t>
            </a:r>
          </a:p>
          <a:p>
            <a:r>
              <a:rPr lang="fr-FR" sz="2000" dirty="0"/>
              <a:t> </a:t>
            </a:r>
            <a:endParaRPr lang="fr-FR" sz="1200" dirty="0"/>
          </a:p>
          <a:p>
            <a:r>
              <a:rPr lang="fr-FR" sz="2600" dirty="0"/>
              <a:t>Vas-tu prétendre que je triche</a:t>
            </a:r>
          </a:p>
          <a:p>
            <a:r>
              <a:rPr lang="fr-FR" sz="2600" dirty="0"/>
              <a:t>Si je change ton CHIEN en NICHE ?</a:t>
            </a:r>
          </a:p>
          <a:p>
            <a:r>
              <a:rPr lang="fr-FR" sz="1600" dirty="0"/>
              <a:t> </a:t>
            </a:r>
          </a:p>
          <a:p>
            <a:r>
              <a:rPr lang="fr-FR" sz="2600" dirty="0"/>
              <a:t>Me traiteras-tu de vantard</a:t>
            </a:r>
          </a:p>
          <a:p>
            <a:r>
              <a:rPr lang="fr-FR" sz="2600" dirty="0"/>
              <a:t>Si une HARPE devient un PHARE ?</a:t>
            </a:r>
          </a:p>
          <a:p>
            <a:r>
              <a:rPr lang="fr-FR" sz="2600" dirty="0"/>
              <a:t> </a:t>
            </a:r>
          </a:p>
          <a:p>
            <a:r>
              <a:rPr lang="fr-FR" sz="2600" dirty="0"/>
              <a:t>Tout est permis en poésie.</a:t>
            </a:r>
          </a:p>
          <a:p>
            <a:r>
              <a:rPr lang="fr-FR" sz="2600" dirty="0"/>
              <a:t>Grâce </a:t>
            </a:r>
            <a:r>
              <a:rPr lang="fr-FR" sz="2600"/>
              <a:t>aux </a:t>
            </a:r>
            <a:r>
              <a:rPr lang="fr-FR" sz="2600" smtClean="0"/>
              <a:t>mots, </a:t>
            </a:r>
            <a:r>
              <a:rPr lang="fr-FR" sz="2600" dirty="0"/>
              <a:t>l’IMAGE est MAGIE</a:t>
            </a:r>
            <a:r>
              <a:rPr lang="fr-FR" sz="2800" dirty="0"/>
              <a:t>.</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omic Sans MS" pitchFamily="66" charset="0"/>
              </a:rPr>
              <a:t>MAINTENANT </a:t>
            </a:r>
            <a:r>
              <a:rPr lang="fr-FR" cap="all" dirty="0">
                <a:latin typeface="Comic Sans MS" pitchFamily="66" charset="0"/>
              </a:rPr>
              <a:t>à </a:t>
            </a:r>
            <a:r>
              <a:rPr lang="fr-FR" dirty="0">
                <a:latin typeface="Comic Sans MS" pitchFamily="66" charset="0"/>
              </a:rPr>
              <a:t>TON TOUR </a:t>
            </a:r>
          </a:p>
        </p:txBody>
      </p:sp>
      <p:pic>
        <p:nvPicPr>
          <p:cNvPr id="2050" name="Picture 2" descr="H:\Emoticon\emoticon-1392280_1280orange.png"/>
          <p:cNvPicPr>
            <a:picLocks noChangeAspect="1" noChangeArrowheads="1"/>
          </p:cNvPicPr>
          <p:nvPr/>
        </p:nvPicPr>
        <p:blipFill>
          <a:blip r:embed="rId2" cstate="print"/>
          <a:srcRect/>
          <a:stretch>
            <a:fillRect/>
          </a:stretch>
        </p:blipFill>
        <p:spPr bwMode="auto">
          <a:xfrm>
            <a:off x="4343400" y="2057400"/>
            <a:ext cx="3276600" cy="36861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05000" y="1524000"/>
            <a:ext cx="8305800" cy="4647426"/>
          </a:xfrm>
          <a:prstGeom prst="rect">
            <a:avLst/>
          </a:prstGeom>
        </p:spPr>
        <p:txBody>
          <a:bodyPr wrap="square">
            <a:spAutoFit/>
          </a:bodyPr>
          <a:lstStyle/>
          <a:p>
            <a:r>
              <a:rPr lang="fr-FR" sz="4000" dirty="0"/>
              <a:t>Me croiras-tu si </a:t>
            </a:r>
            <a:r>
              <a:rPr lang="fr-FR" sz="4000" dirty="0" smtClean="0"/>
              <a:t>je te dis</a:t>
            </a:r>
            <a:endParaRPr lang="fr-FR" sz="4000" dirty="0"/>
          </a:p>
          <a:p>
            <a:r>
              <a:rPr lang="fr-FR" sz="4000" dirty="0"/>
              <a:t>Que MAI est </a:t>
            </a:r>
            <a:r>
              <a:rPr lang="fr-FR" sz="4000" dirty="0" smtClean="0"/>
              <a:t>mon meilleur           </a:t>
            </a:r>
            <a:r>
              <a:rPr lang="fr-FR" sz="4000" dirty="0"/>
              <a:t> ?</a:t>
            </a:r>
          </a:p>
          <a:p>
            <a:r>
              <a:rPr lang="fr-FR" sz="3200" dirty="0"/>
              <a:t> </a:t>
            </a:r>
            <a:endParaRPr lang="fr-FR" dirty="0"/>
          </a:p>
          <a:p>
            <a:r>
              <a:rPr lang="fr-FR" sz="4000" dirty="0" smtClean="0"/>
              <a:t>Diras-tu que je perds la boule</a:t>
            </a:r>
            <a:endParaRPr lang="fr-FR" sz="4000" dirty="0"/>
          </a:p>
          <a:p>
            <a:r>
              <a:rPr lang="fr-FR" sz="4000" dirty="0"/>
              <a:t>Si je change ta </a:t>
            </a:r>
            <a:r>
              <a:rPr lang="fr-FR" sz="4000" dirty="0" smtClean="0"/>
              <a:t>LOUPE </a:t>
            </a:r>
            <a:r>
              <a:rPr lang="fr-FR" sz="4000" dirty="0"/>
              <a:t>en </a:t>
            </a:r>
            <a:r>
              <a:rPr lang="fr-FR" sz="4000" dirty="0" smtClean="0"/>
              <a:t>              </a:t>
            </a:r>
            <a:r>
              <a:rPr lang="fr-FR" sz="4000" dirty="0"/>
              <a:t> ?</a:t>
            </a:r>
          </a:p>
          <a:p>
            <a:r>
              <a:rPr lang="fr-FR" sz="2400" dirty="0"/>
              <a:t> </a:t>
            </a:r>
          </a:p>
          <a:p>
            <a:r>
              <a:rPr lang="fr-FR" sz="4000" dirty="0"/>
              <a:t>M’accuseras-tu de </a:t>
            </a:r>
            <a:r>
              <a:rPr lang="fr-FR" sz="4000" dirty="0" smtClean="0"/>
              <a:t>rêver</a:t>
            </a:r>
            <a:endParaRPr lang="fr-FR" sz="4000" dirty="0"/>
          </a:p>
          <a:p>
            <a:r>
              <a:rPr lang="fr-FR" sz="4000" dirty="0"/>
              <a:t>Si une ROSE devient </a:t>
            </a:r>
            <a:r>
              <a:rPr lang="fr-FR" sz="4000" dirty="0" smtClean="0"/>
              <a:t>                   </a:t>
            </a:r>
            <a:r>
              <a:rPr lang="fr-FR" sz="4000" dirty="0"/>
              <a:t> ?</a:t>
            </a:r>
          </a:p>
        </p:txBody>
      </p:sp>
      <p:sp>
        <p:nvSpPr>
          <p:cNvPr id="10" name="Titre 1"/>
          <p:cNvSpPr>
            <a:spLocks noGrp="1"/>
          </p:cNvSpPr>
          <p:nvPr>
            <p:ph type="title"/>
          </p:nvPr>
        </p:nvSpPr>
        <p:spPr>
          <a:xfrm>
            <a:off x="152400" y="0"/>
            <a:ext cx="11887200" cy="1325563"/>
          </a:xfrm>
        </p:spPr>
        <p:txBody>
          <a:bodyPr/>
          <a:lstStyle/>
          <a:p>
            <a:pPr algn="ctr"/>
            <a:r>
              <a:rPr lang="fr-FR" u="sng" dirty="0">
                <a:solidFill>
                  <a:srgbClr val="0070C0"/>
                </a:solidFill>
              </a:rPr>
              <a:t>Sauras-tu </a:t>
            </a:r>
            <a:r>
              <a:rPr lang="fr-FR" u="sng" dirty="0" smtClean="0">
                <a:solidFill>
                  <a:srgbClr val="0070C0"/>
                </a:solidFill>
              </a:rPr>
              <a:t>compléter ce poème ?</a:t>
            </a:r>
            <a:endParaRPr lang="fr-FR" u="sng"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562E3C-88DD-E144-ACAA-1AFDD8CF4FB7}"/>
              </a:ext>
            </a:extLst>
          </p:cNvPr>
          <p:cNvSpPr>
            <a:spLocks noGrp="1"/>
          </p:cNvSpPr>
          <p:nvPr>
            <p:ph type="title"/>
          </p:nvPr>
        </p:nvSpPr>
        <p:spPr/>
        <p:txBody>
          <a:bodyPr/>
          <a:lstStyle/>
          <a:p>
            <a:pPr algn="ctr"/>
            <a:r>
              <a:rPr lang="fr-FR" dirty="0"/>
              <a:t>Place à la dictée du jour !</a:t>
            </a:r>
          </a:p>
        </p:txBody>
      </p:sp>
      <p:pic>
        <p:nvPicPr>
          <p:cNvPr id="1026" name="Picture 2" descr="H:\Emoticon\emoticon-1392280_1280.png"/>
          <p:cNvPicPr>
            <a:picLocks noChangeAspect="1" noChangeArrowheads="1"/>
          </p:cNvPicPr>
          <p:nvPr/>
        </p:nvPicPr>
        <p:blipFill>
          <a:blip r:embed="rId3" cstate="print"/>
          <a:srcRect/>
          <a:stretch>
            <a:fillRect/>
          </a:stretch>
        </p:blipFill>
        <p:spPr bwMode="auto">
          <a:xfrm>
            <a:off x="4267200" y="1981200"/>
            <a:ext cx="3352800" cy="3878729"/>
          </a:xfrm>
          <a:prstGeom prst="rect">
            <a:avLst/>
          </a:prstGeom>
          <a:noFill/>
        </p:spPr>
      </p:pic>
    </p:spTree>
    <p:extLst>
      <p:ext uri="{BB962C8B-B14F-4D97-AF65-F5344CB8AC3E}">
        <p14:creationId xmlns:p14="http://schemas.microsoft.com/office/powerpoint/2010/main" val="761763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7059A02F-C558-7C43-97C9-E15DD9CF2601}"/>
              </a:ext>
            </a:extLst>
          </p:cNvPr>
          <p:cNvSpPr txBox="1"/>
          <p:nvPr/>
        </p:nvSpPr>
        <p:spPr>
          <a:xfrm>
            <a:off x="4191000" y="0"/>
            <a:ext cx="3306234" cy="861774"/>
          </a:xfrm>
          <a:prstGeom prst="rect">
            <a:avLst/>
          </a:prstGeom>
          <a:noFill/>
        </p:spPr>
        <p:txBody>
          <a:bodyPr wrap="square" rtlCol="0">
            <a:spAutoFit/>
          </a:bodyPr>
          <a:lstStyle/>
          <a:p>
            <a:pPr algn="ctr"/>
            <a:r>
              <a:rPr lang="fr-FR" sz="4800" u="sng" dirty="0"/>
              <a:t>Dictée</a:t>
            </a:r>
            <a:endParaRPr lang="fr-FR" sz="5000" u="sng" dirty="0"/>
          </a:p>
        </p:txBody>
      </p:sp>
      <p:sp>
        <p:nvSpPr>
          <p:cNvPr id="3" name="ZoneTexte 2"/>
          <p:cNvSpPr txBox="1"/>
          <p:nvPr/>
        </p:nvSpPr>
        <p:spPr>
          <a:xfrm>
            <a:off x="228600" y="1143000"/>
            <a:ext cx="11734800" cy="4524315"/>
          </a:xfrm>
          <a:prstGeom prst="rect">
            <a:avLst/>
          </a:prstGeom>
          <a:noFill/>
        </p:spPr>
        <p:txBody>
          <a:bodyPr wrap="square" rtlCol="0">
            <a:spAutoFit/>
          </a:bodyPr>
          <a:lstStyle/>
          <a:p>
            <a:r>
              <a:rPr lang="fr-FR" sz="3600" dirty="0"/>
              <a:t>Par le jeu des anagrammes, Pierre Coran devient un magicien des mots.  </a:t>
            </a:r>
          </a:p>
          <a:p>
            <a:endParaRPr lang="fr-FR" sz="3600" dirty="0"/>
          </a:p>
          <a:p>
            <a:r>
              <a:rPr lang="fr-FR" sz="3600" dirty="0" smtClean="0"/>
              <a:t>Comme beaucoup de poètes modernes, il fait parfois passer le travail sur les mots avant le sens. La compréhension en est parfois plus difficile.</a:t>
            </a:r>
            <a:endParaRPr lang="fr-FR" sz="3600" dirty="0"/>
          </a:p>
          <a:p>
            <a:endParaRPr lang="fr-FR" sz="3600" dirty="0"/>
          </a:p>
          <a:p>
            <a:r>
              <a:rPr lang="fr-FR" sz="3600" dirty="0" smtClean="0"/>
              <a:t>Ces poèmes modernes semblent alors avoir un grain de folie.</a:t>
            </a:r>
            <a:endParaRPr lang="fr-FR" sz="3600" dirty="0"/>
          </a:p>
        </p:txBody>
      </p:sp>
    </p:spTree>
    <p:extLst>
      <p:ext uri="{BB962C8B-B14F-4D97-AF65-F5344CB8AC3E}">
        <p14:creationId xmlns:p14="http://schemas.microsoft.com/office/powerpoint/2010/main" val="1874513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 xmlns:a16="http://schemas.microsoft.com/office/drawing/2014/main"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3" name="ZoneTexte 2">
            <a:extLst>
              <a:ext uri="{FF2B5EF4-FFF2-40B4-BE49-F238E27FC236}">
                <a16:creationId xmlns="" xmlns:a16="http://schemas.microsoft.com/office/drawing/2014/main" id="{B62B915C-6032-9642-A9B0-42A93B004DAF}"/>
              </a:ext>
            </a:extLst>
          </p:cNvPr>
          <p:cNvSpPr txBox="1"/>
          <p:nvPr/>
        </p:nvSpPr>
        <p:spPr>
          <a:xfrm>
            <a:off x="5181600" y="3428999"/>
            <a:ext cx="1750483" cy="898525"/>
          </a:xfrm>
          <a:prstGeom prst="rect">
            <a:avLst/>
          </a:prstGeom>
          <a:noFill/>
        </p:spPr>
        <p:txBody>
          <a:bodyPr wrap="square" rtlCol="0">
            <a:spAutoFit/>
          </a:bodyPr>
          <a:lstStyle/>
          <a:p>
            <a:pPr algn="l"/>
            <a:endParaRPr lang="fr-FR" dirty="0"/>
          </a:p>
        </p:txBody>
      </p:sp>
      <p:sp>
        <p:nvSpPr>
          <p:cNvPr id="31745" name="Rectangle 1"/>
          <p:cNvSpPr>
            <a:spLocks noChangeArrowheads="1"/>
          </p:cNvSpPr>
          <p:nvPr/>
        </p:nvSpPr>
        <p:spPr bwMode="auto">
          <a:xfrm>
            <a:off x="1752600" y="0"/>
            <a:ext cx="49530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600" i="0" u="none" strike="noStrike" cap="none" normalizeH="0" baseline="0" dirty="0" smtClean="0">
                <a:ln>
                  <a:noFill/>
                </a:ln>
                <a:solidFill>
                  <a:schemeClr val="tx1"/>
                </a:solidFill>
                <a:effectLst/>
                <a:ea typeface="Times New Roman" pitchFamily="18" charset="0"/>
                <a:cs typeface="Times New Roman" pitchFamily="18" charset="0"/>
              </a:rPr>
              <a:t>Est-ce vous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6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Qui est fou</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moi est-ce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temps avec sa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ou la cloche qui sonne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père est-ce l’enfant</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cerf ou bien le faon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la nuit et tous ses parfums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le rêveur et ses songes sans 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celui qui mange sans avoir faim</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vous est-ce moi enfin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C’est moi c’est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il faut aimer à la folie</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croire au songe et à l’oubli</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bien sage est qui l’avoue</a:t>
            </a:r>
            <a:endParaRPr kumimoji="0" lang="fr-FR" sz="26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553200" y="6211669"/>
            <a:ext cx="5638800" cy="646331"/>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r-FR" dirty="0" smtClean="0"/>
              <a:t>Philippe Soupault, </a:t>
            </a:r>
            <a:r>
              <a:rPr lang="fr-FR" i="1" dirty="0" smtClean="0"/>
              <a:t>Poésies pour mes amis les enfants</a:t>
            </a:r>
          </a:p>
          <a:p>
            <a:pPr algn="r"/>
            <a:r>
              <a:rPr lang="fr-FR" dirty="0" smtClean="0"/>
              <a:t>©Gallimard, 1983.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 xmlns:a16="http://schemas.microsoft.com/office/drawing/2014/main"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6" name="Rectangle 1"/>
          <p:cNvSpPr>
            <a:spLocks noChangeArrowheads="1"/>
          </p:cNvSpPr>
          <p:nvPr/>
        </p:nvSpPr>
        <p:spPr bwMode="auto">
          <a:xfrm>
            <a:off x="3657600" y="0"/>
            <a:ext cx="59436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60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i="0" u="none" strike="noStrike" cap="none" normalizeH="0" baseline="0" dirty="0" smtClean="0">
                <a:ln>
                  <a:noFill/>
                </a:ln>
                <a:solidFill>
                  <a:schemeClr val="tx1"/>
                </a:solidFill>
                <a:effectLst/>
                <a:ea typeface="Times New Roman" pitchFamily="18" charset="0"/>
                <a:cs typeface="Times New Roman" pitchFamily="18" charset="0"/>
              </a:rPr>
              <a:t> vous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6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Qui est fou</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moi </a:t>
            </a: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le temps avec sa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ou la cloche qui sonne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le père</a:t>
            </a: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 est-ce </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l’enfant</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le cerf ou bien le faon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la nuit et tous ses parfums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le rêveur et ses songes sans 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celui qui mange sans avoir faim</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vous </a:t>
            </a:r>
            <a:r>
              <a:rPr kumimoji="0" lang="fr-FR" sz="2600" b="0" i="0" u="none" strike="noStrike" cap="none" normalizeH="0" baseline="0" dirty="0" smtClean="0">
                <a:ln>
                  <a:noFill/>
                </a:ln>
                <a:solidFill>
                  <a:srgbClr val="FF0000"/>
                </a:solidFill>
                <a:effectLst/>
                <a:ea typeface="Times New Roman" pitchFamily="18" charset="0"/>
                <a:cs typeface="Times New Roman" pitchFamily="18" charset="0"/>
              </a:rPr>
              <a:t>est-ce</a:t>
            </a: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 moi enfin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C’est moi c’est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il faut aimer à la folie</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croire au songe et à l’oubli</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bien sage est qui l’avoue</a:t>
            </a:r>
            <a:endParaRPr kumimoji="0" lang="fr-FR" sz="26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 xmlns:a16="http://schemas.microsoft.com/office/drawing/2014/main"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6" name="Rectangle 1"/>
          <p:cNvSpPr>
            <a:spLocks noChangeArrowheads="1"/>
          </p:cNvSpPr>
          <p:nvPr/>
        </p:nvSpPr>
        <p:spPr bwMode="auto">
          <a:xfrm>
            <a:off x="3657600" y="0"/>
            <a:ext cx="59436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600" i="0" u="none" strike="noStrike" cap="none" normalizeH="0" baseline="0" dirty="0" smtClean="0">
                <a:ln>
                  <a:noFill/>
                </a:ln>
                <a:effectLst/>
                <a:ea typeface="Times New Roman" pitchFamily="18" charset="0"/>
                <a:cs typeface="Times New Roman" pitchFamily="18" charset="0"/>
              </a:rPr>
              <a:t>Est-ce </a:t>
            </a:r>
            <a:r>
              <a:rPr kumimoji="0" lang="fr-FR" sz="2600" i="0" u="none" strike="noStrike" cap="none" normalizeH="0" baseline="0" dirty="0" smtClean="0">
                <a:ln>
                  <a:noFill/>
                </a:ln>
                <a:solidFill>
                  <a:srgbClr val="7030A0"/>
                </a:solidFill>
                <a:effectLst/>
                <a:ea typeface="Times New Roman" pitchFamily="18" charset="0"/>
                <a:cs typeface="Times New Roman" pitchFamily="18" charset="0"/>
              </a:rPr>
              <a:t>vous</a:t>
            </a:r>
            <a:r>
              <a:rPr kumimoji="0" lang="fr-FR" sz="2600" i="0" u="none" strike="noStrike" cap="none" normalizeH="0" baseline="0" dirty="0" smtClean="0">
                <a:ln>
                  <a:noFill/>
                </a:ln>
                <a:effectLst/>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600" i="0" u="none" strike="noStrike" cap="none" normalizeH="0" baseline="0" dirty="0" smtClean="0">
              <a:ln>
                <a:noFill/>
              </a:ln>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effectLst/>
                <a:ea typeface="Times New Roman" pitchFamily="18" charset="0"/>
                <a:cs typeface="Times New Roman" pitchFamily="18" charset="0"/>
              </a:rPr>
              <a:t>Qui est </a:t>
            </a:r>
            <a:r>
              <a:rPr kumimoji="0" lang="fr-FR" sz="2600" b="0" i="0" u="none" strike="noStrike" cap="none" normalizeH="0" baseline="0" dirty="0" smtClean="0">
                <a:ln>
                  <a:noFill/>
                </a:ln>
                <a:solidFill>
                  <a:srgbClr val="7030A0"/>
                </a:solidFill>
                <a:effectLst/>
                <a:ea typeface="Times New Roman" pitchFamily="18" charset="0"/>
                <a:cs typeface="Times New Roman" pitchFamily="18" charset="0"/>
              </a:rPr>
              <a:t>fou</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est-ce moi est-ce </a:t>
            </a:r>
            <a:r>
              <a:rPr kumimoji="0" lang="fr-FR" sz="2600" b="0" i="0" u="none" strike="noStrike" cap="none" normalizeH="0" baseline="0" dirty="0" smtClean="0">
                <a:ln>
                  <a:noFill/>
                </a:ln>
                <a:solidFill>
                  <a:srgbClr val="7030A0"/>
                </a:solidFill>
                <a:effectLst/>
                <a:ea typeface="Times New Roman" pitchFamily="18" charset="0"/>
                <a:cs typeface="Times New Roman" pitchFamily="18" charset="0"/>
              </a:rPr>
              <a:t>vous</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est-ce le temps avec sa </a:t>
            </a:r>
            <a:r>
              <a:rPr kumimoji="0" lang="fr-FR" sz="2600" b="0" i="0" u="none" strike="noStrike" cap="none" normalizeH="0" baseline="0" dirty="0" smtClean="0">
                <a:ln>
                  <a:noFill/>
                </a:ln>
                <a:solidFill>
                  <a:srgbClr val="0070C0"/>
                </a:solidFill>
                <a:effectLst/>
                <a:ea typeface="Times New Roman" pitchFamily="18" charset="0"/>
                <a:cs typeface="Times New Roman" pitchFamily="18" charset="0"/>
              </a:rPr>
              <a:t>faux</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ou la cloche qui sonne </a:t>
            </a:r>
            <a:r>
              <a:rPr kumimoji="0" lang="fr-FR" sz="2600" b="0" i="0" u="none" strike="noStrike" cap="none" normalizeH="0" baseline="0" dirty="0" smtClean="0">
                <a:ln>
                  <a:noFill/>
                </a:ln>
                <a:solidFill>
                  <a:srgbClr val="0070C0"/>
                </a:solidFill>
                <a:effectLst/>
                <a:ea typeface="Times New Roman" pitchFamily="18" charset="0"/>
                <a:cs typeface="Times New Roman" pitchFamily="18" charset="0"/>
              </a:rPr>
              <a:t>faux</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est-ce le père est-ce l’</a:t>
            </a:r>
            <a:r>
              <a:rPr kumimoji="0" lang="fr-FR" sz="2600" b="0" i="0" u="none" strike="noStrike" cap="none" normalizeH="0" baseline="0" dirty="0" smtClean="0">
                <a:ln>
                  <a:noFill/>
                </a:ln>
                <a:solidFill>
                  <a:schemeClr val="accent2">
                    <a:lumMod val="75000"/>
                  </a:schemeClr>
                </a:solidFill>
                <a:effectLst/>
                <a:ea typeface="Times New Roman" pitchFamily="18" charset="0"/>
                <a:cs typeface="Times New Roman" pitchFamily="18" charset="0"/>
              </a:rPr>
              <a:t>enfant</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est-ce le cerf ou bien le </a:t>
            </a:r>
            <a:r>
              <a:rPr kumimoji="0" lang="fr-FR" sz="2600" b="0" i="0" u="none" strike="noStrike" cap="none" normalizeH="0" baseline="0" dirty="0" smtClean="0">
                <a:ln>
                  <a:noFill/>
                </a:ln>
                <a:solidFill>
                  <a:schemeClr val="accent2">
                    <a:lumMod val="75000"/>
                  </a:schemeClr>
                </a:solidFill>
                <a:effectLst/>
                <a:ea typeface="Times New Roman" pitchFamily="18" charset="0"/>
                <a:cs typeface="Times New Roman" pitchFamily="18" charset="0"/>
              </a:rPr>
              <a:t>faon</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la nuit et tous ses </a:t>
            </a:r>
            <a:r>
              <a:rPr kumimoji="0" lang="fr-FR" sz="2600" b="0" i="0" u="none" strike="noStrike" cap="none" normalizeH="0" baseline="0" dirty="0" smtClean="0">
                <a:ln>
                  <a:noFill/>
                </a:ln>
                <a:solidFill>
                  <a:srgbClr val="C00000"/>
                </a:solidFill>
                <a:effectLst/>
                <a:ea typeface="Times New Roman" pitchFamily="18" charset="0"/>
                <a:cs typeface="Times New Roman" pitchFamily="18" charset="0"/>
              </a:rPr>
              <a:t>parfums</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le rêveur et ses songes sans </a:t>
            </a:r>
            <a:r>
              <a:rPr kumimoji="0" lang="fr-FR" sz="2600" b="0" i="0" u="none" strike="noStrike" cap="none" normalizeH="0" baseline="0" dirty="0" smtClean="0">
                <a:ln>
                  <a:noFill/>
                </a:ln>
                <a:solidFill>
                  <a:srgbClr val="C00000"/>
                </a:solidFill>
                <a:effectLst/>
                <a:ea typeface="Times New Roman" pitchFamily="18" charset="0"/>
                <a:cs typeface="Times New Roman" pitchFamily="18" charset="0"/>
              </a:rPr>
              <a:t>fin</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celui qui mange sans avoir </a:t>
            </a:r>
            <a:r>
              <a:rPr kumimoji="0" lang="fr-FR" sz="2600" b="0" i="0" u="none" strike="noStrike" cap="none" normalizeH="0" baseline="0" dirty="0" smtClean="0">
                <a:ln>
                  <a:noFill/>
                </a:ln>
                <a:solidFill>
                  <a:srgbClr val="C00000"/>
                </a:solidFill>
                <a:effectLst/>
                <a:ea typeface="Times New Roman" pitchFamily="18" charset="0"/>
                <a:cs typeface="Times New Roman" pitchFamily="18" charset="0"/>
              </a:rPr>
              <a:t>faim</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est-ce vous est-ce moi </a:t>
            </a:r>
            <a:r>
              <a:rPr kumimoji="0" lang="fr-FR" sz="2600" b="0" i="0" u="none" strike="noStrike" cap="none" normalizeH="0" baseline="0" dirty="0" smtClean="0">
                <a:ln>
                  <a:noFill/>
                </a:ln>
                <a:solidFill>
                  <a:srgbClr val="C00000"/>
                </a:solidFill>
                <a:effectLst/>
                <a:ea typeface="Times New Roman" pitchFamily="18" charset="0"/>
                <a:cs typeface="Times New Roman" pitchFamily="18" charset="0"/>
              </a:rPr>
              <a:t>enfin</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C’est moi c’est </a:t>
            </a:r>
            <a:r>
              <a:rPr kumimoji="0" lang="fr-FR" sz="2600" b="0" i="0" u="none" strike="noStrike" cap="none" normalizeH="0" baseline="0" dirty="0" smtClean="0">
                <a:ln>
                  <a:noFill/>
                </a:ln>
                <a:solidFill>
                  <a:srgbClr val="7030A0"/>
                </a:solidFill>
                <a:effectLst/>
                <a:ea typeface="Times New Roman" pitchFamily="18" charset="0"/>
                <a:cs typeface="Times New Roman" pitchFamily="18" charset="0"/>
              </a:rPr>
              <a:t>vous</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il faut aimer à la </a:t>
            </a:r>
            <a:r>
              <a:rPr kumimoji="0" lang="fr-FR" sz="2600" b="0" i="0" u="none" strike="noStrike" cap="none" normalizeH="0" baseline="0" dirty="0" smtClean="0">
                <a:ln>
                  <a:noFill/>
                </a:ln>
                <a:solidFill>
                  <a:schemeClr val="accent4">
                    <a:lumMod val="50000"/>
                  </a:schemeClr>
                </a:solidFill>
                <a:effectLst/>
                <a:ea typeface="Times New Roman" pitchFamily="18" charset="0"/>
                <a:cs typeface="Times New Roman" pitchFamily="18" charset="0"/>
              </a:rPr>
              <a:t>folie</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croire au songe et à l’</a:t>
            </a:r>
            <a:r>
              <a:rPr kumimoji="0" lang="fr-FR" sz="2600" b="0" i="0" u="none" strike="noStrike" cap="none" normalizeH="0" baseline="0" dirty="0" smtClean="0">
                <a:ln>
                  <a:noFill/>
                </a:ln>
                <a:solidFill>
                  <a:schemeClr val="accent4">
                    <a:lumMod val="50000"/>
                  </a:schemeClr>
                </a:solidFill>
                <a:effectLst/>
                <a:ea typeface="Times New Roman" pitchFamily="18" charset="0"/>
                <a:cs typeface="Times New Roman" pitchFamily="18" charset="0"/>
              </a:rPr>
              <a:t>oubli</a:t>
            </a:r>
            <a:r>
              <a:rPr kumimoji="0" lang="fr-FR" sz="2600" b="0" i="0" u="none" strike="noStrike" cap="none" normalizeH="0" baseline="0" dirty="0" smtClean="0">
                <a:ln>
                  <a:noFill/>
                </a:ln>
                <a:effectLst/>
                <a:ea typeface="Times New Roman" pitchFamily="18" charset="0"/>
                <a:cs typeface="Times New Roman" pitchFamily="18" charset="0"/>
              </a:rPr>
              <a:t/>
            </a:r>
            <a:br>
              <a:rPr kumimoji="0" lang="fr-FR" sz="2600" b="0" i="0" u="none" strike="noStrike" cap="none" normalizeH="0" baseline="0" dirty="0" smtClean="0">
                <a:ln>
                  <a:noFill/>
                </a:ln>
                <a:effectLst/>
                <a:ea typeface="Times New Roman" pitchFamily="18" charset="0"/>
                <a:cs typeface="Times New Roman" pitchFamily="18" charset="0"/>
              </a:rPr>
            </a:br>
            <a:r>
              <a:rPr kumimoji="0" lang="fr-FR" sz="2600" b="0" i="0" u="none" strike="noStrike" cap="none" normalizeH="0" baseline="0" dirty="0" smtClean="0">
                <a:ln>
                  <a:noFill/>
                </a:ln>
                <a:effectLst/>
                <a:ea typeface="Times New Roman" pitchFamily="18" charset="0"/>
                <a:cs typeface="Times New Roman" pitchFamily="18" charset="0"/>
              </a:rPr>
              <a:t>bien sage est qui l’</a:t>
            </a:r>
            <a:r>
              <a:rPr kumimoji="0" lang="fr-FR" sz="2600" b="0" i="0" u="none" strike="noStrike" cap="none" normalizeH="0" baseline="0" dirty="0" smtClean="0">
                <a:ln>
                  <a:noFill/>
                </a:ln>
                <a:solidFill>
                  <a:srgbClr val="7030A0"/>
                </a:solidFill>
                <a:effectLst/>
                <a:ea typeface="Times New Roman" pitchFamily="18" charset="0"/>
                <a:cs typeface="Times New Roman" pitchFamily="18" charset="0"/>
              </a:rPr>
              <a:t>avoue</a:t>
            </a:r>
            <a:endParaRPr kumimoji="0" lang="fr-FR" sz="2600" b="0" i="0" u="none" strike="noStrike" cap="none" normalizeH="0" baseline="0" dirty="0" smtClean="0">
              <a:ln>
                <a:noFill/>
              </a:ln>
              <a:solidFill>
                <a:srgbClr val="7030A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 xmlns:a16="http://schemas.microsoft.com/office/drawing/2014/main"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3" name="ZoneTexte 2">
            <a:extLst>
              <a:ext uri="{FF2B5EF4-FFF2-40B4-BE49-F238E27FC236}">
                <a16:creationId xmlns="" xmlns:a16="http://schemas.microsoft.com/office/drawing/2014/main" id="{B62B915C-6032-9642-A9B0-42A93B004DAF}"/>
              </a:ext>
            </a:extLst>
          </p:cNvPr>
          <p:cNvSpPr txBox="1"/>
          <p:nvPr/>
        </p:nvSpPr>
        <p:spPr>
          <a:xfrm>
            <a:off x="5181600" y="3428999"/>
            <a:ext cx="1750483" cy="898525"/>
          </a:xfrm>
          <a:prstGeom prst="rect">
            <a:avLst/>
          </a:prstGeom>
          <a:noFill/>
        </p:spPr>
        <p:txBody>
          <a:bodyPr wrap="square" rtlCol="0">
            <a:spAutoFit/>
          </a:bodyPr>
          <a:lstStyle/>
          <a:p>
            <a:pPr algn="l"/>
            <a:endParaRPr lang="fr-FR" dirty="0"/>
          </a:p>
        </p:txBody>
      </p:sp>
      <p:sp>
        <p:nvSpPr>
          <p:cNvPr id="31745" name="Rectangle 1"/>
          <p:cNvSpPr>
            <a:spLocks noChangeArrowheads="1"/>
          </p:cNvSpPr>
          <p:nvPr/>
        </p:nvSpPr>
        <p:spPr bwMode="auto">
          <a:xfrm>
            <a:off x="4267200" y="0"/>
            <a:ext cx="4953000"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600" i="0" u="none" strike="noStrike" cap="none" normalizeH="0" baseline="0" dirty="0" smtClean="0">
                <a:ln>
                  <a:noFill/>
                </a:ln>
                <a:solidFill>
                  <a:schemeClr val="tx1"/>
                </a:solidFill>
                <a:effectLst/>
                <a:ea typeface="Times New Roman" pitchFamily="18" charset="0"/>
                <a:cs typeface="Times New Roman" pitchFamily="18" charset="0"/>
              </a:rPr>
              <a:t>Est-ce vous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6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Qui est fou</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moi est-ce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temps avec sa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ou la cloche qui sonne faux</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père est-ce l’enfant</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le cerf ou bien le faon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la nuit et tous ses parfums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le rêveur et ses songes sans 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celui qui mange sans avoir faim</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est-ce vous est-ce moi enfin</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C’est moi c’est vous</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il faut aimer à la folie</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croire au songe et à l’oubli</a:t>
            </a:r>
            <a:b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br>
            <a:r>
              <a:rPr kumimoji="0" lang="fr-FR" sz="2600" b="0" i="0" u="none" strike="noStrike" cap="none" normalizeH="0" baseline="0" dirty="0" smtClean="0">
                <a:ln>
                  <a:noFill/>
                </a:ln>
                <a:solidFill>
                  <a:schemeClr val="tx1"/>
                </a:solidFill>
                <a:effectLst/>
                <a:ea typeface="Times New Roman" pitchFamily="18" charset="0"/>
                <a:cs typeface="Times New Roman" pitchFamily="18" charset="0"/>
              </a:rPr>
              <a:t>bien sage est qui l’avoue</a:t>
            </a:r>
            <a:endParaRPr kumimoji="0" lang="fr-FR" sz="26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fr-F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852684" y="2362200"/>
            <a:ext cx="2481770"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rimes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8" name="Rectangle 7"/>
          <p:cNvSpPr/>
          <p:nvPr/>
        </p:nvSpPr>
        <p:spPr>
          <a:xfrm>
            <a:off x="482054" y="3886200"/>
            <a:ext cx="2918235"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Une morale</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9" name="Rectangle 8"/>
          <p:cNvSpPr/>
          <p:nvPr/>
        </p:nvSpPr>
        <p:spPr>
          <a:xfrm>
            <a:off x="9140807" y="5334000"/>
            <a:ext cx="2821926"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images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0" name="Rectangle 9"/>
          <p:cNvSpPr/>
          <p:nvPr/>
        </p:nvSpPr>
        <p:spPr>
          <a:xfrm>
            <a:off x="8743555" y="3200400"/>
            <a:ext cx="3448445" cy="769441"/>
          </a:xfrm>
          <a:prstGeom prst="rect">
            <a:avLst/>
          </a:prstGeom>
          <a:noFill/>
        </p:spPr>
        <p:txBody>
          <a:bodyPr wrap="none" lIns="91440" tIns="45720" rIns="91440" bIns="45720">
            <a:spAutoFit/>
          </a:bodyPr>
          <a:lstStyle/>
          <a:p>
            <a:pPr algn="ctr"/>
            <a:r>
              <a:rPr lang="fr-FR"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questions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1" name="Rectangle 10"/>
          <p:cNvSpPr/>
          <p:nvPr/>
        </p:nvSpPr>
        <p:spPr>
          <a:xfrm>
            <a:off x="8532002" y="1752600"/>
            <a:ext cx="3734741"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répétitions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2" name="Rectangle 11"/>
          <p:cNvSpPr/>
          <p:nvPr/>
        </p:nvSpPr>
        <p:spPr>
          <a:xfrm>
            <a:off x="454008" y="5181600"/>
            <a:ext cx="2821926"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images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3" name="Rectangle 12"/>
          <p:cNvSpPr/>
          <p:nvPr/>
        </p:nvSpPr>
        <p:spPr>
          <a:xfrm>
            <a:off x="7620000" y="304800"/>
            <a:ext cx="4192173"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jeux de mots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4" name="Rectangle 13"/>
          <p:cNvSpPr/>
          <p:nvPr/>
        </p:nvSpPr>
        <p:spPr>
          <a:xfrm>
            <a:off x="870652" y="762000"/>
            <a:ext cx="2141035" cy="769441"/>
          </a:xfrm>
          <a:prstGeom prst="rect">
            <a:avLst/>
          </a:prstGeom>
          <a:noFill/>
        </p:spPr>
        <p:txBody>
          <a:bodyPr wrap="none" lIns="91440" tIns="45720" rIns="91440" bIns="45720">
            <a:spAutoFit/>
          </a:bodyPr>
          <a:lstStyle/>
          <a:p>
            <a:pPr algn="ctr"/>
            <a:r>
              <a:rPr lang="fr-FR"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Des vers</a:t>
            </a:r>
            <a:endParaRPr lang="fr-FR"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anim calcmode="lin" valueType="num">
                                      <p:cBhvr>
                                        <p:cTn id="15" dur="500" fill="hold"/>
                                        <p:tgtEl>
                                          <p:spTgt spid="7"/>
                                        </p:tgtEl>
                                        <p:attrNameLst>
                                          <p:attrName>ppt_x</p:attrName>
                                        </p:attrNameLst>
                                      </p:cBhvr>
                                      <p:tavLst>
                                        <p:tav tm="0">
                                          <p:val>
                                            <p:strVal val="#ppt_x"/>
                                          </p:val>
                                        </p:tav>
                                        <p:tav tm="100000">
                                          <p:val>
                                            <p:strVal val="#ppt_x"/>
                                          </p:val>
                                        </p:tav>
                                      </p:tavLst>
                                    </p:anim>
                                    <p:anim calcmode="lin" valueType="num">
                                      <p:cBhvr>
                                        <p:cTn id="16"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anim calcmode="lin" valueType="num">
                                      <p:cBhvr>
                                        <p:cTn id="29" dur="500" fill="hold"/>
                                        <p:tgtEl>
                                          <p:spTgt spid="12"/>
                                        </p:tgtEl>
                                        <p:attrNameLst>
                                          <p:attrName>ppt_x</p:attrName>
                                        </p:attrNameLst>
                                      </p:cBhvr>
                                      <p:tavLst>
                                        <p:tav tm="0">
                                          <p:val>
                                            <p:strVal val="#ppt_x"/>
                                          </p:val>
                                        </p:tav>
                                        <p:tav tm="100000">
                                          <p:val>
                                            <p:strVal val="#ppt_x"/>
                                          </p:val>
                                        </p:tav>
                                      </p:tavLst>
                                    </p:anim>
                                    <p:anim calcmode="lin" valueType="num">
                                      <p:cBhvr>
                                        <p:cTn id="30"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anim calcmode="lin" valueType="num">
                                      <p:cBhvr>
                                        <p:cTn id="36" dur="500" fill="hold"/>
                                        <p:tgtEl>
                                          <p:spTgt spid="10"/>
                                        </p:tgtEl>
                                        <p:attrNameLst>
                                          <p:attrName>ppt_x</p:attrName>
                                        </p:attrNameLst>
                                      </p:cBhvr>
                                      <p:tavLst>
                                        <p:tav tm="0">
                                          <p:val>
                                            <p:strVal val="#ppt_x"/>
                                          </p:val>
                                        </p:tav>
                                        <p:tav tm="100000">
                                          <p:val>
                                            <p:strVal val="#ppt_x"/>
                                          </p:val>
                                        </p:tav>
                                      </p:tavLst>
                                    </p:anim>
                                    <p:anim calcmode="lin" valueType="num">
                                      <p:cBhvr>
                                        <p:cTn id="37"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anim calcmode="lin" valueType="num">
                                      <p:cBhvr>
                                        <p:cTn id="43" dur="500" fill="hold"/>
                                        <p:tgtEl>
                                          <p:spTgt spid="11"/>
                                        </p:tgtEl>
                                        <p:attrNameLst>
                                          <p:attrName>ppt_x</p:attrName>
                                        </p:attrNameLst>
                                      </p:cBhvr>
                                      <p:tavLst>
                                        <p:tav tm="0">
                                          <p:val>
                                            <p:strVal val="#ppt_x"/>
                                          </p:val>
                                        </p:tav>
                                        <p:tav tm="100000">
                                          <p:val>
                                            <p:strVal val="#ppt_x"/>
                                          </p:val>
                                        </p:tav>
                                      </p:tavLst>
                                    </p:anim>
                                    <p:anim calcmode="lin" valueType="num">
                                      <p:cBhvr>
                                        <p:cTn id="44"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anim calcmode="lin" valueType="num">
                                      <p:cBhvr>
                                        <p:cTn id="50" dur="500" fill="hold"/>
                                        <p:tgtEl>
                                          <p:spTgt spid="13"/>
                                        </p:tgtEl>
                                        <p:attrNameLst>
                                          <p:attrName>ppt_x</p:attrName>
                                        </p:attrNameLst>
                                      </p:cBhvr>
                                      <p:tavLst>
                                        <p:tav tm="0">
                                          <p:val>
                                            <p:strVal val="#ppt_x"/>
                                          </p:val>
                                        </p:tav>
                                        <p:tav tm="100000">
                                          <p:val>
                                            <p:strVal val="#ppt_x"/>
                                          </p:val>
                                        </p:tav>
                                      </p:tavLst>
                                    </p:anim>
                                    <p:anim calcmode="lin" valueType="num">
                                      <p:cBhvr>
                                        <p:cTn id="51"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500"/>
                                        <p:tgtEl>
                                          <p:spTgt spid="9"/>
                                        </p:tgtEl>
                                      </p:cBhvr>
                                    </p:animEffect>
                                    <p:anim calcmode="lin" valueType="num">
                                      <p:cBhvr>
                                        <p:cTn id="57" dur="500" fill="hold"/>
                                        <p:tgtEl>
                                          <p:spTgt spid="9"/>
                                        </p:tgtEl>
                                        <p:attrNameLst>
                                          <p:attrName>ppt_x</p:attrName>
                                        </p:attrNameLst>
                                      </p:cBhvr>
                                      <p:tavLst>
                                        <p:tav tm="0">
                                          <p:val>
                                            <p:strVal val="#ppt_x"/>
                                          </p:val>
                                        </p:tav>
                                        <p:tav tm="100000">
                                          <p:val>
                                            <p:strVal val="#ppt_x"/>
                                          </p:val>
                                        </p:tav>
                                      </p:tavLst>
                                    </p:anim>
                                    <p:anim calcmode="lin" valueType="num">
                                      <p:cBhvr>
                                        <p:cTn id="58"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5200" y="685800"/>
            <a:ext cx="6553200" cy="5016758"/>
          </a:xfrm>
          <a:prstGeom prst="rect">
            <a:avLst/>
          </a:prstGeom>
        </p:spPr>
        <p:txBody>
          <a:bodyPr wrap="square">
            <a:spAutoFit/>
          </a:bodyPr>
          <a:lstStyle/>
          <a:p>
            <a:r>
              <a:rPr lang="fr-FR" sz="3200" dirty="0" smtClean="0"/>
              <a:t>Il y a le </a:t>
            </a:r>
            <a:r>
              <a:rPr lang="fr-FR" sz="3200" dirty="0" smtClean="0">
                <a:solidFill>
                  <a:srgbClr val="FF0000"/>
                </a:solidFill>
              </a:rPr>
              <a:t>vert</a:t>
            </a:r>
            <a:r>
              <a:rPr lang="fr-FR" sz="3200" dirty="0" smtClean="0"/>
              <a:t> du cerfeuil</a:t>
            </a:r>
            <a:br>
              <a:rPr lang="fr-FR" sz="3200" dirty="0" smtClean="0"/>
            </a:br>
            <a:r>
              <a:rPr lang="fr-FR" sz="3200" dirty="0" smtClean="0"/>
              <a:t>Et il y a le </a:t>
            </a:r>
            <a:r>
              <a:rPr lang="fr-FR" sz="3200" dirty="0" smtClean="0">
                <a:solidFill>
                  <a:srgbClr val="FF0000"/>
                </a:solidFill>
              </a:rPr>
              <a:t>ver</a:t>
            </a:r>
            <a:r>
              <a:rPr lang="fr-FR" sz="3200" dirty="0" smtClean="0"/>
              <a:t> de terre.</a:t>
            </a:r>
            <a:br>
              <a:rPr lang="fr-FR" sz="3200" dirty="0" smtClean="0"/>
            </a:br>
            <a:r>
              <a:rPr lang="fr-FR" sz="3200" dirty="0" smtClean="0"/>
              <a:t>Il y a l’endroit et l’envers,</a:t>
            </a:r>
            <a:br>
              <a:rPr lang="fr-FR" sz="3200" dirty="0" smtClean="0"/>
            </a:br>
            <a:r>
              <a:rPr lang="fr-FR" sz="3200" dirty="0" smtClean="0"/>
              <a:t>L’amoureux qui écrit en </a:t>
            </a:r>
            <a:r>
              <a:rPr lang="fr-FR" sz="3200" dirty="0" smtClean="0">
                <a:solidFill>
                  <a:srgbClr val="FF0000"/>
                </a:solidFill>
              </a:rPr>
              <a:t>vers</a:t>
            </a:r>
            <a:r>
              <a:rPr lang="fr-FR" sz="3200" dirty="0" smtClean="0"/>
              <a:t>,</a:t>
            </a:r>
            <a:br>
              <a:rPr lang="fr-FR" sz="3200" dirty="0" smtClean="0"/>
            </a:br>
            <a:r>
              <a:rPr lang="fr-FR" sz="3200" dirty="0" smtClean="0"/>
              <a:t>Le </a:t>
            </a:r>
            <a:r>
              <a:rPr lang="fr-FR" sz="3200" dirty="0" smtClean="0">
                <a:solidFill>
                  <a:srgbClr val="FF0000"/>
                </a:solidFill>
              </a:rPr>
              <a:t>verre</a:t>
            </a:r>
            <a:r>
              <a:rPr lang="fr-FR" sz="3200" dirty="0" smtClean="0"/>
              <a:t> d’eau plein de lumière,</a:t>
            </a:r>
            <a:br>
              <a:rPr lang="fr-FR" sz="3200" dirty="0" smtClean="0"/>
            </a:br>
            <a:r>
              <a:rPr lang="fr-FR" sz="3200" dirty="0" smtClean="0"/>
              <a:t>La fine pantoufle de </a:t>
            </a:r>
            <a:r>
              <a:rPr lang="fr-FR" sz="3200" dirty="0" smtClean="0">
                <a:solidFill>
                  <a:srgbClr val="FF0000"/>
                </a:solidFill>
              </a:rPr>
              <a:t>vair</a:t>
            </a:r>
            <a:r>
              <a:rPr lang="fr-FR" sz="3200" dirty="0" smtClean="0"/>
              <a:t/>
            </a:r>
            <a:br>
              <a:rPr lang="fr-FR" sz="3200" dirty="0" smtClean="0"/>
            </a:br>
            <a:r>
              <a:rPr lang="fr-FR" sz="3200" dirty="0" smtClean="0"/>
              <a:t>Et il y a moi, tête en l’air,</a:t>
            </a:r>
            <a:br>
              <a:rPr lang="fr-FR" sz="3200" dirty="0" smtClean="0"/>
            </a:br>
            <a:r>
              <a:rPr lang="fr-FR" sz="3200" dirty="0" smtClean="0"/>
              <a:t>Qui dit toujours tout de travers.</a:t>
            </a:r>
            <a:br>
              <a:rPr lang="fr-FR" sz="3200" dirty="0" smtClean="0"/>
            </a:br>
            <a:r>
              <a:rPr lang="fr-FR" sz="3200" dirty="0" smtClean="0"/>
              <a:t/>
            </a:r>
            <a:br>
              <a:rPr lang="fr-FR" sz="3200" dirty="0" smtClean="0"/>
            </a:br>
            <a:endParaRPr lang="fr-FR" sz="3200" dirty="0"/>
          </a:p>
        </p:txBody>
      </p:sp>
      <p:pic>
        <p:nvPicPr>
          <p:cNvPr id="58370" name="Picture 2" descr="https://s1.qwant.com/thumbr/700x0/8/d/d274ac5725006648bc334d5b000cb3606e1b1e5088765fee8d16b38b09a562/histoire-chaussures_modress-cendrillon41.jpg?u=https%3A%2F%2Fhistoiredeschaussures.files.wordpress.com%2F2013%2F12%2Fhistoire-chaussures_modress-cendrillon41.jpg&amp;q=0&amp;b=1&amp;p=0&amp;a=1"/>
          <p:cNvPicPr>
            <a:picLocks noChangeAspect="1" noChangeArrowheads="1"/>
          </p:cNvPicPr>
          <p:nvPr/>
        </p:nvPicPr>
        <p:blipFill>
          <a:blip r:embed="rId3" cstate="print"/>
          <a:srcRect/>
          <a:stretch>
            <a:fillRect/>
          </a:stretch>
        </p:blipFill>
        <p:spPr bwMode="auto">
          <a:xfrm>
            <a:off x="9220200" y="0"/>
            <a:ext cx="2971800" cy="1485900"/>
          </a:xfrm>
          <a:prstGeom prst="rect">
            <a:avLst/>
          </a:prstGeom>
          <a:noFill/>
        </p:spPr>
      </p:pic>
      <p:pic>
        <p:nvPicPr>
          <p:cNvPr id="58372" name="Picture 4" descr="https://s1.qwant.com/thumbr/700x0/1/4/0fd1e08e445cab35eb3d7a6f72be246f7c9b5fe4e7884e2fa8931d75f0443a/vers-terreau-2-924851065e.jpg?u=https%3A%2F%2Fappats-michel.fr%2Fwp-content%2Fplugins%2Fwidgetkit%2Fcache%2Fgallery%2F589%2Fvers-terreau-2-924851065e.jpg&amp;q=0&amp;b=1&amp;p=0&amp;a=1"/>
          <p:cNvPicPr>
            <a:picLocks noChangeAspect="1" noChangeArrowheads="1"/>
          </p:cNvPicPr>
          <p:nvPr/>
        </p:nvPicPr>
        <p:blipFill>
          <a:blip r:embed="rId4" cstate="print"/>
          <a:srcRect/>
          <a:stretch>
            <a:fillRect/>
          </a:stretch>
        </p:blipFill>
        <p:spPr bwMode="auto">
          <a:xfrm>
            <a:off x="0" y="5486400"/>
            <a:ext cx="2362200" cy="1049492"/>
          </a:xfrm>
          <a:prstGeom prst="rect">
            <a:avLst/>
          </a:prstGeom>
          <a:noFill/>
        </p:spPr>
      </p:pic>
      <p:pic>
        <p:nvPicPr>
          <p:cNvPr id="58374" name="Picture 6" descr="https://s1.qwant.com/thumbr/200x200/a/b/8eec9d4a644269e61c1fc058e82178701e447d313cf1473b1e7bad6b546a2f/vienna-verres-a-eau-x6-transparent_893313.jpg?u=https%3A%2F%2Fcdn.habitat.fr%2Fthumbnails%2Fproduct%2F893%2F893313%2Fbox%2F1200%2F1200%2F80%2Fvienna-verres-a-eau-x6-transparent_893313.jpg&amp;q=0&amp;b=1&amp;p=0&amp;a=0&amp;b_id=OIP.Ix209CMz3d_xX67GhdrWUgHaHa"/>
          <p:cNvPicPr>
            <a:picLocks noChangeAspect="1" noChangeArrowheads="1"/>
          </p:cNvPicPr>
          <p:nvPr/>
        </p:nvPicPr>
        <p:blipFill>
          <a:blip r:embed="rId5" cstate="print"/>
          <a:srcRect l="12000" r="12000"/>
          <a:stretch>
            <a:fillRect/>
          </a:stretch>
        </p:blipFill>
        <p:spPr bwMode="auto">
          <a:xfrm>
            <a:off x="0" y="0"/>
            <a:ext cx="1447800" cy="1905000"/>
          </a:xfrm>
          <a:prstGeom prst="rect">
            <a:avLst/>
          </a:prstGeom>
          <a:noFill/>
        </p:spPr>
      </p:pic>
      <p:pic>
        <p:nvPicPr>
          <p:cNvPr id="58376" name="Picture 8" descr="https://s2.qwant.com/thumbr/266x200/5/5/a677cc186eec74ba175436ced85c56e51011b387be345481733bfb504bc7d6/5295956_1_orig.jpg?u=https%3A%2F%2Fwww.cluboptimc.com%2Fuploads%2F9%2F5%2F9%2F8%2F9598215%2F5295956_1_orig.jpg&amp;q=0&amp;b=1&amp;p=0&amp;a=0&amp;b_id=OIP.bjofzalpuuJdivzKzHiTnAHaFj"/>
          <p:cNvPicPr>
            <a:picLocks noChangeAspect="1" noChangeArrowheads="1"/>
          </p:cNvPicPr>
          <p:nvPr/>
        </p:nvPicPr>
        <p:blipFill>
          <a:blip r:embed="rId6" cstate="print"/>
          <a:srcRect b="13000"/>
          <a:stretch>
            <a:fillRect/>
          </a:stretch>
        </p:blipFill>
        <p:spPr bwMode="auto">
          <a:xfrm>
            <a:off x="114300" y="2857500"/>
            <a:ext cx="2533650" cy="1657350"/>
          </a:xfrm>
          <a:prstGeom prst="rect">
            <a:avLst/>
          </a:prstGeom>
          <a:noFill/>
        </p:spPr>
      </p:pic>
      <p:sp>
        <p:nvSpPr>
          <p:cNvPr id="7" name="Explosion 1 6"/>
          <p:cNvSpPr/>
          <p:nvPr/>
        </p:nvSpPr>
        <p:spPr>
          <a:xfrm>
            <a:off x="9753600" y="2590800"/>
            <a:ext cx="2438400" cy="2286000"/>
          </a:xfrm>
          <a:prstGeom prst="irregularSeal1">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0210800" y="3276600"/>
            <a:ext cx="1524000" cy="769441"/>
          </a:xfrm>
          <a:prstGeom prst="rect">
            <a:avLst/>
          </a:prstGeom>
          <a:noFill/>
          <a:ln>
            <a:noFill/>
          </a:ln>
        </p:spPr>
        <p:txBody>
          <a:bodyPr wrap="square" rtlCol="0">
            <a:spAutoFit/>
          </a:bodyPr>
          <a:lstStyle/>
          <a:p>
            <a:pPr algn="ctr"/>
            <a:r>
              <a:rPr lang="fr-FR" sz="4400" dirty="0" smtClean="0">
                <a:solidFill>
                  <a:srgbClr val="FF0000"/>
                </a:solidFill>
              </a:rPr>
              <a:t>vert</a:t>
            </a:r>
            <a:endParaRPr lang="fr-FR" sz="4400" dirty="0">
              <a:solidFill>
                <a:srgbClr val="FF0000"/>
              </a:solidFill>
            </a:endParaRPr>
          </a:p>
        </p:txBody>
      </p:sp>
      <p:sp>
        <p:nvSpPr>
          <p:cNvPr id="9" name="ZoneTexte 8"/>
          <p:cNvSpPr txBox="1"/>
          <p:nvPr/>
        </p:nvSpPr>
        <p:spPr>
          <a:xfrm>
            <a:off x="381000" y="6088559"/>
            <a:ext cx="1524000" cy="769441"/>
          </a:xfrm>
          <a:prstGeom prst="rect">
            <a:avLst/>
          </a:prstGeom>
          <a:noFill/>
          <a:ln>
            <a:noFill/>
          </a:ln>
        </p:spPr>
        <p:txBody>
          <a:bodyPr wrap="square" rtlCol="0">
            <a:spAutoFit/>
          </a:bodyPr>
          <a:lstStyle/>
          <a:p>
            <a:pPr algn="ctr"/>
            <a:r>
              <a:rPr lang="fr-FR" sz="4400" dirty="0" smtClean="0">
                <a:solidFill>
                  <a:srgbClr val="FF0000"/>
                </a:solidFill>
              </a:rPr>
              <a:t>ver</a:t>
            </a:r>
            <a:endParaRPr lang="fr-FR" sz="4400" dirty="0">
              <a:solidFill>
                <a:srgbClr val="FF0000"/>
              </a:solidFill>
            </a:endParaRPr>
          </a:p>
        </p:txBody>
      </p:sp>
      <p:sp>
        <p:nvSpPr>
          <p:cNvPr id="10" name="ZoneTexte 9"/>
          <p:cNvSpPr txBox="1"/>
          <p:nvPr/>
        </p:nvSpPr>
        <p:spPr>
          <a:xfrm>
            <a:off x="381000" y="4412159"/>
            <a:ext cx="1524000" cy="769441"/>
          </a:xfrm>
          <a:prstGeom prst="rect">
            <a:avLst/>
          </a:prstGeom>
          <a:noFill/>
          <a:ln>
            <a:noFill/>
          </a:ln>
        </p:spPr>
        <p:txBody>
          <a:bodyPr wrap="square" rtlCol="0">
            <a:spAutoFit/>
          </a:bodyPr>
          <a:lstStyle/>
          <a:p>
            <a:pPr algn="ctr"/>
            <a:r>
              <a:rPr lang="fr-FR" sz="4400" dirty="0" smtClean="0">
                <a:solidFill>
                  <a:srgbClr val="FF0000"/>
                </a:solidFill>
              </a:rPr>
              <a:t>vers</a:t>
            </a:r>
            <a:endParaRPr lang="fr-FR" sz="4400" dirty="0">
              <a:solidFill>
                <a:srgbClr val="FF0000"/>
              </a:solidFill>
            </a:endParaRPr>
          </a:p>
        </p:txBody>
      </p:sp>
      <p:sp>
        <p:nvSpPr>
          <p:cNvPr id="11" name="ZoneTexte 10"/>
          <p:cNvSpPr txBox="1"/>
          <p:nvPr/>
        </p:nvSpPr>
        <p:spPr>
          <a:xfrm>
            <a:off x="533400" y="1752600"/>
            <a:ext cx="1524000" cy="769441"/>
          </a:xfrm>
          <a:prstGeom prst="rect">
            <a:avLst/>
          </a:prstGeom>
          <a:noFill/>
          <a:ln>
            <a:noFill/>
          </a:ln>
        </p:spPr>
        <p:txBody>
          <a:bodyPr wrap="square" rtlCol="0">
            <a:spAutoFit/>
          </a:bodyPr>
          <a:lstStyle/>
          <a:p>
            <a:pPr algn="ctr"/>
            <a:r>
              <a:rPr lang="fr-FR" sz="4400" dirty="0" smtClean="0">
                <a:solidFill>
                  <a:srgbClr val="FF0000"/>
                </a:solidFill>
              </a:rPr>
              <a:t>verre</a:t>
            </a:r>
            <a:endParaRPr lang="fr-FR" sz="4400" dirty="0">
              <a:solidFill>
                <a:srgbClr val="FF0000"/>
              </a:solidFill>
            </a:endParaRPr>
          </a:p>
        </p:txBody>
      </p:sp>
      <p:sp>
        <p:nvSpPr>
          <p:cNvPr id="12" name="ZoneTexte 11"/>
          <p:cNvSpPr txBox="1"/>
          <p:nvPr/>
        </p:nvSpPr>
        <p:spPr>
          <a:xfrm>
            <a:off x="10210800" y="1364159"/>
            <a:ext cx="1524000" cy="769441"/>
          </a:xfrm>
          <a:prstGeom prst="rect">
            <a:avLst/>
          </a:prstGeom>
          <a:noFill/>
          <a:ln>
            <a:noFill/>
          </a:ln>
        </p:spPr>
        <p:txBody>
          <a:bodyPr wrap="square" rtlCol="0">
            <a:spAutoFit/>
          </a:bodyPr>
          <a:lstStyle/>
          <a:p>
            <a:pPr algn="ctr"/>
            <a:r>
              <a:rPr lang="fr-FR" sz="4400" dirty="0" smtClean="0">
                <a:solidFill>
                  <a:srgbClr val="FF0000"/>
                </a:solidFill>
              </a:rPr>
              <a:t>vair</a:t>
            </a:r>
            <a:endParaRPr lang="fr-FR" sz="4400" dirty="0">
              <a:solidFill>
                <a:srgbClr val="FF0000"/>
              </a:solidFill>
            </a:endParaRPr>
          </a:p>
        </p:txBody>
      </p:sp>
      <p:sp>
        <p:nvSpPr>
          <p:cNvPr id="13" name="Rectangle 12"/>
          <p:cNvSpPr/>
          <p:nvPr/>
        </p:nvSpPr>
        <p:spPr>
          <a:xfrm>
            <a:off x="5562600" y="6096000"/>
            <a:ext cx="6400800" cy="369332"/>
          </a:xfrm>
          <a:prstGeom prst="rect">
            <a:avLst/>
          </a:prstGeom>
        </p:spPr>
        <p:txBody>
          <a:bodyPr wrap="square">
            <a:spAutoFit/>
          </a:bodyPr>
          <a:lstStyle/>
          <a:p>
            <a:r>
              <a:rPr lang="fr-FR" dirty="0" smtClean="0"/>
              <a:t>Maurice Carême, </a:t>
            </a:r>
            <a:r>
              <a:rPr lang="fr-FR" i="1" dirty="0" smtClean="0"/>
              <a:t>Le mât de cocagne</a:t>
            </a:r>
            <a:r>
              <a:rPr lang="fr-FR" dirty="0" smtClean="0"/>
              <a:t> ©Bourrelier et Colin 1963</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8374"/>
                                        </p:tgtEl>
                                        <p:attrNameLst>
                                          <p:attrName>style.visibility</p:attrName>
                                        </p:attrNameLst>
                                      </p:cBhvr>
                                      <p:to>
                                        <p:strVal val="visible"/>
                                      </p:to>
                                    </p:set>
                                    <p:animEffect transition="in" filter="fade">
                                      <p:cBhvr>
                                        <p:cTn id="7" dur="1000"/>
                                        <p:tgtEl>
                                          <p:spTgt spid="58374"/>
                                        </p:tgtEl>
                                      </p:cBhvr>
                                    </p:animEffect>
                                    <p:anim calcmode="lin" valueType="num">
                                      <p:cBhvr>
                                        <p:cTn id="8" dur="1000" fill="hold"/>
                                        <p:tgtEl>
                                          <p:spTgt spid="58374"/>
                                        </p:tgtEl>
                                        <p:attrNameLst>
                                          <p:attrName>ppt_x</p:attrName>
                                        </p:attrNameLst>
                                      </p:cBhvr>
                                      <p:tavLst>
                                        <p:tav tm="0">
                                          <p:val>
                                            <p:strVal val="#ppt_x"/>
                                          </p:val>
                                        </p:tav>
                                        <p:tav tm="100000">
                                          <p:val>
                                            <p:strVal val="#ppt_x"/>
                                          </p:val>
                                        </p:tav>
                                      </p:tavLst>
                                    </p:anim>
                                    <p:anim calcmode="lin" valueType="num">
                                      <p:cBhvr>
                                        <p:cTn id="9" dur="1000" fill="hold"/>
                                        <p:tgtEl>
                                          <p:spTgt spid="583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58376"/>
                                        </p:tgtEl>
                                        <p:attrNameLst>
                                          <p:attrName>style.visibility</p:attrName>
                                        </p:attrNameLst>
                                      </p:cBhvr>
                                      <p:to>
                                        <p:strVal val="visible"/>
                                      </p:to>
                                    </p:set>
                                    <p:animEffect transition="in" filter="strips(downLeft)">
                                      <p:cBhvr>
                                        <p:cTn id="14" dur="1000"/>
                                        <p:tgtEl>
                                          <p:spTgt spid="58376"/>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58370"/>
                                        </p:tgtEl>
                                        <p:attrNameLst>
                                          <p:attrName>style.visibility</p:attrName>
                                        </p:attrNameLst>
                                      </p:cBhvr>
                                      <p:to>
                                        <p:strVal val="visible"/>
                                      </p:to>
                                    </p:set>
                                    <p:animEffect transition="in" filter="fade">
                                      <p:cBhvr>
                                        <p:cTn id="19" dur="1000"/>
                                        <p:tgtEl>
                                          <p:spTgt spid="58370"/>
                                        </p:tgtEl>
                                      </p:cBhvr>
                                    </p:animEffect>
                                    <p:anim calcmode="lin" valueType="num">
                                      <p:cBhvr>
                                        <p:cTn id="20" dur="1000" fill="hold"/>
                                        <p:tgtEl>
                                          <p:spTgt spid="58370"/>
                                        </p:tgtEl>
                                        <p:attrNameLst>
                                          <p:attrName>ppt_x</p:attrName>
                                        </p:attrNameLst>
                                      </p:cBhvr>
                                      <p:tavLst>
                                        <p:tav tm="0">
                                          <p:val>
                                            <p:strVal val="#ppt_x"/>
                                          </p:val>
                                        </p:tav>
                                        <p:tav tm="100000">
                                          <p:val>
                                            <p:strVal val="#ppt_x"/>
                                          </p:val>
                                        </p:tav>
                                      </p:tavLst>
                                    </p:anim>
                                    <p:anim calcmode="lin" valueType="num">
                                      <p:cBhvr>
                                        <p:cTn id="21" dur="1000" fill="hold"/>
                                        <p:tgtEl>
                                          <p:spTgt spid="5837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trips(downLeft)">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8372"/>
                                        </p:tgtEl>
                                        <p:attrNameLst>
                                          <p:attrName>style.visibility</p:attrName>
                                        </p:attrNameLst>
                                      </p:cBhvr>
                                      <p:to>
                                        <p:strVal val="visible"/>
                                      </p:to>
                                    </p:set>
                                    <p:anim calcmode="lin" valueType="num">
                                      <p:cBhvr additive="base">
                                        <p:cTn id="31" dur="1000" fill="hold"/>
                                        <p:tgtEl>
                                          <p:spTgt spid="58372"/>
                                        </p:tgtEl>
                                        <p:attrNameLst>
                                          <p:attrName>ppt_x</p:attrName>
                                        </p:attrNameLst>
                                      </p:cBhvr>
                                      <p:tavLst>
                                        <p:tav tm="0">
                                          <p:val>
                                            <p:strVal val="#ppt_x"/>
                                          </p:val>
                                        </p:tav>
                                        <p:tav tm="100000">
                                          <p:val>
                                            <p:strVal val="#ppt_x"/>
                                          </p:val>
                                        </p:tav>
                                      </p:tavLst>
                                    </p:anim>
                                    <p:anim calcmode="lin" valueType="num">
                                      <p:cBhvr additive="base">
                                        <p:cTn id="32" dur="1000" fill="hold"/>
                                        <p:tgtEl>
                                          <p:spTgt spid="5837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800" decel="100000"/>
                                        <p:tgtEl>
                                          <p:spTgt spid="8"/>
                                        </p:tgtEl>
                                      </p:cBhvr>
                                    </p:animEffect>
                                    <p:anim calcmode="lin" valueType="num">
                                      <p:cBhvr>
                                        <p:cTn id="38" dur="800" decel="100000" fill="hold"/>
                                        <p:tgtEl>
                                          <p:spTgt spid="8"/>
                                        </p:tgtEl>
                                        <p:attrNameLst>
                                          <p:attrName>style.rotation</p:attrName>
                                        </p:attrNameLst>
                                      </p:cBhvr>
                                      <p:tavLst>
                                        <p:tav tm="0">
                                          <p:val>
                                            <p:fltVal val="-90"/>
                                          </p:val>
                                        </p:tav>
                                        <p:tav tm="100000">
                                          <p:val>
                                            <p:fltVal val="0"/>
                                          </p:val>
                                        </p:tav>
                                      </p:tavLst>
                                    </p:anim>
                                    <p:anim calcmode="lin" valueType="num">
                                      <p:cBhvr>
                                        <p:cTn id="39" dur="800" decel="100000" fill="hold"/>
                                        <p:tgtEl>
                                          <p:spTgt spid="8"/>
                                        </p:tgtEl>
                                        <p:attrNameLst>
                                          <p:attrName>ppt_x</p:attrName>
                                        </p:attrNameLst>
                                      </p:cBhvr>
                                      <p:tavLst>
                                        <p:tav tm="0">
                                          <p:val>
                                            <p:strVal val="#ppt_x+0.4"/>
                                          </p:val>
                                        </p:tav>
                                        <p:tav tm="100000">
                                          <p:val>
                                            <p:strVal val="#ppt_x-0.05"/>
                                          </p:val>
                                        </p:tav>
                                      </p:tavLst>
                                    </p:anim>
                                    <p:anim calcmode="lin" valueType="num">
                                      <p:cBhvr>
                                        <p:cTn id="40" dur="800" decel="100000" fill="hold"/>
                                        <p:tgtEl>
                                          <p:spTgt spid="8"/>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800" decel="100000"/>
                                        <p:tgtEl>
                                          <p:spTgt spid="9"/>
                                        </p:tgtEl>
                                      </p:cBhvr>
                                    </p:animEffect>
                                    <p:anim calcmode="lin" valueType="num">
                                      <p:cBhvr>
                                        <p:cTn id="48" dur="800" decel="100000" fill="hold"/>
                                        <p:tgtEl>
                                          <p:spTgt spid="9"/>
                                        </p:tgtEl>
                                        <p:attrNameLst>
                                          <p:attrName>style.rotation</p:attrName>
                                        </p:attrNameLst>
                                      </p:cBhvr>
                                      <p:tavLst>
                                        <p:tav tm="0">
                                          <p:val>
                                            <p:fltVal val="-90"/>
                                          </p:val>
                                        </p:tav>
                                        <p:tav tm="100000">
                                          <p:val>
                                            <p:fltVal val="0"/>
                                          </p:val>
                                        </p:tav>
                                      </p:tavLst>
                                    </p:anim>
                                    <p:anim calcmode="lin" valueType="num">
                                      <p:cBhvr>
                                        <p:cTn id="49" dur="800" decel="100000" fill="hold"/>
                                        <p:tgtEl>
                                          <p:spTgt spid="9"/>
                                        </p:tgtEl>
                                        <p:attrNameLst>
                                          <p:attrName>ppt_x</p:attrName>
                                        </p:attrNameLst>
                                      </p:cBhvr>
                                      <p:tavLst>
                                        <p:tav tm="0">
                                          <p:val>
                                            <p:strVal val="#ppt_x+0.4"/>
                                          </p:val>
                                        </p:tav>
                                        <p:tav tm="100000">
                                          <p:val>
                                            <p:strVal val="#ppt_x-0.05"/>
                                          </p:val>
                                        </p:tav>
                                      </p:tavLst>
                                    </p:anim>
                                    <p:anim calcmode="lin" valueType="num">
                                      <p:cBhvr>
                                        <p:cTn id="50" dur="800" decel="100000" fill="hold"/>
                                        <p:tgtEl>
                                          <p:spTgt spid="9"/>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800" decel="100000"/>
                                        <p:tgtEl>
                                          <p:spTgt spid="10"/>
                                        </p:tgtEl>
                                      </p:cBhvr>
                                    </p:animEffect>
                                    <p:anim calcmode="lin" valueType="num">
                                      <p:cBhvr>
                                        <p:cTn id="58" dur="800" decel="100000" fill="hold"/>
                                        <p:tgtEl>
                                          <p:spTgt spid="10"/>
                                        </p:tgtEl>
                                        <p:attrNameLst>
                                          <p:attrName>style.rotation</p:attrName>
                                        </p:attrNameLst>
                                      </p:cBhvr>
                                      <p:tavLst>
                                        <p:tav tm="0">
                                          <p:val>
                                            <p:fltVal val="-90"/>
                                          </p:val>
                                        </p:tav>
                                        <p:tav tm="100000">
                                          <p:val>
                                            <p:fltVal val="0"/>
                                          </p:val>
                                        </p:tav>
                                      </p:tavLst>
                                    </p:anim>
                                    <p:anim calcmode="lin" valueType="num">
                                      <p:cBhvr>
                                        <p:cTn id="59" dur="800" decel="100000" fill="hold"/>
                                        <p:tgtEl>
                                          <p:spTgt spid="10"/>
                                        </p:tgtEl>
                                        <p:attrNameLst>
                                          <p:attrName>ppt_x</p:attrName>
                                        </p:attrNameLst>
                                      </p:cBhvr>
                                      <p:tavLst>
                                        <p:tav tm="0">
                                          <p:val>
                                            <p:strVal val="#ppt_x+0.4"/>
                                          </p:val>
                                        </p:tav>
                                        <p:tav tm="100000">
                                          <p:val>
                                            <p:strVal val="#ppt_x-0.05"/>
                                          </p:val>
                                        </p:tav>
                                      </p:tavLst>
                                    </p:anim>
                                    <p:anim calcmode="lin" valueType="num">
                                      <p:cBhvr>
                                        <p:cTn id="60" dur="800" decel="100000" fill="hold"/>
                                        <p:tgtEl>
                                          <p:spTgt spid="10"/>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800" decel="100000"/>
                                        <p:tgtEl>
                                          <p:spTgt spid="11"/>
                                        </p:tgtEl>
                                      </p:cBhvr>
                                    </p:animEffect>
                                    <p:anim calcmode="lin" valueType="num">
                                      <p:cBhvr>
                                        <p:cTn id="68" dur="800" decel="100000" fill="hold"/>
                                        <p:tgtEl>
                                          <p:spTgt spid="11"/>
                                        </p:tgtEl>
                                        <p:attrNameLst>
                                          <p:attrName>style.rotation</p:attrName>
                                        </p:attrNameLst>
                                      </p:cBhvr>
                                      <p:tavLst>
                                        <p:tav tm="0">
                                          <p:val>
                                            <p:fltVal val="-90"/>
                                          </p:val>
                                        </p:tav>
                                        <p:tav tm="100000">
                                          <p:val>
                                            <p:fltVal val="0"/>
                                          </p:val>
                                        </p:tav>
                                      </p:tavLst>
                                    </p:anim>
                                    <p:anim calcmode="lin" valueType="num">
                                      <p:cBhvr>
                                        <p:cTn id="69" dur="800" decel="100000" fill="hold"/>
                                        <p:tgtEl>
                                          <p:spTgt spid="11"/>
                                        </p:tgtEl>
                                        <p:attrNameLst>
                                          <p:attrName>ppt_x</p:attrName>
                                        </p:attrNameLst>
                                      </p:cBhvr>
                                      <p:tavLst>
                                        <p:tav tm="0">
                                          <p:val>
                                            <p:strVal val="#ppt_x+0.4"/>
                                          </p:val>
                                        </p:tav>
                                        <p:tav tm="100000">
                                          <p:val>
                                            <p:strVal val="#ppt_x-0.05"/>
                                          </p:val>
                                        </p:tav>
                                      </p:tavLst>
                                    </p:anim>
                                    <p:anim calcmode="lin" valueType="num">
                                      <p:cBhvr>
                                        <p:cTn id="70" dur="800" decel="100000" fill="hold"/>
                                        <p:tgtEl>
                                          <p:spTgt spid="11"/>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800" decel="100000"/>
                                        <p:tgtEl>
                                          <p:spTgt spid="12"/>
                                        </p:tgtEl>
                                      </p:cBhvr>
                                    </p:animEffect>
                                    <p:anim calcmode="lin" valueType="num">
                                      <p:cBhvr>
                                        <p:cTn id="78" dur="800" decel="100000" fill="hold"/>
                                        <p:tgtEl>
                                          <p:spTgt spid="12"/>
                                        </p:tgtEl>
                                        <p:attrNameLst>
                                          <p:attrName>style.rotation</p:attrName>
                                        </p:attrNameLst>
                                      </p:cBhvr>
                                      <p:tavLst>
                                        <p:tav tm="0">
                                          <p:val>
                                            <p:fltVal val="-90"/>
                                          </p:val>
                                        </p:tav>
                                        <p:tav tm="100000">
                                          <p:val>
                                            <p:fltVal val="0"/>
                                          </p:val>
                                        </p:tav>
                                      </p:tavLst>
                                    </p:anim>
                                    <p:anim calcmode="lin" valueType="num">
                                      <p:cBhvr>
                                        <p:cTn id="79" dur="800" decel="100000" fill="hold"/>
                                        <p:tgtEl>
                                          <p:spTgt spid="12"/>
                                        </p:tgtEl>
                                        <p:attrNameLst>
                                          <p:attrName>ppt_x</p:attrName>
                                        </p:attrNameLst>
                                      </p:cBhvr>
                                      <p:tavLst>
                                        <p:tav tm="0">
                                          <p:val>
                                            <p:strVal val="#ppt_x+0.4"/>
                                          </p:val>
                                        </p:tav>
                                        <p:tav tm="100000">
                                          <p:val>
                                            <p:strVal val="#ppt_x-0.05"/>
                                          </p:val>
                                        </p:tav>
                                      </p:tavLst>
                                    </p:anim>
                                    <p:anim calcmode="lin" valueType="num">
                                      <p:cBhvr>
                                        <p:cTn id="80" dur="800" decel="100000" fill="hold"/>
                                        <p:tgtEl>
                                          <p:spTgt spid="12"/>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xmlns="" id="{83C98ABE-055B-441F-B07E-44F97F083C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29FDB030-9B49-4CED-8CCD-4D99382388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xmlns="" id="{FF9F2414-84E8-453E-B1F3-389FDE8192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a:extLst>
              <a:ext uri="{FF2B5EF4-FFF2-40B4-BE49-F238E27FC236}">
                <a16:creationId xmlns:a16="http://schemas.microsoft.com/office/drawing/2014/main" xmlns="" id="{3CEFC050-B60B-2D4A-83F2-0DBDF54566B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90500" y="1925331"/>
            <a:ext cx="11750419" cy="2551413"/>
          </a:xfrm>
          <a:prstGeom prst="rect">
            <a:avLst/>
          </a:prstGeom>
          <a:ln>
            <a:noFill/>
          </a:ln>
        </p:spPr>
      </p:pic>
      <p:sp>
        <p:nvSpPr>
          <p:cNvPr id="21" name="Isosceles Triangle 20">
            <a:extLst>
              <a:ext uri="{FF2B5EF4-FFF2-40B4-BE49-F238E27FC236}">
                <a16:creationId xmlns:a16="http://schemas.microsoft.com/office/drawing/2014/main" xmlns="" id="{3ECA69A1-7536-43AC-85EF-C7106179F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èche : droite 4">
            <a:extLst>
              <a:ext uri="{FF2B5EF4-FFF2-40B4-BE49-F238E27FC236}">
                <a16:creationId xmlns:a16="http://schemas.microsoft.com/office/drawing/2014/main" xmlns="" id="{F70DC8DB-D0BE-9C4E-9C58-D4463B34959A}"/>
              </a:ext>
            </a:extLst>
          </p:cNvPr>
          <p:cNvSpPr/>
          <p:nvPr/>
        </p:nvSpPr>
        <p:spPr>
          <a:xfrm rot="16200000">
            <a:off x="10283877" y="4270323"/>
            <a:ext cx="1021147" cy="252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xmlns="" id="{8DE8940F-00D0-BF4E-9CA4-5CB5630D402C}"/>
              </a:ext>
            </a:extLst>
          </p:cNvPr>
          <p:cNvSpPr txBox="1"/>
          <p:nvPr/>
        </p:nvSpPr>
        <p:spPr>
          <a:xfrm>
            <a:off x="9601200" y="4953000"/>
            <a:ext cx="2237321" cy="523220"/>
          </a:xfrm>
          <a:prstGeom prst="rect">
            <a:avLst/>
          </a:prstGeom>
          <a:noFill/>
        </p:spPr>
        <p:txBody>
          <a:bodyPr wrap="square" rtlCol="0">
            <a:spAutoFit/>
          </a:bodyPr>
          <a:lstStyle/>
          <a:p>
            <a:pPr algn="l"/>
            <a:r>
              <a:rPr lang="fr-FR" sz="2800" dirty="0"/>
              <a:t>20</a:t>
            </a:r>
            <a:r>
              <a:rPr lang="fr-FR" sz="2800" baseline="30000" dirty="0"/>
              <a:t>ème</a:t>
            </a:r>
            <a:r>
              <a:rPr lang="fr-FR" sz="2800" dirty="0"/>
              <a:t>  siècle</a:t>
            </a:r>
          </a:p>
        </p:txBody>
      </p:sp>
      <p:sp>
        <p:nvSpPr>
          <p:cNvPr id="3" name="ZoneTexte 2">
            <a:extLst>
              <a:ext uri="{FF2B5EF4-FFF2-40B4-BE49-F238E27FC236}">
                <a16:creationId xmlns:a16="http://schemas.microsoft.com/office/drawing/2014/main" xmlns="" id="{616D8935-33BB-FC47-AF61-E81CEB7DF8E6}"/>
              </a:ext>
            </a:extLst>
          </p:cNvPr>
          <p:cNvSpPr txBox="1"/>
          <p:nvPr/>
        </p:nvSpPr>
        <p:spPr>
          <a:xfrm>
            <a:off x="2836333" y="440269"/>
            <a:ext cx="5140011" cy="523220"/>
          </a:xfrm>
          <a:prstGeom prst="rect">
            <a:avLst/>
          </a:prstGeom>
          <a:noFill/>
        </p:spPr>
        <p:txBody>
          <a:bodyPr wrap="square" rtlCol="0">
            <a:spAutoFit/>
          </a:bodyPr>
          <a:lstStyle/>
          <a:p>
            <a:pPr algn="l"/>
            <a:r>
              <a:rPr lang="fr-FR" sz="2800" dirty="0">
                <a:solidFill>
                  <a:schemeClr val="accent1"/>
                </a:solidFill>
              </a:rPr>
              <a:t>Un petit voyage dans le temps …</a:t>
            </a:r>
          </a:p>
        </p:txBody>
      </p:sp>
    </p:spTree>
    <p:extLst>
      <p:ext uri="{BB962C8B-B14F-4D97-AF65-F5344CB8AC3E}">
        <p14:creationId xmlns:p14="http://schemas.microsoft.com/office/powerpoint/2010/main" val="25594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0"/>
            <a:ext cx="11887200" cy="1325563"/>
          </a:xfrm>
        </p:spPr>
        <p:txBody>
          <a:bodyPr/>
          <a:lstStyle/>
          <a:p>
            <a:pPr algn="ctr"/>
            <a:r>
              <a:rPr lang="fr-FR" u="sng" dirty="0" smtClean="0">
                <a:solidFill>
                  <a:srgbClr val="0070C0"/>
                </a:solidFill>
              </a:rPr>
              <a:t>Sauras-tu écrire et comprendre cette phrase ?</a:t>
            </a:r>
            <a:endParaRPr lang="fr-FR" u="sng" dirty="0">
              <a:solidFill>
                <a:srgbClr val="0070C0"/>
              </a:solidFill>
            </a:endParaRPr>
          </a:p>
        </p:txBody>
      </p:sp>
      <p:sp>
        <p:nvSpPr>
          <p:cNvPr id="8" name="Rectangle 7"/>
          <p:cNvSpPr/>
          <p:nvPr/>
        </p:nvSpPr>
        <p:spPr>
          <a:xfrm>
            <a:off x="304800" y="2362200"/>
            <a:ext cx="11658600" cy="692497"/>
          </a:xfrm>
          <a:prstGeom prst="rect">
            <a:avLst/>
          </a:prstGeom>
        </p:spPr>
        <p:txBody>
          <a:bodyPr wrap="square">
            <a:spAutoFit/>
          </a:bodyPr>
          <a:lstStyle/>
          <a:p>
            <a:pPr algn="ctr"/>
            <a:r>
              <a:rPr lang="fr-FR" sz="3900" dirty="0" smtClean="0"/>
              <a:t>Dans le jardin, je vois des vers verts à travers mon verre.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0"/>
            <a:ext cx="11887200" cy="1325563"/>
          </a:xfrm>
        </p:spPr>
        <p:txBody>
          <a:bodyPr/>
          <a:lstStyle/>
          <a:p>
            <a:pPr algn="ctr"/>
            <a:r>
              <a:rPr lang="fr-FR" u="sng" dirty="0" smtClean="0">
                <a:solidFill>
                  <a:srgbClr val="0070C0"/>
                </a:solidFill>
              </a:rPr>
              <a:t>A ton tour, essaie d’écrire une phrase avec les homonymes suivants</a:t>
            </a:r>
            <a:endParaRPr lang="fr-FR" u="sng" dirty="0">
              <a:solidFill>
                <a:srgbClr val="0070C0"/>
              </a:solidFill>
            </a:endParaRPr>
          </a:p>
        </p:txBody>
      </p:sp>
      <p:sp>
        <p:nvSpPr>
          <p:cNvPr id="8" name="Rectangle 7"/>
          <p:cNvSpPr/>
          <p:nvPr/>
        </p:nvSpPr>
        <p:spPr>
          <a:xfrm>
            <a:off x="914400" y="1905000"/>
            <a:ext cx="3352800" cy="553998"/>
          </a:xfrm>
          <a:prstGeom prst="rect">
            <a:avLst/>
          </a:prstGeom>
        </p:spPr>
        <p:txBody>
          <a:bodyPr wrap="square">
            <a:spAutoFit/>
          </a:bodyPr>
          <a:lstStyle/>
          <a:p>
            <a:pPr algn="ctr"/>
            <a:r>
              <a:rPr lang="fr-FR" sz="3000" dirty="0" smtClean="0"/>
              <a:t>Mer/maire/mère</a:t>
            </a:r>
          </a:p>
        </p:txBody>
      </p:sp>
      <p:sp>
        <p:nvSpPr>
          <p:cNvPr id="4" name="Rectangle 3"/>
          <p:cNvSpPr/>
          <p:nvPr/>
        </p:nvSpPr>
        <p:spPr>
          <a:xfrm>
            <a:off x="7848600" y="1905000"/>
            <a:ext cx="3352800" cy="553998"/>
          </a:xfrm>
          <a:prstGeom prst="rect">
            <a:avLst/>
          </a:prstGeom>
        </p:spPr>
        <p:txBody>
          <a:bodyPr wrap="square">
            <a:spAutoFit/>
          </a:bodyPr>
          <a:lstStyle/>
          <a:p>
            <a:pPr algn="ctr"/>
            <a:r>
              <a:rPr lang="fr-FR" sz="3000" dirty="0" smtClean="0"/>
              <a:t>Sot/saut/seau</a:t>
            </a:r>
          </a:p>
        </p:txBody>
      </p:sp>
      <p:sp>
        <p:nvSpPr>
          <p:cNvPr id="5" name="Rectangle 4"/>
          <p:cNvSpPr/>
          <p:nvPr/>
        </p:nvSpPr>
        <p:spPr>
          <a:xfrm>
            <a:off x="304800" y="3200400"/>
            <a:ext cx="5410200" cy="1015663"/>
          </a:xfrm>
          <a:prstGeom prst="rect">
            <a:avLst/>
          </a:prstGeom>
        </p:spPr>
        <p:txBody>
          <a:bodyPr wrap="square">
            <a:spAutoFit/>
          </a:bodyPr>
          <a:lstStyle/>
          <a:p>
            <a:pPr algn="ctr"/>
            <a:r>
              <a:rPr lang="fr-FR" sz="3000" dirty="0" smtClean="0"/>
              <a:t>Le maire a accepté que j’aille à la mer avec ma mère.</a:t>
            </a:r>
          </a:p>
        </p:txBody>
      </p:sp>
      <p:sp>
        <p:nvSpPr>
          <p:cNvPr id="6" name="Rectangle 5"/>
          <p:cNvSpPr/>
          <p:nvPr/>
        </p:nvSpPr>
        <p:spPr>
          <a:xfrm>
            <a:off x="6400800" y="3200400"/>
            <a:ext cx="5410200" cy="1015663"/>
          </a:xfrm>
          <a:prstGeom prst="rect">
            <a:avLst/>
          </a:prstGeom>
        </p:spPr>
        <p:txBody>
          <a:bodyPr wrap="square">
            <a:spAutoFit/>
          </a:bodyPr>
          <a:lstStyle/>
          <a:p>
            <a:pPr algn="ctr"/>
            <a:r>
              <a:rPr lang="fr-FR" sz="3000" dirty="0" smtClean="0"/>
              <a:t>Lorsqu’il a rangé son seau, le sot a fait un saut.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anim calcmode="lin" valueType="num">
                                      <p:cBhvr>
                                        <p:cTn id="1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991544" y="908720"/>
            <a:ext cx="8229600" cy="1143000"/>
          </a:xfrm>
        </p:spPr>
        <p:txBody>
          <a:bodyPr>
            <a:normAutofit/>
          </a:bodyPr>
          <a:lstStyle/>
          <a:p>
            <a:pPr algn="ctr"/>
            <a:r>
              <a:rPr lang="fr-FR" sz="6600" dirty="0"/>
              <a:t>A </a:t>
            </a:r>
            <a:r>
              <a:rPr lang="fr-FR" sz="6600" dirty="0" smtClean="0"/>
              <a:t>bientôt!</a:t>
            </a:r>
            <a:endParaRPr lang="fr-FR" sz="6600" dirty="0"/>
          </a:p>
        </p:txBody>
      </p:sp>
      <p:pic>
        <p:nvPicPr>
          <p:cNvPr id="1026" name="Picture 2" descr="Résultat de recherche d'images pour &quot;smiley au revoir&quot;"/>
          <p:cNvPicPr>
            <a:picLocks noChangeAspect="1" noChangeArrowheads="1"/>
          </p:cNvPicPr>
          <p:nvPr/>
        </p:nvPicPr>
        <p:blipFill>
          <a:blip r:embed="rId3" cstate="print"/>
          <a:srcRect/>
          <a:stretch>
            <a:fillRect/>
          </a:stretch>
        </p:blipFill>
        <p:spPr bwMode="auto">
          <a:xfrm>
            <a:off x="4871864" y="3212977"/>
            <a:ext cx="3057972" cy="2011205"/>
          </a:xfrm>
          <a:prstGeom prst="rect">
            <a:avLst/>
          </a:prstGeom>
          <a:noFill/>
        </p:spPr>
      </p:pic>
    </p:spTree>
    <p:extLst>
      <p:ext uri="{BB962C8B-B14F-4D97-AF65-F5344CB8AC3E}">
        <p14:creationId xmlns:p14="http://schemas.microsoft.com/office/powerpoint/2010/main" val="237987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3" name="ZoneTexte 2">
            <a:extLst>
              <a:ext uri="{FF2B5EF4-FFF2-40B4-BE49-F238E27FC236}">
                <a16:creationId xmlns:a16="http://schemas.microsoft.com/office/drawing/2014/main" xmlns="" id="{B62B915C-6032-9642-A9B0-42A93B004DAF}"/>
              </a:ext>
            </a:extLst>
          </p:cNvPr>
          <p:cNvSpPr txBox="1"/>
          <p:nvPr/>
        </p:nvSpPr>
        <p:spPr>
          <a:xfrm>
            <a:off x="5181600" y="3428999"/>
            <a:ext cx="1750483" cy="898525"/>
          </a:xfrm>
          <a:prstGeom prst="rect">
            <a:avLst/>
          </a:prstGeom>
          <a:noFill/>
        </p:spPr>
        <p:txBody>
          <a:bodyPr wrap="square" rtlCol="0">
            <a:spAutoFit/>
          </a:bodyPr>
          <a:lstStyle/>
          <a:p>
            <a:pPr algn="l"/>
            <a:endParaRPr lang="fr-FR" dirty="0"/>
          </a:p>
        </p:txBody>
      </p:sp>
      <p:sp>
        <p:nvSpPr>
          <p:cNvPr id="5" name="Rectangle 4"/>
          <p:cNvSpPr/>
          <p:nvPr/>
        </p:nvSpPr>
        <p:spPr>
          <a:xfrm>
            <a:off x="3124200" y="0"/>
            <a:ext cx="6096000" cy="6709529"/>
          </a:xfrm>
          <a:prstGeom prst="rect">
            <a:avLst/>
          </a:prstGeom>
        </p:spPr>
        <p:txBody>
          <a:bodyPr>
            <a:spAutoFit/>
          </a:bodyPr>
          <a:lstStyle/>
          <a:p>
            <a:pPr algn="ctr"/>
            <a:r>
              <a:rPr lang="fr-FR" sz="1400" b="1" dirty="0"/>
              <a:t> </a:t>
            </a:r>
            <a:r>
              <a:rPr lang="fr-FR" sz="2400" dirty="0" smtClean="0"/>
              <a:t>ANAGRAMMES</a:t>
            </a:r>
          </a:p>
          <a:p>
            <a:pPr algn="ctr"/>
            <a:endParaRPr lang="fr-FR" sz="1200" dirty="0"/>
          </a:p>
          <a:p>
            <a:r>
              <a:rPr lang="fr-FR" sz="2600" dirty="0"/>
              <a:t>Par le jeu des anagrammes,</a:t>
            </a:r>
          </a:p>
          <a:p>
            <a:r>
              <a:rPr lang="fr-FR" sz="2600" dirty="0"/>
              <a:t>Sans une lettre de trop,</a:t>
            </a:r>
          </a:p>
          <a:p>
            <a:r>
              <a:rPr lang="fr-FR" sz="2600" dirty="0"/>
              <a:t>Tu découvres le sésame</a:t>
            </a:r>
          </a:p>
          <a:p>
            <a:r>
              <a:rPr lang="fr-FR" sz="2600" dirty="0"/>
              <a:t>Des mots qui font d’autres mots.</a:t>
            </a:r>
          </a:p>
          <a:p>
            <a:r>
              <a:rPr lang="fr-FR" dirty="0"/>
              <a:t> </a:t>
            </a:r>
            <a:endParaRPr lang="fr-FR" sz="1100" dirty="0"/>
          </a:p>
          <a:p>
            <a:r>
              <a:rPr lang="fr-FR" sz="2600" dirty="0"/>
              <a:t>Me croiras-tu si je m’écrie</a:t>
            </a:r>
          </a:p>
          <a:p>
            <a:r>
              <a:rPr lang="fr-FR" sz="2600" dirty="0"/>
              <a:t>Que toute NEIGE a du GÉNIE ?</a:t>
            </a:r>
          </a:p>
          <a:p>
            <a:r>
              <a:rPr lang="fr-FR" sz="2000" dirty="0"/>
              <a:t> </a:t>
            </a:r>
            <a:endParaRPr lang="fr-FR" sz="1200" dirty="0"/>
          </a:p>
          <a:p>
            <a:r>
              <a:rPr lang="fr-FR" sz="2600" dirty="0"/>
              <a:t>Vas-tu prétendre que je triche</a:t>
            </a:r>
          </a:p>
          <a:p>
            <a:r>
              <a:rPr lang="fr-FR" sz="2600" dirty="0"/>
              <a:t>Si je change ton CHIEN en NICHE ?</a:t>
            </a:r>
          </a:p>
          <a:p>
            <a:r>
              <a:rPr lang="fr-FR" sz="1600" dirty="0"/>
              <a:t> </a:t>
            </a:r>
          </a:p>
          <a:p>
            <a:r>
              <a:rPr lang="fr-FR" sz="2600" dirty="0"/>
              <a:t>Me traiteras-tu de vantard</a:t>
            </a:r>
          </a:p>
          <a:p>
            <a:r>
              <a:rPr lang="fr-FR" sz="2600" dirty="0"/>
              <a:t>Si une HARPE devient un PHARE ?</a:t>
            </a:r>
          </a:p>
          <a:p>
            <a:r>
              <a:rPr lang="fr-FR" sz="2600" dirty="0"/>
              <a:t> </a:t>
            </a:r>
          </a:p>
          <a:p>
            <a:r>
              <a:rPr lang="fr-FR" sz="2600" dirty="0"/>
              <a:t>Tout est permis en poésie.</a:t>
            </a:r>
          </a:p>
          <a:p>
            <a:r>
              <a:rPr lang="fr-FR" sz="2600" dirty="0"/>
              <a:t>Grâce aux </a:t>
            </a:r>
            <a:r>
              <a:rPr lang="fr-FR" sz="2600" dirty="0" smtClean="0"/>
              <a:t>mots, </a:t>
            </a:r>
            <a:r>
              <a:rPr lang="fr-FR" sz="2600" dirty="0"/>
              <a:t>l’IMAGE est MAGIE</a:t>
            </a:r>
            <a:r>
              <a:rPr lang="fr-FR" sz="2800" dirty="0"/>
              <a:t>.</a:t>
            </a:r>
          </a:p>
        </p:txBody>
      </p:sp>
      <p:sp>
        <p:nvSpPr>
          <p:cNvPr id="6" name="Rectangle 5"/>
          <p:cNvSpPr/>
          <p:nvPr/>
        </p:nvSpPr>
        <p:spPr>
          <a:xfrm>
            <a:off x="9144000" y="6211669"/>
            <a:ext cx="3048000" cy="646331"/>
          </a:xfrm>
          <a:prstGeom prst="rect">
            <a:avLst/>
          </a:prstGeom>
        </p:spPr>
        <p:txBody>
          <a:bodyPr wrap="square">
            <a:spAutoFit/>
          </a:bodyPr>
          <a:lstStyle/>
          <a:p>
            <a:pPr algn="r"/>
            <a:r>
              <a:rPr lang="fr-FR" dirty="0" smtClean="0"/>
              <a:t>Pierre  Coran, </a:t>
            </a:r>
            <a:r>
              <a:rPr lang="fr-FR" i="1" dirty="0" err="1" smtClean="0"/>
              <a:t>Jaffabules</a:t>
            </a:r>
            <a:endParaRPr lang="fr-FR" i="1" dirty="0" smtClean="0"/>
          </a:p>
          <a:p>
            <a:pPr algn="r"/>
            <a:r>
              <a:rPr lang="fr-FR" dirty="0" smtClean="0"/>
              <a:t>©Hachette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5" name="Rectangle 4"/>
          <p:cNvSpPr/>
          <p:nvPr/>
        </p:nvSpPr>
        <p:spPr>
          <a:xfrm>
            <a:off x="2667000" y="1143000"/>
            <a:ext cx="7315200" cy="4031873"/>
          </a:xfrm>
          <a:prstGeom prst="rect">
            <a:avLst/>
          </a:prstGeom>
        </p:spPr>
        <p:txBody>
          <a:bodyPr wrap="square">
            <a:spAutoFit/>
          </a:bodyPr>
          <a:lstStyle/>
          <a:p>
            <a:r>
              <a:rPr lang="fr-FR" sz="2600" dirty="0"/>
              <a:t> </a:t>
            </a:r>
            <a:r>
              <a:rPr lang="fr-FR" sz="3200" dirty="0"/>
              <a:t>Me croiras-tu si je m’écrie</a:t>
            </a:r>
          </a:p>
          <a:p>
            <a:r>
              <a:rPr lang="fr-FR" sz="3200" dirty="0"/>
              <a:t>Que toute NEIGE a du GÉNIE ?</a:t>
            </a:r>
          </a:p>
          <a:p>
            <a:r>
              <a:rPr lang="fr-FR" sz="3200" dirty="0"/>
              <a:t> </a:t>
            </a:r>
          </a:p>
          <a:p>
            <a:r>
              <a:rPr lang="fr-FR" sz="3200" dirty="0"/>
              <a:t>Vas-tu prétendre que je triche</a:t>
            </a:r>
          </a:p>
          <a:p>
            <a:r>
              <a:rPr lang="fr-FR" sz="3200" dirty="0"/>
              <a:t>Si je change ton CHIEN en NICHE ?</a:t>
            </a:r>
          </a:p>
          <a:p>
            <a:r>
              <a:rPr lang="fr-FR" sz="3200" dirty="0"/>
              <a:t> </a:t>
            </a:r>
          </a:p>
          <a:p>
            <a:r>
              <a:rPr lang="fr-FR" sz="3200" dirty="0"/>
              <a:t>Me traiteras-tu de vantard</a:t>
            </a:r>
          </a:p>
          <a:p>
            <a:r>
              <a:rPr lang="fr-FR" sz="3200" dirty="0"/>
              <a:t>Si une HARPE devient un PHARE ?</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67000" y="1981200"/>
            <a:ext cx="6858000" cy="2308324"/>
          </a:xfrm>
          <a:prstGeom prst="rect">
            <a:avLst/>
          </a:prstGeom>
        </p:spPr>
        <p:txBody>
          <a:bodyPr wrap="square">
            <a:spAutoFit/>
          </a:bodyPr>
          <a:lstStyle/>
          <a:p>
            <a:r>
              <a:rPr lang="fr-FR" sz="3600" dirty="0"/>
              <a:t>Par le jeu des anagrammes,</a:t>
            </a:r>
          </a:p>
          <a:p>
            <a:r>
              <a:rPr lang="fr-FR" sz="3600" dirty="0"/>
              <a:t>Sans une lettre de trop,</a:t>
            </a:r>
          </a:p>
          <a:p>
            <a:r>
              <a:rPr lang="fr-FR" sz="3600" dirty="0"/>
              <a:t>Tu découvres le sésame</a:t>
            </a:r>
          </a:p>
          <a:p>
            <a:r>
              <a:rPr lang="fr-FR" sz="3600" dirty="0"/>
              <a:t>Des mots qui font d’autres mots.</a:t>
            </a:r>
          </a:p>
        </p:txBody>
      </p:sp>
      <p:sp>
        <p:nvSpPr>
          <p:cNvPr id="7" name="Rectangle 6"/>
          <p:cNvSpPr/>
          <p:nvPr/>
        </p:nvSpPr>
        <p:spPr>
          <a:xfrm>
            <a:off x="685800" y="304800"/>
            <a:ext cx="9067800" cy="646331"/>
          </a:xfrm>
          <a:prstGeom prst="rect">
            <a:avLst/>
          </a:prstGeom>
        </p:spPr>
        <p:txBody>
          <a:bodyPr wrap="square">
            <a:spAutoFit/>
          </a:bodyPr>
          <a:lstStyle/>
          <a:p>
            <a:r>
              <a:rPr lang="fr-FR" sz="3600" u="sng" dirty="0">
                <a:solidFill>
                  <a:srgbClr val="0070C0"/>
                </a:solidFill>
              </a:rPr>
              <a:t>Observons et comprenons la première strophe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43400" y="1066800"/>
            <a:ext cx="3505200" cy="1323439"/>
          </a:xfrm>
          <a:prstGeom prst="rect">
            <a:avLst/>
          </a:prstGeom>
          <a:noFill/>
        </p:spPr>
        <p:txBody>
          <a:bodyPr wrap="square" rtlCol="0">
            <a:spAutoFit/>
          </a:bodyPr>
          <a:lstStyle/>
          <a:p>
            <a:r>
              <a:rPr lang="fr-FR" sz="8000" dirty="0"/>
              <a:t>Sésame</a:t>
            </a:r>
          </a:p>
        </p:txBody>
      </p:sp>
      <p:pic>
        <p:nvPicPr>
          <p:cNvPr id="1030" name="Picture 6" descr="ancienne lettre avec des cles"/>
          <p:cNvPicPr>
            <a:picLocks noChangeAspect="1" noChangeArrowheads="1"/>
          </p:cNvPicPr>
          <p:nvPr/>
        </p:nvPicPr>
        <p:blipFill>
          <a:blip r:embed="rId2" cstate="print"/>
          <a:srcRect/>
          <a:stretch>
            <a:fillRect/>
          </a:stretch>
        </p:blipFill>
        <p:spPr bwMode="auto">
          <a:xfrm>
            <a:off x="1066800" y="3581400"/>
            <a:ext cx="4348264" cy="2751113"/>
          </a:xfrm>
          <a:prstGeom prst="rect">
            <a:avLst/>
          </a:prstGeom>
          <a:noFill/>
        </p:spPr>
      </p:pic>
      <p:pic>
        <p:nvPicPr>
          <p:cNvPr id="1032" name="Picture 8" descr="https://s1.qwant.com/thumbr/200x200/a/3/82c2b75529383a4cc395758c6c5d05e19d92775149862e6f571776531418c7/gz2700_1__093152400_1030_20102014.jpg?u=https%3A%2F%2Fwww.interiors.fr%2Fmedia%2Fgz2700_1__093152400_1030_20102014.jpg&amp;q=0&amp;b=1&amp;p=0&amp;a=0&amp;b_id=OIP.PUygeeCglDsam6rwNFOW7gHaHa"/>
          <p:cNvPicPr>
            <a:picLocks noChangeAspect="1" noChangeArrowheads="1"/>
          </p:cNvPicPr>
          <p:nvPr/>
        </p:nvPicPr>
        <p:blipFill>
          <a:blip r:embed="rId3" cstate="print"/>
          <a:srcRect t="24490" b="22449"/>
          <a:stretch>
            <a:fillRect/>
          </a:stretch>
        </p:blipFill>
        <p:spPr bwMode="auto">
          <a:xfrm>
            <a:off x="0" y="0"/>
            <a:ext cx="3733800" cy="1981200"/>
          </a:xfrm>
          <a:prstGeom prst="rect">
            <a:avLst/>
          </a:prstGeom>
          <a:noFill/>
        </p:spPr>
      </p:pic>
      <p:pic>
        <p:nvPicPr>
          <p:cNvPr id="1034" name="Picture 10" descr="https://s1.qwant.com/thumbr/0x0/a/e/6568b1a94fddb10c2b265811b502229767fbefc5fc40f04289fc15d52b6804/57513.jpg?u=https%3A%2F%2Fwww.ledrugstoremodern.com%2Fimages%2Fproduit%2F57513.jpg&amp;q=0&amp;b=1&amp;p=0&amp;a=1"/>
          <p:cNvPicPr>
            <a:picLocks noChangeAspect="1" noChangeArrowheads="1"/>
          </p:cNvPicPr>
          <p:nvPr/>
        </p:nvPicPr>
        <p:blipFill>
          <a:blip r:embed="rId4" cstate="print"/>
          <a:srcRect l="9999" r="11438"/>
          <a:stretch>
            <a:fillRect/>
          </a:stretch>
        </p:blipFill>
        <p:spPr bwMode="auto">
          <a:xfrm flipH="1">
            <a:off x="7391400" y="2057400"/>
            <a:ext cx="4370775" cy="3705226"/>
          </a:xfrm>
          <a:prstGeom prst="rect">
            <a:avLst/>
          </a:prstGeom>
          <a:noFill/>
        </p:spPr>
      </p:pic>
      <p:sp>
        <p:nvSpPr>
          <p:cNvPr id="10" name="ZoneTexte 9"/>
          <p:cNvSpPr txBox="1"/>
          <p:nvPr/>
        </p:nvSpPr>
        <p:spPr>
          <a:xfrm rot="19738253">
            <a:off x="8276925" y="3407780"/>
            <a:ext cx="1200749" cy="523220"/>
          </a:xfrm>
          <a:prstGeom prst="rect">
            <a:avLst/>
          </a:prstGeom>
          <a:solidFill>
            <a:schemeClr val="tx2"/>
          </a:solidFill>
          <a:ln>
            <a:solidFill>
              <a:schemeClr val="accent1"/>
            </a:solidFill>
          </a:ln>
        </p:spPr>
        <p:txBody>
          <a:bodyPr wrap="square" rtlCol="0">
            <a:spAutoFit/>
          </a:bodyPr>
          <a:lstStyle/>
          <a:p>
            <a:r>
              <a:rPr lang="fr-FR" sz="2800" dirty="0">
                <a:solidFill>
                  <a:schemeClr val="bg1"/>
                </a:solidFill>
              </a:rPr>
              <a:t>NICHE</a:t>
            </a:r>
            <a:endParaRPr lang="fr-FR" dirty="0">
              <a:solidFill>
                <a:schemeClr val="bg1"/>
              </a:solidFill>
            </a:endParaRPr>
          </a:p>
        </p:txBody>
      </p:sp>
      <p:sp>
        <p:nvSpPr>
          <p:cNvPr id="12" name="ZoneTexte 11"/>
          <p:cNvSpPr txBox="1"/>
          <p:nvPr/>
        </p:nvSpPr>
        <p:spPr>
          <a:xfrm rot="2006102">
            <a:off x="9945534" y="3741769"/>
            <a:ext cx="1179019" cy="523220"/>
          </a:xfrm>
          <a:prstGeom prst="rect">
            <a:avLst/>
          </a:prstGeom>
          <a:solidFill>
            <a:schemeClr val="tx2"/>
          </a:solidFill>
          <a:ln>
            <a:solidFill>
              <a:schemeClr val="accent1"/>
            </a:solidFill>
          </a:ln>
        </p:spPr>
        <p:txBody>
          <a:bodyPr wrap="square" rtlCol="0">
            <a:spAutoFit/>
          </a:bodyPr>
          <a:lstStyle/>
          <a:p>
            <a:pPr algn="r"/>
            <a:r>
              <a:rPr lang="fr-FR" sz="2800" dirty="0">
                <a:solidFill>
                  <a:schemeClr val="bg1"/>
                </a:solidFill>
              </a:rPr>
              <a:t>NEIGE</a:t>
            </a:r>
            <a:endParaRPr lang="fr-FR" dirty="0">
              <a:solidFill>
                <a:schemeClr val="bg1"/>
              </a:solidFill>
            </a:endParaRPr>
          </a:p>
        </p:txBody>
      </p:sp>
      <p:sp>
        <p:nvSpPr>
          <p:cNvPr id="13" name="ZoneTexte 12"/>
          <p:cNvSpPr txBox="1"/>
          <p:nvPr/>
        </p:nvSpPr>
        <p:spPr>
          <a:xfrm rot="574355">
            <a:off x="10322373" y="2989075"/>
            <a:ext cx="1168005" cy="523220"/>
          </a:xfrm>
          <a:prstGeom prst="rect">
            <a:avLst/>
          </a:prstGeom>
          <a:solidFill>
            <a:schemeClr val="tx2"/>
          </a:solidFill>
          <a:ln>
            <a:solidFill>
              <a:schemeClr val="accent1"/>
            </a:solidFill>
          </a:ln>
        </p:spPr>
        <p:txBody>
          <a:bodyPr wrap="square" rtlCol="0">
            <a:spAutoFit/>
          </a:bodyPr>
          <a:lstStyle/>
          <a:p>
            <a:r>
              <a:rPr lang="fr-FR" sz="2800" dirty="0">
                <a:solidFill>
                  <a:schemeClr val="bg1"/>
                </a:solidFill>
              </a:rPr>
              <a:t>CHIEN</a:t>
            </a:r>
            <a:endParaRPr lang="fr-FR" dirty="0">
              <a:solidFill>
                <a:schemeClr val="bg1"/>
              </a:solidFill>
            </a:endParaRPr>
          </a:p>
        </p:txBody>
      </p:sp>
      <p:sp>
        <p:nvSpPr>
          <p:cNvPr id="14" name="ZoneTexte 13"/>
          <p:cNvSpPr txBox="1"/>
          <p:nvPr/>
        </p:nvSpPr>
        <p:spPr>
          <a:xfrm rot="1456234">
            <a:off x="8729076" y="2580735"/>
            <a:ext cx="1524000" cy="523220"/>
          </a:xfrm>
          <a:prstGeom prst="rect">
            <a:avLst/>
          </a:prstGeom>
          <a:solidFill>
            <a:schemeClr val="bg2"/>
          </a:solidFill>
          <a:ln>
            <a:solidFill>
              <a:schemeClr val="accent1"/>
            </a:solidFill>
          </a:ln>
        </p:spPr>
        <p:txBody>
          <a:bodyPr wrap="square" rtlCol="0">
            <a:spAutoFit/>
          </a:bodyPr>
          <a:lstStyle/>
          <a:p>
            <a:pPr algn="ctr"/>
            <a:r>
              <a:rPr lang="fr-FR" sz="2800" dirty="0"/>
              <a:t>GÉNIE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30"/>
                                        </p:tgtEl>
                                        <p:attrNameLst>
                                          <p:attrName>style.visibility</p:attrName>
                                        </p:attrNameLst>
                                      </p:cBhvr>
                                      <p:to>
                                        <p:strVal val="visible"/>
                                      </p:to>
                                    </p:set>
                                    <p:anim calcmode="lin" valueType="num">
                                      <p:cBhvr additive="base">
                                        <p:cTn id="12" dur="500" fill="hold"/>
                                        <p:tgtEl>
                                          <p:spTgt spid="1030"/>
                                        </p:tgtEl>
                                        <p:attrNameLst>
                                          <p:attrName>ppt_x</p:attrName>
                                        </p:attrNameLst>
                                      </p:cBhvr>
                                      <p:tavLst>
                                        <p:tav tm="0">
                                          <p:val>
                                            <p:strVal val="#ppt_x"/>
                                          </p:val>
                                        </p:tav>
                                        <p:tav tm="100000">
                                          <p:val>
                                            <p:strVal val="#ppt_x"/>
                                          </p:val>
                                        </p:tav>
                                      </p:tavLst>
                                    </p:anim>
                                    <p:anim calcmode="lin" valueType="num">
                                      <p:cBhvr additive="base">
                                        <p:cTn id="13"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00"/>
                                        <p:tgtEl>
                                          <p:spTgt spid="14"/>
                                        </p:tgtEl>
                                      </p:cBhvr>
                                    </p:animEffect>
                                    <p:anim calcmode="lin" valueType="num">
                                      <p:cBhvr>
                                        <p:cTn id="19" dur="1000" fill="hold"/>
                                        <p:tgtEl>
                                          <p:spTgt spid="14"/>
                                        </p:tgtEl>
                                        <p:attrNameLst>
                                          <p:attrName>ppt_x</p:attrName>
                                        </p:attrNameLst>
                                      </p:cBhvr>
                                      <p:tavLst>
                                        <p:tav tm="0">
                                          <p:val>
                                            <p:strVal val="#ppt_x"/>
                                          </p:val>
                                        </p:tav>
                                        <p:tav tm="100000">
                                          <p:val>
                                            <p:strVal val="#ppt_x"/>
                                          </p:val>
                                        </p:tav>
                                      </p:tavLst>
                                    </p:anim>
                                    <p:anim calcmode="lin" valueType="num">
                                      <p:cBhvr>
                                        <p:cTn id="20" dur="1000" fill="hold"/>
                                        <p:tgtEl>
                                          <p:spTgt spid="14"/>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anim calcmode="lin" valueType="num">
                                      <p:cBhvr>
                                        <p:cTn id="24" dur="1000" fill="hold"/>
                                        <p:tgtEl>
                                          <p:spTgt spid="12"/>
                                        </p:tgtEl>
                                        <p:attrNameLst>
                                          <p:attrName>ppt_x</p:attrName>
                                        </p:attrNameLst>
                                      </p:cBhvr>
                                      <p:tavLst>
                                        <p:tav tm="0">
                                          <p:val>
                                            <p:strVal val="#ppt_x"/>
                                          </p:val>
                                        </p:tav>
                                        <p:tav tm="100000">
                                          <p:val>
                                            <p:strVal val="#ppt_x"/>
                                          </p:val>
                                        </p:tav>
                                      </p:tavLst>
                                    </p:anim>
                                    <p:anim calcmode="lin" valueType="num">
                                      <p:cBhvr>
                                        <p:cTn id="25" dur="1000" fill="hold"/>
                                        <p:tgtEl>
                                          <p:spTgt spid="12"/>
                                        </p:tgtEl>
                                        <p:attrNameLst>
                                          <p:attrName>ppt_y</p:attrName>
                                        </p:attrNameLst>
                                      </p:cBhvr>
                                      <p:tavLst>
                                        <p:tav tm="0">
                                          <p:val>
                                            <p:strVal val="#ppt_y-.1"/>
                                          </p:val>
                                        </p:tav>
                                        <p:tav tm="100000">
                                          <p:val>
                                            <p:strVal val="#ppt_y"/>
                                          </p:val>
                                        </p:tav>
                                      </p:tavLst>
                                    </p:anim>
                                  </p:childTnLst>
                                </p:cTn>
                              </p:par>
                              <p:par>
                                <p:cTn id="26" presetID="47"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1034"/>
                                        </p:tgtEl>
                                        <p:attrNameLst>
                                          <p:attrName>style.visibility</p:attrName>
                                        </p:attrNameLst>
                                      </p:cBhvr>
                                      <p:to>
                                        <p:strVal val="visible"/>
                                      </p:to>
                                    </p:set>
                                    <p:animEffect transition="in" filter="fade">
                                      <p:cBhvr>
                                        <p:cTn id="38" dur="1000"/>
                                        <p:tgtEl>
                                          <p:spTgt spid="1034"/>
                                        </p:tgtEl>
                                      </p:cBhvr>
                                    </p:animEffect>
                                    <p:anim calcmode="lin" valueType="num">
                                      <p:cBhvr>
                                        <p:cTn id="39" dur="1000" fill="hold"/>
                                        <p:tgtEl>
                                          <p:spTgt spid="1034"/>
                                        </p:tgtEl>
                                        <p:attrNameLst>
                                          <p:attrName>ppt_x</p:attrName>
                                        </p:attrNameLst>
                                      </p:cBhvr>
                                      <p:tavLst>
                                        <p:tav tm="0">
                                          <p:val>
                                            <p:strVal val="#ppt_x"/>
                                          </p:val>
                                        </p:tav>
                                        <p:tav tm="100000">
                                          <p:val>
                                            <p:strVal val="#ppt_x"/>
                                          </p:val>
                                        </p:tav>
                                      </p:tavLst>
                                    </p:anim>
                                    <p:anim calcmode="lin" valueType="num">
                                      <p:cBhvr>
                                        <p:cTn id="40" dur="1000" fill="hold"/>
                                        <p:tgtEl>
                                          <p:spTgt spid="10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67000" y="1981200"/>
            <a:ext cx="6858000" cy="2308324"/>
          </a:xfrm>
          <a:prstGeom prst="rect">
            <a:avLst/>
          </a:prstGeom>
        </p:spPr>
        <p:txBody>
          <a:bodyPr wrap="square">
            <a:spAutoFit/>
          </a:bodyPr>
          <a:lstStyle/>
          <a:p>
            <a:r>
              <a:rPr lang="fr-FR" sz="3600" dirty="0"/>
              <a:t>Par le jeu des anagrammes,</a:t>
            </a:r>
          </a:p>
          <a:p>
            <a:r>
              <a:rPr lang="fr-FR" sz="3600" dirty="0"/>
              <a:t>Sans une lettre de trop,</a:t>
            </a:r>
          </a:p>
          <a:p>
            <a:r>
              <a:rPr lang="fr-FR" sz="3600" dirty="0"/>
              <a:t>Tu découvres le sésame</a:t>
            </a:r>
          </a:p>
          <a:p>
            <a:r>
              <a:rPr lang="fr-FR" sz="3600" dirty="0"/>
              <a:t>Des mots qui font d’autres mots.</a:t>
            </a:r>
          </a:p>
        </p:txBody>
      </p:sp>
      <p:sp>
        <p:nvSpPr>
          <p:cNvPr id="7" name="Rectangle 6"/>
          <p:cNvSpPr/>
          <p:nvPr/>
        </p:nvSpPr>
        <p:spPr>
          <a:xfrm>
            <a:off x="685800" y="304800"/>
            <a:ext cx="9067800" cy="646331"/>
          </a:xfrm>
          <a:prstGeom prst="rect">
            <a:avLst/>
          </a:prstGeom>
        </p:spPr>
        <p:txBody>
          <a:bodyPr wrap="square">
            <a:spAutoFit/>
          </a:bodyPr>
          <a:lstStyle/>
          <a:p>
            <a:r>
              <a:rPr lang="fr-FR" sz="3600" u="sng" dirty="0">
                <a:solidFill>
                  <a:srgbClr val="0070C0"/>
                </a:solidFill>
              </a:rPr>
              <a:t>Observons et comprenons la première strophe</a:t>
            </a:r>
          </a:p>
        </p:txBody>
      </p:sp>
    </p:spTree>
    <p:extLst>
      <p:ext uri="{BB962C8B-B14F-4D97-AF65-F5344CB8AC3E}">
        <p14:creationId xmlns:p14="http://schemas.microsoft.com/office/powerpoint/2010/main" val="1606620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228600"/>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6" name="Rectangle 5"/>
          <p:cNvSpPr/>
          <p:nvPr/>
        </p:nvSpPr>
        <p:spPr>
          <a:xfrm>
            <a:off x="1676400" y="307995"/>
            <a:ext cx="533400" cy="646331"/>
          </a:xfrm>
          <a:prstGeom prst="rect">
            <a:avLst/>
          </a:prstGeom>
        </p:spPr>
        <p:txBody>
          <a:bodyPr wrap="square">
            <a:spAutoFit/>
          </a:bodyPr>
          <a:lstStyle/>
          <a:p>
            <a:r>
              <a:rPr lang="fr-FR" sz="3600" dirty="0"/>
              <a:t>N</a:t>
            </a:r>
            <a:endParaRPr lang="fr-FR" dirty="0"/>
          </a:p>
        </p:txBody>
      </p:sp>
      <p:sp>
        <p:nvSpPr>
          <p:cNvPr id="7" name="Rectangle 6"/>
          <p:cNvSpPr/>
          <p:nvPr/>
        </p:nvSpPr>
        <p:spPr>
          <a:xfrm>
            <a:off x="2209800" y="307995"/>
            <a:ext cx="533400" cy="646331"/>
          </a:xfrm>
          <a:prstGeom prst="rect">
            <a:avLst/>
          </a:prstGeom>
        </p:spPr>
        <p:txBody>
          <a:bodyPr wrap="square">
            <a:spAutoFit/>
          </a:bodyPr>
          <a:lstStyle/>
          <a:p>
            <a:r>
              <a:rPr lang="fr-FR" sz="3600" dirty="0"/>
              <a:t>E</a:t>
            </a:r>
            <a:endParaRPr lang="fr-FR" dirty="0"/>
          </a:p>
        </p:txBody>
      </p:sp>
      <p:sp>
        <p:nvSpPr>
          <p:cNvPr id="9" name="Rectangle 8"/>
          <p:cNvSpPr/>
          <p:nvPr/>
        </p:nvSpPr>
        <p:spPr>
          <a:xfrm>
            <a:off x="3124200" y="307995"/>
            <a:ext cx="533400" cy="646331"/>
          </a:xfrm>
          <a:prstGeom prst="rect">
            <a:avLst/>
          </a:prstGeom>
        </p:spPr>
        <p:txBody>
          <a:bodyPr wrap="square">
            <a:spAutoFit/>
          </a:bodyPr>
          <a:lstStyle/>
          <a:p>
            <a:r>
              <a:rPr lang="fr-FR" sz="3600" dirty="0"/>
              <a:t>G</a:t>
            </a:r>
            <a:endParaRPr lang="fr-FR" dirty="0"/>
          </a:p>
        </p:txBody>
      </p:sp>
      <p:sp>
        <p:nvSpPr>
          <p:cNvPr id="11" name="Rectangle 10"/>
          <p:cNvSpPr/>
          <p:nvPr/>
        </p:nvSpPr>
        <p:spPr>
          <a:xfrm>
            <a:off x="3733800" y="307995"/>
            <a:ext cx="533400" cy="646331"/>
          </a:xfrm>
          <a:prstGeom prst="rect">
            <a:avLst/>
          </a:prstGeom>
        </p:spPr>
        <p:txBody>
          <a:bodyPr wrap="square">
            <a:spAutoFit/>
          </a:bodyPr>
          <a:lstStyle/>
          <a:p>
            <a:r>
              <a:rPr lang="fr-FR" sz="3600" dirty="0"/>
              <a:t>E</a:t>
            </a:r>
            <a:endParaRPr lang="fr-FR" dirty="0"/>
          </a:p>
        </p:txBody>
      </p:sp>
      <p:sp>
        <p:nvSpPr>
          <p:cNvPr id="13" name="Rectangle 12"/>
          <p:cNvSpPr/>
          <p:nvPr/>
        </p:nvSpPr>
        <p:spPr>
          <a:xfrm>
            <a:off x="2743200" y="307995"/>
            <a:ext cx="533400" cy="646331"/>
          </a:xfrm>
          <a:prstGeom prst="rect">
            <a:avLst/>
          </a:prstGeom>
        </p:spPr>
        <p:txBody>
          <a:bodyPr wrap="square">
            <a:spAutoFit/>
          </a:bodyPr>
          <a:lstStyle/>
          <a:p>
            <a:r>
              <a:rPr lang="fr-FR" sz="3600" dirty="0"/>
              <a:t>I</a:t>
            </a:r>
            <a:endParaRPr lang="fr-FR" dirty="0"/>
          </a:p>
        </p:txBody>
      </p:sp>
      <p:sp>
        <p:nvSpPr>
          <p:cNvPr id="14" name="Rectangle 13"/>
          <p:cNvSpPr/>
          <p:nvPr/>
        </p:nvSpPr>
        <p:spPr>
          <a:xfrm>
            <a:off x="1676400" y="307995"/>
            <a:ext cx="533400" cy="646331"/>
          </a:xfrm>
          <a:prstGeom prst="rect">
            <a:avLst/>
          </a:prstGeom>
        </p:spPr>
        <p:txBody>
          <a:bodyPr wrap="square">
            <a:spAutoFit/>
          </a:bodyPr>
          <a:lstStyle/>
          <a:p>
            <a:r>
              <a:rPr lang="fr-FR" sz="3600" dirty="0"/>
              <a:t>N</a:t>
            </a:r>
            <a:endParaRPr lang="fr-FR" dirty="0"/>
          </a:p>
        </p:txBody>
      </p:sp>
      <p:sp>
        <p:nvSpPr>
          <p:cNvPr id="15" name="Rectangle 14"/>
          <p:cNvSpPr/>
          <p:nvPr/>
        </p:nvSpPr>
        <p:spPr>
          <a:xfrm>
            <a:off x="2209800" y="307995"/>
            <a:ext cx="533400" cy="646331"/>
          </a:xfrm>
          <a:prstGeom prst="rect">
            <a:avLst/>
          </a:prstGeom>
        </p:spPr>
        <p:txBody>
          <a:bodyPr wrap="square">
            <a:spAutoFit/>
          </a:bodyPr>
          <a:lstStyle/>
          <a:p>
            <a:r>
              <a:rPr lang="fr-FR" sz="3600" dirty="0"/>
              <a:t>E</a:t>
            </a:r>
            <a:endParaRPr lang="fr-FR" dirty="0"/>
          </a:p>
        </p:txBody>
      </p:sp>
      <p:sp>
        <p:nvSpPr>
          <p:cNvPr id="16" name="Rectangle 15"/>
          <p:cNvSpPr/>
          <p:nvPr/>
        </p:nvSpPr>
        <p:spPr>
          <a:xfrm>
            <a:off x="3124200" y="307995"/>
            <a:ext cx="533400" cy="646331"/>
          </a:xfrm>
          <a:prstGeom prst="rect">
            <a:avLst/>
          </a:prstGeom>
        </p:spPr>
        <p:txBody>
          <a:bodyPr wrap="square">
            <a:spAutoFit/>
          </a:bodyPr>
          <a:lstStyle/>
          <a:p>
            <a:r>
              <a:rPr lang="fr-FR" sz="3600" dirty="0"/>
              <a:t>G</a:t>
            </a:r>
            <a:endParaRPr lang="fr-FR" dirty="0"/>
          </a:p>
        </p:txBody>
      </p:sp>
      <p:sp>
        <p:nvSpPr>
          <p:cNvPr id="17" name="Rectangle 16"/>
          <p:cNvSpPr/>
          <p:nvPr/>
        </p:nvSpPr>
        <p:spPr>
          <a:xfrm>
            <a:off x="3733800" y="307995"/>
            <a:ext cx="533400" cy="646331"/>
          </a:xfrm>
          <a:prstGeom prst="rect">
            <a:avLst/>
          </a:prstGeom>
        </p:spPr>
        <p:txBody>
          <a:bodyPr wrap="square">
            <a:spAutoFit/>
          </a:bodyPr>
          <a:lstStyle/>
          <a:p>
            <a:r>
              <a:rPr lang="fr-FR" sz="3600" dirty="0"/>
              <a:t>E</a:t>
            </a:r>
            <a:endParaRPr lang="fr-FR" dirty="0"/>
          </a:p>
        </p:txBody>
      </p:sp>
      <p:sp>
        <p:nvSpPr>
          <p:cNvPr id="18" name="Rectangle 17"/>
          <p:cNvSpPr/>
          <p:nvPr/>
        </p:nvSpPr>
        <p:spPr>
          <a:xfrm>
            <a:off x="2743200" y="307995"/>
            <a:ext cx="533400" cy="646331"/>
          </a:xfrm>
          <a:prstGeom prst="rect">
            <a:avLst/>
          </a:prstGeom>
        </p:spPr>
        <p:txBody>
          <a:bodyPr wrap="square">
            <a:spAutoFit/>
          </a:bodyPr>
          <a:lstStyle/>
          <a:p>
            <a:r>
              <a:rPr lang="fr-FR" sz="3600" dirty="0"/>
              <a:t>I</a:t>
            </a:r>
            <a:endParaRPr lang="fr-FR" dirty="0"/>
          </a:p>
        </p:txBody>
      </p:sp>
      <p:sp>
        <p:nvSpPr>
          <p:cNvPr id="24" name="ZoneTexte 23">
            <a:extLst>
              <a:ext uri="{FF2B5EF4-FFF2-40B4-BE49-F238E27FC236}">
                <a16:creationId xmlns:a16="http://schemas.microsoft.com/office/drawing/2014/main" xmlns="" id="{D75427C2-2E7B-5D43-BE79-AC367C946598}"/>
              </a:ext>
            </a:extLst>
          </p:cNvPr>
          <p:cNvSpPr txBox="1"/>
          <p:nvPr/>
        </p:nvSpPr>
        <p:spPr>
          <a:xfrm>
            <a:off x="5791200" y="-225405"/>
            <a:ext cx="11745208"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25" name="Rectangle 24"/>
          <p:cNvSpPr/>
          <p:nvPr/>
        </p:nvSpPr>
        <p:spPr>
          <a:xfrm>
            <a:off x="7554208" y="311190"/>
            <a:ext cx="532628" cy="646331"/>
          </a:xfrm>
          <a:prstGeom prst="rect">
            <a:avLst/>
          </a:prstGeom>
        </p:spPr>
        <p:txBody>
          <a:bodyPr wrap="square">
            <a:spAutoFit/>
          </a:bodyPr>
          <a:lstStyle/>
          <a:p>
            <a:r>
              <a:rPr lang="fr-FR" sz="3600" dirty="0"/>
              <a:t>C</a:t>
            </a:r>
            <a:endParaRPr lang="fr-FR" dirty="0"/>
          </a:p>
        </p:txBody>
      </p:sp>
      <p:sp>
        <p:nvSpPr>
          <p:cNvPr id="26" name="Rectangle 25"/>
          <p:cNvSpPr/>
          <p:nvPr/>
        </p:nvSpPr>
        <p:spPr>
          <a:xfrm>
            <a:off x="8087608" y="311190"/>
            <a:ext cx="532628" cy="646331"/>
          </a:xfrm>
          <a:prstGeom prst="rect">
            <a:avLst/>
          </a:prstGeom>
        </p:spPr>
        <p:txBody>
          <a:bodyPr wrap="square">
            <a:spAutoFit/>
          </a:bodyPr>
          <a:lstStyle/>
          <a:p>
            <a:r>
              <a:rPr lang="fr-FR" sz="3600" dirty="0"/>
              <a:t>H</a:t>
            </a:r>
            <a:endParaRPr lang="fr-FR" dirty="0"/>
          </a:p>
        </p:txBody>
      </p:sp>
      <p:sp>
        <p:nvSpPr>
          <p:cNvPr id="27" name="Rectangle 26"/>
          <p:cNvSpPr/>
          <p:nvPr/>
        </p:nvSpPr>
        <p:spPr>
          <a:xfrm>
            <a:off x="9002008" y="311190"/>
            <a:ext cx="532628" cy="646331"/>
          </a:xfrm>
          <a:prstGeom prst="rect">
            <a:avLst/>
          </a:prstGeom>
        </p:spPr>
        <p:txBody>
          <a:bodyPr wrap="square">
            <a:spAutoFit/>
          </a:bodyPr>
          <a:lstStyle/>
          <a:p>
            <a:r>
              <a:rPr lang="fr-FR" sz="3600" dirty="0"/>
              <a:t>E</a:t>
            </a:r>
            <a:endParaRPr lang="fr-FR" dirty="0"/>
          </a:p>
        </p:txBody>
      </p:sp>
      <p:sp>
        <p:nvSpPr>
          <p:cNvPr id="28" name="Rectangle 27"/>
          <p:cNvSpPr/>
          <p:nvPr/>
        </p:nvSpPr>
        <p:spPr>
          <a:xfrm>
            <a:off x="9611608" y="311190"/>
            <a:ext cx="532628" cy="646331"/>
          </a:xfrm>
          <a:prstGeom prst="rect">
            <a:avLst/>
          </a:prstGeom>
        </p:spPr>
        <p:txBody>
          <a:bodyPr wrap="square">
            <a:spAutoFit/>
          </a:bodyPr>
          <a:lstStyle/>
          <a:p>
            <a:r>
              <a:rPr lang="fr-FR" sz="3600" dirty="0"/>
              <a:t>N</a:t>
            </a:r>
            <a:endParaRPr lang="fr-FR" dirty="0"/>
          </a:p>
        </p:txBody>
      </p:sp>
      <p:sp>
        <p:nvSpPr>
          <p:cNvPr id="29" name="Rectangle 28"/>
          <p:cNvSpPr/>
          <p:nvPr/>
        </p:nvSpPr>
        <p:spPr>
          <a:xfrm>
            <a:off x="8621008" y="311190"/>
            <a:ext cx="532628" cy="646331"/>
          </a:xfrm>
          <a:prstGeom prst="rect">
            <a:avLst/>
          </a:prstGeom>
        </p:spPr>
        <p:txBody>
          <a:bodyPr wrap="square">
            <a:spAutoFit/>
          </a:bodyPr>
          <a:lstStyle/>
          <a:p>
            <a:r>
              <a:rPr lang="fr-FR" sz="3600" dirty="0"/>
              <a:t>I</a:t>
            </a:r>
            <a:endParaRPr lang="fr-FR" dirty="0"/>
          </a:p>
        </p:txBody>
      </p:sp>
      <p:sp>
        <p:nvSpPr>
          <p:cNvPr id="30" name="Rectangle 29"/>
          <p:cNvSpPr/>
          <p:nvPr/>
        </p:nvSpPr>
        <p:spPr>
          <a:xfrm>
            <a:off x="7543800" y="304800"/>
            <a:ext cx="532628" cy="646331"/>
          </a:xfrm>
          <a:prstGeom prst="rect">
            <a:avLst/>
          </a:prstGeom>
        </p:spPr>
        <p:txBody>
          <a:bodyPr wrap="square">
            <a:spAutoFit/>
          </a:bodyPr>
          <a:lstStyle/>
          <a:p>
            <a:r>
              <a:rPr lang="fr-FR" sz="3600" dirty="0"/>
              <a:t>C</a:t>
            </a:r>
            <a:endParaRPr lang="fr-FR" dirty="0"/>
          </a:p>
        </p:txBody>
      </p:sp>
      <p:sp>
        <p:nvSpPr>
          <p:cNvPr id="31" name="Rectangle 30"/>
          <p:cNvSpPr/>
          <p:nvPr/>
        </p:nvSpPr>
        <p:spPr>
          <a:xfrm>
            <a:off x="8077200" y="307995"/>
            <a:ext cx="532628" cy="646331"/>
          </a:xfrm>
          <a:prstGeom prst="rect">
            <a:avLst/>
          </a:prstGeom>
        </p:spPr>
        <p:txBody>
          <a:bodyPr wrap="square">
            <a:spAutoFit/>
          </a:bodyPr>
          <a:lstStyle/>
          <a:p>
            <a:r>
              <a:rPr lang="fr-FR" sz="3600" dirty="0"/>
              <a:t>H</a:t>
            </a:r>
            <a:endParaRPr lang="fr-FR" dirty="0"/>
          </a:p>
        </p:txBody>
      </p:sp>
      <p:sp>
        <p:nvSpPr>
          <p:cNvPr id="32" name="Rectangle 31"/>
          <p:cNvSpPr/>
          <p:nvPr/>
        </p:nvSpPr>
        <p:spPr>
          <a:xfrm>
            <a:off x="8991600" y="304800"/>
            <a:ext cx="532628" cy="646331"/>
          </a:xfrm>
          <a:prstGeom prst="rect">
            <a:avLst/>
          </a:prstGeom>
        </p:spPr>
        <p:txBody>
          <a:bodyPr wrap="square">
            <a:spAutoFit/>
          </a:bodyPr>
          <a:lstStyle/>
          <a:p>
            <a:r>
              <a:rPr lang="fr-FR" sz="3600" dirty="0"/>
              <a:t>E</a:t>
            </a:r>
            <a:endParaRPr lang="fr-FR" dirty="0"/>
          </a:p>
        </p:txBody>
      </p:sp>
      <p:sp>
        <p:nvSpPr>
          <p:cNvPr id="33" name="Rectangle 32"/>
          <p:cNvSpPr/>
          <p:nvPr/>
        </p:nvSpPr>
        <p:spPr>
          <a:xfrm>
            <a:off x="9601200" y="307995"/>
            <a:ext cx="532628" cy="646331"/>
          </a:xfrm>
          <a:prstGeom prst="rect">
            <a:avLst/>
          </a:prstGeom>
        </p:spPr>
        <p:txBody>
          <a:bodyPr wrap="square">
            <a:spAutoFit/>
          </a:bodyPr>
          <a:lstStyle/>
          <a:p>
            <a:r>
              <a:rPr lang="fr-FR" sz="3600" dirty="0"/>
              <a:t>N</a:t>
            </a:r>
            <a:endParaRPr lang="fr-FR" dirty="0"/>
          </a:p>
        </p:txBody>
      </p:sp>
      <p:sp>
        <p:nvSpPr>
          <p:cNvPr id="34" name="Rectangle 33"/>
          <p:cNvSpPr/>
          <p:nvPr/>
        </p:nvSpPr>
        <p:spPr>
          <a:xfrm>
            <a:off x="8610600" y="304800"/>
            <a:ext cx="532628" cy="646331"/>
          </a:xfrm>
          <a:prstGeom prst="rect">
            <a:avLst/>
          </a:prstGeom>
        </p:spPr>
        <p:txBody>
          <a:bodyPr wrap="square">
            <a:spAutoFit/>
          </a:bodyPr>
          <a:lstStyle/>
          <a:p>
            <a:r>
              <a:rPr lang="fr-FR" sz="3600" dirty="0"/>
              <a:t>I</a:t>
            </a:r>
            <a:endParaRPr lang="fr-FR" dirty="0"/>
          </a:p>
        </p:txBody>
      </p:sp>
      <p:sp>
        <p:nvSpPr>
          <p:cNvPr id="40" name="Rectangle 39"/>
          <p:cNvSpPr/>
          <p:nvPr/>
        </p:nvSpPr>
        <p:spPr>
          <a:xfrm>
            <a:off x="4496572" y="3541474"/>
            <a:ext cx="532628" cy="646331"/>
          </a:xfrm>
          <a:prstGeom prst="rect">
            <a:avLst/>
          </a:prstGeom>
        </p:spPr>
        <p:txBody>
          <a:bodyPr wrap="square">
            <a:spAutoFit/>
          </a:bodyPr>
          <a:lstStyle/>
          <a:p>
            <a:r>
              <a:rPr lang="fr-FR" sz="3600" dirty="0"/>
              <a:t>H</a:t>
            </a:r>
            <a:endParaRPr lang="fr-FR" dirty="0"/>
          </a:p>
        </p:txBody>
      </p:sp>
      <p:sp>
        <p:nvSpPr>
          <p:cNvPr id="41" name="Rectangle 40"/>
          <p:cNvSpPr/>
          <p:nvPr/>
        </p:nvSpPr>
        <p:spPr>
          <a:xfrm>
            <a:off x="4953772" y="3544669"/>
            <a:ext cx="532628" cy="646331"/>
          </a:xfrm>
          <a:prstGeom prst="rect">
            <a:avLst/>
          </a:prstGeom>
        </p:spPr>
        <p:txBody>
          <a:bodyPr wrap="square">
            <a:spAutoFit/>
          </a:bodyPr>
          <a:lstStyle/>
          <a:p>
            <a:r>
              <a:rPr lang="fr-FR" sz="3600" dirty="0"/>
              <a:t>A</a:t>
            </a:r>
            <a:endParaRPr lang="fr-FR" dirty="0"/>
          </a:p>
        </p:txBody>
      </p:sp>
      <p:sp>
        <p:nvSpPr>
          <p:cNvPr id="42" name="Rectangle 41"/>
          <p:cNvSpPr/>
          <p:nvPr/>
        </p:nvSpPr>
        <p:spPr>
          <a:xfrm>
            <a:off x="5868172" y="3541474"/>
            <a:ext cx="532628" cy="646331"/>
          </a:xfrm>
          <a:prstGeom prst="rect">
            <a:avLst/>
          </a:prstGeom>
        </p:spPr>
        <p:txBody>
          <a:bodyPr wrap="square">
            <a:spAutoFit/>
          </a:bodyPr>
          <a:lstStyle/>
          <a:p>
            <a:r>
              <a:rPr lang="fr-FR" sz="3600" dirty="0"/>
              <a:t>P</a:t>
            </a:r>
            <a:endParaRPr lang="fr-FR" dirty="0"/>
          </a:p>
        </p:txBody>
      </p:sp>
      <p:sp>
        <p:nvSpPr>
          <p:cNvPr id="43" name="Rectangle 42"/>
          <p:cNvSpPr/>
          <p:nvPr/>
        </p:nvSpPr>
        <p:spPr>
          <a:xfrm>
            <a:off x="6248400" y="3544669"/>
            <a:ext cx="532628" cy="646331"/>
          </a:xfrm>
          <a:prstGeom prst="rect">
            <a:avLst/>
          </a:prstGeom>
        </p:spPr>
        <p:txBody>
          <a:bodyPr wrap="square">
            <a:spAutoFit/>
          </a:bodyPr>
          <a:lstStyle/>
          <a:p>
            <a:r>
              <a:rPr lang="fr-FR" sz="3600" dirty="0"/>
              <a:t>E</a:t>
            </a:r>
            <a:endParaRPr lang="fr-FR" dirty="0"/>
          </a:p>
        </p:txBody>
      </p:sp>
      <p:sp>
        <p:nvSpPr>
          <p:cNvPr id="44" name="Rectangle 43"/>
          <p:cNvSpPr/>
          <p:nvPr/>
        </p:nvSpPr>
        <p:spPr>
          <a:xfrm>
            <a:off x="5410200" y="3541474"/>
            <a:ext cx="532628" cy="646331"/>
          </a:xfrm>
          <a:prstGeom prst="rect">
            <a:avLst/>
          </a:prstGeom>
        </p:spPr>
        <p:txBody>
          <a:bodyPr wrap="square">
            <a:spAutoFit/>
          </a:bodyPr>
          <a:lstStyle/>
          <a:p>
            <a:r>
              <a:rPr lang="fr-FR" sz="3600" dirty="0"/>
              <a:t>R</a:t>
            </a:r>
            <a:endParaRPr lang="fr-FR" dirty="0"/>
          </a:p>
        </p:txBody>
      </p:sp>
      <p:sp>
        <p:nvSpPr>
          <p:cNvPr id="50" name="Rectangle 49"/>
          <p:cNvSpPr/>
          <p:nvPr/>
        </p:nvSpPr>
        <p:spPr>
          <a:xfrm>
            <a:off x="4495800" y="3541474"/>
            <a:ext cx="532628" cy="646331"/>
          </a:xfrm>
          <a:prstGeom prst="rect">
            <a:avLst/>
          </a:prstGeom>
        </p:spPr>
        <p:txBody>
          <a:bodyPr wrap="square">
            <a:spAutoFit/>
          </a:bodyPr>
          <a:lstStyle/>
          <a:p>
            <a:r>
              <a:rPr lang="fr-FR" sz="3600" dirty="0"/>
              <a:t>H</a:t>
            </a:r>
            <a:endParaRPr lang="fr-FR" dirty="0"/>
          </a:p>
        </p:txBody>
      </p:sp>
      <p:sp>
        <p:nvSpPr>
          <p:cNvPr id="51" name="Rectangle 50"/>
          <p:cNvSpPr/>
          <p:nvPr/>
        </p:nvSpPr>
        <p:spPr>
          <a:xfrm>
            <a:off x="4953000" y="3544669"/>
            <a:ext cx="532628" cy="646331"/>
          </a:xfrm>
          <a:prstGeom prst="rect">
            <a:avLst/>
          </a:prstGeom>
        </p:spPr>
        <p:txBody>
          <a:bodyPr wrap="square">
            <a:spAutoFit/>
          </a:bodyPr>
          <a:lstStyle/>
          <a:p>
            <a:r>
              <a:rPr lang="fr-FR" sz="3600" dirty="0"/>
              <a:t>A</a:t>
            </a:r>
            <a:endParaRPr lang="fr-FR" dirty="0"/>
          </a:p>
        </p:txBody>
      </p:sp>
      <p:sp>
        <p:nvSpPr>
          <p:cNvPr id="52" name="Rectangle 51"/>
          <p:cNvSpPr/>
          <p:nvPr/>
        </p:nvSpPr>
        <p:spPr>
          <a:xfrm>
            <a:off x="5867400" y="3541474"/>
            <a:ext cx="532628" cy="646331"/>
          </a:xfrm>
          <a:prstGeom prst="rect">
            <a:avLst/>
          </a:prstGeom>
        </p:spPr>
        <p:txBody>
          <a:bodyPr wrap="square">
            <a:spAutoFit/>
          </a:bodyPr>
          <a:lstStyle/>
          <a:p>
            <a:r>
              <a:rPr lang="fr-FR" sz="3600" dirty="0"/>
              <a:t>P</a:t>
            </a:r>
            <a:endParaRPr lang="fr-FR" dirty="0"/>
          </a:p>
        </p:txBody>
      </p:sp>
      <p:sp>
        <p:nvSpPr>
          <p:cNvPr id="53" name="Rectangle 52"/>
          <p:cNvSpPr/>
          <p:nvPr/>
        </p:nvSpPr>
        <p:spPr>
          <a:xfrm>
            <a:off x="6247628" y="3544669"/>
            <a:ext cx="532628" cy="646331"/>
          </a:xfrm>
          <a:prstGeom prst="rect">
            <a:avLst/>
          </a:prstGeom>
        </p:spPr>
        <p:txBody>
          <a:bodyPr wrap="square">
            <a:spAutoFit/>
          </a:bodyPr>
          <a:lstStyle/>
          <a:p>
            <a:r>
              <a:rPr lang="fr-FR" sz="3600" dirty="0"/>
              <a:t>E</a:t>
            </a:r>
            <a:endParaRPr lang="fr-FR" dirty="0"/>
          </a:p>
        </p:txBody>
      </p:sp>
      <p:sp>
        <p:nvSpPr>
          <p:cNvPr id="54" name="Rectangle 53"/>
          <p:cNvSpPr/>
          <p:nvPr/>
        </p:nvSpPr>
        <p:spPr>
          <a:xfrm>
            <a:off x="5409428" y="3541474"/>
            <a:ext cx="532628" cy="646331"/>
          </a:xfrm>
          <a:prstGeom prst="rect">
            <a:avLst/>
          </a:prstGeom>
        </p:spPr>
        <p:txBody>
          <a:bodyPr wrap="square">
            <a:spAutoFit/>
          </a:bodyPr>
          <a:lstStyle/>
          <a:p>
            <a:r>
              <a:rPr lang="fr-FR" sz="3600" dirty="0"/>
              <a:t>R</a:t>
            </a:r>
            <a:endParaRPr lang="fr-FR" dirty="0"/>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2813 -0.03843 L -0.12188 0.29491 " pathEditMode="relative" rAng="0" ptsTypes="AA">
                                      <p:cBhvr>
                                        <p:cTn id="6" dur="1000" fill="hold"/>
                                        <p:tgtEl>
                                          <p:spTgt spid="16"/>
                                        </p:tgtEl>
                                        <p:attrNameLst>
                                          <p:attrName>ppt_x</p:attrName>
                                          <p:attrName>ppt_y</p:attrName>
                                        </p:attrNameLst>
                                      </p:cBhvr>
                                      <p:rCtr x="-4700" y="167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5E-6 -0.09144 L -0.00312 0.29491 " pathEditMode="relative" rAng="0" ptsTypes="AA">
                                      <p:cBhvr>
                                        <p:cTn id="10" dur="1000" fill="hold"/>
                                        <p:tgtEl>
                                          <p:spTgt spid="15"/>
                                        </p:tgtEl>
                                        <p:attrNameLst>
                                          <p:attrName>ppt_x</p:attrName>
                                          <p:attrName>ppt_y</p:attrName>
                                        </p:attrNameLst>
                                      </p:cBhvr>
                                      <p:rCtr x="-200" y="1930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0313 -0.03843 L 0.07813 0.29491 " pathEditMode="relative" rAng="0" ptsTypes="AA">
                                      <p:cBhvr>
                                        <p:cTn id="14" dur="1000" fill="hold"/>
                                        <p:tgtEl>
                                          <p:spTgt spid="14"/>
                                        </p:tgtEl>
                                        <p:attrNameLst>
                                          <p:attrName>ppt_x</p:attrName>
                                          <p:attrName>ppt_y</p:attrName>
                                        </p:attrNameLst>
                                      </p:cBhvr>
                                      <p:rCtr x="3800" y="16700"/>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5E-6 -0.09144 L 0.03438 0.29491 " pathEditMode="relative" rAng="0" ptsTypes="AA">
                                      <p:cBhvr>
                                        <p:cTn id="18" dur="1000" fill="hold"/>
                                        <p:tgtEl>
                                          <p:spTgt spid="18"/>
                                        </p:tgtEl>
                                        <p:attrNameLst>
                                          <p:attrName>ppt_x</p:attrName>
                                          <p:attrName>ppt_y</p:attrName>
                                        </p:attrNameLst>
                                      </p:cBhvr>
                                      <p:rCtr x="1700" y="19300"/>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5E-6 -0.09144 L -0.01562 0.29491 " pathEditMode="relative" rAng="0" ptsTypes="AA">
                                      <p:cBhvr>
                                        <p:cTn id="22" dur="1000" fill="hold"/>
                                        <p:tgtEl>
                                          <p:spTgt spid="17"/>
                                        </p:tgtEl>
                                        <p:attrNameLst>
                                          <p:attrName>ppt_x</p:attrName>
                                          <p:attrName>ppt_y</p:attrName>
                                        </p:attrNameLst>
                                      </p:cBhvr>
                                      <p:rCtr x="-800" y="19300"/>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0" nodeType="clickEffect">
                                  <p:stCondLst>
                                    <p:cond delay="0"/>
                                  </p:stCondLst>
                                  <p:childTnLst>
                                    <p:animMotion origin="layout" path="M 5E-6 1.48148E-6 L -0.16563 0.28634 " pathEditMode="relative" rAng="0" ptsTypes="AA">
                                      <p:cBhvr>
                                        <p:cTn id="26" dur="1000" fill="hold"/>
                                        <p:tgtEl>
                                          <p:spTgt spid="33"/>
                                        </p:tgtEl>
                                        <p:attrNameLst>
                                          <p:attrName>ppt_x</p:attrName>
                                          <p:attrName>ppt_y</p:attrName>
                                        </p:attrNameLst>
                                      </p:cBhvr>
                                      <p:rCtr x="-8300" y="14300"/>
                                    </p:animMotion>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0" nodeType="clickEffect">
                                  <p:stCondLst>
                                    <p:cond delay="0"/>
                                  </p:stCondLst>
                                  <p:childTnLst>
                                    <p:animMotion origin="layout" path="M 5E-6 1.48148E-6 L -0.04687 0.28634 " pathEditMode="relative" rAng="0" ptsTypes="AA">
                                      <p:cBhvr>
                                        <p:cTn id="30" dur="1000" fill="hold"/>
                                        <p:tgtEl>
                                          <p:spTgt spid="34"/>
                                        </p:tgtEl>
                                        <p:attrNameLst>
                                          <p:attrName>ppt_x</p:attrName>
                                          <p:attrName>ppt_y</p:attrName>
                                        </p:attrNameLst>
                                      </p:cBhvr>
                                      <p:rCtr x="-2300" y="14300"/>
                                    </p:animMotion>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grpId="0" nodeType="clickEffect">
                                  <p:stCondLst>
                                    <p:cond delay="0"/>
                                  </p:stCondLst>
                                  <p:childTnLst>
                                    <p:animMotion origin="layout" path="M 5E-6 1.48148E-6 L 0.07813 0.28634 " pathEditMode="relative" rAng="0" ptsTypes="AA">
                                      <p:cBhvr>
                                        <p:cTn id="34" dur="1000" fill="hold"/>
                                        <p:tgtEl>
                                          <p:spTgt spid="30"/>
                                        </p:tgtEl>
                                        <p:attrNameLst>
                                          <p:attrName>ppt_x</p:attrName>
                                          <p:attrName>ppt_y</p:attrName>
                                        </p:attrNameLst>
                                      </p:cBhvr>
                                      <p:rCtr x="3900" y="14300"/>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0" nodeType="clickEffect">
                                  <p:stCondLst>
                                    <p:cond delay="0"/>
                                  </p:stCondLst>
                                  <p:childTnLst>
                                    <p:animMotion origin="layout" path="M 5E-6 1.48148E-6 L 0.07188 0.28634 " pathEditMode="relative" rAng="0" ptsTypes="AA">
                                      <p:cBhvr>
                                        <p:cTn id="38" dur="1000" fill="hold"/>
                                        <p:tgtEl>
                                          <p:spTgt spid="31"/>
                                        </p:tgtEl>
                                        <p:attrNameLst>
                                          <p:attrName>ppt_x</p:attrName>
                                          <p:attrName>ppt_y</p:attrName>
                                        </p:attrNameLst>
                                      </p:cBhvr>
                                      <p:rCtr x="3600" y="14300"/>
                                    </p:animMotion>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0" nodeType="clickEffect">
                                  <p:stCondLst>
                                    <p:cond delay="0"/>
                                  </p:stCondLst>
                                  <p:childTnLst>
                                    <p:animMotion origin="layout" path="M 5E-6 1.48148E-6 L 0.03438 0.28634 " pathEditMode="relative" rAng="0" ptsTypes="AA">
                                      <p:cBhvr>
                                        <p:cTn id="42" dur="1000" fill="hold"/>
                                        <p:tgtEl>
                                          <p:spTgt spid="32"/>
                                        </p:tgtEl>
                                        <p:attrNameLst>
                                          <p:attrName>ppt_x</p:attrName>
                                          <p:attrName>ppt_y</p:attrName>
                                        </p:attrNameLst>
                                      </p:cBhvr>
                                      <p:rCtr x="1700" y="14300"/>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0" nodeType="clickEffect">
                                  <p:stCondLst>
                                    <p:cond delay="0"/>
                                  </p:stCondLst>
                                  <p:childTnLst>
                                    <p:animMotion origin="layout" path="M 2.34223E-6 4.07407E-6 L -0.1218 0.29213 " pathEditMode="relative" rAng="0" ptsTypes="AA">
                                      <p:cBhvr>
                                        <p:cTn id="46" dur="1000" fill="hold"/>
                                        <p:tgtEl>
                                          <p:spTgt spid="42"/>
                                        </p:tgtEl>
                                        <p:attrNameLst>
                                          <p:attrName>ppt_x</p:attrName>
                                          <p:attrName>ppt_y</p:attrName>
                                        </p:attrNameLst>
                                      </p:cBhvr>
                                      <p:rCtr x="-6100" y="14600"/>
                                    </p:animMotion>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grpId="0" nodeType="clickEffect">
                                  <p:stCondLst>
                                    <p:cond delay="0"/>
                                  </p:stCondLst>
                                  <p:childTnLst>
                                    <p:animMotion origin="layout" path="M -8.5231E-7 4.07407E-6 L 0.03435 0.29213 " pathEditMode="relative" rAng="0" ptsTypes="AA">
                                      <p:cBhvr>
                                        <p:cTn id="50" dur="1000" fill="hold"/>
                                        <p:tgtEl>
                                          <p:spTgt spid="40"/>
                                        </p:tgtEl>
                                        <p:attrNameLst>
                                          <p:attrName>ppt_x</p:attrName>
                                          <p:attrName>ppt_y</p:attrName>
                                        </p:attrNameLst>
                                      </p:cBhvr>
                                      <p:rCtr x="1700" y="14600"/>
                                    </p:animMotion>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grpId="0" nodeType="clickEffect">
                                  <p:stCondLst>
                                    <p:cond delay="0"/>
                                  </p:stCondLst>
                                  <p:childTnLst>
                                    <p:animMotion origin="layout" path="M 3.54587E-6 1.11111E-6 L 0.03435 0.29167 " pathEditMode="relative" rAng="0" ptsTypes="AA">
                                      <p:cBhvr>
                                        <p:cTn id="54" dur="1000" fill="hold"/>
                                        <p:tgtEl>
                                          <p:spTgt spid="41"/>
                                        </p:tgtEl>
                                        <p:attrNameLst>
                                          <p:attrName>ppt_x</p:attrName>
                                          <p:attrName>ppt_y</p:attrName>
                                        </p:attrNameLst>
                                      </p:cBhvr>
                                      <p:rCtr x="1700" y="14600"/>
                                    </p:animMotion>
                                  </p:childTnLst>
                                </p:cTn>
                              </p:par>
                            </p:childTnLst>
                          </p:cTn>
                        </p:par>
                      </p:childTnLst>
                    </p:cTn>
                  </p:par>
                  <p:par>
                    <p:cTn id="55" fill="hold">
                      <p:stCondLst>
                        <p:cond delay="indefinite"/>
                      </p:stCondLst>
                      <p:childTnLst>
                        <p:par>
                          <p:cTn id="56" fill="hold">
                            <p:stCondLst>
                              <p:cond delay="0"/>
                            </p:stCondLst>
                            <p:childTnLst>
                              <p:par>
                                <p:cTn id="57" presetID="0" presetClass="path" presetSubtype="0" accel="50000" decel="50000" fill="hold" grpId="0" nodeType="clickEffect">
                                  <p:stCondLst>
                                    <p:cond delay="0"/>
                                  </p:stCondLst>
                                  <p:childTnLst>
                                    <p:animMotion origin="layout" path="M -2.05595E-6 4.07407E-6 L 0.02811 0.29213 " pathEditMode="relative" rAng="0" ptsTypes="AA">
                                      <p:cBhvr>
                                        <p:cTn id="58" dur="1000" fill="hold"/>
                                        <p:tgtEl>
                                          <p:spTgt spid="44"/>
                                        </p:tgtEl>
                                        <p:attrNameLst>
                                          <p:attrName>ppt_x</p:attrName>
                                          <p:attrName>ppt_y</p:attrName>
                                        </p:attrNameLst>
                                      </p:cBhvr>
                                      <p:rCtr x="1400" y="14600"/>
                                    </p:animMotion>
                                  </p:childTnLst>
                                </p:cTn>
                              </p:par>
                            </p:childTnLst>
                          </p:cTn>
                        </p:par>
                      </p:childTnLst>
                    </p:cTn>
                  </p:par>
                  <p:par>
                    <p:cTn id="59" fill="hold">
                      <p:stCondLst>
                        <p:cond delay="indefinite"/>
                      </p:stCondLst>
                      <p:childTnLst>
                        <p:par>
                          <p:cTn id="60" fill="hold">
                            <p:stCondLst>
                              <p:cond delay="0"/>
                            </p:stCondLst>
                            <p:childTnLst>
                              <p:par>
                                <p:cTn id="61" presetID="0" presetClass="path" presetSubtype="0" accel="50000" decel="50000" fill="hold" grpId="0" nodeType="clickEffect">
                                  <p:stCondLst>
                                    <p:cond delay="0"/>
                                  </p:stCondLst>
                                  <p:childTnLst>
                                    <p:animMotion origin="layout" path="M 2.67404E-6 1.11111E-6 L -0.00313 0.29167 " pathEditMode="relative" rAng="0" ptsTypes="AA">
                                      <p:cBhvr>
                                        <p:cTn id="62" dur="1000" fill="hold"/>
                                        <p:tgtEl>
                                          <p:spTgt spid="43"/>
                                        </p:tgtEl>
                                        <p:attrNameLst>
                                          <p:attrName>ppt_x</p:attrName>
                                          <p:attrName>ppt_y</p:attrName>
                                        </p:attrNameLst>
                                      </p:cBhvr>
                                      <p:rCtr x="-200" y="14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30" grpId="0"/>
      <p:bldP spid="31" grpId="0"/>
      <p:bldP spid="32" grpId="0"/>
      <p:bldP spid="33" grpId="0"/>
      <p:bldP spid="34" grpId="0"/>
      <p:bldP spid="40" grpId="0"/>
      <p:bldP spid="41" grpId="0"/>
      <p:bldP spid="42" grpId="0"/>
      <p:bldP spid="43"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5200" y="0"/>
            <a:ext cx="577402" cy="1862048"/>
          </a:xfrm>
          <a:prstGeom prst="rect">
            <a:avLst/>
          </a:prstGeom>
          <a:noFill/>
        </p:spPr>
        <p:txBody>
          <a:bodyPr wrap="none" lIns="91440" tIns="45720" rIns="91440" bIns="45720">
            <a:spAutoFit/>
          </a:bodyPr>
          <a:lstStyle/>
          <a:p>
            <a:pPr algn="ctr"/>
            <a:r>
              <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a:t>
            </a:r>
          </a:p>
        </p:txBody>
      </p:sp>
      <p:sp>
        <p:nvSpPr>
          <p:cNvPr id="4" name="Rectangle 3"/>
          <p:cNvSpPr/>
          <p:nvPr/>
        </p:nvSpPr>
        <p:spPr>
          <a:xfrm>
            <a:off x="7629985" y="0"/>
            <a:ext cx="904415"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Rectangle 4"/>
          <p:cNvSpPr/>
          <p:nvPr/>
        </p:nvSpPr>
        <p:spPr>
          <a:xfrm>
            <a:off x="6553200" y="0"/>
            <a:ext cx="1124026"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G</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Rectangle 5"/>
          <p:cNvSpPr/>
          <p:nvPr/>
        </p:nvSpPr>
        <p:spPr>
          <a:xfrm>
            <a:off x="5562600" y="0"/>
            <a:ext cx="1077539"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7" name="Rectangle 6"/>
          <p:cNvSpPr/>
          <p:nvPr/>
        </p:nvSpPr>
        <p:spPr>
          <a:xfrm>
            <a:off x="4114800" y="0"/>
            <a:ext cx="1473481"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8" name="Rectangle 7"/>
          <p:cNvSpPr/>
          <p:nvPr/>
        </p:nvSpPr>
        <p:spPr>
          <a:xfrm>
            <a:off x="3657600" y="4462552"/>
            <a:ext cx="1473481"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9" name="Rectangle 8"/>
          <p:cNvSpPr/>
          <p:nvPr/>
        </p:nvSpPr>
        <p:spPr>
          <a:xfrm>
            <a:off x="8230425" y="4462552"/>
            <a:ext cx="904415"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0" name="Rectangle 9"/>
          <p:cNvSpPr/>
          <p:nvPr/>
        </p:nvSpPr>
        <p:spPr>
          <a:xfrm>
            <a:off x="7566838" y="4462552"/>
            <a:ext cx="577402"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1" name="Rectangle 10"/>
          <p:cNvSpPr/>
          <p:nvPr/>
        </p:nvSpPr>
        <p:spPr>
          <a:xfrm>
            <a:off x="6258214" y="4462552"/>
            <a:ext cx="1124026"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G</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2" name="Rectangle 11"/>
          <p:cNvSpPr/>
          <p:nvPr/>
        </p:nvSpPr>
        <p:spPr>
          <a:xfrm>
            <a:off x="5161701" y="4462552"/>
            <a:ext cx="1077539" cy="1862048"/>
          </a:xfrm>
          <a:prstGeom prst="rect">
            <a:avLst/>
          </a:prstGeom>
          <a:noFill/>
        </p:spPr>
        <p:txBody>
          <a:bodyPr wrap="none" lIns="91440" tIns="45720" rIns="91440" bIns="45720">
            <a:spAutoFit/>
          </a:bodyPr>
          <a:lstStyle/>
          <a:p>
            <a:pPr algn="ctr"/>
            <a:r>
              <a:rPr lang="fr-FR" sz="115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a:t>
            </a:r>
            <a:endParaRPr lang="fr-FR" sz="115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56322" name="Picture 2" descr="https://s2.qwant.com/thumbr/0x0/4/a/fa0c0d5f2ca6469cf384780729f60ebf33e1dd0c4641708a1eb960ffb98d26/seine-maritime.jpg?u=https%3A%2F%2Fwww.magicien-magie.com%2Fhaute-normandie1%2Fimages%2Fseine-maritime.jpg&amp;q=0&amp;b=1&amp;p=0&amp;a=1"/>
          <p:cNvPicPr>
            <a:picLocks noChangeAspect="1" noChangeArrowheads="1"/>
          </p:cNvPicPr>
          <p:nvPr/>
        </p:nvPicPr>
        <p:blipFill>
          <a:blip r:embed="rId3" cstate="print"/>
          <a:srcRect/>
          <a:stretch>
            <a:fillRect/>
          </a:stretch>
        </p:blipFill>
        <p:spPr bwMode="auto">
          <a:xfrm rot="717697">
            <a:off x="416717" y="1106935"/>
            <a:ext cx="3048000" cy="4340608"/>
          </a:xfrm>
          <a:prstGeom prst="rect">
            <a:avLst/>
          </a:prstGeom>
          <a:noFill/>
        </p:spPr>
      </p:pic>
      <p:sp>
        <p:nvSpPr>
          <p:cNvPr id="15" name="Bulle ronde 14"/>
          <p:cNvSpPr/>
          <p:nvPr/>
        </p:nvSpPr>
        <p:spPr>
          <a:xfrm rot="7444710">
            <a:off x="7561487" y="1508169"/>
            <a:ext cx="3988726" cy="308003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0363200" y="1600200"/>
            <a:ext cx="228599" cy="1200329"/>
          </a:xfrm>
          <a:prstGeom prst="rect">
            <a:avLst/>
          </a:prstGeom>
          <a:noFill/>
        </p:spPr>
        <p:txBody>
          <a:bodyPr wrap="square" lIns="91440" tIns="45720" rIns="91440" bIns="45720">
            <a:spAutoFit/>
          </a:bodyPr>
          <a:lstStyle/>
          <a:p>
            <a:pPr algn="ctr"/>
            <a:r>
              <a:rPr lang="fr-F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a:t>
            </a:r>
            <a:endParaRPr lang="fr-FR" sz="7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7" name="Rectangle 16"/>
          <p:cNvSpPr/>
          <p:nvPr/>
        </p:nvSpPr>
        <p:spPr>
          <a:xfrm>
            <a:off x="8153400" y="2819400"/>
            <a:ext cx="228599" cy="1200329"/>
          </a:xfrm>
          <a:prstGeom prst="rect">
            <a:avLst/>
          </a:prstGeom>
          <a:noFill/>
        </p:spPr>
        <p:txBody>
          <a:bodyPr wrap="square" lIns="91440" tIns="45720" rIns="91440" bIns="45720">
            <a:spAutoFit/>
          </a:bodyPr>
          <a:lstStyle/>
          <a:p>
            <a:pPr algn="ctr"/>
            <a:r>
              <a:rPr lang="fr-F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a:t>
            </a:r>
            <a:endParaRPr lang="fr-FR" sz="7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8" name="Rectangle 17"/>
          <p:cNvSpPr/>
          <p:nvPr/>
        </p:nvSpPr>
        <p:spPr>
          <a:xfrm>
            <a:off x="8915400" y="1676400"/>
            <a:ext cx="228599" cy="1200329"/>
          </a:xfrm>
          <a:prstGeom prst="rect">
            <a:avLst/>
          </a:prstGeom>
          <a:noFill/>
        </p:spPr>
        <p:txBody>
          <a:bodyPr wrap="square" lIns="91440" tIns="45720" rIns="91440" bIns="45720">
            <a:spAutoFit/>
          </a:bodyPr>
          <a:lstStyle/>
          <a:p>
            <a:pPr algn="ctr"/>
            <a:r>
              <a:rPr lang="fr-F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G</a:t>
            </a:r>
            <a:endParaRPr lang="fr-FR" sz="7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9" name="Rectangle 18"/>
          <p:cNvSpPr/>
          <p:nvPr/>
        </p:nvSpPr>
        <p:spPr>
          <a:xfrm>
            <a:off x="9144000" y="3124200"/>
            <a:ext cx="228599" cy="1200329"/>
          </a:xfrm>
          <a:prstGeom prst="rect">
            <a:avLst/>
          </a:prstGeom>
          <a:noFill/>
        </p:spPr>
        <p:txBody>
          <a:bodyPr wrap="square" lIns="91440" tIns="45720" rIns="91440" bIns="45720">
            <a:spAutoFit/>
          </a:bodyPr>
          <a:lstStyle/>
          <a:p>
            <a:pPr algn="ctr"/>
            <a:r>
              <a:rPr lang="fr-F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a:t>
            </a:r>
            <a:endParaRPr lang="fr-FR" sz="7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0" name="Rectangle 19"/>
          <p:cNvSpPr/>
          <p:nvPr/>
        </p:nvSpPr>
        <p:spPr>
          <a:xfrm>
            <a:off x="9982200" y="2819400"/>
            <a:ext cx="228599" cy="1200329"/>
          </a:xfrm>
          <a:prstGeom prst="rect">
            <a:avLst/>
          </a:prstGeom>
          <a:noFill/>
        </p:spPr>
        <p:txBody>
          <a:bodyPr wrap="square" lIns="91440" tIns="45720" rIns="91440" bIns="45720">
            <a:spAutoFit/>
          </a:bodyPr>
          <a:lstStyle/>
          <a:p>
            <a:pPr algn="ctr"/>
            <a:r>
              <a:rPr lang="fr-F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a:t>
            </a:r>
            <a:endParaRPr lang="fr-FR" sz="7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800" decel="100000"/>
                                        <p:tgtEl>
                                          <p:spTgt spid="56322"/>
                                        </p:tgtEl>
                                      </p:cBhvr>
                                    </p:animEffect>
                                    <p:anim calcmode="lin" valueType="num">
                                      <p:cBhvr>
                                        <p:cTn id="8" dur="800" decel="100000" fill="hold"/>
                                        <p:tgtEl>
                                          <p:spTgt spid="56322"/>
                                        </p:tgtEl>
                                        <p:attrNameLst>
                                          <p:attrName>style.rotation</p:attrName>
                                        </p:attrNameLst>
                                      </p:cBhvr>
                                      <p:tavLst>
                                        <p:tav tm="0">
                                          <p:val>
                                            <p:fltVal val="-90"/>
                                          </p:val>
                                        </p:tav>
                                        <p:tav tm="100000">
                                          <p:val>
                                            <p:fltVal val="0"/>
                                          </p:val>
                                        </p:tav>
                                      </p:tavLst>
                                    </p:anim>
                                    <p:anim calcmode="lin" valueType="num">
                                      <p:cBhvr>
                                        <p:cTn id="9" dur="800" decel="100000" fill="hold"/>
                                        <p:tgtEl>
                                          <p:spTgt spid="56322"/>
                                        </p:tgtEl>
                                        <p:attrNameLst>
                                          <p:attrName>ppt_x</p:attrName>
                                        </p:attrNameLst>
                                      </p:cBhvr>
                                      <p:tavLst>
                                        <p:tav tm="0">
                                          <p:val>
                                            <p:strVal val="#ppt_x+0.4"/>
                                          </p:val>
                                        </p:tav>
                                        <p:tav tm="100000">
                                          <p:val>
                                            <p:strVal val="#ppt_x-0.05"/>
                                          </p:val>
                                        </p:tav>
                                      </p:tavLst>
                                    </p:anim>
                                    <p:anim calcmode="lin" valueType="num">
                                      <p:cBhvr>
                                        <p:cTn id="10" dur="800" decel="100000" fill="hold"/>
                                        <p:tgtEl>
                                          <p:spTgt spid="563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1" nodeType="clickEffect">
                                  <p:stCondLst>
                                    <p:cond delay="0"/>
                                  </p:stCondLst>
                                  <p:childTnLst>
                                    <p:animRot by="21600000">
                                      <p:cBhvr>
                                        <p:cTn id="30" dur="2000" fill="hold"/>
                                        <p:tgtEl>
                                          <p:spTgt spid="16"/>
                                        </p:tgtEl>
                                        <p:attrNameLst>
                                          <p:attrName>r</p:attrName>
                                        </p:attrNameLst>
                                      </p:cBhvr>
                                    </p:animRot>
                                  </p:childTnLst>
                                </p:cTn>
                              </p:par>
                              <p:par>
                                <p:cTn id="31" presetID="8" presetClass="emph" presetSubtype="0" fill="hold" grpId="1" nodeType="withEffect">
                                  <p:stCondLst>
                                    <p:cond delay="0"/>
                                  </p:stCondLst>
                                  <p:childTnLst>
                                    <p:animRot by="21600000">
                                      <p:cBhvr>
                                        <p:cTn id="32" dur="2000" fill="hold"/>
                                        <p:tgtEl>
                                          <p:spTgt spid="18"/>
                                        </p:tgtEl>
                                        <p:attrNameLst>
                                          <p:attrName>r</p:attrName>
                                        </p:attrNameLst>
                                      </p:cBhvr>
                                    </p:animRot>
                                  </p:childTnLst>
                                </p:cTn>
                              </p:par>
                              <p:par>
                                <p:cTn id="33" presetID="8" presetClass="emph" presetSubtype="0" fill="hold" grpId="1" nodeType="withEffect">
                                  <p:stCondLst>
                                    <p:cond delay="0"/>
                                  </p:stCondLst>
                                  <p:childTnLst>
                                    <p:animRot by="21600000">
                                      <p:cBhvr>
                                        <p:cTn id="34" dur="2000" fill="hold"/>
                                        <p:tgtEl>
                                          <p:spTgt spid="15"/>
                                        </p:tgtEl>
                                        <p:attrNameLst>
                                          <p:attrName>r</p:attrName>
                                        </p:attrNameLst>
                                      </p:cBhvr>
                                    </p:animRot>
                                  </p:childTnLst>
                                </p:cTn>
                              </p:par>
                              <p:par>
                                <p:cTn id="35" presetID="8" presetClass="emph" presetSubtype="0" fill="hold" grpId="1" nodeType="withEffect">
                                  <p:stCondLst>
                                    <p:cond delay="0"/>
                                  </p:stCondLst>
                                  <p:childTnLst>
                                    <p:animRot by="21600000">
                                      <p:cBhvr>
                                        <p:cTn id="36" dur="2000" fill="hold"/>
                                        <p:tgtEl>
                                          <p:spTgt spid="19"/>
                                        </p:tgtEl>
                                        <p:attrNameLst>
                                          <p:attrName>r</p:attrName>
                                        </p:attrNameLst>
                                      </p:cBhvr>
                                    </p:animRot>
                                  </p:childTnLst>
                                </p:cTn>
                              </p:par>
                              <p:par>
                                <p:cTn id="37" presetID="8" presetClass="emph" presetSubtype="0" fill="hold" grpId="1" nodeType="withEffect">
                                  <p:stCondLst>
                                    <p:cond delay="0"/>
                                  </p:stCondLst>
                                  <p:childTnLst>
                                    <p:animRot by="21600000">
                                      <p:cBhvr>
                                        <p:cTn id="38" dur="2000" fill="hold"/>
                                        <p:tgtEl>
                                          <p:spTgt spid="17"/>
                                        </p:tgtEl>
                                        <p:attrNameLst>
                                          <p:attrName>r</p:attrName>
                                        </p:attrNameLst>
                                      </p:cBhvr>
                                    </p:animRot>
                                  </p:childTnLst>
                                </p:cTn>
                              </p:par>
                              <p:par>
                                <p:cTn id="39" presetID="8" presetClass="emph" presetSubtype="0" fill="hold" grpId="1" nodeType="withEffect">
                                  <p:stCondLst>
                                    <p:cond delay="0"/>
                                  </p:stCondLst>
                                  <p:childTnLst>
                                    <p:animRot by="21600000">
                                      <p:cBhvr>
                                        <p:cTn id="40" dur="2000" fill="hold"/>
                                        <p:tgtEl>
                                          <p:spTgt spid="20"/>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ppt_x"/>
                                          </p:val>
                                        </p:tav>
                                        <p:tav tm="100000">
                                          <p:val>
                                            <p:strVal val="#ppt_x"/>
                                          </p:val>
                                        </p:tav>
                                      </p:tavLst>
                                    </p:anim>
                                    <p:anim calcmode="lin" valueType="num">
                                      <p:cBhvr additive="base">
                                        <p:cTn id="5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ppt_x"/>
                                          </p:val>
                                        </p:tav>
                                        <p:tav tm="100000">
                                          <p:val>
                                            <p:strVal val="#ppt_x"/>
                                          </p:val>
                                        </p:tav>
                                      </p:tavLst>
                                    </p:anim>
                                    <p:anim calcmode="lin" valueType="num">
                                      <p:cBhvr additive="base">
                                        <p:cTn id="5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ppt_x"/>
                                          </p:val>
                                        </p:tav>
                                        <p:tav tm="100000">
                                          <p:val>
                                            <p:strVal val="#ppt_x"/>
                                          </p:val>
                                        </p:tav>
                                      </p:tavLst>
                                    </p:anim>
                                    <p:anim calcmode="lin" valueType="num">
                                      <p:cBhvr additive="base">
                                        <p:cTn id="6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additive="base">
                                        <p:cTn id="69" dur="500" fill="hold"/>
                                        <p:tgtEl>
                                          <p:spTgt spid="9"/>
                                        </p:tgtEl>
                                        <p:attrNameLst>
                                          <p:attrName>ppt_x</p:attrName>
                                        </p:attrNameLst>
                                      </p:cBhvr>
                                      <p:tavLst>
                                        <p:tav tm="0">
                                          <p:val>
                                            <p:strVal val="#ppt_x"/>
                                          </p:val>
                                        </p:tav>
                                        <p:tav tm="100000">
                                          <p:val>
                                            <p:strVal val="#ppt_x"/>
                                          </p:val>
                                        </p:tav>
                                      </p:tavLst>
                                    </p:anim>
                                    <p:anim calcmode="lin" valueType="num">
                                      <p:cBhvr additive="base">
                                        <p:cTn id="7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6" presetClass="emph" presetSubtype="0" fill="hold" grpId="1" nodeType="clickEffect">
                                  <p:stCondLst>
                                    <p:cond delay="0"/>
                                  </p:stCondLst>
                                  <p:childTnLst>
                                    <p:animScale>
                                      <p:cBhvr>
                                        <p:cTn id="74" dur="2000" fill="hold"/>
                                        <p:tgtEl>
                                          <p:spTgt spid="8"/>
                                        </p:tgtEl>
                                      </p:cBhvr>
                                      <p:by x="150000" y="150000"/>
                                    </p:animScale>
                                  </p:childTnLst>
                                </p:cTn>
                              </p:par>
                              <p:par>
                                <p:cTn id="75" presetID="6" presetClass="emph" presetSubtype="0" fill="hold" grpId="1" nodeType="withEffect">
                                  <p:stCondLst>
                                    <p:cond delay="0"/>
                                  </p:stCondLst>
                                  <p:childTnLst>
                                    <p:animScale>
                                      <p:cBhvr>
                                        <p:cTn id="76" dur="2000" fill="hold"/>
                                        <p:tgtEl>
                                          <p:spTgt spid="12"/>
                                        </p:tgtEl>
                                      </p:cBhvr>
                                      <p:by x="150000" y="150000"/>
                                    </p:animScale>
                                  </p:childTnLst>
                                </p:cTn>
                              </p:par>
                              <p:par>
                                <p:cTn id="77" presetID="6" presetClass="emph" presetSubtype="0" fill="hold" grpId="1" nodeType="withEffect">
                                  <p:stCondLst>
                                    <p:cond delay="0"/>
                                  </p:stCondLst>
                                  <p:childTnLst>
                                    <p:animScale>
                                      <p:cBhvr>
                                        <p:cTn id="78" dur="2000" fill="hold"/>
                                        <p:tgtEl>
                                          <p:spTgt spid="11"/>
                                        </p:tgtEl>
                                      </p:cBhvr>
                                      <p:by x="150000" y="150000"/>
                                    </p:animScale>
                                  </p:childTnLst>
                                </p:cTn>
                              </p:par>
                              <p:par>
                                <p:cTn id="79" presetID="6" presetClass="emph" presetSubtype="0" fill="hold" grpId="1" nodeType="withEffect">
                                  <p:stCondLst>
                                    <p:cond delay="0"/>
                                  </p:stCondLst>
                                  <p:childTnLst>
                                    <p:animScale>
                                      <p:cBhvr>
                                        <p:cTn id="80" dur="2000" fill="hold"/>
                                        <p:tgtEl>
                                          <p:spTgt spid="10"/>
                                        </p:tgtEl>
                                      </p:cBhvr>
                                      <p:by x="150000" y="150000"/>
                                    </p:animScale>
                                  </p:childTnLst>
                                </p:cTn>
                              </p:par>
                              <p:par>
                                <p:cTn id="81" presetID="6" presetClass="emph" presetSubtype="0" fill="hold" grpId="1" nodeType="withEffect">
                                  <p:stCondLst>
                                    <p:cond delay="0"/>
                                  </p:stCondLst>
                                  <p:childTnLst>
                                    <p:animScale>
                                      <p:cBhvr>
                                        <p:cTn id="82"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1" grpId="0"/>
      <p:bldP spid="11" grpId="1"/>
      <p:bldP spid="12" grpId="0"/>
      <p:bldP spid="12" grpId="1"/>
      <p:bldP spid="15" grpId="0" animBg="1"/>
      <p:bldP spid="15" grpId="1" animBg="1"/>
      <p:bldP spid="16" grpId="0"/>
      <p:bldP spid="16" grpId="1"/>
      <p:bldP spid="17" grpId="0"/>
      <p:bldP spid="17" grpId="1"/>
      <p:bldP spid="18" grpId="0"/>
      <p:bldP spid="18" grpId="1"/>
      <p:bldP spid="19" grpId="0"/>
      <p:bldP spid="19" grpId="1"/>
      <p:bldP spid="20" grpId="0"/>
      <p:bldP spid="20" grpId="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11846</TotalTime>
  <Words>1055</Words>
  <Application>Microsoft Office PowerPoint</Application>
  <PresentationFormat>Personnalisé</PresentationFormat>
  <Paragraphs>235</Paragraphs>
  <Slides>22</Slides>
  <Notes>20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Français  CM2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MAINTENANT à TON TOUR </vt:lpstr>
      <vt:lpstr>Sauras-tu compléter ce poème ?</vt:lpstr>
      <vt:lpstr>Place à la dictée du jour !</vt:lpstr>
      <vt:lpstr>Présentation PowerPoint</vt:lpstr>
      <vt:lpstr>Présentation PowerPoint</vt:lpstr>
      <vt:lpstr>Présentation PowerPoint</vt:lpstr>
      <vt:lpstr>Présentation PowerPoint</vt:lpstr>
      <vt:lpstr>Présentation PowerPoint</vt:lpstr>
      <vt:lpstr>Présentation PowerPoint</vt:lpstr>
      <vt:lpstr>Sauras-tu écrire et comprendre cette phrase ?</vt:lpstr>
      <vt:lpstr>A ton tour, essaie d’écrire une phrase avec les homonymes suivants</vt:lpstr>
      <vt:lpstr>A bientôt!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dc:title>
  <dc:creator>Alexandra Lorvellec</dc:creator>
  <cp:lastModifiedBy>Administration centrale</cp:lastModifiedBy>
  <cp:revision>595</cp:revision>
  <dcterms:created xsi:type="dcterms:W3CDTF">2020-03-28T13:19:54Z</dcterms:created>
  <dcterms:modified xsi:type="dcterms:W3CDTF">2020-05-20T20:14:15Z</dcterms:modified>
</cp:coreProperties>
</file>