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259" r:id="rId4"/>
    <p:sldId id="296" r:id="rId5"/>
    <p:sldId id="330" r:id="rId6"/>
    <p:sldId id="308" r:id="rId7"/>
    <p:sldId id="258" r:id="rId8"/>
    <p:sldId id="295" r:id="rId9"/>
    <p:sldId id="261" r:id="rId10"/>
    <p:sldId id="310" r:id="rId11"/>
    <p:sldId id="311" r:id="rId12"/>
    <p:sldId id="300" r:id="rId13"/>
    <p:sldId id="320" r:id="rId14"/>
    <p:sldId id="274" r:id="rId15"/>
    <p:sldId id="323" r:id="rId16"/>
    <p:sldId id="324" r:id="rId17"/>
    <p:sldId id="325" r:id="rId18"/>
    <p:sldId id="312" r:id="rId19"/>
    <p:sldId id="331" r:id="rId20"/>
    <p:sldId id="305" r:id="rId21"/>
    <p:sldId id="326" r:id="rId22"/>
    <p:sldId id="315" r:id="rId23"/>
    <p:sldId id="321" r:id="rId24"/>
    <p:sldId id="316" r:id="rId25"/>
    <p:sldId id="282" r:id="rId26"/>
    <p:sldId id="313" r:id="rId27"/>
    <p:sldId id="319" r:id="rId28"/>
    <p:sldId id="314" r:id="rId29"/>
    <p:sldId id="329" r:id="rId30"/>
    <p:sldId id="327" r:id="rId31"/>
    <p:sldId id="328" r:id="rId32"/>
    <p:sldId id="322" r:id="rId3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308" autoAdjust="0"/>
  </p:normalViewPr>
  <p:slideViewPr>
    <p:cSldViewPr>
      <p:cViewPr>
        <p:scale>
          <a:sx n="76" d="100"/>
          <a:sy n="76" d="100"/>
        </p:scale>
        <p:origin x="-480" y="26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D4147-AAA8-A248-9572-305C6A303C3B}" type="datetimeFigureOut">
              <a:rPr lang="fr-FR" smtClean="0"/>
              <a:pPr/>
              <a:t>06/05/2020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F04BD-C4E8-9245-9452-B10D4F021B15}" type="slidenum">
              <a:rPr lang="fr-FR" smtClean="0"/>
              <a:pPr/>
              <a:t>‹N°›</a:t>
            </a:fld>
            <a:endParaRPr lang="fr-FR"/>
          </a:p>
        </p:txBody>
      </p:sp>
    </p:spTree>
    <p:extLst>
      <p:ext uri="{BB962C8B-B14F-4D97-AF65-F5344CB8AC3E}">
        <p14:creationId xmlns:p14="http://schemas.microsoft.com/office/powerpoint/2010/main" val="2451327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Contextualisation</a:t>
            </a:r>
            <a:r>
              <a:rPr lang="fr-FR" dirty="0"/>
              <a:t> historique</a:t>
            </a:r>
          </a:p>
          <a:p>
            <a:endParaRPr lang="fr-FR" dirty="0"/>
          </a:p>
          <a:p>
            <a:r>
              <a:rPr lang="fr-FR" dirty="0" err="1"/>
              <a:t>Esope</a:t>
            </a:r>
            <a:r>
              <a:rPr lang="fr-FR" dirty="0"/>
              <a:t> auteur grec du 6</a:t>
            </a:r>
            <a:r>
              <a:rPr lang="fr-FR" baseline="30000" dirty="0"/>
              <a:t>ème</a:t>
            </a:r>
            <a:r>
              <a:rPr lang="fr-FR" dirty="0"/>
              <a:t> siècle </a:t>
            </a:r>
            <a:r>
              <a:rPr lang="fr-FR" dirty="0" err="1"/>
              <a:t>av</a:t>
            </a:r>
            <a:r>
              <a:rPr lang="fr-FR" dirty="0"/>
              <a:t> JC.</a:t>
            </a:r>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2</a:t>
            </a:fld>
            <a:endParaRPr lang="fr-FR"/>
          </a:p>
        </p:txBody>
      </p:sp>
    </p:spTree>
    <p:extLst>
      <p:ext uri="{BB962C8B-B14F-4D97-AF65-F5344CB8AC3E}">
        <p14:creationId xmlns:p14="http://schemas.microsoft.com/office/powerpoint/2010/main" val="3045143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Rappeler la différence entre vers et prose.</a:t>
            </a:r>
          </a:p>
          <a:p>
            <a:endParaRPr lang="fr-FR" dirty="0"/>
          </a:p>
          <a:p>
            <a:r>
              <a:rPr lang="fr-FR" dirty="0"/>
              <a:t>Faire remarquer que les vers sont de longueurs différentes :</a:t>
            </a:r>
          </a:p>
          <a:p>
            <a:r>
              <a:rPr lang="fr-FR" dirty="0"/>
              <a:t>On mesure les vers en comptant les pieds qui sont les syllabes des mots.</a:t>
            </a:r>
          </a:p>
          <a:p>
            <a:endParaRPr lang="fr-FR" dirty="0"/>
          </a:p>
          <a:p>
            <a:r>
              <a:rPr lang="fr-FR" dirty="0"/>
              <a:t>Les poètes peuvent choisir de respecter certaines règles propres à la poésie, et ainsi garder un rythme dans le nombre de pieds par vers.</a:t>
            </a:r>
          </a:p>
          <a:p>
            <a:endParaRPr lang="fr-FR" dirty="0"/>
          </a:p>
          <a:p>
            <a:r>
              <a:rPr lang="fr-FR" dirty="0"/>
              <a:t>C’est le cas de JDF</a:t>
            </a:r>
          </a:p>
          <a:p>
            <a:r>
              <a:rPr lang="fr-FR" dirty="0"/>
              <a:t>CM : C’est le plus important du cours. Commencer</a:t>
            </a:r>
            <a:r>
              <a:rPr lang="fr-FR" baseline="0" dirty="0"/>
              <a:t> par faire observer le dessin représenté par le texte (on peut revenir à la diapo 3 par comparaison), introduire la notion de vers et sa définition simple (une ligne de mots entre deux blancs) et celle du rythme, de la musicalité. Je propose dans la diapo suivante une comparaison sur 1 ou 2 extraits entre Esope et LF.</a:t>
            </a:r>
          </a:p>
          <a:p>
            <a:r>
              <a:rPr lang="fr-FR" baseline="0" dirty="0"/>
              <a:t>Attendez pour les rimes.</a:t>
            </a:r>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13</a:t>
            </a:fld>
            <a:endParaRPr lang="fr-FR"/>
          </a:p>
        </p:txBody>
      </p:sp>
    </p:spTree>
    <p:extLst>
      <p:ext uri="{BB962C8B-B14F-4D97-AF65-F5344CB8AC3E}">
        <p14:creationId xmlns:p14="http://schemas.microsoft.com/office/powerpoint/2010/main" val="276101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Accentuer par la lecture les différences. Faire notamment sentir l’intérêt du vers 4 (la diérèse –le fait de prononcer envi/</a:t>
            </a:r>
            <a:r>
              <a:rPr lang="fr-FR" dirty="0" err="1"/>
              <a:t>euse</a:t>
            </a:r>
            <a:r>
              <a:rPr lang="fr-FR" dirty="0"/>
              <a:t> – et la succession des 3 verbes, la répétition de « et » et le rythme ternaire simulent le gonflement de la grenouille : le vers « gonfle » comme elle, ce qui ne</a:t>
            </a:r>
            <a:r>
              <a:rPr lang="fr-FR" baseline="0" dirty="0"/>
              <a:t> fait pas la prose d’Esope.</a:t>
            </a:r>
            <a:endParaRPr lang="fr-FR" dirty="0"/>
          </a:p>
        </p:txBody>
      </p:sp>
      <p:sp>
        <p:nvSpPr>
          <p:cNvPr id="4" name="Espace réservé du numéro de diapositive 3"/>
          <p:cNvSpPr>
            <a:spLocks noGrp="1"/>
          </p:cNvSpPr>
          <p:nvPr>
            <p:ph type="sldNum" sz="quarter" idx="10"/>
          </p:nvPr>
        </p:nvSpPr>
        <p:spPr/>
        <p:txBody>
          <a:bodyPr/>
          <a:lstStyle/>
          <a:p>
            <a:fld id="{6A6F04BD-C4E8-9245-9452-B10D4F021B15}" type="slidenum">
              <a:rPr lang="fr-FR" smtClean="0"/>
              <a:pPr/>
              <a:t>14</a:t>
            </a:fld>
            <a:endParaRPr lang="fr-FR"/>
          </a:p>
        </p:txBody>
      </p:sp>
    </p:spTree>
    <p:extLst>
      <p:ext uri="{BB962C8B-B14F-4D97-AF65-F5344CB8AC3E}">
        <p14:creationId xmlns:p14="http://schemas.microsoft.com/office/powerpoint/2010/main" val="423014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là</a:t>
            </a:r>
            <a:r>
              <a:rPr lang="fr-FR" baseline="0" dirty="0"/>
              <a:t> aussi, comparaison qui montre l’intérêt du vers dans la précipitation des demandes de la grenouille, la rapidité des enchaînements…La poésie mime le dialogue ici, ce que ne fait pas la prose.</a:t>
            </a:r>
            <a:endParaRPr lang="fr-FR" dirty="0"/>
          </a:p>
        </p:txBody>
      </p:sp>
      <p:sp>
        <p:nvSpPr>
          <p:cNvPr id="4" name="Espace réservé du numéro de diapositive 3"/>
          <p:cNvSpPr>
            <a:spLocks noGrp="1"/>
          </p:cNvSpPr>
          <p:nvPr>
            <p:ph type="sldNum" sz="quarter" idx="10"/>
          </p:nvPr>
        </p:nvSpPr>
        <p:spPr/>
        <p:txBody>
          <a:bodyPr/>
          <a:lstStyle/>
          <a:p>
            <a:fld id="{6A6F04BD-C4E8-9245-9452-B10D4F021B15}" type="slidenum">
              <a:rPr lang="fr-FR" smtClean="0"/>
              <a:pPr/>
              <a:t>15</a:t>
            </a:fld>
            <a:endParaRPr lang="fr-FR"/>
          </a:p>
        </p:txBody>
      </p:sp>
    </p:spTree>
    <p:extLst>
      <p:ext uri="{BB962C8B-B14F-4D97-AF65-F5344CB8AC3E}">
        <p14:creationId xmlns:p14="http://schemas.microsoft.com/office/powerpoint/2010/main" val="80713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on peut sensibiliser les CM2 à la longueur</a:t>
            </a:r>
            <a:r>
              <a:rPr lang="fr-FR" baseline="0" dirty="0"/>
              <a:t> des vers.</a:t>
            </a:r>
          </a:p>
          <a:p>
            <a:r>
              <a:rPr lang="fr-FR" baseline="0" dirty="0"/>
              <a:t>Dire que cette diversité crée du rythme et donc de la vie à l’histoire racontée.</a:t>
            </a:r>
          </a:p>
          <a:p>
            <a:r>
              <a:rPr lang="fr-FR" baseline="0" dirty="0"/>
              <a:t>Parler de syllabes, non de pieds (poésie antique).</a:t>
            </a:r>
          </a:p>
          <a:p>
            <a:r>
              <a:rPr lang="fr-FR" baseline="0" dirty="0"/>
              <a:t>Ne pas hésiter à compter sur vos doigts devant eux !</a:t>
            </a:r>
            <a:endParaRPr lang="fr-FR" dirty="0"/>
          </a:p>
        </p:txBody>
      </p:sp>
      <p:sp>
        <p:nvSpPr>
          <p:cNvPr id="4" name="Espace réservé du numéro de diapositive 3"/>
          <p:cNvSpPr>
            <a:spLocks noGrp="1"/>
          </p:cNvSpPr>
          <p:nvPr>
            <p:ph type="sldNum" sz="quarter" idx="10"/>
          </p:nvPr>
        </p:nvSpPr>
        <p:spPr/>
        <p:txBody>
          <a:bodyPr/>
          <a:lstStyle/>
          <a:p>
            <a:fld id="{6A6F04BD-C4E8-9245-9452-B10D4F021B15}" type="slidenum">
              <a:rPr lang="fr-FR" smtClean="0"/>
              <a:pPr/>
              <a:t>16</a:t>
            </a:fld>
            <a:endParaRPr lang="fr-FR"/>
          </a:p>
        </p:txBody>
      </p:sp>
    </p:spTree>
    <p:extLst>
      <p:ext uri="{BB962C8B-B14F-4D97-AF65-F5344CB8AC3E}">
        <p14:creationId xmlns:p14="http://schemas.microsoft.com/office/powerpoint/2010/main" val="3142810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Demander aux élèves de retrouver les rimes.</a:t>
            </a:r>
          </a:p>
          <a:p>
            <a:r>
              <a:rPr lang="fr-FR" dirty="0"/>
              <a:t>Les rimes sont alternées.</a:t>
            </a:r>
          </a:p>
          <a:p>
            <a:r>
              <a:rPr lang="fr-FR" dirty="0"/>
              <a:t>CM : pas toutes</a:t>
            </a:r>
            <a:r>
              <a:rPr lang="fr-FR" baseline="0" dirty="0"/>
              <a:t> (dire juste que leur place est changeante, que c’est souvent ainsi chez LF et que ce schéma changeant contribue à la musicalité du poème.</a:t>
            </a:r>
          </a:p>
          <a:p>
            <a:r>
              <a:rPr lang="fr-FR" baseline="0" dirty="0"/>
              <a:t>Souligner l’intérêt de bœuf / œuf qui souligne la petitesse de la grenouille. Au tableau, vous pouvez mettre en lien ces termes. Taille et travaille sont aussi intéressants (l’effort porte sur la taille).</a:t>
            </a:r>
          </a:p>
          <a:p>
            <a:r>
              <a:rPr lang="fr-FR" baseline="0" dirty="0"/>
              <a:t>La rime finale est…de l’humour noir (elle parvient à ses fins : elle explose).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17</a:t>
            </a:fld>
            <a:endParaRPr lang="fr-FR"/>
          </a:p>
        </p:txBody>
      </p:sp>
    </p:spTree>
    <p:extLst>
      <p:ext uri="{BB962C8B-B14F-4D97-AF65-F5344CB8AC3E}">
        <p14:creationId xmlns:p14="http://schemas.microsoft.com/office/powerpoint/2010/main" val="2761018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Demander aux élèves de retrouver les rimes.</a:t>
            </a:r>
          </a:p>
          <a:p>
            <a:r>
              <a:rPr lang="fr-FR" dirty="0"/>
              <a:t>Les rimes sont alternées.</a:t>
            </a:r>
          </a:p>
          <a:p>
            <a:r>
              <a:rPr lang="fr-FR" dirty="0"/>
              <a:t>CM : pas toutes</a:t>
            </a:r>
            <a:r>
              <a:rPr lang="fr-FR" baseline="0" dirty="0"/>
              <a:t> (dire juste que leur place est changeante, que c’est souvent ainsi chez LF et que ce schéma changeant contribue à la musicalité du poème.</a:t>
            </a:r>
          </a:p>
          <a:p>
            <a:r>
              <a:rPr lang="fr-FR" baseline="0" dirty="0"/>
              <a:t>Souligner l’intérêt de bœuf / œuf qui souligne la petitesse de la grenouille. Au tableau, vous pouvez mettre en lien ces termes. Taille et travaille sont aussi intéressants (l’effort porte sur la taille).</a:t>
            </a:r>
          </a:p>
          <a:p>
            <a:r>
              <a:rPr lang="fr-FR" baseline="0" dirty="0"/>
              <a:t>La rime finale est…de l’humour noir (elle parvient à ses fins : elle explose).</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18</a:t>
            </a:fld>
            <a:endParaRPr lang="fr-FR"/>
          </a:p>
        </p:txBody>
      </p:sp>
    </p:spTree>
    <p:extLst>
      <p:ext uri="{BB962C8B-B14F-4D97-AF65-F5344CB8AC3E}">
        <p14:creationId xmlns:p14="http://schemas.microsoft.com/office/powerpoint/2010/main" val="2761018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je ne parlerais pas des temps, absents du cours.</a:t>
            </a:r>
          </a:p>
          <a:p>
            <a:r>
              <a:rPr lang="fr-FR" dirty="0"/>
              <a:t>Pourquoi ne pas reprendre la formule de LF citée plus haut : « …quelques traits qui en relevassent le goût » ? Faire chercher aux élèves ce qui « relève le goût » ? Peut-être dès le début de la diapo et faire apparaître peu à peu les apports de LF (vers, rimes, dialogue rythmé, morale, vie apportée par sa façon de narrer…)</a:t>
            </a:r>
          </a:p>
        </p:txBody>
      </p:sp>
      <p:sp>
        <p:nvSpPr>
          <p:cNvPr id="4" name="Espace réservé du numéro de diapositive 3"/>
          <p:cNvSpPr>
            <a:spLocks noGrp="1"/>
          </p:cNvSpPr>
          <p:nvPr>
            <p:ph type="sldNum" sz="quarter" idx="10"/>
          </p:nvPr>
        </p:nvSpPr>
        <p:spPr/>
        <p:txBody>
          <a:bodyPr/>
          <a:lstStyle/>
          <a:p>
            <a:fld id="{6A6F04BD-C4E8-9245-9452-B10D4F021B15}" type="slidenum">
              <a:rPr lang="fr-FR" smtClean="0"/>
              <a:pPr/>
              <a:t>19</a:t>
            </a:fld>
            <a:endParaRPr lang="fr-FR"/>
          </a:p>
        </p:txBody>
      </p:sp>
    </p:spTree>
    <p:extLst>
      <p:ext uri="{BB962C8B-B14F-4D97-AF65-F5344CB8AC3E}">
        <p14:creationId xmlns:p14="http://schemas.microsoft.com/office/powerpoint/2010/main" val="3270539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28600" indent="-228600">
              <a:buAutoNum type="arabicParenR"/>
            </a:pPr>
            <a:r>
              <a:rPr lang="fr-FR" dirty="0"/>
              <a:t> Vrai (vers, rime...)</a:t>
            </a:r>
          </a:p>
          <a:p>
            <a:pPr marL="228600" indent="-228600">
              <a:buAutoNum type="arabicParenR"/>
            </a:pPr>
            <a:endParaRPr lang="fr-FR" dirty="0"/>
          </a:p>
          <a:p>
            <a:pPr marL="228600" indent="-228600">
              <a:buAutoNum type="arabicParenR"/>
            </a:pPr>
            <a:r>
              <a:rPr lang="fr-FR" dirty="0"/>
              <a:t>Faux 17 ème siècle</a:t>
            </a:r>
          </a:p>
          <a:p>
            <a:pPr marL="228600" indent="-228600">
              <a:buAutoNum type="arabicParenR"/>
            </a:pPr>
            <a:r>
              <a:rPr lang="fr-FR" dirty="0"/>
              <a:t>Vrai</a:t>
            </a:r>
          </a:p>
          <a:p>
            <a:pPr marL="228600" indent="-228600">
              <a:buAutoNum type="arabicParenR"/>
            </a:pPr>
            <a:r>
              <a:rPr lang="fr-FR" dirty="0"/>
              <a:t>Ce sont des histoires fictives, avec des animaux comme personnages le souvent, qui parlent. Ils sont personnifiés et ils ont un caractère humain.</a:t>
            </a:r>
          </a:p>
          <a:p>
            <a:pPr marL="228600" indent="-228600">
              <a:buAutoNum type="arabicParenR"/>
            </a:pPr>
            <a:endParaRPr lang="fr-FR" dirty="0"/>
          </a:p>
          <a:p>
            <a:pPr marL="0" indent="0">
              <a:buNone/>
            </a:pPr>
            <a:r>
              <a:rPr lang="fr-FR" dirty="0"/>
              <a:t>CM</a:t>
            </a:r>
            <a:r>
              <a:rPr lang="fr-FR" baseline="0" dirty="0"/>
              <a:t> : la dernière affirmation semble ici un peu décalée, l’émission portant plus sur la forme poétique…Les vers comptent toujours le même nombre de syllabes ?</a:t>
            </a:r>
            <a:endParaRPr lang="fr-FR" dirty="0"/>
          </a:p>
          <a:p>
            <a:pPr marL="228600" indent="-228600">
              <a:buAutoNum type="arabicParenR"/>
            </a:pPr>
            <a:endParaRPr lang="fr-FR" dirty="0"/>
          </a:p>
        </p:txBody>
      </p:sp>
      <p:sp>
        <p:nvSpPr>
          <p:cNvPr id="4" name="Espace réservé du numéro de diapositive 3"/>
          <p:cNvSpPr>
            <a:spLocks noGrp="1"/>
          </p:cNvSpPr>
          <p:nvPr>
            <p:ph type="sldNum" sz="quarter" idx="10"/>
          </p:nvPr>
        </p:nvSpPr>
        <p:spPr/>
        <p:txBody>
          <a:bodyPr/>
          <a:lstStyle/>
          <a:p>
            <a:fld id="{92C413C8-492C-4DF8-B437-413D5BAE6CF8}" type="slidenum">
              <a:rPr lang="fr-FR" smtClean="0"/>
              <a:pPr/>
              <a:t>21</a:t>
            </a:fld>
            <a:endParaRPr lang="fr-FR"/>
          </a:p>
        </p:txBody>
      </p:sp>
    </p:spTree>
    <p:extLst>
      <p:ext uri="{BB962C8B-B14F-4D97-AF65-F5344CB8AC3E}">
        <p14:creationId xmlns:p14="http://schemas.microsoft.com/office/powerpoint/2010/main" val="421982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Faire repérer la sonorité des rimes.</a:t>
            </a:r>
          </a:p>
          <a:p>
            <a:r>
              <a:rPr lang="fr-FR" dirty="0"/>
              <a:t>Faire remarquer la récurrence des vers .</a:t>
            </a:r>
          </a:p>
          <a:p>
            <a:r>
              <a:rPr lang="fr-FR" dirty="0"/>
              <a:t>CM : ne pourriez-vous pas garder ce poème pour les exercices ? Par ailleurs, il faut maintenant</a:t>
            </a:r>
            <a:r>
              <a:rPr lang="fr-FR" baseline="0" dirty="0"/>
              <a:t> des références précises pour chaque texte (avec le signe© obligatoire)</a:t>
            </a:r>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22</a:t>
            </a:fld>
            <a:endParaRPr lang="fr-FR"/>
          </a:p>
        </p:txBody>
      </p:sp>
    </p:spTree>
    <p:extLst>
      <p:ext uri="{BB962C8B-B14F-4D97-AF65-F5344CB8AC3E}">
        <p14:creationId xmlns:p14="http://schemas.microsoft.com/office/powerpoint/2010/main" val="1285817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Lire tous les mots proposés, les expliciter, faire repérer les rimes.</a:t>
            </a:r>
          </a:p>
          <a:p>
            <a:endParaRPr lang="fr-FR" dirty="0"/>
          </a:p>
          <a:p>
            <a:r>
              <a:rPr lang="fr-FR" dirty="0"/>
              <a:t>Commencer à compléter avec les élèves.</a:t>
            </a:r>
          </a:p>
          <a:p>
            <a:endParaRPr lang="fr-FR" dirty="0"/>
          </a:p>
          <a:p>
            <a:endParaRPr lang="fr-FR" dirty="0"/>
          </a:p>
          <a:p>
            <a:r>
              <a:rPr lang="fr-FR" dirty="0"/>
              <a:t>Elle a bien eu tort</a:t>
            </a:r>
          </a:p>
          <a:p>
            <a:r>
              <a:rPr lang="fr-FR" dirty="0"/>
              <a:t>De vouloir vous égaler</a:t>
            </a:r>
          </a:p>
          <a:p>
            <a:r>
              <a:rPr lang="fr-FR" dirty="0"/>
              <a:t>Cette envieuse a trouvé la mort</a:t>
            </a:r>
          </a:p>
          <a:p>
            <a:r>
              <a:rPr lang="fr-FR" dirty="0"/>
              <a:t>En voulant vous ressembler</a:t>
            </a:r>
          </a:p>
          <a:p>
            <a:endParaRPr lang="fr-FR" dirty="0"/>
          </a:p>
          <a:p>
            <a:r>
              <a:rPr lang="fr-FR" dirty="0"/>
              <a:t>Mieux vaut rester à sa place</a:t>
            </a:r>
          </a:p>
          <a:p>
            <a:r>
              <a:rPr lang="fr-FR" dirty="0"/>
              <a:t>Digne, s’en contenter</a:t>
            </a:r>
          </a:p>
          <a:p>
            <a:r>
              <a:rPr lang="fr-FR" dirty="0"/>
              <a:t>Que de vouloir briller en surface</a:t>
            </a:r>
          </a:p>
          <a:p>
            <a:r>
              <a:rPr lang="fr-FR" dirty="0"/>
              <a:t>Sans soi-même se retrouver.</a:t>
            </a:r>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23</a:t>
            </a:fld>
            <a:endParaRPr lang="fr-FR"/>
          </a:p>
        </p:txBody>
      </p:sp>
    </p:spTree>
    <p:extLst>
      <p:ext uri="{BB962C8B-B14F-4D97-AF65-F5344CB8AC3E}">
        <p14:creationId xmlns:p14="http://schemas.microsoft.com/office/powerpoint/2010/main" val="2792023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Lecture individuelle  - CM : avez-vous des références précises pour ce texte (édition et traduction) ? Sinon,</a:t>
            </a:r>
            <a:r>
              <a:rPr lang="fr-FR" baseline="0" dirty="0"/>
              <a:t> prenons la référence </a:t>
            </a:r>
            <a:r>
              <a:rPr lang="fr-FR" baseline="0" dirty="0" err="1"/>
              <a:t>Gallica</a:t>
            </a:r>
            <a:r>
              <a:rPr lang="fr-FR" baseline="0" dirty="0"/>
              <a:t>.</a:t>
            </a:r>
            <a:endParaRPr lang="fr-FR" dirty="0"/>
          </a:p>
          <a:p>
            <a:r>
              <a:rPr lang="fr-FR" dirty="0"/>
              <a:t>Lecture magistrale</a:t>
            </a:r>
          </a:p>
          <a:p>
            <a:r>
              <a:rPr lang="fr-FR" dirty="0"/>
              <a:t>Questions de compréhension (demander aux élèves de chercher les indices dans le texte) :</a:t>
            </a:r>
          </a:p>
          <a:p>
            <a:endParaRPr lang="fr-FR" dirty="0"/>
          </a:p>
          <a:p>
            <a:r>
              <a:rPr lang="fr-FR" dirty="0"/>
              <a:t>Quels sont les personnages principaux de cette histoire ?  CM : Aller</a:t>
            </a:r>
            <a:r>
              <a:rPr lang="fr-FR" baseline="0" dirty="0"/>
              <a:t> assez vite, le but étant de faire « ressentir » les particularités de l’écriture poétique.</a:t>
            </a:r>
            <a:endParaRPr lang="fr-FR" dirty="0"/>
          </a:p>
          <a:p>
            <a:r>
              <a:rPr lang="fr-FR" dirty="0"/>
              <a:t>Un bœuf</a:t>
            </a:r>
          </a:p>
          <a:p>
            <a:r>
              <a:rPr lang="fr-FR" dirty="0"/>
              <a:t>Une grenouille vaniteuse « se flatta » —&gt; explicitation.</a:t>
            </a:r>
          </a:p>
          <a:p>
            <a:endParaRPr lang="fr-FR" dirty="0"/>
          </a:p>
          <a:p>
            <a:r>
              <a:rPr lang="fr-FR" dirty="0"/>
              <a:t>Quel est le projet de la grenouille?</a:t>
            </a:r>
          </a:p>
          <a:p>
            <a:r>
              <a:rPr lang="fr-FR" dirty="0"/>
              <a:t>« Devenir aussi grosse que cet animal »</a:t>
            </a:r>
          </a:p>
          <a:p>
            <a:endParaRPr lang="fr-FR" dirty="0"/>
          </a:p>
          <a:p>
            <a:r>
              <a:rPr lang="fr-FR" dirty="0"/>
              <a:t>Comment fait-elle?</a:t>
            </a:r>
          </a:p>
          <a:p>
            <a:r>
              <a:rPr lang="fr-FR" dirty="0"/>
              <a:t>« Grands efforts pour enfler ses rides »</a:t>
            </a:r>
          </a:p>
          <a:p>
            <a:r>
              <a:rPr lang="fr-FR" dirty="0"/>
              <a:t>« Nouveaux efforts pour s’enfler »</a:t>
            </a:r>
          </a:p>
          <a:p>
            <a:endParaRPr lang="fr-FR" dirty="0"/>
          </a:p>
          <a:p>
            <a:r>
              <a:rPr lang="fr-FR" dirty="0"/>
              <a:t>Elle continue « ne changea pas pour cela de dessein » (explicitation de « dessein »)</a:t>
            </a:r>
          </a:p>
          <a:p>
            <a:endParaRPr lang="fr-FR" dirty="0"/>
          </a:p>
          <a:p>
            <a:r>
              <a:rPr lang="fr-FR" dirty="0"/>
              <a:t>Pour finalement éclater « elle en creva sur-le-champ »</a:t>
            </a:r>
          </a:p>
          <a:p>
            <a:endParaRPr lang="fr-FR" dirty="0"/>
          </a:p>
          <a:p>
            <a:r>
              <a:rPr lang="fr-FR" dirty="0"/>
              <a:t>Comment sait-elle qu’elle ne parvient pas à être aussi grosse que le bœuf ?</a:t>
            </a:r>
          </a:p>
          <a:p>
            <a:r>
              <a:rPr lang="fr-FR" dirty="0"/>
              <a:t>« Demanda à ses compagnes » explicitation de   « compagnes »</a:t>
            </a:r>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3</a:t>
            </a:fld>
            <a:endParaRPr lang="fr-FR"/>
          </a:p>
        </p:txBody>
      </p:sp>
    </p:spTree>
    <p:extLst>
      <p:ext uri="{BB962C8B-B14F-4D97-AF65-F5344CB8AC3E}">
        <p14:creationId xmlns:p14="http://schemas.microsoft.com/office/powerpoint/2010/main" val="1492498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OK, si on prend le parti de garder la morale pour la partie d’activités, n’en parlons pas avant.</a:t>
            </a:r>
          </a:p>
        </p:txBody>
      </p:sp>
      <p:sp>
        <p:nvSpPr>
          <p:cNvPr id="4" name="Espace réservé du numéro de diapositive 3"/>
          <p:cNvSpPr>
            <a:spLocks noGrp="1"/>
          </p:cNvSpPr>
          <p:nvPr>
            <p:ph type="sldNum" sz="quarter" idx="10"/>
          </p:nvPr>
        </p:nvSpPr>
        <p:spPr/>
        <p:txBody>
          <a:bodyPr/>
          <a:lstStyle/>
          <a:p>
            <a:fld id="{6A6F04BD-C4E8-9245-9452-B10D4F021B15}" type="slidenum">
              <a:rPr lang="fr-FR" smtClean="0"/>
              <a:pPr/>
              <a:t>24</a:t>
            </a:fld>
            <a:endParaRPr lang="fr-FR"/>
          </a:p>
        </p:txBody>
      </p:sp>
    </p:spTree>
    <p:extLst>
      <p:ext uri="{BB962C8B-B14F-4D97-AF65-F5344CB8AC3E}">
        <p14:creationId xmlns:p14="http://schemas.microsoft.com/office/powerpoint/2010/main" val="3416058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Question aux élèves: </a:t>
            </a:r>
          </a:p>
          <a:p>
            <a:r>
              <a:rPr lang="fr-FR" dirty="0"/>
              <a:t>A quoi ressemble cette partie de la fable ?</a:t>
            </a:r>
          </a:p>
          <a:p>
            <a:r>
              <a:rPr lang="fr-FR" dirty="0"/>
              <a:t>—&gt; une leçon </a:t>
            </a:r>
          </a:p>
          <a:p>
            <a:r>
              <a:rPr lang="fr-FR" dirty="0"/>
              <a:t>Retour à un ton solennel pour montrer l’importance du message.</a:t>
            </a:r>
          </a:p>
          <a:p>
            <a:endParaRPr lang="fr-FR" dirty="0"/>
          </a:p>
          <a:p>
            <a:r>
              <a:rPr lang="fr-FR" baseline="0" dirty="0"/>
              <a:t>Une fois le 1</a:t>
            </a:r>
            <a:r>
              <a:rPr lang="fr-FR" baseline="30000" dirty="0"/>
              <a:t>er</a:t>
            </a:r>
            <a:r>
              <a:rPr lang="fr-FR" baseline="0" dirty="0"/>
              <a:t> vers compris (analogie animaux / hommes), faire remarquer les oppositions bourgeois / seigneur, prince / ambassadeur, marquis/page : chacun peut être la grenouille d’un autre plus puissant…</a:t>
            </a:r>
          </a:p>
          <a:p>
            <a:endParaRPr lang="fr-FR" baseline="0" dirty="0"/>
          </a:p>
          <a:p>
            <a:r>
              <a:rPr lang="fr-FR" baseline="0" dirty="0"/>
              <a:t>Le défaut humain est celui de l’envie, la jalousie qui pousse à ne pas être « sage ».</a:t>
            </a:r>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26</a:t>
            </a:fld>
            <a:endParaRPr lang="fr-FR"/>
          </a:p>
        </p:txBody>
      </p:sp>
    </p:spTree>
    <p:extLst>
      <p:ext uri="{BB962C8B-B14F-4D97-AF65-F5344CB8AC3E}">
        <p14:creationId xmlns:p14="http://schemas.microsoft.com/office/powerpoint/2010/main" val="2856281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Explicitation </a:t>
            </a:r>
            <a:r>
              <a:rPr lang="fr-FR" baseline="0" dirty="0"/>
              <a:t>sociologique de la morale (société très hiérarchisée, chacun aspire à s’élever dans la classe supérieure).</a:t>
            </a:r>
          </a:p>
          <a:p>
            <a:endParaRPr lang="fr-FR" baseline="0" dirty="0"/>
          </a:p>
          <a:p>
            <a:r>
              <a:rPr lang="fr-FR" baseline="0" dirty="0"/>
              <a:t>CM : à nouveau pas d’activité finale ?  Je vous propose de dicter une synthèse qui emploiera « vers, rime prose… »</a:t>
            </a:r>
          </a:p>
          <a:p>
            <a:r>
              <a:rPr lang="fr-FR" baseline="0" dirty="0"/>
              <a:t>Ex : « La fable est une poésie écrite en vers, avec des rimes. Les vers et les rimes apportent du rythme et de la musicalité à l’histoire racontée. »</a:t>
            </a:r>
            <a:endParaRPr lang="fr-FR" dirty="0"/>
          </a:p>
        </p:txBody>
      </p:sp>
      <p:sp>
        <p:nvSpPr>
          <p:cNvPr id="4" name="Espace réservé du numéro de diapositive 3"/>
          <p:cNvSpPr>
            <a:spLocks noGrp="1"/>
          </p:cNvSpPr>
          <p:nvPr>
            <p:ph type="sldNum" sz="quarter" idx="10"/>
          </p:nvPr>
        </p:nvSpPr>
        <p:spPr/>
        <p:txBody>
          <a:bodyPr/>
          <a:lstStyle/>
          <a:p>
            <a:fld id="{6A6F04BD-C4E8-9245-9452-B10D4F021B15}" type="slidenum">
              <a:rPr lang="fr-FR" smtClean="0"/>
              <a:pPr/>
              <a:t>27</a:t>
            </a:fld>
            <a:endParaRPr lang="fr-FR"/>
          </a:p>
        </p:txBody>
      </p:sp>
    </p:spTree>
    <p:extLst>
      <p:ext uri="{BB962C8B-B14F-4D97-AF65-F5344CB8AC3E}">
        <p14:creationId xmlns:p14="http://schemas.microsoft.com/office/powerpoint/2010/main" val="871191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CM : J’ajouterais</a:t>
            </a:r>
            <a:r>
              <a:rPr lang="fr-FR" baseline="0" dirty="0"/>
              <a:t> avant une diapo qui reprenne les mots appris et mette en valeur leur orthographe.</a:t>
            </a:r>
            <a:endParaRPr lang="fr-FR" dirty="0"/>
          </a:p>
        </p:txBody>
      </p:sp>
      <p:sp>
        <p:nvSpPr>
          <p:cNvPr id="4" name="Espace réservé du numéro de diapositive 3"/>
          <p:cNvSpPr>
            <a:spLocks noGrp="1"/>
          </p:cNvSpPr>
          <p:nvPr>
            <p:ph type="sldNum" sz="quarter" idx="10"/>
          </p:nvPr>
        </p:nvSpPr>
        <p:spPr/>
        <p:txBody>
          <a:bodyPr/>
          <a:lstStyle/>
          <a:p>
            <a:fld id="{699B3605-6721-460F-98C1-B167D2044D27}" type="slidenum">
              <a:rPr lang="fr-FR" smtClean="0"/>
              <a:pPr/>
              <a:t>28</a:t>
            </a:fld>
            <a:endParaRPr lang="fr-FR"/>
          </a:p>
        </p:txBody>
      </p:sp>
    </p:spTree>
    <p:extLst>
      <p:ext uri="{BB962C8B-B14F-4D97-AF65-F5344CB8AC3E}">
        <p14:creationId xmlns:p14="http://schemas.microsoft.com/office/powerpoint/2010/main" val="486301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9B3605-6721-460F-98C1-B167D2044D27}" type="slidenum">
              <a:rPr lang="fr-FR" smtClean="0"/>
              <a:pPr/>
              <a:t>31</a:t>
            </a:fld>
            <a:endParaRPr lang="fr-FR"/>
          </a:p>
        </p:txBody>
      </p:sp>
    </p:spTree>
    <p:extLst>
      <p:ext uri="{BB962C8B-B14F-4D97-AF65-F5344CB8AC3E}">
        <p14:creationId xmlns:p14="http://schemas.microsoft.com/office/powerpoint/2010/main" val="191384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fable a été réécrite par un autre auteur du 17 ème siècle</a:t>
            </a:r>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5</a:t>
            </a:fld>
            <a:endParaRPr lang="fr-FR"/>
          </a:p>
        </p:txBody>
      </p:sp>
    </p:spTree>
    <p:extLst>
      <p:ext uri="{BB962C8B-B14F-4D97-AF65-F5344CB8AC3E}">
        <p14:creationId xmlns:p14="http://schemas.microsoft.com/office/powerpoint/2010/main" val="275714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JDF</a:t>
            </a:r>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6</a:t>
            </a:fld>
            <a:endParaRPr lang="fr-FR"/>
          </a:p>
        </p:txBody>
      </p:sp>
    </p:spTree>
    <p:extLst>
      <p:ext uri="{BB962C8B-B14F-4D97-AF65-F5344CB8AC3E}">
        <p14:creationId xmlns:p14="http://schemas.microsoft.com/office/powerpoint/2010/main" val="1309081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allons regarder comment il rend ces fables « nouvelles » et quels en sont « les traits »</a:t>
            </a:r>
          </a:p>
          <a:p>
            <a:r>
              <a:rPr lang="fr-FR" dirty="0"/>
              <a:t>CM : il faut la référence de cette citation.</a:t>
            </a:r>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7</a:t>
            </a:fld>
            <a:endParaRPr lang="fr-FR"/>
          </a:p>
        </p:txBody>
      </p:sp>
    </p:spTree>
    <p:extLst>
      <p:ext uri="{BB962C8B-B14F-4D97-AF65-F5344CB8AC3E}">
        <p14:creationId xmlns:p14="http://schemas.microsoft.com/office/powerpoint/2010/main" val="1771056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Lecture magistrale : CM : être vraiment</a:t>
            </a:r>
            <a:r>
              <a:rPr lang="fr-FR" baseline="0" dirty="0"/>
              <a:t> très attentive à la lecture qui doit faire sonner les vers.</a:t>
            </a:r>
            <a:endParaRPr lang="fr-FR" dirty="0"/>
          </a:p>
          <a:p>
            <a:endParaRPr lang="fr-FR" dirty="0"/>
          </a:p>
          <a:p>
            <a:endParaRPr lang="fr-FR" baseline="0"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9</a:t>
            </a:fld>
            <a:endParaRPr lang="fr-FR"/>
          </a:p>
        </p:txBody>
      </p:sp>
    </p:spTree>
    <p:extLst>
      <p:ext uri="{BB962C8B-B14F-4D97-AF65-F5344CB8AC3E}">
        <p14:creationId xmlns:p14="http://schemas.microsoft.com/office/powerpoint/2010/main" val="691440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Demander aux élèves de relever ce qui est commun et ce qui diffère entre la fable d’Esope et celle de JDF. </a:t>
            </a:r>
            <a:r>
              <a:rPr lang="fr-FR" b="1" dirty="0"/>
              <a:t>CM : oui, c’est pourquoi j’ai changé le titre de votre diapo ; il ne s’agit pas de structure mais de contenu, de sens.</a:t>
            </a:r>
          </a:p>
          <a:p>
            <a:r>
              <a:rPr lang="fr-FR" b="1" dirty="0"/>
              <a:t>1/ Cette fable raconte la même histoire que celle d’Esope. </a:t>
            </a:r>
            <a:r>
              <a:rPr lang="fr-FR" b="1" dirty="0" err="1"/>
              <a:t>Cf</a:t>
            </a:r>
            <a:r>
              <a:rPr lang="fr-FR" b="1" dirty="0"/>
              <a:t> votre</a:t>
            </a:r>
            <a:r>
              <a:rPr lang="fr-FR" b="1" baseline="0" dirty="0"/>
              <a:t> diapo suivante.</a:t>
            </a:r>
            <a:endParaRPr lang="fr-FR" b="1" dirty="0"/>
          </a:p>
          <a:p>
            <a:pPr marL="228600" indent="-228600">
              <a:buAutoNum type="arabicParenR"/>
            </a:pPr>
            <a:r>
              <a:rPr lang="fr-FR" dirty="0"/>
              <a:t>Fable en 2 parties : l’histoire et une morale cad une leçon de vie —&gt; expliquer que l’on y reviendra en fin de séance  </a:t>
            </a:r>
            <a:r>
              <a:rPr lang="fr-FR" b="1" dirty="0"/>
              <a:t>CM : oui, ce n’est pas le plus important.</a:t>
            </a:r>
          </a:p>
          <a:p>
            <a:pPr marL="228600" indent="-228600">
              <a:buAutoNum type="arabicParenR"/>
            </a:pPr>
            <a:endParaRPr lang="fr-FR" b="1" dirty="0"/>
          </a:p>
          <a:p>
            <a:pPr marL="228600" indent="-228600">
              <a:buAutoNum type="arabicParenR"/>
            </a:pPr>
            <a:r>
              <a:rPr lang="fr-FR" b="1" dirty="0"/>
              <a:t>Elle raconte la même histoire que celle </a:t>
            </a:r>
            <a:r>
              <a:rPr lang="fr-FR" b="1" dirty="0" err="1"/>
              <a:t>d’Esope</a:t>
            </a:r>
            <a:r>
              <a:rPr lang="fr-FR" b="1" dirty="0"/>
              <a:t>.</a:t>
            </a:r>
          </a:p>
          <a:p>
            <a:pPr marL="228600" indent="-228600">
              <a:buAutoNum type="arabicParenR"/>
            </a:pPr>
            <a:endParaRPr lang="fr-FR" b="1" dirty="0"/>
          </a:p>
          <a:p>
            <a:pPr marL="228600" indent="-228600">
              <a:buAutoNum type="arabicParenR"/>
            </a:pPr>
            <a:r>
              <a:rPr lang="fr-FR" b="1" dirty="0"/>
              <a:t>Toutefois on peut remarquer dans un premier temps qu’elle ne se présente pas de la même façon et qu’il y a deux parties bien distinctes.</a:t>
            </a:r>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10</a:t>
            </a:fld>
            <a:endParaRPr lang="fr-FR"/>
          </a:p>
        </p:txBody>
      </p:sp>
    </p:spTree>
    <p:extLst>
      <p:ext uri="{BB962C8B-B14F-4D97-AF65-F5344CB8AC3E}">
        <p14:creationId xmlns:p14="http://schemas.microsoft.com/office/powerpoint/2010/main" val="3082488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Comme dans la fable </a:t>
            </a:r>
            <a:r>
              <a:rPr lang="fr-FR" dirty="0" err="1"/>
              <a:t>d’Esope</a:t>
            </a:r>
            <a:endParaRPr lang="fr-FR" dirty="0"/>
          </a:p>
          <a:p>
            <a:r>
              <a:rPr lang="fr-FR" dirty="0"/>
              <a:t>Nous retrouvons les mêmes personnages et la même histoire. CM : OK diapo explicative, mais ne vous attardez</a:t>
            </a:r>
            <a:r>
              <a:rPr lang="fr-FR" baseline="0" dirty="0"/>
              <a:t> pas sur la structure.</a:t>
            </a:r>
            <a:endParaRPr lang="fr-FR" dirty="0"/>
          </a:p>
          <a:p>
            <a:endParaRPr lang="fr-FR" dirty="0"/>
          </a:p>
          <a:p>
            <a:r>
              <a:rPr lang="fr-FR" dirty="0"/>
              <a:t>Explicitation lexicale pour chaque partie:</a:t>
            </a:r>
          </a:p>
          <a:p>
            <a:r>
              <a:rPr lang="fr-FR" dirty="0"/>
              <a:t>« Envieuse s’étend, s’enfle et se travaille »</a:t>
            </a:r>
          </a:p>
          <a:p>
            <a:r>
              <a:rPr lang="fr-FR" dirty="0"/>
              <a:t>« Ma sœur »</a:t>
            </a:r>
          </a:p>
          <a:p>
            <a:r>
              <a:rPr lang="fr-FR" dirty="0"/>
              <a:t>« Chétive pécore »</a:t>
            </a:r>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11</a:t>
            </a:fld>
            <a:endParaRPr lang="fr-FR"/>
          </a:p>
        </p:txBody>
      </p:sp>
    </p:spTree>
    <p:extLst>
      <p:ext uri="{BB962C8B-B14F-4D97-AF65-F5344CB8AC3E}">
        <p14:creationId xmlns:p14="http://schemas.microsoft.com/office/powerpoint/2010/main" val="2761018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Rappeler les éléments du dialogue:</a:t>
            </a:r>
          </a:p>
          <a:p>
            <a:r>
              <a:rPr lang="fr-FR" dirty="0"/>
              <a:t>La ponctuation</a:t>
            </a:r>
          </a:p>
          <a:p>
            <a:r>
              <a:rPr lang="fr-FR" dirty="0"/>
              <a:t>Les tours de parole</a:t>
            </a:r>
          </a:p>
          <a:p>
            <a:r>
              <a:rPr lang="fr-FR" dirty="0"/>
              <a:t>L’emploi du présent de l’indicatif qui donne un aspect vivant au récit.</a:t>
            </a:r>
          </a:p>
          <a:p>
            <a:endParaRPr lang="fr-FR" dirty="0"/>
          </a:p>
          <a:p>
            <a:r>
              <a:rPr lang="fr-FR" dirty="0"/>
              <a:t>Le dialogue est normalement présenté avec des retours à la ligne pour les tours de parole.</a:t>
            </a:r>
          </a:p>
          <a:p>
            <a:endParaRPr lang="fr-FR" dirty="0"/>
          </a:p>
          <a:p>
            <a:r>
              <a:rPr lang="fr-FR" dirty="0"/>
              <a:t>Mais comme JDF a écrit sa fable sous la forme d’une poésie, il a respecté la présentation des vers et le comptage des pieds pour chaque vers.</a:t>
            </a:r>
          </a:p>
          <a:p>
            <a:endParaRPr lang="fr-FR" dirty="0"/>
          </a:p>
          <a:p>
            <a:r>
              <a:rPr lang="fr-FR" dirty="0"/>
              <a:t>CM : oui, vous pouvez leur</a:t>
            </a:r>
            <a:r>
              <a:rPr lang="fr-FR" baseline="0" dirty="0"/>
              <a:t> montrer que la poésie n’exclut pas le dialogue, ni la réflexion et que la mise en page du dialogue est dictée par les contraintes du vers. Mais, au vu de la suite, je me demande s’il ne vaudrait pas mieux placer cette diapo avant la 12, car l’enchaînement ensuite avec la 19 perd de son naturel.</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6A6F04BD-C4E8-9245-9452-B10D4F021B15}" type="slidenum">
              <a:rPr lang="fr-FR" smtClean="0"/>
              <a:pPr/>
              <a:t>12</a:t>
            </a:fld>
            <a:endParaRPr lang="fr-FR"/>
          </a:p>
        </p:txBody>
      </p:sp>
    </p:spTree>
    <p:extLst>
      <p:ext uri="{BB962C8B-B14F-4D97-AF65-F5344CB8AC3E}">
        <p14:creationId xmlns:p14="http://schemas.microsoft.com/office/powerpoint/2010/main" val="2761018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56B1EC-0537-3041-B53A-677E7419717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621519B4-D650-064A-88D2-5EE688E9D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87005D12-719D-4942-9420-A28B7C0C9FB3}"/>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5" name="Espace réservé du pied de page 4">
            <a:extLst>
              <a:ext uri="{FF2B5EF4-FFF2-40B4-BE49-F238E27FC236}">
                <a16:creationId xmlns:a16="http://schemas.microsoft.com/office/drawing/2014/main" xmlns="" id="{2B94C4CC-20EB-7C44-8ABB-FBFEF63B7C1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08669B0A-4CFE-174E-81CB-3041EAFDFE79}"/>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238217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A15B770-ADFE-BD48-A625-BD7BAEB1D7B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2BBBF8AA-53D1-C448-8E6B-2BFE113E7FE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7604B6D-6ECD-2D45-AE8E-BD4EAA48B798}"/>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5" name="Espace réservé du pied de page 4">
            <a:extLst>
              <a:ext uri="{FF2B5EF4-FFF2-40B4-BE49-F238E27FC236}">
                <a16:creationId xmlns:a16="http://schemas.microsoft.com/office/drawing/2014/main" xmlns="" id="{87689CD6-7205-794D-A0ED-18BF63C3B91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2E312142-6B87-6746-9EF3-A1EFBCFA5100}"/>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145097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9920DDFA-2C7E-F64B-9816-A882E7FE1BD2}"/>
              </a:ext>
            </a:extLst>
          </p:cNvPr>
          <p:cNvSpPr>
            <a:spLocks noGrp="1"/>
          </p:cNvSpPr>
          <p:nvPr>
            <p:ph type="title" orient="vert"/>
          </p:nvPr>
        </p:nvSpPr>
        <p:spPr>
          <a:xfrm>
            <a:off x="8724899"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E5E1B60D-79FD-384C-A8B9-3E7C4F6D3E11}"/>
              </a:ext>
            </a:extLst>
          </p:cNvPr>
          <p:cNvSpPr>
            <a:spLocks noGrp="1"/>
          </p:cNvSpPr>
          <p:nvPr>
            <p:ph type="body" orient="vert" idx="1"/>
          </p:nvPr>
        </p:nvSpPr>
        <p:spPr>
          <a:xfrm>
            <a:off x="838199"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02F25BB-50BE-FA45-8BD6-FED5F774DD94}"/>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5" name="Espace réservé du pied de page 4">
            <a:extLst>
              <a:ext uri="{FF2B5EF4-FFF2-40B4-BE49-F238E27FC236}">
                <a16:creationId xmlns:a16="http://schemas.microsoft.com/office/drawing/2014/main" xmlns="" id="{279438A3-9744-784F-B2D7-4C0E43A8AB0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BB00A2AE-6CCA-C349-84CA-7ACC0622DDB3}"/>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4178186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856B1EC-0537-3041-B53A-677E7419717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621519B4-D650-064A-88D2-5EE688E9D5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87005D12-719D-4942-9420-A28B7C0C9FB3}"/>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2B94C4CC-20EB-7C44-8ABB-FBFEF63B7C14}"/>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08669B0A-4CFE-174E-81CB-3041EAFDFE79}"/>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363747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7A9CD9E-0F57-6949-8480-DD32529FF9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EFB1B40B-EC3A-6F42-9217-ED18630A345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A23F5BF3-CCC2-B34C-9B03-ECA57E3F0990}"/>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D11BAC79-D3E9-4345-87E2-4202C1582803}"/>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62F9297B-20E8-7445-A0A7-ACE2632D115A}"/>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605026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B830050-2859-714D-B4CD-FDE2252F30A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796F22CD-309A-394F-AD65-62F48AE746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03E7F5A4-08AD-7345-9BC0-3E490FFD2388}"/>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DF492E0A-E8AF-3D44-A635-19C707365F45}"/>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07585532-0C8A-B346-A371-719387BEF125}"/>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169593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D9419A2-C9BD-F542-ABC5-4F2619E62D0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CD505755-C3E8-8C44-AE72-1EF64C89FB53}"/>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A9D2DAE2-1727-474D-BF59-37089EFCF1B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8CE40DBE-35ED-6149-A560-6250E882A442}"/>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xmlns="" id="{3361DCB4-E673-AA40-9298-B9743BB55705}"/>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xmlns="" id="{229E08E7-926E-B342-B430-C63BCBC18488}"/>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833929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327DEE7-AEB7-B748-A88D-3589E5F50E2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DF3B04C1-36C4-8041-810E-A9A350ACC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CA37DBA0-67F7-694B-8634-01CA83A5A8E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78F214F0-084F-2746-9C4C-79495A49CB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DF5A969B-F41E-394D-A97F-A328A647CE2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4B0CB6F4-4677-2C4D-9DC7-EB0BDDD7E756}"/>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8" name="Espace réservé du pied de page 7">
            <a:extLst>
              <a:ext uri="{FF2B5EF4-FFF2-40B4-BE49-F238E27FC236}">
                <a16:creationId xmlns:a16="http://schemas.microsoft.com/office/drawing/2014/main" xmlns="" id="{A8819CA7-1D67-D146-B3B4-95955D441173}"/>
              </a:ext>
            </a:extLst>
          </p:cNvPr>
          <p:cNvSpPr>
            <a:spLocks noGrp="1"/>
          </p:cNvSpPr>
          <p:nvPr>
            <p:ph type="ftr" sz="quarter" idx="11"/>
          </p:nvPr>
        </p:nvSpPr>
        <p:spPr/>
        <p:txBody>
          <a:bodyPr/>
          <a:lstStyle/>
          <a:p>
            <a:endParaRPr lang="fr-FR">
              <a:solidFill>
                <a:prstClr val="black">
                  <a:tint val="75000"/>
                </a:prstClr>
              </a:solidFill>
            </a:endParaRPr>
          </a:p>
        </p:txBody>
      </p:sp>
      <p:sp>
        <p:nvSpPr>
          <p:cNvPr id="9" name="Espace réservé du numéro de diapositive 8">
            <a:extLst>
              <a:ext uri="{FF2B5EF4-FFF2-40B4-BE49-F238E27FC236}">
                <a16:creationId xmlns:a16="http://schemas.microsoft.com/office/drawing/2014/main" xmlns="" id="{33F1F810-3BB3-C949-A830-696E4747949C}"/>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29149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A39B01B-4F80-CC48-BE58-3CBB1AE0CEF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1549907F-8CA5-BA42-9A52-EE2E3B276457}"/>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4" name="Espace réservé du pied de page 3">
            <a:extLst>
              <a:ext uri="{FF2B5EF4-FFF2-40B4-BE49-F238E27FC236}">
                <a16:creationId xmlns:a16="http://schemas.microsoft.com/office/drawing/2014/main" xmlns="" id="{191BF3F8-42A9-3540-84C9-E47F386B0DC8}"/>
              </a:ext>
            </a:extLst>
          </p:cNvPr>
          <p:cNvSpPr>
            <a:spLocks noGrp="1"/>
          </p:cNvSpPr>
          <p:nvPr>
            <p:ph type="ftr" sz="quarter" idx="11"/>
          </p:nvPr>
        </p:nvSpPr>
        <p:spPr/>
        <p:txBody>
          <a:bodyPr/>
          <a:lstStyle/>
          <a:p>
            <a:endParaRPr lang="fr-FR">
              <a:solidFill>
                <a:prstClr val="black">
                  <a:tint val="75000"/>
                </a:prstClr>
              </a:solidFill>
            </a:endParaRPr>
          </a:p>
        </p:txBody>
      </p:sp>
      <p:sp>
        <p:nvSpPr>
          <p:cNvPr id="5" name="Espace réservé du numéro de diapositive 4">
            <a:extLst>
              <a:ext uri="{FF2B5EF4-FFF2-40B4-BE49-F238E27FC236}">
                <a16:creationId xmlns:a16="http://schemas.microsoft.com/office/drawing/2014/main" xmlns="" id="{01D14F19-AA55-744A-A296-0EA609696DD5}"/>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965658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8F1F6D5-94B4-6D42-866D-2D56A757EA17}"/>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3" name="Espace réservé du pied de page 2">
            <a:extLst>
              <a:ext uri="{FF2B5EF4-FFF2-40B4-BE49-F238E27FC236}">
                <a16:creationId xmlns:a16="http://schemas.microsoft.com/office/drawing/2014/main" xmlns="" id="{3FB84AD8-2FE8-2243-BEDB-1F402B554030}"/>
              </a:ext>
            </a:extLst>
          </p:cNvPr>
          <p:cNvSpPr>
            <a:spLocks noGrp="1"/>
          </p:cNvSpPr>
          <p:nvPr>
            <p:ph type="ftr" sz="quarter" idx="11"/>
          </p:nvPr>
        </p:nvSpPr>
        <p:spPr/>
        <p:txBody>
          <a:bodyPr/>
          <a:lstStyle/>
          <a:p>
            <a:endParaRPr lang="fr-FR">
              <a:solidFill>
                <a:prstClr val="black">
                  <a:tint val="75000"/>
                </a:prstClr>
              </a:solidFill>
            </a:endParaRPr>
          </a:p>
        </p:txBody>
      </p:sp>
      <p:sp>
        <p:nvSpPr>
          <p:cNvPr id="4" name="Espace réservé du numéro de diapositive 3">
            <a:extLst>
              <a:ext uri="{FF2B5EF4-FFF2-40B4-BE49-F238E27FC236}">
                <a16:creationId xmlns:a16="http://schemas.microsoft.com/office/drawing/2014/main" xmlns="" id="{713CAB17-3B35-2048-BF19-6303BD151AA8}"/>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0028986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04DE385-BAA9-DD45-ADCB-4DC6CF0BD41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EBF0A44D-4CD4-4A41-93E9-C8CD20359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AAFA97A5-72F6-C84B-9C05-F24E2896B0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3CBF00A9-A7F1-414E-8D05-679053FFAFF3}"/>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xmlns="" id="{3074F2A5-B5DF-EA48-9850-9DB44049B638}"/>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xmlns="" id="{90CE9F6B-CA91-C543-892B-9835D90A4926}"/>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3087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7A9CD9E-0F57-6949-8480-DD32529FF9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EFB1B40B-EC3A-6F42-9217-ED18630A345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A23F5BF3-CCC2-B34C-9B03-ECA57E3F0990}"/>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5" name="Espace réservé du pied de page 4">
            <a:extLst>
              <a:ext uri="{FF2B5EF4-FFF2-40B4-BE49-F238E27FC236}">
                <a16:creationId xmlns:a16="http://schemas.microsoft.com/office/drawing/2014/main" xmlns="" id="{D11BAC79-D3E9-4345-87E2-4202C158280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62F9297B-20E8-7445-A0A7-ACE2632D115A}"/>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2819748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FE17AD5-E99A-0345-BCB2-0C5AAA9DF1A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44905472-2EBF-C949-8F5F-24098AA5A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9612EEA4-F31E-2D4E-8C2D-E8FD4FC44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9E99E61-B480-AD4E-915F-20FB9C908FC4}"/>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6" name="Espace réservé du pied de page 5">
            <a:extLst>
              <a:ext uri="{FF2B5EF4-FFF2-40B4-BE49-F238E27FC236}">
                <a16:creationId xmlns:a16="http://schemas.microsoft.com/office/drawing/2014/main" xmlns="" id="{B065CE84-DDE3-5E40-B532-7780E868E19C}"/>
              </a:ext>
            </a:extLst>
          </p:cNvPr>
          <p:cNvSpPr>
            <a:spLocks noGrp="1"/>
          </p:cNvSpPr>
          <p:nvPr>
            <p:ph type="ftr" sz="quarter" idx="11"/>
          </p:nvPr>
        </p:nvSpPr>
        <p:spPr/>
        <p:txBody>
          <a:bodyPr/>
          <a:lstStyle/>
          <a:p>
            <a:endParaRPr lang="fr-FR">
              <a:solidFill>
                <a:prstClr val="black">
                  <a:tint val="75000"/>
                </a:prstClr>
              </a:solidFill>
            </a:endParaRPr>
          </a:p>
        </p:txBody>
      </p:sp>
      <p:sp>
        <p:nvSpPr>
          <p:cNvPr id="7" name="Espace réservé du numéro de diapositive 6">
            <a:extLst>
              <a:ext uri="{FF2B5EF4-FFF2-40B4-BE49-F238E27FC236}">
                <a16:creationId xmlns:a16="http://schemas.microsoft.com/office/drawing/2014/main" xmlns="" id="{1A185C8C-52B1-6746-A80C-33CD98034070}"/>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425166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A15B770-ADFE-BD48-A625-BD7BAEB1D7B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2BBBF8AA-53D1-C448-8E6B-2BFE113E7FE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7604B6D-6ECD-2D45-AE8E-BD4EAA48B798}"/>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87689CD6-7205-794D-A0ED-18BF63C3B91C}"/>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2E312142-6B87-6746-9EF3-A1EFBCFA5100}"/>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18818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9920DDFA-2C7E-F64B-9816-A882E7FE1B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E5E1B60D-79FD-384C-A8B9-3E7C4F6D3E1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102F25BB-50BE-FA45-8BD6-FED5F774DD94}"/>
              </a:ext>
            </a:extLst>
          </p:cNvPr>
          <p:cNvSpPr>
            <a:spLocks noGrp="1"/>
          </p:cNvSpPr>
          <p:nvPr>
            <p:ph type="dt" sz="half" idx="10"/>
          </p:nvPr>
        </p:nvSpPr>
        <p:spPr/>
        <p:txBody>
          <a:body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279438A3-9744-784F-B2D7-4C0E43A8AB0A}"/>
              </a:ext>
            </a:extLst>
          </p:cNvPr>
          <p:cNvSpPr>
            <a:spLocks noGrp="1"/>
          </p:cNvSpPr>
          <p:nvPr>
            <p:ph type="ftr" sz="quarter" idx="11"/>
          </p:nvPr>
        </p:nvSpPr>
        <p:spPr/>
        <p:txBody>
          <a:body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BB00A2AE-6CCA-C349-84CA-7ACC0622DDB3}"/>
              </a:ext>
            </a:extLst>
          </p:cNvPr>
          <p:cNvSpPr>
            <a:spLocks noGrp="1"/>
          </p:cNvSpPr>
          <p:nvPr>
            <p:ph type="sldNum" sz="quarter" idx="12"/>
          </p:nvPr>
        </p:nvSpPr>
        <p:spPr/>
        <p:txBody>
          <a:body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262476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B830050-2859-714D-B4CD-FDE2252F30A6}"/>
              </a:ext>
            </a:extLst>
          </p:cNvPr>
          <p:cNvSpPr>
            <a:spLocks noGrp="1"/>
          </p:cNvSpPr>
          <p:nvPr>
            <p:ph type="title"/>
          </p:nvPr>
        </p:nvSpPr>
        <p:spPr>
          <a:xfrm>
            <a:off x="831852"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796F22CD-309A-394F-AD65-62F48AE746A5}"/>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xmlns="" id="{03E7F5A4-08AD-7345-9BC0-3E490FFD2388}"/>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5" name="Espace réservé du pied de page 4">
            <a:extLst>
              <a:ext uri="{FF2B5EF4-FFF2-40B4-BE49-F238E27FC236}">
                <a16:creationId xmlns:a16="http://schemas.microsoft.com/office/drawing/2014/main" xmlns="" id="{DF492E0A-E8AF-3D44-A635-19C707365F4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07585532-0C8A-B346-A371-719387BEF125}"/>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1096670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D9419A2-C9BD-F542-ABC5-4F2619E62D0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CD505755-C3E8-8C44-AE72-1EF64C89FB53}"/>
              </a:ext>
            </a:extLst>
          </p:cNvPr>
          <p:cNvSpPr>
            <a:spLocks noGrp="1"/>
          </p:cNvSpPr>
          <p:nvPr>
            <p:ph sz="half" idx="1"/>
          </p:nvPr>
        </p:nvSpPr>
        <p:spPr>
          <a:xfrm>
            <a:off x="838201"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A9D2DAE2-1727-474D-BF59-37089EFCF1B7}"/>
              </a:ext>
            </a:extLst>
          </p:cNvPr>
          <p:cNvSpPr>
            <a:spLocks noGrp="1"/>
          </p:cNvSpPr>
          <p:nvPr>
            <p:ph sz="half" idx="2"/>
          </p:nvPr>
        </p:nvSpPr>
        <p:spPr>
          <a:xfrm>
            <a:off x="6172201"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8CE40DBE-35ED-6149-A560-6250E882A442}"/>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6" name="Espace réservé du pied de page 5">
            <a:extLst>
              <a:ext uri="{FF2B5EF4-FFF2-40B4-BE49-F238E27FC236}">
                <a16:creationId xmlns:a16="http://schemas.microsoft.com/office/drawing/2014/main" xmlns="" id="{3361DCB4-E673-AA40-9298-B9743BB5570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229E08E7-926E-B342-B430-C63BCBC18488}"/>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745445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327DEE7-AEB7-B748-A88D-3589E5F50E2F}"/>
              </a:ext>
            </a:extLst>
          </p:cNvPr>
          <p:cNvSpPr>
            <a:spLocks noGrp="1"/>
          </p:cNvSpPr>
          <p:nvPr>
            <p:ph type="title"/>
          </p:nvPr>
        </p:nvSpPr>
        <p:spPr>
          <a:xfrm>
            <a:off x="839789"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DF3B04C1-36C4-8041-810E-A9A350ACC424}"/>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xmlns="" id="{CA37DBA0-67F7-694B-8634-01CA83A5A8EA}"/>
              </a:ext>
            </a:extLst>
          </p:cNvPr>
          <p:cNvSpPr>
            <a:spLocks noGrp="1"/>
          </p:cNvSpPr>
          <p:nvPr>
            <p:ph sz="half" idx="2"/>
          </p:nvPr>
        </p:nvSpPr>
        <p:spPr>
          <a:xfrm>
            <a:off x="839789" y="2505076"/>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78F214F0-084F-2746-9C4C-79495A49CB8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xmlns="" id="{DF5A969B-F41E-394D-A97F-A328A647CE2F}"/>
              </a:ext>
            </a:extLst>
          </p:cNvPr>
          <p:cNvSpPr>
            <a:spLocks noGrp="1"/>
          </p:cNvSpPr>
          <p:nvPr>
            <p:ph sz="quarter" idx="4"/>
          </p:nvPr>
        </p:nvSpPr>
        <p:spPr>
          <a:xfrm>
            <a:off x="6172202" y="2505076"/>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4B0CB6F4-4677-2C4D-9DC7-EB0BDDD7E756}"/>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8" name="Espace réservé du pied de page 7">
            <a:extLst>
              <a:ext uri="{FF2B5EF4-FFF2-40B4-BE49-F238E27FC236}">
                <a16:creationId xmlns:a16="http://schemas.microsoft.com/office/drawing/2014/main" xmlns="" id="{A8819CA7-1D67-D146-B3B4-95955D44117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33F1F810-3BB3-C949-A830-696E4747949C}"/>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176984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A39B01B-4F80-CC48-BE58-3CBB1AE0CEF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1549907F-8CA5-BA42-9A52-EE2E3B276457}"/>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4" name="Espace réservé du pied de page 3">
            <a:extLst>
              <a:ext uri="{FF2B5EF4-FFF2-40B4-BE49-F238E27FC236}">
                <a16:creationId xmlns:a16="http://schemas.microsoft.com/office/drawing/2014/main" xmlns="" id="{191BF3F8-42A9-3540-84C9-E47F386B0DC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01D14F19-AA55-744A-A296-0EA609696DD5}"/>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278760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C8F1F6D5-94B4-6D42-866D-2D56A757EA17}"/>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3" name="Espace réservé du pied de page 2">
            <a:extLst>
              <a:ext uri="{FF2B5EF4-FFF2-40B4-BE49-F238E27FC236}">
                <a16:creationId xmlns:a16="http://schemas.microsoft.com/office/drawing/2014/main" xmlns="" id="{3FB84AD8-2FE8-2243-BEDB-1F402B55403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713CAB17-3B35-2048-BF19-6303BD151AA8}"/>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280254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04DE385-BAA9-DD45-ADCB-4DC6CF0BD41A}"/>
              </a:ext>
            </a:extLst>
          </p:cNvPr>
          <p:cNvSpPr>
            <a:spLocks noGrp="1"/>
          </p:cNvSpPr>
          <p:nvPr>
            <p:ph type="title"/>
          </p:nvPr>
        </p:nvSpPr>
        <p:spPr>
          <a:xfrm>
            <a:off x="839790" y="457200"/>
            <a:ext cx="3932236"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EBF0A44D-4CD4-4A41-93E9-C8CD20359DA8}"/>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AAFA97A5-72F6-C84B-9C05-F24E2896B05D}"/>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3CBF00A9-A7F1-414E-8D05-679053FFAFF3}"/>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6" name="Espace réservé du pied de page 5">
            <a:extLst>
              <a:ext uri="{FF2B5EF4-FFF2-40B4-BE49-F238E27FC236}">
                <a16:creationId xmlns:a16="http://schemas.microsoft.com/office/drawing/2014/main" xmlns="" id="{3074F2A5-B5DF-EA48-9850-9DB44049B63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90CE9F6B-CA91-C543-892B-9835D90A4926}"/>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233041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FE17AD5-E99A-0345-BCB2-0C5AAA9DF1A3}"/>
              </a:ext>
            </a:extLst>
          </p:cNvPr>
          <p:cNvSpPr>
            <a:spLocks noGrp="1"/>
          </p:cNvSpPr>
          <p:nvPr>
            <p:ph type="title"/>
          </p:nvPr>
        </p:nvSpPr>
        <p:spPr>
          <a:xfrm>
            <a:off x="839790" y="457200"/>
            <a:ext cx="3932236"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44905472-2EBF-C949-8F5F-24098AA5A188}"/>
              </a:ext>
            </a:extLst>
          </p:cNvPr>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9612EEA4-F31E-2D4E-8C2D-E8FD4FC44DAF}"/>
              </a:ext>
            </a:extLst>
          </p:cNvPr>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xmlns="" id="{59E99E61-B480-AD4E-915F-20FB9C908FC4}"/>
              </a:ext>
            </a:extLst>
          </p:cNvPr>
          <p:cNvSpPr>
            <a:spLocks noGrp="1"/>
          </p:cNvSpPr>
          <p:nvPr>
            <p:ph type="dt" sz="half" idx="10"/>
          </p:nvPr>
        </p:nvSpPr>
        <p:spPr/>
        <p:txBody>
          <a:bodyPr/>
          <a:lstStyle/>
          <a:p>
            <a:fld id="{BB7705F2-8416-F948-98DC-1B5C4715D934}" type="datetimeFigureOut">
              <a:rPr lang="fr-FR" smtClean="0"/>
              <a:pPr/>
              <a:t>06/05/2020</a:t>
            </a:fld>
            <a:endParaRPr lang="fr-FR"/>
          </a:p>
        </p:txBody>
      </p:sp>
      <p:sp>
        <p:nvSpPr>
          <p:cNvPr id="6" name="Espace réservé du pied de page 5">
            <a:extLst>
              <a:ext uri="{FF2B5EF4-FFF2-40B4-BE49-F238E27FC236}">
                <a16:creationId xmlns:a16="http://schemas.microsoft.com/office/drawing/2014/main" xmlns="" id="{B065CE84-DDE3-5E40-B532-7780E868E1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1A185C8C-52B1-6746-A80C-33CD98034070}"/>
              </a:ext>
            </a:extLst>
          </p:cNvPr>
          <p:cNvSpPr>
            <a:spLocks noGrp="1"/>
          </p:cNvSpPr>
          <p:nvPr>
            <p:ph type="sldNum" sz="quarter" idx="12"/>
          </p:nvPr>
        </p:nvSpPr>
        <p:spPr/>
        <p:txBody>
          <a:bodyPr/>
          <a:lstStyle/>
          <a:p>
            <a:fld id="{E21E2982-3EF6-5344-9971-6B8CEAE8FB6A}" type="slidenum">
              <a:rPr lang="fr-FR" smtClean="0"/>
              <a:pPr/>
              <a:t>‹N°›</a:t>
            </a:fld>
            <a:endParaRPr lang="fr-FR"/>
          </a:p>
        </p:txBody>
      </p:sp>
    </p:spTree>
    <p:extLst>
      <p:ext uri="{BB962C8B-B14F-4D97-AF65-F5344CB8AC3E}">
        <p14:creationId xmlns:p14="http://schemas.microsoft.com/office/powerpoint/2010/main" val="72936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80E5A7AE-8B39-9A4C-9D8C-E28812C63FAF}"/>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C8616E57-88FC-3348-8920-A7C081AD1136}"/>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3129705-34E8-654F-95D4-3BEA6BD6CEC2}"/>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705F2-8416-F948-98DC-1B5C4715D934}" type="datetimeFigureOut">
              <a:rPr lang="fr-FR" smtClean="0"/>
              <a:pPr/>
              <a:t>06/05/2020</a:t>
            </a:fld>
            <a:endParaRPr lang="fr-FR"/>
          </a:p>
        </p:txBody>
      </p:sp>
      <p:sp>
        <p:nvSpPr>
          <p:cNvPr id="5" name="Espace réservé du pied de page 4">
            <a:extLst>
              <a:ext uri="{FF2B5EF4-FFF2-40B4-BE49-F238E27FC236}">
                <a16:creationId xmlns:a16="http://schemas.microsoft.com/office/drawing/2014/main" xmlns="" id="{555830DC-B741-E148-83E9-956BF3A58012}"/>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7DDBC1F0-08F4-3445-9236-83B587305BE0}"/>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E2982-3EF6-5344-9971-6B8CEAE8FB6A}" type="slidenum">
              <a:rPr lang="fr-FR" smtClean="0"/>
              <a:pPr/>
              <a:t>‹N°›</a:t>
            </a:fld>
            <a:endParaRPr lang="fr-FR"/>
          </a:p>
        </p:txBody>
      </p:sp>
    </p:spTree>
    <p:extLst>
      <p:ext uri="{BB962C8B-B14F-4D97-AF65-F5344CB8AC3E}">
        <p14:creationId xmlns:p14="http://schemas.microsoft.com/office/powerpoint/2010/main" val="1473818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80E5A7AE-8B39-9A4C-9D8C-E28812C63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C8616E57-88FC-3348-8920-A7C081AD11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93129705-34E8-654F-95D4-3BEA6BD6CE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705F2-8416-F948-98DC-1B5C4715D934}" type="datetimeFigureOut">
              <a:rPr lang="fr-FR" smtClean="0">
                <a:solidFill>
                  <a:prstClr val="black">
                    <a:tint val="75000"/>
                  </a:prstClr>
                </a:solidFill>
              </a:rPr>
              <a:pPr/>
              <a:t>06/05/2020</a:t>
            </a:fld>
            <a:endParaRPr lang="fr-FR">
              <a:solidFill>
                <a:prstClr val="black">
                  <a:tint val="75000"/>
                </a:prstClr>
              </a:solidFill>
            </a:endParaRPr>
          </a:p>
        </p:txBody>
      </p:sp>
      <p:sp>
        <p:nvSpPr>
          <p:cNvPr id="5" name="Espace réservé du pied de page 4">
            <a:extLst>
              <a:ext uri="{FF2B5EF4-FFF2-40B4-BE49-F238E27FC236}">
                <a16:creationId xmlns:a16="http://schemas.microsoft.com/office/drawing/2014/main" xmlns="" id="{555830DC-B741-E148-83E9-956BF3A58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solidFill>
                <a:prstClr val="black">
                  <a:tint val="75000"/>
                </a:prstClr>
              </a:solidFill>
            </a:endParaRPr>
          </a:p>
        </p:txBody>
      </p:sp>
      <p:sp>
        <p:nvSpPr>
          <p:cNvPr id="6" name="Espace réservé du numéro de diapositive 5">
            <a:extLst>
              <a:ext uri="{FF2B5EF4-FFF2-40B4-BE49-F238E27FC236}">
                <a16:creationId xmlns:a16="http://schemas.microsoft.com/office/drawing/2014/main" xmlns="" id="{7DDBC1F0-08F4-3445-9236-83B587305B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E2982-3EF6-5344-9971-6B8CEAE8FB6A}" type="slidenum">
              <a:rPr lang="fr-FR" smtClean="0">
                <a:solidFill>
                  <a:prstClr val="black">
                    <a:tint val="75000"/>
                  </a:prstClr>
                </a:solidFill>
              </a:rPr>
              <a:pPr/>
              <a:t>‹N°›</a:t>
            </a:fld>
            <a:endParaRPr lang="fr-FR">
              <a:solidFill>
                <a:prstClr val="black">
                  <a:tint val="75000"/>
                </a:prstClr>
              </a:solidFill>
            </a:endParaRPr>
          </a:p>
        </p:txBody>
      </p:sp>
    </p:spTree>
    <p:extLst>
      <p:ext uri="{BB962C8B-B14F-4D97-AF65-F5344CB8AC3E}">
        <p14:creationId xmlns:p14="http://schemas.microsoft.com/office/powerpoint/2010/main" val="1285485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histoire-image.org/recherche-avancee?keys=&amp;auteur=RIGAUD%20Hyacinthe&amp;theme=&amp;mots_cles=&amp;periode=All&amp;type=All&amp;lieu=All"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0D3AE22-6CB5-1A45-99DC-0FCD90B3BE5E}"/>
              </a:ext>
            </a:extLst>
          </p:cNvPr>
          <p:cNvSpPr>
            <a:spLocks noGrp="1"/>
          </p:cNvSpPr>
          <p:nvPr>
            <p:ph type="ctrTitle"/>
          </p:nvPr>
        </p:nvSpPr>
        <p:spPr/>
        <p:txBody>
          <a:bodyPr/>
          <a:lstStyle/>
          <a:p>
            <a:r>
              <a:rPr lang="fr-FR" dirty="0"/>
              <a:t>Français </a:t>
            </a:r>
            <a:br>
              <a:rPr lang="fr-FR" dirty="0"/>
            </a:br>
            <a:r>
              <a:rPr lang="fr-FR" dirty="0"/>
              <a:t>CM2</a:t>
            </a:r>
          </a:p>
        </p:txBody>
      </p:sp>
      <p:sp>
        <p:nvSpPr>
          <p:cNvPr id="3" name="Sous-titre 2">
            <a:extLst>
              <a:ext uri="{FF2B5EF4-FFF2-40B4-BE49-F238E27FC236}">
                <a16:creationId xmlns:a16="http://schemas.microsoft.com/office/drawing/2014/main" xmlns="" id="{BDE09BC3-74B8-9142-860A-6E8C2F3B2052}"/>
              </a:ext>
            </a:extLst>
          </p:cNvPr>
          <p:cNvSpPr>
            <a:spLocks noGrp="1"/>
          </p:cNvSpPr>
          <p:nvPr>
            <p:ph type="subTitle" idx="1"/>
          </p:nvPr>
        </p:nvSpPr>
        <p:spPr/>
        <p:txBody>
          <a:bodyPr>
            <a:normAutofit/>
          </a:bodyPr>
          <a:lstStyle/>
          <a:p>
            <a:r>
              <a:rPr lang="fr-FR" sz="3200" dirty="0"/>
              <a:t>Découverte d’un genre littéraire : la poésie</a:t>
            </a:r>
          </a:p>
        </p:txBody>
      </p:sp>
    </p:spTree>
    <p:extLst>
      <p:ext uri="{BB962C8B-B14F-4D97-AF65-F5344CB8AC3E}">
        <p14:creationId xmlns:p14="http://schemas.microsoft.com/office/powerpoint/2010/main" val="2380576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9E67B7B6-38BA-8443-95F1-20C395C45C39}"/>
              </a:ext>
            </a:extLst>
          </p:cNvPr>
          <p:cNvSpPr txBox="1"/>
          <p:nvPr/>
        </p:nvSpPr>
        <p:spPr>
          <a:xfrm>
            <a:off x="33575" y="47593"/>
            <a:ext cx="9167355" cy="523220"/>
          </a:xfrm>
          <a:prstGeom prst="rect">
            <a:avLst/>
          </a:prstGeom>
          <a:noFill/>
        </p:spPr>
        <p:txBody>
          <a:bodyPr wrap="square" rtlCol="0">
            <a:spAutoFit/>
          </a:bodyPr>
          <a:lstStyle/>
          <a:p>
            <a:pPr algn="l"/>
            <a:r>
              <a:rPr lang="fr-FR" sz="2800" dirty="0">
                <a:solidFill>
                  <a:schemeClr val="accent1"/>
                </a:solidFill>
              </a:rPr>
              <a:t>Que raconte cette fable de Jean de La Fontaine ?</a:t>
            </a:r>
          </a:p>
        </p:txBody>
      </p:sp>
      <p:sp>
        <p:nvSpPr>
          <p:cNvPr id="4" name="ZoneTexte 3">
            <a:extLst>
              <a:ext uri="{FF2B5EF4-FFF2-40B4-BE49-F238E27FC236}">
                <a16:creationId xmlns:a16="http://schemas.microsoft.com/office/drawing/2014/main" xmlns="" id="{E9C8529A-4300-FE4D-B040-0F12D67282C8}"/>
              </a:ext>
            </a:extLst>
          </p:cNvPr>
          <p:cNvSpPr txBox="1"/>
          <p:nvPr/>
        </p:nvSpPr>
        <p:spPr>
          <a:xfrm>
            <a:off x="2647661" y="539064"/>
            <a:ext cx="7609418" cy="6417141"/>
          </a:xfrm>
          <a:prstGeom prst="rect">
            <a:avLst/>
          </a:prstGeom>
          <a:noFill/>
        </p:spPr>
        <p:txBody>
          <a:bodyPr wrap="square" rtlCol="0">
            <a:spAutoFit/>
          </a:bodyPr>
          <a:lstStyle/>
          <a:p>
            <a:pPr algn="ctr"/>
            <a:r>
              <a:rPr lang="fr-FR" sz="2500" u="sng" dirty="0"/>
              <a:t>La Grenouille qui veut se faire aussi grosse que le Bœuf</a:t>
            </a:r>
          </a:p>
          <a:p>
            <a:pPr algn="ctr"/>
            <a:endParaRPr lang="fr-FR" sz="1200" u="sng" dirty="0"/>
          </a:p>
          <a:p>
            <a:pPr algn="ctr"/>
            <a:r>
              <a:rPr lang="fr-FR" sz="2500" dirty="0"/>
              <a:t>Une Grenouille vit un Bœuf</a:t>
            </a:r>
          </a:p>
          <a:p>
            <a:pPr algn="ctr"/>
            <a:r>
              <a:rPr lang="fr-FR" sz="2500" dirty="0"/>
              <a:t>Qui lui sembla de belle taille.</a:t>
            </a:r>
          </a:p>
          <a:p>
            <a:pPr algn="ctr"/>
            <a:r>
              <a:rPr lang="fr-FR" sz="2500" dirty="0"/>
              <a:t>Elle qui n’était pas grosse en tout comme un œuf,</a:t>
            </a:r>
          </a:p>
          <a:p>
            <a:pPr algn="ctr"/>
            <a:r>
              <a:rPr lang="fr-FR" sz="2500" dirty="0"/>
              <a:t>Envieuse s’étend, et s’enfle, et se travaille</a:t>
            </a:r>
          </a:p>
          <a:p>
            <a:pPr algn="ctr"/>
            <a:r>
              <a:rPr lang="fr-FR" sz="2500" dirty="0"/>
              <a:t>Pour égaler l’animal en grosseur,</a:t>
            </a:r>
          </a:p>
          <a:p>
            <a:pPr algn="ctr"/>
            <a:r>
              <a:rPr lang="fr-FR" sz="2500" dirty="0"/>
              <a:t>Disant : « Regardez bien, ma sœur ; </a:t>
            </a:r>
          </a:p>
          <a:p>
            <a:pPr algn="ctr"/>
            <a:r>
              <a:rPr lang="fr-FR" sz="2500" dirty="0"/>
              <a:t>Est-ce assez ? Dites-moi ; n’y suis-je point encore ? </a:t>
            </a:r>
          </a:p>
          <a:p>
            <a:pPr marL="285750" indent="-285750" algn="ctr">
              <a:buFontTx/>
              <a:buChar char="-"/>
            </a:pPr>
            <a:r>
              <a:rPr lang="fr-FR" sz="2500" dirty="0"/>
              <a:t>Nenni. – M’y voici donc ? – Point du tout. – M’y voilà ? </a:t>
            </a:r>
          </a:p>
          <a:p>
            <a:pPr marL="285750" indent="-285750" algn="ctr">
              <a:buFontTx/>
              <a:buChar char="-"/>
            </a:pPr>
            <a:r>
              <a:rPr lang="fr-FR" sz="2500" dirty="0"/>
              <a:t>Vous </a:t>
            </a:r>
            <a:r>
              <a:rPr lang="fr-FR" sz="2500" dirty="0" smtClean="0"/>
              <a:t>n’en approchez </a:t>
            </a:r>
            <a:r>
              <a:rPr lang="fr-FR" sz="2500" dirty="0"/>
              <a:t>point. » La chétive pécore</a:t>
            </a:r>
          </a:p>
          <a:p>
            <a:pPr algn="ctr"/>
            <a:r>
              <a:rPr lang="fr-FR" sz="2500" dirty="0"/>
              <a:t>S’enfla si bien qu’elle creva.</a:t>
            </a:r>
          </a:p>
          <a:p>
            <a:pPr algn="ctr"/>
            <a:endParaRPr lang="fr-FR" sz="1200" dirty="0"/>
          </a:p>
          <a:p>
            <a:pPr algn="ctr"/>
            <a:r>
              <a:rPr lang="fr-FR" sz="2500" dirty="0"/>
              <a:t>Le monde est plein de gens qui ne sont pas plus sages :</a:t>
            </a:r>
          </a:p>
          <a:p>
            <a:pPr algn="ctr"/>
            <a:r>
              <a:rPr lang="fr-FR" sz="2500" dirty="0"/>
              <a:t>Tout bourgeois veut bâtir comme les grands seigneurs,</a:t>
            </a:r>
          </a:p>
          <a:p>
            <a:pPr algn="ctr"/>
            <a:r>
              <a:rPr lang="fr-FR" sz="2500" dirty="0"/>
              <a:t>Tout petit prince a des ambassadeurs,</a:t>
            </a:r>
          </a:p>
          <a:p>
            <a:pPr algn="ctr"/>
            <a:r>
              <a:rPr lang="fr-FR" sz="2500" dirty="0"/>
              <a:t>Tout marquis veut avoir des pages.</a:t>
            </a:r>
          </a:p>
          <a:p>
            <a:pPr algn="ctr"/>
            <a:endParaRPr lang="fr-FR" sz="1200" dirty="0"/>
          </a:p>
        </p:txBody>
      </p:sp>
    </p:spTree>
    <p:extLst>
      <p:ext uri="{BB962C8B-B14F-4D97-AF65-F5344CB8AC3E}">
        <p14:creationId xmlns:p14="http://schemas.microsoft.com/office/powerpoint/2010/main" val="3763895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FA711411-7189-C949-BD00-8A22EEF31B98}"/>
              </a:ext>
            </a:extLst>
          </p:cNvPr>
          <p:cNvSpPr txBox="1"/>
          <p:nvPr/>
        </p:nvSpPr>
        <p:spPr>
          <a:xfrm>
            <a:off x="0" y="1143000"/>
            <a:ext cx="8229600" cy="4662815"/>
          </a:xfrm>
          <a:prstGeom prst="rect">
            <a:avLst/>
          </a:prstGeom>
          <a:noFill/>
        </p:spPr>
        <p:txBody>
          <a:bodyPr wrap="square">
            <a:spAutoFit/>
          </a:bodyPr>
          <a:lstStyle/>
          <a:p>
            <a:pPr algn="ctr"/>
            <a:r>
              <a:rPr lang="fr-FR" sz="2700" dirty="0">
                <a:solidFill>
                  <a:schemeClr val="accent1"/>
                </a:solidFill>
              </a:rPr>
              <a:t>Une Grenouille vit un Bœuf</a:t>
            </a:r>
          </a:p>
          <a:p>
            <a:pPr algn="ctr"/>
            <a:r>
              <a:rPr lang="fr-FR" sz="2700" dirty="0">
                <a:solidFill>
                  <a:schemeClr val="accent1"/>
                </a:solidFill>
              </a:rPr>
              <a:t>Qui lui sembla de belle taille.</a:t>
            </a:r>
          </a:p>
          <a:p>
            <a:pPr algn="ctr"/>
            <a:r>
              <a:rPr lang="fr-FR" sz="2700" dirty="0">
                <a:solidFill>
                  <a:schemeClr val="accent2"/>
                </a:solidFill>
              </a:rPr>
              <a:t>Elle qui n’était pas grosse en tout comme un œuf,</a:t>
            </a:r>
          </a:p>
          <a:p>
            <a:pPr algn="ctr"/>
            <a:r>
              <a:rPr lang="fr-FR" sz="2700" dirty="0">
                <a:solidFill>
                  <a:schemeClr val="accent2"/>
                </a:solidFill>
              </a:rPr>
              <a:t>Envieuse s’étend, et s’enfle, et se travaille</a:t>
            </a:r>
          </a:p>
          <a:p>
            <a:pPr algn="ctr"/>
            <a:r>
              <a:rPr lang="fr-FR" sz="2700" dirty="0">
                <a:solidFill>
                  <a:schemeClr val="accent2"/>
                </a:solidFill>
              </a:rPr>
              <a:t>Pour égaler l’animal en grosseur,</a:t>
            </a:r>
          </a:p>
          <a:p>
            <a:pPr algn="ctr"/>
            <a:r>
              <a:rPr lang="fr-FR" sz="2700" dirty="0">
                <a:solidFill>
                  <a:schemeClr val="accent2"/>
                </a:solidFill>
              </a:rPr>
              <a:t>Disant : « </a:t>
            </a:r>
            <a:r>
              <a:rPr lang="fr-FR" sz="2700" dirty="0" smtClean="0">
                <a:solidFill>
                  <a:schemeClr val="accent2"/>
                </a:solidFill>
              </a:rPr>
              <a:t>Regardez </a:t>
            </a:r>
            <a:r>
              <a:rPr lang="fr-FR" sz="2700" dirty="0">
                <a:solidFill>
                  <a:schemeClr val="accent2"/>
                </a:solidFill>
              </a:rPr>
              <a:t>bien, ma sœur ; </a:t>
            </a:r>
          </a:p>
          <a:p>
            <a:pPr algn="ctr"/>
            <a:r>
              <a:rPr lang="fr-FR" sz="2700" dirty="0">
                <a:solidFill>
                  <a:schemeClr val="accent2"/>
                </a:solidFill>
              </a:rPr>
              <a:t>Est-ce assez ? Dites-moi ; n’y suis-je point encore ? </a:t>
            </a:r>
          </a:p>
          <a:p>
            <a:pPr marL="285750" indent="-285750" algn="ctr">
              <a:buFontTx/>
              <a:buChar char="-"/>
            </a:pPr>
            <a:r>
              <a:rPr lang="fr-FR" sz="2700" dirty="0">
                <a:solidFill>
                  <a:schemeClr val="accent2"/>
                </a:solidFill>
              </a:rPr>
              <a:t>Nenni. – M’y voici donc ? – Point du tout. – M’y voilà ? </a:t>
            </a:r>
          </a:p>
          <a:p>
            <a:pPr marL="285750" indent="-285750" algn="ctr">
              <a:buFontTx/>
              <a:buChar char="-"/>
            </a:pPr>
            <a:r>
              <a:rPr lang="fr-FR" sz="2700" dirty="0">
                <a:solidFill>
                  <a:schemeClr val="accent2"/>
                </a:solidFill>
              </a:rPr>
              <a:t>Vous n’en </a:t>
            </a:r>
            <a:r>
              <a:rPr lang="fr-FR" sz="2700" dirty="0" smtClean="0">
                <a:solidFill>
                  <a:schemeClr val="accent2"/>
                </a:solidFill>
              </a:rPr>
              <a:t>approchez </a:t>
            </a:r>
            <a:r>
              <a:rPr lang="fr-FR" sz="2700" dirty="0">
                <a:solidFill>
                  <a:schemeClr val="accent2"/>
                </a:solidFill>
              </a:rPr>
              <a:t>point. »</a:t>
            </a:r>
            <a:r>
              <a:rPr lang="fr-FR" sz="2700" dirty="0">
                <a:solidFill>
                  <a:srgbClr val="0070C0"/>
                </a:solidFill>
              </a:rPr>
              <a:t> </a:t>
            </a:r>
            <a:r>
              <a:rPr lang="fr-FR" sz="2700" dirty="0">
                <a:solidFill>
                  <a:srgbClr val="7030A0"/>
                </a:solidFill>
              </a:rPr>
              <a:t>La chétive pécore</a:t>
            </a:r>
          </a:p>
          <a:p>
            <a:pPr algn="ctr"/>
            <a:r>
              <a:rPr lang="fr-FR" sz="2700" dirty="0">
                <a:solidFill>
                  <a:srgbClr val="7030A0"/>
                </a:solidFill>
              </a:rPr>
              <a:t>S’enfla si bien qu’elle creva.</a:t>
            </a:r>
          </a:p>
          <a:p>
            <a:pPr algn="ctr"/>
            <a:endParaRPr lang="fr-FR" sz="2700" dirty="0"/>
          </a:p>
        </p:txBody>
      </p:sp>
      <p:sp>
        <p:nvSpPr>
          <p:cNvPr id="3" name="ZoneTexte 2">
            <a:extLst>
              <a:ext uri="{FF2B5EF4-FFF2-40B4-BE49-F238E27FC236}">
                <a16:creationId xmlns:a16="http://schemas.microsoft.com/office/drawing/2014/main" xmlns="" id="{E407823A-D698-FD43-A52F-696397C58D83}"/>
              </a:ext>
            </a:extLst>
          </p:cNvPr>
          <p:cNvSpPr txBox="1"/>
          <p:nvPr/>
        </p:nvSpPr>
        <p:spPr>
          <a:xfrm>
            <a:off x="7503218" y="1186795"/>
            <a:ext cx="4627471" cy="523220"/>
          </a:xfrm>
          <a:prstGeom prst="rect">
            <a:avLst/>
          </a:prstGeom>
          <a:noFill/>
        </p:spPr>
        <p:txBody>
          <a:bodyPr wrap="square" rtlCol="0">
            <a:spAutoFit/>
          </a:bodyPr>
          <a:lstStyle/>
          <a:p>
            <a:pPr algn="l"/>
            <a:r>
              <a:rPr lang="fr-FR" sz="2800" dirty="0">
                <a:solidFill>
                  <a:schemeClr val="accent1"/>
                </a:solidFill>
              </a:rPr>
              <a:t>Présentation des personnages</a:t>
            </a:r>
          </a:p>
        </p:txBody>
      </p:sp>
      <p:sp>
        <p:nvSpPr>
          <p:cNvPr id="5" name="ZoneTexte 4">
            <a:extLst>
              <a:ext uri="{FF2B5EF4-FFF2-40B4-BE49-F238E27FC236}">
                <a16:creationId xmlns:a16="http://schemas.microsoft.com/office/drawing/2014/main" xmlns="" id="{A21F2E10-1CDD-B54C-84F2-41CA821E1CD5}"/>
              </a:ext>
            </a:extLst>
          </p:cNvPr>
          <p:cNvSpPr txBox="1"/>
          <p:nvPr/>
        </p:nvSpPr>
        <p:spPr>
          <a:xfrm>
            <a:off x="8680377" y="2876039"/>
            <a:ext cx="2490953" cy="523220"/>
          </a:xfrm>
          <a:prstGeom prst="rect">
            <a:avLst/>
          </a:prstGeom>
          <a:noFill/>
        </p:spPr>
        <p:txBody>
          <a:bodyPr wrap="square" rtlCol="0">
            <a:spAutoFit/>
          </a:bodyPr>
          <a:lstStyle/>
          <a:p>
            <a:pPr algn="ctr"/>
            <a:r>
              <a:rPr lang="fr-FR" sz="2800" dirty="0">
                <a:solidFill>
                  <a:schemeClr val="accent2"/>
                </a:solidFill>
              </a:rPr>
              <a:t>Les actions</a:t>
            </a:r>
          </a:p>
        </p:txBody>
      </p:sp>
      <p:sp>
        <p:nvSpPr>
          <p:cNvPr id="6" name="ZoneTexte 5">
            <a:extLst>
              <a:ext uri="{FF2B5EF4-FFF2-40B4-BE49-F238E27FC236}">
                <a16:creationId xmlns:a16="http://schemas.microsoft.com/office/drawing/2014/main" xmlns="" id="{BDA44AD2-53A2-4C4A-811C-DE6B5E5B670A}"/>
              </a:ext>
            </a:extLst>
          </p:cNvPr>
          <p:cNvSpPr txBox="1"/>
          <p:nvPr/>
        </p:nvSpPr>
        <p:spPr>
          <a:xfrm>
            <a:off x="8585063" y="4724400"/>
            <a:ext cx="3606937" cy="523220"/>
          </a:xfrm>
          <a:prstGeom prst="rect">
            <a:avLst/>
          </a:prstGeom>
          <a:noFill/>
        </p:spPr>
        <p:txBody>
          <a:bodyPr wrap="square" rtlCol="0">
            <a:spAutoFit/>
          </a:bodyPr>
          <a:lstStyle/>
          <a:p>
            <a:pPr algn="l"/>
            <a:r>
              <a:rPr lang="fr-FR" sz="2800" dirty="0">
                <a:solidFill>
                  <a:srgbClr val="7030A0"/>
                </a:solidFill>
              </a:rPr>
              <a:t>Une situation finale</a:t>
            </a:r>
          </a:p>
        </p:txBody>
      </p:sp>
      <p:sp>
        <p:nvSpPr>
          <p:cNvPr id="2" name="ZoneTexte 1">
            <a:extLst>
              <a:ext uri="{FF2B5EF4-FFF2-40B4-BE49-F238E27FC236}">
                <a16:creationId xmlns:a16="http://schemas.microsoft.com/office/drawing/2014/main" xmlns="" id="{9BA8E618-BD7B-4847-B15D-01DEF83526F1}"/>
              </a:ext>
            </a:extLst>
          </p:cNvPr>
          <p:cNvSpPr txBox="1"/>
          <p:nvPr/>
        </p:nvSpPr>
        <p:spPr>
          <a:xfrm>
            <a:off x="627701" y="326403"/>
            <a:ext cx="6373940" cy="523220"/>
          </a:xfrm>
          <a:prstGeom prst="rect">
            <a:avLst/>
          </a:prstGeom>
          <a:noFill/>
        </p:spPr>
        <p:txBody>
          <a:bodyPr wrap="square" rtlCol="0">
            <a:spAutoFit/>
          </a:bodyPr>
          <a:lstStyle/>
          <a:p>
            <a:pPr algn="l"/>
            <a:r>
              <a:rPr lang="fr-FR" sz="2800" dirty="0"/>
              <a:t>Une structure de récit en 3 parties …</a:t>
            </a:r>
          </a:p>
        </p:txBody>
      </p:sp>
    </p:spTree>
    <p:extLst>
      <p:ext uri="{BB962C8B-B14F-4D97-AF65-F5344CB8AC3E}">
        <p14:creationId xmlns:p14="http://schemas.microsoft.com/office/powerpoint/2010/main" val="13597698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F5D3582C-CCB8-F14A-A5B1-C563A487AA89}"/>
              </a:ext>
            </a:extLst>
          </p:cNvPr>
          <p:cNvSpPr txBox="1"/>
          <p:nvPr/>
        </p:nvSpPr>
        <p:spPr>
          <a:xfrm>
            <a:off x="205983" y="-2760"/>
            <a:ext cx="5900611" cy="523220"/>
          </a:xfrm>
          <a:prstGeom prst="rect">
            <a:avLst/>
          </a:prstGeom>
          <a:noFill/>
        </p:spPr>
        <p:txBody>
          <a:bodyPr wrap="square" rtlCol="0">
            <a:spAutoFit/>
          </a:bodyPr>
          <a:lstStyle/>
          <a:p>
            <a:pPr algn="l"/>
            <a:r>
              <a:rPr lang="fr-FR" sz="2800" dirty="0">
                <a:solidFill>
                  <a:schemeClr val="accent1"/>
                </a:solidFill>
              </a:rPr>
              <a:t>Un récit dialogué …</a:t>
            </a:r>
          </a:p>
        </p:txBody>
      </p:sp>
      <p:sp>
        <p:nvSpPr>
          <p:cNvPr id="4" name="ZoneTexte 3">
            <a:extLst>
              <a:ext uri="{FF2B5EF4-FFF2-40B4-BE49-F238E27FC236}">
                <a16:creationId xmlns:a16="http://schemas.microsoft.com/office/drawing/2014/main" xmlns="" id="{FA711411-7189-C949-BD00-8A22EEF31B98}"/>
              </a:ext>
            </a:extLst>
          </p:cNvPr>
          <p:cNvSpPr txBox="1"/>
          <p:nvPr/>
        </p:nvSpPr>
        <p:spPr>
          <a:xfrm>
            <a:off x="-21167" y="933209"/>
            <a:ext cx="9440333" cy="5078313"/>
          </a:xfrm>
          <a:prstGeom prst="rect">
            <a:avLst/>
          </a:prstGeom>
          <a:noFill/>
        </p:spPr>
        <p:txBody>
          <a:bodyPr wrap="square">
            <a:spAutoFit/>
          </a:bodyPr>
          <a:lstStyle/>
          <a:p>
            <a:pPr algn="ctr"/>
            <a:r>
              <a:rPr lang="fr-FR" sz="2700" dirty="0"/>
              <a:t>Une Grenouille vit un Bœuf</a:t>
            </a:r>
          </a:p>
          <a:p>
            <a:pPr algn="ctr"/>
            <a:r>
              <a:rPr lang="fr-FR" sz="2700" dirty="0"/>
              <a:t>Qui lui sembla de belle taille.</a:t>
            </a:r>
          </a:p>
          <a:p>
            <a:pPr algn="ctr"/>
            <a:r>
              <a:rPr lang="fr-FR" sz="2700" dirty="0"/>
              <a:t>Elle qui n’était pas grosse en tout comme un œuf,</a:t>
            </a:r>
          </a:p>
          <a:p>
            <a:pPr algn="ctr"/>
            <a:r>
              <a:rPr lang="fr-FR" sz="2700" dirty="0"/>
              <a:t>Envieuse s’étend, et s’enfle, et se travaille</a:t>
            </a:r>
          </a:p>
          <a:p>
            <a:pPr algn="ctr"/>
            <a:r>
              <a:rPr lang="fr-FR" sz="2700" dirty="0"/>
              <a:t>Pour égaler l’animal en grosseur,</a:t>
            </a:r>
          </a:p>
          <a:p>
            <a:pPr algn="ctr"/>
            <a:r>
              <a:rPr lang="fr-FR" sz="2700" dirty="0"/>
              <a:t>Disant : </a:t>
            </a:r>
            <a:r>
              <a:rPr lang="fr-FR" sz="2700" dirty="0">
                <a:solidFill>
                  <a:srgbClr val="7030A0"/>
                </a:solidFill>
              </a:rPr>
              <a:t>« Regardez bien, ma sœur ; </a:t>
            </a:r>
          </a:p>
          <a:p>
            <a:pPr algn="ctr"/>
            <a:r>
              <a:rPr lang="fr-FR" sz="2700" dirty="0">
                <a:solidFill>
                  <a:srgbClr val="7030A0"/>
                </a:solidFill>
              </a:rPr>
              <a:t>Est-ce assez ? Dites-moi ; n’y suis-je point encore ? </a:t>
            </a:r>
          </a:p>
          <a:p>
            <a:pPr marL="285750" indent="-285750" algn="ctr">
              <a:buFontTx/>
              <a:buChar char="-"/>
            </a:pPr>
            <a:r>
              <a:rPr lang="fr-FR" sz="2700" dirty="0">
                <a:solidFill>
                  <a:srgbClr val="7030A0"/>
                </a:solidFill>
              </a:rPr>
              <a:t>Nenni. – M’y voici donc ? – Point du tout. – M’y voilà ? </a:t>
            </a:r>
          </a:p>
          <a:p>
            <a:pPr marL="285750" indent="-285750" algn="ctr">
              <a:buFontTx/>
              <a:buChar char="-"/>
            </a:pPr>
            <a:r>
              <a:rPr lang="fr-FR" sz="2700" dirty="0">
                <a:solidFill>
                  <a:srgbClr val="7030A0"/>
                </a:solidFill>
              </a:rPr>
              <a:t>Vous n’en </a:t>
            </a:r>
            <a:r>
              <a:rPr lang="fr-FR" sz="2700" dirty="0" smtClean="0">
                <a:solidFill>
                  <a:srgbClr val="7030A0"/>
                </a:solidFill>
              </a:rPr>
              <a:t>approchez </a:t>
            </a:r>
            <a:r>
              <a:rPr lang="fr-FR" sz="2700" dirty="0">
                <a:solidFill>
                  <a:srgbClr val="7030A0"/>
                </a:solidFill>
              </a:rPr>
              <a:t>point. » </a:t>
            </a:r>
            <a:r>
              <a:rPr lang="fr-FR" sz="2700" dirty="0"/>
              <a:t>La chétive pécore</a:t>
            </a:r>
          </a:p>
          <a:p>
            <a:pPr algn="ctr"/>
            <a:r>
              <a:rPr lang="fr-FR" sz="2700" dirty="0"/>
              <a:t>S’enfla si bien qu’elle creva.</a:t>
            </a:r>
          </a:p>
          <a:p>
            <a:pPr algn="ctr"/>
            <a:endParaRPr lang="fr-FR" sz="2700" dirty="0"/>
          </a:p>
          <a:p>
            <a:pPr algn="ctr"/>
            <a:endParaRPr lang="fr-FR" sz="2700" dirty="0"/>
          </a:p>
        </p:txBody>
      </p:sp>
      <p:sp>
        <p:nvSpPr>
          <p:cNvPr id="9" name="ZoneTexte 8">
            <a:extLst>
              <a:ext uri="{FF2B5EF4-FFF2-40B4-BE49-F238E27FC236}">
                <a16:creationId xmlns:a16="http://schemas.microsoft.com/office/drawing/2014/main" xmlns="" id="{A73CFB94-B7A4-FB47-A6F9-4D4069B0E1F1}"/>
              </a:ext>
            </a:extLst>
          </p:cNvPr>
          <p:cNvSpPr txBox="1"/>
          <p:nvPr/>
        </p:nvSpPr>
        <p:spPr>
          <a:xfrm>
            <a:off x="8889847" y="858762"/>
            <a:ext cx="2496360" cy="523220"/>
          </a:xfrm>
          <a:prstGeom prst="rect">
            <a:avLst/>
          </a:prstGeom>
          <a:noFill/>
        </p:spPr>
        <p:txBody>
          <a:bodyPr wrap="square" rtlCol="0">
            <a:spAutoFit/>
          </a:bodyPr>
          <a:lstStyle/>
          <a:p>
            <a:pPr algn="l"/>
            <a:r>
              <a:rPr lang="fr-FR" sz="2800" dirty="0">
                <a:solidFill>
                  <a:srgbClr val="7030A0"/>
                </a:solidFill>
              </a:rPr>
              <a:t>Un dialogue </a:t>
            </a:r>
          </a:p>
        </p:txBody>
      </p:sp>
    </p:spTree>
    <p:extLst>
      <p:ext uri="{BB962C8B-B14F-4D97-AF65-F5344CB8AC3E}">
        <p14:creationId xmlns:p14="http://schemas.microsoft.com/office/powerpoint/2010/main" val="3442389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F5D3582C-CCB8-F14A-A5B1-C563A487AA89}"/>
              </a:ext>
            </a:extLst>
          </p:cNvPr>
          <p:cNvSpPr txBox="1"/>
          <p:nvPr/>
        </p:nvSpPr>
        <p:spPr>
          <a:xfrm>
            <a:off x="205984" y="99426"/>
            <a:ext cx="5900612" cy="523220"/>
          </a:xfrm>
          <a:prstGeom prst="rect">
            <a:avLst/>
          </a:prstGeom>
          <a:noFill/>
        </p:spPr>
        <p:txBody>
          <a:bodyPr wrap="square" rtlCol="0">
            <a:spAutoFit/>
          </a:bodyPr>
          <a:lstStyle/>
          <a:p>
            <a:pPr algn="l"/>
            <a:r>
              <a:rPr lang="fr-FR" sz="2800" dirty="0">
                <a:solidFill>
                  <a:schemeClr val="accent1"/>
                </a:solidFill>
              </a:rPr>
              <a:t>Un récit poétique ...</a:t>
            </a:r>
          </a:p>
        </p:txBody>
      </p:sp>
      <p:sp>
        <p:nvSpPr>
          <p:cNvPr id="4" name="ZoneTexte 3">
            <a:extLst>
              <a:ext uri="{FF2B5EF4-FFF2-40B4-BE49-F238E27FC236}">
                <a16:creationId xmlns:a16="http://schemas.microsoft.com/office/drawing/2014/main" xmlns="" id="{FA711411-7189-C949-BD00-8A22EEF31B98}"/>
              </a:ext>
            </a:extLst>
          </p:cNvPr>
          <p:cNvSpPr txBox="1"/>
          <p:nvPr/>
        </p:nvSpPr>
        <p:spPr>
          <a:xfrm>
            <a:off x="-685800" y="1143000"/>
            <a:ext cx="9440332" cy="5078313"/>
          </a:xfrm>
          <a:prstGeom prst="rect">
            <a:avLst/>
          </a:prstGeom>
          <a:noFill/>
        </p:spPr>
        <p:txBody>
          <a:bodyPr wrap="square">
            <a:spAutoFit/>
          </a:bodyPr>
          <a:lstStyle/>
          <a:p>
            <a:pPr algn="ctr"/>
            <a:r>
              <a:rPr lang="fr-FR" sz="2700" dirty="0"/>
              <a:t>Une Grenouille vit un Bœuf</a:t>
            </a:r>
          </a:p>
          <a:p>
            <a:pPr algn="ctr"/>
            <a:r>
              <a:rPr lang="fr-FR" sz="2700" dirty="0"/>
              <a:t>Qui lui sembla de belle taille.</a:t>
            </a:r>
          </a:p>
          <a:p>
            <a:pPr algn="ctr"/>
            <a:r>
              <a:rPr lang="fr-FR" sz="2700" dirty="0"/>
              <a:t>Elle qui n’était pas grosse en tout comme un œuf,</a:t>
            </a:r>
          </a:p>
          <a:p>
            <a:pPr algn="ctr"/>
            <a:r>
              <a:rPr lang="fr-FR" sz="2700" dirty="0"/>
              <a:t>Envieuse s’étend, et s’enfle, et se travaille</a:t>
            </a:r>
          </a:p>
          <a:p>
            <a:pPr algn="ctr"/>
            <a:r>
              <a:rPr lang="fr-FR" sz="2700" dirty="0"/>
              <a:t>Pour égaler l’animal en grosseur,</a:t>
            </a:r>
          </a:p>
          <a:p>
            <a:pPr algn="ctr"/>
            <a:r>
              <a:rPr lang="fr-FR" sz="2700" dirty="0"/>
              <a:t>Disant : « Regardez bien, ma sœur ; </a:t>
            </a:r>
          </a:p>
          <a:p>
            <a:pPr algn="ctr"/>
            <a:r>
              <a:rPr lang="fr-FR" sz="2700" dirty="0"/>
              <a:t>Est-ce assez ? Dites-moi ; n’y suis-je point encore ? </a:t>
            </a:r>
          </a:p>
          <a:p>
            <a:pPr marL="285750" indent="-285750" algn="ctr">
              <a:buFontTx/>
              <a:buChar char="-"/>
            </a:pPr>
            <a:r>
              <a:rPr lang="fr-FR" sz="2700" dirty="0"/>
              <a:t>Nenni. – M’y voici donc ? – Point du tout. – M’y voilà ? </a:t>
            </a:r>
          </a:p>
          <a:p>
            <a:pPr marL="285750" indent="-285750" algn="ctr">
              <a:buFontTx/>
              <a:buChar char="-"/>
            </a:pPr>
            <a:r>
              <a:rPr lang="fr-FR" sz="2700" dirty="0"/>
              <a:t>Vous n’en approchez point. » La chétive pécore</a:t>
            </a:r>
          </a:p>
          <a:p>
            <a:pPr algn="ctr"/>
            <a:r>
              <a:rPr lang="fr-FR" sz="2700" dirty="0"/>
              <a:t>S’enfla si bien qu’elle creva.</a:t>
            </a:r>
          </a:p>
          <a:p>
            <a:pPr algn="ctr"/>
            <a:endParaRPr lang="fr-FR" sz="2700" dirty="0"/>
          </a:p>
          <a:p>
            <a:pPr algn="ctr"/>
            <a:endParaRPr lang="fr-FR" sz="2700" dirty="0"/>
          </a:p>
        </p:txBody>
      </p:sp>
      <p:sp>
        <p:nvSpPr>
          <p:cNvPr id="5" name="ZoneTexte 4">
            <a:extLst>
              <a:ext uri="{FF2B5EF4-FFF2-40B4-BE49-F238E27FC236}">
                <a16:creationId xmlns:a16="http://schemas.microsoft.com/office/drawing/2014/main" xmlns="" id="{54BB88AB-1D5C-6F44-A18C-C0CF1289187F}"/>
              </a:ext>
            </a:extLst>
          </p:cNvPr>
          <p:cNvSpPr txBox="1"/>
          <p:nvPr/>
        </p:nvSpPr>
        <p:spPr>
          <a:xfrm>
            <a:off x="8382000" y="1219200"/>
            <a:ext cx="3614599" cy="1815882"/>
          </a:xfrm>
          <a:prstGeom prst="rect">
            <a:avLst/>
          </a:prstGeom>
          <a:noFill/>
        </p:spPr>
        <p:txBody>
          <a:bodyPr wrap="square" rtlCol="0">
            <a:spAutoFit/>
          </a:bodyPr>
          <a:lstStyle/>
          <a:p>
            <a:pPr algn="ctr"/>
            <a:r>
              <a:rPr lang="fr-FR" sz="2800" dirty="0">
                <a:solidFill>
                  <a:srgbClr val="7030A0"/>
                </a:solidFill>
              </a:rPr>
              <a:t>Un récit en </a:t>
            </a:r>
            <a:r>
              <a:rPr lang="fr-FR" sz="2800" u="sng" dirty="0">
                <a:solidFill>
                  <a:srgbClr val="7030A0"/>
                </a:solidFill>
              </a:rPr>
              <a:t>vers</a:t>
            </a:r>
            <a:r>
              <a:rPr lang="fr-FR" sz="2800" dirty="0">
                <a:solidFill>
                  <a:srgbClr val="7030A0"/>
                </a:solidFill>
              </a:rPr>
              <a:t> :</a:t>
            </a:r>
          </a:p>
          <a:p>
            <a:pPr algn="ctr"/>
            <a:r>
              <a:rPr lang="fr-FR" sz="2800" dirty="0">
                <a:solidFill>
                  <a:srgbClr val="7030A0"/>
                </a:solidFill>
              </a:rPr>
              <a:t>« Une ligne » qui commence par une</a:t>
            </a:r>
          </a:p>
          <a:p>
            <a:pPr algn="ctr"/>
            <a:r>
              <a:rPr lang="fr-FR" sz="2800" dirty="0">
                <a:solidFill>
                  <a:srgbClr val="7030A0"/>
                </a:solidFill>
              </a:rPr>
              <a:t>majuscule.</a:t>
            </a:r>
          </a:p>
        </p:txBody>
      </p:sp>
    </p:spTree>
    <p:extLst>
      <p:ext uri="{BB962C8B-B14F-4D97-AF65-F5344CB8AC3E}">
        <p14:creationId xmlns:p14="http://schemas.microsoft.com/office/powerpoint/2010/main" val="25337148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2" y="365125"/>
            <a:ext cx="10515600" cy="715105"/>
          </a:xfrm>
        </p:spPr>
        <p:txBody>
          <a:bodyPr/>
          <a:lstStyle/>
          <a:p>
            <a:pPr algn="ctr"/>
            <a:r>
              <a:rPr lang="fr-FR" dirty="0">
                <a:solidFill>
                  <a:schemeClr val="accent1"/>
                </a:solidFill>
              </a:rPr>
              <a:t>Comparons…</a:t>
            </a:r>
          </a:p>
        </p:txBody>
      </p:sp>
      <p:sp>
        <p:nvSpPr>
          <p:cNvPr id="3" name="Espace réservé du contenu 2"/>
          <p:cNvSpPr>
            <a:spLocks noGrp="1"/>
          </p:cNvSpPr>
          <p:nvPr>
            <p:ph sz="half" idx="1"/>
          </p:nvPr>
        </p:nvSpPr>
        <p:spPr>
          <a:xfrm>
            <a:off x="304800" y="1825626"/>
            <a:ext cx="7680143" cy="1444260"/>
          </a:xfrm>
        </p:spPr>
        <p:txBody>
          <a:bodyPr>
            <a:noAutofit/>
          </a:bodyPr>
          <a:lstStyle/>
          <a:p>
            <a:pPr marL="0" lvl="0" indent="0">
              <a:lnSpc>
                <a:spcPct val="100000"/>
              </a:lnSpc>
              <a:spcBef>
                <a:spcPts val="0"/>
              </a:spcBef>
              <a:buNone/>
            </a:pPr>
            <a:r>
              <a:rPr lang="fr-FR" dirty="0">
                <a:solidFill>
                  <a:prstClr val="black"/>
                </a:solidFill>
              </a:rPr>
              <a:t>La Grenouille ayant un jour aperçu un Bœuf qui paissait dans une prairie, se flatta de pouvoir devenir aussi grosse que cet animal.</a:t>
            </a:r>
            <a:endParaRPr lang="fr-FR" dirty="0"/>
          </a:p>
        </p:txBody>
      </p:sp>
      <p:sp>
        <p:nvSpPr>
          <p:cNvPr id="4" name="Espace réservé du contenu 3"/>
          <p:cNvSpPr>
            <a:spLocks noGrp="1"/>
          </p:cNvSpPr>
          <p:nvPr>
            <p:ph sz="half" idx="2"/>
          </p:nvPr>
        </p:nvSpPr>
        <p:spPr>
          <a:xfrm>
            <a:off x="4495800" y="3606545"/>
            <a:ext cx="7391400" cy="2451501"/>
          </a:xfrm>
        </p:spPr>
        <p:txBody>
          <a:bodyPr>
            <a:normAutofit/>
          </a:bodyPr>
          <a:lstStyle/>
          <a:p>
            <a:pPr marL="0" lvl="0" indent="0" algn="ctr">
              <a:lnSpc>
                <a:spcPct val="100000"/>
              </a:lnSpc>
              <a:spcBef>
                <a:spcPts val="0"/>
              </a:spcBef>
              <a:buNone/>
            </a:pPr>
            <a:r>
              <a:rPr lang="fr-FR" dirty="0">
                <a:solidFill>
                  <a:prstClr val="black"/>
                </a:solidFill>
              </a:rPr>
              <a:t>Une Grenouille vit un Bœuf</a:t>
            </a:r>
          </a:p>
          <a:p>
            <a:pPr marL="0" lvl="0" indent="0" algn="ctr">
              <a:lnSpc>
                <a:spcPct val="100000"/>
              </a:lnSpc>
              <a:spcBef>
                <a:spcPts val="0"/>
              </a:spcBef>
              <a:buNone/>
            </a:pPr>
            <a:r>
              <a:rPr lang="fr-FR" dirty="0">
                <a:solidFill>
                  <a:prstClr val="black"/>
                </a:solidFill>
              </a:rPr>
              <a:t>Qui lui sembla de belle taille.</a:t>
            </a:r>
          </a:p>
          <a:p>
            <a:pPr marL="0" lvl="0" indent="0" algn="ctr">
              <a:lnSpc>
                <a:spcPct val="100000"/>
              </a:lnSpc>
              <a:spcBef>
                <a:spcPts val="0"/>
              </a:spcBef>
              <a:buNone/>
            </a:pPr>
            <a:r>
              <a:rPr lang="fr-FR" dirty="0">
                <a:solidFill>
                  <a:prstClr val="black"/>
                </a:solidFill>
              </a:rPr>
              <a:t>Elle qui n’était pas grosse en tout comme un œuf,</a:t>
            </a:r>
          </a:p>
          <a:p>
            <a:pPr marL="0" lvl="0" indent="0" algn="ctr">
              <a:lnSpc>
                <a:spcPct val="100000"/>
              </a:lnSpc>
              <a:spcBef>
                <a:spcPts val="0"/>
              </a:spcBef>
              <a:buNone/>
            </a:pPr>
            <a:r>
              <a:rPr lang="fr-FR" dirty="0">
                <a:solidFill>
                  <a:prstClr val="black"/>
                </a:solidFill>
              </a:rPr>
              <a:t>Envieuse s’étend, et s’enfle, et se travaille</a:t>
            </a:r>
          </a:p>
          <a:p>
            <a:pPr marL="0" lvl="0" indent="0" algn="ctr">
              <a:lnSpc>
                <a:spcPct val="100000"/>
              </a:lnSpc>
              <a:spcBef>
                <a:spcPts val="0"/>
              </a:spcBef>
              <a:buNone/>
            </a:pPr>
            <a:r>
              <a:rPr lang="fr-FR" dirty="0"/>
              <a:t>[…]</a:t>
            </a:r>
          </a:p>
        </p:txBody>
      </p:sp>
    </p:spTree>
    <p:extLst>
      <p:ext uri="{BB962C8B-B14F-4D97-AF65-F5344CB8AC3E}">
        <p14:creationId xmlns:p14="http://schemas.microsoft.com/office/powerpoint/2010/main" val="1129155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2" y="365126"/>
            <a:ext cx="10515600" cy="656714"/>
          </a:xfrm>
        </p:spPr>
        <p:txBody>
          <a:bodyPr>
            <a:normAutofit fontScale="90000"/>
          </a:bodyPr>
          <a:lstStyle/>
          <a:p>
            <a:pPr algn="ctr"/>
            <a:r>
              <a:rPr lang="fr-FR" dirty="0">
                <a:solidFill>
                  <a:schemeClr val="accent1"/>
                </a:solidFill>
              </a:rPr>
              <a:t>Comparons encore…</a:t>
            </a:r>
          </a:p>
        </p:txBody>
      </p:sp>
      <p:sp>
        <p:nvSpPr>
          <p:cNvPr id="3" name="Espace réservé du contenu 2"/>
          <p:cNvSpPr>
            <a:spLocks noGrp="1"/>
          </p:cNvSpPr>
          <p:nvPr>
            <p:ph sz="half" idx="1"/>
          </p:nvPr>
        </p:nvSpPr>
        <p:spPr>
          <a:xfrm>
            <a:off x="838200" y="1825625"/>
            <a:ext cx="10372834" cy="1721616"/>
          </a:xfrm>
        </p:spPr>
        <p:txBody>
          <a:bodyPr>
            <a:noAutofit/>
          </a:bodyPr>
          <a:lstStyle/>
          <a:p>
            <a:pPr marL="0" lvl="0" indent="0">
              <a:lnSpc>
                <a:spcPct val="100000"/>
              </a:lnSpc>
              <a:spcBef>
                <a:spcPts val="0"/>
              </a:spcBef>
              <a:buNone/>
            </a:pPr>
            <a:r>
              <a:rPr lang="fr-FR" dirty="0">
                <a:solidFill>
                  <a:prstClr val="black"/>
                </a:solidFill>
              </a:rPr>
              <a:t>Elle fit donc de grands efforts pour enfler les rides de son corps, et demanda à ses compagnes si sa taille commençait à approcher de celle du Bœuf. Elles lui répondirent que non. </a:t>
            </a:r>
          </a:p>
        </p:txBody>
      </p:sp>
      <p:sp>
        <p:nvSpPr>
          <p:cNvPr id="4" name="Espace réservé du contenu 3"/>
          <p:cNvSpPr>
            <a:spLocks noGrp="1"/>
          </p:cNvSpPr>
          <p:nvPr>
            <p:ph sz="half" idx="2"/>
          </p:nvPr>
        </p:nvSpPr>
        <p:spPr>
          <a:xfrm>
            <a:off x="3036322" y="3767121"/>
            <a:ext cx="8518342" cy="1911385"/>
          </a:xfrm>
        </p:spPr>
        <p:txBody>
          <a:bodyPr>
            <a:noAutofit/>
          </a:bodyPr>
          <a:lstStyle/>
          <a:p>
            <a:pPr marL="0" lvl="0" indent="0" algn="ctr">
              <a:lnSpc>
                <a:spcPct val="100000"/>
              </a:lnSpc>
              <a:spcBef>
                <a:spcPts val="0"/>
              </a:spcBef>
              <a:buNone/>
            </a:pPr>
            <a:r>
              <a:rPr lang="fr-FR" dirty="0">
                <a:solidFill>
                  <a:prstClr val="black"/>
                </a:solidFill>
              </a:rPr>
              <a:t>[…] Disant : « Regardez bien, ma sœur ; </a:t>
            </a:r>
          </a:p>
          <a:p>
            <a:pPr marL="0" lvl="0" indent="0" algn="ctr">
              <a:lnSpc>
                <a:spcPct val="100000"/>
              </a:lnSpc>
              <a:spcBef>
                <a:spcPts val="0"/>
              </a:spcBef>
              <a:buNone/>
            </a:pPr>
            <a:r>
              <a:rPr lang="fr-FR" dirty="0">
                <a:solidFill>
                  <a:prstClr val="black"/>
                </a:solidFill>
              </a:rPr>
              <a:t>Est-ce assez ? Dites-moi ; n’y suis-je point encore ? </a:t>
            </a:r>
          </a:p>
          <a:p>
            <a:pPr marL="285750" lvl="0" indent="-285750" algn="ctr">
              <a:lnSpc>
                <a:spcPct val="100000"/>
              </a:lnSpc>
              <a:spcBef>
                <a:spcPts val="0"/>
              </a:spcBef>
              <a:buFontTx/>
              <a:buChar char="-"/>
            </a:pPr>
            <a:r>
              <a:rPr lang="fr-FR" dirty="0">
                <a:solidFill>
                  <a:prstClr val="black"/>
                </a:solidFill>
              </a:rPr>
              <a:t>Nenni. – M’y voici donc ? – Point du tout. – M’y voilà ? </a:t>
            </a:r>
          </a:p>
          <a:p>
            <a:endParaRPr lang="fr-FR" dirty="0"/>
          </a:p>
        </p:txBody>
      </p:sp>
    </p:spTree>
    <p:extLst>
      <p:ext uri="{BB962C8B-B14F-4D97-AF65-F5344CB8AC3E}">
        <p14:creationId xmlns:p14="http://schemas.microsoft.com/office/powerpoint/2010/main" val="3513124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9789" y="365126"/>
            <a:ext cx="9262760" cy="823912"/>
          </a:xfrm>
        </p:spPr>
        <p:txBody>
          <a:bodyPr/>
          <a:lstStyle/>
          <a:p>
            <a:r>
              <a:rPr lang="fr-FR" dirty="0">
                <a:solidFill>
                  <a:schemeClr val="accent1"/>
                </a:solidFill>
              </a:rPr>
              <a:t>      Des vers de longueur différente :</a:t>
            </a:r>
          </a:p>
        </p:txBody>
      </p:sp>
      <p:sp>
        <p:nvSpPr>
          <p:cNvPr id="6" name="Espace réservé du texte 5"/>
          <p:cNvSpPr>
            <a:spLocks noGrp="1"/>
          </p:cNvSpPr>
          <p:nvPr>
            <p:ph type="body" idx="1"/>
          </p:nvPr>
        </p:nvSpPr>
        <p:spPr>
          <a:xfrm>
            <a:off x="956572" y="1447600"/>
            <a:ext cx="3524924" cy="563076"/>
          </a:xfrm>
        </p:spPr>
        <p:txBody>
          <a:bodyPr/>
          <a:lstStyle/>
          <a:p>
            <a:r>
              <a:rPr lang="fr-FR" dirty="0"/>
              <a:t>Comptons les syllabes :</a:t>
            </a:r>
          </a:p>
        </p:txBody>
      </p:sp>
      <p:sp>
        <p:nvSpPr>
          <p:cNvPr id="5" name="Espace réservé du contenu 4"/>
          <p:cNvSpPr>
            <a:spLocks noGrp="1"/>
          </p:cNvSpPr>
          <p:nvPr>
            <p:ph sz="half" idx="2"/>
          </p:nvPr>
        </p:nvSpPr>
        <p:spPr>
          <a:xfrm>
            <a:off x="1352626" y="2213122"/>
            <a:ext cx="3990133" cy="939982"/>
          </a:xfrm>
        </p:spPr>
        <p:txBody>
          <a:bodyPr/>
          <a:lstStyle/>
          <a:p>
            <a:pPr marL="0" lvl="0" indent="0">
              <a:lnSpc>
                <a:spcPct val="100000"/>
              </a:lnSpc>
              <a:spcBef>
                <a:spcPts val="0"/>
              </a:spcBef>
              <a:buNone/>
            </a:pPr>
            <a:r>
              <a:rPr lang="fr-FR" sz="2500" dirty="0">
                <a:solidFill>
                  <a:prstClr val="black"/>
                </a:solidFill>
              </a:rPr>
              <a:t>Une Grenouille vit un Bœuf</a:t>
            </a:r>
          </a:p>
          <a:p>
            <a:pPr marL="0" lvl="0" indent="0">
              <a:lnSpc>
                <a:spcPct val="100000"/>
              </a:lnSpc>
              <a:spcBef>
                <a:spcPts val="0"/>
              </a:spcBef>
              <a:buNone/>
            </a:pPr>
            <a:r>
              <a:rPr lang="fr-FR" sz="2500" dirty="0">
                <a:solidFill>
                  <a:prstClr val="black"/>
                </a:solidFill>
              </a:rPr>
              <a:t>Qui lui sembla de belle taille.</a:t>
            </a:r>
          </a:p>
          <a:p>
            <a:pPr marL="0" indent="0">
              <a:buNone/>
            </a:pPr>
            <a:endParaRPr lang="fr-FR" dirty="0"/>
          </a:p>
        </p:txBody>
      </p:sp>
      <p:sp>
        <p:nvSpPr>
          <p:cNvPr id="7" name="Espace réservé du texte 6"/>
          <p:cNvSpPr>
            <a:spLocks noGrp="1"/>
          </p:cNvSpPr>
          <p:nvPr>
            <p:ph type="body" sz="quarter" idx="3"/>
          </p:nvPr>
        </p:nvSpPr>
        <p:spPr>
          <a:xfrm>
            <a:off x="6172202" y="3655506"/>
            <a:ext cx="3247853" cy="516274"/>
          </a:xfrm>
        </p:spPr>
        <p:txBody>
          <a:bodyPr/>
          <a:lstStyle/>
          <a:p>
            <a:r>
              <a:rPr lang="fr-FR"/>
              <a:t>Comptons aussi :</a:t>
            </a:r>
          </a:p>
        </p:txBody>
      </p:sp>
      <p:sp>
        <p:nvSpPr>
          <p:cNvPr id="8" name="Espace réservé du contenu 7"/>
          <p:cNvSpPr>
            <a:spLocks noGrp="1"/>
          </p:cNvSpPr>
          <p:nvPr>
            <p:ph sz="quarter" idx="4"/>
          </p:nvPr>
        </p:nvSpPr>
        <p:spPr>
          <a:xfrm>
            <a:off x="4572000" y="4315194"/>
            <a:ext cx="7315200" cy="1071723"/>
          </a:xfrm>
        </p:spPr>
        <p:txBody>
          <a:bodyPr/>
          <a:lstStyle/>
          <a:p>
            <a:pPr marL="0" indent="0">
              <a:buNone/>
            </a:pPr>
            <a:r>
              <a:rPr lang="fr-FR" sz="2700" dirty="0">
                <a:solidFill>
                  <a:prstClr val="black"/>
                </a:solidFill>
              </a:rPr>
              <a:t>Elle qui n’était pas grosse en tout comme un œuf,</a:t>
            </a:r>
          </a:p>
          <a:p>
            <a:pPr marL="0" lvl="0" indent="0" algn="ctr">
              <a:lnSpc>
                <a:spcPct val="100000"/>
              </a:lnSpc>
              <a:spcBef>
                <a:spcPts val="0"/>
              </a:spcBef>
              <a:buNone/>
            </a:pPr>
            <a:r>
              <a:rPr lang="fr-FR" sz="2700" dirty="0">
                <a:solidFill>
                  <a:prstClr val="black"/>
                </a:solidFill>
              </a:rPr>
              <a:t>Envieuse s’étend, et s’enfle, et se travaille</a:t>
            </a:r>
          </a:p>
          <a:p>
            <a:pPr marL="0" indent="0">
              <a:buNone/>
            </a:pPr>
            <a:endParaRPr lang="fr-FR" dirty="0"/>
          </a:p>
        </p:txBody>
      </p:sp>
      <p:sp>
        <p:nvSpPr>
          <p:cNvPr id="9" name="ZoneTexte 8">
            <a:extLst>
              <a:ext uri="{FF2B5EF4-FFF2-40B4-BE49-F238E27FC236}">
                <a16:creationId xmlns:a16="http://schemas.microsoft.com/office/drawing/2014/main" xmlns="" id="{41A8C730-D466-5A4B-8BEB-A188848D6420}"/>
              </a:ext>
            </a:extLst>
          </p:cNvPr>
          <p:cNvSpPr txBox="1"/>
          <p:nvPr/>
        </p:nvSpPr>
        <p:spPr>
          <a:xfrm>
            <a:off x="3047269" y="3245793"/>
            <a:ext cx="2295489" cy="523220"/>
          </a:xfrm>
          <a:prstGeom prst="rect">
            <a:avLst/>
          </a:prstGeom>
          <a:noFill/>
        </p:spPr>
        <p:txBody>
          <a:bodyPr wrap="square">
            <a:spAutoFit/>
          </a:bodyPr>
          <a:lstStyle/>
          <a:p>
            <a:pPr marL="0" indent="0">
              <a:buNone/>
            </a:pPr>
            <a:r>
              <a:rPr lang="fr-FR" sz="2800" dirty="0">
                <a:solidFill>
                  <a:schemeClr val="accent1"/>
                </a:solidFill>
              </a:rPr>
              <a:t>→ 8 syllabes</a:t>
            </a:r>
          </a:p>
        </p:txBody>
      </p:sp>
      <p:sp>
        <p:nvSpPr>
          <p:cNvPr id="10" name="ZoneTexte 9">
            <a:extLst>
              <a:ext uri="{FF2B5EF4-FFF2-40B4-BE49-F238E27FC236}">
                <a16:creationId xmlns:a16="http://schemas.microsoft.com/office/drawing/2014/main" xmlns="" id="{886A5F21-D8FE-0742-9137-F185B8BA16E0}"/>
              </a:ext>
            </a:extLst>
          </p:cNvPr>
          <p:cNvSpPr txBox="1"/>
          <p:nvPr/>
        </p:nvSpPr>
        <p:spPr>
          <a:xfrm>
            <a:off x="6709826" y="5530331"/>
            <a:ext cx="2698750" cy="523220"/>
          </a:xfrm>
          <a:prstGeom prst="rect">
            <a:avLst/>
          </a:prstGeom>
          <a:noFill/>
        </p:spPr>
        <p:txBody>
          <a:bodyPr wrap="square">
            <a:spAutoFit/>
          </a:bodyPr>
          <a:lstStyle/>
          <a:p>
            <a:pPr marL="0" indent="0">
              <a:buNone/>
            </a:pPr>
            <a:r>
              <a:rPr lang="fr-FR" sz="2800" dirty="0">
                <a:solidFill>
                  <a:schemeClr val="accent1"/>
                </a:solidFill>
              </a:rPr>
              <a:t>→ 12 syllabes</a:t>
            </a:r>
          </a:p>
        </p:txBody>
      </p:sp>
    </p:spTree>
    <p:extLst>
      <p:ext uri="{BB962C8B-B14F-4D97-AF65-F5344CB8AC3E}">
        <p14:creationId xmlns:p14="http://schemas.microsoft.com/office/powerpoint/2010/main" val="27596358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F5D3582C-CCB8-F14A-A5B1-C563A487AA89}"/>
              </a:ext>
            </a:extLst>
          </p:cNvPr>
          <p:cNvSpPr txBox="1"/>
          <p:nvPr/>
        </p:nvSpPr>
        <p:spPr>
          <a:xfrm>
            <a:off x="248315" y="166573"/>
            <a:ext cx="5900611" cy="523220"/>
          </a:xfrm>
          <a:prstGeom prst="rect">
            <a:avLst/>
          </a:prstGeom>
          <a:noFill/>
        </p:spPr>
        <p:txBody>
          <a:bodyPr wrap="square" rtlCol="0">
            <a:spAutoFit/>
          </a:bodyPr>
          <a:lstStyle/>
          <a:p>
            <a:pPr algn="l"/>
            <a:r>
              <a:rPr lang="fr-FR" sz="2800" dirty="0">
                <a:solidFill>
                  <a:schemeClr val="accent1"/>
                </a:solidFill>
              </a:rPr>
              <a:t>Un récit poétique ...</a:t>
            </a:r>
          </a:p>
        </p:txBody>
      </p:sp>
      <p:sp>
        <p:nvSpPr>
          <p:cNvPr id="4" name="ZoneTexte 3">
            <a:extLst>
              <a:ext uri="{FF2B5EF4-FFF2-40B4-BE49-F238E27FC236}">
                <a16:creationId xmlns:a16="http://schemas.microsoft.com/office/drawing/2014/main" xmlns="" id="{FA711411-7189-C949-BD00-8A22EEF31B98}"/>
              </a:ext>
            </a:extLst>
          </p:cNvPr>
          <p:cNvSpPr txBox="1"/>
          <p:nvPr/>
        </p:nvSpPr>
        <p:spPr>
          <a:xfrm>
            <a:off x="1650998" y="1371600"/>
            <a:ext cx="8786357" cy="4401205"/>
          </a:xfrm>
          <a:prstGeom prst="rect">
            <a:avLst/>
          </a:prstGeom>
          <a:noFill/>
        </p:spPr>
        <p:txBody>
          <a:bodyPr wrap="square">
            <a:spAutoFit/>
          </a:bodyPr>
          <a:lstStyle/>
          <a:p>
            <a:pPr algn="ctr"/>
            <a:r>
              <a:rPr lang="fr-FR" sz="2800" dirty="0"/>
              <a:t>Une Grenouille vit un Bœuf</a:t>
            </a:r>
          </a:p>
          <a:p>
            <a:pPr algn="ctr"/>
            <a:r>
              <a:rPr lang="fr-FR" sz="2800" dirty="0"/>
              <a:t>Qui lui sembla de belle taille.</a:t>
            </a:r>
          </a:p>
          <a:p>
            <a:pPr algn="ctr"/>
            <a:r>
              <a:rPr lang="fr-FR" sz="2800" dirty="0"/>
              <a:t>Elle qui n’était pas grosse en tout comme un œuf,</a:t>
            </a:r>
          </a:p>
          <a:p>
            <a:pPr algn="ctr"/>
            <a:r>
              <a:rPr lang="fr-FR" sz="2800" dirty="0"/>
              <a:t>Envieuse s’étend, et s’enfle, et se travaille</a:t>
            </a:r>
          </a:p>
          <a:p>
            <a:pPr algn="ctr"/>
            <a:r>
              <a:rPr lang="fr-FR" sz="2800" dirty="0"/>
              <a:t>Pour égaler l’animal en grosseur,</a:t>
            </a:r>
          </a:p>
          <a:p>
            <a:pPr algn="ctr"/>
            <a:r>
              <a:rPr lang="fr-FR" sz="2800" dirty="0"/>
              <a:t>Disant : « </a:t>
            </a:r>
            <a:r>
              <a:rPr lang="fr-FR" sz="2800" dirty="0" smtClean="0"/>
              <a:t>Regardez </a:t>
            </a:r>
            <a:r>
              <a:rPr lang="fr-FR" sz="2800" dirty="0"/>
              <a:t>bien, ma sœur ; </a:t>
            </a:r>
          </a:p>
          <a:p>
            <a:pPr algn="ctr"/>
            <a:r>
              <a:rPr lang="fr-FR" sz="2800" dirty="0"/>
              <a:t>Est-ce assez ? Dites-moi ; n’y suis-je point encore ? </a:t>
            </a:r>
          </a:p>
          <a:p>
            <a:pPr marL="285750" indent="-285750" algn="ctr">
              <a:buFontTx/>
              <a:buChar char="-"/>
            </a:pPr>
            <a:r>
              <a:rPr lang="fr-FR" sz="2800" dirty="0"/>
              <a:t>Nenni. – M’y voici donc ? – Point du tout. – M’y voilà ? </a:t>
            </a:r>
          </a:p>
          <a:p>
            <a:pPr marL="285750" indent="-285750" algn="ctr">
              <a:buFontTx/>
              <a:buChar char="-"/>
            </a:pPr>
            <a:r>
              <a:rPr lang="fr-FR" sz="2800" dirty="0"/>
              <a:t>Vous n’en </a:t>
            </a:r>
            <a:r>
              <a:rPr lang="fr-FR" sz="2800" dirty="0" smtClean="0"/>
              <a:t>approchez </a:t>
            </a:r>
            <a:r>
              <a:rPr lang="fr-FR" sz="2800" dirty="0"/>
              <a:t>point. » La chétive pécore</a:t>
            </a:r>
          </a:p>
          <a:p>
            <a:pPr algn="ctr"/>
            <a:r>
              <a:rPr lang="fr-FR" sz="2800" dirty="0"/>
              <a:t>S’enfla si bien qu’elle creva.</a:t>
            </a:r>
          </a:p>
        </p:txBody>
      </p:sp>
      <p:sp>
        <p:nvSpPr>
          <p:cNvPr id="6" name="ZoneTexte 5">
            <a:extLst>
              <a:ext uri="{FF2B5EF4-FFF2-40B4-BE49-F238E27FC236}">
                <a16:creationId xmlns:a16="http://schemas.microsoft.com/office/drawing/2014/main" xmlns="" id="{BAC1B755-2221-F14B-B0E5-74B8BDF09FA1}"/>
              </a:ext>
            </a:extLst>
          </p:cNvPr>
          <p:cNvSpPr txBox="1"/>
          <p:nvPr/>
        </p:nvSpPr>
        <p:spPr>
          <a:xfrm>
            <a:off x="6392332" y="211675"/>
            <a:ext cx="5683252" cy="830997"/>
          </a:xfrm>
          <a:prstGeom prst="rect">
            <a:avLst/>
          </a:prstGeom>
          <a:noFill/>
        </p:spPr>
        <p:txBody>
          <a:bodyPr wrap="square" rtlCol="0">
            <a:spAutoFit/>
          </a:bodyPr>
          <a:lstStyle/>
          <a:p>
            <a:pPr algn="l"/>
            <a:r>
              <a:rPr lang="fr-FR" sz="2400" u="sng" dirty="0">
                <a:solidFill>
                  <a:srgbClr val="7030A0"/>
                </a:solidFill>
              </a:rPr>
              <a:t>Des rimes </a:t>
            </a:r>
            <a:r>
              <a:rPr lang="fr-FR" sz="2400" dirty="0">
                <a:solidFill>
                  <a:srgbClr val="7030A0"/>
                </a:solidFill>
              </a:rPr>
              <a:t>: ce sont des sons identiques qui se retrouvent à la fin des vers.  </a:t>
            </a:r>
          </a:p>
        </p:txBody>
      </p:sp>
    </p:spTree>
    <p:extLst>
      <p:ext uri="{BB962C8B-B14F-4D97-AF65-F5344CB8AC3E}">
        <p14:creationId xmlns:p14="http://schemas.microsoft.com/office/powerpoint/2010/main" val="19023168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F5D3582C-CCB8-F14A-A5B1-C563A487AA89}"/>
              </a:ext>
            </a:extLst>
          </p:cNvPr>
          <p:cNvSpPr txBox="1"/>
          <p:nvPr/>
        </p:nvSpPr>
        <p:spPr>
          <a:xfrm>
            <a:off x="248315" y="166573"/>
            <a:ext cx="5900611" cy="523220"/>
          </a:xfrm>
          <a:prstGeom prst="rect">
            <a:avLst/>
          </a:prstGeom>
          <a:noFill/>
        </p:spPr>
        <p:txBody>
          <a:bodyPr wrap="square" rtlCol="0">
            <a:spAutoFit/>
          </a:bodyPr>
          <a:lstStyle/>
          <a:p>
            <a:pPr algn="l"/>
            <a:r>
              <a:rPr lang="fr-FR" sz="2800" dirty="0">
                <a:solidFill>
                  <a:schemeClr val="accent1"/>
                </a:solidFill>
              </a:rPr>
              <a:t>Un récit poétique ...</a:t>
            </a:r>
          </a:p>
        </p:txBody>
      </p:sp>
      <p:sp>
        <p:nvSpPr>
          <p:cNvPr id="4" name="ZoneTexte 3">
            <a:extLst>
              <a:ext uri="{FF2B5EF4-FFF2-40B4-BE49-F238E27FC236}">
                <a16:creationId xmlns:a16="http://schemas.microsoft.com/office/drawing/2014/main" xmlns="" id="{FA711411-7189-C949-BD00-8A22EEF31B98}"/>
              </a:ext>
            </a:extLst>
          </p:cNvPr>
          <p:cNvSpPr txBox="1"/>
          <p:nvPr/>
        </p:nvSpPr>
        <p:spPr>
          <a:xfrm>
            <a:off x="1650999" y="1371600"/>
            <a:ext cx="8458200" cy="4401205"/>
          </a:xfrm>
          <a:prstGeom prst="rect">
            <a:avLst/>
          </a:prstGeom>
          <a:noFill/>
        </p:spPr>
        <p:txBody>
          <a:bodyPr wrap="square">
            <a:spAutoFit/>
          </a:bodyPr>
          <a:lstStyle/>
          <a:p>
            <a:pPr algn="ctr"/>
            <a:r>
              <a:rPr lang="fr-FR" sz="2800" dirty="0"/>
              <a:t>Une Grenouille vit un B</a:t>
            </a:r>
            <a:r>
              <a:rPr lang="fr-FR" sz="2800" dirty="0">
                <a:solidFill>
                  <a:srgbClr val="FF0000"/>
                </a:solidFill>
              </a:rPr>
              <a:t>œuf</a:t>
            </a:r>
          </a:p>
          <a:p>
            <a:pPr algn="ctr"/>
            <a:r>
              <a:rPr lang="fr-FR" sz="2800" dirty="0"/>
              <a:t>Qui lui sembla de belle </a:t>
            </a:r>
            <a:r>
              <a:rPr lang="fr-FR" sz="2800" dirty="0">
                <a:solidFill>
                  <a:srgbClr val="0070C0"/>
                </a:solidFill>
              </a:rPr>
              <a:t>taille</a:t>
            </a:r>
            <a:r>
              <a:rPr lang="fr-FR" sz="2800" dirty="0"/>
              <a:t>.</a:t>
            </a:r>
          </a:p>
          <a:p>
            <a:pPr algn="ctr"/>
            <a:r>
              <a:rPr lang="fr-FR" sz="2800" dirty="0"/>
              <a:t>Elle qui n’était pas grosse en tout comme un </a:t>
            </a:r>
            <a:r>
              <a:rPr lang="fr-FR" sz="2800" dirty="0">
                <a:solidFill>
                  <a:srgbClr val="FF0000"/>
                </a:solidFill>
              </a:rPr>
              <a:t>œuf</a:t>
            </a:r>
            <a:r>
              <a:rPr lang="fr-FR" sz="2800" dirty="0"/>
              <a:t>,</a:t>
            </a:r>
          </a:p>
          <a:p>
            <a:pPr algn="ctr"/>
            <a:r>
              <a:rPr lang="fr-FR" sz="2800" dirty="0"/>
              <a:t>Envieuse s’étend, et s’enfle, et se trav</a:t>
            </a:r>
            <a:r>
              <a:rPr lang="fr-FR" sz="2800" dirty="0">
                <a:solidFill>
                  <a:srgbClr val="0070C0"/>
                </a:solidFill>
              </a:rPr>
              <a:t>aille</a:t>
            </a:r>
          </a:p>
          <a:p>
            <a:pPr algn="ctr"/>
            <a:r>
              <a:rPr lang="fr-FR" sz="2800" dirty="0"/>
              <a:t>Pour égaler l’animal en gross</a:t>
            </a:r>
            <a:r>
              <a:rPr lang="fr-FR" sz="2800" dirty="0">
                <a:solidFill>
                  <a:schemeClr val="accent2">
                    <a:lumMod val="75000"/>
                  </a:schemeClr>
                </a:solidFill>
              </a:rPr>
              <a:t>eur</a:t>
            </a:r>
            <a:r>
              <a:rPr lang="fr-FR" sz="2800" dirty="0"/>
              <a:t>,</a:t>
            </a:r>
          </a:p>
          <a:p>
            <a:pPr algn="ctr"/>
            <a:r>
              <a:rPr lang="fr-FR" sz="2800" dirty="0"/>
              <a:t>Disant : « </a:t>
            </a:r>
            <a:r>
              <a:rPr lang="fr-FR" sz="2800" dirty="0" smtClean="0"/>
              <a:t>Regardez </a:t>
            </a:r>
            <a:r>
              <a:rPr lang="fr-FR" sz="2800" dirty="0"/>
              <a:t>bien, ma s</a:t>
            </a:r>
            <a:r>
              <a:rPr lang="fr-FR" sz="2800" dirty="0">
                <a:solidFill>
                  <a:schemeClr val="accent2">
                    <a:lumMod val="75000"/>
                  </a:schemeClr>
                </a:solidFill>
              </a:rPr>
              <a:t>œur </a:t>
            </a:r>
            <a:r>
              <a:rPr lang="fr-FR" sz="2800" dirty="0"/>
              <a:t>; </a:t>
            </a:r>
          </a:p>
          <a:p>
            <a:pPr algn="ctr"/>
            <a:r>
              <a:rPr lang="fr-FR" sz="2800" dirty="0"/>
              <a:t>Est-ce assez ? Dites-moi ; n’y suis-je point enc</a:t>
            </a:r>
            <a:r>
              <a:rPr lang="fr-FR" sz="2800" dirty="0">
                <a:solidFill>
                  <a:schemeClr val="accent4">
                    <a:lumMod val="50000"/>
                  </a:schemeClr>
                </a:solidFill>
              </a:rPr>
              <a:t>ore</a:t>
            </a:r>
            <a:r>
              <a:rPr lang="fr-FR" sz="2800" dirty="0"/>
              <a:t> ? </a:t>
            </a:r>
          </a:p>
          <a:p>
            <a:pPr marL="285750" indent="-285750" algn="ctr">
              <a:buFontTx/>
              <a:buChar char="-"/>
            </a:pPr>
            <a:r>
              <a:rPr lang="fr-FR" sz="2800" dirty="0"/>
              <a:t>Nenni. – M’y voici donc ? – Point du tout. – M’y voil</a:t>
            </a:r>
            <a:r>
              <a:rPr lang="fr-FR" sz="2800" dirty="0">
                <a:solidFill>
                  <a:schemeClr val="accent2">
                    <a:lumMod val="75000"/>
                  </a:schemeClr>
                </a:solidFill>
              </a:rPr>
              <a:t>à</a:t>
            </a:r>
            <a:r>
              <a:rPr lang="fr-FR" sz="2800" dirty="0"/>
              <a:t> ? </a:t>
            </a:r>
          </a:p>
          <a:p>
            <a:pPr marL="285750" indent="-285750" algn="ctr">
              <a:buFontTx/>
              <a:buChar char="-"/>
            </a:pPr>
            <a:r>
              <a:rPr lang="fr-FR" sz="2800" dirty="0"/>
              <a:t>Vous n’en </a:t>
            </a:r>
            <a:r>
              <a:rPr lang="fr-FR" sz="2800" dirty="0" smtClean="0"/>
              <a:t>approchez </a:t>
            </a:r>
            <a:r>
              <a:rPr lang="fr-FR" sz="2800" dirty="0"/>
              <a:t>point. » La chétive péc</a:t>
            </a:r>
            <a:r>
              <a:rPr lang="fr-FR" sz="2800" dirty="0">
                <a:solidFill>
                  <a:schemeClr val="accent4">
                    <a:lumMod val="50000"/>
                  </a:schemeClr>
                </a:solidFill>
              </a:rPr>
              <a:t>ore</a:t>
            </a:r>
          </a:p>
          <a:p>
            <a:pPr algn="ctr"/>
            <a:r>
              <a:rPr lang="fr-FR" sz="2800" dirty="0"/>
              <a:t>S’enfla si bien qu’elle crev</a:t>
            </a:r>
            <a:r>
              <a:rPr lang="fr-FR" sz="2800" dirty="0">
                <a:solidFill>
                  <a:schemeClr val="accent2">
                    <a:lumMod val="75000"/>
                  </a:schemeClr>
                </a:solidFill>
              </a:rPr>
              <a:t>a</a:t>
            </a:r>
            <a:r>
              <a:rPr lang="fr-FR" sz="2800" dirty="0"/>
              <a:t>.</a:t>
            </a:r>
          </a:p>
        </p:txBody>
      </p:sp>
      <p:sp>
        <p:nvSpPr>
          <p:cNvPr id="6" name="ZoneTexte 5">
            <a:extLst>
              <a:ext uri="{FF2B5EF4-FFF2-40B4-BE49-F238E27FC236}">
                <a16:creationId xmlns:a16="http://schemas.microsoft.com/office/drawing/2014/main" xmlns="" id="{BAC1B755-2221-F14B-B0E5-74B8BDF09FA1}"/>
              </a:ext>
            </a:extLst>
          </p:cNvPr>
          <p:cNvSpPr txBox="1"/>
          <p:nvPr/>
        </p:nvSpPr>
        <p:spPr>
          <a:xfrm>
            <a:off x="6392332" y="211675"/>
            <a:ext cx="5683252" cy="830997"/>
          </a:xfrm>
          <a:prstGeom prst="rect">
            <a:avLst/>
          </a:prstGeom>
          <a:noFill/>
        </p:spPr>
        <p:txBody>
          <a:bodyPr wrap="square" rtlCol="0">
            <a:spAutoFit/>
          </a:bodyPr>
          <a:lstStyle/>
          <a:p>
            <a:pPr algn="l"/>
            <a:r>
              <a:rPr lang="fr-FR" sz="2400" u="sng" dirty="0">
                <a:solidFill>
                  <a:srgbClr val="7030A0"/>
                </a:solidFill>
              </a:rPr>
              <a:t>Des rimes </a:t>
            </a:r>
            <a:r>
              <a:rPr lang="fr-FR" sz="2400" dirty="0">
                <a:solidFill>
                  <a:srgbClr val="7030A0"/>
                </a:solidFill>
              </a:rPr>
              <a:t>: ce sont des sons identiques qui se retrouvent à la fin des vers.  </a:t>
            </a:r>
          </a:p>
        </p:txBody>
      </p:sp>
    </p:spTree>
    <p:extLst>
      <p:ext uri="{BB962C8B-B14F-4D97-AF65-F5344CB8AC3E}">
        <p14:creationId xmlns:p14="http://schemas.microsoft.com/office/powerpoint/2010/main" val="38162497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2">
            <a:extLst>
              <a:ext uri="{FF2B5EF4-FFF2-40B4-BE49-F238E27FC236}">
                <a16:creationId xmlns:a16="http://schemas.microsoft.com/office/drawing/2014/main" xmlns="" id="{6517537C-1681-7346-A181-A921B5CA78C3}"/>
              </a:ext>
            </a:extLst>
          </p:cNvPr>
          <p:cNvGraphicFramePr>
            <a:graphicFrameLocks noGrp="1"/>
          </p:cNvGraphicFramePr>
          <p:nvPr>
            <p:extLst>
              <p:ext uri="{D42A27DB-BD31-4B8C-83A1-F6EECF244321}">
                <p14:modId xmlns:p14="http://schemas.microsoft.com/office/powerpoint/2010/main" val="748705873"/>
              </p:ext>
            </p:extLst>
          </p:nvPr>
        </p:nvGraphicFramePr>
        <p:xfrm>
          <a:off x="127000" y="895281"/>
          <a:ext cx="11652249" cy="3144190"/>
        </p:xfrm>
        <a:graphic>
          <a:graphicData uri="http://schemas.openxmlformats.org/drawingml/2006/table">
            <a:tbl>
              <a:tblPr firstRow="1" bandRow="1">
                <a:tableStyleId>{5C22544A-7EE6-4342-B048-85BDC9FD1C3A}</a:tableStyleId>
              </a:tblPr>
              <a:tblGrid>
                <a:gridCol w="1921599">
                  <a:extLst>
                    <a:ext uri="{9D8B030D-6E8A-4147-A177-3AD203B41FA5}">
                      <a16:colId xmlns:a16="http://schemas.microsoft.com/office/drawing/2014/main" xmlns="" val="732534593"/>
                    </a:ext>
                  </a:extLst>
                </a:gridCol>
                <a:gridCol w="4493056">
                  <a:extLst>
                    <a:ext uri="{9D8B030D-6E8A-4147-A177-3AD203B41FA5}">
                      <a16:colId xmlns:a16="http://schemas.microsoft.com/office/drawing/2014/main" xmlns="" val="3419192349"/>
                    </a:ext>
                  </a:extLst>
                </a:gridCol>
                <a:gridCol w="5237594">
                  <a:extLst>
                    <a:ext uri="{9D8B030D-6E8A-4147-A177-3AD203B41FA5}">
                      <a16:colId xmlns:a16="http://schemas.microsoft.com/office/drawing/2014/main" xmlns="" val="160259028"/>
                    </a:ext>
                  </a:extLst>
                </a:gridCol>
              </a:tblGrid>
              <a:tr h="587601">
                <a:tc>
                  <a:txBody>
                    <a:bodyPr/>
                    <a:lstStyle/>
                    <a:p>
                      <a:endParaRPr lang="fr-FR" sz="2400" dirty="0"/>
                    </a:p>
                  </a:txBody>
                  <a:tcPr/>
                </a:tc>
                <a:tc>
                  <a:txBody>
                    <a:bodyPr/>
                    <a:lstStyle/>
                    <a:p>
                      <a:pPr algn="ctr"/>
                      <a:r>
                        <a:rPr lang="fr-FR" sz="2400" dirty="0"/>
                        <a:t>Esope</a:t>
                      </a:r>
                    </a:p>
                  </a:txBody>
                  <a:tcPr/>
                </a:tc>
                <a:tc>
                  <a:txBody>
                    <a:bodyPr/>
                    <a:lstStyle/>
                    <a:p>
                      <a:pPr algn="ctr"/>
                      <a:r>
                        <a:rPr lang="fr-FR" sz="2400" dirty="0"/>
                        <a:t>Jean de La Fontaine</a:t>
                      </a:r>
                    </a:p>
                  </a:txBody>
                  <a:tcPr/>
                </a:tc>
                <a:extLst>
                  <a:ext uri="{0D108BD9-81ED-4DB2-BD59-A6C34878D82A}">
                    <a16:rowId xmlns:a16="http://schemas.microsoft.com/office/drawing/2014/main" xmlns="" val="2914232002"/>
                  </a:ext>
                </a:extLst>
              </a:tr>
              <a:tr h="1097415">
                <a:tc>
                  <a:txBody>
                    <a:bodyPr/>
                    <a:lstStyle/>
                    <a:p>
                      <a:r>
                        <a:rPr lang="fr-FR" sz="2400" dirty="0"/>
                        <a:t>Les personnages</a:t>
                      </a:r>
                    </a:p>
                  </a:txBody>
                  <a:tcPr/>
                </a:tc>
                <a:tc>
                  <a:txBody>
                    <a:bodyPr/>
                    <a:lstStyle/>
                    <a:p>
                      <a:r>
                        <a:rPr lang="fr-FR" sz="2800" dirty="0"/>
                        <a:t>Des grenouilles et un boeuf</a:t>
                      </a:r>
                    </a:p>
                  </a:txBody>
                  <a:tcPr/>
                </a:tc>
                <a:tc>
                  <a:txBody>
                    <a:bodyPr/>
                    <a:lstStyle/>
                    <a:p>
                      <a:endParaRPr lang="fr-FR" sz="2400" dirty="0"/>
                    </a:p>
                  </a:txBody>
                  <a:tcPr/>
                </a:tc>
                <a:extLst>
                  <a:ext uri="{0D108BD9-81ED-4DB2-BD59-A6C34878D82A}">
                    <a16:rowId xmlns:a16="http://schemas.microsoft.com/office/drawing/2014/main" xmlns="" val="2275247224"/>
                  </a:ext>
                </a:extLst>
              </a:tr>
              <a:tr h="1459174">
                <a:tc>
                  <a:txBody>
                    <a:bodyPr/>
                    <a:lstStyle/>
                    <a:p>
                      <a:r>
                        <a:rPr lang="fr-FR" sz="2400" dirty="0"/>
                        <a:t>La </a:t>
                      </a:r>
                      <a:r>
                        <a:rPr lang="fr-FR" sz="2400" dirty="0" smtClean="0"/>
                        <a:t>forme </a:t>
                      </a:r>
                      <a:endParaRPr lang="fr-FR" sz="2400" dirty="0"/>
                    </a:p>
                    <a:p>
                      <a:endParaRPr lang="fr-FR" sz="2400" dirty="0"/>
                    </a:p>
                  </a:txBody>
                  <a:tcPr/>
                </a:tc>
                <a:tc>
                  <a:txBody>
                    <a:bodyPr/>
                    <a:lstStyle/>
                    <a:p>
                      <a:r>
                        <a:rPr lang="fr-FR" sz="2800" dirty="0"/>
                        <a:t>En prose</a:t>
                      </a:r>
                    </a:p>
                  </a:txBody>
                  <a:tcPr/>
                </a:tc>
                <a:tc>
                  <a:txBody>
                    <a:bodyPr/>
                    <a:lstStyle/>
                    <a:p>
                      <a:endParaRPr lang="fr-FR" sz="2400" dirty="0"/>
                    </a:p>
                  </a:txBody>
                  <a:tcPr/>
                </a:tc>
                <a:extLst>
                  <a:ext uri="{0D108BD9-81ED-4DB2-BD59-A6C34878D82A}">
                    <a16:rowId xmlns:a16="http://schemas.microsoft.com/office/drawing/2014/main" xmlns="" val="2508466703"/>
                  </a:ext>
                </a:extLst>
              </a:tr>
            </a:tbl>
          </a:graphicData>
        </a:graphic>
      </p:graphicFrame>
      <p:sp>
        <p:nvSpPr>
          <p:cNvPr id="3" name="ZoneTexte 2">
            <a:extLst>
              <a:ext uri="{FF2B5EF4-FFF2-40B4-BE49-F238E27FC236}">
                <a16:creationId xmlns:a16="http://schemas.microsoft.com/office/drawing/2014/main" xmlns="" id="{AF940A5B-A477-944D-B9CB-6CF10FD30C62}"/>
              </a:ext>
            </a:extLst>
          </p:cNvPr>
          <p:cNvSpPr txBox="1"/>
          <p:nvPr/>
        </p:nvSpPr>
        <p:spPr>
          <a:xfrm>
            <a:off x="2492928" y="-359728"/>
            <a:ext cx="8234560" cy="1077218"/>
          </a:xfrm>
          <a:prstGeom prst="rect">
            <a:avLst/>
          </a:prstGeom>
          <a:noFill/>
        </p:spPr>
        <p:txBody>
          <a:bodyPr wrap="square" rtlCol="0">
            <a:spAutoFit/>
          </a:bodyPr>
          <a:lstStyle/>
          <a:p>
            <a:pPr algn="ctr"/>
            <a:r>
              <a:rPr lang="fr-FR" sz="3200" dirty="0">
                <a:solidFill>
                  <a:schemeClr val="accent1"/>
                </a:solidFill>
              </a:rPr>
              <a:t> </a:t>
            </a:r>
          </a:p>
          <a:p>
            <a:pPr algn="ctr"/>
            <a:r>
              <a:rPr lang="fr-FR" sz="3200" dirty="0">
                <a:solidFill>
                  <a:schemeClr val="accent1"/>
                </a:solidFill>
              </a:rPr>
              <a:t>«[…] quelques traits qui en relevassent le goût".</a:t>
            </a:r>
          </a:p>
        </p:txBody>
      </p:sp>
      <p:sp>
        <p:nvSpPr>
          <p:cNvPr id="4" name="ZoneTexte 3">
            <a:extLst>
              <a:ext uri="{FF2B5EF4-FFF2-40B4-BE49-F238E27FC236}">
                <a16:creationId xmlns:a16="http://schemas.microsoft.com/office/drawing/2014/main" xmlns="" id="{1A6CC757-0927-D947-8AA2-95E18A3C2EB1}"/>
              </a:ext>
            </a:extLst>
          </p:cNvPr>
          <p:cNvSpPr txBox="1"/>
          <p:nvPr/>
        </p:nvSpPr>
        <p:spPr>
          <a:xfrm>
            <a:off x="126999" y="4758627"/>
            <a:ext cx="11990918" cy="507831"/>
          </a:xfrm>
          <a:prstGeom prst="rect">
            <a:avLst/>
          </a:prstGeom>
          <a:noFill/>
        </p:spPr>
        <p:txBody>
          <a:bodyPr wrap="square" rtlCol="0">
            <a:spAutoFit/>
          </a:bodyPr>
          <a:lstStyle/>
          <a:p>
            <a:pPr algn="l"/>
            <a:r>
              <a:rPr lang="fr-FR" sz="2700" dirty="0"/>
              <a:t>L’intention de Jean de La Fontaine de réécrire cette fable sous la forme d’une poésie.</a:t>
            </a:r>
          </a:p>
        </p:txBody>
      </p:sp>
      <p:sp>
        <p:nvSpPr>
          <p:cNvPr id="5" name="ZoneTexte 4">
            <a:extLst>
              <a:ext uri="{FF2B5EF4-FFF2-40B4-BE49-F238E27FC236}">
                <a16:creationId xmlns:a16="http://schemas.microsoft.com/office/drawing/2014/main" xmlns="" id="{1C46FA89-92A7-6644-999A-5579BA41EF8F}"/>
              </a:ext>
            </a:extLst>
          </p:cNvPr>
          <p:cNvSpPr txBox="1"/>
          <p:nvPr/>
        </p:nvSpPr>
        <p:spPr>
          <a:xfrm>
            <a:off x="1037171" y="5264080"/>
            <a:ext cx="3481917" cy="523220"/>
          </a:xfrm>
          <a:prstGeom prst="rect">
            <a:avLst/>
          </a:prstGeom>
          <a:noFill/>
        </p:spPr>
        <p:txBody>
          <a:bodyPr wrap="square" rtlCol="0">
            <a:spAutoFit/>
          </a:bodyPr>
          <a:lstStyle/>
          <a:p>
            <a:pPr algn="l"/>
            <a:r>
              <a:rPr lang="fr-FR" sz="2800" dirty="0">
                <a:solidFill>
                  <a:schemeClr val="accent2"/>
                </a:solidFill>
              </a:rPr>
              <a:t>Instruire en distrayant</a:t>
            </a:r>
          </a:p>
        </p:txBody>
      </p:sp>
      <p:sp>
        <p:nvSpPr>
          <p:cNvPr id="8" name="ZoneTexte 7">
            <a:extLst>
              <a:ext uri="{FF2B5EF4-FFF2-40B4-BE49-F238E27FC236}">
                <a16:creationId xmlns:a16="http://schemas.microsoft.com/office/drawing/2014/main" xmlns="" id="{187FA065-14EB-F54E-928D-350C5DCC7E56}"/>
              </a:ext>
            </a:extLst>
          </p:cNvPr>
          <p:cNvSpPr txBox="1"/>
          <p:nvPr/>
        </p:nvSpPr>
        <p:spPr>
          <a:xfrm>
            <a:off x="4318004" y="5835210"/>
            <a:ext cx="7461245" cy="523220"/>
          </a:xfrm>
          <a:prstGeom prst="rect">
            <a:avLst/>
          </a:prstGeom>
          <a:noFill/>
        </p:spPr>
        <p:txBody>
          <a:bodyPr wrap="square" rtlCol="0">
            <a:spAutoFit/>
          </a:bodyPr>
          <a:lstStyle/>
          <a:p>
            <a:pPr algn="l"/>
            <a:r>
              <a:rPr lang="fr-FR" sz="2800" dirty="0">
                <a:solidFill>
                  <a:schemeClr val="accent1"/>
                </a:solidFill>
              </a:rPr>
              <a:t>Leçon de vie sous une forme poétique et comique</a:t>
            </a:r>
          </a:p>
        </p:txBody>
      </p:sp>
      <p:sp>
        <p:nvSpPr>
          <p:cNvPr id="9" name="Flèche : angle droit 8">
            <a:extLst>
              <a:ext uri="{FF2B5EF4-FFF2-40B4-BE49-F238E27FC236}">
                <a16:creationId xmlns:a16="http://schemas.microsoft.com/office/drawing/2014/main" xmlns="" id="{BFC15569-864D-5343-97EE-7F4C9DBF6CE8}"/>
              </a:ext>
            </a:extLst>
          </p:cNvPr>
          <p:cNvSpPr/>
          <p:nvPr/>
        </p:nvSpPr>
        <p:spPr>
          <a:xfrm rot="5400000">
            <a:off x="620975" y="5224238"/>
            <a:ext cx="447471" cy="38492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angle droit 10">
            <a:extLst>
              <a:ext uri="{FF2B5EF4-FFF2-40B4-BE49-F238E27FC236}">
                <a16:creationId xmlns:a16="http://schemas.microsoft.com/office/drawing/2014/main" xmlns="" id="{057D73A2-AF6B-D145-AC15-DD12D81E6068}"/>
              </a:ext>
            </a:extLst>
          </p:cNvPr>
          <p:cNvSpPr/>
          <p:nvPr/>
        </p:nvSpPr>
        <p:spPr>
          <a:xfrm rot="5400000">
            <a:off x="3893970" y="5848486"/>
            <a:ext cx="447471" cy="38492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xmlns="" id="{9D66522B-8D5E-4946-9BFB-22398FC40CCF}"/>
              </a:ext>
            </a:extLst>
          </p:cNvPr>
          <p:cNvSpPr txBox="1"/>
          <p:nvPr/>
        </p:nvSpPr>
        <p:spPr>
          <a:xfrm>
            <a:off x="6670204" y="1461739"/>
            <a:ext cx="4972563" cy="954107"/>
          </a:xfrm>
          <a:prstGeom prst="rect">
            <a:avLst/>
          </a:prstGeom>
          <a:noFill/>
        </p:spPr>
        <p:txBody>
          <a:bodyPr wrap="square" rtlCol="0">
            <a:spAutoFit/>
          </a:bodyPr>
          <a:lstStyle/>
          <a:p>
            <a:r>
              <a:rPr lang="fr-FR" sz="2800" dirty="0"/>
              <a:t>Deux grenouilles et un boeuf</a:t>
            </a:r>
          </a:p>
          <a:p>
            <a:pPr algn="l"/>
            <a:endParaRPr lang="fr-FR" sz="2800" dirty="0"/>
          </a:p>
        </p:txBody>
      </p:sp>
      <p:sp>
        <p:nvSpPr>
          <p:cNvPr id="7" name="ZoneTexte 6">
            <a:extLst>
              <a:ext uri="{FF2B5EF4-FFF2-40B4-BE49-F238E27FC236}">
                <a16:creationId xmlns:a16="http://schemas.microsoft.com/office/drawing/2014/main" xmlns="" id="{60BFFA08-FD86-3F45-9456-ED16293C1874}"/>
              </a:ext>
            </a:extLst>
          </p:cNvPr>
          <p:cNvSpPr txBox="1"/>
          <p:nvPr/>
        </p:nvSpPr>
        <p:spPr>
          <a:xfrm>
            <a:off x="6609437" y="2464608"/>
            <a:ext cx="3667344" cy="954107"/>
          </a:xfrm>
          <a:prstGeom prst="rect">
            <a:avLst/>
          </a:prstGeom>
          <a:noFill/>
        </p:spPr>
        <p:txBody>
          <a:bodyPr wrap="square" rtlCol="0">
            <a:spAutoFit/>
          </a:bodyPr>
          <a:lstStyle/>
          <a:p>
            <a:r>
              <a:rPr lang="fr-FR" sz="2800" dirty="0"/>
              <a:t>En vers avec des rimes</a:t>
            </a:r>
          </a:p>
          <a:p>
            <a:pPr algn="l"/>
            <a:endParaRPr lang="fr-FR" sz="2800" dirty="0"/>
          </a:p>
        </p:txBody>
      </p:sp>
      <p:sp>
        <p:nvSpPr>
          <p:cNvPr id="10" name="ZoneTexte 9">
            <a:extLst>
              <a:ext uri="{FF2B5EF4-FFF2-40B4-BE49-F238E27FC236}">
                <a16:creationId xmlns:a16="http://schemas.microsoft.com/office/drawing/2014/main" xmlns="" id="{13AF70F7-FDF0-8841-BA32-50DEF3897365}"/>
              </a:ext>
            </a:extLst>
          </p:cNvPr>
          <p:cNvSpPr txBox="1"/>
          <p:nvPr/>
        </p:nvSpPr>
        <p:spPr>
          <a:xfrm>
            <a:off x="6603414" y="2924796"/>
            <a:ext cx="3481917" cy="523221"/>
          </a:xfrm>
          <a:prstGeom prst="rect">
            <a:avLst/>
          </a:prstGeom>
          <a:noFill/>
        </p:spPr>
        <p:txBody>
          <a:bodyPr wrap="square" rtlCol="0">
            <a:spAutoFit/>
          </a:bodyPr>
          <a:lstStyle/>
          <a:p>
            <a:pPr algn="l"/>
            <a:r>
              <a:rPr lang="fr-FR" sz="2800" dirty="0"/>
              <a:t>Un dialogue rythmé</a:t>
            </a:r>
          </a:p>
        </p:txBody>
      </p:sp>
      <p:sp>
        <p:nvSpPr>
          <p:cNvPr id="13" name="ZoneTexte 12">
            <a:extLst>
              <a:ext uri="{FF2B5EF4-FFF2-40B4-BE49-F238E27FC236}">
                <a16:creationId xmlns:a16="http://schemas.microsoft.com/office/drawing/2014/main" xmlns="" id="{6D6D934C-9D38-0640-9BA7-20C4CD80894A}"/>
              </a:ext>
            </a:extLst>
          </p:cNvPr>
          <p:cNvSpPr txBox="1"/>
          <p:nvPr/>
        </p:nvSpPr>
        <p:spPr>
          <a:xfrm>
            <a:off x="6623068" y="3397775"/>
            <a:ext cx="2836242" cy="523220"/>
          </a:xfrm>
          <a:prstGeom prst="rect">
            <a:avLst/>
          </a:prstGeom>
          <a:noFill/>
        </p:spPr>
        <p:txBody>
          <a:bodyPr wrap="square" rtlCol="0">
            <a:spAutoFit/>
          </a:bodyPr>
          <a:lstStyle/>
          <a:p>
            <a:pPr algn="l"/>
            <a:r>
              <a:rPr lang="fr-FR" sz="2800" dirty="0"/>
              <a:t>Une morale</a:t>
            </a:r>
          </a:p>
        </p:txBody>
      </p:sp>
      <p:sp>
        <p:nvSpPr>
          <p:cNvPr id="14" name="ZoneTexte 13">
            <a:extLst>
              <a:ext uri="{FF2B5EF4-FFF2-40B4-BE49-F238E27FC236}">
                <a16:creationId xmlns:a16="http://schemas.microsoft.com/office/drawing/2014/main" xmlns="" id="{4471F5E7-5AFE-824D-BB84-7AE7A8DEB36B}"/>
              </a:ext>
            </a:extLst>
          </p:cNvPr>
          <p:cNvSpPr txBox="1"/>
          <p:nvPr/>
        </p:nvSpPr>
        <p:spPr>
          <a:xfrm>
            <a:off x="6613408" y="4022175"/>
            <a:ext cx="5229338" cy="523220"/>
          </a:xfrm>
          <a:prstGeom prst="rect">
            <a:avLst/>
          </a:prstGeom>
          <a:noFill/>
        </p:spPr>
        <p:txBody>
          <a:bodyPr wrap="square" rtlCol="0">
            <a:spAutoFit/>
          </a:bodyPr>
          <a:lstStyle/>
          <a:p>
            <a:pPr algn="ctr"/>
            <a:r>
              <a:rPr lang="fr-FR" sz="2800" dirty="0" smtClean="0">
                <a:solidFill>
                  <a:srgbClr val="7030A0"/>
                </a:solidFill>
              </a:rPr>
              <a:t>N</a:t>
            </a:r>
            <a:r>
              <a:rPr lang="fr-FR" sz="2800" dirty="0" smtClean="0">
                <a:solidFill>
                  <a:srgbClr val="7030A0"/>
                </a:solidFill>
              </a:rPr>
              <a:t>arration très vivante </a:t>
            </a:r>
            <a:endParaRPr lang="fr-FR" sz="2800" dirty="0">
              <a:solidFill>
                <a:srgbClr val="7030A0"/>
              </a:solidFill>
            </a:endParaRPr>
          </a:p>
        </p:txBody>
      </p:sp>
    </p:spTree>
    <p:extLst>
      <p:ext uri="{BB962C8B-B14F-4D97-AF65-F5344CB8AC3E}">
        <p14:creationId xmlns:p14="http://schemas.microsoft.com/office/powerpoint/2010/main" val="3528732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7"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9"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4"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4" y="1"/>
            <a:ext cx="2835356"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5" y="6115502"/>
            <a:ext cx="149451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3CEFC050-B60B-2D4A-83F2-0DBDF54566B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 y="1925332"/>
            <a:ext cx="11750420" cy="2551413"/>
          </a:xfrm>
          <a:prstGeom prst="rect">
            <a:avLst/>
          </a:prstGeom>
          <a:ln>
            <a:noFill/>
          </a:ln>
        </p:spPr>
      </p:pic>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1" y="6453144"/>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xmlns="" id="{616D8935-33BB-FC47-AF61-E81CEB7DF8E6}"/>
              </a:ext>
            </a:extLst>
          </p:cNvPr>
          <p:cNvSpPr txBox="1"/>
          <p:nvPr/>
        </p:nvSpPr>
        <p:spPr>
          <a:xfrm>
            <a:off x="2836334" y="440269"/>
            <a:ext cx="5140011" cy="536685"/>
          </a:xfrm>
          <a:prstGeom prst="rect">
            <a:avLst/>
          </a:prstGeom>
          <a:noFill/>
        </p:spPr>
        <p:txBody>
          <a:bodyPr wrap="square" rtlCol="0">
            <a:spAutoFit/>
          </a:bodyPr>
          <a:lstStyle/>
          <a:p>
            <a:pPr algn="l"/>
            <a:r>
              <a:rPr lang="fr-FR" sz="2800" dirty="0">
                <a:solidFill>
                  <a:schemeClr val="accent1"/>
                </a:solidFill>
              </a:rPr>
              <a:t>Un petit voyage dans le temps …</a:t>
            </a:r>
          </a:p>
        </p:txBody>
      </p:sp>
      <p:sp>
        <p:nvSpPr>
          <p:cNvPr id="14" name="Flèche : droite 4">
            <a:extLst>
              <a:ext uri="{FF2B5EF4-FFF2-40B4-BE49-F238E27FC236}">
                <a16:creationId xmlns:a16="http://schemas.microsoft.com/office/drawing/2014/main" xmlns="" id="{F70DC8DB-D0BE-9C4E-9C58-D4463B34959A}"/>
              </a:ext>
            </a:extLst>
          </p:cNvPr>
          <p:cNvSpPr/>
          <p:nvPr/>
        </p:nvSpPr>
        <p:spPr>
          <a:xfrm rot="16200000">
            <a:off x="2435277" y="4346523"/>
            <a:ext cx="1021147" cy="25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xmlns="" id="{8DE8940F-00D0-BF4E-9CA4-5CB5630D402C}"/>
              </a:ext>
            </a:extLst>
          </p:cNvPr>
          <p:cNvSpPr txBox="1"/>
          <p:nvPr/>
        </p:nvSpPr>
        <p:spPr>
          <a:xfrm>
            <a:off x="2438400" y="5105400"/>
            <a:ext cx="1154683" cy="523220"/>
          </a:xfrm>
          <a:prstGeom prst="rect">
            <a:avLst/>
          </a:prstGeom>
          <a:noFill/>
        </p:spPr>
        <p:txBody>
          <a:bodyPr wrap="square" rtlCol="0">
            <a:spAutoFit/>
          </a:bodyPr>
          <a:lstStyle/>
          <a:p>
            <a:pPr algn="l"/>
            <a:r>
              <a:rPr lang="fr-FR" sz="2800" dirty="0"/>
              <a:t>Esope</a:t>
            </a:r>
          </a:p>
        </p:txBody>
      </p:sp>
    </p:spTree>
    <p:extLst>
      <p:ext uri="{BB962C8B-B14F-4D97-AF65-F5344CB8AC3E}">
        <p14:creationId xmlns:p14="http://schemas.microsoft.com/office/powerpoint/2010/main" val="255940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latin typeface="Comic Sans MS" pitchFamily="66" charset="0"/>
              </a:rPr>
              <a:t>MAINTENANT </a:t>
            </a:r>
            <a:r>
              <a:rPr lang="fr-FR" cap="all" dirty="0">
                <a:latin typeface="Comic Sans MS" pitchFamily="66" charset="0"/>
              </a:rPr>
              <a:t>à </a:t>
            </a:r>
            <a:r>
              <a:rPr lang="fr-FR" dirty="0">
                <a:latin typeface="Comic Sans MS" pitchFamily="66" charset="0"/>
              </a:rPr>
              <a:t>TON TOUR </a:t>
            </a:r>
          </a:p>
        </p:txBody>
      </p:sp>
      <p:pic>
        <p:nvPicPr>
          <p:cNvPr id="1026" name="Picture 2" descr="Résultat de recherche d'images pour &quot;smiley clin d'oeil&quot;"/>
          <p:cNvPicPr>
            <a:picLocks noChangeAspect="1" noChangeArrowheads="1"/>
          </p:cNvPicPr>
          <p:nvPr/>
        </p:nvPicPr>
        <p:blipFill>
          <a:blip r:embed="rId2" cstate="print"/>
          <a:srcRect/>
          <a:stretch>
            <a:fillRect/>
          </a:stretch>
        </p:blipFill>
        <p:spPr bwMode="auto">
          <a:xfrm>
            <a:off x="4542503" y="2276872"/>
            <a:ext cx="2935217" cy="2664296"/>
          </a:xfrm>
          <a:prstGeom prst="rect">
            <a:avLst/>
          </a:prstGeom>
          <a:noFill/>
        </p:spPr>
      </p:pic>
    </p:spTree>
    <p:extLst>
      <p:ext uri="{BB962C8B-B14F-4D97-AF65-F5344CB8AC3E}">
        <p14:creationId xmlns:p14="http://schemas.microsoft.com/office/powerpoint/2010/main" val="3974538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7808" y="-218965"/>
            <a:ext cx="2952328" cy="1107996"/>
          </a:xfrm>
          <a:prstGeom prst="rect">
            <a:avLst/>
          </a:prstGeom>
          <a:noFill/>
        </p:spPr>
        <p:txBody>
          <a:bodyPr wrap="square" lIns="91440" tIns="45720" rIns="91440" bIns="45720">
            <a:spAutoFit/>
          </a:bodyPr>
          <a:lstStyle/>
          <a:p>
            <a:pPr algn="ctr"/>
            <a:r>
              <a:rPr lang="fr-FR" sz="66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Quiz</a:t>
            </a:r>
            <a:endParaRPr lang="fr-FR"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graphicFrame>
        <p:nvGraphicFramePr>
          <p:cNvPr id="6" name="Tableau 5"/>
          <p:cNvGraphicFramePr>
            <a:graphicFrameLocks noGrp="1"/>
          </p:cNvGraphicFramePr>
          <p:nvPr>
            <p:extLst>
              <p:ext uri="{D42A27DB-BD31-4B8C-83A1-F6EECF244321}">
                <p14:modId xmlns:p14="http://schemas.microsoft.com/office/powerpoint/2010/main" val="412449968"/>
              </p:ext>
            </p:extLst>
          </p:nvPr>
        </p:nvGraphicFramePr>
        <p:xfrm>
          <a:off x="175172" y="918150"/>
          <a:ext cx="11727018" cy="5576220"/>
        </p:xfrm>
        <a:graphic>
          <a:graphicData uri="http://schemas.openxmlformats.org/drawingml/2006/table">
            <a:tbl>
              <a:tblPr firstRow="1" bandRow="1">
                <a:tableStyleId>{BC89EF96-8CEA-46FF-86C4-4CE0E7609802}</a:tableStyleId>
              </a:tblPr>
              <a:tblGrid>
                <a:gridCol w="5692878">
                  <a:extLst>
                    <a:ext uri="{9D8B030D-6E8A-4147-A177-3AD203B41FA5}">
                      <a16:colId xmlns:a16="http://schemas.microsoft.com/office/drawing/2014/main" xmlns="" val="20000"/>
                    </a:ext>
                  </a:extLst>
                </a:gridCol>
                <a:gridCol w="2978291">
                  <a:extLst>
                    <a:ext uri="{9D8B030D-6E8A-4147-A177-3AD203B41FA5}">
                      <a16:colId xmlns:a16="http://schemas.microsoft.com/office/drawing/2014/main" xmlns="" val="20001"/>
                    </a:ext>
                  </a:extLst>
                </a:gridCol>
                <a:gridCol w="3055849">
                  <a:extLst>
                    <a:ext uri="{9D8B030D-6E8A-4147-A177-3AD203B41FA5}">
                      <a16:colId xmlns:a16="http://schemas.microsoft.com/office/drawing/2014/main" xmlns="" val="20002"/>
                    </a:ext>
                  </a:extLst>
                </a:gridCol>
              </a:tblGrid>
              <a:tr h="14469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t>Une fable est une poésie.</a:t>
                      </a:r>
                    </a:p>
                    <a:p>
                      <a:pPr algn="ctr"/>
                      <a:endParaRPr lang="fr-FR" sz="2600" dirty="0"/>
                    </a:p>
                  </a:txBody>
                  <a:tcPr/>
                </a:tc>
                <a:tc>
                  <a:txBody>
                    <a:bodyPr/>
                    <a:lstStyle/>
                    <a:p>
                      <a:pPr algn="ctr"/>
                      <a:endParaRPr lang="fr-FR" sz="2600" b="0" dirty="0"/>
                    </a:p>
                    <a:p>
                      <a:pPr algn="ctr"/>
                      <a:r>
                        <a:rPr lang="fr-FR" sz="2600" b="0" dirty="0"/>
                        <a:t>VRAI</a:t>
                      </a:r>
                      <a:endParaRPr lang="fr-FR" sz="2600" b="0" dirty="0">
                        <a:latin typeface="Comic Sans MS" pitchFamily="66" charset="0"/>
                      </a:endParaRPr>
                    </a:p>
                  </a:txBody>
                  <a:tcPr/>
                </a:tc>
                <a:tc>
                  <a:txBody>
                    <a:bodyPr/>
                    <a:lstStyle/>
                    <a:p>
                      <a:pPr algn="ctr"/>
                      <a:endParaRPr lang="fr-FR" sz="2600" b="0" dirty="0"/>
                    </a:p>
                    <a:p>
                      <a:pPr algn="ctr"/>
                      <a:r>
                        <a:rPr lang="fr-FR" sz="2600" b="0" dirty="0"/>
                        <a:t>FAUX</a:t>
                      </a:r>
                      <a:endParaRPr lang="fr-FR" sz="2600" b="0" dirty="0">
                        <a:latin typeface="Comic Sans MS" pitchFamily="66" charset="0"/>
                      </a:endParaRPr>
                    </a:p>
                  </a:txBody>
                  <a:tcPr/>
                </a:tc>
                <a:extLst>
                  <a:ext uri="{0D108BD9-81ED-4DB2-BD59-A6C34878D82A}">
                    <a16:rowId xmlns:a16="http://schemas.microsoft.com/office/drawing/2014/main" xmlns="" val="10000"/>
                  </a:ext>
                </a:extLst>
              </a:tr>
              <a:tr h="11010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t>Jean de La Fontaine a vécu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dirty="0"/>
                        <a:t>au 16 ème siècle.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600" b="1" dirty="0"/>
                    </a:p>
                  </a:txBody>
                  <a:tcPr/>
                </a:tc>
                <a:tc>
                  <a:txBody>
                    <a:bodyPr/>
                    <a:lstStyle/>
                    <a:p>
                      <a:pPr algn="ctr"/>
                      <a:endParaRPr lang="fr-FR" sz="2600" dirty="0"/>
                    </a:p>
                    <a:p>
                      <a:pPr algn="ctr"/>
                      <a:r>
                        <a:rPr lang="fr-FR" sz="2600" dirty="0"/>
                        <a:t>VRAI</a:t>
                      </a:r>
                      <a:endParaRPr lang="fr-FR" sz="2600" dirty="0">
                        <a:latin typeface="Comic Sans MS" pitchFamily="66" charset="0"/>
                      </a:endParaRPr>
                    </a:p>
                  </a:txBody>
                  <a:tcPr/>
                </a:tc>
                <a:tc>
                  <a:txBody>
                    <a:bodyPr/>
                    <a:lstStyle/>
                    <a:p>
                      <a:pPr algn="ctr"/>
                      <a:endParaRPr lang="fr-FR" sz="2600" dirty="0"/>
                    </a:p>
                    <a:p>
                      <a:pPr algn="ctr"/>
                      <a:r>
                        <a:rPr lang="fr-FR" sz="2600" dirty="0"/>
                        <a:t>FAUX</a:t>
                      </a:r>
                      <a:endParaRPr lang="fr-FR" sz="2600" dirty="0">
                        <a:latin typeface="Comic Sans MS" pitchFamily="66" charset="0"/>
                      </a:endParaRPr>
                    </a:p>
                  </a:txBody>
                  <a:tcPr/>
                </a:tc>
                <a:extLst>
                  <a:ext uri="{0D108BD9-81ED-4DB2-BD59-A6C34878D82A}">
                    <a16:rowId xmlns:a16="http://schemas.microsoft.com/office/drawing/2014/main" xmlns="" val="10001"/>
                  </a:ext>
                </a:extLst>
              </a:tr>
              <a:tr h="1446990">
                <a:tc>
                  <a:txBody>
                    <a:bodyPr/>
                    <a:lstStyle/>
                    <a:p>
                      <a:pPr algn="ctr"/>
                      <a:endParaRPr lang="fr-FR" sz="2600" b="1" dirty="0"/>
                    </a:p>
                    <a:p>
                      <a:pPr algn="ctr"/>
                      <a:r>
                        <a:rPr lang="fr-FR" sz="2600" b="1" dirty="0"/>
                        <a:t>L</a:t>
                      </a:r>
                      <a:r>
                        <a:rPr lang="fr-FR" sz="2800" b="1" dirty="0"/>
                        <a:t>a grenouille, par jalousie, veut être aussi grosse que le boeuf</a:t>
                      </a:r>
                    </a:p>
                  </a:txBody>
                  <a:tcPr/>
                </a:tc>
                <a:tc>
                  <a:txBody>
                    <a:bodyPr/>
                    <a:lstStyle/>
                    <a:p>
                      <a:pPr algn="ctr"/>
                      <a:endParaRPr lang="fr-FR" sz="2600" dirty="0"/>
                    </a:p>
                    <a:p>
                      <a:pPr algn="ctr"/>
                      <a:r>
                        <a:rPr lang="fr-FR" sz="2600" dirty="0"/>
                        <a:t>VRAI</a:t>
                      </a:r>
                      <a:endParaRPr lang="fr-FR" sz="2600" dirty="0">
                        <a:latin typeface="Comic Sans MS" pitchFamily="66" charset="0"/>
                      </a:endParaRPr>
                    </a:p>
                  </a:txBody>
                  <a:tcPr/>
                </a:tc>
                <a:tc>
                  <a:txBody>
                    <a:bodyPr/>
                    <a:lstStyle/>
                    <a:p>
                      <a:pPr algn="ctr"/>
                      <a:endParaRPr lang="fr-FR" sz="2600" dirty="0"/>
                    </a:p>
                    <a:p>
                      <a:pPr algn="ctr"/>
                      <a:r>
                        <a:rPr lang="fr-FR" sz="2600" dirty="0"/>
                        <a:t>FAUX</a:t>
                      </a:r>
                      <a:endParaRPr lang="fr-FR" sz="2600" dirty="0">
                        <a:latin typeface="Comic Sans MS" pitchFamily="66" charset="0"/>
                      </a:endParaRPr>
                    </a:p>
                  </a:txBody>
                  <a:tcPr/>
                </a:tc>
                <a:extLst>
                  <a:ext uri="{0D108BD9-81ED-4DB2-BD59-A6C34878D82A}">
                    <a16:rowId xmlns:a16="http://schemas.microsoft.com/office/drawing/2014/main" xmlns="" val="10002"/>
                  </a:ext>
                </a:extLst>
              </a:tr>
              <a:tr h="1101060">
                <a:tc>
                  <a:txBody>
                    <a:bodyPr/>
                    <a:lstStyle/>
                    <a:p>
                      <a:pPr algn="ctr"/>
                      <a:endParaRPr lang="fr-FR" sz="2600" b="1" dirty="0"/>
                    </a:p>
                    <a:p>
                      <a:pPr algn="ctr"/>
                      <a:r>
                        <a:rPr lang="fr-FR" sz="2800" b="1" dirty="0"/>
                        <a:t>Les vers comptent toujours le même nombre de syllabes</a:t>
                      </a:r>
                    </a:p>
                  </a:txBody>
                  <a:tcPr/>
                </a:tc>
                <a:tc>
                  <a:txBody>
                    <a:bodyPr/>
                    <a:lstStyle/>
                    <a:p>
                      <a:pPr algn="ctr"/>
                      <a:endParaRPr lang="fr-FR" sz="2600" dirty="0"/>
                    </a:p>
                    <a:p>
                      <a:pPr algn="ctr"/>
                      <a:r>
                        <a:rPr lang="fr-FR" sz="2600" dirty="0"/>
                        <a:t>VRAI</a:t>
                      </a:r>
                      <a:endParaRPr lang="fr-FR" sz="2600" dirty="0">
                        <a:latin typeface="Comic Sans MS" pitchFamily="66" charset="0"/>
                      </a:endParaRPr>
                    </a:p>
                  </a:txBody>
                  <a:tcPr/>
                </a:tc>
                <a:tc>
                  <a:txBody>
                    <a:bodyPr/>
                    <a:lstStyle/>
                    <a:p>
                      <a:pPr algn="ctr"/>
                      <a:endParaRPr lang="fr-FR" sz="2600" dirty="0"/>
                    </a:p>
                    <a:p>
                      <a:pPr algn="ctr"/>
                      <a:r>
                        <a:rPr lang="fr-FR" sz="2600" dirty="0"/>
                        <a:t>FAUX</a:t>
                      </a:r>
                      <a:endParaRPr lang="fr-FR" sz="2600" dirty="0">
                        <a:latin typeface="Comic Sans MS" pitchFamily="66" charset="0"/>
                      </a:endParaRPr>
                    </a:p>
                  </a:txBody>
                  <a:tcPr/>
                </a:tc>
                <a:extLst>
                  <a:ext uri="{0D108BD9-81ED-4DB2-BD59-A6C34878D82A}">
                    <a16:rowId xmlns:a16="http://schemas.microsoft.com/office/drawing/2014/main" xmlns="" val="10003"/>
                  </a:ext>
                </a:extLst>
              </a:tr>
            </a:tbl>
          </a:graphicData>
        </a:graphic>
      </p:graphicFrame>
      <p:sp>
        <p:nvSpPr>
          <p:cNvPr id="12" name="Rectangle 11"/>
          <p:cNvSpPr/>
          <p:nvPr/>
        </p:nvSpPr>
        <p:spPr>
          <a:xfrm>
            <a:off x="9765601" y="1293667"/>
            <a:ext cx="1303507" cy="758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VRAI</a:t>
            </a:r>
          </a:p>
        </p:txBody>
      </p:sp>
      <p:sp>
        <p:nvSpPr>
          <p:cNvPr id="13" name="Rectangle 12"/>
          <p:cNvSpPr/>
          <p:nvPr/>
        </p:nvSpPr>
        <p:spPr>
          <a:xfrm>
            <a:off x="6802930" y="2859128"/>
            <a:ext cx="1303507" cy="758757"/>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9631947" y="4160218"/>
            <a:ext cx="1303507" cy="7587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6669756" y="5539828"/>
            <a:ext cx="1303507" cy="685800"/>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863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66D720DA-904F-5C4D-8824-687D032BDEE8}"/>
              </a:ext>
            </a:extLst>
          </p:cNvPr>
          <p:cNvSpPr txBox="1"/>
          <p:nvPr/>
        </p:nvSpPr>
        <p:spPr>
          <a:xfrm>
            <a:off x="1690779" y="305062"/>
            <a:ext cx="9958915" cy="6555641"/>
          </a:xfrm>
          <a:prstGeom prst="rect">
            <a:avLst/>
          </a:prstGeom>
          <a:noFill/>
        </p:spPr>
        <p:txBody>
          <a:bodyPr wrap="square">
            <a:spAutoFit/>
          </a:bodyPr>
          <a:lstStyle/>
          <a:p>
            <a:pPr algn="ctr"/>
            <a:r>
              <a:rPr lang="fr-FR" sz="2700" u="sng" dirty="0">
                <a:solidFill>
                  <a:srgbClr val="1D1D1D"/>
                </a:solidFill>
              </a:rPr>
              <a:t>La baleine</a:t>
            </a:r>
          </a:p>
          <a:p>
            <a:pPr algn="ctr"/>
            <a:endParaRPr lang="fr-FR" sz="2700" u="sng" dirty="0">
              <a:solidFill>
                <a:srgbClr val="1D1D1D"/>
              </a:solidFill>
            </a:endParaRPr>
          </a:p>
          <a:p>
            <a:pPr algn="ctr"/>
            <a:r>
              <a:rPr lang="fr-FR" sz="2700" dirty="0">
                <a:solidFill>
                  <a:srgbClr val="1D1D1D"/>
                </a:solidFill>
              </a:rPr>
              <a:t>Plaignez, plaignez la baleine</a:t>
            </a:r>
          </a:p>
          <a:p>
            <a:pPr algn="ctr"/>
            <a:r>
              <a:rPr lang="fr-FR" sz="2700" dirty="0">
                <a:solidFill>
                  <a:srgbClr val="1D1D1D"/>
                </a:solidFill>
              </a:rPr>
              <a:t>Qui nage sans perdre haleine</a:t>
            </a:r>
          </a:p>
          <a:p>
            <a:pPr algn="ctr"/>
            <a:r>
              <a:rPr lang="fr-FR" sz="2700" dirty="0">
                <a:solidFill>
                  <a:srgbClr val="1D1D1D"/>
                </a:solidFill>
              </a:rPr>
              <a:t>Et qui nourrit ses petits</a:t>
            </a:r>
          </a:p>
          <a:p>
            <a:pPr algn="ctr"/>
            <a:r>
              <a:rPr lang="fr-FR" sz="2700" dirty="0">
                <a:solidFill>
                  <a:srgbClr val="1D1D1D"/>
                </a:solidFill>
              </a:rPr>
              <a:t>De lait froid sans garantie.</a:t>
            </a:r>
          </a:p>
          <a:p>
            <a:pPr algn="ctr"/>
            <a:r>
              <a:rPr lang="fr-FR" sz="2700" dirty="0">
                <a:solidFill>
                  <a:srgbClr val="1D1D1D"/>
                </a:solidFill>
              </a:rPr>
              <a:t>Oui mais, petit appétit,</a:t>
            </a:r>
          </a:p>
          <a:p>
            <a:pPr algn="ctr"/>
            <a:r>
              <a:rPr lang="fr-FR" sz="2700" dirty="0">
                <a:solidFill>
                  <a:srgbClr val="1D1D1D"/>
                </a:solidFill>
              </a:rPr>
              <a:t>La baleine fait son nid</a:t>
            </a:r>
          </a:p>
          <a:p>
            <a:pPr algn="ctr"/>
            <a:r>
              <a:rPr lang="fr-FR" sz="2700" dirty="0">
                <a:solidFill>
                  <a:srgbClr val="1D1D1D"/>
                </a:solidFill>
              </a:rPr>
              <a:t>Dans le fond des océans</a:t>
            </a:r>
          </a:p>
          <a:p>
            <a:pPr algn="ctr"/>
            <a:r>
              <a:rPr lang="fr-FR" sz="2700" dirty="0">
                <a:solidFill>
                  <a:srgbClr val="1D1D1D"/>
                </a:solidFill>
              </a:rPr>
              <a:t>Pour ses nourrissons géants.</a:t>
            </a:r>
          </a:p>
          <a:p>
            <a:pPr algn="ctr"/>
            <a:r>
              <a:rPr lang="fr-FR" sz="2700" dirty="0">
                <a:solidFill>
                  <a:srgbClr val="1D1D1D"/>
                </a:solidFill>
              </a:rPr>
              <a:t>Au milieu des coquillages,</a:t>
            </a:r>
          </a:p>
          <a:p>
            <a:pPr algn="ctr"/>
            <a:r>
              <a:rPr lang="fr-FR" sz="2700" dirty="0">
                <a:solidFill>
                  <a:srgbClr val="1D1D1D"/>
                </a:solidFill>
              </a:rPr>
              <a:t>Elle dort sous les sillages</a:t>
            </a:r>
          </a:p>
          <a:p>
            <a:pPr algn="ctr"/>
            <a:r>
              <a:rPr lang="fr-FR" sz="2700" dirty="0">
                <a:solidFill>
                  <a:srgbClr val="1D1D1D"/>
                </a:solidFill>
              </a:rPr>
              <a:t>Des bateaux, des paquebots</a:t>
            </a:r>
          </a:p>
          <a:p>
            <a:pPr algn="ctr"/>
            <a:r>
              <a:rPr lang="fr-FR" sz="2700" dirty="0">
                <a:solidFill>
                  <a:srgbClr val="1D1D1D"/>
                </a:solidFill>
              </a:rPr>
              <a:t>Qui naviguent sur les flots.</a:t>
            </a:r>
          </a:p>
          <a:p>
            <a:pPr algn="ctr"/>
            <a:endParaRPr lang="fr-FR" sz="1200" dirty="0">
              <a:solidFill>
                <a:srgbClr val="1D1D1D"/>
              </a:solidFill>
            </a:endParaRPr>
          </a:p>
          <a:p>
            <a:pPr algn="r"/>
            <a:r>
              <a:rPr lang="fr-FR" sz="1600" dirty="0">
                <a:solidFill>
                  <a:srgbClr val="1D1D1D"/>
                </a:solidFill>
              </a:rPr>
              <a:t>Robert Desnos</a:t>
            </a:r>
            <a:r>
              <a:rPr lang="fr-FR" sz="1600" i="1" dirty="0">
                <a:solidFill>
                  <a:srgbClr val="1D1D1D"/>
                </a:solidFill>
              </a:rPr>
              <a:t>, 30 chantefables pour les enfants sages</a:t>
            </a:r>
            <a:r>
              <a:rPr lang="fr-FR" sz="1600" dirty="0">
                <a:solidFill>
                  <a:srgbClr val="1D1D1D"/>
                </a:solidFill>
              </a:rPr>
              <a:t>, 2015, </a:t>
            </a:r>
            <a:r>
              <a:rPr lang="fr-FR" sz="1600" dirty="0" smtClean="0">
                <a:solidFill>
                  <a:srgbClr val="1D1D1D"/>
                </a:solidFill>
              </a:rPr>
              <a:t>© </a:t>
            </a:r>
            <a:r>
              <a:rPr lang="fr-FR" sz="1600" dirty="0">
                <a:solidFill>
                  <a:srgbClr val="1D1D1D"/>
                </a:solidFill>
              </a:rPr>
              <a:t>E</a:t>
            </a:r>
            <a:r>
              <a:rPr lang="fr-FR" sz="1600" dirty="0" smtClean="0">
                <a:solidFill>
                  <a:srgbClr val="1D1D1D"/>
                </a:solidFill>
              </a:rPr>
              <a:t>ditions Gründ</a:t>
            </a:r>
            <a:r>
              <a:rPr lang="fr-FR" sz="1600" dirty="0">
                <a:solidFill>
                  <a:srgbClr val="1D1D1D"/>
                </a:solidFill>
              </a:rPr>
              <a:t>.</a:t>
            </a:r>
            <a:endParaRPr lang="fr-FR" sz="1600" dirty="0"/>
          </a:p>
        </p:txBody>
      </p:sp>
      <p:sp>
        <p:nvSpPr>
          <p:cNvPr id="4" name="ZoneTexte 3">
            <a:extLst>
              <a:ext uri="{FF2B5EF4-FFF2-40B4-BE49-F238E27FC236}">
                <a16:creationId xmlns:a16="http://schemas.microsoft.com/office/drawing/2014/main" xmlns="" id="{74EA644B-E7EC-CD4B-859D-AC0E1E37814A}"/>
              </a:ext>
            </a:extLst>
          </p:cNvPr>
          <p:cNvSpPr txBox="1"/>
          <p:nvPr/>
        </p:nvSpPr>
        <p:spPr>
          <a:xfrm>
            <a:off x="444506" y="143939"/>
            <a:ext cx="3862917" cy="584775"/>
          </a:xfrm>
          <a:prstGeom prst="rect">
            <a:avLst/>
          </a:prstGeom>
          <a:noFill/>
        </p:spPr>
        <p:txBody>
          <a:bodyPr wrap="square" rtlCol="0">
            <a:spAutoFit/>
          </a:bodyPr>
          <a:lstStyle/>
          <a:p>
            <a:pPr algn="l"/>
            <a:r>
              <a:rPr lang="fr-FR" sz="3200" dirty="0">
                <a:solidFill>
                  <a:schemeClr val="accent1"/>
                </a:solidFill>
              </a:rPr>
              <a:t>Rimons ensemble !</a:t>
            </a:r>
          </a:p>
        </p:txBody>
      </p:sp>
    </p:spTree>
    <p:extLst>
      <p:ext uri="{BB962C8B-B14F-4D97-AF65-F5344CB8AC3E}">
        <p14:creationId xmlns:p14="http://schemas.microsoft.com/office/powerpoint/2010/main" val="6481777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6F26B964-471D-0A48-A47A-CB8BC06D779F}"/>
              </a:ext>
            </a:extLst>
          </p:cNvPr>
          <p:cNvSpPr txBox="1"/>
          <p:nvPr/>
        </p:nvSpPr>
        <p:spPr>
          <a:xfrm>
            <a:off x="355610" y="228608"/>
            <a:ext cx="3782483" cy="523220"/>
          </a:xfrm>
          <a:prstGeom prst="rect">
            <a:avLst/>
          </a:prstGeom>
          <a:noFill/>
        </p:spPr>
        <p:txBody>
          <a:bodyPr wrap="square" rtlCol="0">
            <a:spAutoFit/>
          </a:bodyPr>
          <a:lstStyle/>
          <a:p>
            <a:pPr algn="l"/>
            <a:r>
              <a:rPr lang="fr-FR" sz="2800" dirty="0"/>
              <a:t>À quoi cela rime ?...</a:t>
            </a:r>
          </a:p>
        </p:txBody>
      </p:sp>
      <p:sp>
        <p:nvSpPr>
          <p:cNvPr id="4" name="ZoneTexte 3">
            <a:extLst>
              <a:ext uri="{FF2B5EF4-FFF2-40B4-BE49-F238E27FC236}">
                <a16:creationId xmlns:a16="http://schemas.microsoft.com/office/drawing/2014/main" xmlns="" id="{017559EE-4A40-A140-B600-141097CAD333}"/>
              </a:ext>
            </a:extLst>
          </p:cNvPr>
          <p:cNvSpPr txBox="1"/>
          <p:nvPr/>
        </p:nvSpPr>
        <p:spPr>
          <a:xfrm>
            <a:off x="0" y="874187"/>
            <a:ext cx="11990917" cy="892552"/>
          </a:xfrm>
          <a:prstGeom prst="rect">
            <a:avLst/>
          </a:prstGeom>
          <a:noFill/>
        </p:spPr>
        <p:txBody>
          <a:bodyPr wrap="square" rtlCol="0">
            <a:spAutoFit/>
          </a:bodyPr>
          <a:lstStyle/>
          <a:p>
            <a:pPr algn="l"/>
            <a:r>
              <a:rPr lang="fr-FR" sz="2600" dirty="0"/>
              <a:t>Imagine ce que peut dire « la Sœur » de la grenouille au boeuf après son éclatement …</a:t>
            </a:r>
          </a:p>
          <a:p>
            <a:pPr algn="l"/>
            <a:r>
              <a:rPr lang="fr-FR" sz="2600" dirty="0"/>
              <a:t>Pour cela trouve les mots qui riment à la fin de chaque vers.</a:t>
            </a:r>
          </a:p>
        </p:txBody>
      </p:sp>
      <p:sp>
        <p:nvSpPr>
          <p:cNvPr id="7" name="ZoneTexte 6">
            <a:extLst>
              <a:ext uri="{FF2B5EF4-FFF2-40B4-BE49-F238E27FC236}">
                <a16:creationId xmlns:a16="http://schemas.microsoft.com/office/drawing/2014/main" xmlns="" id="{E259ECC5-4656-DB47-9347-6FF42E68958C}"/>
              </a:ext>
            </a:extLst>
          </p:cNvPr>
          <p:cNvSpPr txBox="1"/>
          <p:nvPr/>
        </p:nvSpPr>
        <p:spPr>
          <a:xfrm>
            <a:off x="3811035" y="1921935"/>
            <a:ext cx="1210734" cy="523220"/>
          </a:xfrm>
          <a:prstGeom prst="rect">
            <a:avLst/>
          </a:prstGeom>
          <a:noFill/>
        </p:spPr>
        <p:txBody>
          <a:bodyPr wrap="square" rtlCol="0">
            <a:spAutoFit/>
          </a:bodyPr>
          <a:lstStyle/>
          <a:p>
            <a:pPr algn="l"/>
            <a:r>
              <a:rPr lang="fr-FR" sz="2800" dirty="0">
                <a:solidFill>
                  <a:schemeClr val="accent2"/>
                </a:solidFill>
              </a:rPr>
              <a:t>égaler</a:t>
            </a:r>
          </a:p>
        </p:txBody>
      </p:sp>
      <p:sp>
        <p:nvSpPr>
          <p:cNvPr id="9" name="ZoneTexte 8">
            <a:extLst>
              <a:ext uri="{FF2B5EF4-FFF2-40B4-BE49-F238E27FC236}">
                <a16:creationId xmlns:a16="http://schemas.microsoft.com/office/drawing/2014/main" xmlns="" id="{A21DEEA9-25D7-0F47-8190-B8B51978E527}"/>
              </a:ext>
            </a:extLst>
          </p:cNvPr>
          <p:cNvSpPr txBox="1"/>
          <p:nvPr/>
        </p:nvSpPr>
        <p:spPr>
          <a:xfrm>
            <a:off x="8974469" y="1903948"/>
            <a:ext cx="1466838" cy="523220"/>
          </a:xfrm>
          <a:prstGeom prst="rect">
            <a:avLst/>
          </a:prstGeom>
          <a:noFill/>
        </p:spPr>
        <p:txBody>
          <a:bodyPr wrap="square" rtlCol="0">
            <a:spAutoFit/>
          </a:bodyPr>
          <a:lstStyle/>
          <a:p>
            <a:pPr algn="l"/>
            <a:r>
              <a:rPr lang="fr-FR" sz="2800" dirty="0">
                <a:solidFill>
                  <a:schemeClr val="accent2"/>
                </a:solidFill>
              </a:rPr>
              <a:t>la mort</a:t>
            </a:r>
          </a:p>
        </p:txBody>
      </p:sp>
      <p:sp>
        <p:nvSpPr>
          <p:cNvPr id="17" name="ZoneTexte 16">
            <a:extLst>
              <a:ext uri="{FF2B5EF4-FFF2-40B4-BE49-F238E27FC236}">
                <a16:creationId xmlns:a16="http://schemas.microsoft.com/office/drawing/2014/main" xmlns="" id="{20B963EB-31DA-F549-B2BC-5271FB9345D6}"/>
              </a:ext>
            </a:extLst>
          </p:cNvPr>
          <p:cNvSpPr txBox="1"/>
          <p:nvPr/>
        </p:nvSpPr>
        <p:spPr>
          <a:xfrm>
            <a:off x="6279738" y="1893363"/>
            <a:ext cx="1358872" cy="523220"/>
          </a:xfrm>
          <a:prstGeom prst="rect">
            <a:avLst/>
          </a:prstGeom>
          <a:noFill/>
        </p:spPr>
        <p:txBody>
          <a:bodyPr wrap="square" rtlCol="0">
            <a:spAutoFit/>
          </a:bodyPr>
          <a:lstStyle/>
          <a:p>
            <a:pPr algn="l"/>
            <a:r>
              <a:rPr lang="fr-FR" sz="2800" dirty="0">
                <a:solidFill>
                  <a:schemeClr val="accent2"/>
                </a:solidFill>
              </a:rPr>
              <a:t> surface</a:t>
            </a:r>
          </a:p>
        </p:txBody>
      </p:sp>
      <p:sp>
        <p:nvSpPr>
          <p:cNvPr id="19" name="ZoneTexte 18">
            <a:extLst>
              <a:ext uri="{FF2B5EF4-FFF2-40B4-BE49-F238E27FC236}">
                <a16:creationId xmlns:a16="http://schemas.microsoft.com/office/drawing/2014/main" xmlns="" id="{65C808E8-29B6-4E44-8114-98631642BE3E}"/>
              </a:ext>
            </a:extLst>
          </p:cNvPr>
          <p:cNvSpPr txBox="1"/>
          <p:nvPr/>
        </p:nvSpPr>
        <p:spPr>
          <a:xfrm>
            <a:off x="792973" y="1921935"/>
            <a:ext cx="2057382" cy="523220"/>
          </a:xfrm>
          <a:prstGeom prst="rect">
            <a:avLst/>
          </a:prstGeom>
          <a:noFill/>
        </p:spPr>
        <p:txBody>
          <a:bodyPr wrap="square" rtlCol="0">
            <a:spAutoFit/>
          </a:bodyPr>
          <a:lstStyle/>
          <a:p>
            <a:pPr algn="l"/>
            <a:r>
              <a:rPr lang="fr-FR" sz="2800" dirty="0">
                <a:solidFill>
                  <a:schemeClr val="accent2"/>
                </a:solidFill>
              </a:rPr>
              <a:t>se retrouver</a:t>
            </a:r>
          </a:p>
        </p:txBody>
      </p:sp>
      <p:sp>
        <p:nvSpPr>
          <p:cNvPr id="20" name="ZoneTexte 19">
            <a:extLst>
              <a:ext uri="{FF2B5EF4-FFF2-40B4-BE49-F238E27FC236}">
                <a16:creationId xmlns:a16="http://schemas.microsoft.com/office/drawing/2014/main" xmlns="" id="{90D231B2-2C95-9548-A0DD-151D164A049A}"/>
              </a:ext>
            </a:extLst>
          </p:cNvPr>
          <p:cNvSpPr txBox="1"/>
          <p:nvPr/>
        </p:nvSpPr>
        <p:spPr>
          <a:xfrm>
            <a:off x="2476498" y="2546349"/>
            <a:ext cx="6985000" cy="3970318"/>
          </a:xfrm>
          <a:prstGeom prst="rect">
            <a:avLst/>
          </a:prstGeom>
          <a:noFill/>
        </p:spPr>
        <p:txBody>
          <a:bodyPr wrap="square" rtlCol="0">
            <a:spAutoFit/>
          </a:bodyPr>
          <a:lstStyle/>
          <a:p>
            <a:pPr algn="ctr"/>
            <a:r>
              <a:rPr lang="fr-FR" sz="2800" dirty="0"/>
              <a:t>Elle a eu bien tort</a:t>
            </a:r>
          </a:p>
          <a:p>
            <a:pPr algn="ctr"/>
            <a:r>
              <a:rPr lang="fr-FR" sz="2800" dirty="0"/>
              <a:t>De vouloir vous ressembler</a:t>
            </a:r>
          </a:p>
          <a:p>
            <a:pPr algn="ctr"/>
            <a:r>
              <a:rPr lang="fr-FR" sz="2800" dirty="0"/>
              <a:t>Cette envieuse a trouvé …</a:t>
            </a:r>
          </a:p>
          <a:p>
            <a:pPr algn="ctr"/>
            <a:r>
              <a:rPr lang="fr-FR" sz="2800" dirty="0"/>
              <a:t>En voulant vous ….</a:t>
            </a:r>
          </a:p>
          <a:p>
            <a:pPr algn="ctr"/>
            <a:endParaRPr lang="fr-FR" sz="2800" dirty="0"/>
          </a:p>
          <a:p>
            <a:pPr algn="ctr"/>
            <a:r>
              <a:rPr lang="fr-FR" sz="2800" dirty="0"/>
              <a:t>Mieux vaut rester à sa place</a:t>
            </a:r>
          </a:p>
          <a:p>
            <a:pPr algn="ctr"/>
            <a:r>
              <a:rPr lang="fr-FR" sz="2800" dirty="0"/>
              <a:t>Digne, s’en contenter</a:t>
            </a:r>
          </a:p>
          <a:p>
            <a:pPr algn="ctr"/>
            <a:r>
              <a:rPr lang="fr-FR" sz="2800" dirty="0"/>
              <a:t>Que de vouloir briller en …</a:t>
            </a:r>
          </a:p>
          <a:p>
            <a:pPr algn="ctr"/>
            <a:r>
              <a:rPr lang="fr-FR" sz="2800" dirty="0"/>
              <a:t>Sans soi-même …</a:t>
            </a:r>
          </a:p>
        </p:txBody>
      </p:sp>
    </p:spTree>
    <p:extLst>
      <p:ext uri="{BB962C8B-B14F-4D97-AF65-F5344CB8AC3E}">
        <p14:creationId xmlns:p14="http://schemas.microsoft.com/office/powerpoint/2010/main" val="24661311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B2870A2F-43BA-2140-8F1E-7944A12AD078}"/>
              </a:ext>
            </a:extLst>
          </p:cNvPr>
          <p:cNvSpPr txBox="1"/>
          <p:nvPr/>
        </p:nvSpPr>
        <p:spPr>
          <a:xfrm>
            <a:off x="832070" y="2516061"/>
            <a:ext cx="10919081" cy="2462213"/>
          </a:xfrm>
          <a:prstGeom prst="rect">
            <a:avLst/>
          </a:prstGeom>
          <a:noFill/>
        </p:spPr>
        <p:txBody>
          <a:bodyPr wrap="square" rtlCol="0">
            <a:spAutoFit/>
          </a:bodyPr>
          <a:lstStyle/>
          <a:p>
            <a:pPr algn="l"/>
            <a:r>
              <a:rPr lang="fr-FR" sz="2800" dirty="0"/>
              <a:t>Jean De La Fontaine dans la préface de son livre dit de la fable qu’elle est  « (…) composée de deux parties, dont on peut </a:t>
            </a:r>
            <a:r>
              <a:rPr lang="fr-FR" sz="2800" dirty="0" smtClean="0"/>
              <a:t>appeler </a:t>
            </a:r>
            <a:r>
              <a:rPr lang="fr-FR" sz="2800" dirty="0"/>
              <a:t>l’une le corps, l’autre l’âme. Le corps est la fable, l’âme la moralité. »</a:t>
            </a:r>
          </a:p>
          <a:p>
            <a:pPr algn="l"/>
            <a:endParaRPr lang="fr-FR" sz="2800" dirty="0"/>
          </a:p>
          <a:p>
            <a:pPr algn="r"/>
            <a:r>
              <a:rPr lang="fr-FR" sz="1400" dirty="0">
                <a:solidFill>
                  <a:prstClr val="black"/>
                </a:solidFill>
              </a:rPr>
              <a:t>Jean de La Fontaine, </a:t>
            </a:r>
            <a:r>
              <a:rPr lang="fr-FR" sz="1400" i="1" dirty="0">
                <a:solidFill>
                  <a:prstClr val="black"/>
                </a:solidFill>
              </a:rPr>
              <a:t>Fables</a:t>
            </a:r>
            <a:r>
              <a:rPr lang="fr-FR" sz="1400" dirty="0">
                <a:solidFill>
                  <a:prstClr val="black"/>
                </a:solidFill>
              </a:rPr>
              <a:t>, « Préface », 1668,©Imprimerie nationale, 1985</a:t>
            </a:r>
          </a:p>
          <a:p>
            <a:pPr algn="l"/>
            <a:endParaRPr lang="fr-FR" sz="2800" dirty="0"/>
          </a:p>
        </p:txBody>
      </p:sp>
    </p:spTree>
    <p:extLst>
      <p:ext uri="{BB962C8B-B14F-4D97-AF65-F5344CB8AC3E}">
        <p14:creationId xmlns:p14="http://schemas.microsoft.com/office/powerpoint/2010/main" val="14911252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xmlns="" id="{E2E0A304-6581-464D-B8E0-60EC0FFBC28F}"/>
              </a:ext>
            </a:extLst>
          </p:cNvPr>
          <p:cNvSpPr txBox="1"/>
          <p:nvPr/>
        </p:nvSpPr>
        <p:spPr>
          <a:xfrm>
            <a:off x="7323668" y="2468677"/>
            <a:ext cx="3911820" cy="407959"/>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fr-FR" sz="2800" dirty="0">
                <a:solidFill>
                  <a:srgbClr val="000000"/>
                </a:solidFill>
                <a:ea typeface="+mj-ea"/>
                <a:cs typeface="+mj-cs"/>
              </a:rPr>
              <a:t>La monarchie absolue</a:t>
            </a:r>
            <a:endParaRPr lang="en-US" sz="2800" dirty="0">
              <a:solidFill>
                <a:srgbClr val="000000"/>
              </a:solidFill>
              <a:ea typeface="+mj-ea"/>
              <a:cs typeface="+mj-cs"/>
            </a:endParaRPr>
          </a:p>
        </p:txBody>
      </p:sp>
      <p:pic>
        <p:nvPicPr>
          <p:cNvPr id="8" name="Image 9">
            <a:extLst>
              <a:ext uri="{FF2B5EF4-FFF2-40B4-BE49-F238E27FC236}">
                <a16:creationId xmlns:a16="http://schemas.microsoft.com/office/drawing/2014/main" xmlns="" id="{2B0C1E43-3E2E-5E4E-AE00-1877BB177364}"/>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19010" r="-1" b="2163"/>
          <a:stretch/>
        </p:blipFill>
        <p:spPr>
          <a:xfrm>
            <a:off x="46351" y="653624"/>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12" name="ZoneTexte 11">
            <a:extLst>
              <a:ext uri="{FF2B5EF4-FFF2-40B4-BE49-F238E27FC236}">
                <a16:creationId xmlns:a16="http://schemas.microsoft.com/office/drawing/2014/main" xmlns="" id="{E34BAA82-2C4D-9D42-87AE-4F66B7633F8F}"/>
              </a:ext>
            </a:extLst>
          </p:cNvPr>
          <p:cNvSpPr txBox="1"/>
          <p:nvPr/>
        </p:nvSpPr>
        <p:spPr>
          <a:xfrm>
            <a:off x="7408321" y="122771"/>
            <a:ext cx="3799416" cy="954107"/>
          </a:xfrm>
          <a:prstGeom prst="rect">
            <a:avLst/>
          </a:prstGeom>
          <a:noFill/>
        </p:spPr>
        <p:txBody>
          <a:bodyPr wrap="square" rtlCol="0">
            <a:spAutoFit/>
          </a:bodyPr>
          <a:lstStyle/>
          <a:p>
            <a:pPr algn="ctr"/>
            <a:r>
              <a:rPr lang="fr-FR" sz="2800" dirty="0">
                <a:solidFill>
                  <a:schemeClr val="accent1"/>
                </a:solidFill>
              </a:rPr>
              <a:t>Louis XIV, le roi soleil</a:t>
            </a:r>
          </a:p>
          <a:p>
            <a:pPr algn="ctr"/>
            <a:r>
              <a:rPr lang="fr-FR" sz="2800" dirty="0">
                <a:solidFill>
                  <a:schemeClr val="accent1"/>
                </a:solidFill>
              </a:rPr>
              <a:t>(1643 – 1715)</a:t>
            </a:r>
          </a:p>
        </p:txBody>
      </p:sp>
      <p:sp>
        <p:nvSpPr>
          <p:cNvPr id="14" name="ZoneTexte 13">
            <a:extLst>
              <a:ext uri="{FF2B5EF4-FFF2-40B4-BE49-F238E27FC236}">
                <a16:creationId xmlns:a16="http://schemas.microsoft.com/office/drawing/2014/main" xmlns="" id="{BE71A59F-00A8-AD4E-9C31-30BC418FFC80}"/>
              </a:ext>
            </a:extLst>
          </p:cNvPr>
          <p:cNvSpPr txBox="1"/>
          <p:nvPr/>
        </p:nvSpPr>
        <p:spPr>
          <a:xfrm>
            <a:off x="4889283" y="5943600"/>
            <a:ext cx="7302717" cy="649822"/>
          </a:xfrm>
          <a:prstGeom prst="rect">
            <a:avLst/>
          </a:prstGeom>
          <a:noFill/>
        </p:spPr>
        <p:txBody>
          <a:bodyPr wrap="square" rtlCol="0">
            <a:spAutoFit/>
          </a:bodyPr>
          <a:lstStyle/>
          <a:p>
            <a:pPr algn="l"/>
            <a:r>
              <a:rPr lang="fr-FR" sz="1200" dirty="0">
                <a:latin typeface="DIN-Medium"/>
              </a:rPr>
              <a:t>PORTRAIT EN PIED DE LOUIS XIV ÂGÉ DE 63 ANS EN GRAND COSTUME ROYAL (1638-1715).</a:t>
            </a:r>
            <a:r>
              <a:rPr lang="fr-FR" sz="1200" dirty="0">
                <a:latin typeface="ArialMT"/>
                <a:hlinkClick r:id="rId3">
                  <a:extLst>
                    <a:ext uri="{A12FA001-AC4F-418D-AE19-62706E023703}">
                      <ahyp:hlinkClr xmlns:ahyp="http://schemas.microsoft.com/office/drawing/2018/hyperlinkcolor" xmlns="" val="tx"/>
                    </a:ext>
                  </a:extLst>
                </a:hlinkClick>
              </a:rPr>
              <a:t>RIGAUD Hyacinthe (1659 - 1743)© Photo RMN-Grand Palais (Château de Versailles) / Daniel </a:t>
            </a:r>
            <a:r>
              <a:rPr lang="fr-FR" sz="1200" dirty="0" err="1">
                <a:latin typeface="ArialMT"/>
                <a:hlinkClick r:id="rId3">
                  <a:extLst>
                    <a:ext uri="{A12FA001-AC4F-418D-AE19-62706E023703}">
                      <ahyp:hlinkClr xmlns:ahyp="http://schemas.microsoft.com/office/drawing/2018/hyperlinkcolor" xmlns="" val="tx"/>
                    </a:ext>
                  </a:extLst>
                </a:hlinkClick>
              </a:rPr>
              <a:t>Arnaudet</a:t>
            </a:r>
            <a:r>
              <a:rPr lang="fr-FR" sz="1200" dirty="0">
                <a:latin typeface="ArialMT"/>
                <a:hlinkClick r:id="rId3">
                  <a:extLst>
                    <a:ext uri="{A12FA001-AC4F-418D-AE19-62706E023703}">
                      <ahyp:hlinkClr xmlns:ahyp="http://schemas.microsoft.com/office/drawing/2018/hyperlinkcolor" xmlns="" val="tx"/>
                    </a:ext>
                  </a:extLst>
                </a:hlinkClick>
              </a:rPr>
              <a:t> / Gérard Blot</a:t>
            </a:r>
            <a:endParaRPr lang="fr-FR" sz="1200" dirty="0">
              <a:latin typeface="ArialMT"/>
            </a:endParaRPr>
          </a:p>
        </p:txBody>
      </p:sp>
      <p:sp>
        <p:nvSpPr>
          <p:cNvPr id="3" name="ZoneTexte 2">
            <a:extLst>
              <a:ext uri="{FF2B5EF4-FFF2-40B4-BE49-F238E27FC236}">
                <a16:creationId xmlns:a16="http://schemas.microsoft.com/office/drawing/2014/main" xmlns="" id="{11160D9E-3B07-B44F-96E1-DBAAE7AB4DF6}"/>
              </a:ext>
            </a:extLst>
          </p:cNvPr>
          <p:cNvSpPr txBox="1"/>
          <p:nvPr/>
        </p:nvSpPr>
        <p:spPr>
          <a:xfrm>
            <a:off x="7397749" y="3445929"/>
            <a:ext cx="3833950" cy="954107"/>
          </a:xfrm>
          <a:prstGeom prst="rect">
            <a:avLst/>
          </a:prstGeom>
          <a:noFill/>
        </p:spPr>
        <p:txBody>
          <a:bodyPr wrap="square" rtlCol="0">
            <a:spAutoFit/>
          </a:bodyPr>
          <a:lstStyle/>
          <a:p>
            <a:pPr algn="l"/>
            <a:r>
              <a:rPr lang="fr-FR" sz="2800" dirty="0"/>
              <a:t>On ne peut lui désobéir ni aller contre ses idées</a:t>
            </a:r>
          </a:p>
        </p:txBody>
      </p:sp>
      <p:sp>
        <p:nvSpPr>
          <p:cNvPr id="4" name="ZoneTexte 3">
            <a:extLst>
              <a:ext uri="{FF2B5EF4-FFF2-40B4-BE49-F238E27FC236}">
                <a16:creationId xmlns:a16="http://schemas.microsoft.com/office/drawing/2014/main" xmlns="" id="{0E56CC17-8A7C-614F-8F4E-7783A44957EC}"/>
              </a:ext>
            </a:extLst>
          </p:cNvPr>
          <p:cNvSpPr txBox="1"/>
          <p:nvPr/>
        </p:nvSpPr>
        <p:spPr>
          <a:xfrm>
            <a:off x="5181600" y="2525183"/>
            <a:ext cx="1828800" cy="1828800"/>
          </a:xfrm>
          <a:prstGeom prst="rect">
            <a:avLst/>
          </a:prstGeom>
          <a:noFill/>
        </p:spPr>
        <p:txBody>
          <a:bodyPr wrap="square" rtlCol="0">
            <a:spAutoFit/>
          </a:bodyPr>
          <a:lstStyle/>
          <a:p>
            <a:pPr algn="l"/>
            <a:endParaRPr lang="fr-FR" dirty="0"/>
          </a:p>
        </p:txBody>
      </p:sp>
      <p:sp>
        <p:nvSpPr>
          <p:cNvPr id="2" name="ZoneTexte 1">
            <a:extLst>
              <a:ext uri="{FF2B5EF4-FFF2-40B4-BE49-F238E27FC236}">
                <a16:creationId xmlns:a16="http://schemas.microsoft.com/office/drawing/2014/main" xmlns="" id="{AE7B6C84-5D4D-5E48-94C1-27A57F60B400}"/>
              </a:ext>
            </a:extLst>
          </p:cNvPr>
          <p:cNvSpPr txBox="1"/>
          <p:nvPr/>
        </p:nvSpPr>
        <p:spPr>
          <a:xfrm>
            <a:off x="7073899" y="1488018"/>
            <a:ext cx="4225088" cy="523220"/>
          </a:xfrm>
          <a:prstGeom prst="rect">
            <a:avLst/>
          </a:prstGeom>
          <a:noFill/>
        </p:spPr>
        <p:txBody>
          <a:bodyPr wrap="square" rtlCol="0">
            <a:spAutoFit/>
          </a:bodyPr>
          <a:lstStyle/>
          <a:p>
            <a:pPr algn="l"/>
            <a:r>
              <a:rPr lang="fr-FR" sz="2800" dirty="0"/>
              <a:t>Son pouvoir vient de Dieu</a:t>
            </a:r>
          </a:p>
        </p:txBody>
      </p:sp>
      <p:cxnSp>
        <p:nvCxnSpPr>
          <p:cNvPr id="5" name="Connecteur droit avec flèche 4">
            <a:extLst>
              <a:ext uri="{FF2B5EF4-FFF2-40B4-BE49-F238E27FC236}">
                <a16:creationId xmlns:a16="http://schemas.microsoft.com/office/drawing/2014/main" xmlns="" id="{310E2EB5-1CA7-5A46-B526-FF7727BA1CD9}"/>
              </a:ext>
            </a:extLst>
          </p:cNvPr>
          <p:cNvCxnSpPr>
            <a:cxnSpLocks/>
          </p:cNvCxnSpPr>
          <p:nvPr/>
        </p:nvCxnSpPr>
        <p:spPr>
          <a:xfrm>
            <a:off x="9154474" y="2906982"/>
            <a:ext cx="0" cy="52947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3450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F42EEC29-CC41-8745-AFA8-6A7126E89FC5}"/>
              </a:ext>
            </a:extLst>
          </p:cNvPr>
          <p:cNvSpPr txBox="1"/>
          <p:nvPr/>
        </p:nvSpPr>
        <p:spPr>
          <a:xfrm>
            <a:off x="1957917" y="2493824"/>
            <a:ext cx="8297333" cy="1815882"/>
          </a:xfrm>
          <a:prstGeom prst="rect">
            <a:avLst/>
          </a:prstGeom>
          <a:noFill/>
        </p:spPr>
        <p:txBody>
          <a:bodyPr wrap="square">
            <a:spAutoFit/>
          </a:bodyPr>
          <a:lstStyle/>
          <a:p>
            <a:pPr algn="ctr"/>
            <a:r>
              <a:rPr lang="fr-FR" sz="2800" dirty="0"/>
              <a:t>Le monde est plein de gens qui ne sont pas plus sages :</a:t>
            </a:r>
          </a:p>
          <a:p>
            <a:pPr algn="ctr"/>
            <a:r>
              <a:rPr lang="fr-FR" sz="2800" dirty="0"/>
              <a:t>Tout bourgeois veut bâtir comme les grands seigneurs,</a:t>
            </a:r>
          </a:p>
          <a:p>
            <a:pPr algn="ctr"/>
            <a:r>
              <a:rPr lang="fr-FR" sz="2800" dirty="0"/>
              <a:t>Tout petit prince a des ambassadeurs,</a:t>
            </a:r>
          </a:p>
          <a:p>
            <a:pPr algn="ctr"/>
            <a:r>
              <a:rPr lang="fr-FR" sz="2800" dirty="0"/>
              <a:t>Tout marquis veut avoir des pages.</a:t>
            </a:r>
          </a:p>
        </p:txBody>
      </p:sp>
      <p:sp>
        <p:nvSpPr>
          <p:cNvPr id="3" name="Titre 2"/>
          <p:cNvSpPr>
            <a:spLocks noGrp="1"/>
          </p:cNvSpPr>
          <p:nvPr>
            <p:ph type="title"/>
          </p:nvPr>
        </p:nvSpPr>
        <p:spPr>
          <a:xfrm>
            <a:off x="262759" y="365125"/>
            <a:ext cx="11211034" cy="1325563"/>
          </a:xfrm>
        </p:spPr>
        <p:txBody>
          <a:bodyPr/>
          <a:lstStyle/>
          <a:p>
            <a:pPr algn="ctr"/>
            <a:r>
              <a:rPr lang="fr-FR" dirty="0">
                <a:solidFill>
                  <a:schemeClr val="accent1"/>
                </a:solidFill>
              </a:rPr>
              <a:t>Voici la fin de la fable : comment comprends-tu ce passage ?</a:t>
            </a:r>
          </a:p>
        </p:txBody>
      </p:sp>
    </p:spTree>
    <p:extLst>
      <p:ext uri="{BB962C8B-B14F-4D97-AF65-F5344CB8AC3E}">
        <p14:creationId xmlns:p14="http://schemas.microsoft.com/office/powerpoint/2010/main" val="1587525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62EC880C-C675-3A4F-AA45-2B9A97BE55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901" y="643466"/>
            <a:ext cx="3746542" cy="5571067"/>
          </a:xfrm>
          <a:prstGeom prst="rect">
            <a:avLst/>
          </a:prstGeom>
        </p:spPr>
      </p:pic>
      <p:sp>
        <p:nvSpPr>
          <p:cNvPr id="5" name="ZoneTexte 4">
            <a:extLst>
              <a:ext uri="{FF2B5EF4-FFF2-40B4-BE49-F238E27FC236}">
                <a16:creationId xmlns:a16="http://schemas.microsoft.com/office/drawing/2014/main" xmlns="" id="{CC998A4D-CB9B-694A-8C60-7CC089E86907}"/>
              </a:ext>
            </a:extLst>
          </p:cNvPr>
          <p:cNvSpPr txBox="1"/>
          <p:nvPr/>
        </p:nvSpPr>
        <p:spPr>
          <a:xfrm>
            <a:off x="5207000" y="1223433"/>
            <a:ext cx="6783917" cy="2246769"/>
          </a:xfrm>
          <a:prstGeom prst="rect">
            <a:avLst/>
          </a:prstGeom>
          <a:noFill/>
        </p:spPr>
        <p:txBody>
          <a:bodyPr wrap="square" rtlCol="0">
            <a:spAutoFit/>
          </a:bodyPr>
          <a:lstStyle/>
          <a:p>
            <a:r>
              <a:rPr lang="fr-FR" sz="2800" dirty="0"/>
              <a:t>	3 classes sociales : </a:t>
            </a:r>
          </a:p>
          <a:p>
            <a:endParaRPr lang="fr-FR" sz="2800" dirty="0"/>
          </a:p>
          <a:p>
            <a:pPr marL="285750" indent="-285750">
              <a:buFontTx/>
              <a:buChar char="-"/>
            </a:pPr>
            <a:r>
              <a:rPr lang="fr-FR" sz="2800" dirty="0"/>
              <a:t>La noblesse</a:t>
            </a:r>
          </a:p>
          <a:p>
            <a:pPr marL="285750" indent="-285750">
              <a:buFontTx/>
              <a:buChar char="-"/>
            </a:pPr>
            <a:r>
              <a:rPr lang="fr-FR" sz="2800" dirty="0"/>
              <a:t>Le clergé</a:t>
            </a:r>
          </a:p>
          <a:p>
            <a:pPr marL="285750" indent="-285750">
              <a:buFontTx/>
              <a:buChar char="-"/>
            </a:pPr>
            <a:r>
              <a:rPr lang="fr-FR" sz="2800" dirty="0"/>
              <a:t>Le tiers- Etat (la bourgeoisie et les paysans)</a:t>
            </a:r>
          </a:p>
        </p:txBody>
      </p:sp>
      <p:sp>
        <p:nvSpPr>
          <p:cNvPr id="10" name="ZoneTexte 9">
            <a:extLst>
              <a:ext uri="{FF2B5EF4-FFF2-40B4-BE49-F238E27FC236}">
                <a16:creationId xmlns:a16="http://schemas.microsoft.com/office/drawing/2014/main" xmlns="" id="{8A603D55-85CE-7D4E-BC4C-6AD82B50493C}"/>
              </a:ext>
            </a:extLst>
          </p:cNvPr>
          <p:cNvSpPr txBox="1"/>
          <p:nvPr/>
        </p:nvSpPr>
        <p:spPr>
          <a:xfrm>
            <a:off x="888986" y="6174081"/>
            <a:ext cx="8456099" cy="276999"/>
          </a:xfrm>
          <a:prstGeom prst="rect">
            <a:avLst/>
          </a:prstGeom>
          <a:noFill/>
        </p:spPr>
        <p:txBody>
          <a:bodyPr wrap="square">
            <a:spAutoFit/>
          </a:bodyPr>
          <a:lstStyle/>
          <a:p>
            <a:r>
              <a:rPr lang="fr-FR" sz="1200" dirty="0">
                <a:solidFill>
                  <a:prstClr val="black"/>
                </a:solidFill>
                <a:latin typeface="Poppins-Light"/>
              </a:rPr>
              <a:t>Les Trois Ordres, enluminure Maître de Philippe de Croy, vers 1470, </a:t>
            </a:r>
            <a:r>
              <a:rPr lang="fr-FR" sz="1200" dirty="0">
                <a:solidFill>
                  <a:srgbClr val="717171"/>
                </a:solidFill>
                <a:latin typeface="Poppins-Light"/>
              </a:rPr>
              <a:t>Commencement des seigneuries et des diversités des Etats</a:t>
            </a:r>
            <a:r>
              <a:rPr lang="fr-FR" sz="1200" dirty="0">
                <a:solidFill>
                  <a:prstClr val="black"/>
                </a:solidFill>
                <a:latin typeface="Poppins-Light"/>
              </a:rPr>
              <a:t> © BnF</a:t>
            </a:r>
            <a:endParaRPr lang="fr-FR" sz="1200" dirty="0"/>
          </a:p>
        </p:txBody>
      </p:sp>
      <p:sp>
        <p:nvSpPr>
          <p:cNvPr id="2" name="ZoneTexte 1">
            <a:extLst>
              <a:ext uri="{FF2B5EF4-FFF2-40B4-BE49-F238E27FC236}">
                <a16:creationId xmlns:a16="http://schemas.microsoft.com/office/drawing/2014/main" xmlns="" id="{ABC635F5-E663-144B-A2B4-EFE2F6541E5D}"/>
              </a:ext>
            </a:extLst>
          </p:cNvPr>
          <p:cNvSpPr txBox="1"/>
          <p:nvPr/>
        </p:nvSpPr>
        <p:spPr>
          <a:xfrm>
            <a:off x="6699276" y="4064001"/>
            <a:ext cx="3746542" cy="954107"/>
          </a:xfrm>
          <a:prstGeom prst="rect">
            <a:avLst/>
          </a:prstGeom>
          <a:noFill/>
        </p:spPr>
        <p:txBody>
          <a:bodyPr wrap="square" rtlCol="0">
            <a:spAutoFit/>
          </a:bodyPr>
          <a:lstStyle/>
          <a:p>
            <a:pPr algn="l"/>
            <a:r>
              <a:rPr lang="fr-FR" sz="2800" dirty="0"/>
              <a:t>Beaucoup d’inégalités et des rancœurs non dites.</a:t>
            </a:r>
          </a:p>
        </p:txBody>
      </p:sp>
      <p:sp>
        <p:nvSpPr>
          <p:cNvPr id="3" name="Flèche : angle droit 2">
            <a:extLst>
              <a:ext uri="{FF2B5EF4-FFF2-40B4-BE49-F238E27FC236}">
                <a16:creationId xmlns:a16="http://schemas.microsoft.com/office/drawing/2014/main" xmlns="" id="{E2F1C096-A810-F643-ACAF-4D05CCD3B8D0}"/>
              </a:ext>
            </a:extLst>
          </p:cNvPr>
          <p:cNvSpPr/>
          <p:nvPr/>
        </p:nvSpPr>
        <p:spPr>
          <a:xfrm rot="5400000">
            <a:off x="6085413" y="3940968"/>
            <a:ext cx="543475" cy="46750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7695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4562E3C-88DD-E144-ACAA-1AFDD8CF4FB7}"/>
              </a:ext>
            </a:extLst>
          </p:cNvPr>
          <p:cNvSpPr>
            <a:spLocks noGrp="1"/>
          </p:cNvSpPr>
          <p:nvPr>
            <p:ph type="title"/>
          </p:nvPr>
        </p:nvSpPr>
        <p:spPr/>
        <p:txBody>
          <a:bodyPr/>
          <a:lstStyle/>
          <a:p>
            <a:pPr algn="ctr"/>
            <a:r>
              <a:rPr lang="fr-FR" dirty="0"/>
              <a:t>Place à la dictée du jour !</a:t>
            </a:r>
          </a:p>
        </p:txBody>
      </p:sp>
      <p:pic>
        <p:nvPicPr>
          <p:cNvPr id="6" name="Espace réservé du contenu 5">
            <a:extLst>
              <a:ext uri="{FF2B5EF4-FFF2-40B4-BE49-F238E27FC236}">
                <a16:creationId xmlns:a16="http://schemas.microsoft.com/office/drawing/2014/main" xmlns="" id="{846E9F83-0FFA-D641-85D3-4A8930B1400E}"/>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1501" y="1965445"/>
            <a:ext cx="3661832" cy="3828279"/>
          </a:xfrm>
          <a:prstGeom prst="rect">
            <a:avLst/>
          </a:prstGeom>
        </p:spPr>
      </p:pic>
    </p:spTree>
    <p:extLst>
      <p:ext uri="{BB962C8B-B14F-4D97-AF65-F5344CB8AC3E}">
        <p14:creationId xmlns:p14="http://schemas.microsoft.com/office/powerpoint/2010/main" val="7617635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0AAAA9F4-9BBA-614E-9FCA-626221F3FC30}"/>
              </a:ext>
            </a:extLst>
          </p:cNvPr>
          <p:cNvSpPr txBox="1"/>
          <p:nvPr/>
        </p:nvSpPr>
        <p:spPr>
          <a:xfrm>
            <a:off x="404230" y="652940"/>
            <a:ext cx="5903364" cy="646097"/>
          </a:xfrm>
          <a:prstGeom prst="rect">
            <a:avLst/>
          </a:prstGeom>
          <a:noFill/>
        </p:spPr>
        <p:txBody>
          <a:bodyPr wrap="square" rtlCol="0">
            <a:spAutoFit/>
          </a:bodyPr>
          <a:lstStyle/>
          <a:p>
            <a:pPr algn="l"/>
            <a:r>
              <a:rPr lang="fr-FR" sz="3599" dirty="0" smtClean="0">
                <a:solidFill>
                  <a:schemeClr val="accent1"/>
                </a:solidFill>
              </a:rPr>
              <a:t>Rappelle-toi </a:t>
            </a:r>
            <a:r>
              <a:rPr lang="fr-FR" sz="3599" dirty="0">
                <a:solidFill>
                  <a:schemeClr val="accent1"/>
                </a:solidFill>
              </a:rPr>
              <a:t>ces mots ...</a:t>
            </a:r>
          </a:p>
        </p:txBody>
      </p:sp>
      <p:graphicFrame>
        <p:nvGraphicFramePr>
          <p:cNvPr id="5" name="Tableau 5">
            <a:extLst>
              <a:ext uri="{FF2B5EF4-FFF2-40B4-BE49-F238E27FC236}">
                <a16:creationId xmlns:a16="http://schemas.microsoft.com/office/drawing/2014/main" xmlns="" id="{573A1381-D6A2-A04B-8403-70662D582E50}"/>
              </a:ext>
            </a:extLst>
          </p:cNvPr>
          <p:cNvGraphicFramePr>
            <a:graphicFrameLocks noGrp="1"/>
          </p:cNvGraphicFramePr>
          <p:nvPr/>
        </p:nvGraphicFramePr>
        <p:xfrm>
          <a:off x="404232" y="1916129"/>
          <a:ext cx="11404704" cy="3385446"/>
        </p:xfrm>
        <a:graphic>
          <a:graphicData uri="http://schemas.openxmlformats.org/drawingml/2006/table">
            <a:tbl>
              <a:tblPr firstRow="1" bandRow="1">
                <a:tableStyleId>{5C22544A-7EE6-4342-B048-85BDC9FD1C3A}</a:tableStyleId>
              </a:tblPr>
              <a:tblGrid>
                <a:gridCol w="3801568">
                  <a:extLst>
                    <a:ext uri="{9D8B030D-6E8A-4147-A177-3AD203B41FA5}">
                      <a16:colId xmlns:a16="http://schemas.microsoft.com/office/drawing/2014/main" xmlns="" val="3850787144"/>
                    </a:ext>
                  </a:extLst>
                </a:gridCol>
                <a:gridCol w="3801568">
                  <a:extLst>
                    <a:ext uri="{9D8B030D-6E8A-4147-A177-3AD203B41FA5}">
                      <a16:colId xmlns:a16="http://schemas.microsoft.com/office/drawing/2014/main" xmlns="" val="3584796715"/>
                    </a:ext>
                  </a:extLst>
                </a:gridCol>
                <a:gridCol w="3801568">
                  <a:extLst>
                    <a:ext uri="{9D8B030D-6E8A-4147-A177-3AD203B41FA5}">
                      <a16:colId xmlns:a16="http://schemas.microsoft.com/office/drawing/2014/main" xmlns="" val="798916212"/>
                    </a:ext>
                  </a:extLst>
                </a:gridCol>
              </a:tblGrid>
              <a:tr h="564241">
                <a:tc>
                  <a:txBody>
                    <a:bodyPr/>
                    <a:lstStyle/>
                    <a:p>
                      <a:pPr algn="ctr"/>
                      <a:r>
                        <a:rPr lang="fr-FR" sz="2800" dirty="0"/>
                        <a:t>Noms communs</a:t>
                      </a:r>
                    </a:p>
                  </a:txBody>
                  <a:tcPr marL="91407" marR="91407" marT="45703" marB="45703"/>
                </a:tc>
                <a:tc>
                  <a:txBody>
                    <a:bodyPr/>
                    <a:lstStyle/>
                    <a:p>
                      <a:pPr algn="ctr"/>
                      <a:r>
                        <a:rPr lang="fr-FR" sz="2800" dirty="0"/>
                        <a:t>Adjectifs</a:t>
                      </a:r>
                    </a:p>
                  </a:txBody>
                  <a:tcPr marL="91407" marR="91407" marT="45703" marB="45703"/>
                </a:tc>
                <a:tc>
                  <a:txBody>
                    <a:bodyPr/>
                    <a:lstStyle/>
                    <a:p>
                      <a:pPr algn="ctr"/>
                      <a:r>
                        <a:rPr lang="fr-FR" sz="2800" dirty="0"/>
                        <a:t>Verbes</a:t>
                      </a:r>
                    </a:p>
                  </a:txBody>
                  <a:tcPr marL="91407" marR="91407" marT="45703" marB="45703"/>
                </a:tc>
                <a:extLst>
                  <a:ext uri="{0D108BD9-81ED-4DB2-BD59-A6C34878D82A}">
                    <a16:rowId xmlns:a16="http://schemas.microsoft.com/office/drawing/2014/main" xmlns="" val="1697322308"/>
                  </a:ext>
                </a:extLst>
              </a:tr>
              <a:tr h="564241">
                <a:tc>
                  <a:txBody>
                    <a:bodyPr/>
                    <a:lstStyle/>
                    <a:p>
                      <a:pPr algn="ctr"/>
                      <a:r>
                        <a:rPr lang="fr-FR" sz="2800" dirty="0"/>
                        <a:t>Une leçon</a:t>
                      </a:r>
                    </a:p>
                  </a:txBody>
                  <a:tcPr marL="91407" marR="91407" marT="45703" marB="45703"/>
                </a:tc>
                <a:tc>
                  <a:txBody>
                    <a:bodyPr/>
                    <a:lstStyle/>
                    <a:p>
                      <a:pPr algn="ctr"/>
                      <a:r>
                        <a:rPr lang="fr-FR" sz="2800" dirty="0"/>
                        <a:t>Humain</a:t>
                      </a:r>
                    </a:p>
                  </a:txBody>
                  <a:tcPr marL="91407" marR="91407" marT="45703" marB="45703"/>
                </a:tc>
                <a:tc>
                  <a:txBody>
                    <a:bodyPr/>
                    <a:lstStyle/>
                    <a:p>
                      <a:pPr algn="ctr"/>
                      <a:r>
                        <a:rPr lang="fr-FR" sz="2800" dirty="0"/>
                        <a:t>Distraire / distrayant</a:t>
                      </a:r>
                    </a:p>
                  </a:txBody>
                  <a:tcPr marL="91407" marR="91407" marT="45703" marB="45703"/>
                </a:tc>
                <a:extLst>
                  <a:ext uri="{0D108BD9-81ED-4DB2-BD59-A6C34878D82A}">
                    <a16:rowId xmlns:a16="http://schemas.microsoft.com/office/drawing/2014/main" xmlns="" val="489289344"/>
                  </a:ext>
                </a:extLst>
              </a:tr>
              <a:tr h="564241">
                <a:tc>
                  <a:txBody>
                    <a:bodyPr/>
                    <a:lstStyle/>
                    <a:p>
                      <a:pPr algn="ctr"/>
                      <a:r>
                        <a:rPr lang="fr-FR" sz="2800" dirty="0"/>
                        <a:t>Un vers</a:t>
                      </a:r>
                    </a:p>
                  </a:txBody>
                  <a:tcPr marL="91407" marR="91407" marT="45703" marB="45703"/>
                </a:tc>
                <a:tc>
                  <a:txBody>
                    <a:bodyPr/>
                    <a:lstStyle/>
                    <a:p>
                      <a:pPr algn="ctr"/>
                      <a:endParaRPr lang="fr-FR" sz="2800"/>
                    </a:p>
                  </a:txBody>
                  <a:tcPr marL="91407" marR="91407" marT="45703" marB="45703"/>
                </a:tc>
                <a:tc>
                  <a:txBody>
                    <a:bodyPr/>
                    <a:lstStyle/>
                    <a:p>
                      <a:pPr algn="ctr"/>
                      <a:r>
                        <a:rPr lang="fr-FR" sz="2800" dirty="0"/>
                        <a:t>Réécrire</a:t>
                      </a:r>
                    </a:p>
                  </a:txBody>
                  <a:tcPr marL="91407" marR="91407" marT="45703" marB="45703"/>
                </a:tc>
                <a:extLst>
                  <a:ext uri="{0D108BD9-81ED-4DB2-BD59-A6C34878D82A}">
                    <a16:rowId xmlns:a16="http://schemas.microsoft.com/office/drawing/2014/main" xmlns="" val="1238644083"/>
                  </a:ext>
                </a:extLst>
              </a:tr>
              <a:tr h="564241">
                <a:tc>
                  <a:txBody>
                    <a:bodyPr/>
                    <a:lstStyle/>
                    <a:p>
                      <a:pPr algn="ctr"/>
                      <a:r>
                        <a:rPr lang="fr-FR" sz="2800" dirty="0"/>
                        <a:t>Un défaut</a:t>
                      </a:r>
                    </a:p>
                  </a:txBody>
                  <a:tcPr marL="91407" marR="91407" marT="45703" marB="45703"/>
                </a:tc>
                <a:tc>
                  <a:txBody>
                    <a:bodyPr/>
                    <a:lstStyle/>
                    <a:p>
                      <a:pPr algn="ctr"/>
                      <a:endParaRPr lang="fr-FR" sz="2800"/>
                    </a:p>
                  </a:txBody>
                  <a:tcPr marL="91407" marR="91407" marT="45703" marB="45703"/>
                </a:tc>
                <a:tc>
                  <a:txBody>
                    <a:bodyPr/>
                    <a:lstStyle/>
                    <a:p>
                      <a:pPr algn="ctr"/>
                      <a:r>
                        <a:rPr lang="fr-FR" sz="2800" dirty="0"/>
                        <a:t>Instruire</a:t>
                      </a:r>
                    </a:p>
                  </a:txBody>
                  <a:tcPr marL="91407" marR="91407" marT="45703" marB="45703"/>
                </a:tc>
                <a:extLst>
                  <a:ext uri="{0D108BD9-81ED-4DB2-BD59-A6C34878D82A}">
                    <a16:rowId xmlns:a16="http://schemas.microsoft.com/office/drawing/2014/main" xmlns="" val="3740492990"/>
                  </a:ext>
                </a:extLst>
              </a:tr>
              <a:tr h="564241">
                <a:tc>
                  <a:txBody>
                    <a:bodyPr/>
                    <a:lstStyle/>
                    <a:p>
                      <a:pPr algn="ctr"/>
                      <a:r>
                        <a:rPr lang="fr-FR" sz="2800" dirty="0"/>
                        <a:t>Une intention</a:t>
                      </a:r>
                    </a:p>
                  </a:txBody>
                  <a:tcPr marL="91407" marR="91407" marT="45703" marB="45703"/>
                </a:tc>
                <a:tc>
                  <a:txBody>
                    <a:bodyPr/>
                    <a:lstStyle/>
                    <a:p>
                      <a:pPr algn="ctr"/>
                      <a:endParaRPr lang="fr-FR" sz="2800"/>
                    </a:p>
                  </a:txBody>
                  <a:tcPr marL="91407" marR="91407" marT="45703" marB="45703"/>
                </a:tc>
                <a:tc>
                  <a:txBody>
                    <a:bodyPr/>
                    <a:lstStyle/>
                    <a:p>
                      <a:pPr algn="ctr"/>
                      <a:endParaRPr lang="fr-FR" sz="2800" dirty="0"/>
                    </a:p>
                  </a:txBody>
                  <a:tcPr marL="91407" marR="91407" marT="45703" marB="45703"/>
                </a:tc>
                <a:extLst>
                  <a:ext uri="{0D108BD9-81ED-4DB2-BD59-A6C34878D82A}">
                    <a16:rowId xmlns:a16="http://schemas.microsoft.com/office/drawing/2014/main" xmlns="" val="4148898172"/>
                  </a:ext>
                </a:extLst>
              </a:tr>
              <a:tr h="564241">
                <a:tc>
                  <a:txBody>
                    <a:bodyPr/>
                    <a:lstStyle/>
                    <a:p>
                      <a:pPr algn="ctr"/>
                      <a:r>
                        <a:rPr lang="fr-FR" sz="2800" dirty="0"/>
                        <a:t>L’envie</a:t>
                      </a:r>
                    </a:p>
                  </a:txBody>
                  <a:tcPr marL="91407" marR="91407" marT="45703" marB="45703"/>
                </a:tc>
                <a:tc>
                  <a:txBody>
                    <a:bodyPr/>
                    <a:lstStyle/>
                    <a:p>
                      <a:pPr algn="ctr"/>
                      <a:endParaRPr lang="fr-FR" sz="2800" dirty="0"/>
                    </a:p>
                  </a:txBody>
                  <a:tcPr marL="91407" marR="91407" marT="45703" marB="45703"/>
                </a:tc>
                <a:tc>
                  <a:txBody>
                    <a:bodyPr/>
                    <a:lstStyle/>
                    <a:p>
                      <a:pPr algn="ctr"/>
                      <a:endParaRPr lang="fr-FR" sz="2800" dirty="0"/>
                    </a:p>
                  </a:txBody>
                  <a:tcPr marL="91407" marR="91407" marT="45703" marB="45703"/>
                </a:tc>
                <a:extLst>
                  <a:ext uri="{0D108BD9-81ED-4DB2-BD59-A6C34878D82A}">
                    <a16:rowId xmlns:a16="http://schemas.microsoft.com/office/drawing/2014/main" xmlns="" val="1861205451"/>
                  </a:ext>
                </a:extLst>
              </a:tr>
            </a:tbl>
          </a:graphicData>
        </a:graphic>
      </p:graphicFrame>
    </p:spTree>
    <p:extLst>
      <p:ext uri="{BB962C8B-B14F-4D97-AF65-F5344CB8AC3E}">
        <p14:creationId xmlns:p14="http://schemas.microsoft.com/office/powerpoint/2010/main" val="859365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250" y="228601"/>
            <a:ext cx="11938000" cy="6186309"/>
          </a:xfrm>
          <a:prstGeom prst="rect">
            <a:avLst/>
          </a:prstGeom>
        </p:spPr>
        <p:txBody>
          <a:bodyPr wrap="square">
            <a:spAutoFit/>
          </a:bodyPr>
          <a:lstStyle/>
          <a:p>
            <a:pPr algn="ctr"/>
            <a:r>
              <a:rPr lang="fr-FR" sz="2800" u="sng" dirty="0"/>
              <a:t>De la Grenouille et du Bœuf</a:t>
            </a:r>
          </a:p>
          <a:p>
            <a:endParaRPr lang="fr-FR" sz="2800" dirty="0"/>
          </a:p>
          <a:p>
            <a:r>
              <a:rPr lang="fr-FR" sz="2800" dirty="0"/>
              <a:t>La Grenouille ayant un jour aperçu un Bœuf qui paissait dans une prairie, </a:t>
            </a:r>
          </a:p>
          <a:p>
            <a:endParaRPr lang="fr-FR" sz="800" dirty="0"/>
          </a:p>
          <a:p>
            <a:r>
              <a:rPr lang="fr-FR" sz="2800" dirty="0"/>
              <a:t>se flatta de pouvoir devenir aussi grosse que cet animal. Elle fit donc de </a:t>
            </a:r>
          </a:p>
          <a:p>
            <a:endParaRPr lang="fr-FR" sz="800" dirty="0"/>
          </a:p>
          <a:p>
            <a:r>
              <a:rPr lang="fr-FR" sz="2800" dirty="0"/>
              <a:t>grands efforts pour enfler les rides de son corps, et demanda à ses compagnes si </a:t>
            </a:r>
          </a:p>
          <a:p>
            <a:endParaRPr lang="fr-FR" sz="800" dirty="0"/>
          </a:p>
          <a:p>
            <a:r>
              <a:rPr lang="fr-FR" sz="2800" dirty="0"/>
              <a:t>sa taille commençait à approcher de celle du Bœuf. Elles lui répondirent que non. </a:t>
            </a:r>
          </a:p>
          <a:p>
            <a:endParaRPr lang="fr-FR" sz="800" dirty="0"/>
          </a:p>
          <a:p>
            <a:r>
              <a:rPr lang="fr-FR" sz="2800" dirty="0"/>
              <a:t>Elle fit donc de nouveaux efforts pour s'enfler toujours de plus en plus, et</a:t>
            </a:r>
          </a:p>
          <a:p>
            <a:endParaRPr lang="fr-FR" sz="800" dirty="0"/>
          </a:p>
          <a:p>
            <a:r>
              <a:rPr lang="fr-FR" sz="2800" dirty="0"/>
              <a:t>demanda encore une autre fois aux Grenouilles si elle égalait à peu près la</a:t>
            </a:r>
          </a:p>
          <a:p>
            <a:endParaRPr lang="fr-FR" sz="800" dirty="0"/>
          </a:p>
          <a:p>
            <a:r>
              <a:rPr lang="fr-FR" sz="2800" dirty="0"/>
              <a:t> grosseur du Bœuf. Elles lui firent la même réponse que la première fois. La </a:t>
            </a:r>
          </a:p>
          <a:p>
            <a:endParaRPr lang="fr-FR" sz="800" dirty="0"/>
          </a:p>
          <a:p>
            <a:r>
              <a:rPr lang="fr-FR" sz="2800" dirty="0"/>
              <a:t>Grenouille ne changea pas pour cela de dessein ; mais la violence qu'elle se fit</a:t>
            </a:r>
          </a:p>
          <a:p>
            <a:endParaRPr lang="fr-FR" sz="800" dirty="0"/>
          </a:p>
          <a:p>
            <a:r>
              <a:rPr lang="fr-FR" sz="2800" dirty="0"/>
              <a:t>pour s'enfler fut si grande, qu'elle en creva </a:t>
            </a:r>
            <a:r>
              <a:rPr lang="fr-FR" sz="2800" dirty="0" smtClean="0"/>
              <a:t>sur-le-champ.</a:t>
            </a:r>
          </a:p>
          <a:p>
            <a:r>
              <a:rPr lang="fr-FR" sz="2400" dirty="0" smtClean="0"/>
              <a:t>          Esope</a:t>
            </a:r>
            <a:r>
              <a:rPr lang="fr-FR" sz="2400" dirty="0"/>
              <a:t>, </a:t>
            </a:r>
            <a:r>
              <a:rPr lang="fr-FR" sz="2400" i="1" dirty="0"/>
              <a:t>Fables</a:t>
            </a:r>
            <a:r>
              <a:rPr lang="fr-FR" sz="2400" dirty="0"/>
              <a:t>, </a:t>
            </a:r>
            <a:r>
              <a:rPr lang="fr-FR" sz="2400" dirty="0" smtClean="0"/>
              <a:t>(VII-VIème siècles av. JC), </a:t>
            </a:r>
            <a:r>
              <a:rPr lang="fr-FR" sz="2400" dirty="0" smtClean="0"/>
              <a:t>trad. Emile </a:t>
            </a:r>
            <a:r>
              <a:rPr lang="fr-FR" sz="2400" dirty="0" err="1" smtClean="0"/>
              <a:t>Chambry</a:t>
            </a:r>
            <a:r>
              <a:rPr lang="fr-FR" sz="2400" dirty="0" smtClean="0"/>
              <a:t>, © Les Belles Lettres, 1927</a:t>
            </a:r>
            <a:endParaRPr lang="fr-FR" sz="2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8E4366D2-B208-FD45-B1AC-E717634656DA}"/>
              </a:ext>
            </a:extLst>
          </p:cNvPr>
          <p:cNvSpPr txBox="1"/>
          <p:nvPr/>
        </p:nvSpPr>
        <p:spPr>
          <a:xfrm>
            <a:off x="5181931" y="123967"/>
            <a:ext cx="1828139" cy="646097"/>
          </a:xfrm>
          <a:prstGeom prst="rect">
            <a:avLst/>
          </a:prstGeom>
          <a:noFill/>
        </p:spPr>
        <p:txBody>
          <a:bodyPr wrap="square" rtlCol="0">
            <a:spAutoFit/>
          </a:bodyPr>
          <a:lstStyle/>
          <a:p>
            <a:pPr algn="ctr"/>
            <a:r>
              <a:rPr lang="fr-FR" sz="3599" b="1" u="sng" dirty="0"/>
              <a:t>Dictée</a:t>
            </a:r>
          </a:p>
        </p:txBody>
      </p:sp>
      <p:sp>
        <p:nvSpPr>
          <p:cNvPr id="3" name="ZoneTexte 2">
            <a:extLst>
              <a:ext uri="{FF2B5EF4-FFF2-40B4-BE49-F238E27FC236}">
                <a16:creationId xmlns:a16="http://schemas.microsoft.com/office/drawing/2014/main" xmlns="" id="{DF2D8169-6C19-8048-AD5A-452A8785AAA3}"/>
              </a:ext>
            </a:extLst>
          </p:cNvPr>
          <p:cNvSpPr txBox="1"/>
          <p:nvPr/>
        </p:nvSpPr>
        <p:spPr>
          <a:xfrm>
            <a:off x="277271" y="2276893"/>
            <a:ext cx="11817309" cy="3107646"/>
          </a:xfrm>
          <a:prstGeom prst="rect">
            <a:avLst/>
          </a:prstGeom>
          <a:noFill/>
        </p:spPr>
        <p:txBody>
          <a:bodyPr wrap="square" rtlCol="0">
            <a:spAutoFit/>
          </a:bodyPr>
          <a:lstStyle/>
          <a:p>
            <a:pPr algn="l"/>
            <a:r>
              <a:rPr lang="fr-FR" sz="2799" dirty="0"/>
              <a:t>Jean de La Fontaine a réécrit la fable </a:t>
            </a:r>
            <a:r>
              <a:rPr lang="fr-FR" sz="2799" dirty="0" err="1"/>
              <a:t>d’Esope</a:t>
            </a:r>
            <a:r>
              <a:rPr lang="fr-FR" sz="2799" dirty="0"/>
              <a:t> sous la forme d’une poésie, avec </a:t>
            </a:r>
          </a:p>
          <a:p>
            <a:pPr algn="l"/>
            <a:endParaRPr lang="fr-FR" sz="2799" dirty="0"/>
          </a:p>
          <a:p>
            <a:pPr algn="l"/>
            <a:r>
              <a:rPr lang="fr-FR" sz="2799" dirty="0"/>
              <a:t>des vers et des rimes qui ont apporté un rythme et une musicalité. Son intention</a:t>
            </a:r>
          </a:p>
          <a:p>
            <a:pPr algn="l"/>
            <a:endParaRPr lang="fr-FR" sz="2799" dirty="0"/>
          </a:p>
          <a:p>
            <a:pPr algn="l"/>
            <a:r>
              <a:rPr lang="fr-FR" sz="2799" dirty="0"/>
              <a:t> était d’instruire le peuple en le distrayant. Il dénonce ainsi un défaut humain qui </a:t>
            </a:r>
          </a:p>
          <a:p>
            <a:pPr algn="l"/>
            <a:endParaRPr lang="fr-FR" sz="2799" dirty="0"/>
          </a:p>
          <a:p>
            <a:pPr algn="l"/>
            <a:r>
              <a:rPr lang="fr-FR" sz="2799" dirty="0"/>
              <a:t>est l’envie. </a:t>
            </a:r>
          </a:p>
        </p:txBody>
      </p:sp>
    </p:spTree>
    <p:extLst>
      <p:ext uri="{BB962C8B-B14F-4D97-AF65-F5344CB8AC3E}">
        <p14:creationId xmlns:p14="http://schemas.microsoft.com/office/powerpoint/2010/main" val="28836607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991544" y="908720"/>
            <a:ext cx="8229600" cy="1143000"/>
          </a:xfrm>
        </p:spPr>
        <p:txBody>
          <a:bodyPr>
            <a:normAutofit/>
          </a:bodyPr>
          <a:lstStyle/>
          <a:p>
            <a:pPr algn="ctr"/>
            <a:r>
              <a:rPr lang="fr-FR" sz="6600" dirty="0"/>
              <a:t>A bientôt !</a:t>
            </a:r>
          </a:p>
        </p:txBody>
      </p:sp>
      <p:pic>
        <p:nvPicPr>
          <p:cNvPr id="1026" name="Picture 2" descr="Résultat de recherche d'images pour &quot;smiley au revoir&quot;"/>
          <p:cNvPicPr>
            <a:picLocks noChangeAspect="1" noChangeArrowheads="1"/>
          </p:cNvPicPr>
          <p:nvPr/>
        </p:nvPicPr>
        <p:blipFill>
          <a:blip r:embed="rId3" cstate="print"/>
          <a:srcRect/>
          <a:stretch>
            <a:fillRect/>
          </a:stretch>
        </p:blipFill>
        <p:spPr bwMode="auto">
          <a:xfrm>
            <a:off x="4871864" y="3212977"/>
            <a:ext cx="3057972" cy="2011205"/>
          </a:xfrm>
          <a:prstGeom prst="rect">
            <a:avLst/>
          </a:prstGeom>
          <a:noFill/>
        </p:spPr>
      </p:pic>
    </p:spTree>
    <p:extLst>
      <p:ext uri="{BB962C8B-B14F-4D97-AF65-F5344CB8AC3E}">
        <p14:creationId xmlns:p14="http://schemas.microsoft.com/office/powerpoint/2010/main" val="2379871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xmlns="" id="{4753BDD7-FC7E-EE42-ABE1-0127CEFBEBA7}"/>
              </a:ext>
            </a:extLst>
          </p:cNvPr>
          <p:cNvSpPr txBox="1"/>
          <p:nvPr/>
        </p:nvSpPr>
        <p:spPr>
          <a:xfrm>
            <a:off x="370424" y="293561"/>
            <a:ext cx="5725575" cy="584775"/>
          </a:xfrm>
          <a:prstGeom prst="rect">
            <a:avLst/>
          </a:prstGeom>
          <a:noFill/>
        </p:spPr>
        <p:txBody>
          <a:bodyPr wrap="square" rtlCol="0">
            <a:spAutoFit/>
          </a:bodyPr>
          <a:lstStyle/>
          <a:p>
            <a:pPr algn="l"/>
            <a:r>
              <a:rPr lang="fr-FR" sz="3200" dirty="0">
                <a:solidFill>
                  <a:schemeClr val="accent1"/>
                </a:solidFill>
              </a:rPr>
              <a:t>Que nous raconte </a:t>
            </a:r>
            <a:r>
              <a:rPr lang="fr-FR" sz="3200" dirty="0" err="1">
                <a:solidFill>
                  <a:schemeClr val="accent1"/>
                </a:solidFill>
              </a:rPr>
              <a:t>Esope</a:t>
            </a:r>
            <a:r>
              <a:rPr lang="fr-FR" sz="3200" dirty="0">
                <a:solidFill>
                  <a:schemeClr val="accent1"/>
                </a:solidFill>
              </a:rPr>
              <a:t> ?…</a:t>
            </a:r>
          </a:p>
        </p:txBody>
      </p:sp>
      <p:sp>
        <p:nvSpPr>
          <p:cNvPr id="3" name="ZoneTexte 2">
            <a:extLst>
              <a:ext uri="{FF2B5EF4-FFF2-40B4-BE49-F238E27FC236}">
                <a16:creationId xmlns:a16="http://schemas.microsoft.com/office/drawing/2014/main" xmlns="" id="{604987DB-58F6-894F-BD88-47BBAE6F8038}"/>
              </a:ext>
            </a:extLst>
          </p:cNvPr>
          <p:cNvSpPr txBox="1"/>
          <p:nvPr/>
        </p:nvSpPr>
        <p:spPr>
          <a:xfrm>
            <a:off x="370425" y="1509183"/>
            <a:ext cx="11588741" cy="954107"/>
          </a:xfrm>
          <a:prstGeom prst="rect">
            <a:avLst/>
          </a:prstGeom>
          <a:noFill/>
        </p:spPr>
        <p:txBody>
          <a:bodyPr wrap="square" rtlCol="0">
            <a:spAutoFit/>
          </a:bodyPr>
          <a:lstStyle/>
          <a:p>
            <a:pPr algn="ctr"/>
            <a:r>
              <a:rPr lang="fr-FR" sz="2800" u="sng" dirty="0">
                <a:solidFill>
                  <a:schemeClr val="accent2"/>
                </a:solidFill>
              </a:rPr>
              <a:t>Les personnages</a:t>
            </a:r>
            <a:r>
              <a:rPr lang="fr-FR" sz="2800" dirty="0">
                <a:solidFill>
                  <a:schemeClr val="accent2"/>
                </a:solidFill>
              </a:rPr>
              <a:t> : un bœuf, une grenouille vaniteuse, d’autres grenouilles témoins de la scène</a:t>
            </a:r>
          </a:p>
        </p:txBody>
      </p:sp>
      <p:sp>
        <p:nvSpPr>
          <p:cNvPr id="4" name="ZoneTexte 3">
            <a:extLst>
              <a:ext uri="{FF2B5EF4-FFF2-40B4-BE49-F238E27FC236}">
                <a16:creationId xmlns:a16="http://schemas.microsoft.com/office/drawing/2014/main" xmlns="" id="{E2704B92-FB69-D241-8FE2-209A7C1C68AF}"/>
              </a:ext>
            </a:extLst>
          </p:cNvPr>
          <p:cNvSpPr txBox="1"/>
          <p:nvPr/>
        </p:nvSpPr>
        <p:spPr>
          <a:xfrm>
            <a:off x="899579" y="3477681"/>
            <a:ext cx="10477503" cy="2246769"/>
          </a:xfrm>
          <a:prstGeom prst="rect">
            <a:avLst/>
          </a:prstGeom>
          <a:noFill/>
        </p:spPr>
        <p:txBody>
          <a:bodyPr wrap="square" rtlCol="0">
            <a:spAutoFit/>
          </a:bodyPr>
          <a:lstStyle/>
          <a:p>
            <a:r>
              <a:rPr lang="fr-FR" sz="2800" u="sng" dirty="0">
                <a:solidFill>
                  <a:srgbClr val="7030A0"/>
                </a:solidFill>
              </a:rPr>
              <a:t>L’action </a:t>
            </a:r>
            <a:r>
              <a:rPr lang="fr-FR" sz="2800" dirty="0">
                <a:solidFill>
                  <a:srgbClr val="7030A0"/>
                </a:solidFill>
              </a:rPr>
              <a:t>: la grenouille jalouse de la </a:t>
            </a:r>
            <a:r>
              <a:rPr lang="fr-FR" sz="2800" dirty="0" smtClean="0">
                <a:solidFill>
                  <a:srgbClr val="7030A0"/>
                </a:solidFill>
              </a:rPr>
              <a:t>taille</a:t>
            </a:r>
            <a:r>
              <a:rPr lang="fr-FR" sz="2800" dirty="0" smtClean="0">
                <a:solidFill>
                  <a:srgbClr val="7030A0"/>
                </a:solidFill>
              </a:rPr>
              <a:t> </a:t>
            </a:r>
            <a:r>
              <a:rPr lang="fr-FR" sz="2800" dirty="0">
                <a:solidFill>
                  <a:srgbClr val="7030A0"/>
                </a:solidFill>
              </a:rPr>
              <a:t>du bœuf veut être aussi grosse que lui.</a:t>
            </a:r>
          </a:p>
          <a:p>
            <a:r>
              <a:rPr lang="fr-FR" sz="2800" dirty="0">
                <a:solidFill>
                  <a:srgbClr val="7030A0"/>
                </a:solidFill>
              </a:rPr>
              <a:t>Pour cela, elle se gonfle encore et encore sous le regard de ses comparses.</a:t>
            </a:r>
          </a:p>
          <a:p>
            <a:r>
              <a:rPr lang="fr-FR" sz="2800" dirty="0">
                <a:solidFill>
                  <a:srgbClr val="7030A0"/>
                </a:solidFill>
              </a:rPr>
              <a:t>Finalement, elle parvient tellement bien à </a:t>
            </a:r>
            <a:r>
              <a:rPr lang="fr-FR" sz="2800" dirty="0" smtClean="0">
                <a:solidFill>
                  <a:srgbClr val="7030A0"/>
                </a:solidFill>
              </a:rPr>
              <a:t>enfler </a:t>
            </a:r>
            <a:r>
              <a:rPr lang="fr-FR" sz="2800" dirty="0">
                <a:solidFill>
                  <a:srgbClr val="7030A0"/>
                </a:solidFill>
              </a:rPr>
              <a:t>qu’elle </a:t>
            </a:r>
            <a:r>
              <a:rPr lang="fr-FR" sz="2800" dirty="0" smtClean="0">
                <a:solidFill>
                  <a:srgbClr val="7030A0"/>
                </a:solidFill>
              </a:rPr>
              <a:t>éclate</a:t>
            </a:r>
            <a:r>
              <a:rPr lang="fr-FR" sz="2800" dirty="0" smtClean="0">
                <a:solidFill>
                  <a:srgbClr val="7030A0"/>
                </a:solidFill>
              </a:rPr>
              <a:t>.</a:t>
            </a:r>
            <a:endParaRPr lang="fr-FR" sz="2800" dirty="0">
              <a:solidFill>
                <a:srgbClr val="7030A0"/>
              </a:solidFill>
            </a:endParaRPr>
          </a:p>
        </p:txBody>
      </p:sp>
    </p:spTree>
    <p:extLst>
      <p:ext uri="{BB962C8B-B14F-4D97-AF65-F5344CB8AC3E}">
        <p14:creationId xmlns:p14="http://schemas.microsoft.com/office/powerpoint/2010/main" val="22526981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xmlns=""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7"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xmlns=""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9"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4"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xmlns=""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4" y="1"/>
            <a:ext cx="2835356"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xmlns=""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5" y="6115502"/>
            <a:ext cx="149451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xmlns="" id="{3CEFC050-B60B-2D4A-83F2-0DBDF54566B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90500" y="1925332"/>
            <a:ext cx="11750420" cy="2551413"/>
          </a:xfrm>
          <a:prstGeom prst="rect">
            <a:avLst/>
          </a:prstGeom>
          <a:ln>
            <a:noFill/>
          </a:ln>
        </p:spPr>
      </p:pic>
      <p:sp>
        <p:nvSpPr>
          <p:cNvPr id="21" name="Isosceles Triangle 20">
            <a:extLst>
              <a:ext uri="{FF2B5EF4-FFF2-40B4-BE49-F238E27FC236}">
                <a16:creationId xmlns:a16="http://schemas.microsoft.com/office/drawing/2014/main" xmlns=""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1" y="6453144"/>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èche : droite 4">
            <a:extLst>
              <a:ext uri="{FF2B5EF4-FFF2-40B4-BE49-F238E27FC236}">
                <a16:creationId xmlns:a16="http://schemas.microsoft.com/office/drawing/2014/main" xmlns="" id="{F70DC8DB-D0BE-9C4E-9C58-D4463B34959A}"/>
              </a:ext>
            </a:extLst>
          </p:cNvPr>
          <p:cNvSpPr/>
          <p:nvPr/>
        </p:nvSpPr>
        <p:spPr>
          <a:xfrm rot="16200000">
            <a:off x="8009560" y="4328066"/>
            <a:ext cx="1021147" cy="25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xmlns="" id="{8DE8940F-00D0-BF4E-9CA4-5CB5630D402C}"/>
              </a:ext>
            </a:extLst>
          </p:cNvPr>
          <p:cNvSpPr txBox="1"/>
          <p:nvPr/>
        </p:nvSpPr>
        <p:spPr>
          <a:xfrm>
            <a:off x="6031483" y="5139264"/>
            <a:ext cx="5093717" cy="523220"/>
          </a:xfrm>
          <a:prstGeom prst="rect">
            <a:avLst/>
          </a:prstGeom>
          <a:noFill/>
        </p:spPr>
        <p:txBody>
          <a:bodyPr wrap="square" rtlCol="0">
            <a:spAutoFit/>
          </a:bodyPr>
          <a:lstStyle/>
          <a:p>
            <a:pPr algn="l"/>
            <a:r>
              <a:rPr lang="fr-FR" sz="2800" dirty="0"/>
              <a:t>17</a:t>
            </a:r>
            <a:r>
              <a:rPr lang="fr-FR" sz="2800" baseline="30000" dirty="0"/>
              <a:t>ème</a:t>
            </a:r>
            <a:r>
              <a:rPr lang="fr-FR" sz="2800" dirty="0"/>
              <a:t>  siècle : Jean de La Fontaine</a:t>
            </a:r>
          </a:p>
        </p:txBody>
      </p:sp>
      <p:sp>
        <p:nvSpPr>
          <p:cNvPr id="3" name="ZoneTexte 2">
            <a:extLst>
              <a:ext uri="{FF2B5EF4-FFF2-40B4-BE49-F238E27FC236}">
                <a16:creationId xmlns:a16="http://schemas.microsoft.com/office/drawing/2014/main" xmlns="" id="{616D8935-33BB-FC47-AF61-E81CEB7DF8E6}"/>
              </a:ext>
            </a:extLst>
          </p:cNvPr>
          <p:cNvSpPr txBox="1"/>
          <p:nvPr/>
        </p:nvSpPr>
        <p:spPr>
          <a:xfrm>
            <a:off x="2836334" y="440269"/>
            <a:ext cx="5140011" cy="536685"/>
          </a:xfrm>
          <a:prstGeom prst="rect">
            <a:avLst/>
          </a:prstGeom>
          <a:noFill/>
        </p:spPr>
        <p:txBody>
          <a:bodyPr wrap="square" rtlCol="0">
            <a:spAutoFit/>
          </a:bodyPr>
          <a:lstStyle/>
          <a:p>
            <a:pPr algn="l"/>
            <a:r>
              <a:rPr lang="fr-FR" sz="2800" dirty="0">
                <a:solidFill>
                  <a:schemeClr val="accent1"/>
                </a:solidFill>
              </a:rPr>
              <a:t>Un petit voyage dans le temps …</a:t>
            </a:r>
          </a:p>
        </p:txBody>
      </p:sp>
      <p:sp>
        <p:nvSpPr>
          <p:cNvPr id="14" name="Flèche : droite 4">
            <a:extLst>
              <a:ext uri="{FF2B5EF4-FFF2-40B4-BE49-F238E27FC236}">
                <a16:creationId xmlns:a16="http://schemas.microsoft.com/office/drawing/2014/main" xmlns="" id="{F70DC8DB-D0BE-9C4E-9C58-D4463B34959A}"/>
              </a:ext>
            </a:extLst>
          </p:cNvPr>
          <p:cNvSpPr/>
          <p:nvPr/>
        </p:nvSpPr>
        <p:spPr>
          <a:xfrm rot="16200000">
            <a:off x="2435277" y="4346523"/>
            <a:ext cx="1021147" cy="252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xmlns="" id="{8DE8940F-00D0-BF4E-9CA4-5CB5630D402C}"/>
              </a:ext>
            </a:extLst>
          </p:cNvPr>
          <p:cNvSpPr txBox="1"/>
          <p:nvPr/>
        </p:nvSpPr>
        <p:spPr>
          <a:xfrm>
            <a:off x="757981" y="5105400"/>
            <a:ext cx="3708185" cy="523220"/>
          </a:xfrm>
          <a:prstGeom prst="rect">
            <a:avLst/>
          </a:prstGeom>
          <a:noFill/>
        </p:spPr>
        <p:txBody>
          <a:bodyPr wrap="square" rtlCol="0">
            <a:spAutoFit/>
          </a:bodyPr>
          <a:lstStyle/>
          <a:p>
            <a:pPr algn="l"/>
            <a:r>
              <a:rPr lang="fr-FR" sz="2800" dirty="0" err="1"/>
              <a:t>Esope</a:t>
            </a:r>
            <a:r>
              <a:rPr lang="fr-FR" sz="2800" dirty="0"/>
              <a:t> 6</a:t>
            </a:r>
            <a:r>
              <a:rPr lang="fr-FR" sz="2800" baseline="30000" dirty="0"/>
              <a:t>ème</a:t>
            </a:r>
            <a:r>
              <a:rPr lang="fr-FR" sz="2800" dirty="0"/>
              <a:t> siècle av. J.C.</a:t>
            </a:r>
          </a:p>
        </p:txBody>
      </p:sp>
    </p:spTree>
    <p:extLst>
      <p:ext uri="{BB962C8B-B14F-4D97-AF65-F5344CB8AC3E}">
        <p14:creationId xmlns:p14="http://schemas.microsoft.com/office/powerpoint/2010/main" val="3512784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xmlns="" id="{C7F628B1-C46D-B143-A196-B63917E06F16}"/>
              </a:ext>
            </a:extLst>
          </p:cNvPr>
          <p:cNvSpPr txBox="1"/>
          <p:nvPr/>
        </p:nvSpPr>
        <p:spPr>
          <a:xfrm>
            <a:off x="7704667" y="5926666"/>
            <a:ext cx="4413250" cy="830997"/>
          </a:xfrm>
          <a:prstGeom prst="rect">
            <a:avLst/>
          </a:prstGeom>
          <a:noFill/>
        </p:spPr>
        <p:txBody>
          <a:bodyPr wrap="square">
            <a:spAutoFit/>
          </a:bodyPr>
          <a:lstStyle/>
          <a:p>
            <a:r>
              <a:rPr lang="fr-FR" sz="1200" b="1" dirty="0">
                <a:latin typeface="Arial-BoldMT"/>
              </a:rPr>
              <a:t>Jean de La Fontaine</a:t>
            </a:r>
          </a:p>
          <a:p>
            <a:r>
              <a:rPr lang="fr-FR" sz="1200" b="0" dirty="0">
                <a:latin typeface="ArialMT"/>
              </a:rPr>
              <a:t>Portrait d'après la peinture de Hyacinthe Rigaud, Paris, 1960.</a:t>
            </a:r>
          </a:p>
          <a:p>
            <a:r>
              <a:rPr lang="fr-FR" sz="1200" b="0" dirty="0">
                <a:latin typeface="ArialMT"/>
              </a:rPr>
              <a:t>Burin et eau-forte</a:t>
            </a:r>
          </a:p>
          <a:p>
            <a:r>
              <a:rPr lang="fr-FR" sz="1200" b="0" dirty="0">
                <a:latin typeface="ArialMT"/>
              </a:rPr>
              <a:t>BnF, département Littérature et Art, GR FOL-YE-4, f. 1</a:t>
            </a:r>
            <a:endParaRPr lang="fr-FR" sz="1200" dirty="0"/>
          </a:p>
        </p:txBody>
      </p:sp>
      <p:pic>
        <p:nvPicPr>
          <p:cNvPr id="6" name="Image 6">
            <a:extLst>
              <a:ext uri="{FF2B5EF4-FFF2-40B4-BE49-F238E27FC236}">
                <a16:creationId xmlns:a16="http://schemas.microsoft.com/office/drawing/2014/main" xmlns="" id="{27ED8142-B2A1-FE42-9D39-23866C0E1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9279" y="44874"/>
            <a:ext cx="4637804" cy="6516793"/>
          </a:xfrm>
          <a:prstGeom prst="rect">
            <a:avLst/>
          </a:prstGeom>
        </p:spPr>
      </p:pic>
      <p:sp>
        <p:nvSpPr>
          <p:cNvPr id="2" name="ZoneTexte 1">
            <a:extLst>
              <a:ext uri="{FF2B5EF4-FFF2-40B4-BE49-F238E27FC236}">
                <a16:creationId xmlns:a16="http://schemas.microsoft.com/office/drawing/2014/main" xmlns="" id="{E57A3008-2671-E243-90BE-0894C98C770D}"/>
              </a:ext>
            </a:extLst>
          </p:cNvPr>
          <p:cNvSpPr txBox="1"/>
          <p:nvPr/>
        </p:nvSpPr>
        <p:spPr>
          <a:xfrm>
            <a:off x="222251" y="1615019"/>
            <a:ext cx="2332572" cy="1384995"/>
          </a:xfrm>
          <a:prstGeom prst="rect">
            <a:avLst/>
          </a:prstGeom>
          <a:noFill/>
        </p:spPr>
        <p:txBody>
          <a:bodyPr wrap="square" rtlCol="0">
            <a:spAutoFit/>
          </a:bodyPr>
          <a:lstStyle/>
          <a:p>
            <a:pPr algn="ctr"/>
            <a:r>
              <a:rPr lang="fr-FR" sz="2800" dirty="0"/>
              <a:t>Un poète du 17</a:t>
            </a:r>
            <a:r>
              <a:rPr lang="fr-FR" sz="2800" baseline="30000" dirty="0"/>
              <a:t>ème</a:t>
            </a:r>
            <a:r>
              <a:rPr lang="fr-FR" sz="2800" dirty="0"/>
              <a:t> siècle </a:t>
            </a:r>
          </a:p>
          <a:p>
            <a:pPr algn="ctr"/>
            <a:r>
              <a:rPr lang="fr-FR" sz="2800" dirty="0"/>
              <a:t>(1621 – 1695)</a:t>
            </a:r>
          </a:p>
        </p:txBody>
      </p:sp>
      <p:sp>
        <p:nvSpPr>
          <p:cNvPr id="9" name="ZoneTexte 8">
            <a:extLst>
              <a:ext uri="{FF2B5EF4-FFF2-40B4-BE49-F238E27FC236}">
                <a16:creationId xmlns:a16="http://schemas.microsoft.com/office/drawing/2014/main" xmlns="" id="{78240185-8A5C-0448-813D-4FFC92349AA2}"/>
              </a:ext>
            </a:extLst>
          </p:cNvPr>
          <p:cNvSpPr txBox="1"/>
          <p:nvPr/>
        </p:nvSpPr>
        <p:spPr>
          <a:xfrm>
            <a:off x="8009275" y="1911350"/>
            <a:ext cx="3664142" cy="536685"/>
          </a:xfrm>
          <a:prstGeom prst="rect">
            <a:avLst/>
          </a:prstGeom>
          <a:noFill/>
        </p:spPr>
        <p:txBody>
          <a:bodyPr wrap="square" rtlCol="0">
            <a:spAutoFit/>
          </a:bodyPr>
          <a:lstStyle/>
          <a:p>
            <a:pPr algn="ctr"/>
            <a:r>
              <a:rPr lang="fr-FR" sz="2800" dirty="0"/>
              <a:t>Un artiste audacieux </a:t>
            </a:r>
          </a:p>
        </p:txBody>
      </p:sp>
      <p:sp>
        <p:nvSpPr>
          <p:cNvPr id="12" name="ZoneTexte 11">
            <a:extLst>
              <a:ext uri="{FF2B5EF4-FFF2-40B4-BE49-F238E27FC236}">
                <a16:creationId xmlns:a16="http://schemas.microsoft.com/office/drawing/2014/main" xmlns="" id="{25095982-FBB5-E349-A4B6-3A36A2ECBFE1}"/>
              </a:ext>
            </a:extLst>
          </p:cNvPr>
          <p:cNvSpPr txBox="1"/>
          <p:nvPr/>
        </p:nvSpPr>
        <p:spPr>
          <a:xfrm>
            <a:off x="8684677" y="3456513"/>
            <a:ext cx="2544238" cy="536685"/>
          </a:xfrm>
          <a:prstGeom prst="rect">
            <a:avLst/>
          </a:prstGeom>
          <a:noFill/>
        </p:spPr>
        <p:txBody>
          <a:bodyPr wrap="square" rtlCol="0">
            <a:spAutoFit/>
          </a:bodyPr>
          <a:lstStyle/>
          <a:p>
            <a:pPr algn="ctr"/>
            <a:r>
              <a:rPr lang="fr-FR" sz="2800" dirty="0"/>
              <a:t>Un fabuliste</a:t>
            </a:r>
          </a:p>
        </p:txBody>
      </p:sp>
    </p:spTree>
    <p:extLst>
      <p:ext uri="{BB962C8B-B14F-4D97-AF65-F5344CB8AC3E}">
        <p14:creationId xmlns:p14="http://schemas.microsoft.com/office/powerpoint/2010/main" val="26180025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2184" y="2455331"/>
            <a:ext cx="11882528" cy="2712616"/>
          </a:xfrm>
        </p:spPr>
        <p:txBody>
          <a:bodyPr>
            <a:noAutofit/>
          </a:bodyPr>
          <a:lstStyle/>
          <a:p>
            <a:pPr algn="r"/>
            <a:r>
              <a:rPr lang="fr-FR" sz="3000" dirty="0">
                <a:latin typeface="+mn-lt"/>
              </a:rPr>
              <a:t>"J'ai considéré que, ces fables étant sues de tout le monde, je ne ferais rien si je ne les rendais nouvelles par quelques traits qui en relevassent le goût".</a:t>
            </a:r>
            <a:br>
              <a:rPr lang="fr-FR" sz="3000" dirty="0">
                <a:latin typeface="+mn-lt"/>
              </a:rPr>
            </a:br>
            <a:r>
              <a:rPr lang="fr-FR" sz="3000" dirty="0">
                <a:latin typeface="+mn-lt"/>
              </a:rPr>
              <a:t/>
            </a:r>
            <a:br>
              <a:rPr lang="fr-FR" sz="3000" dirty="0">
                <a:latin typeface="+mn-lt"/>
              </a:rPr>
            </a:br>
            <a:r>
              <a:rPr lang="fr-FR" sz="1400" dirty="0">
                <a:solidFill>
                  <a:prstClr val="black"/>
                </a:solidFill>
                <a:latin typeface="+mn-lt"/>
              </a:rPr>
              <a:t>Jean de La Fontaine, </a:t>
            </a:r>
            <a:r>
              <a:rPr lang="fr-FR" sz="1400" i="1" dirty="0">
                <a:solidFill>
                  <a:prstClr val="black"/>
                </a:solidFill>
                <a:latin typeface="+mn-lt"/>
              </a:rPr>
              <a:t>Fables</a:t>
            </a:r>
            <a:r>
              <a:rPr lang="fr-FR" sz="1400" dirty="0">
                <a:solidFill>
                  <a:prstClr val="black"/>
                </a:solidFill>
                <a:latin typeface="+mn-lt"/>
              </a:rPr>
              <a:t>, « Préface », 1668,©Imprimerie nationale, 1985</a:t>
            </a:r>
            <a:br>
              <a:rPr lang="fr-FR" sz="1400" dirty="0">
                <a:solidFill>
                  <a:prstClr val="black"/>
                </a:solidFill>
                <a:latin typeface="+mn-lt"/>
              </a:rPr>
            </a:br>
            <a:endParaRPr lang="fr-FR" sz="1400" dirty="0">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xmlns="" id="{8AB3D409-FB49-2042-BE0C-ED9D85B22B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76" r="-1" b="7238"/>
          <a:stretch/>
        </p:blipFill>
        <p:spPr>
          <a:xfrm>
            <a:off x="838199" y="-3810"/>
            <a:ext cx="9928860" cy="6858001"/>
          </a:xfrm>
          <a:prstGeom prst="rect">
            <a:avLst/>
          </a:prstGeom>
        </p:spPr>
      </p:pic>
      <p:pic>
        <p:nvPicPr>
          <p:cNvPr id="11" name="Picture 6">
            <a:extLst>
              <a:ext uri="{FF2B5EF4-FFF2-40B4-BE49-F238E27FC236}">
                <a16:creationId xmlns:a16="http://schemas.microsoft.com/office/drawing/2014/main" xmlns="" id="{CB607B98-7700-4DC9-8BE8-A876255F9C5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ZoneTexte 4">
            <a:extLst>
              <a:ext uri="{FF2B5EF4-FFF2-40B4-BE49-F238E27FC236}">
                <a16:creationId xmlns:a16="http://schemas.microsoft.com/office/drawing/2014/main" xmlns="" id="{D279A758-82E7-1F4A-8005-2ED590572BBA}"/>
              </a:ext>
            </a:extLst>
          </p:cNvPr>
          <p:cNvSpPr txBox="1"/>
          <p:nvPr/>
        </p:nvSpPr>
        <p:spPr>
          <a:xfrm>
            <a:off x="4042835" y="6044330"/>
            <a:ext cx="8127995" cy="646331"/>
          </a:xfrm>
          <a:prstGeom prst="rect">
            <a:avLst/>
          </a:prstGeom>
          <a:noFill/>
        </p:spPr>
        <p:txBody>
          <a:bodyPr wrap="square">
            <a:spAutoFit/>
          </a:bodyPr>
          <a:lstStyle/>
          <a:p>
            <a:r>
              <a:rPr lang="fr-FR" sz="1200" b="1" dirty="0">
                <a:latin typeface="Arial-BoldMT"/>
              </a:rPr>
              <a:t>La grenouille qui se veut faire aussi grosse que le bœuf</a:t>
            </a:r>
          </a:p>
          <a:p>
            <a:r>
              <a:rPr lang="fr-FR" sz="1200" b="0" i="1" dirty="0">
                <a:latin typeface="Arial-ItalicMT"/>
              </a:rPr>
              <a:t>Fables choisies, mises en vers par Jean de la Fontaine</a:t>
            </a:r>
            <a:r>
              <a:rPr lang="fr-FR" sz="1200" b="0" i="0" dirty="0">
                <a:latin typeface="ArialMT"/>
              </a:rPr>
              <a:t>, Tome 1Jean de La Fontaine (1621-1695), auteur ; Jean-Baptiste Oudry (1686-1755), illustrateur, 1755-1759.BnF, Réserve des livres rares, RES-YE-113© BNF</a:t>
            </a:r>
            <a:endParaRPr lang="fr-FR" sz="1200" dirty="0"/>
          </a:p>
        </p:txBody>
      </p:sp>
    </p:spTree>
    <p:extLst>
      <p:ext uri="{BB962C8B-B14F-4D97-AF65-F5344CB8AC3E}">
        <p14:creationId xmlns:p14="http://schemas.microsoft.com/office/powerpoint/2010/main" val="24995296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xmlns="" id="{C325DAA7-2E65-3F4C-BA07-3320AF85130C}"/>
              </a:ext>
            </a:extLst>
          </p:cNvPr>
          <p:cNvSpPr txBox="1"/>
          <p:nvPr/>
        </p:nvSpPr>
        <p:spPr>
          <a:xfrm>
            <a:off x="275165" y="-52921"/>
            <a:ext cx="11684001" cy="7001917"/>
          </a:xfrm>
          <a:prstGeom prst="rect">
            <a:avLst/>
          </a:prstGeom>
          <a:noFill/>
        </p:spPr>
        <p:txBody>
          <a:bodyPr wrap="square" rtlCol="0">
            <a:spAutoFit/>
          </a:bodyPr>
          <a:lstStyle/>
          <a:p>
            <a:pPr algn="ctr"/>
            <a:r>
              <a:rPr lang="fr-FR" sz="2500" u="sng" dirty="0"/>
              <a:t>La Grenouille qui se veut faire aussi grosse que le Bœuf</a:t>
            </a:r>
          </a:p>
          <a:p>
            <a:pPr algn="ctr"/>
            <a:endParaRPr lang="fr-FR" sz="1200" u="sng" dirty="0"/>
          </a:p>
          <a:p>
            <a:pPr algn="ctr"/>
            <a:r>
              <a:rPr lang="fr-FR" sz="2500" dirty="0"/>
              <a:t>Une Grenouille vit un Bœuf</a:t>
            </a:r>
          </a:p>
          <a:p>
            <a:pPr algn="ctr"/>
            <a:r>
              <a:rPr lang="fr-FR" sz="2500" dirty="0"/>
              <a:t>Qui lui sembla de belle taille.</a:t>
            </a:r>
          </a:p>
          <a:p>
            <a:pPr algn="ctr"/>
            <a:r>
              <a:rPr lang="fr-FR" sz="2500" dirty="0"/>
              <a:t>Elle qui n’était pas grosse en tout comme un œuf,</a:t>
            </a:r>
          </a:p>
          <a:p>
            <a:pPr algn="ctr"/>
            <a:r>
              <a:rPr lang="fr-FR" sz="2500" dirty="0"/>
              <a:t>Envieuse s’étend, et s’enfle, et se travaille</a:t>
            </a:r>
          </a:p>
          <a:p>
            <a:pPr algn="ctr"/>
            <a:r>
              <a:rPr lang="fr-FR" sz="2500" dirty="0"/>
              <a:t>Pour égaler l’animal en grosseur,</a:t>
            </a:r>
          </a:p>
          <a:p>
            <a:pPr algn="ctr"/>
            <a:r>
              <a:rPr lang="fr-FR" sz="2500" dirty="0"/>
              <a:t>Disant : « Regardez bien, ma sœur ; </a:t>
            </a:r>
          </a:p>
          <a:p>
            <a:pPr algn="ctr"/>
            <a:r>
              <a:rPr lang="fr-FR" sz="2500" dirty="0"/>
              <a:t>Est-ce assez ? Dites-moi ; n’y suis-je point encore ? </a:t>
            </a:r>
          </a:p>
          <a:p>
            <a:pPr marL="285750" indent="-285750" algn="ctr">
              <a:buFontTx/>
              <a:buChar char="-"/>
            </a:pPr>
            <a:r>
              <a:rPr lang="fr-FR" sz="2500" dirty="0"/>
              <a:t>Nenni. – M’y voici donc ? – Point du tout. – M’y voilà ? </a:t>
            </a:r>
          </a:p>
          <a:p>
            <a:pPr marL="285750" indent="-285750" algn="ctr">
              <a:buFontTx/>
              <a:buChar char="-"/>
            </a:pPr>
            <a:r>
              <a:rPr lang="fr-FR" sz="2500" dirty="0"/>
              <a:t>Vous n’en approchez point. » La chétive pécore</a:t>
            </a:r>
          </a:p>
          <a:p>
            <a:pPr algn="ctr"/>
            <a:r>
              <a:rPr lang="fr-FR" sz="2500" dirty="0"/>
              <a:t>S’enfla si bien qu’elle creva.</a:t>
            </a:r>
          </a:p>
          <a:p>
            <a:pPr algn="ctr"/>
            <a:endParaRPr lang="fr-FR" sz="1200" dirty="0"/>
          </a:p>
          <a:p>
            <a:pPr algn="ctr"/>
            <a:r>
              <a:rPr lang="fr-FR" sz="2500" dirty="0"/>
              <a:t>Le monde est plein de gens qui ne sont pas plus sages :</a:t>
            </a:r>
          </a:p>
          <a:p>
            <a:pPr algn="ctr"/>
            <a:r>
              <a:rPr lang="fr-FR" sz="2500" dirty="0"/>
              <a:t>Tout bourgeois veut bâtir comme les grands seigneurs,</a:t>
            </a:r>
          </a:p>
          <a:p>
            <a:pPr algn="ctr"/>
            <a:r>
              <a:rPr lang="fr-FR" sz="2500" dirty="0"/>
              <a:t>Tout petit prince a des ambassadeurs,</a:t>
            </a:r>
          </a:p>
          <a:p>
            <a:pPr algn="ctr"/>
            <a:r>
              <a:rPr lang="fr-FR" sz="2500" dirty="0"/>
              <a:t>Tout marquis veut avoir des pages.</a:t>
            </a:r>
          </a:p>
          <a:p>
            <a:pPr algn="ctr"/>
            <a:endParaRPr lang="fr-FR" sz="1200" dirty="0"/>
          </a:p>
          <a:p>
            <a:pPr algn="r"/>
            <a:r>
              <a:rPr lang="fr-FR" sz="2500" dirty="0"/>
              <a:t>Jean de La Fontaine, </a:t>
            </a:r>
            <a:r>
              <a:rPr lang="fr-FR" sz="2500" i="1" dirty="0"/>
              <a:t>Fables</a:t>
            </a:r>
            <a:r>
              <a:rPr lang="fr-FR" sz="2500" dirty="0"/>
              <a:t>, Livre premier, 1668,©Imprimerie nationale, 1985</a:t>
            </a:r>
          </a:p>
        </p:txBody>
      </p:sp>
    </p:spTree>
    <p:extLst>
      <p:ext uri="{BB962C8B-B14F-4D97-AF65-F5344CB8AC3E}">
        <p14:creationId xmlns:p14="http://schemas.microsoft.com/office/powerpoint/2010/main" val="6182225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1723</TotalTime>
  <Words>2756</Words>
  <Application>Microsoft Office PowerPoint</Application>
  <PresentationFormat>Personnalisé</PresentationFormat>
  <Paragraphs>432</Paragraphs>
  <Slides>31</Slides>
  <Notes>24</Notes>
  <HiddenSlides>0</HiddenSlides>
  <MMClips>0</MMClips>
  <ScaleCrop>false</ScaleCrop>
  <HeadingPairs>
    <vt:vector size="4" baseType="variant">
      <vt:variant>
        <vt:lpstr>Thème</vt:lpstr>
      </vt:variant>
      <vt:variant>
        <vt:i4>2</vt:i4>
      </vt:variant>
      <vt:variant>
        <vt:lpstr>Titres des diapositives</vt:lpstr>
      </vt:variant>
      <vt:variant>
        <vt:i4>31</vt:i4>
      </vt:variant>
    </vt:vector>
  </HeadingPairs>
  <TitlesOfParts>
    <vt:vector size="33" baseType="lpstr">
      <vt:lpstr>Thème Office</vt:lpstr>
      <vt:lpstr>1_Thème Office</vt:lpstr>
      <vt:lpstr>Français  CM2</vt:lpstr>
      <vt:lpstr>Présentation PowerPoint</vt:lpstr>
      <vt:lpstr>Présentation PowerPoint</vt:lpstr>
      <vt:lpstr>Présentation PowerPoint</vt:lpstr>
      <vt:lpstr>Présentation PowerPoint</vt:lpstr>
      <vt:lpstr>Présentation PowerPoint</vt:lpstr>
      <vt:lpstr>"J'ai considéré que, ces fables étant sues de tout le monde, je ne ferais rien si je ne les rendais nouvelles par quelques traits qui en relevassent le goût".  Jean de La Fontaine, Fables, « Préface », 1668,©Imprimerie nationale, 1985 </vt:lpstr>
      <vt:lpstr>Présentation PowerPoint</vt:lpstr>
      <vt:lpstr>Présentation PowerPoint</vt:lpstr>
      <vt:lpstr>Présentation PowerPoint</vt:lpstr>
      <vt:lpstr>Présentation PowerPoint</vt:lpstr>
      <vt:lpstr>Présentation PowerPoint</vt:lpstr>
      <vt:lpstr>Présentation PowerPoint</vt:lpstr>
      <vt:lpstr>Comparons…</vt:lpstr>
      <vt:lpstr>Comparons encore…</vt:lpstr>
      <vt:lpstr>      Des vers de longueur différente :</vt:lpstr>
      <vt:lpstr>Présentation PowerPoint</vt:lpstr>
      <vt:lpstr>Présentation PowerPoint</vt:lpstr>
      <vt:lpstr>Présentation PowerPoint</vt:lpstr>
      <vt:lpstr>MAINTENANT à TON TOUR </vt:lpstr>
      <vt:lpstr>Présentation PowerPoint</vt:lpstr>
      <vt:lpstr>Présentation PowerPoint</vt:lpstr>
      <vt:lpstr>Présentation PowerPoint</vt:lpstr>
      <vt:lpstr>Présentation PowerPoint</vt:lpstr>
      <vt:lpstr>Présentation PowerPoint</vt:lpstr>
      <vt:lpstr>Voici la fin de la fable : comment comprends-tu ce passage ?</vt:lpstr>
      <vt:lpstr>Présentation PowerPoint</vt:lpstr>
      <vt:lpstr>Place à la dictée du jour !</vt:lpstr>
      <vt:lpstr>Présentation PowerPoint</vt:lpstr>
      <vt:lpstr>Présentation PowerPoint</vt:lpstr>
      <vt:lpstr>A bientôt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Alexandra Lorvellec</dc:creator>
  <cp:lastModifiedBy>Administration centrale</cp:lastModifiedBy>
  <cp:revision>123</cp:revision>
  <dcterms:created xsi:type="dcterms:W3CDTF">2020-04-26T08:58:36Z</dcterms:created>
  <dcterms:modified xsi:type="dcterms:W3CDTF">2020-05-06T16:56:22Z</dcterms:modified>
</cp:coreProperties>
</file>