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84" r:id="rId3"/>
    <p:sldId id="395" r:id="rId4"/>
    <p:sldId id="397" r:id="rId5"/>
    <p:sldId id="266" r:id="rId6"/>
    <p:sldId id="274" r:id="rId7"/>
    <p:sldId id="281" r:id="rId8"/>
    <p:sldId id="359" r:id="rId9"/>
    <p:sldId id="363" r:id="rId10"/>
    <p:sldId id="380" r:id="rId11"/>
    <p:sldId id="381" r:id="rId12"/>
    <p:sldId id="280" r:id="rId13"/>
    <p:sldId id="278" r:id="rId14"/>
    <p:sldId id="384" r:id="rId15"/>
    <p:sldId id="304" r:id="rId16"/>
    <p:sldId id="305" r:id="rId17"/>
    <p:sldId id="306" r:id="rId18"/>
    <p:sldId id="307" r:id="rId19"/>
    <p:sldId id="264" r:id="rId20"/>
    <p:sldId id="265" r:id="rId21"/>
    <p:sldId id="269" r:id="rId22"/>
    <p:sldId id="310" r:id="rId23"/>
    <p:sldId id="272" r:id="rId24"/>
    <p:sldId id="311" r:id="rId25"/>
    <p:sldId id="367" r:id="rId26"/>
    <p:sldId id="286" r:id="rId27"/>
    <p:sldId id="387" r:id="rId28"/>
    <p:sldId id="376" r:id="rId29"/>
    <p:sldId id="396" r:id="rId30"/>
    <p:sldId id="296" r:id="rId31"/>
    <p:sldId id="374" r:id="rId32"/>
    <p:sldId id="294" r:id="rId33"/>
    <p:sldId id="391" r:id="rId34"/>
    <p:sldId id="368" r:id="rId35"/>
    <p:sldId id="345" r:id="rId36"/>
    <p:sldId id="348" r:id="rId37"/>
    <p:sldId id="349" r:id="rId38"/>
    <p:sldId id="350" r:id="rId39"/>
    <p:sldId id="347" r:id="rId40"/>
    <p:sldId id="351" r:id="rId41"/>
    <p:sldId id="353" r:id="rId42"/>
    <p:sldId id="354" r:id="rId43"/>
    <p:sldId id="378" r:id="rId44"/>
    <p:sldId id="379" r:id="rId45"/>
    <p:sldId id="373" r:id="rId46"/>
    <p:sldId id="271" r:id="rId47"/>
    <p:sldId id="392" r:id="rId48"/>
    <p:sldId id="357" r:id="rId49"/>
    <p:sldId id="365" r:id="rId50"/>
    <p:sldId id="297" r:id="rId51"/>
    <p:sldId id="394" r:id="rId52"/>
    <p:sldId id="370" r:id="rId53"/>
    <p:sldId id="372" r:id="rId54"/>
    <p:sldId id="371" r:id="rId55"/>
    <p:sldId id="375" r:id="rId56"/>
    <p:sldId id="393"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5" autoAdjust="0"/>
    <p:restoredTop sz="84966" autoAdjust="0"/>
  </p:normalViewPr>
  <p:slideViewPr>
    <p:cSldViewPr snapToGrid="0">
      <p:cViewPr varScale="1">
        <p:scale>
          <a:sx n="108" d="100"/>
          <a:sy n="108" d="100"/>
        </p:scale>
        <p:origin x="120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C98D5B68-7884-6648-A6A0-2E344EE2F2C1}">
      <dgm:prSet phldrT="[Texte]"/>
      <dgm:spPr/>
      <dgm:t>
        <a:bodyPr/>
        <a:lstStyle/>
        <a:p>
          <a:r>
            <a:rPr lang="fr-FR" dirty="0"/>
            <a:t>c</a:t>
          </a:r>
        </a:p>
      </dgm:t>
    </dgm:pt>
    <dgm:pt modelId="{89F25B63-67C6-2B49-87BA-7718746C431D}" type="parTrans" cxnId="{6E4E9F2E-D306-E440-8065-DAD3485E0D1C}">
      <dgm:prSet/>
      <dgm:spPr/>
      <dgm:t>
        <a:bodyPr/>
        <a:lstStyle/>
        <a:p>
          <a:endParaRPr lang="fr-FR"/>
        </a:p>
      </dgm:t>
    </dgm:pt>
    <dgm:pt modelId="{675274CD-34E5-B949-B313-38064B3EA771}" type="sibTrans" cxnId="{6E4E9F2E-D306-E440-8065-DAD3485E0D1C}">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2C8EC395-066D-984E-8F48-1D03BBA365D6}">
      <dgm:prSet custT="1"/>
      <dgm:spPr/>
      <dgm:t>
        <a:bodyPr/>
        <a:lstStyle/>
        <a:p>
          <a:pPr algn="ctr">
            <a:buNone/>
          </a:pPr>
          <a:r>
            <a:rPr lang="fr-FR" sz="1900" b="1" dirty="0"/>
            <a:t> </a:t>
          </a:r>
          <a:r>
            <a:rPr lang="fr-FR" sz="2600" b="1" dirty="0"/>
            <a:t>une paire de pantoufles, les plus jolies du monde</a:t>
          </a:r>
        </a:p>
      </dgm:t>
    </dgm:pt>
    <dgm:pt modelId="{E889BD5D-09F1-B84F-9539-CDB6EA89993B}" type="parTrans" cxnId="{A3CBA274-D7F7-CB45-BAA7-46A89E45535F}">
      <dgm:prSet/>
      <dgm:spPr/>
      <dgm:t>
        <a:bodyPr/>
        <a:lstStyle/>
        <a:p>
          <a:endParaRPr lang="fr-FR"/>
        </a:p>
      </dgm:t>
    </dgm:pt>
    <dgm:pt modelId="{788D42F9-2A3B-334A-B81A-EE2D57E4C222}" type="sibTrans" cxnId="{A3CBA274-D7F7-CB45-BAA7-46A89E45535F}">
      <dgm:prSet/>
      <dgm:spPr/>
      <dgm:t>
        <a:bodyPr/>
        <a:lstStyle/>
        <a:p>
          <a:endParaRPr lang="fr-FR"/>
        </a:p>
      </dgm:t>
    </dgm:pt>
    <dgm:pt modelId="{DD6BBC1B-D149-744A-A30E-EFE273F02222}">
      <dgm:prSet phldrT="[Texte]" custT="1"/>
      <dgm:spPr/>
      <dgm:t>
        <a:bodyPr/>
        <a:lstStyle/>
        <a:p>
          <a:pPr algn="ctr">
            <a:buNone/>
          </a:pPr>
          <a:r>
            <a:rPr lang="fr-FR" sz="2600" b="1" dirty="0"/>
            <a:t>une paire de pantoufle, les plus jolies du monde</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31427C3A-E33A-4C40-B6A8-DF440F9FA9C2}">
      <dgm:prSet phldrT="[Texte]" custT="1"/>
      <dgm:spPr/>
      <dgm:t>
        <a:bodyPr/>
        <a:lstStyle/>
        <a:p>
          <a:pPr algn="ctr">
            <a:buNone/>
          </a:pPr>
          <a:r>
            <a:rPr lang="fr-FR" sz="2600" b="1" dirty="0"/>
            <a:t>une paire de pantoufles, les plus jolis du monde</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49EC0900-7D08-4211-BBE0-4E6AD1E7F852}">
      <dgm:prSet phldrT="[Texte]"/>
      <dgm:spPr/>
      <dgm:t>
        <a:bodyPr/>
        <a:lstStyle/>
        <a:p>
          <a:pPr algn="ctr">
            <a:buNone/>
          </a:pPr>
          <a:endParaRPr lang="fr-FR" sz="1900" b="1" dirty="0"/>
        </a:p>
      </dgm:t>
    </dgm:pt>
    <dgm:pt modelId="{783D281D-32A5-49D1-B1E1-A2AA9B634167}" type="parTrans" cxnId="{CFCF153C-B0E5-4089-94DB-0840F180F162}">
      <dgm:prSet/>
      <dgm:spPr/>
      <dgm:t>
        <a:bodyPr/>
        <a:lstStyle/>
        <a:p>
          <a:endParaRPr lang="fr-FR"/>
        </a:p>
      </dgm:t>
    </dgm:pt>
    <dgm:pt modelId="{94B4597C-640B-4B2D-9303-E65555366094}" type="sibTrans" cxnId="{CFCF153C-B0E5-4089-94DB-0840F180F162}">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0"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0" destOrd="0" parTransId="{6AE38952-7C1E-B044-B8FC-9A933EC36630}" sibTransId="{BAB3FA31-E8FC-CF47-A92D-5E67F5AC535C}"/>
    <dgm:cxn modelId="{CFCF153C-B0E5-4089-94DB-0840F180F162}" srcId="{C98D5B68-7884-6648-A6A0-2E344EE2F2C1}" destId="{49EC0900-7D08-4211-BBE0-4E6AD1E7F852}" srcOrd="1" destOrd="0" parTransId="{783D281D-32A5-49D1-B1E1-A2AA9B634167}" sibTransId="{94B4597C-640B-4B2D-9303-E65555366094}"/>
    <dgm:cxn modelId="{26514B5C-E4AC-D045-BD76-2A427C25A6C9}" srcId="{39104730-2024-374C-98E0-3A4CE7ED9881}" destId="{D865DF60-6A8A-1346-86CF-ADC5241F7441}" srcOrd="1" destOrd="0" parTransId="{806608CC-D2DF-374E-A47A-AC1E4E471D34}" sibTransId="{752CCB7B-ADC2-E04D-8F22-DB13BC887169}"/>
    <dgm:cxn modelId="{A3CBA274-D7F7-CB45-BAA7-46A89E45535F}" srcId="{D865DF60-6A8A-1346-86CF-ADC5241F7441}" destId="{2C8EC395-066D-984E-8F48-1D03BBA365D6}" srcOrd="0" destOrd="0" parTransId="{E889BD5D-09F1-B84F-9539-CDB6EA89993B}" sibTransId="{788D42F9-2A3B-334A-B81A-EE2D57E4C222}"/>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BE46C2F7-DEC8-4CF5-B100-E0783ED6D13E}" type="presOf" srcId="{2C8EC395-066D-984E-8F48-1D03BBA365D6}" destId="{FBE9ED35-B856-174C-8737-A32D2C924CA6}" srcOrd="0" destOrd="0" presId="urn:microsoft.com/office/officeart/2005/8/layout/vList5"/>
    <dgm:cxn modelId="{BFB6D0FE-6B8E-4675-9E83-62765C924E97}" type="presOf" srcId="{49EC0900-7D08-4211-BBE0-4E6AD1E7F852}" destId="{09F84ED2-5430-D348-8351-1C588DA968EF}" srcOrd="0" destOrd="1"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DD6BBC1B-D149-744A-A30E-EFE273F02222}">
      <dgm:prSet phldrT="[Texte]"/>
      <dgm:spPr>
        <a:solidFill>
          <a:srgbClr val="FF0000">
            <a:alpha val="90000"/>
          </a:srgbClr>
        </a:solidFill>
      </dgm:spPr>
      <dgm:t>
        <a:bodyPr/>
        <a:lstStyle/>
        <a:p>
          <a:pPr algn="ctr">
            <a:buNone/>
          </a:pPr>
          <a:r>
            <a:rPr lang="fr-FR" b="1" dirty="0"/>
            <a:t>Quand elle fut parée, elle monta en carrosse.</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31427C3A-E33A-4C40-B6A8-DF440F9FA9C2}">
      <dgm:prSet phldrT="[Texte]"/>
      <dgm:spPr/>
      <dgm:t>
        <a:bodyPr/>
        <a:lstStyle/>
        <a:p>
          <a:pPr algn="ctr">
            <a:buNone/>
          </a:pPr>
          <a:r>
            <a:rPr lang="fr-FR" b="1" dirty="0"/>
            <a:t>Cendrillon arriva chez elle bien essoufflée, sans carrosse, sans laquais.</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C98D5B68-7884-6648-A6A0-2E344EE2F2C1}">
      <dgm:prSet phldrT="[Texte]"/>
      <dgm:spPr/>
      <dgm:t>
        <a:bodyPr/>
        <a:lstStyle/>
        <a:p>
          <a:r>
            <a:rPr lang="fr-FR" dirty="0"/>
            <a:t>c</a:t>
          </a:r>
        </a:p>
      </dgm:t>
    </dgm:pt>
    <dgm:pt modelId="{675274CD-34E5-B949-B313-38064B3EA771}" type="sibTrans" cxnId="{6E4E9F2E-D306-E440-8065-DAD3485E0D1C}">
      <dgm:prSet/>
      <dgm:spPr/>
      <dgm:t>
        <a:bodyPr/>
        <a:lstStyle/>
        <a:p>
          <a:endParaRPr lang="fr-FR"/>
        </a:p>
      </dgm:t>
    </dgm:pt>
    <dgm:pt modelId="{89F25B63-67C6-2B49-87BA-7718746C431D}" type="parTrans" cxnId="{6E4E9F2E-D306-E440-8065-DAD3485E0D1C}">
      <dgm:prSet/>
      <dgm:spPr/>
      <dgm:t>
        <a:bodyPr/>
        <a:lstStyle/>
        <a:p>
          <a:endParaRPr lang="fr-FR"/>
        </a:p>
      </dgm:t>
    </dgm:pt>
    <dgm:pt modelId="{6F2BB6D7-FE3C-4919-8001-E0574839FFF2}">
      <dgm:prSet/>
      <dgm:spPr>
        <a:solidFill>
          <a:srgbClr val="FF0000">
            <a:alpha val="90000"/>
          </a:srgbClr>
        </a:solidFill>
      </dgm:spPr>
      <dgm:t>
        <a:bodyPr/>
        <a:lstStyle/>
        <a:p>
          <a:pPr algn="ctr">
            <a:buNone/>
          </a:pPr>
          <a:r>
            <a:rPr lang="fr-FR" b="1" dirty="0"/>
            <a:t>Elle promit qu’elle ne manquerait pas de sortir avant minuit.</a:t>
          </a:r>
        </a:p>
      </dgm:t>
    </dgm:pt>
    <dgm:pt modelId="{E0B75EA2-9C29-4481-8DF9-8CC6325FA9C5}" type="parTrans" cxnId="{6A8DE3B3-85FE-4C72-BC50-205364C9DD5D}">
      <dgm:prSet/>
      <dgm:spPr/>
      <dgm:t>
        <a:bodyPr/>
        <a:lstStyle/>
        <a:p>
          <a:endParaRPr lang="fr-FR"/>
        </a:p>
      </dgm:t>
    </dgm:pt>
    <dgm:pt modelId="{CFDBE58B-105C-4F2B-98D2-2FEE834D3AE3}" type="sibTrans" cxnId="{6A8DE3B3-85FE-4C72-BC50-205364C9DD5D}">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0"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0" destOrd="0" parTransId="{6AE38952-7C1E-B044-B8FC-9A933EC36630}" sibTransId="{BAB3FA31-E8FC-CF47-A92D-5E67F5AC535C}"/>
    <dgm:cxn modelId="{26514B5C-E4AC-D045-BD76-2A427C25A6C9}" srcId="{39104730-2024-374C-98E0-3A4CE7ED9881}" destId="{D865DF60-6A8A-1346-86CF-ADC5241F7441}" srcOrd="1" destOrd="0" parTransId="{806608CC-D2DF-374E-A47A-AC1E4E471D34}" sibTransId="{752CCB7B-ADC2-E04D-8F22-DB13BC887169}"/>
    <dgm:cxn modelId="{D81ED39E-D8DB-4F91-A8D0-859D72933E0A}" type="presOf" srcId="{6F2BB6D7-FE3C-4919-8001-E0574839FFF2}" destId="{FBE9ED35-B856-174C-8737-A32D2C924CA6}" srcOrd="0" destOrd="0" presId="urn:microsoft.com/office/officeart/2005/8/layout/vList5"/>
    <dgm:cxn modelId="{6A8DE3B3-85FE-4C72-BC50-205364C9DD5D}" srcId="{D865DF60-6A8A-1346-86CF-ADC5241F7441}" destId="{6F2BB6D7-FE3C-4919-8001-E0574839FFF2}" srcOrd="0" destOrd="0" parTransId="{E0B75EA2-9C29-4481-8DF9-8CC6325FA9C5}" sibTransId="{CFDBE58B-105C-4F2B-98D2-2FEE834D3AE3}"/>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C98D5B68-7884-6648-A6A0-2E344EE2F2C1}">
      <dgm:prSet phldrT="[Texte]"/>
      <dgm:spPr/>
      <dgm:t>
        <a:bodyPr/>
        <a:lstStyle/>
        <a:p>
          <a:r>
            <a:rPr lang="fr-FR" dirty="0"/>
            <a:t>c</a:t>
          </a:r>
        </a:p>
      </dgm:t>
    </dgm:pt>
    <dgm:pt modelId="{89F25B63-67C6-2B49-87BA-7718746C431D}" type="parTrans" cxnId="{6E4E9F2E-D306-E440-8065-DAD3485E0D1C}">
      <dgm:prSet/>
      <dgm:spPr/>
      <dgm:t>
        <a:bodyPr/>
        <a:lstStyle/>
        <a:p>
          <a:endParaRPr lang="fr-FR"/>
        </a:p>
      </dgm:t>
    </dgm:pt>
    <dgm:pt modelId="{675274CD-34E5-B949-B313-38064B3EA771}" type="sibTrans" cxnId="{6E4E9F2E-D306-E440-8065-DAD3485E0D1C}">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2C8EC395-066D-984E-8F48-1D03BBA365D6}">
      <dgm:prSet/>
      <dgm:spPr/>
      <dgm:t>
        <a:bodyPr/>
        <a:lstStyle/>
        <a:p>
          <a:pPr algn="ctr">
            <a:buNone/>
          </a:pPr>
          <a:r>
            <a:rPr lang="fr-FR" b="1" dirty="0"/>
            <a:t> une paire de pantoufles, les plus jolies du monde</a:t>
          </a:r>
        </a:p>
      </dgm:t>
    </dgm:pt>
    <dgm:pt modelId="{E889BD5D-09F1-B84F-9539-CDB6EA89993B}" type="parTrans" cxnId="{A3CBA274-D7F7-CB45-BAA7-46A89E45535F}">
      <dgm:prSet/>
      <dgm:spPr/>
      <dgm:t>
        <a:bodyPr/>
        <a:lstStyle/>
        <a:p>
          <a:endParaRPr lang="fr-FR"/>
        </a:p>
      </dgm:t>
    </dgm:pt>
    <dgm:pt modelId="{788D42F9-2A3B-334A-B81A-EE2D57E4C222}" type="sibTrans" cxnId="{A3CBA274-D7F7-CB45-BAA7-46A89E45535F}">
      <dgm:prSet/>
      <dgm:spPr/>
      <dgm:t>
        <a:bodyPr/>
        <a:lstStyle/>
        <a:p>
          <a:endParaRPr lang="fr-FR"/>
        </a:p>
      </dgm:t>
    </dgm:pt>
    <dgm:pt modelId="{DD6BBC1B-D149-744A-A30E-EFE273F02222}">
      <dgm:prSet phldrT="[Texte]"/>
      <dgm:spPr>
        <a:solidFill>
          <a:srgbClr val="FF0000">
            <a:alpha val="90000"/>
          </a:srgbClr>
        </a:solidFill>
      </dgm:spPr>
      <dgm:t>
        <a:bodyPr/>
        <a:lstStyle/>
        <a:p>
          <a:pPr algn="ctr">
            <a:buNone/>
          </a:pPr>
          <a:r>
            <a:rPr lang="fr-FR" b="1" dirty="0"/>
            <a:t>une paire de pantoufle, les plus jolies du monde</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31427C3A-E33A-4C40-B6A8-DF440F9FA9C2}">
      <dgm:prSet phldrT="[Texte]"/>
      <dgm:spPr>
        <a:solidFill>
          <a:srgbClr val="FF0000">
            <a:alpha val="90000"/>
          </a:srgbClr>
        </a:solidFill>
      </dgm:spPr>
      <dgm:t>
        <a:bodyPr/>
        <a:lstStyle/>
        <a:p>
          <a:pPr algn="ctr">
            <a:buNone/>
          </a:pPr>
          <a:r>
            <a:rPr lang="fr-FR" b="1" dirty="0"/>
            <a:t>une paire de pantoufles, les plus jolis du monde</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0"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0" destOrd="0" parTransId="{6AE38952-7C1E-B044-B8FC-9A933EC36630}" sibTransId="{BAB3FA31-E8FC-CF47-A92D-5E67F5AC535C}"/>
    <dgm:cxn modelId="{26514B5C-E4AC-D045-BD76-2A427C25A6C9}" srcId="{39104730-2024-374C-98E0-3A4CE7ED9881}" destId="{D865DF60-6A8A-1346-86CF-ADC5241F7441}" srcOrd="1" destOrd="0" parTransId="{806608CC-D2DF-374E-A47A-AC1E4E471D34}" sibTransId="{752CCB7B-ADC2-E04D-8F22-DB13BC887169}"/>
    <dgm:cxn modelId="{A3CBA274-D7F7-CB45-BAA7-46A89E45535F}" srcId="{D865DF60-6A8A-1346-86CF-ADC5241F7441}" destId="{2C8EC395-066D-984E-8F48-1D03BBA365D6}" srcOrd="0" destOrd="0" parTransId="{E889BD5D-09F1-B84F-9539-CDB6EA89993B}" sibTransId="{788D42F9-2A3B-334A-B81A-EE2D57E4C222}"/>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BE46C2F7-DEC8-4CF5-B100-E0783ED6D13E}" type="presOf" srcId="{2C8EC395-066D-984E-8F48-1D03BBA365D6}" destId="{FBE9ED35-B856-174C-8737-A32D2C924CA6}" srcOrd="0" destOrd="0"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C98D5B68-7884-6648-A6A0-2E344EE2F2C1}">
      <dgm:prSet phldrT="[Texte]"/>
      <dgm:spPr/>
      <dgm:t>
        <a:bodyPr/>
        <a:lstStyle/>
        <a:p>
          <a:r>
            <a:rPr lang="fr-FR" dirty="0"/>
            <a:t>c</a:t>
          </a:r>
        </a:p>
      </dgm:t>
    </dgm:pt>
    <dgm:pt modelId="{89F25B63-67C6-2B49-87BA-7718746C431D}" type="parTrans" cxnId="{6E4E9F2E-D306-E440-8065-DAD3485E0D1C}">
      <dgm:prSet/>
      <dgm:spPr/>
      <dgm:t>
        <a:bodyPr/>
        <a:lstStyle/>
        <a:p>
          <a:endParaRPr lang="fr-FR"/>
        </a:p>
      </dgm:t>
    </dgm:pt>
    <dgm:pt modelId="{675274CD-34E5-B949-B313-38064B3EA771}" type="sibTrans" cxnId="{6E4E9F2E-D306-E440-8065-DAD3485E0D1C}">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2C8EC395-066D-984E-8F48-1D03BBA365D6}">
      <dgm:prSet/>
      <dgm:spPr/>
      <dgm:t>
        <a:bodyPr/>
        <a:lstStyle/>
        <a:p>
          <a:pPr algn="ctr">
            <a:buNone/>
          </a:pPr>
          <a:r>
            <a:rPr lang="fr-FR" b="1" dirty="0"/>
            <a:t> son carrosse et c’est chevaux</a:t>
          </a:r>
        </a:p>
      </dgm:t>
    </dgm:pt>
    <dgm:pt modelId="{E889BD5D-09F1-B84F-9539-CDB6EA89993B}" type="parTrans" cxnId="{A3CBA274-D7F7-CB45-BAA7-46A89E45535F}">
      <dgm:prSet/>
      <dgm:spPr/>
      <dgm:t>
        <a:bodyPr/>
        <a:lstStyle/>
        <a:p>
          <a:endParaRPr lang="fr-FR"/>
        </a:p>
      </dgm:t>
    </dgm:pt>
    <dgm:pt modelId="{788D42F9-2A3B-334A-B81A-EE2D57E4C222}" type="sibTrans" cxnId="{A3CBA274-D7F7-CB45-BAA7-46A89E45535F}">
      <dgm:prSet/>
      <dgm:spPr/>
      <dgm:t>
        <a:bodyPr/>
        <a:lstStyle/>
        <a:p>
          <a:endParaRPr lang="fr-FR"/>
        </a:p>
      </dgm:t>
    </dgm:pt>
    <dgm:pt modelId="{DD6BBC1B-D149-744A-A30E-EFE273F02222}">
      <dgm:prSet phldrT="[Texte]"/>
      <dgm:spPr/>
      <dgm:t>
        <a:bodyPr/>
        <a:lstStyle/>
        <a:p>
          <a:pPr algn="ctr">
            <a:buNone/>
          </a:pPr>
          <a:r>
            <a:rPr lang="fr-FR" b="1" dirty="0"/>
            <a:t>sont carrosse et ses chevaux</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31427C3A-E33A-4C40-B6A8-DF440F9FA9C2}">
      <dgm:prSet phldrT="[Texte]" custT="1"/>
      <dgm:spPr/>
      <dgm:t>
        <a:bodyPr/>
        <a:lstStyle/>
        <a:p>
          <a:pPr algn="ctr">
            <a:buNone/>
          </a:pPr>
          <a:r>
            <a:rPr lang="fr-FR" sz="3600" b="1" dirty="0"/>
            <a:t>son carrosse et ses chevaux</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49EC0900-7D08-4211-BBE0-4E6AD1E7F852}">
      <dgm:prSet phldrT="[Texte]"/>
      <dgm:spPr/>
      <dgm:t>
        <a:bodyPr/>
        <a:lstStyle/>
        <a:p>
          <a:pPr algn="ctr">
            <a:buNone/>
          </a:pPr>
          <a:endParaRPr lang="fr-FR" sz="1900" b="1" dirty="0"/>
        </a:p>
      </dgm:t>
    </dgm:pt>
    <dgm:pt modelId="{783D281D-32A5-49D1-B1E1-A2AA9B634167}" type="parTrans" cxnId="{CFCF153C-B0E5-4089-94DB-0840F180F162}">
      <dgm:prSet/>
      <dgm:spPr/>
      <dgm:t>
        <a:bodyPr/>
        <a:lstStyle/>
        <a:p>
          <a:endParaRPr lang="fr-FR"/>
        </a:p>
      </dgm:t>
    </dgm:pt>
    <dgm:pt modelId="{94B4597C-640B-4B2D-9303-E65555366094}" type="sibTrans" cxnId="{CFCF153C-B0E5-4089-94DB-0840F180F162}">
      <dgm:prSet/>
      <dgm:spPr/>
      <dgm:t>
        <a:bodyPr/>
        <a:lstStyle/>
        <a:p>
          <a:endParaRPr lang="fr-FR"/>
        </a:p>
      </dgm:t>
    </dgm:pt>
    <dgm:pt modelId="{89FA558F-6F3F-4904-A770-7EC14C716000}">
      <dgm:prSet phldrT="[Texte]" custT="1"/>
      <dgm:spPr/>
      <dgm:t>
        <a:bodyPr/>
        <a:lstStyle/>
        <a:p>
          <a:pPr algn="ctr">
            <a:buNone/>
          </a:pPr>
          <a:endParaRPr lang="fr-FR" sz="3600" b="1" dirty="0"/>
        </a:p>
      </dgm:t>
    </dgm:pt>
    <dgm:pt modelId="{07E7FE2C-2835-4246-826F-08B4AC4963BE}" type="parTrans" cxnId="{E87BB4D4-0AA7-482D-B502-D525D41FB36D}">
      <dgm:prSet/>
      <dgm:spPr/>
      <dgm:t>
        <a:bodyPr/>
        <a:lstStyle/>
        <a:p>
          <a:endParaRPr lang="fr-FR"/>
        </a:p>
      </dgm:t>
    </dgm:pt>
    <dgm:pt modelId="{04B78E6C-FF43-4F50-B7D1-D05796300ED2}" type="sibTrans" cxnId="{E87BB4D4-0AA7-482D-B502-D525D41FB36D}">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1"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1" destOrd="0" parTransId="{6AE38952-7C1E-B044-B8FC-9A933EC36630}" sibTransId="{BAB3FA31-E8FC-CF47-A92D-5E67F5AC535C}"/>
    <dgm:cxn modelId="{CFCF153C-B0E5-4089-94DB-0840F180F162}" srcId="{C98D5B68-7884-6648-A6A0-2E344EE2F2C1}" destId="{49EC0900-7D08-4211-BBE0-4E6AD1E7F852}" srcOrd="2" destOrd="0" parTransId="{783D281D-32A5-49D1-B1E1-A2AA9B634167}" sibTransId="{94B4597C-640B-4B2D-9303-E65555366094}"/>
    <dgm:cxn modelId="{26514B5C-E4AC-D045-BD76-2A427C25A6C9}" srcId="{39104730-2024-374C-98E0-3A4CE7ED9881}" destId="{D865DF60-6A8A-1346-86CF-ADC5241F7441}" srcOrd="1" destOrd="0" parTransId="{806608CC-D2DF-374E-A47A-AC1E4E471D34}" sibTransId="{752CCB7B-ADC2-E04D-8F22-DB13BC887169}"/>
    <dgm:cxn modelId="{A3CBA274-D7F7-CB45-BAA7-46A89E45535F}" srcId="{D865DF60-6A8A-1346-86CF-ADC5241F7441}" destId="{2C8EC395-066D-984E-8F48-1D03BBA365D6}" srcOrd="0" destOrd="0" parTransId="{E889BD5D-09F1-B84F-9539-CDB6EA89993B}" sibTransId="{788D42F9-2A3B-334A-B81A-EE2D57E4C222}"/>
    <dgm:cxn modelId="{6F77E483-4B59-45C2-862A-C52D5E72D507}" type="presOf" srcId="{89FA558F-6F3F-4904-A770-7EC14C716000}" destId="{09F84ED2-5430-D348-8351-1C588DA968EF}" srcOrd="0" destOrd="0" presId="urn:microsoft.com/office/officeart/2005/8/layout/vList5"/>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E87BB4D4-0AA7-482D-B502-D525D41FB36D}" srcId="{C98D5B68-7884-6648-A6A0-2E344EE2F2C1}" destId="{89FA558F-6F3F-4904-A770-7EC14C716000}" srcOrd="0" destOrd="0" parTransId="{07E7FE2C-2835-4246-826F-08B4AC4963BE}" sibTransId="{04B78E6C-FF43-4F50-B7D1-D05796300ED2}"/>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BE46C2F7-DEC8-4CF5-B100-E0783ED6D13E}" type="presOf" srcId="{2C8EC395-066D-984E-8F48-1D03BBA365D6}" destId="{FBE9ED35-B856-174C-8737-A32D2C924CA6}" srcOrd="0" destOrd="0" presId="urn:microsoft.com/office/officeart/2005/8/layout/vList5"/>
    <dgm:cxn modelId="{BFB6D0FE-6B8E-4675-9E83-62765C924E97}" type="presOf" srcId="{49EC0900-7D08-4211-BBE0-4E6AD1E7F852}" destId="{09F84ED2-5430-D348-8351-1C588DA968EF}" srcOrd="0" destOrd="2"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C98D5B68-7884-6648-A6A0-2E344EE2F2C1}">
      <dgm:prSet phldrT="[Texte]"/>
      <dgm:spPr/>
      <dgm:t>
        <a:bodyPr/>
        <a:lstStyle/>
        <a:p>
          <a:r>
            <a:rPr lang="fr-FR" dirty="0"/>
            <a:t>c</a:t>
          </a:r>
        </a:p>
      </dgm:t>
    </dgm:pt>
    <dgm:pt modelId="{89F25B63-67C6-2B49-87BA-7718746C431D}" type="parTrans" cxnId="{6E4E9F2E-D306-E440-8065-DAD3485E0D1C}">
      <dgm:prSet/>
      <dgm:spPr/>
      <dgm:t>
        <a:bodyPr/>
        <a:lstStyle/>
        <a:p>
          <a:endParaRPr lang="fr-FR"/>
        </a:p>
      </dgm:t>
    </dgm:pt>
    <dgm:pt modelId="{675274CD-34E5-B949-B313-38064B3EA771}" type="sibTrans" cxnId="{6E4E9F2E-D306-E440-8065-DAD3485E0D1C}">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2C8EC395-066D-984E-8F48-1D03BBA365D6}">
      <dgm:prSet/>
      <dgm:spPr>
        <a:solidFill>
          <a:srgbClr val="FF0000">
            <a:alpha val="90000"/>
          </a:srgbClr>
        </a:solidFill>
      </dgm:spPr>
      <dgm:t>
        <a:bodyPr/>
        <a:lstStyle/>
        <a:p>
          <a:pPr algn="ctr">
            <a:buNone/>
          </a:pPr>
          <a:r>
            <a:rPr lang="fr-FR" b="1" dirty="0"/>
            <a:t> son carrosse et c’est chevaux</a:t>
          </a:r>
        </a:p>
      </dgm:t>
    </dgm:pt>
    <dgm:pt modelId="{E889BD5D-09F1-B84F-9539-CDB6EA89993B}" type="parTrans" cxnId="{A3CBA274-D7F7-CB45-BAA7-46A89E45535F}">
      <dgm:prSet/>
      <dgm:spPr/>
      <dgm:t>
        <a:bodyPr/>
        <a:lstStyle/>
        <a:p>
          <a:endParaRPr lang="fr-FR"/>
        </a:p>
      </dgm:t>
    </dgm:pt>
    <dgm:pt modelId="{788D42F9-2A3B-334A-B81A-EE2D57E4C222}" type="sibTrans" cxnId="{A3CBA274-D7F7-CB45-BAA7-46A89E45535F}">
      <dgm:prSet/>
      <dgm:spPr/>
      <dgm:t>
        <a:bodyPr/>
        <a:lstStyle/>
        <a:p>
          <a:endParaRPr lang="fr-FR"/>
        </a:p>
      </dgm:t>
    </dgm:pt>
    <dgm:pt modelId="{DD6BBC1B-D149-744A-A30E-EFE273F02222}">
      <dgm:prSet phldrT="[Texte]"/>
      <dgm:spPr>
        <a:solidFill>
          <a:srgbClr val="FF0000">
            <a:alpha val="90000"/>
          </a:srgbClr>
        </a:solidFill>
      </dgm:spPr>
      <dgm:t>
        <a:bodyPr/>
        <a:lstStyle/>
        <a:p>
          <a:pPr algn="ctr">
            <a:buNone/>
          </a:pPr>
          <a:r>
            <a:rPr lang="fr-FR" b="1" dirty="0"/>
            <a:t>sont carrosse et ses chevaux</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31427C3A-E33A-4C40-B6A8-DF440F9FA9C2}">
      <dgm:prSet phldrT="[Texte]" custT="1"/>
      <dgm:spPr/>
      <dgm:t>
        <a:bodyPr/>
        <a:lstStyle/>
        <a:p>
          <a:pPr algn="ctr">
            <a:buNone/>
          </a:pPr>
          <a:r>
            <a:rPr lang="fr-FR" sz="3600" b="1" dirty="0"/>
            <a:t>son carrosse et ses chevaux</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49EC0900-7D08-4211-BBE0-4E6AD1E7F852}">
      <dgm:prSet phldrT="[Texte]"/>
      <dgm:spPr/>
      <dgm:t>
        <a:bodyPr/>
        <a:lstStyle/>
        <a:p>
          <a:pPr algn="ctr">
            <a:buNone/>
          </a:pPr>
          <a:endParaRPr lang="fr-FR" sz="1900" b="1" dirty="0"/>
        </a:p>
      </dgm:t>
    </dgm:pt>
    <dgm:pt modelId="{783D281D-32A5-49D1-B1E1-A2AA9B634167}" type="parTrans" cxnId="{CFCF153C-B0E5-4089-94DB-0840F180F162}">
      <dgm:prSet/>
      <dgm:spPr/>
      <dgm:t>
        <a:bodyPr/>
        <a:lstStyle/>
        <a:p>
          <a:endParaRPr lang="fr-FR"/>
        </a:p>
      </dgm:t>
    </dgm:pt>
    <dgm:pt modelId="{94B4597C-640B-4B2D-9303-E65555366094}" type="sibTrans" cxnId="{CFCF153C-B0E5-4089-94DB-0840F180F162}">
      <dgm:prSet/>
      <dgm:spPr/>
      <dgm:t>
        <a:bodyPr/>
        <a:lstStyle/>
        <a:p>
          <a:endParaRPr lang="fr-FR"/>
        </a:p>
      </dgm:t>
    </dgm:pt>
    <dgm:pt modelId="{89FA558F-6F3F-4904-A770-7EC14C716000}">
      <dgm:prSet phldrT="[Texte]" custT="1"/>
      <dgm:spPr/>
      <dgm:t>
        <a:bodyPr/>
        <a:lstStyle/>
        <a:p>
          <a:pPr algn="ctr">
            <a:buNone/>
          </a:pPr>
          <a:endParaRPr lang="fr-FR" sz="3600" b="1" dirty="0"/>
        </a:p>
      </dgm:t>
    </dgm:pt>
    <dgm:pt modelId="{07E7FE2C-2835-4246-826F-08B4AC4963BE}" type="parTrans" cxnId="{E87BB4D4-0AA7-482D-B502-D525D41FB36D}">
      <dgm:prSet/>
      <dgm:spPr/>
      <dgm:t>
        <a:bodyPr/>
        <a:lstStyle/>
        <a:p>
          <a:endParaRPr lang="fr-FR"/>
        </a:p>
      </dgm:t>
    </dgm:pt>
    <dgm:pt modelId="{04B78E6C-FF43-4F50-B7D1-D05796300ED2}" type="sibTrans" cxnId="{E87BB4D4-0AA7-482D-B502-D525D41FB36D}">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1"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1" destOrd="0" parTransId="{6AE38952-7C1E-B044-B8FC-9A933EC36630}" sibTransId="{BAB3FA31-E8FC-CF47-A92D-5E67F5AC535C}"/>
    <dgm:cxn modelId="{CFCF153C-B0E5-4089-94DB-0840F180F162}" srcId="{C98D5B68-7884-6648-A6A0-2E344EE2F2C1}" destId="{49EC0900-7D08-4211-BBE0-4E6AD1E7F852}" srcOrd="2" destOrd="0" parTransId="{783D281D-32A5-49D1-B1E1-A2AA9B634167}" sibTransId="{94B4597C-640B-4B2D-9303-E65555366094}"/>
    <dgm:cxn modelId="{26514B5C-E4AC-D045-BD76-2A427C25A6C9}" srcId="{39104730-2024-374C-98E0-3A4CE7ED9881}" destId="{D865DF60-6A8A-1346-86CF-ADC5241F7441}" srcOrd="1" destOrd="0" parTransId="{806608CC-D2DF-374E-A47A-AC1E4E471D34}" sibTransId="{752CCB7B-ADC2-E04D-8F22-DB13BC887169}"/>
    <dgm:cxn modelId="{A3CBA274-D7F7-CB45-BAA7-46A89E45535F}" srcId="{D865DF60-6A8A-1346-86CF-ADC5241F7441}" destId="{2C8EC395-066D-984E-8F48-1D03BBA365D6}" srcOrd="0" destOrd="0" parTransId="{E889BD5D-09F1-B84F-9539-CDB6EA89993B}" sibTransId="{788D42F9-2A3B-334A-B81A-EE2D57E4C222}"/>
    <dgm:cxn modelId="{6F77E483-4B59-45C2-862A-C52D5E72D507}" type="presOf" srcId="{89FA558F-6F3F-4904-A770-7EC14C716000}" destId="{09F84ED2-5430-D348-8351-1C588DA968EF}" srcOrd="0" destOrd="0" presId="urn:microsoft.com/office/officeart/2005/8/layout/vList5"/>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E87BB4D4-0AA7-482D-B502-D525D41FB36D}" srcId="{C98D5B68-7884-6648-A6A0-2E344EE2F2C1}" destId="{89FA558F-6F3F-4904-A770-7EC14C716000}" srcOrd="0" destOrd="0" parTransId="{07E7FE2C-2835-4246-826F-08B4AC4963BE}" sibTransId="{04B78E6C-FF43-4F50-B7D1-D05796300ED2}"/>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BE46C2F7-DEC8-4CF5-B100-E0783ED6D13E}" type="presOf" srcId="{2C8EC395-066D-984E-8F48-1D03BBA365D6}" destId="{FBE9ED35-B856-174C-8737-A32D2C924CA6}" srcOrd="0" destOrd="0" presId="urn:microsoft.com/office/officeart/2005/8/layout/vList5"/>
    <dgm:cxn modelId="{BFB6D0FE-6B8E-4675-9E83-62765C924E97}" type="presOf" srcId="{49EC0900-7D08-4211-BBE0-4E6AD1E7F852}" destId="{09F84ED2-5430-D348-8351-1C588DA968EF}" srcOrd="0" destOrd="2"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C98D5B68-7884-6648-A6A0-2E344EE2F2C1}">
      <dgm:prSet phldrT="[Texte]"/>
      <dgm:spPr/>
      <dgm:t>
        <a:bodyPr/>
        <a:lstStyle/>
        <a:p>
          <a:r>
            <a:rPr lang="fr-FR" dirty="0"/>
            <a:t>c</a:t>
          </a:r>
        </a:p>
      </dgm:t>
    </dgm:pt>
    <dgm:pt modelId="{89F25B63-67C6-2B49-87BA-7718746C431D}" type="parTrans" cxnId="{6E4E9F2E-D306-E440-8065-DAD3485E0D1C}">
      <dgm:prSet/>
      <dgm:spPr/>
      <dgm:t>
        <a:bodyPr/>
        <a:lstStyle/>
        <a:p>
          <a:endParaRPr lang="fr-FR"/>
        </a:p>
      </dgm:t>
    </dgm:pt>
    <dgm:pt modelId="{675274CD-34E5-B949-B313-38064B3EA771}" type="sibTrans" cxnId="{6E4E9F2E-D306-E440-8065-DAD3485E0D1C}">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2C8EC395-066D-984E-8F48-1D03BBA365D6}">
      <dgm:prSet/>
      <dgm:spPr/>
      <dgm:t>
        <a:bodyPr/>
        <a:lstStyle/>
        <a:p>
          <a:pPr algn="ctr">
            <a:buNone/>
          </a:pPr>
          <a:r>
            <a:rPr lang="fr-FR" b="1" dirty="0"/>
            <a:t> Ses vieux habits reprendraient leur première forme.</a:t>
          </a:r>
        </a:p>
      </dgm:t>
    </dgm:pt>
    <dgm:pt modelId="{E889BD5D-09F1-B84F-9539-CDB6EA89993B}" type="parTrans" cxnId="{A3CBA274-D7F7-CB45-BAA7-46A89E45535F}">
      <dgm:prSet/>
      <dgm:spPr/>
      <dgm:t>
        <a:bodyPr/>
        <a:lstStyle/>
        <a:p>
          <a:endParaRPr lang="fr-FR"/>
        </a:p>
      </dgm:t>
    </dgm:pt>
    <dgm:pt modelId="{788D42F9-2A3B-334A-B81A-EE2D57E4C222}" type="sibTrans" cxnId="{A3CBA274-D7F7-CB45-BAA7-46A89E45535F}">
      <dgm:prSet/>
      <dgm:spPr/>
      <dgm:t>
        <a:bodyPr/>
        <a:lstStyle/>
        <a:p>
          <a:endParaRPr lang="fr-FR"/>
        </a:p>
      </dgm:t>
    </dgm:pt>
    <dgm:pt modelId="{31427C3A-E33A-4C40-B6A8-DF440F9FA9C2}">
      <dgm:prSet phldrT="[Texte]"/>
      <dgm:spPr/>
      <dgm:t>
        <a:bodyPr/>
        <a:lstStyle/>
        <a:p>
          <a:pPr algn="ctr">
            <a:buNone/>
          </a:pPr>
          <a:r>
            <a:rPr lang="fr-FR" b="1" dirty="0"/>
            <a:t>Ses vieux  habits reprendraient leur première formes.</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DD6BBC1B-D149-744A-A30E-EFE273F02222}">
      <dgm:prSet phldrT="[Texte]"/>
      <dgm:spPr/>
      <dgm:t>
        <a:bodyPr/>
        <a:lstStyle/>
        <a:p>
          <a:pPr algn="ctr">
            <a:buNone/>
          </a:pPr>
          <a:r>
            <a:rPr lang="fr-FR" b="1" dirty="0"/>
            <a:t>Ses vieux habit reprendraient leur première forme.</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0"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0" destOrd="0" parTransId="{6AE38952-7C1E-B044-B8FC-9A933EC36630}" sibTransId="{BAB3FA31-E8FC-CF47-A92D-5E67F5AC535C}"/>
    <dgm:cxn modelId="{26514B5C-E4AC-D045-BD76-2A427C25A6C9}" srcId="{39104730-2024-374C-98E0-3A4CE7ED9881}" destId="{D865DF60-6A8A-1346-86CF-ADC5241F7441}" srcOrd="1" destOrd="0" parTransId="{806608CC-D2DF-374E-A47A-AC1E4E471D34}" sibTransId="{752CCB7B-ADC2-E04D-8F22-DB13BC887169}"/>
    <dgm:cxn modelId="{A3CBA274-D7F7-CB45-BAA7-46A89E45535F}" srcId="{D865DF60-6A8A-1346-86CF-ADC5241F7441}" destId="{2C8EC395-066D-984E-8F48-1D03BBA365D6}" srcOrd="0" destOrd="0" parTransId="{E889BD5D-09F1-B84F-9539-CDB6EA89993B}" sibTransId="{788D42F9-2A3B-334A-B81A-EE2D57E4C222}"/>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BE46C2F7-DEC8-4CF5-B100-E0783ED6D13E}" type="presOf" srcId="{2C8EC395-066D-984E-8F48-1D03BBA365D6}" destId="{FBE9ED35-B856-174C-8737-A32D2C924CA6}" srcOrd="0" destOrd="0"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C98D5B68-7884-6648-A6A0-2E344EE2F2C1}">
      <dgm:prSet phldrT="[Texte]"/>
      <dgm:spPr/>
      <dgm:t>
        <a:bodyPr/>
        <a:lstStyle/>
        <a:p>
          <a:r>
            <a:rPr lang="fr-FR" dirty="0"/>
            <a:t>c</a:t>
          </a:r>
        </a:p>
      </dgm:t>
    </dgm:pt>
    <dgm:pt modelId="{89F25B63-67C6-2B49-87BA-7718746C431D}" type="parTrans" cxnId="{6E4E9F2E-D306-E440-8065-DAD3485E0D1C}">
      <dgm:prSet/>
      <dgm:spPr/>
      <dgm:t>
        <a:bodyPr/>
        <a:lstStyle/>
        <a:p>
          <a:endParaRPr lang="fr-FR"/>
        </a:p>
      </dgm:t>
    </dgm:pt>
    <dgm:pt modelId="{675274CD-34E5-B949-B313-38064B3EA771}" type="sibTrans" cxnId="{6E4E9F2E-D306-E440-8065-DAD3485E0D1C}">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2C8EC395-066D-984E-8F48-1D03BBA365D6}">
      <dgm:prSet/>
      <dgm:spPr/>
      <dgm:t>
        <a:bodyPr/>
        <a:lstStyle/>
        <a:p>
          <a:pPr algn="ctr">
            <a:buNone/>
          </a:pPr>
          <a:r>
            <a:rPr lang="fr-FR" b="1" dirty="0"/>
            <a:t> Ses vieux habits reprendraient leur première forme.</a:t>
          </a:r>
        </a:p>
      </dgm:t>
    </dgm:pt>
    <dgm:pt modelId="{E889BD5D-09F1-B84F-9539-CDB6EA89993B}" type="parTrans" cxnId="{A3CBA274-D7F7-CB45-BAA7-46A89E45535F}">
      <dgm:prSet/>
      <dgm:spPr/>
      <dgm:t>
        <a:bodyPr/>
        <a:lstStyle/>
        <a:p>
          <a:endParaRPr lang="fr-FR"/>
        </a:p>
      </dgm:t>
    </dgm:pt>
    <dgm:pt modelId="{788D42F9-2A3B-334A-B81A-EE2D57E4C222}" type="sibTrans" cxnId="{A3CBA274-D7F7-CB45-BAA7-46A89E45535F}">
      <dgm:prSet/>
      <dgm:spPr/>
      <dgm:t>
        <a:bodyPr/>
        <a:lstStyle/>
        <a:p>
          <a:endParaRPr lang="fr-FR"/>
        </a:p>
      </dgm:t>
    </dgm:pt>
    <dgm:pt modelId="{31427C3A-E33A-4C40-B6A8-DF440F9FA9C2}">
      <dgm:prSet phldrT="[Texte]"/>
      <dgm:spPr>
        <a:solidFill>
          <a:srgbClr val="FF0000">
            <a:alpha val="90000"/>
          </a:srgbClr>
        </a:solidFill>
      </dgm:spPr>
      <dgm:t>
        <a:bodyPr/>
        <a:lstStyle/>
        <a:p>
          <a:pPr algn="ctr">
            <a:buNone/>
          </a:pPr>
          <a:r>
            <a:rPr lang="fr-FR" b="1" dirty="0"/>
            <a:t>Ses vieux  habits reprendraient leur première formes.</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DD6BBC1B-D149-744A-A30E-EFE273F02222}">
      <dgm:prSet phldrT="[Texte]"/>
      <dgm:spPr>
        <a:solidFill>
          <a:srgbClr val="FF0000">
            <a:alpha val="90000"/>
          </a:srgbClr>
        </a:solidFill>
      </dgm:spPr>
      <dgm:t>
        <a:bodyPr/>
        <a:lstStyle/>
        <a:p>
          <a:pPr algn="ctr">
            <a:buNone/>
          </a:pPr>
          <a:r>
            <a:rPr lang="fr-FR" b="1" dirty="0"/>
            <a:t>Ses vieux habit reprendraient leur première forme.</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0"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0" destOrd="0" parTransId="{6AE38952-7C1E-B044-B8FC-9A933EC36630}" sibTransId="{BAB3FA31-E8FC-CF47-A92D-5E67F5AC535C}"/>
    <dgm:cxn modelId="{26514B5C-E4AC-D045-BD76-2A427C25A6C9}" srcId="{39104730-2024-374C-98E0-3A4CE7ED9881}" destId="{D865DF60-6A8A-1346-86CF-ADC5241F7441}" srcOrd="1" destOrd="0" parTransId="{806608CC-D2DF-374E-A47A-AC1E4E471D34}" sibTransId="{752CCB7B-ADC2-E04D-8F22-DB13BC887169}"/>
    <dgm:cxn modelId="{A3CBA274-D7F7-CB45-BAA7-46A89E45535F}" srcId="{D865DF60-6A8A-1346-86CF-ADC5241F7441}" destId="{2C8EC395-066D-984E-8F48-1D03BBA365D6}" srcOrd="0" destOrd="0" parTransId="{E889BD5D-09F1-B84F-9539-CDB6EA89993B}" sibTransId="{788D42F9-2A3B-334A-B81A-EE2D57E4C222}"/>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BE46C2F7-DEC8-4CF5-B100-E0783ED6D13E}" type="presOf" srcId="{2C8EC395-066D-984E-8F48-1D03BBA365D6}" destId="{FBE9ED35-B856-174C-8737-A32D2C924CA6}" srcOrd="0" destOrd="0"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2C8EC395-066D-984E-8F48-1D03BBA365D6}">
      <dgm:prSet/>
      <dgm:spPr/>
      <dgm:t>
        <a:bodyPr/>
        <a:lstStyle/>
        <a:p>
          <a:pPr algn="ctr">
            <a:buNone/>
          </a:pPr>
          <a:r>
            <a:rPr lang="fr-FR" b="1" dirty="0"/>
            <a:t> Elle lui donna ensuite une paire de </a:t>
          </a:r>
          <a:r>
            <a:rPr lang="fr-FR" b="1" u="sng" dirty="0"/>
            <a:t>pantoufles</a:t>
          </a:r>
          <a:r>
            <a:rPr lang="fr-FR" b="1" dirty="0"/>
            <a:t> de verre.</a:t>
          </a:r>
        </a:p>
      </dgm:t>
    </dgm:pt>
    <dgm:pt modelId="{E889BD5D-09F1-B84F-9539-CDB6EA89993B}" type="parTrans" cxnId="{A3CBA274-D7F7-CB45-BAA7-46A89E45535F}">
      <dgm:prSet/>
      <dgm:spPr/>
      <dgm:t>
        <a:bodyPr/>
        <a:lstStyle/>
        <a:p>
          <a:endParaRPr lang="fr-FR"/>
        </a:p>
      </dgm:t>
    </dgm:pt>
    <dgm:pt modelId="{788D42F9-2A3B-334A-B81A-EE2D57E4C222}" type="sibTrans" cxnId="{A3CBA274-D7F7-CB45-BAA7-46A89E45535F}">
      <dgm:prSet/>
      <dgm:spPr/>
      <dgm:t>
        <a:bodyPr/>
        <a:lstStyle/>
        <a:p>
          <a:endParaRPr lang="fr-FR"/>
        </a:p>
      </dgm:t>
    </dgm:pt>
    <dgm:pt modelId="{DD6BBC1B-D149-744A-A30E-EFE273F02222}">
      <dgm:prSet phldrT="[Texte]"/>
      <dgm:spPr/>
      <dgm:t>
        <a:bodyPr/>
        <a:lstStyle/>
        <a:p>
          <a:pPr algn="ctr">
            <a:buNone/>
          </a:pPr>
          <a:r>
            <a:rPr lang="fr-FR" b="1" dirty="0"/>
            <a:t>Elle lui donna </a:t>
          </a:r>
          <a:r>
            <a:rPr lang="fr-FR" b="1" u="sng" dirty="0"/>
            <a:t>ensuite</a:t>
          </a:r>
          <a:r>
            <a:rPr lang="fr-FR" b="1" dirty="0"/>
            <a:t> une paire de pantoufles de verre.</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31427C3A-E33A-4C40-B6A8-DF440F9FA9C2}">
      <dgm:prSet phldrT="[Texte]"/>
      <dgm:spPr/>
      <dgm:t>
        <a:bodyPr/>
        <a:lstStyle/>
        <a:p>
          <a:pPr algn="ctr">
            <a:buNone/>
          </a:pPr>
          <a:r>
            <a:rPr lang="fr-FR" b="1" dirty="0"/>
            <a:t>Elle </a:t>
          </a:r>
          <a:r>
            <a:rPr lang="fr-FR" b="1" u="sng" dirty="0"/>
            <a:t>lui</a:t>
          </a:r>
          <a:r>
            <a:rPr lang="fr-FR" b="1" dirty="0"/>
            <a:t> donna ensuite une paire de pantoufles de verre.</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C98D5B68-7884-6648-A6A0-2E344EE2F2C1}">
      <dgm:prSet phldrT="[Texte]"/>
      <dgm:spPr/>
      <dgm:t>
        <a:bodyPr/>
        <a:lstStyle/>
        <a:p>
          <a:r>
            <a:rPr lang="fr-FR" dirty="0"/>
            <a:t>c</a:t>
          </a:r>
        </a:p>
      </dgm:t>
    </dgm:pt>
    <dgm:pt modelId="{675274CD-34E5-B949-B313-38064B3EA771}" type="sibTrans" cxnId="{6E4E9F2E-D306-E440-8065-DAD3485E0D1C}">
      <dgm:prSet/>
      <dgm:spPr/>
      <dgm:t>
        <a:bodyPr/>
        <a:lstStyle/>
        <a:p>
          <a:endParaRPr lang="fr-FR"/>
        </a:p>
      </dgm:t>
    </dgm:pt>
    <dgm:pt modelId="{89F25B63-67C6-2B49-87BA-7718746C431D}" type="parTrans" cxnId="{6E4E9F2E-D306-E440-8065-DAD3485E0D1C}">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0"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0" destOrd="0" parTransId="{6AE38952-7C1E-B044-B8FC-9A933EC36630}" sibTransId="{BAB3FA31-E8FC-CF47-A92D-5E67F5AC535C}"/>
    <dgm:cxn modelId="{26514B5C-E4AC-D045-BD76-2A427C25A6C9}" srcId="{39104730-2024-374C-98E0-3A4CE7ED9881}" destId="{D865DF60-6A8A-1346-86CF-ADC5241F7441}" srcOrd="1" destOrd="0" parTransId="{806608CC-D2DF-374E-A47A-AC1E4E471D34}" sibTransId="{752CCB7B-ADC2-E04D-8F22-DB13BC887169}"/>
    <dgm:cxn modelId="{A3CBA274-D7F7-CB45-BAA7-46A89E45535F}" srcId="{D865DF60-6A8A-1346-86CF-ADC5241F7441}" destId="{2C8EC395-066D-984E-8F48-1D03BBA365D6}" srcOrd="0" destOrd="0" parTransId="{E889BD5D-09F1-B84F-9539-CDB6EA89993B}" sibTransId="{788D42F9-2A3B-334A-B81A-EE2D57E4C222}"/>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BE46C2F7-DEC8-4CF5-B100-E0783ED6D13E}" type="presOf" srcId="{2C8EC395-066D-984E-8F48-1D03BBA365D6}" destId="{FBE9ED35-B856-174C-8737-A32D2C924CA6}" srcOrd="0" destOrd="0"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2C8EC395-066D-984E-8F48-1D03BBA365D6}">
      <dgm:prSet/>
      <dgm:spPr>
        <a:solidFill>
          <a:srgbClr val="FF0000">
            <a:alpha val="90000"/>
          </a:srgbClr>
        </a:solidFill>
      </dgm:spPr>
      <dgm:t>
        <a:bodyPr/>
        <a:lstStyle/>
        <a:p>
          <a:pPr algn="ctr">
            <a:buNone/>
          </a:pPr>
          <a:r>
            <a:rPr lang="fr-FR" b="1" dirty="0"/>
            <a:t> Elle lui donna ensuite une paire de </a:t>
          </a:r>
          <a:r>
            <a:rPr lang="fr-FR" b="1" u="sng" dirty="0"/>
            <a:t>pantoufles</a:t>
          </a:r>
          <a:r>
            <a:rPr lang="fr-FR" b="1" dirty="0"/>
            <a:t> de verre.</a:t>
          </a:r>
        </a:p>
      </dgm:t>
    </dgm:pt>
    <dgm:pt modelId="{E889BD5D-09F1-B84F-9539-CDB6EA89993B}" type="parTrans" cxnId="{A3CBA274-D7F7-CB45-BAA7-46A89E45535F}">
      <dgm:prSet/>
      <dgm:spPr/>
      <dgm:t>
        <a:bodyPr/>
        <a:lstStyle/>
        <a:p>
          <a:endParaRPr lang="fr-FR"/>
        </a:p>
      </dgm:t>
    </dgm:pt>
    <dgm:pt modelId="{788D42F9-2A3B-334A-B81A-EE2D57E4C222}" type="sibTrans" cxnId="{A3CBA274-D7F7-CB45-BAA7-46A89E45535F}">
      <dgm:prSet/>
      <dgm:spPr/>
      <dgm:t>
        <a:bodyPr/>
        <a:lstStyle/>
        <a:p>
          <a:endParaRPr lang="fr-FR"/>
        </a:p>
      </dgm:t>
    </dgm:pt>
    <dgm:pt modelId="{DD6BBC1B-D149-744A-A30E-EFE273F02222}">
      <dgm:prSet phldrT="[Texte]"/>
      <dgm:spPr/>
      <dgm:t>
        <a:bodyPr/>
        <a:lstStyle/>
        <a:p>
          <a:pPr algn="ctr">
            <a:buNone/>
          </a:pPr>
          <a:r>
            <a:rPr lang="fr-FR" b="1" dirty="0"/>
            <a:t>Elle lui donna </a:t>
          </a:r>
          <a:r>
            <a:rPr lang="fr-FR" b="1" u="sng" dirty="0"/>
            <a:t>ensuite</a:t>
          </a:r>
          <a:r>
            <a:rPr lang="fr-FR" b="1" dirty="0"/>
            <a:t> une paire de pantoufles de verre.</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31427C3A-E33A-4C40-B6A8-DF440F9FA9C2}">
      <dgm:prSet phldrT="[Texte]"/>
      <dgm:spPr>
        <a:solidFill>
          <a:srgbClr val="FF0000">
            <a:alpha val="90000"/>
          </a:srgbClr>
        </a:solidFill>
      </dgm:spPr>
      <dgm:t>
        <a:bodyPr/>
        <a:lstStyle/>
        <a:p>
          <a:pPr algn="ctr">
            <a:buNone/>
          </a:pPr>
          <a:r>
            <a:rPr lang="fr-FR" b="1" dirty="0"/>
            <a:t>Elle </a:t>
          </a:r>
          <a:r>
            <a:rPr lang="fr-FR" b="1" u="sng" dirty="0"/>
            <a:t>lui</a:t>
          </a:r>
          <a:r>
            <a:rPr lang="fr-FR" b="1" dirty="0"/>
            <a:t> donna ensuite une paire de pantoufles de verre.</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C98D5B68-7884-6648-A6A0-2E344EE2F2C1}">
      <dgm:prSet phldrT="[Texte]"/>
      <dgm:spPr/>
      <dgm:t>
        <a:bodyPr/>
        <a:lstStyle/>
        <a:p>
          <a:r>
            <a:rPr lang="fr-FR" dirty="0"/>
            <a:t>c</a:t>
          </a:r>
        </a:p>
      </dgm:t>
    </dgm:pt>
    <dgm:pt modelId="{675274CD-34E5-B949-B313-38064B3EA771}" type="sibTrans" cxnId="{6E4E9F2E-D306-E440-8065-DAD3485E0D1C}">
      <dgm:prSet/>
      <dgm:spPr/>
      <dgm:t>
        <a:bodyPr/>
        <a:lstStyle/>
        <a:p>
          <a:endParaRPr lang="fr-FR"/>
        </a:p>
      </dgm:t>
    </dgm:pt>
    <dgm:pt modelId="{89F25B63-67C6-2B49-87BA-7718746C431D}" type="parTrans" cxnId="{6E4E9F2E-D306-E440-8065-DAD3485E0D1C}">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0"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0" destOrd="0" parTransId="{6AE38952-7C1E-B044-B8FC-9A933EC36630}" sibTransId="{BAB3FA31-E8FC-CF47-A92D-5E67F5AC535C}"/>
    <dgm:cxn modelId="{26514B5C-E4AC-D045-BD76-2A427C25A6C9}" srcId="{39104730-2024-374C-98E0-3A4CE7ED9881}" destId="{D865DF60-6A8A-1346-86CF-ADC5241F7441}" srcOrd="1" destOrd="0" parTransId="{806608CC-D2DF-374E-A47A-AC1E4E471D34}" sibTransId="{752CCB7B-ADC2-E04D-8F22-DB13BC887169}"/>
    <dgm:cxn modelId="{A3CBA274-D7F7-CB45-BAA7-46A89E45535F}" srcId="{D865DF60-6A8A-1346-86CF-ADC5241F7441}" destId="{2C8EC395-066D-984E-8F48-1D03BBA365D6}" srcOrd="0" destOrd="0" parTransId="{E889BD5D-09F1-B84F-9539-CDB6EA89993B}" sibTransId="{788D42F9-2A3B-334A-B81A-EE2D57E4C222}"/>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BE46C2F7-DEC8-4CF5-B100-E0783ED6D13E}" type="presOf" srcId="{2C8EC395-066D-984E-8F48-1D03BBA365D6}" destId="{FBE9ED35-B856-174C-8737-A32D2C924CA6}" srcOrd="0" destOrd="0"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104730-2024-374C-98E0-3A4CE7ED9881}" type="doc">
      <dgm:prSet loTypeId="urn:microsoft.com/office/officeart/2005/8/layout/vList5" loCatId="" qsTypeId="urn:microsoft.com/office/officeart/2005/8/quickstyle/3d7" qsCatId="3D" csTypeId="urn:microsoft.com/office/officeart/2005/8/colors/accent1_2" csCatId="accent1" phldr="1"/>
      <dgm:spPr/>
      <dgm:t>
        <a:bodyPr/>
        <a:lstStyle/>
        <a:p>
          <a:endParaRPr lang="fr-FR"/>
        </a:p>
      </dgm:t>
    </dgm:pt>
    <dgm:pt modelId="{5A256FE1-617A-F64B-AAA5-E71BA3D8E71B}">
      <dgm:prSet phldrT="[Texte]"/>
      <dgm:spPr/>
      <dgm:t>
        <a:bodyPr/>
        <a:lstStyle/>
        <a:p>
          <a:r>
            <a:rPr lang="fr-FR" dirty="0"/>
            <a:t>a</a:t>
          </a:r>
        </a:p>
      </dgm:t>
    </dgm:pt>
    <dgm:pt modelId="{8DF59BD0-F274-DA45-A4C6-CD1040D03631}" type="parTrans" cxnId="{D627691E-CE20-A240-AE75-17D9A5E8D80E}">
      <dgm:prSet/>
      <dgm:spPr/>
      <dgm:t>
        <a:bodyPr/>
        <a:lstStyle/>
        <a:p>
          <a:endParaRPr lang="fr-FR"/>
        </a:p>
      </dgm:t>
    </dgm:pt>
    <dgm:pt modelId="{1221B9A9-1B18-A546-BD93-54DBEC081E68}" type="sibTrans" cxnId="{D627691E-CE20-A240-AE75-17D9A5E8D80E}">
      <dgm:prSet/>
      <dgm:spPr/>
      <dgm:t>
        <a:bodyPr/>
        <a:lstStyle/>
        <a:p>
          <a:endParaRPr lang="fr-FR"/>
        </a:p>
      </dgm:t>
    </dgm:pt>
    <dgm:pt modelId="{D865DF60-6A8A-1346-86CF-ADC5241F7441}">
      <dgm:prSet/>
      <dgm:spPr/>
      <dgm:t>
        <a:bodyPr/>
        <a:lstStyle/>
        <a:p>
          <a:r>
            <a:rPr lang="fr-FR" dirty="0"/>
            <a:t>b</a:t>
          </a:r>
        </a:p>
      </dgm:t>
    </dgm:pt>
    <dgm:pt modelId="{806608CC-D2DF-374E-A47A-AC1E4E471D34}" type="parTrans" cxnId="{26514B5C-E4AC-D045-BD76-2A427C25A6C9}">
      <dgm:prSet/>
      <dgm:spPr/>
      <dgm:t>
        <a:bodyPr/>
        <a:lstStyle/>
        <a:p>
          <a:endParaRPr lang="fr-FR"/>
        </a:p>
      </dgm:t>
    </dgm:pt>
    <dgm:pt modelId="{752CCB7B-ADC2-E04D-8F22-DB13BC887169}" type="sibTrans" cxnId="{26514B5C-E4AC-D045-BD76-2A427C25A6C9}">
      <dgm:prSet/>
      <dgm:spPr/>
      <dgm:t>
        <a:bodyPr/>
        <a:lstStyle/>
        <a:p>
          <a:endParaRPr lang="fr-FR"/>
        </a:p>
      </dgm:t>
    </dgm:pt>
    <dgm:pt modelId="{DD6BBC1B-D149-744A-A30E-EFE273F02222}">
      <dgm:prSet phldrT="[Texte]"/>
      <dgm:spPr/>
      <dgm:t>
        <a:bodyPr/>
        <a:lstStyle/>
        <a:p>
          <a:pPr algn="ctr">
            <a:buNone/>
          </a:pPr>
          <a:r>
            <a:rPr lang="fr-FR" b="1" dirty="0"/>
            <a:t>Quand elle fut parée, elle monta en carrosse.</a:t>
          </a:r>
        </a:p>
      </dgm:t>
    </dgm:pt>
    <dgm:pt modelId="{FA359944-C295-7C49-BDAC-C5B8B15CDFE7}" type="sibTrans" cxnId="{BBB76332-05A7-BD4A-AEE7-B327FE3E9402}">
      <dgm:prSet/>
      <dgm:spPr/>
      <dgm:t>
        <a:bodyPr/>
        <a:lstStyle/>
        <a:p>
          <a:endParaRPr lang="fr-FR"/>
        </a:p>
      </dgm:t>
    </dgm:pt>
    <dgm:pt modelId="{58BA337C-5D18-7648-9FBC-E3DFEE45FE39}" type="parTrans" cxnId="{BBB76332-05A7-BD4A-AEE7-B327FE3E9402}">
      <dgm:prSet/>
      <dgm:spPr/>
      <dgm:t>
        <a:bodyPr/>
        <a:lstStyle/>
        <a:p>
          <a:endParaRPr lang="fr-FR"/>
        </a:p>
      </dgm:t>
    </dgm:pt>
    <dgm:pt modelId="{31427C3A-E33A-4C40-B6A8-DF440F9FA9C2}">
      <dgm:prSet phldrT="[Texte]"/>
      <dgm:spPr/>
      <dgm:t>
        <a:bodyPr/>
        <a:lstStyle/>
        <a:p>
          <a:pPr algn="ctr">
            <a:buNone/>
          </a:pPr>
          <a:r>
            <a:rPr lang="fr-FR" b="1" dirty="0"/>
            <a:t>Cendrillon arriva chez elle bien essoufflée, sans carrosse, sans laquais.</a:t>
          </a:r>
        </a:p>
      </dgm:t>
    </dgm:pt>
    <dgm:pt modelId="{BAB3FA31-E8FC-CF47-A92D-5E67F5AC535C}" type="sibTrans" cxnId="{49662439-979C-B841-B009-6D99A978E2AA}">
      <dgm:prSet/>
      <dgm:spPr/>
      <dgm:t>
        <a:bodyPr/>
        <a:lstStyle/>
        <a:p>
          <a:endParaRPr lang="fr-FR"/>
        </a:p>
      </dgm:t>
    </dgm:pt>
    <dgm:pt modelId="{6AE38952-7C1E-B044-B8FC-9A933EC36630}" type="parTrans" cxnId="{49662439-979C-B841-B009-6D99A978E2AA}">
      <dgm:prSet/>
      <dgm:spPr/>
      <dgm:t>
        <a:bodyPr/>
        <a:lstStyle/>
        <a:p>
          <a:endParaRPr lang="fr-FR"/>
        </a:p>
      </dgm:t>
    </dgm:pt>
    <dgm:pt modelId="{C98D5B68-7884-6648-A6A0-2E344EE2F2C1}">
      <dgm:prSet phldrT="[Texte]"/>
      <dgm:spPr/>
      <dgm:t>
        <a:bodyPr/>
        <a:lstStyle/>
        <a:p>
          <a:r>
            <a:rPr lang="fr-FR" dirty="0"/>
            <a:t>c</a:t>
          </a:r>
        </a:p>
      </dgm:t>
    </dgm:pt>
    <dgm:pt modelId="{675274CD-34E5-B949-B313-38064B3EA771}" type="sibTrans" cxnId="{6E4E9F2E-D306-E440-8065-DAD3485E0D1C}">
      <dgm:prSet/>
      <dgm:spPr/>
      <dgm:t>
        <a:bodyPr/>
        <a:lstStyle/>
        <a:p>
          <a:endParaRPr lang="fr-FR"/>
        </a:p>
      </dgm:t>
    </dgm:pt>
    <dgm:pt modelId="{89F25B63-67C6-2B49-87BA-7718746C431D}" type="parTrans" cxnId="{6E4E9F2E-D306-E440-8065-DAD3485E0D1C}">
      <dgm:prSet/>
      <dgm:spPr/>
      <dgm:t>
        <a:bodyPr/>
        <a:lstStyle/>
        <a:p>
          <a:endParaRPr lang="fr-FR"/>
        </a:p>
      </dgm:t>
    </dgm:pt>
    <dgm:pt modelId="{6F2BB6D7-FE3C-4919-8001-E0574839FFF2}">
      <dgm:prSet/>
      <dgm:spPr/>
      <dgm:t>
        <a:bodyPr/>
        <a:lstStyle/>
        <a:p>
          <a:pPr algn="ctr">
            <a:buNone/>
          </a:pPr>
          <a:r>
            <a:rPr lang="fr-FR" b="1" dirty="0"/>
            <a:t>Elle promit qu’elle ne manquerait pas de sortir avant minuit.</a:t>
          </a:r>
        </a:p>
      </dgm:t>
    </dgm:pt>
    <dgm:pt modelId="{E0B75EA2-9C29-4481-8DF9-8CC6325FA9C5}" type="parTrans" cxnId="{6A8DE3B3-85FE-4C72-BC50-205364C9DD5D}">
      <dgm:prSet/>
      <dgm:spPr/>
      <dgm:t>
        <a:bodyPr/>
        <a:lstStyle/>
        <a:p>
          <a:endParaRPr lang="fr-FR"/>
        </a:p>
      </dgm:t>
    </dgm:pt>
    <dgm:pt modelId="{CFDBE58B-105C-4F2B-98D2-2FEE834D3AE3}" type="sibTrans" cxnId="{6A8DE3B3-85FE-4C72-BC50-205364C9DD5D}">
      <dgm:prSet/>
      <dgm:spPr/>
      <dgm:t>
        <a:bodyPr/>
        <a:lstStyle/>
        <a:p>
          <a:endParaRPr lang="fr-FR"/>
        </a:p>
      </dgm:t>
    </dgm:pt>
    <dgm:pt modelId="{82B71E07-46A9-1F4C-9980-576B2FA3ADD8}" type="pres">
      <dgm:prSet presAssocID="{39104730-2024-374C-98E0-3A4CE7ED9881}" presName="Name0" presStyleCnt="0">
        <dgm:presLayoutVars>
          <dgm:dir/>
          <dgm:animLvl val="lvl"/>
          <dgm:resizeHandles val="exact"/>
        </dgm:presLayoutVars>
      </dgm:prSet>
      <dgm:spPr/>
    </dgm:pt>
    <dgm:pt modelId="{A3A8D8DA-067B-EC42-9EAF-7E4FD8AA6489}" type="pres">
      <dgm:prSet presAssocID="{5A256FE1-617A-F64B-AAA5-E71BA3D8E71B}" presName="linNode" presStyleCnt="0"/>
      <dgm:spPr/>
    </dgm:pt>
    <dgm:pt modelId="{5131D196-118F-ED4B-8F8C-9F861CEE6268}" type="pres">
      <dgm:prSet presAssocID="{5A256FE1-617A-F64B-AAA5-E71BA3D8E71B}" presName="parentText" presStyleLbl="node1" presStyleIdx="0" presStyleCnt="3">
        <dgm:presLayoutVars>
          <dgm:chMax val="1"/>
          <dgm:bulletEnabled val="1"/>
        </dgm:presLayoutVars>
      </dgm:prSet>
      <dgm:spPr/>
    </dgm:pt>
    <dgm:pt modelId="{B2E2EFB5-3D81-DA40-B0AB-7277103CCFA5}" type="pres">
      <dgm:prSet presAssocID="{5A256FE1-617A-F64B-AAA5-E71BA3D8E71B}" presName="descendantText" presStyleLbl="alignAccFollowNode1" presStyleIdx="0" presStyleCnt="3">
        <dgm:presLayoutVars>
          <dgm:bulletEnabled val="1"/>
        </dgm:presLayoutVars>
      </dgm:prSet>
      <dgm:spPr/>
    </dgm:pt>
    <dgm:pt modelId="{86757E5C-20F4-E745-A720-B10E686939A4}" type="pres">
      <dgm:prSet presAssocID="{1221B9A9-1B18-A546-BD93-54DBEC081E68}" presName="sp" presStyleCnt="0"/>
      <dgm:spPr/>
    </dgm:pt>
    <dgm:pt modelId="{0760AE06-7B56-494A-A0E8-36B594643D8E}" type="pres">
      <dgm:prSet presAssocID="{D865DF60-6A8A-1346-86CF-ADC5241F7441}" presName="linNode" presStyleCnt="0"/>
      <dgm:spPr/>
    </dgm:pt>
    <dgm:pt modelId="{C3381103-080C-D746-8B27-46B2DEE4028C}" type="pres">
      <dgm:prSet presAssocID="{D865DF60-6A8A-1346-86CF-ADC5241F7441}" presName="parentText" presStyleLbl="node1" presStyleIdx="1" presStyleCnt="3">
        <dgm:presLayoutVars>
          <dgm:chMax val="1"/>
          <dgm:bulletEnabled val="1"/>
        </dgm:presLayoutVars>
      </dgm:prSet>
      <dgm:spPr/>
    </dgm:pt>
    <dgm:pt modelId="{FBE9ED35-B856-174C-8737-A32D2C924CA6}" type="pres">
      <dgm:prSet presAssocID="{D865DF60-6A8A-1346-86CF-ADC5241F7441}" presName="descendantText" presStyleLbl="alignAccFollowNode1" presStyleIdx="1" presStyleCnt="3">
        <dgm:presLayoutVars>
          <dgm:bulletEnabled val="1"/>
        </dgm:presLayoutVars>
      </dgm:prSet>
      <dgm:spPr/>
    </dgm:pt>
    <dgm:pt modelId="{42D27948-8160-FF47-9116-9786F5E669CE}" type="pres">
      <dgm:prSet presAssocID="{752CCB7B-ADC2-E04D-8F22-DB13BC887169}" presName="sp" presStyleCnt="0"/>
      <dgm:spPr/>
    </dgm:pt>
    <dgm:pt modelId="{39BBA486-03BD-2144-ABBF-AE369E5400B7}" type="pres">
      <dgm:prSet presAssocID="{C98D5B68-7884-6648-A6A0-2E344EE2F2C1}" presName="linNode" presStyleCnt="0"/>
      <dgm:spPr/>
    </dgm:pt>
    <dgm:pt modelId="{70B8D9E0-4A6D-2F44-B595-4E51FB1CC510}" type="pres">
      <dgm:prSet presAssocID="{C98D5B68-7884-6648-A6A0-2E344EE2F2C1}" presName="parentText" presStyleLbl="node1" presStyleIdx="2" presStyleCnt="3">
        <dgm:presLayoutVars>
          <dgm:chMax val="1"/>
          <dgm:bulletEnabled val="1"/>
        </dgm:presLayoutVars>
      </dgm:prSet>
      <dgm:spPr/>
    </dgm:pt>
    <dgm:pt modelId="{09F84ED2-5430-D348-8351-1C588DA968EF}" type="pres">
      <dgm:prSet presAssocID="{C98D5B68-7884-6648-A6A0-2E344EE2F2C1}" presName="descendantText" presStyleLbl="alignAccFollowNode1" presStyleIdx="2" presStyleCnt="3">
        <dgm:presLayoutVars>
          <dgm:bulletEnabled val="1"/>
        </dgm:presLayoutVars>
      </dgm:prSet>
      <dgm:spPr/>
    </dgm:pt>
  </dgm:ptLst>
  <dgm:cxnLst>
    <dgm:cxn modelId="{D627691E-CE20-A240-AE75-17D9A5E8D80E}" srcId="{39104730-2024-374C-98E0-3A4CE7ED9881}" destId="{5A256FE1-617A-F64B-AAA5-E71BA3D8E71B}" srcOrd="0" destOrd="0" parTransId="{8DF59BD0-F274-DA45-A4C6-CD1040D03631}" sibTransId="{1221B9A9-1B18-A546-BD93-54DBEC081E68}"/>
    <dgm:cxn modelId="{CB695126-31BD-440E-9217-661DA16F4AF8}" type="presOf" srcId="{5A256FE1-617A-F64B-AAA5-E71BA3D8E71B}" destId="{5131D196-118F-ED4B-8F8C-9F861CEE6268}" srcOrd="0" destOrd="0" presId="urn:microsoft.com/office/officeart/2005/8/layout/vList5"/>
    <dgm:cxn modelId="{BC85D32A-0292-412C-ADD7-F98C6B8F4321}" type="presOf" srcId="{31427C3A-E33A-4C40-B6A8-DF440F9FA9C2}" destId="{09F84ED2-5430-D348-8351-1C588DA968EF}" srcOrd="0" destOrd="0" presId="urn:microsoft.com/office/officeart/2005/8/layout/vList5"/>
    <dgm:cxn modelId="{6E4E9F2E-D306-E440-8065-DAD3485E0D1C}" srcId="{39104730-2024-374C-98E0-3A4CE7ED9881}" destId="{C98D5B68-7884-6648-A6A0-2E344EE2F2C1}" srcOrd="2" destOrd="0" parTransId="{89F25B63-67C6-2B49-87BA-7718746C431D}" sibTransId="{675274CD-34E5-B949-B313-38064B3EA771}"/>
    <dgm:cxn modelId="{BBB76332-05A7-BD4A-AEE7-B327FE3E9402}" srcId="{5A256FE1-617A-F64B-AAA5-E71BA3D8E71B}" destId="{DD6BBC1B-D149-744A-A30E-EFE273F02222}" srcOrd="0" destOrd="0" parTransId="{58BA337C-5D18-7648-9FBC-E3DFEE45FE39}" sibTransId="{FA359944-C295-7C49-BDAC-C5B8B15CDFE7}"/>
    <dgm:cxn modelId="{49662439-979C-B841-B009-6D99A978E2AA}" srcId="{C98D5B68-7884-6648-A6A0-2E344EE2F2C1}" destId="{31427C3A-E33A-4C40-B6A8-DF440F9FA9C2}" srcOrd="0" destOrd="0" parTransId="{6AE38952-7C1E-B044-B8FC-9A933EC36630}" sibTransId="{BAB3FA31-E8FC-CF47-A92D-5E67F5AC535C}"/>
    <dgm:cxn modelId="{26514B5C-E4AC-D045-BD76-2A427C25A6C9}" srcId="{39104730-2024-374C-98E0-3A4CE7ED9881}" destId="{D865DF60-6A8A-1346-86CF-ADC5241F7441}" srcOrd="1" destOrd="0" parTransId="{806608CC-D2DF-374E-A47A-AC1E4E471D34}" sibTransId="{752CCB7B-ADC2-E04D-8F22-DB13BC887169}"/>
    <dgm:cxn modelId="{D81ED39E-D8DB-4F91-A8D0-859D72933E0A}" type="presOf" srcId="{6F2BB6D7-FE3C-4919-8001-E0574839FFF2}" destId="{FBE9ED35-B856-174C-8737-A32D2C924CA6}" srcOrd="0" destOrd="0" presId="urn:microsoft.com/office/officeart/2005/8/layout/vList5"/>
    <dgm:cxn modelId="{6A8DE3B3-85FE-4C72-BC50-205364C9DD5D}" srcId="{D865DF60-6A8A-1346-86CF-ADC5241F7441}" destId="{6F2BB6D7-FE3C-4919-8001-E0574839FFF2}" srcOrd="0" destOrd="0" parTransId="{E0B75EA2-9C29-4481-8DF9-8CC6325FA9C5}" sibTransId="{CFDBE58B-105C-4F2B-98D2-2FEE834D3AE3}"/>
    <dgm:cxn modelId="{E4FA11B7-FE91-41A2-9758-22AB393C4D32}" type="presOf" srcId="{D865DF60-6A8A-1346-86CF-ADC5241F7441}" destId="{C3381103-080C-D746-8B27-46B2DEE4028C}" srcOrd="0" destOrd="0" presId="urn:microsoft.com/office/officeart/2005/8/layout/vList5"/>
    <dgm:cxn modelId="{9DCE2FCD-0907-4AEA-B8A7-4358FA56201D}" type="presOf" srcId="{DD6BBC1B-D149-744A-A30E-EFE273F02222}" destId="{B2E2EFB5-3D81-DA40-B0AB-7277103CCFA5}" srcOrd="0" destOrd="0" presId="urn:microsoft.com/office/officeart/2005/8/layout/vList5"/>
    <dgm:cxn modelId="{8D218EE1-C1C0-44F7-9A50-1B070FFC0878}" type="presOf" srcId="{C98D5B68-7884-6648-A6A0-2E344EE2F2C1}" destId="{70B8D9E0-4A6D-2F44-B595-4E51FB1CC510}" srcOrd="0" destOrd="0" presId="urn:microsoft.com/office/officeart/2005/8/layout/vList5"/>
    <dgm:cxn modelId="{677334E6-8317-481A-B048-AE64EDA933C9}" type="presOf" srcId="{39104730-2024-374C-98E0-3A4CE7ED9881}" destId="{82B71E07-46A9-1F4C-9980-576B2FA3ADD8}" srcOrd="0" destOrd="0" presId="urn:microsoft.com/office/officeart/2005/8/layout/vList5"/>
    <dgm:cxn modelId="{E13C8AE4-94DA-46DE-A338-6FCE2E78C141}" type="presParOf" srcId="{82B71E07-46A9-1F4C-9980-576B2FA3ADD8}" destId="{A3A8D8DA-067B-EC42-9EAF-7E4FD8AA6489}" srcOrd="0" destOrd="0" presId="urn:microsoft.com/office/officeart/2005/8/layout/vList5"/>
    <dgm:cxn modelId="{B19CE48E-2EFD-4081-A6C3-C731554A8392}" type="presParOf" srcId="{A3A8D8DA-067B-EC42-9EAF-7E4FD8AA6489}" destId="{5131D196-118F-ED4B-8F8C-9F861CEE6268}" srcOrd="0" destOrd="0" presId="urn:microsoft.com/office/officeart/2005/8/layout/vList5"/>
    <dgm:cxn modelId="{0E7FDB90-5F7A-44A7-8096-056D085F651D}" type="presParOf" srcId="{A3A8D8DA-067B-EC42-9EAF-7E4FD8AA6489}" destId="{B2E2EFB5-3D81-DA40-B0AB-7277103CCFA5}" srcOrd="1" destOrd="0" presId="urn:microsoft.com/office/officeart/2005/8/layout/vList5"/>
    <dgm:cxn modelId="{1A573A97-22C2-4241-B400-8B76A892A296}" type="presParOf" srcId="{82B71E07-46A9-1F4C-9980-576B2FA3ADD8}" destId="{86757E5C-20F4-E745-A720-B10E686939A4}" srcOrd="1" destOrd="0" presId="urn:microsoft.com/office/officeart/2005/8/layout/vList5"/>
    <dgm:cxn modelId="{16DF155C-F96E-4AD9-859B-DF0946753E81}" type="presParOf" srcId="{82B71E07-46A9-1F4C-9980-576B2FA3ADD8}" destId="{0760AE06-7B56-494A-A0E8-36B594643D8E}" srcOrd="2" destOrd="0" presId="urn:microsoft.com/office/officeart/2005/8/layout/vList5"/>
    <dgm:cxn modelId="{6B2B7962-9056-483C-8617-17716E32613E}" type="presParOf" srcId="{0760AE06-7B56-494A-A0E8-36B594643D8E}" destId="{C3381103-080C-D746-8B27-46B2DEE4028C}" srcOrd="0" destOrd="0" presId="urn:microsoft.com/office/officeart/2005/8/layout/vList5"/>
    <dgm:cxn modelId="{605497AE-AA8B-429B-B328-24A250CFD2C9}" type="presParOf" srcId="{0760AE06-7B56-494A-A0E8-36B594643D8E}" destId="{FBE9ED35-B856-174C-8737-A32D2C924CA6}" srcOrd="1" destOrd="0" presId="urn:microsoft.com/office/officeart/2005/8/layout/vList5"/>
    <dgm:cxn modelId="{9018392B-5624-4C9C-AB90-BFAA1B1EC129}" type="presParOf" srcId="{82B71E07-46A9-1F4C-9980-576B2FA3ADD8}" destId="{42D27948-8160-FF47-9116-9786F5E669CE}" srcOrd="3" destOrd="0" presId="urn:microsoft.com/office/officeart/2005/8/layout/vList5"/>
    <dgm:cxn modelId="{42C0F272-CE22-40E0-8DAC-6E7D34D4FDDB}" type="presParOf" srcId="{82B71E07-46A9-1F4C-9980-576B2FA3ADD8}" destId="{39BBA486-03BD-2144-ABBF-AE369E5400B7}" srcOrd="4" destOrd="0" presId="urn:microsoft.com/office/officeart/2005/8/layout/vList5"/>
    <dgm:cxn modelId="{B444D4D1-30DC-4DED-AF77-E0D6B894294B}" type="presParOf" srcId="{39BBA486-03BD-2144-ABBF-AE369E5400B7}" destId="{70B8D9E0-4A6D-2F44-B595-4E51FB1CC510}" srcOrd="0" destOrd="0" presId="urn:microsoft.com/office/officeart/2005/8/layout/vList5"/>
    <dgm:cxn modelId="{C4C8F1FB-1CE7-473D-980E-DB0A8E9FB2C0}" type="presParOf" srcId="{39BBA486-03BD-2144-ABBF-AE369E5400B7}" destId="{09F84ED2-5430-D348-8351-1C588DA968EF}"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1155700">
            <a:lnSpc>
              <a:spcPct val="90000"/>
            </a:lnSpc>
            <a:spcBef>
              <a:spcPct val="0"/>
            </a:spcBef>
            <a:spcAft>
              <a:spcPct val="15000"/>
            </a:spcAft>
            <a:buNone/>
          </a:pPr>
          <a:r>
            <a:rPr lang="fr-FR" sz="2600" b="1" kern="1200" dirty="0"/>
            <a:t>une paire de pantoufle, les plus jolies du monde</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844550">
            <a:lnSpc>
              <a:spcPct val="90000"/>
            </a:lnSpc>
            <a:spcBef>
              <a:spcPct val="0"/>
            </a:spcBef>
            <a:spcAft>
              <a:spcPct val="15000"/>
            </a:spcAft>
            <a:buNone/>
          </a:pPr>
          <a:r>
            <a:rPr lang="fr-FR" sz="1900" b="1" kern="1200" dirty="0"/>
            <a:t> </a:t>
          </a:r>
          <a:r>
            <a:rPr lang="fr-FR" sz="2600" b="1" kern="1200" dirty="0"/>
            <a:t>une paire de pantoufles, les plus jolies du monde</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1155700">
            <a:lnSpc>
              <a:spcPct val="90000"/>
            </a:lnSpc>
            <a:spcBef>
              <a:spcPct val="0"/>
            </a:spcBef>
            <a:spcAft>
              <a:spcPct val="15000"/>
            </a:spcAft>
            <a:buNone/>
          </a:pPr>
          <a:r>
            <a:rPr lang="fr-FR" sz="2600" b="1" kern="1200" dirty="0"/>
            <a:t>une paire de pantoufles, les plus jolis du monde</a:t>
          </a:r>
        </a:p>
        <a:p>
          <a:pPr marL="171450" lvl="1" indent="-171450" algn="ctr" defTabSz="844550">
            <a:lnSpc>
              <a:spcPct val="90000"/>
            </a:lnSpc>
            <a:spcBef>
              <a:spcPct val="0"/>
            </a:spcBef>
            <a:spcAft>
              <a:spcPct val="15000"/>
            </a:spcAft>
            <a:buNone/>
          </a:pPr>
          <a:endParaRPr lang="fr-FR" sz="1900" b="1" kern="1200" dirty="0"/>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ctr" defTabSz="933450">
            <a:lnSpc>
              <a:spcPct val="90000"/>
            </a:lnSpc>
            <a:spcBef>
              <a:spcPct val="0"/>
            </a:spcBef>
            <a:spcAft>
              <a:spcPct val="15000"/>
            </a:spcAft>
            <a:buNone/>
          </a:pPr>
          <a:r>
            <a:rPr lang="fr-FR" sz="2100" b="1" kern="1200" dirty="0"/>
            <a:t>Quand elle fut parée, elle monta en carrosse.</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ctr" defTabSz="933450">
            <a:lnSpc>
              <a:spcPct val="90000"/>
            </a:lnSpc>
            <a:spcBef>
              <a:spcPct val="0"/>
            </a:spcBef>
            <a:spcAft>
              <a:spcPct val="15000"/>
            </a:spcAft>
            <a:buNone/>
          </a:pPr>
          <a:r>
            <a:rPr lang="fr-FR" sz="2100" b="1" kern="1200" dirty="0"/>
            <a:t>Elle promit qu’elle ne manquerait pas de sortir avant minuit.</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ctr" defTabSz="933450">
            <a:lnSpc>
              <a:spcPct val="90000"/>
            </a:lnSpc>
            <a:spcBef>
              <a:spcPct val="0"/>
            </a:spcBef>
            <a:spcAft>
              <a:spcPct val="15000"/>
            </a:spcAft>
            <a:buNone/>
          </a:pPr>
          <a:r>
            <a:rPr lang="fr-FR" sz="2100" b="1" kern="1200" dirty="0"/>
            <a:t>Cendrillon arriva chez elle bien essoufflée, sans carrosse, sans laquais.</a:t>
          </a:r>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ctr" defTabSz="1155700">
            <a:lnSpc>
              <a:spcPct val="90000"/>
            </a:lnSpc>
            <a:spcBef>
              <a:spcPct val="0"/>
            </a:spcBef>
            <a:spcAft>
              <a:spcPct val="15000"/>
            </a:spcAft>
            <a:buNone/>
          </a:pPr>
          <a:r>
            <a:rPr lang="fr-FR" sz="2600" b="1" kern="1200" dirty="0"/>
            <a:t>une paire de pantoufle, les plus jolies du monde</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ctr" defTabSz="1155700">
            <a:lnSpc>
              <a:spcPct val="90000"/>
            </a:lnSpc>
            <a:spcBef>
              <a:spcPct val="0"/>
            </a:spcBef>
            <a:spcAft>
              <a:spcPct val="15000"/>
            </a:spcAft>
            <a:buNone/>
          </a:pPr>
          <a:r>
            <a:rPr lang="fr-FR" sz="2600" b="1" kern="1200" dirty="0"/>
            <a:t> une paire de pantoufles, les plus jolies du monde</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ctr" defTabSz="1155700">
            <a:lnSpc>
              <a:spcPct val="90000"/>
            </a:lnSpc>
            <a:spcBef>
              <a:spcPct val="0"/>
            </a:spcBef>
            <a:spcAft>
              <a:spcPct val="15000"/>
            </a:spcAft>
            <a:buNone/>
          </a:pPr>
          <a:r>
            <a:rPr lang="fr-FR" sz="2600" b="1" kern="1200" dirty="0"/>
            <a:t>une paire de pantoufles, les plus jolis du monde</a:t>
          </a:r>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ctr" defTabSz="1644650">
            <a:lnSpc>
              <a:spcPct val="90000"/>
            </a:lnSpc>
            <a:spcBef>
              <a:spcPct val="0"/>
            </a:spcBef>
            <a:spcAft>
              <a:spcPct val="15000"/>
            </a:spcAft>
            <a:buNone/>
          </a:pPr>
          <a:r>
            <a:rPr lang="fr-FR" sz="3700" b="1" kern="1200" dirty="0"/>
            <a:t>sont carrosse et ses chevaux</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ctr" defTabSz="1644650">
            <a:lnSpc>
              <a:spcPct val="90000"/>
            </a:lnSpc>
            <a:spcBef>
              <a:spcPct val="0"/>
            </a:spcBef>
            <a:spcAft>
              <a:spcPct val="15000"/>
            </a:spcAft>
            <a:buNone/>
          </a:pPr>
          <a:r>
            <a:rPr lang="fr-FR" sz="3700" b="1" kern="1200" dirty="0"/>
            <a:t> son carrosse et c’est chevaux</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ctr" defTabSz="1600200">
            <a:lnSpc>
              <a:spcPct val="90000"/>
            </a:lnSpc>
            <a:spcBef>
              <a:spcPct val="0"/>
            </a:spcBef>
            <a:spcAft>
              <a:spcPct val="15000"/>
            </a:spcAft>
            <a:buNone/>
          </a:pPr>
          <a:endParaRPr lang="fr-FR" sz="3600" b="1" kern="1200" dirty="0"/>
        </a:p>
        <a:p>
          <a:pPr marL="285750" lvl="1" indent="-285750" algn="ctr" defTabSz="1600200">
            <a:lnSpc>
              <a:spcPct val="90000"/>
            </a:lnSpc>
            <a:spcBef>
              <a:spcPct val="0"/>
            </a:spcBef>
            <a:spcAft>
              <a:spcPct val="15000"/>
            </a:spcAft>
            <a:buNone/>
          </a:pPr>
          <a:r>
            <a:rPr lang="fr-FR" sz="3600" b="1" kern="1200" dirty="0"/>
            <a:t>son carrosse et ses chevaux</a:t>
          </a:r>
        </a:p>
        <a:p>
          <a:pPr marL="171450" lvl="1" indent="-171450" algn="ctr" defTabSz="844550">
            <a:lnSpc>
              <a:spcPct val="90000"/>
            </a:lnSpc>
            <a:spcBef>
              <a:spcPct val="0"/>
            </a:spcBef>
            <a:spcAft>
              <a:spcPct val="15000"/>
            </a:spcAft>
            <a:buNone/>
          </a:pPr>
          <a:endParaRPr lang="fr-FR" sz="1900" b="1" kern="1200" dirty="0"/>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ctr" defTabSz="1644650">
            <a:lnSpc>
              <a:spcPct val="90000"/>
            </a:lnSpc>
            <a:spcBef>
              <a:spcPct val="0"/>
            </a:spcBef>
            <a:spcAft>
              <a:spcPct val="15000"/>
            </a:spcAft>
            <a:buNone/>
          </a:pPr>
          <a:r>
            <a:rPr lang="fr-FR" sz="3700" b="1" kern="1200" dirty="0"/>
            <a:t>sont carrosse et ses chevaux</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ctr" defTabSz="1644650">
            <a:lnSpc>
              <a:spcPct val="90000"/>
            </a:lnSpc>
            <a:spcBef>
              <a:spcPct val="0"/>
            </a:spcBef>
            <a:spcAft>
              <a:spcPct val="15000"/>
            </a:spcAft>
            <a:buNone/>
          </a:pPr>
          <a:r>
            <a:rPr lang="fr-FR" sz="3700" b="1" kern="1200" dirty="0"/>
            <a:t> son carrosse et c’est chevaux</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ctr" defTabSz="1600200">
            <a:lnSpc>
              <a:spcPct val="90000"/>
            </a:lnSpc>
            <a:spcBef>
              <a:spcPct val="0"/>
            </a:spcBef>
            <a:spcAft>
              <a:spcPct val="15000"/>
            </a:spcAft>
            <a:buNone/>
          </a:pPr>
          <a:endParaRPr lang="fr-FR" sz="3600" b="1" kern="1200" dirty="0"/>
        </a:p>
        <a:p>
          <a:pPr marL="285750" lvl="1" indent="-285750" algn="ctr" defTabSz="1600200">
            <a:lnSpc>
              <a:spcPct val="90000"/>
            </a:lnSpc>
            <a:spcBef>
              <a:spcPct val="0"/>
            </a:spcBef>
            <a:spcAft>
              <a:spcPct val="15000"/>
            </a:spcAft>
            <a:buNone/>
          </a:pPr>
          <a:r>
            <a:rPr lang="fr-FR" sz="3600" b="1" kern="1200" dirty="0"/>
            <a:t>son carrosse et ses chevaux</a:t>
          </a:r>
        </a:p>
        <a:p>
          <a:pPr marL="171450" lvl="1" indent="-171450" algn="ctr" defTabSz="844550">
            <a:lnSpc>
              <a:spcPct val="90000"/>
            </a:lnSpc>
            <a:spcBef>
              <a:spcPct val="0"/>
            </a:spcBef>
            <a:spcAft>
              <a:spcPct val="15000"/>
            </a:spcAft>
            <a:buNone/>
          </a:pPr>
          <a:endParaRPr lang="fr-FR" sz="1900" b="1" kern="1200" dirty="0"/>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ctr" defTabSz="1066800">
            <a:lnSpc>
              <a:spcPct val="90000"/>
            </a:lnSpc>
            <a:spcBef>
              <a:spcPct val="0"/>
            </a:spcBef>
            <a:spcAft>
              <a:spcPct val="15000"/>
            </a:spcAft>
            <a:buNone/>
          </a:pPr>
          <a:r>
            <a:rPr lang="fr-FR" sz="2400" b="1" kern="1200" dirty="0"/>
            <a:t>Ses vieux habit reprendraient leur première forme.</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ctr" defTabSz="1066800">
            <a:lnSpc>
              <a:spcPct val="90000"/>
            </a:lnSpc>
            <a:spcBef>
              <a:spcPct val="0"/>
            </a:spcBef>
            <a:spcAft>
              <a:spcPct val="15000"/>
            </a:spcAft>
            <a:buNone/>
          </a:pPr>
          <a:r>
            <a:rPr lang="fr-FR" sz="2400" b="1" kern="1200" dirty="0"/>
            <a:t> Ses vieux habits reprendraient leur première forme.</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ctr" defTabSz="1066800">
            <a:lnSpc>
              <a:spcPct val="90000"/>
            </a:lnSpc>
            <a:spcBef>
              <a:spcPct val="0"/>
            </a:spcBef>
            <a:spcAft>
              <a:spcPct val="15000"/>
            </a:spcAft>
            <a:buNone/>
          </a:pPr>
          <a:r>
            <a:rPr lang="fr-FR" sz="2400" b="1" kern="1200" dirty="0"/>
            <a:t>Ses vieux  habits reprendraient leur première formes.</a:t>
          </a:r>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ctr" defTabSz="1066800">
            <a:lnSpc>
              <a:spcPct val="90000"/>
            </a:lnSpc>
            <a:spcBef>
              <a:spcPct val="0"/>
            </a:spcBef>
            <a:spcAft>
              <a:spcPct val="15000"/>
            </a:spcAft>
            <a:buNone/>
          </a:pPr>
          <a:r>
            <a:rPr lang="fr-FR" sz="2400" b="1" kern="1200" dirty="0"/>
            <a:t>Ses vieux habit reprendraient leur première forme.</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ctr" defTabSz="1066800">
            <a:lnSpc>
              <a:spcPct val="90000"/>
            </a:lnSpc>
            <a:spcBef>
              <a:spcPct val="0"/>
            </a:spcBef>
            <a:spcAft>
              <a:spcPct val="15000"/>
            </a:spcAft>
            <a:buNone/>
          </a:pPr>
          <a:r>
            <a:rPr lang="fr-FR" sz="2400" b="1" kern="1200" dirty="0"/>
            <a:t> Ses vieux habits reprendraient leur première forme.</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ctr" defTabSz="1066800">
            <a:lnSpc>
              <a:spcPct val="90000"/>
            </a:lnSpc>
            <a:spcBef>
              <a:spcPct val="0"/>
            </a:spcBef>
            <a:spcAft>
              <a:spcPct val="15000"/>
            </a:spcAft>
            <a:buNone/>
          </a:pPr>
          <a:r>
            <a:rPr lang="fr-FR" sz="2400" b="1" kern="1200" dirty="0"/>
            <a:t>Ses vieux  habits reprendraient leur première formes.</a:t>
          </a:r>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ctr" defTabSz="1022350">
            <a:lnSpc>
              <a:spcPct val="90000"/>
            </a:lnSpc>
            <a:spcBef>
              <a:spcPct val="0"/>
            </a:spcBef>
            <a:spcAft>
              <a:spcPct val="15000"/>
            </a:spcAft>
            <a:buNone/>
          </a:pPr>
          <a:r>
            <a:rPr lang="fr-FR" sz="2300" b="1" kern="1200" dirty="0"/>
            <a:t>Elle lui donna </a:t>
          </a:r>
          <a:r>
            <a:rPr lang="fr-FR" sz="2300" b="1" u="sng" kern="1200" dirty="0"/>
            <a:t>ensuite</a:t>
          </a:r>
          <a:r>
            <a:rPr lang="fr-FR" sz="2300" b="1" kern="1200" dirty="0"/>
            <a:t> une paire de pantoufles de verre.</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ctr" defTabSz="1022350">
            <a:lnSpc>
              <a:spcPct val="90000"/>
            </a:lnSpc>
            <a:spcBef>
              <a:spcPct val="0"/>
            </a:spcBef>
            <a:spcAft>
              <a:spcPct val="15000"/>
            </a:spcAft>
            <a:buNone/>
          </a:pPr>
          <a:r>
            <a:rPr lang="fr-FR" sz="2300" b="1" kern="1200" dirty="0"/>
            <a:t> Elle lui donna ensuite une paire de </a:t>
          </a:r>
          <a:r>
            <a:rPr lang="fr-FR" sz="2300" b="1" u="sng" kern="1200" dirty="0"/>
            <a:t>pantoufles</a:t>
          </a:r>
          <a:r>
            <a:rPr lang="fr-FR" sz="2300" b="1" kern="1200" dirty="0"/>
            <a:t> de verre.</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ctr" defTabSz="1022350">
            <a:lnSpc>
              <a:spcPct val="90000"/>
            </a:lnSpc>
            <a:spcBef>
              <a:spcPct val="0"/>
            </a:spcBef>
            <a:spcAft>
              <a:spcPct val="15000"/>
            </a:spcAft>
            <a:buNone/>
          </a:pPr>
          <a:r>
            <a:rPr lang="fr-FR" sz="2300" b="1" kern="1200" dirty="0"/>
            <a:t>Elle </a:t>
          </a:r>
          <a:r>
            <a:rPr lang="fr-FR" sz="2300" b="1" u="sng" kern="1200" dirty="0"/>
            <a:t>lui</a:t>
          </a:r>
          <a:r>
            <a:rPr lang="fr-FR" sz="2300" b="1" kern="1200" dirty="0"/>
            <a:t> donna ensuite une paire de pantoufles de verre.</a:t>
          </a:r>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ctr" defTabSz="1022350">
            <a:lnSpc>
              <a:spcPct val="90000"/>
            </a:lnSpc>
            <a:spcBef>
              <a:spcPct val="0"/>
            </a:spcBef>
            <a:spcAft>
              <a:spcPct val="15000"/>
            </a:spcAft>
            <a:buNone/>
          </a:pPr>
          <a:r>
            <a:rPr lang="fr-FR" sz="2300" b="1" kern="1200" dirty="0"/>
            <a:t>Elle lui donna </a:t>
          </a:r>
          <a:r>
            <a:rPr lang="fr-FR" sz="2300" b="1" u="sng" kern="1200" dirty="0"/>
            <a:t>ensuite</a:t>
          </a:r>
          <a:r>
            <a:rPr lang="fr-FR" sz="2300" b="1" kern="1200" dirty="0"/>
            <a:t> une paire de pantoufles de verre.</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ctr" defTabSz="1022350">
            <a:lnSpc>
              <a:spcPct val="90000"/>
            </a:lnSpc>
            <a:spcBef>
              <a:spcPct val="0"/>
            </a:spcBef>
            <a:spcAft>
              <a:spcPct val="15000"/>
            </a:spcAft>
            <a:buNone/>
          </a:pPr>
          <a:r>
            <a:rPr lang="fr-FR" sz="2300" b="1" kern="1200" dirty="0"/>
            <a:t> Elle lui donna ensuite une paire de </a:t>
          </a:r>
          <a:r>
            <a:rPr lang="fr-FR" sz="2300" b="1" u="sng" kern="1200" dirty="0"/>
            <a:t>pantoufles</a:t>
          </a:r>
          <a:r>
            <a:rPr lang="fr-FR" sz="2300" b="1" kern="1200" dirty="0"/>
            <a:t> de verre.</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rgbClr val="FF0000">
            <a:alpha val="90000"/>
          </a:srgb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ctr" defTabSz="1022350">
            <a:lnSpc>
              <a:spcPct val="90000"/>
            </a:lnSpc>
            <a:spcBef>
              <a:spcPct val="0"/>
            </a:spcBef>
            <a:spcAft>
              <a:spcPct val="15000"/>
            </a:spcAft>
            <a:buNone/>
          </a:pPr>
          <a:r>
            <a:rPr lang="fr-FR" sz="2300" b="1" kern="1200" dirty="0"/>
            <a:t>Elle </a:t>
          </a:r>
          <a:r>
            <a:rPr lang="fr-FR" sz="2300" b="1" u="sng" kern="1200" dirty="0"/>
            <a:t>lui</a:t>
          </a:r>
          <a:r>
            <a:rPr lang="fr-FR" sz="2300" b="1" kern="1200" dirty="0"/>
            <a:t> donna ensuite une paire de pantoufles de verre.</a:t>
          </a:r>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FB5-3D81-DA40-B0AB-7277103CCFA5}">
      <dsp:nvSpPr>
        <dsp:cNvPr id="0" name=""/>
        <dsp:cNvSpPr/>
      </dsp:nvSpPr>
      <dsp:spPr>
        <a:xfrm rot="5400000">
          <a:off x="7452319" y="-321570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ctr" defTabSz="933450">
            <a:lnSpc>
              <a:spcPct val="90000"/>
            </a:lnSpc>
            <a:spcBef>
              <a:spcPct val="0"/>
            </a:spcBef>
            <a:spcAft>
              <a:spcPct val="15000"/>
            </a:spcAft>
            <a:buNone/>
          </a:pPr>
          <a:r>
            <a:rPr lang="fr-FR" sz="2100" b="1" kern="1200" dirty="0"/>
            <a:t>Quand elle fut parée, elle monta en carrosse.</a:t>
          </a:r>
        </a:p>
      </dsp:txBody>
      <dsp:txXfrm rot="-5400000">
        <a:off x="4142232" y="130692"/>
        <a:ext cx="7327659" cy="671175"/>
      </dsp:txXfrm>
    </dsp:sp>
    <dsp:sp modelId="{5131D196-118F-ED4B-8F8C-9F861CEE6268}">
      <dsp:nvSpPr>
        <dsp:cNvPr id="0" name=""/>
        <dsp:cNvSpPr/>
      </dsp:nvSpPr>
      <dsp:spPr>
        <a:xfrm>
          <a:off x="0" y="140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a</a:t>
          </a:r>
        </a:p>
      </dsp:txBody>
      <dsp:txXfrm>
        <a:off x="45386" y="46794"/>
        <a:ext cx="4051460" cy="838970"/>
      </dsp:txXfrm>
    </dsp:sp>
    <dsp:sp modelId="{FBE9ED35-B856-174C-8737-A32D2C924CA6}">
      <dsp:nvSpPr>
        <dsp:cNvPr id="0" name=""/>
        <dsp:cNvSpPr/>
      </dsp:nvSpPr>
      <dsp:spPr>
        <a:xfrm rot="5400000">
          <a:off x="7452319" y="-223947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ctr" defTabSz="933450">
            <a:lnSpc>
              <a:spcPct val="90000"/>
            </a:lnSpc>
            <a:spcBef>
              <a:spcPct val="0"/>
            </a:spcBef>
            <a:spcAft>
              <a:spcPct val="15000"/>
            </a:spcAft>
            <a:buNone/>
          </a:pPr>
          <a:r>
            <a:rPr lang="fr-FR" sz="2100" b="1" kern="1200" dirty="0"/>
            <a:t>Elle promit qu’elle ne manquerait pas de sortir avant minuit.</a:t>
          </a:r>
        </a:p>
      </dsp:txBody>
      <dsp:txXfrm rot="-5400000">
        <a:off x="4142232" y="1106922"/>
        <a:ext cx="7327659" cy="671175"/>
      </dsp:txXfrm>
    </dsp:sp>
    <dsp:sp modelId="{C3381103-080C-D746-8B27-46B2DEE4028C}">
      <dsp:nvSpPr>
        <dsp:cNvPr id="0" name=""/>
        <dsp:cNvSpPr/>
      </dsp:nvSpPr>
      <dsp:spPr>
        <a:xfrm>
          <a:off x="0" y="977638"/>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b</a:t>
          </a:r>
        </a:p>
      </dsp:txBody>
      <dsp:txXfrm>
        <a:off x="45386" y="1023024"/>
        <a:ext cx="4051460" cy="838970"/>
      </dsp:txXfrm>
    </dsp:sp>
    <dsp:sp modelId="{09F84ED2-5430-D348-8351-1C588DA968EF}">
      <dsp:nvSpPr>
        <dsp:cNvPr id="0" name=""/>
        <dsp:cNvSpPr/>
      </dsp:nvSpPr>
      <dsp:spPr>
        <a:xfrm rot="5400000">
          <a:off x="7452319" y="-1263244"/>
          <a:ext cx="743793" cy="7363968"/>
        </a:xfrm>
        <a:prstGeom prst="round2SameRect">
          <a:avLst/>
        </a:prstGeom>
        <a:solidFill>
          <a:schemeClr val="accent1">
            <a:alpha val="90000"/>
            <a:tint val="4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ctr" defTabSz="933450">
            <a:lnSpc>
              <a:spcPct val="90000"/>
            </a:lnSpc>
            <a:spcBef>
              <a:spcPct val="0"/>
            </a:spcBef>
            <a:spcAft>
              <a:spcPct val="15000"/>
            </a:spcAft>
            <a:buNone/>
          </a:pPr>
          <a:r>
            <a:rPr lang="fr-FR" sz="2100" b="1" kern="1200" dirty="0"/>
            <a:t>Cendrillon arriva chez elle bien essoufflée, sans carrosse, sans laquais.</a:t>
          </a:r>
        </a:p>
      </dsp:txBody>
      <dsp:txXfrm rot="-5400000">
        <a:off x="4142232" y="2083152"/>
        <a:ext cx="7327659" cy="671175"/>
      </dsp:txXfrm>
    </dsp:sp>
    <dsp:sp modelId="{70B8D9E0-4A6D-2F44-B595-4E51FB1CC510}">
      <dsp:nvSpPr>
        <dsp:cNvPr id="0" name=""/>
        <dsp:cNvSpPr/>
      </dsp:nvSpPr>
      <dsp:spPr>
        <a:xfrm>
          <a:off x="0" y="1953867"/>
          <a:ext cx="4142232" cy="929742"/>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fr-FR" sz="4700" kern="1200" dirty="0"/>
            <a:t>c</a:t>
          </a:r>
        </a:p>
      </dsp:txBody>
      <dsp:txXfrm>
        <a:off x="45386" y="1999253"/>
        <a:ext cx="4051460" cy="83897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33D3C-EA81-42BF-8F34-5B1B1433C4A6}" type="datetimeFigureOut">
              <a:rPr lang="fr-FR" smtClean="0"/>
              <a:t>06/05/2020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33B-FA84-460E-9F75-803084B49815}" type="slidenum">
              <a:rPr lang="fr-FR" smtClean="0"/>
              <a:t>‹N°›</a:t>
            </a:fld>
            <a:endParaRPr lang="fr-FR"/>
          </a:p>
        </p:txBody>
      </p:sp>
    </p:spTree>
    <p:extLst>
      <p:ext uri="{BB962C8B-B14F-4D97-AF65-F5344CB8AC3E}">
        <p14:creationId xmlns:p14="http://schemas.microsoft.com/office/powerpoint/2010/main" val="3952489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Emission spéciale. Aujourd’hui, nous nous retrouvons pour un grand défi dictée. Cette dictée va porter sur un personnage que tu connais bien et qui va nous accompagner tout au long de cette séance…</a:t>
            </a:r>
          </a:p>
          <a:p>
            <a:r>
              <a:rPr lang="fr-FR" dirty="0"/>
              <a:t>1</a:t>
            </a:r>
            <a:r>
              <a:rPr lang="fr-FR" baseline="30000" dirty="0"/>
              <a:t>er</a:t>
            </a:r>
            <a:r>
              <a:rPr lang="fr-FR" dirty="0"/>
              <a:t> défi : retrouver son identité à partir des indices suivants : extrait musical sur lequel défilent les diapos 3, 4 et 5. </a:t>
            </a:r>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1</a:t>
            </a:fld>
            <a:endParaRPr lang="fr-FR"/>
          </a:p>
        </p:txBody>
      </p:sp>
    </p:spTree>
    <p:extLst>
      <p:ext uri="{BB962C8B-B14F-4D97-AF65-F5344CB8AC3E}">
        <p14:creationId xmlns:p14="http://schemas.microsoft.com/office/powerpoint/2010/main" val="133228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15</a:t>
            </a:fld>
            <a:endParaRPr lang="fr-FR"/>
          </a:p>
        </p:txBody>
      </p:sp>
    </p:spTree>
    <p:extLst>
      <p:ext uri="{BB962C8B-B14F-4D97-AF65-F5344CB8AC3E}">
        <p14:creationId xmlns:p14="http://schemas.microsoft.com/office/powerpoint/2010/main" val="61949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 : on peut faire remarquer</a:t>
            </a:r>
            <a:r>
              <a:rPr lang="fr-FR" baseline="0" dirty="0"/>
              <a:t> qu’ici, la fée s’apparente à une sorcière…</a:t>
            </a:r>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19</a:t>
            </a:fld>
            <a:endParaRPr lang="fr-FR"/>
          </a:p>
        </p:txBody>
      </p:sp>
    </p:spTree>
    <p:extLst>
      <p:ext uri="{BB962C8B-B14F-4D97-AF65-F5344CB8AC3E}">
        <p14:creationId xmlns:p14="http://schemas.microsoft.com/office/powerpoint/2010/main" val="3896883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dire juste qu’il s’agit bien</a:t>
            </a:r>
            <a:r>
              <a:rPr lang="fr-FR" baseline="0" dirty="0"/>
              <a:t> de verre, puisque ce sont des chaussures –fées…! Elles prouvent la délicatesse de Cendrillon. Eventuellement, dire qu’on trouve parfois l’orthographe « vair » (sorte d’écureuil, fourrure de « petit-gris »), mais que Perrault a bien écrit verre.</a:t>
            </a:r>
            <a:endParaRPr lang="fr-FR" dirty="0"/>
          </a:p>
        </p:txBody>
      </p:sp>
      <p:sp>
        <p:nvSpPr>
          <p:cNvPr id="4" name="Espace réservé du numéro de diapositive 3"/>
          <p:cNvSpPr>
            <a:spLocks noGrp="1"/>
          </p:cNvSpPr>
          <p:nvPr>
            <p:ph type="sldNum" sz="quarter" idx="10"/>
          </p:nvPr>
        </p:nvSpPr>
        <p:spPr/>
        <p:txBody>
          <a:bodyPr/>
          <a:lstStyle/>
          <a:p>
            <a:fld id="{3E69C1FF-C317-4F0F-948B-569DC23D5815}" type="slidenum">
              <a:rPr lang="fr-FR" smtClean="0"/>
              <a:t>21</a:t>
            </a:fld>
            <a:endParaRPr lang="fr-FR"/>
          </a:p>
        </p:txBody>
      </p:sp>
    </p:spTree>
    <p:extLst>
      <p:ext uri="{BB962C8B-B14F-4D97-AF65-F5344CB8AC3E}">
        <p14:creationId xmlns:p14="http://schemas.microsoft.com/office/powerpoint/2010/main" val="173735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69C1FF-C317-4F0F-948B-569DC23D5815}" type="slidenum">
              <a:rPr lang="fr-FR" smtClean="0"/>
              <a:t>24</a:t>
            </a:fld>
            <a:endParaRPr lang="fr-FR"/>
          </a:p>
        </p:txBody>
      </p:sp>
    </p:spTree>
    <p:extLst>
      <p:ext uri="{BB962C8B-B14F-4D97-AF65-F5344CB8AC3E}">
        <p14:creationId xmlns:p14="http://schemas.microsoft.com/office/powerpoint/2010/main" val="3078356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Laisser chercher un instant puis souligner les verbes conjugués.</a:t>
            </a:r>
          </a:p>
          <a:p>
            <a:r>
              <a:rPr lang="fr-FR" dirty="0"/>
              <a:t>Temps simple du passé. On connaît déjà l’imparfait mais ce ne sont pas les terminaisons de ce temps ici…Souviens-toi, les terminaisons de l’imparfait : ais, ais, ait, ions, </a:t>
            </a:r>
            <a:r>
              <a:rPr lang="fr-FR" dirty="0" err="1"/>
              <a:t>iez</a:t>
            </a:r>
            <a:r>
              <a:rPr lang="fr-FR" dirty="0"/>
              <a:t>, aient. On l’utilise dans les descriptions et les actions qui durent ou qui sont habituelles. Et dans les autres cas alors, qu’utilise-t-on ?</a:t>
            </a:r>
          </a:p>
          <a:p>
            <a:r>
              <a:rPr lang="fr-FR" dirty="0"/>
              <a:t>Il s’agit du passé simple, que l’on n’utilise plus à l’oral (on préfèrera le passé composé) mais que l’on rencontre à l’écrit et notamment </a:t>
            </a:r>
            <a:r>
              <a:rPr lang="fr-FR" dirty="0" err="1"/>
              <a:t>ds</a:t>
            </a:r>
            <a:r>
              <a:rPr lang="fr-FR" dirty="0"/>
              <a:t> les contes.</a:t>
            </a:r>
          </a:p>
          <a:p>
            <a:r>
              <a:rPr lang="fr-FR" dirty="0"/>
              <a:t>Comment le forme-t-on ?</a:t>
            </a:r>
          </a:p>
          <a:p>
            <a:r>
              <a:rPr lang="fr-FR" dirty="0"/>
              <a:t>CM : si</a:t>
            </a:r>
            <a:r>
              <a:rPr lang="fr-FR" baseline="0" dirty="0"/>
              <a:t> on opte pour le fait de ne pas présenter le texte, soit passer par l’oral, soit copier quelques lignes avant ou après l’extrait.</a:t>
            </a:r>
          </a:p>
          <a:p>
            <a:endParaRPr lang="fr-FR" baseline="0" dirty="0"/>
          </a:p>
          <a:p>
            <a:r>
              <a:rPr lang="fr-FR" baseline="0" dirty="0"/>
              <a:t>…sauf que : l’extrait fait apparaître des difficultés absentes du texte et hors programme (courir, prendre) : je les enlève du tableau suivant, en gardant « mettre » qui prépare « promettre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28</a:t>
            </a:fld>
            <a:endParaRPr lang="fr-FR"/>
          </a:p>
        </p:txBody>
      </p:sp>
    </p:spTree>
    <p:extLst>
      <p:ext uri="{BB962C8B-B14F-4D97-AF65-F5344CB8AC3E}">
        <p14:creationId xmlns:p14="http://schemas.microsoft.com/office/powerpoint/2010/main" val="7446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Rechercher l’infinitif et le groupe de chaque verbe, l’écrire à côté</a:t>
            </a:r>
          </a:p>
          <a:p>
            <a:r>
              <a:rPr lang="fr-FR" dirty="0"/>
              <a:t>Observer les régularités : à la 3</a:t>
            </a:r>
            <a:r>
              <a:rPr lang="fr-FR" baseline="30000" dirty="0"/>
              <a:t>e</a:t>
            </a:r>
            <a:r>
              <a:rPr lang="fr-FR" dirty="0"/>
              <a:t> pers du plu, le a pour les verbes du 1</a:t>
            </a:r>
            <a:r>
              <a:rPr lang="fr-FR" baseline="30000" dirty="0"/>
              <a:t>er</a:t>
            </a:r>
            <a:r>
              <a:rPr lang="fr-FR" dirty="0"/>
              <a:t> groupe, le t pour ceux du 2</a:t>
            </a:r>
            <a:r>
              <a:rPr lang="fr-FR" baseline="30000" dirty="0"/>
              <a:t>e</a:t>
            </a:r>
            <a:r>
              <a:rPr lang="fr-FR" dirty="0"/>
              <a:t> ou 3</a:t>
            </a:r>
            <a:r>
              <a:rPr lang="fr-FR" baseline="30000" dirty="0"/>
              <a:t>e</a:t>
            </a:r>
            <a:r>
              <a:rPr lang="fr-FR" dirty="0"/>
              <a:t> groupe, précédé d’un i ou d’un u.</a:t>
            </a:r>
          </a:p>
          <a:p>
            <a:r>
              <a:rPr lang="fr-FR" dirty="0"/>
              <a:t>-</a:t>
            </a:r>
            <a:r>
              <a:rPr lang="fr-FR" dirty="0" err="1"/>
              <a:t>rent</a:t>
            </a:r>
            <a:r>
              <a:rPr lang="fr-FR" dirty="0"/>
              <a:t> au pluriel.</a:t>
            </a:r>
          </a:p>
          <a:p>
            <a:endParaRPr lang="fr-FR" dirty="0"/>
          </a:p>
          <a:p>
            <a:r>
              <a:rPr lang="fr-FR" dirty="0"/>
              <a:t>NQ: le verbe être n’appartenant à aucun groupe,</a:t>
            </a:r>
            <a:r>
              <a:rPr lang="fr-FR" baseline="0" dirty="0"/>
              <a:t> je l’ai enlevé de ce tableau, ce qui ne dérange pas puisqu’il est repris dans la diapo 33. J’ai mis un code couleur pour distinguer les régularités mais il faudra insister sur la présence de la lettre « t » pour le 3</a:t>
            </a:r>
            <a:r>
              <a:rPr lang="fr-FR" baseline="30000" dirty="0"/>
              <a:t>ième</a:t>
            </a:r>
            <a:r>
              <a:rPr lang="fr-FR" baseline="0" dirty="0"/>
              <a:t> groupe en l’entourant par exemple.</a:t>
            </a:r>
          </a:p>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29</a:t>
            </a:fld>
            <a:endParaRPr lang="fr-FR"/>
          </a:p>
        </p:txBody>
      </p:sp>
    </p:spTree>
    <p:extLst>
      <p:ext uri="{BB962C8B-B14F-4D97-AF65-F5344CB8AC3E}">
        <p14:creationId xmlns:p14="http://schemas.microsoft.com/office/powerpoint/2010/main" val="416776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 : oui, promettre est le seul verbe du 3</a:t>
            </a:r>
            <a:r>
              <a:rPr lang="fr-FR" baseline="30000" dirty="0"/>
              <a:t>ème</a:t>
            </a:r>
            <a:r>
              <a:rPr lang="fr-FR" dirty="0"/>
              <a:t> gr qui ne soit pas au programme. Le donner, en effet,</a:t>
            </a:r>
            <a:r>
              <a:rPr lang="fr-FR" baseline="0" dirty="0"/>
              <a:t> en faisant remarquer sa régularité en –</a:t>
            </a:r>
            <a:r>
              <a:rPr lang="fr-FR" baseline="0" dirty="0" err="1"/>
              <a:t>it</a:t>
            </a:r>
            <a:r>
              <a:rPr lang="fr-FR" baseline="0" dirty="0"/>
              <a:t>.</a:t>
            </a:r>
          </a:p>
          <a:p>
            <a:r>
              <a:rPr lang="fr-FR" baseline="0" dirty="0"/>
              <a:t>Passer assez vite, le texte ne propose que la 3</a:t>
            </a:r>
            <a:r>
              <a:rPr lang="fr-FR" baseline="30000" dirty="0"/>
              <a:t>ème</a:t>
            </a:r>
            <a:r>
              <a:rPr lang="fr-FR" baseline="0" dirty="0"/>
              <a:t> </a:t>
            </a:r>
            <a:r>
              <a:rPr lang="fr-FR" baseline="0" dirty="0" err="1"/>
              <a:t>epers</a:t>
            </a:r>
            <a:r>
              <a:rPr lang="fr-FR" baseline="0" dirty="0"/>
              <a:t> du </a:t>
            </a:r>
            <a:r>
              <a:rPr lang="fr-FR" baseline="0" dirty="0" err="1"/>
              <a:t>sg</a:t>
            </a:r>
            <a:r>
              <a:rPr lang="fr-FR" baseline="0" dirty="0"/>
              <a:t> sauf « furent ».</a:t>
            </a:r>
          </a:p>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30</a:t>
            </a:fld>
            <a:endParaRPr lang="fr-FR"/>
          </a:p>
        </p:txBody>
      </p:sp>
    </p:spTree>
    <p:extLst>
      <p:ext uri="{BB962C8B-B14F-4D97-AF65-F5344CB8AC3E}">
        <p14:creationId xmlns:p14="http://schemas.microsoft.com/office/powerpoint/2010/main" val="133890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31</a:t>
            </a:fld>
            <a:endParaRPr lang="fr-FR"/>
          </a:p>
        </p:txBody>
      </p:sp>
    </p:spTree>
    <p:extLst>
      <p:ext uri="{BB962C8B-B14F-4D97-AF65-F5344CB8AC3E}">
        <p14:creationId xmlns:p14="http://schemas.microsoft.com/office/powerpoint/2010/main" val="458779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32</a:t>
            </a:fld>
            <a:endParaRPr lang="fr-FR"/>
          </a:p>
        </p:txBody>
      </p:sp>
    </p:spTree>
    <p:extLst>
      <p:ext uri="{BB962C8B-B14F-4D97-AF65-F5344CB8AC3E}">
        <p14:creationId xmlns:p14="http://schemas.microsoft.com/office/powerpoint/2010/main" val="878695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33</a:t>
            </a:fld>
            <a:endParaRPr lang="fr-FR"/>
          </a:p>
        </p:txBody>
      </p:sp>
    </p:spTree>
    <p:extLst>
      <p:ext uri="{BB962C8B-B14F-4D97-AF65-F5344CB8AC3E}">
        <p14:creationId xmlns:p14="http://schemas.microsoft.com/office/powerpoint/2010/main" val="185182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 : Annoncer</a:t>
            </a:r>
            <a:r>
              <a:rPr lang="fr-FR" baseline="0" dirty="0"/>
              <a:t> clairement l’objectif, écrire un texte difficile, connu de tous, un classique…mais qui nous permet une promenade littéraire et artistique.</a:t>
            </a:r>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2</a:t>
            </a:fld>
            <a:endParaRPr lang="fr-FR"/>
          </a:p>
        </p:txBody>
      </p:sp>
    </p:spTree>
    <p:extLst>
      <p:ext uri="{BB962C8B-B14F-4D97-AF65-F5344CB8AC3E}">
        <p14:creationId xmlns:p14="http://schemas.microsoft.com/office/powerpoint/2010/main" val="3152188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Révision accords GN</a:t>
            </a:r>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35</a:t>
            </a:fld>
            <a:endParaRPr lang="fr-FR"/>
          </a:p>
        </p:txBody>
      </p:sp>
    </p:spTree>
    <p:extLst>
      <p:ext uri="{BB962C8B-B14F-4D97-AF65-F5344CB8AC3E}">
        <p14:creationId xmlns:p14="http://schemas.microsoft.com/office/powerpoint/2010/main" val="16758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Révision adj possessifs</a:t>
            </a:r>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37</a:t>
            </a:fld>
            <a:endParaRPr lang="fr-FR"/>
          </a:p>
        </p:txBody>
      </p:sp>
    </p:spTree>
    <p:extLst>
      <p:ext uri="{BB962C8B-B14F-4D97-AF65-F5344CB8AC3E}">
        <p14:creationId xmlns:p14="http://schemas.microsoft.com/office/powerpoint/2010/main" val="450539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39</a:t>
            </a:fld>
            <a:endParaRPr lang="fr-FR"/>
          </a:p>
        </p:txBody>
      </p:sp>
    </p:spTree>
    <p:extLst>
      <p:ext uri="{BB962C8B-B14F-4D97-AF65-F5344CB8AC3E}">
        <p14:creationId xmlns:p14="http://schemas.microsoft.com/office/powerpoint/2010/main" val="3319634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41</a:t>
            </a:fld>
            <a:endParaRPr lang="fr-FR"/>
          </a:p>
        </p:txBody>
      </p:sp>
    </p:spTree>
    <p:extLst>
      <p:ext uri="{BB962C8B-B14F-4D97-AF65-F5344CB8AC3E}">
        <p14:creationId xmlns:p14="http://schemas.microsoft.com/office/powerpoint/2010/main" val="2548842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43</a:t>
            </a:fld>
            <a:endParaRPr lang="fr-FR"/>
          </a:p>
        </p:txBody>
      </p:sp>
    </p:spTree>
    <p:extLst>
      <p:ext uri="{BB962C8B-B14F-4D97-AF65-F5344CB8AC3E}">
        <p14:creationId xmlns:p14="http://schemas.microsoft.com/office/powerpoint/2010/main" val="1247824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44</a:t>
            </a:fld>
            <a:endParaRPr lang="fr-FR"/>
          </a:p>
        </p:txBody>
      </p:sp>
    </p:spTree>
    <p:extLst>
      <p:ext uri="{BB962C8B-B14F-4D97-AF65-F5344CB8AC3E}">
        <p14:creationId xmlns:p14="http://schemas.microsoft.com/office/powerpoint/2010/main" val="561028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dicter le texte de Cendrillon dans tel que l’a écrit Perrault</a:t>
            </a:r>
          </a:p>
          <a:p>
            <a:r>
              <a:rPr lang="fr-FR" dirty="0"/>
              <a:t>Jusqu’à « les plus jolies du monde » pour les CM1</a:t>
            </a:r>
          </a:p>
          <a:p>
            <a:r>
              <a:rPr lang="fr-FR" dirty="0"/>
              <a:t>Jusqu’à la fin pour les CM2</a:t>
            </a:r>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45</a:t>
            </a:fld>
            <a:endParaRPr lang="fr-FR"/>
          </a:p>
        </p:txBody>
      </p:sp>
    </p:spTree>
    <p:extLst>
      <p:ext uri="{BB962C8B-B14F-4D97-AF65-F5344CB8AC3E}">
        <p14:creationId xmlns:p14="http://schemas.microsoft.com/office/powerpoint/2010/main" val="1368020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formes à mettre à l’écran au fur et à mesure</a:t>
            </a:r>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47</a:t>
            </a:fld>
            <a:endParaRPr lang="fr-FR"/>
          </a:p>
        </p:txBody>
      </p:sp>
    </p:spTree>
    <p:extLst>
      <p:ext uri="{BB962C8B-B14F-4D97-AF65-F5344CB8AC3E}">
        <p14:creationId xmlns:p14="http://schemas.microsoft.com/office/powerpoint/2010/main" val="252953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Points ciblés : fée, marraine, expression n’es-tu</a:t>
            </a:r>
            <a:r>
              <a:rPr lang="fr-FR" baseline="0" dirty="0"/>
              <a:t> pas bien aise, pierreries, pantoufles de verre,</a:t>
            </a:r>
          </a:p>
          <a:p>
            <a:r>
              <a:rPr lang="fr-FR" baseline="0" dirty="0"/>
              <a:t>                    accord GN avec </a:t>
            </a:r>
            <a:r>
              <a:rPr lang="fr-FR" baseline="0" dirty="0" err="1"/>
              <a:t>det</a:t>
            </a:r>
            <a:r>
              <a:rPr lang="fr-FR" baseline="0" dirty="0"/>
              <a:t> </a:t>
            </a:r>
            <a:r>
              <a:rPr lang="fr-FR" baseline="0" dirty="0" err="1"/>
              <a:t>poss</a:t>
            </a:r>
            <a:endParaRPr lang="fr-FR" baseline="0" dirty="0"/>
          </a:p>
          <a:p>
            <a:r>
              <a:rPr lang="fr-FR" baseline="0" dirty="0"/>
              <a:t>                    adverbes : alors, bien, ensuite (erreur : j’avais inclus « mais » !!!)</a:t>
            </a:r>
          </a:p>
          <a:p>
            <a:r>
              <a:rPr lang="fr-FR" baseline="0" dirty="0"/>
              <a:t>                    </a:t>
            </a:r>
            <a:r>
              <a:rPr lang="fr-FR" baseline="0" dirty="0" err="1"/>
              <a:t>conj</a:t>
            </a:r>
            <a:r>
              <a:rPr lang="fr-FR" baseline="0" dirty="0"/>
              <a:t> : passé simple de faire et dire – Spécifier aux CM1 qu’ils étudieront ce temps au CM2.</a:t>
            </a:r>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48</a:t>
            </a:fld>
            <a:endParaRPr lang="fr-FR"/>
          </a:p>
        </p:txBody>
      </p:sp>
    </p:spTree>
    <p:extLst>
      <p:ext uri="{BB962C8B-B14F-4D97-AF65-F5344CB8AC3E}">
        <p14:creationId xmlns:p14="http://schemas.microsoft.com/office/powerpoint/2010/main" val="1876379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Cibles : </a:t>
            </a:r>
            <a:r>
              <a:rPr lang="fr-FR" dirty="0" err="1"/>
              <a:t>conj</a:t>
            </a:r>
            <a:r>
              <a:rPr lang="fr-FR" dirty="0"/>
              <a:t> : passé simple</a:t>
            </a:r>
            <a:r>
              <a:rPr lang="fr-FR" baseline="0" dirty="0"/>
              <a:t> de être, monter, recommander, promettre – imparfait de demeurer – conditionnel de reprendraient vu en quiz</a:t>
            </a:r>
          </a:p>
          <a:p>
            <a:r>
              <a:rPr lang="fr-FR" baseline="0" dirty="0"/>
              <a:t>          lexique : carrosse, bal, chevaux, souris</a:t>
            </a:r>
          </a:p>
          <a:p>
            <a:r>
              <a:rPr lang="fr-FR" baseline="0" dirty="0"/>
              <a:t>          accord GN avec </a:t>
            </a:r>
            <a:r>
              <a:rPr lang="fr-FR" baseline="0" dirty="0" err="1"/>
              <a:t>det</a:t>
            </a:r>
            <a:r>
              <a:rPr lang="fr-FR" baseline="0" dirty="0"/>
              <a:t> pos</a:t>
            </a:r>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49</a:t>
            </a:fld>
            <a:endParaRPr lang="fr-FR"/>
          </a:p>
        </p:txBody>
      </p:sp>
    </p:spTree>
    <p:extLst>
      <p:ext uri="{BB962C8B-B14F-4D97-AF65-F5344CB8AC3E}">
        <p14:creationId xmlns:p14="http://schemas.microsoft.com/office/powerpoint/2010/main" val="244731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3</a:t>
            </a:fld>
            <a:endParaRPr lang="fr-FR"/>
          </a:p>
        </p:txBody>
      </p:sp>
    </p:spTree>
    <p:extLst>
      <p:ext uri="{BB962C8B-B14F-4D97-AF65-F5344CB8AC3E}">
        <p14:creationId xmlns:p14="http://schemas.microsoft.com/office/powerpoint/2010/main" val="2763168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50</a:t>
            </a:fld>
            <a:endParaRPr lang="fr-FR"/>
          </a:p>
        </p:txBody>
      </p:sp>
    </p:spTree>
    <p:extLst>
      <p:ext uri="{BB962C8B-B14F-4D97-AF65-F5344CB8AC3E}">
        <p14:creationId xmlns:p14="http://schemas.microsoft.com/office/powerpoint/2010/main" val="637831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51</a:t>
            </a:fld>
            <a:endParaRPr lang="fr-FR"/>
          </a:p>
        </p:txBody>
      </p:sp>
    </p:spTree>
    <p:extLst>
      <p:ext uri="{BB962C8B-B14F-4D97-AF65-F5344CB8AC3E}">
        <p14:creationId xmlns:p14="http://schemas.microsoft.com/office/powerpoint/2010/main" val="637831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55</a:t>
            </a:fld>
            <a:endParaRPr lang="fr-FR"/>
          </a:p>
        </p:txBody>
      </p:sp>
    </p:spTree>
    <p:extLst>
      <p:ext uri="{BB962C8B-B14F-4D97-AF65-F5344CB8AC3E}">
        <p14:creationId xmlns:p14="http://schemas.microsoft.com/office/powerpoint/2010/main" val="3003875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9B33B-FA84-460E-9F75-803084B49815}"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34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indice supplémentaire, voici le portrait de son auteur : diapo 5, portrait de Perrault.</a:t>
            </a:r>
          </a:p>
          <a:p>
            <a:r>
              <a:rPr lang="fr-FR" dirty="0"/>
              <a:t>+ Lecture du début du conte jusqu’à « ce qui faisait qu’on l’appelait communément dans le logis…. » Et oui, tu as trouvé, il s’agit de Cendrillon !</a:t>
            </a:r>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7</a:t>
            </a:fld>
            <a:endParaRPr lang="fr-FR"/>
          </a:p>
        </p:txBody>
      </p:sp>
    </p:spTree>
    <p:extLst>
      <p:ext uri="{BB962C8B-B14F-4D97-AF65-F5344CB8AC3E}">
        <p14:creationId xmlns:p14="http://schemas.microsoft.com/office/powerpoint/2010/main" val="240897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indice supplémentaire, voici le portrait de son auteur : diapo 5, portrait de Perrault.</a:t>
            </a:r>
          </a:p>
          <a:p>
            <a:r>
              <a:rPr lang="fr-FR" dirty="0"/>
              <a:t>+ Lecture du début du conte jusqu’à « ce qui faisait qu’on l’appelait communément dans le logis…. » Et oui, tu as trouvé, il s’agit de Cendrillon !</a:t>
            </a:r>
          </a:p>
          <a:p>
            <a:endParaRPr lang="fr-FR" dirty="0"/>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9</a:t>
            </a:fld>
            <a:endParaRPr lang="fr-FR"/>
          </a:p>
        </p:txBody>
      </p:sp>
    </p:spTree>
    <p:extLst>
      <p:ext uri="{BB962C8B-B14F-4D97-AF65-F5344CB8AC3E}">
        <p14:creationId xmlns:p14="http://schemas.microsoft.com/office/powerpoint/2010/main" val="2408976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Indice : la perruque dans le portrait de Perrault nous fait penser à cet autre tableau que tu as probablement étudié en CM1 en histoire…Louis XIV, le roi Soleil, qui fait vivre un certain nombre d’artistes en leur attribuant des pensions…</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3B9B33B-FA84-460E-9F75-803084B49815}" type="slidenum">
              <a:rPr lang="fr-FR" smtClean="0"/>
              <a:t>10</a:t>
            </a:fld>
            <a:endParaRPr lang="fr-FR"/>
          </a:p>
        </p:txBody>
      </p:sp>
    </p:spTree>
    <p:extLst>
      <p:ext uri="{BB962C8B-B14F-4D97-AF65-F5344CB8AC3E}">
        <p14:creationId xmlns:p14="http://schemas.microsoft.com/office/powerpoint/2010/main" val="3613897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en fait, il exerce un rôle équivalent à celui</a:t>
            </a:r>
            <a:r>
              <a:rPr lang="fr-FR" baseline="0" dirty="0"/>
              <a:t> de Ministre de la Culture (il supervise des travaux sur les bâtiments culturels, etc..).</a:t>
            </a:r>
          </a:p>
          <a:p>
            <a:endParaRPr lang="fr-FR" baseline="0" dirty="0"/>
          </a:p>
          <a:p>
            <a:r>
              <a:rPr lang="fr-FR" baseline="0" dirty="0"/>
              <a:t>Pour recevoir les pensions du roi ou des nobles puissants de la Cour, les artistes écrivent des poèmes en l’honneur du monarque et des princes et princesses. Perrault en écrit beaucoup, il devient le collaborateur de Colbert, le principal ministre du roi. Sa carrière officielle est assurée, il entre à l’académie française et il rédige une quantité de livres savants, sur l’histoire et la littérature. Mais c’est pour ses contes, qu’il écrit à la fin de sa vie, qu’il est resté célèbre…</a:t>
            </a:r>
            <a:endParaRPr lang="fr-FR" dirty="0"/>
          </a:p>
        </p:txBody>
      </p:sp>
      <p:sp>
        <p:nvSpPr>
          <p:cNvPr id="4" name="Espace réservé du numéro de diapositive 3"/>
          <p:cNvSpPr>
            <a:spLocks noGrp="1"/>
          </p:cNvSpPr>
          <p:nvPr>
            <p:ph type="sldNum" sz="quarter" idx="10"/>
          </p:nvPr>
        </p:nvSpPr>
        <p:spPr/>
        <p:txBody>
          <a:bodyPr/>
          <a:lstStyle/>
          <a:p>
            <a:fld id="{4B608AB3-2E5D-4120-B88E-DF940029ABD0}" type="slidenum">
              <a:rPr lang="fr-FR" smtClean="0"/>
              <a:t>12</a:t>
            </a:fld>
            <a:endParaRPr lang="fr-FR"/>
          </a:p>
        </p:txBody>
      </p:sp>
    </p:spTree>
    <p:extLst>
      <p:ext uri="{BB962C8B-B14F-4D97-AF65-F5344CB8AC3E}">
        <p14:creationId xmlns:p14="http://schemas.microsoft.com/office/powerpoint/2010/main" val="1723559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Parmi ces contes, regroupés aussi sous le nom de « Contes  de ma mère l’Oye » (expression qui signifie à l’époque « contes de nourrices » </a:t>
            </a:r>
            <a:r>
              <a:rPr lang="fr-FR" b="1" dirty="0"/>
              <a:t>CM : c’est une explication parmi d’autres, aucune n’ayant satisfait</a:t>
            </a:r>
            <a:r>
              <a:rPr lang="fr-FR" b="1" baseline="0" dirty="0"/>
              <a:t> les critiques, les chercheurs, les historiens de la langue…ce qui est sûr, c’est que l’expression ramène aux…contes de bonne femme !</a:t>
            </a:r>
            <a:r>
              <a:rPr lang="fr-FR" baseline="0" dirty="0"/>
              <a:t>)</a:t>
            </a:r>
            <a:r>
              <a:rPr lang="fr-FR" dirty="0"/>
              <a:t>), tu peux reconnaître d’autres contes que tu connais aussi comme « le Chat botté », « Le petit Chaperon rouge », « La Belle au bois dormant », « Peau d’Âne », « Le petit Poucet », « Riquet à la houppe »…</a:t>
            </a:r>
          </a:p>
          <a:p>
            <a:endParaRPr lang="fr-FR" dirty="0"/>
          </a:p>
          <a:p>
            <a:r>
              <a:rPr lang="fr-FR" dirty="0"/>
              <a:t>Attention ! Ces contes ne sont pas réservés aux enfants. Ils étaient lus à la Cour du roi, dans les salons, ils divertissent mais ils enseignent aussi, transmettent des valeurs (</a:t>
            </a:r>
            <a:r>
              <a:rPr lang="fr-FR" dirty="0" err="1"/>
              <a:t>cf</a:t>
            </a:r>
            <a:r>
              <a:rPr lang="fr-FR" dirty="0"/>
              <a:t> les morales présentes à la fin, notamment de Cendrillon, à l’image des Fables de La Fontaine dont Perrault est un grand admirateur)</a:t>
            </a:r>
          </a:p>
          <a:p>
            <a:endParaRPr lang="fr-FR" dirty="0"/>
          </a:p>
          <a:p>
            <a:r>
              <a:rPr lang="fr-FR" dirty="0"/>
              <a:t>Revenons-en à Cendrillon, tu en connais l’histoire (à résumer très rapidement ?)</a:t>
            </a:r>
          </a:p>
          <a:p>
            <a:r>
              <a:rPr lang="fr-FR" dirty="0"/>
              <a:t>Mais sais-tu d’où vient son nom ? L’étude du mot va nous en apprendre davantage…</a:t>
            </a:r>
          </a:p>
        </p:txBody>
      </p:sp>
      <p:sp>
        <p:nvSpPr>
          <p:cNvPr id="4" name="Espace réservé du numéro de diapositive 3"/>
          <p:cNvSpPr>
            <a:spLocks noGrp="1"/>
          </p:cNvSpPr>
          <p:nvPr>
            <p:ph type="sldNum" sz="quarter" idx="5"/>
          </p:nvPr>
        </p:nvSpPr>
        <p:spPr/>
        <p:txBody>
          <a:bodyPr/>
          <a:lstStyle/>
          <a:p>
            <a:fld id="{23B9B33B-FA84-460E-9F75-803084B49815}" type="slidenum">
              <a:rPr lang="fr-FR" smtClean="0"/>
              <a:t>13</a:t>
            </a:fld>
            <a:endParaRPr lang="fr-FR"/>
          </a:p>
        </p:txBody>
      </p:sp>
    </p:spTree>
    <p:extLst>
      <p:ext uri="{BB962C8B-B14F-4D97-AF65-F5344CB8AC3E}">
        <p14:creationId xmlns:p14="http://schemas.microsoft.com/office/powerpoint/2010/main" val="4023666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D8215-3D0A-47D6-8BB0-7F49FE71B60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2B779AB-D183-4E67-88CB-4469C293B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94D6FDE-F234-45AE-A158-A7FE958F8E09}"/>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5" name="Espace réservé du pied de page 4">
            <a:extLst>
              <a:ext uri="{FF2B5EF4-FFF2-40B4-BE49-F238E27FC236}">
                <a16:creationId xmlns:a16="http://schemas.microsoft.com/office/drawing/2014/main" id="{AA2F994E-2EF0-4640-A04D-F9592B3476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F9DA38-3F24-4A12-97B0-D365D79E656D}"/>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4268632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57728-C4A1-46C5-BF26-38F00162F28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9914266-FB50-473D-8B6B-E73FEE06FEF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D95D66A-8E00-4BBE-96CA-4743A584F6C2}"/>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5" name="Espace réservé du pied de page 4">
            <a:extLst>
              <a:ext uri="{FF2B5EF4-FFF2-40B4-BE49-F238E27FC236}">
                <a16:creationId xmlns:a16="http://schemas.microsoft.com/office/drawing/2014/main" id="{DC457AD5-E861-4AEC-B7A6-8609556EB6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9974DE-4133-4FC5-A7CF-244067302042}"/>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53999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2AECAB6-CB4B-4A37-A717-27408C25063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7F4A3EA-57D7-4438-904F-570DAF2BE84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80EF43-DF18-45E9-B299-57421B12C95A}"/>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5" name="Espace réservé du pied de page 4">
            <a:extLst>
              <a:ext uri="{FF2B5EF4-FFF2-40B4-BE49-F238E27FC236}">
                <a16:creationId xmlns:a16="http://schemas.microsoft.com/office/drawing/2014/main" id="{137A9672-55E8-40E2-A840-F1EF908A27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F3574AC-937D-49A0-9C71-1B15E9AAAE02}"/>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3224635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6BBF4-80E5-450F-9494-1BA5730E3E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26BB228-FB9A-4811-B1E1-068361CE3A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EF8CFF-263F-4EFB-8AA3-F80F25EE15B2}"/>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5" name="Espace réservé du pied de page 4">
            <a:extLst>
              <a:ext uri="{FF2B5EF4-FFF2-40B4-BE49-F238E27FC236}">
                <a16:creationId xmlns:a16="http://schemas.microsoft.com/office/drawing/2014/main" id="{7229C024-D0DE-4CF4-905A-12F691EFFC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6C6F77-048A-4B03-AEC5-0565784177F9}"/>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2489290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C187C8-2F3C-4E02-8B9F-196DF8DBFB1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122283F-925B-4ED1-B201-980D61F4D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0E71077-B7E3-4341-A0F5-31EBD11E2993}"/>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5" name="Espace réservé du pied de page 4">
            <a:extLst>
              <a:ext uri="{FF2B5EF4-FFF2-40B4-BE49-F238E27FC236}">
                <a16:creationId xmlns:a16="http://schemas.microsoft.com/office/drawing/2014/main" id="{B0F81C16-7DC0-4B07-B407-5075010217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54A1F2-80CF-4C81-AF49-0CF7D2141232}"/>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126113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CA4D3-BF66-4DE4-B6E9-F3F7BC18548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36596C9-DB51-4763-81D4-8E8ED79F981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DB9FDB1-E85A-4C06-822F-609D9361671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3E866A-CF49-4118-A635-6087C505C705}"/>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6" name="Espace réservé du pied de page 5">
            <a:extLst>
              <a:ext uri="{FF2B5EF4-FFF2-40B4-BE49-F238E27FC236}">
                <a16:creationId xmlns:a16="http://schemas.microsoft.com/office/drawing/2014/main" id="{A84EC35B-85F8-4522-B167-E6C199DBCD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76C4206-2B06-4416-BBF4-47B382510F92}"/>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336585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7506E-353F-47E6-9489-7B2DE5CCAD0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40F27F6-176E-42A0-8255-8A417CD0A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1369E71-2C9A-4997-BE01-FD336A7ADFA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9BE85B8-B0F9-4B5B-B7CD-F4FA07F44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182FA0C-003D-4212-97D7-FAF8A38388B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1E0917E-107F-448D-AC38-5FB2C04CBD5A}"/>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8" name="Espace réservé du pied de page 7">
            <a:extLst>
              <a:ext uri="{FF2B5EF4-FFF2-40B4-BE49-F238E27FC236}">
                <a16:creationId xmlns:a16="http://schemas.microsoft.com/office/drawing/2014/main" id="{11E10BA4-13C3-4A7A-8D0D-181BFBE5D77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392B886-ADCA-4455-9C3F-128B90B5B232}"/>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147123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7D4398-7D9A-40C5-9F36-60D683ADC77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1073E9E-67D4-4042-8693-90D3D757F32C}"/>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4" name="Espace réservé du pied de page 3">
            <a:extLst>
              <a:ext uri="{FF2B5EF4-FFF2-40B4-BE49-F238E27FC236}">
                <a16:creationId xmlns:a16="http://schemas.microsoft.com/office/drawing/2014/main" id="{AFECACA9-049B-4F29-8C58-DD9600292A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F8DEBC2-C0E9-4345-9836-4080A06A44AD}"/>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245909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A868C0E-C224-4292-9C8A-0619A9016DB4}"/>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3" name="Espace réservé du pied de page 2">
            <a:extLst>
              <a:ext uri="{FF2B5EF4-FFF2-40B4-BE49-F238E27FC236}">
                <a16:creationId xmlns:a16="http://schemas.microsoft.com/office/drawing/2014/main" id="{9282FCED-B547-4A18-BEC7-021D312880E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1B196C4-BA96-429A-AFA8-62945FDF1DB9}"/>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3322482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06D263-1520-4342-B7A6-6E8276DFA95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CF6ED11-891D-4D43-A06E-6C9632150A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295D71E-F541-4BB2-AFC2-2F3E25BB4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628C971-7C6F-4E28-839C-4825F78FF75F}"/>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6" name="Espace réservé du pied de page 5">
            <a:extLst>
              <a:ext uri="{FF2B5EF4-FFF2-40B4-BE49-F238E27FC236}">
                <a16:creationId xmlns:a16="http://schemas.microsoft.com/office/drawing/2014/main" id="{D341B8B0-5DBD-4514-A591-F26DD86DF5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F77B614-078C-40C7-9A82-35CCFA2EE671}"/>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1468481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7D40F-C40E-4FCD-865C-A9F8531670E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13EDCE3-AF78-4DB4-B8A3-CDCE747E0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EEB96F4-74EF-427C-8582-230C82418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5A20A0A-645B-487F-8E69-AB3F50B555A0}"/>
              </a:ext>
            </a:extLst>
          </p:cNvPr>
          <p:cNvSpPr>
            <a:spLocks noGrp="1"/>
          </p:cNvSpPr>
          <p:nvPr>
            <p:ph type="dt" sz="half" idx="10"/>
          </p:nvPr>
        </p:nvSpPr>
        <p:spPr/>
        <p:txBody>
          <a:bodyPr/>
          <a:lstStyle/>
          <a:p>
            <a:fld id="{ECA0A2DC-857F-4684-958D-2A70C286C867}" type="datetimeFigureOut">
              <a:rPr lang="fr-FR" smtClean="0"/>
              <a:t>06/05/2020</a:t>
            </a:fld>
            <a:endParaRPr lang="fr-FR"/>
          </a:p>
        </p:txBody>
      </p:sp>
      <p:sp>
        <p:nvSpPr>
          <p:cNvPr id="6" name="Espace réservé du pied de page 5">
            <a:extLst>
              <a:ext uri="{FF2B5EF4-FFF2-40B4-BE49-F238E27FC236}">
                <a16:creationId xmlns:a16="http://schemas.microsoft.com/office/drawing/2014/main" id="{F893ECDF-0299-4E6B-963B-78F50D9F795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BFB9619-8CD1-4876-8F56-F54E7BDCA7A2}"/>
              </a:ext>
            </a:extLst>
          </p:cNvPr>
          <p:cNvSpPr>
            <a:spLocks noGrp="1"/>
          </p:cNvSpPr>
          <p:nvPr>
            <p:ph type="sldNum" sz="quarter" idx="12"/>
          </p:nvPr>
        </p:nvSpPr>
        <p:spPr/>
        <p:txBody>
          <a:bodyPr/>
          <a:lstStyle/>
          <a:p>
            <a:fld id="{957A0853-0BF5-4086-8F05-E23E1BF913FE}" type="slidenum">
              <a:rPr lang="fr-FR" smtClean="0"/>
              <a:t>‹N°›</a:t>
            </a:fld>
            <a:endParaRPr lang="fr-FR"/>
          </a:p>
        </p:txBody>
      </p:sp>
    </p:spTree>
    <p:extLst>
      <p:ext uri="{BB962C8B-B14F-4D97-AF65-F5344CB8AC3E}">
        <p14:creationId xmlns:p14="http://schemas.microsoft.com/office/powerpoint/2010/main" val="2996582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3A7492A-4B05-4360-9966-F0BA34AF4F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C85009F-8661-46D3-B2DF-949D48305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F37637-3444-4034-83FA-5F5F884C6D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0A2DC-857F-4684-958D-2A70C286C867}" type="datetimeFigureOut">
              <a:rPr lang="fr-FR" smtClean="0"/>
              <a:t>06/05/2020</a:t>
            </a:fld>
            <a:endParaRPr lang="fr-FR"/>
          </a:p>
        </p:txBody>
      </p:sp>
      <p:sp>
        <p:nvSpPr>
          <p:cNvPr id="5" name="Espace réservé du pied de page 4">
            <a:extLst>
              <a:ext uri="{FF2B5EF4-FFF2-40B4-BE49-F238E27FC236}">
                <a16:creationId xmlns:a16="http://schemas.microsoft.com/office/drawing/2014/main" id="{6461035E-F8EE-417A-852B-830E346AAB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F20E0F1-3754-4B70-B28F-3E57FF4ED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A0853-0BF5-4086-8F05-E23E1BF913FE}" type="slidenum">
              <a:rPr lang="fr-FR" smtClean="0"/>
              <a:t>‹N°›</a:t>
            </a:fld>
            <a:endParaRPr lang="fr-FR"/>
          </a:p>
        </p:txBody>
      </p:sp>
    </p:spTree>
    <p:extLst>
      <p:ext uri="{BB962C8B-B14F-4D97-AF65-F5344CB8AC3E}">
        <p14:creationId xmlns:p14="http://schemas.microsoft.com/office/powerpoint/2010/main" val="325357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dutheque.philharmoniedeparis.fr/search.aspx?SC=EDUTHEQUE&amp;QUERY=*:*#/Detail/(query:(Id:'3_OFFSET_0',Index:4,NBResults:22,PageRange:3,SearchQuery:(CloudTerms:!(),ForceSearch:!t,Page:0,PageRange:3,QueryString:cendrillon,ResultSize:10,ScenarioCode:EDUTHEQUE,ScenarioDisplayMode:display-standard,SearchLabel:'',SearchTerms:cendrillon,SortField:DateOfInsertion_sort,SortOrder:0,TemplateParams:(Scenario:'',Scope:EDUTHEQUE,Size:!n,Source:'',Suppor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edutheque.philharmoniedeparis.fr/search.aspx?SC=EDUTHEQUE&amp;QUERY=*:*#/Detail/(query:(Id:'4_OFFSET_0',Index:5,NBResults:22,PageRange:3,SearchQuery:(CloudTerms:!(),ForceSearch:!t,Page:0,PageRange:3,QueryString:cendrillon,ResultSize:10,ScenarioCode:EDUTHEQUE,ScenarioDisplayMode:display-standard,SearchLabel:'',SearchTerms:cendrillon,SortField:DateOfInsertion_sort,SortOrder:0,TemplateParams:(Scenario:'',Scope:EDUTHEQUE,Size:!n,Source:'',Suppor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3FF36-A234-4502-9265-C8C328551541}"/>
              </a:ext>
            </a:extLst>
          </p:cNvPr>
          <p:cNvSpPr>
            <a:spLocks noGrp="1"/>
          </p:cNvSpPr>
          <p:nvPr>
            <p:ph type="ctrTitle"/>
          </p:nvPr>
        </p:nvSpPr>
        <p:spPr/>
        <p:txBody>
          <a:bodyPr>
            <a:normAutofit fontScale="90000"/>
          </a:bodyPr>
          <a:lstStyle/>
          <a:p>
            <a:r>
              <a:rPr lang="fr-FR" b="1" dirty="0">
                <a:solidFill>
                  <a:srgbClr val="0070C0"/>
                </a:solidFill>
              </a:rPr>
              <a:t>Grande dictée des </a:t>
            </a:r>
            <a:br>
              <a:rPr lang="fr-FR" b="1" dirty="0">
                <a:solidFill>
                  <a:srgbClr val="0070C0"/>
                </a:solidFill>
              </a:rPr>
            </a:br>
            <a:r>
              <a:rPr lang="fr-FR" b="1" dirty="0">
                <a:solidFill>
                  <a:srgbClr val="0070C0"/>
                </a:solidFill>
              </a:rPr>
              <a:t>cours moyens</a:t>
            </a:r>
            <a:br>
              <a:rPr lang="fr-FR" dirty="0"/>
            </a:br>
            <a:endParaRPr lang="fr-FR" dirty="0"/>
          </a:p>
        </p:txBody>
      </p:sp>
      <p:sp>
        <p:nvSpPr>
          <p:cNvPr id="3" name="Sous-titre 2">
            <a:extLst>
              <a:ext uri="{FF2B5EF4-FFF2-40B4-BE49-F238E27FC236}">
                <a16:creationId xmlns:a16="http://schemas.microsoft.com/office/drawing/2014/main" id="{3261DA08-3E5D-4F47-A1E1-106537B71EC2}"/>
              </a:ext>
            </a:extLst>
          </p:cNvPr>
          <p:cNvSpPr>
            <a:spLocks noGrp="1"/>
          </p:cNvSpPr>
          <p:nvPr>
            <p:ph type="subTitle" idx="1"/>
          </p:nvPr>
        </p:nvSpPr>
        <p:spPr/>
        <p:txBody>
          <a:bodyPr>
            <a:normAutofit/>
          </a:bodyPr>
          <a:lstStyle/>
          <a:p>
            <a:r>
              <a:rPr lang="fr-FR" sz="3600" dirty="0"/>
              <a:t>Fête de la langue et de la littérature !</a:t>
            </a:r>
          </a:p>
          <a:p>
            <a:r>
              <a:rPr lang="fr-FR" sz="3600" dirty="0"/>
              <a:t>Sur les traces de…?</a:t>
            </a:r>
          </a:p>
        </p:txBody>
      </p:sp>
    </p:spTree>
    <p:extLst>
      <p:ext uri="{BB962C8B-B14F-4D97-AF65-F5344CB8AC3E}">
        <p14:creationId xmlns:p14="http://schemas.microsoft.com/office/powerpoint/2010/main" val="3576200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7289" y="340687"/>
            <a:ext cx="2314288" cy="646331"/>
          </a:xfrm>
          <a:prstGeom prst="rect">
            <a:avLst/>
          </a:prstGeom>
          <a:noFill/>
        </p:spPr>
        <p:txBody>
          <a:bodyPr wrap="none" rtlCol="0">
            <a:spAutoFit/>
          </a:bodyPr>
          <a:lstStyle/>
          <a:p>
            <a:r>
              <a:rPr lang="fr-FR" sz="3600" b="1" dirty="0">
                <a:solidFill>
                  <a:srgbClr val="FF0000"/>
                </a:solidFill>
              </a:rPr>
              <a:t>DEVINETTE</a:t>
            </a:r>
          </a:p>
        </p:txBody>
      </p:sp>
      <p:sp>
        <p:nvSpPr>
          <p:cNvPr id="3" name="ZoneTexte 2"/>
          <p:cNvSpPr txBox="1"/>
          <p:nvPr/>
        </p:nvSpPr>
        <p:spPr>
          <a:xfrm>
            <a:off x="547289" y="1043859"/>
            <a:ext cx="7830798" cy="584775"/>
          </a:xfrm>
          <a:prstGeom prst="rect">
            <a:avLst/>
          </a:prstGeom>
          <a:noFill/>
        </p:spPr>
        <p:txBody>
          <a:bodyPr wrap="none" rtlCol="0">
            <a:spAutoFit/>
          </a:bodyPr>
          <a:lstStyle/>
          <a:p>
            <a:r>
              <a:rPr lang="fr-FR" sz="3200" b="1" dirty="0"/>
              <a:t>À quelle époque Charles Perrault a-t-il vécu ?</a:t>
            </a:r>
          </a:p>
        </p:txBody>
      </p:sp>
      <p:sp>
        <p:nvSpPr>
          <p:cNvPr id="4" name="ZoneTexte 3"/>
          <p:cNvSpPr txBox="1"/>
          <p:nvPr/>
        </p:nvSpPr>
        <p:spPr>
          <a:xfrm>
            <a:off x="440263" y="2008640"/>
            <a:ext cx="4288418" cy="954107"/>
          </a:xfrm>
          <a:prstGeom prst="rect">
            <a:avLst/>
          </a:prstGeom>
          <a:noFill/>
        </p:spPr>
        <p:txBody>
          <a:bodyPr wrap="none" rtlCol="0">
            <a:spAutoFit/>
          </a:bodyPr>
          <a:lstStyle/>
          <a:p>
            <a:r>
              <a:rPr lang="fr-FR" sz="2800" dirty="0"/>
              <a:t>A-Sous le règne de Louis XIV</a:t>
            </a:r>
          </a:p>
          <a:p>
            <a:r>
              <a:rPr lang="fr-FR" sz="2800" dirty="0"/>
              <a:t> </a:t>
            </a:r>
          </a:p>
        </p:txBody>
      </p:sp>
      <p:sp>
        <p:nvSpPr>
          <p:cNvPr id="5" name="ZoneTexte 4"/>
          <p:cNvSpPr txBox="1"/>
          <p:nvPr/>
        </p:nvSpPr>
        <p:spPr>
          <a:xfrm>
            <a:off x="446674" y="2653841"/>
            <a:ext cx="5219339" cy="954107"/>
          </a:xfrm>
          <a:prstGeom prst="rect">
            <a:avLst/>
          </a:prstGeom>
          <a:noFill/>
        </p:spPr>
        <p:txBody>
          <a:bodyPr wrap="square" rtlCol="0">
            <a:spAutoFit/>
          </a:bodyPr>
          <a:lstStyle/>
          <a:p>
            <a:r>
              <a:rPr lang="fr-FR" sz="2800" dirty="0"/>
              <a:t>B-Sous le règne de Louis XVI</a:t>
            </a:r>
          </a:p>
          <a:p>
            <a:endParaRPr lang="fr-FR" sz="2800" dirty="0"/>
          </a:p>
        </p:txBody>
      </p:sp>
      <p:sp>
        <p:nvSpPr>
          <p:cNvPr id="6" name="ZoneTexte 5"/>
          <p:cNvSpPr txBox="1"/>
          <p:nvPr/>
        </p:nvSpPr>
        <p:spPr>
          <a:xfrm>
            <a:off x="446675" y="3333766"/>
            <a:ext cx="4459939" cy="523220"/>
          </a:xfrm>
          <a:prstGeom prst="rect">
            <a:avLst/>
          </a:prstGeom>
          <a:noFill/>
        </p:spPr>
        <p:txBody>
          <a:bodyPr wrap="none" rtlCol="0">
            <a:spAutoFit/>
          </a:bodyPr>
          <a:lstStyle/>
          <a:p>
            <a:r>
              <a:rPr lang="fr-FR" sz="2800" dirty="0"/>
              <a:t>C-Sous le règne de Napoléon </a:t>
            </a:r>
          </a:p>
        </p:txBody>
      </p:sp>
      <p:pic>
        <p:nvPicPr>
          <p:cNvPr id="7"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645" y="180043"/>
            <a:ext cx="2121249" cy="2421267"/>
          </a:xfrm>
          <a:prstGeom prst="rect">
            <a:avLst/>
          </a:prstGeom>
        </p:spPr>
      </p:pic>
      <p:pic>
        <p:nvPicPr>
          <p:cNvPr id="8" name="Image 7">
            <a:extLst>
              <a:ext uri="{FF2B5EF4-FFF2-40B4-BE49-F238E27FC236}">
                <a16:creationId xmlns:a16="http://schemas.microsoft.com/office/drawing/2014/main" id="{55D7EF62-6194-4B6B-AB09-73DC4428B501}"/>
              </a:ext>
            </a:extLst>
          </p:cNvPr>
          <p:cNvPicPr>
            <a:picLocks noChangeAspect="1"/>
          </p:cNvPicPr>
          <p:nvPr/>
        </p:nvPicPr>
        <p:blipFill>
          <a:blip r:embed="rId4"/>
          <a:stretch>
            <a:fillRect/>
          </a:stretch>
        </p:blipFill>
        <p:spPr>
          <a:xfrm>
            <a:off x="8057184" y="2737926"/>
            <a:ext cx="2839085" cy="3908845"/>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577" y="112129"/>
            <a:ext cx="1094016" cy="1094016"/>
          </a:xfrm>
          <a:prstGeom prst="rect">
            <a:avLst/>
          </a:prstGeom>
        </p:spPr>
      </p:pic>
      <p:sp>
        <p:nvSpPr>
          <p:cNvPr id="11" name="Rectangle 10"/>
          <p:cNvSpPr/>
          <p:nvPr/>
        </p:nvSpPr>
        <p:spPr>
          <a:xfrm>
            <a:off x="341354" y="4070661"/>
            <a:ext cx="4670580" cy="702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493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7289" y="340687"/>
            <a:ext cx="2314288" cy="646331"/>
          </a:xfrm>
          <a:prstGeom prst="rect">
            <a:avLst/>
          </a:prstGeom>
          <a:noFill/>
        </p:spPr>
        <p:txBody>
          <a:bodyPr wrap="none" rtlCol="0">
            <a:spAutoFit/>
          </a:bodyPr>
          <a:lstStyle/>
          <a:p>
            <a:r>
              <a:rPr lang="fr-FR" sz="3600" b="1" dirty="0">
                <a:solidFill>
                  <a:srgbClr val="FF0000"/>
                </a:solidFill>
              </a:rPr>
              <a:t>DEVINETTE</a:t>
            </a:r>
          </a:p>
        </p:txBody>
      </p:sp>
      <p:sp>
        <p:nvSpPr>
          <p:cNvPr id="3" name="ZoneTexte 2"/>
          <p:cNvSpPr txBox="1"/>
          <p:nvPr/>
        </p:nvSpPr>
        <p:spPr>
          <a:xfrm>
            <a:off x="547289" y="1043859"/>
            <a:ext cx="7830798" cy="584775"/>
          </a:xfrm>
          <a:prstGeom prst="rect">
            <a:avLst/>
          </a:prstGeom>
          <a:noFill/>
        </p:spPr>
        <p:txBody>
          <a:bodyPr wrap="none" rtlCol="0">
            <a:spAutoFit/>
          </a:bodyPr>
          <a:lstStyle/>
          <a:p>
            <a:r>
              <a:rPr lang="fr-FR" sz="3200" b="1" dirty="0"/>
              <a:t>À quelle époque Charles Perrault </a:t>
            </a:r>
            <a:r>
              <a:rPr lang="fr-FR" sz="3200" b="1" dirty="0" err="1"/>
              <a:t>a-t-il</a:t>
            </a:r>
            <a:r>
              <a:rPr lang="fr-FR" sz="3200" b="1" dirty="0"/>
              <a:t> vécu ?</a:t>
            </a:r>
          </a:p>
        </p:txBody>
      </p:sp>
      <p:sp>
        <p:nvSpPr>
          <p:cNvPr id="4" name="ZoneTexte 3"/>
          <p:cNvSpPr txBox="1"/>
          <p:nvPr/>
        </p:nvSpPr>
        <p:spPr>
          <a:xfrm>
            <a:off x="440263" y="2008640"/>
            <a:ext cx="4288418" cy="954107"/>
          </a:xfrm>
          <a:prstGeom prst="rect">
            <a:avLst/>
          </a:prstGeom>
          <a:noFill/>
        </p:spPr>
        <p:txBody>
          <a:bodyPr wrap="none" rtlCol="0">
            <a:spAutoFit/>
          </a:bodyPr>
          <a:lstStyle/>
          <a:p>
            <a:r>
              <a:rPr lang="fr-FR" sz="2800" dirty="0"/>
              <a:t>A-Sous le règne de Louis XIV</a:t>
            </a:r>
          </a:p>
          <a:p>
            <a:r>
              <a:rPr lang="fr-FR" sz="2800" dirty="0"/>
              <a:t> </a:t>
            </a:r>
          </a:p>
        </p:txBody>
      </p:sp>
      <p:sp>
        <p:nvSpPr>
          <p:cNvPr id="5" name="ZoneTexte 4"/>
          <p:cNvSpPr txBox="1"/>
          <p:nvPr/>
        </p:nvSpPr>
        <p:spPr>
          <a:xfrm>
            <a:off x="446674" y="2653841"/>
            <a:ext cx="5219339" cy="954107"/>
          </a:xfrm>
          <a:prstGeom prst="rect">
            <a:avLst/>
          </a:prstGeom>
          <a:noFill/>
        </p:spPr>
        <p:txBody>
          <a:bodyPr wrap="square" rtlCol="0">
            <a:spAutoFit/>
          </a:bodyPr>
          <a:lstStyle/>
          <a:p>
            <a:r>
              <a:rPr lang="fr-FR" sz="2800" dirty="0"/>
              <a:t>B-Sous le règne de Louis XVI</a:t>
            </a:r>
          </a:p>
          <a:p>
            <a:endParaRPr lang="fr-FR" sz="2800" dirty="0"/>
          </a:p>
        </p:txBody>
      </p:sp>
      <p:sp>
        <p:nvSpPr>
          <p:cNvPr id="6" name="ZoneTexte 5"/>
          <p:cNvSpPr txBox="1"/>
          <p:nvPr/>
        </p:nvSpPr>
        <p:spPr>
          <a:xfrm>
            <a:off x="446675" y="3333766"/>
            <a:ext cx="4459939" cy="523220"/>
          </a:xfrm>
          <a:prstGeom prst="rect">
            <a:avLst/>
          </a:prstGeom>
          <a:noFill/>
        </p:spPr>
        <p:txBody>
          <a:bodyPr wrap="none" rtlCol="0">
            <a:spAutoFit/>
          </a:bodyPr>
          <a:lstStyle/>
          <a:p>
            <a:r>
              <a:rPr lang="fr-FR" sz="2800" dirty="0"/>
              <a:t>C-Sous le règne de Napoléon </a:t>
            </a:r>
          </a:p>
        </p:txBody>
      </p:sp>
      <p:pic>
        <p:nvPicPr>
          <p:cNvPr id="7"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5645" y="180043"/>
            <a:ext cx="2121249" cy="2421267"/>
          </a:xfrm>
          <a:prstGeom prst="rect">
            <a:avLst/>
          </a:prstGeom>
        </p:spPr>
      </p:pic>
      <p:pic>
        <p:nvPicPr>
          <p:cNvPr id="8" name="Image 7">
            <a:extLst>
              <a:ext uri="{FF2B5EF4-FFF2-40B4-BE49-F238E27FC236}">
                <a16:creationId xmlns:a16="http://schemas.microsoft.com/office/drawing/2014/main" id="{55D7EF62-6194-4B6B-AB09-73DC4428B501}"/>
              </a:ext>
            </a:extLst>
          </p:cNvPr>
          <p:cNvPicPr>
            <a:picLocks noChangeAspect="1"/>
          </p:cNvPicPr>
          <p:nvPr/>
        </p:nvPicPr>
        <p:blipFill>
          <a:blip r:embed="rId3"/>
          <a:stretch>
            <a:fillRect/>
          </a:stretch>
        </p:blipFill>
        <p:spPr>
          <a:xfrm>
            <a:off x="8057184" y="2737926"/>
            <a:ext cx="2839085" cy="3908845"/>
          </a:xfrm>
          <a:prstGeom prst="rect">
            <a:avLst/>
          </a:prstGeom>
        </p:spPr>
      </p:pic>
      <p:sp>
        <p:nvSpPr>
          <p:cNvPr id="9" name="ZoneTexte 8"/>
          <p:cNvSpPr txBox="1"/>
          <p:nvPr/>
        </p:nvSpPr>
        <p:spPr>
          <a:xfrm>
            <a:off x="3408408" y="4692348"/>
            <a:ext cx="4648776" cy="2215991"/>
          </a:xfrm>
          <a:prstGeom prst="rect">
            <a:avLst/>
          </a:prstGeom>
          <a:noFill/>
        </p:spPr>
        <p:txBody>
          <a:bodyPr wrap="square" rtlCol="0">
            <a:spAutoFit/>
          </a:bodyPr>
          <a:lstStyle/>
          <a:p>
            <a:r>
              <a:rPr lang="fr-FR" sz="2000" b="1" dirty="0"/>
              <a:t>Portrait en pied de Louis XIV (1638-1715), </a:t>
            </a:r>
            <a:r>
              <a:rPr lang="fr-FR" sz="2000" dirty="0"/>
              <a:t>huile sur toile de 1702 (277X194 cm)Versailles, Musée national du château de Versailles (82-000294/MV2041). © Photo RMN-Grand Palais (Château de Versailles) / Daniel </a:t>
            </a:r>
            <a:r>
              <a:rPr lang="fr-FR" sz="2000" dirty="0" err="1"/>
              <a:t>Arnaudet</a:t>
            </a:r>
            <a:r>
              <a:rPr lang="fr-FR" sz="2000" dirty="0"/>
              <a:t> / Gérard Blot</a:t>
            </a:r>
          </a:p>
          <a:p>
            <a:endParaRPr lang="fr-FR"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577" y="112129"/>
            <a:ext cx="1094016" cy="1094016"/>
          </a:xfrm>
          <a:prstGeom prst="rect">
            <a:avLst/>
          </a:prstGeom>
        </p:spPr>
      </p:pic>
      <p:sp>
        <p:nvSpPr>
          <p:cNvPr id="11" name="Rectangle 10"/>
          <p:cNvSpPr/>
          <p:nvPr/>
        </p:nvSpPr>
        <p:spPr>
          <a:xfrm>
            <a:off x="341354" y="4070661"/>
            <a:ext cx="4670580" cy="702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16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C0"/>
                </a:solidFill>
              </a:rPr>
              <a:t>Qui est Charles Perrault ?</a:t>
            </a:r>
          </a:p>
        </p:txBody>
      </p:sp>
      <p:sp>
        <p:nvSpPr>
          <p:cNvPr id="3" name="Espace réservé du contenu 2"/>
          <p:cNvSpPr>
            <a:spLocks noGrp="1"/>
          </p:cNvSpPr>
          <p:nvPr>
            <p:ph idx="1"/>
          </p:nvPr>
        </p:nvSpPr>
        <p:spPr/>
        <p:txBody>
          <a:bodyPr>
            <a:normAutofit/>
          </a:bodyPr>
          <a:lstStyle/>
          <a:p>
            <a:r>
              <a:rPr lang="fr-FR" dirty="0"/>
              <a:t>Il fait partie de la Cour du roi Louis XIV.</a:t>
            </a:r>
          </a:p>
          <a:p>
            <a:r>
              <a:rPr lang="fr-FR" dirty="0"/>
              <a:t>Il est membre puis chancelier de l’Académie française.</a:t>
            </a:r>
          </a:p>
          <a:p>
            <a:r>
              <a:rPr lang="fr-FR" dirty="0"/>
              <a:t>Il travaille à la simplification de l’orthographe et à la parution du premier dictionnaire de l’Académie française (1694).</a:t>
            </a:r>
          </a:p>
          <a:p>
            <a:r>
              <a:rPr lang="fr-FR" dirty="0"/>
              <a:t>Il devient célèbre grâce à ses </a:t>
            </a:r>
            <a:r>
              <a:rPr lang="fr-FR" i="1" dirty="0"/>
              <a:t>Histoires ou Contes du temps passé </a:t>
            </a:r>
            <a:r>
              <a:rPr lang="fr-FR" dirty="0"/>
              <a:t>(1697) qui reprennent des contes transmis oralement.</a:t>
            </a:r>
          </a:p>
        </p:txBody>
      </p:sp>
    </p:spTree>
    <p:extLst>
      <p:ext uri="{BB962C8B-B14F-4D97-AF65-F5344CB8AC3E}">
        <p14:creationId xmlns:p14="http://schemas.microsoft.com/office/powerpoint/2010/main" val="158913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3400" y="33238"/>
            <a:ext cx="4789714" cy="6664173"/>
          </a:xfrm>
        </p:spPr>
      </p:pic>
      <p:sp>
        <p:nvSpPr>
          <p:cNvPr id="5" name="ZoneTexte 4"/>
          <p:cNvSpPr txBox="1"/>
          <p:nvPr/>
        </p:nvSpPr>
        <p:spPr>
          <a:xfrm>
            <a:off x="1991544" y="1628800"/>
            <a:ext cx="2448272" cy="3970318"/>
          </a:xfrm>
          <a:prstGeom prst="rect">
            <a:avLst/>
          </a:prstGeom>
          <a:noFill/>
        </p:spPr>
        <p:txBody>
          <a:bodyPr wrap="square" rtlCol="0">
            <a:spAutoFit/>
          </a:bodyPr>
          <a:lstStyle/>
          <a:p>
            <a:r>
              <a:rPr lang="fr-FR" b="1" dirty="0"/>
              <a:t>Portrait gravé de Charles Perrault, encadré de contes</a:t>
            </a:r>
          </a:p>
          <a:p>
            <a:r>
              <a:rPr lang="fr-FR" dirty="0"/>
              <a:t>Projet de frontispice pour une édition des </a:t>
            </a:r>
            <a:r>
              <a:rPr lang="fr-FR" i="1" dirty="0"/>
              <a:t>Contes</a:t>
            </a:r>
            <a:r>
              <a:rPr lang="fr-FR" dirty="0"/>
              <a:t> de Perrault</a:t>
            </a:r>
          </a:p>
          <a:p>
            <a:r>
              <a:rPr lang="fr-FR" dirty="0"/>
              <a:t>Lithographie. (22 x 14,5 cm)</a:t>
            </a:r>
          </a:p>
          <a:p>
            <a:r>
              <a:rPr lang="fr-FR" dirty="0" err="1"/>
              <a:t>BnF</a:t>
            </a:r>
            <a:r>
              <a:rPr lang="fr-FR" dirty="0"/>
              <a:t>, département des Estampes et de la Photographie, N2 Perrault</a:t>
            </a:r>
          </a:p>
          <a:p>
            <a:r>
              <a:rPr lang="fr-FR" dirty="0"/>
              <a:t>© Bibliothèque nationale de France</a:t>
            </a:r>
          </a:p>
        </p:txBody>
      </p:sp>
    </p:spTree>
    <p:extLst>
      <p:ext uri="{BB962C8B-B14F-4D97-AF65-F5344CB8AC3E}">
        <p14:creationId xmlns:p14="http://schemas.microsoft.com/office/powerpoint/2010/main" val="3103490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7289" y="340687"/>
            <a:ext cx="2314288" cy="646331"/>
          </a:xfrm>
          <a:prstGeom prst="rect">
            <a:avLst/>
          </a:prstGeom>
          <a:noFill/>
        </p:spPr>
        <p:txBody>
          <a:bodyPr wrap="none" rtlCol="0">
            <a:spAutoFit/>
          </a:bodyPr>
          <a:lstStyle/>
          <a:p>
            <a:r>
              <a:rPr lang="fr-FR" sz="3600" b="1" dirty="0">
                <a:solidFill>
                  <a:srgbClr val="FF0000"/>
                </a:solidFill>
              </a:rPr>
              <a:t>DEVINETTE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1577" y="112129"/>
            <a:ext cx="1094016" cy="1094016"/>
          </a:xfrm>
          <a:prstGeom prst="rect">
            <a:avLst/>
          </a:prstGeom>
        </p:spPr>
      </p:pic>
      <p:sp>
        <p:nvSpPr>
          <p:cNvPr id="4" name="ZoneTexte 3"/>
          <p:cNvSpPr txBox="1"/>
          <p:nvPr/>
        </p:nvSpPr>
        <p:spPr>
          <a:xfrm>
            <a:off x="677917" y="1434703"/>
            <a:ext cx="5833264" cy="584775"/>
          </a:xfrm>
          <a:prstGeom prst="rect">
            <a:avLst/>
          </a:prstGeom>
          <a:noFill/>
        </p:spPr>
        <p:txBody>
          <a:bodyPr wrap="none" rtlCol="0">
            <a:spAutoFit/>
          </a:bodyPr>
          <a:lstStyle/>
          <a:p>
            <a:r>
              <a:rPr lang="fr-FR" sz="3200" b="1"/>
              <a:t>D’où vient le nom de Cendrillon ?</a:t>
            </a:r>
            <a:endParaRPr lang="fr-FR" sz="3200" b="1" dirty="0"/>
          </a:p>
        </p:txBody>
      </p:sp>
      <p:sp>
        <p:nvSpPr>
          <p:cNvPr id="5" name="ZoneTexte 4"/>
          <p:cNvSpPr txBox="1"/>
          <p:nvPr/>
        </p:nvSpPr>
        <p:spPr>
          <a:xfrm>
            <a:off x="1972310" y="2727437"/>
            <a:ext cx="1622239" cy="707886"/>
          </a:xfrm>
          <a:prstGeom prst="rect">
            <a:avLst/>
          </a:prstGeom>
          <a:noFill/>
        </p:spPr>
        <p:txBody>
          <a:bodyPr wrap="none" rtlCol="0">
            <a:spAutoFit/>
          </a:bodyPr>
          <a:lstStyle/>
          <a:p>
            <a:r>
              <a:rPr lang="fr-FR" sz="4000" dirty="0">
                <a:solidFill>
                  <a:srgbClr val="0070C0"/>
                </a:solidFill>
              </a:rPr>
              <a:t>cendr</a:t>
            </a:r>
            <a:r>
              <a:rPr lang="fr-FR" sz="4000" dirty="0"/>
              <a:t>e</a:t>
            </a:r>
            <a:endParaRPr lang="fr-FR" sz="4000" dirty="0">
              <a:solidFill>
                <a:srgbClr val="0070C0"/>
              </a:solidFill>
            </a:endParaRPr>
          </a:p>
        </p:txBody>
      </p:sp>
      <p:sp>
        <p:nvSpPr>
          <p:cNvPr id="7" name="ZoneTexte 6"/>
          <p:cNvSpPr txBox="1"/>
          <p:nvPr/>
        </p:nvSpPr>
        <p:spPr>
          <a:xfrm>
            <a:off x="5039711" y="2727437"/>
            <a:ext cx="1816523" cy="707886"/>
          </a:xfrm>
          <a:prstGeom prst="rect">
            <a:avLst/>
          </a:prstGeom>
          <a:noFill/>
        </p:spPr>
        <p:txBody>
          <a:bodyPr wrap="none" rtlCol="0">
            <a:spAutoFit/>
          </a:bodyPr>
          <a:lstStyle/>
          <a:p>
            <a:r>
              <a:rPr lang="fr-FR" sz="4000" dirty="0"/>
              <a:t>sou</a:t>
            </a:r>
            <a:r>
              <a:rPr lang="fr-FR" sz="4000" dirty="0">
                <a:solidFill>
                  <a:srgbClr val="0070C0"/>
                </a:solidFill>
              </a:rPr>
              <a:t>illon</a:t>
            </a:r>
            <a:endParaRPr lang="fr-FR" sz="4000" dirty="0"/>
          </a:p>
        </p:txBody>
      </p:sp>
      <p:cxnSp>
        <p:nvCxnSpPr>
          <p:cNvPr id="9" name="Connecteur droit avec flèche 8"/>
          <p:cNvCxnSpPr/>
          <p:nvPr/>
        </p:nvCxnSpPr>
        <p:spPr>
          <a:xfrm>
            <a:off x="2783429" y="3594538"/>
            <a:ext cx="914400" cy="914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5039711" y="3641834"/>
            <a:ext cx="793530" cy="977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3048016" y="5010383"/>
            <a:ext cx="2400656" cy="830997"/>
          </a:xfrm>
          <a:prstGeom prst="rect">
            <a:avLst/>
          </a:prstGeom>
          <a:noFill/>
        </p:spPr>
        <p:txBody>
          <a:bodyPr wrap="square" rtlCol="0">
            <a:spAutoFit/>
          </a:bodyPr>
          <a:lstStyle/>
          <a:p>
            <a:r>
              <a:rPr lang="fr-FR" sz="4800" b="1" dirty="0" err="1">
                <a:solidFill>
                  <a:srgbClr val="0070C0"/>
                </a:solidFill>
              </a:rPr>
              <a:t>Cendr</a:t>
            </a:r>
            <a:endParaRPr lang="fr-FR" sz="4800" b="1" dirty="0">
              <a:solidFill>
                <a:srgbClr val="0070C0"/>
              </a:solidFill>
            </a:endParaRPr>
          </a:p>
        </p:txBody>
      </p:sp>
      <p:sp>
        <p:nvSpPr>
          <p:cNvPr id="13" name="ZoneTexte 12"/>
          <p:cNvSpPr txBox="1"/>
          <p:nvPr/>
        </p:nvSpPr>
        <p:spPr>
          <a:xfrm>
            <a:off x="4537968" y="5010383"/>
            <a:ext cx="1959068" cy="830997"/>
          </a:xfrm>
          <a:prstGeom prst="rect">
            <a:avLst/>
          </a:prstGeom>
          <a:noFill/>
        </p:spPr>
        <p:txBody>
          <a:bodyPr wrap="square" rtlCol="0">
            <a:spAutoFit/>
          </a:bodyPr>
          <a:lstStyle/>
          <a:p>
            <a:r>
              <a:rPr lang="fr-FR" sz="4800" b="1" dirty="0" err="1">
                <a:solidFill>
                  <a:srgbClr val="0070C0"/>
                </a:solidFill>
              </a:rPr>
              <a:t>illon</a:t>
            </a:r>
            <a:endParaRPr lang="fr-FR" sz="4800" b="1" dirty="0">
              <a:solidFill>
                <a:srgbClr val="0070C0"/>
              </a:solidFill>
            </a:endParaRPr>
          </a:p>
        </p:txBody>
      </p:sp>
    </p:spTree>
    <p:extLst>
      <p:ext uri="{BB962C8B-B14F-4D97-AF65-F5344CB8AC3E}">
        <p14:creationId xmlns:p14="http://schemas.microsoft.com/office/powerpoint/2010/main" val="209402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1" nodeType="clickEffect">
                                  <p:stCondLst>
                                    <p:cond delay="0"/>
                                  </p:stCondLst>
                                  <p:childTnLst>
                                    <p:animScale>
                                      <p:cBhvr>
                                        <p:cTn id="20" dur="2000" fill="hold"/>
                                        <p:tgtEl>
                                          <p:spTgt spid="5"/>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7"/>
                                        </p:tgtEl>
                                      </p:cBhvr>
                                      <p:by x="150000" y="150000"/>
                                    </p:animScale>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78A732-D55B-44F4-A7A8-F447075C4168}"/>
              </a:ext>
            </a:extLst>
          </p:cNvPr>
          <p:cNvSpPr>
            <a:spLocks noGrp="1"/>
          </p:cNvSpPr>
          <p:nvPr>
            <p:ph idx="1"/>
          </p:nvPr>
        </p:nvSpPr>
        <p:spPr>
          <a:xfrm>
            <a:off x="508000" y="378691"/>
            <a:ext cx="11388436" cy="5798272"/>
          </a:xfrm>
        </p:spPr>
        <p:txBody>
          <a:bodyPr>
            <a:normAutofit lnSpcReduction="10000"/>
          </a:bodyPr>
          <a:lstStyle/>
          <a:p>
            <a:pPr marL="0" indent="0">
              <a:buNone/>
            </a:pPr>
            <a:r>
              <a:rPr lang="fr-FR" dirty="0"/>
              <a:t>La fée dit alors à Cendrillon : « Eh bien, voilà de quoi aller au bal, n’es-tu pas bien aise ?</a:t>
            </a:r>
          </a:p>
          <a:p>
            <a:pPr marL="0" indent="0">
              <a:buNone/>
            </a:pPr>
            <a:r>
              <a:rPr lang="fr-FR" dirty="0"/>
              <a:t>-Oui, mais est-ce que j’irai comme cela, avec mes vilains habits ? »</a:t>
            </a:r>
          </a:p>
          <a:p>
            <a:pPr marL="0" indent="0">
              <a:buNone/>
            </a:pPr>
            <a:r>
              <a:rPr lang="fr-FR" dirty="0"/>
              <a:t>Sa marraine ne fit que la toucher avec sa baguette, et en même temps ses habits furent changés en des habits de drap d’or et d’argent, tout chamarrés de pierreries ; elle lui donna ensuite une paire de pantoufles de verre, les plus jolies du monde.</a:t>
            </a:r>
          </a:p>
          <a:p>
            <a:pPr marL="0" indent="0">
              <a:buNone/>
            </a:pPr>
            <a:r>
              <a:rPr lang="fr-FR" dirty="0"/>
              <a:t>Quand elle fut ainsi parée, elle monta en carrosse ; mais sa marraine lui recommanda, sur toutes choses, de ne pas passer minuit, l’avertissant que si elle demeurait au bal un moment davantage, son carrosse redeviendrait citrouille, ses chevaux des souris, ses laquais des lézards, et que ses vieux habits reprendraient leur première forme. Elle promit à sa marraine qu’elle ne manquerait pas de sortir du bal avant minuit.</a:t>
            </a:r>
          </a:p>
          <a:p>
            <a:pPr marL="0" indent="0">
              <a:buNone/>
            </a:pPr>
            <a:r>
              <a:rPr lang="fr-FR" sz="2400" dirty="0"/>
              <a:t>Charles Perrault, </a:t>
            </a:r>
            <a:r>
              <a:rPr lang="fr-FR" sz="2400" i="1" dirty="0"/>
              <a:t>Contes</a:t>
            </a:r>
            <a:r>
              <a:rPr lang="fr-FR" sz="2400" dirty="0"/>
              <a:t>, « Cendrillon ou la petite pantoufle de verre », 1697© Edition Garnier Frères, 1967</a:t>
            </a:r>
          </a:p>
          <a:p>
            <a:endParaRPr lang="fr-FR" dirty="0"/>
          </a:p>
        </p:txBody>
      </p:sp>
      <p:cxnSp>
        <p:nvCxnSpPr>
          <p:cNvPr id="4" name="Connecteur droit 3"/>
          <p:cNvCxnSpPr/>
          <p:nvPr/>
        </p:nvCxnSpPr>
        <p:spPr>
          <a:xfrm flipV="1">
            <a:off x="9900745" y="756745"/>
            <a:ext cx="1686910" cy="157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508000" y="1114096"/>
            <a:ext cx="15292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9312166" y="2380593"/>
            <a:ext cx="2275489" cy="105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590331" y="2743200"/>
            <a:ext cx="1916386" cy="105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5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fr-FR" dirty="0">
                <a:solidFill>
                  <a:srgbClr val="0070C0"/>
                </a:solidFill>
              </a:rPr>
              <a:t>F</a:t>
            </a:r>
            <a:r>
              <a:rPr lang="fr-FR" b="1" dirty="0">
                <a:solidFill>
                  <a:srgbClr val="0070C0"/>
                </a:solidFill>
              </a:rPr>
              <a:t>ée</a:t>
            </a:r>
          </a:p>
        </p:txBody>
      </p:sp>
      <p:sp>
        <p:nvSpPr>
          <p:cNvPr id="5" name="Espace réservé du contenu 4"/>
          <p:cNvSpPr>
            <a:spLocks noGrp="1"/>
          </p:cNvSpPr>
          <p:nvPr>
            <p:ph sz="half" idx="1"/>
          </p:nvPr>
        </p:nvSpPr>
        <p:spPr/>
        <p:txBody>
          <a:bodyPr>
            <a:normAutofit fontScale="85000" lnSpcReduction="20000"/>
          </a:bodyPr>
          <a:lstStyle/>
          <a:p>
            <a:pPr marL="0" indent="0">
              <a:buNone/>
            </a:pPr>
            <a:r>
              <a:rPr lang="fr-FR" i="1" dirty="0"/>
              <a:t>    </a:t>
            </a:r>
            <a:r>
              <a:rPr lang="fr-FR" dirty="0"/>
              <a:t>F</a:t>
            </a:r>
            <a:r>
              <a:rPr lang="fr-FR" b="1" dirty="0">
                <a:solidFill>
                  <a:srgbClr val="FF0000"/>
                </a:solidFill>
              </a:rPr>
              <a:t>ée</a:t>
            </a:r>
            <a:r>
              <a:rPr lang="fr-FR" b="1" i="1" dirty="0">
                <a:solidFill>
                  <a:srgbClr val="FF0000"/>
                </a:solidFill>
              </a:rPr>
              <a:t> </a:t>
            </a:r>
            <a:r>
              <a:rPr lang="fr-FR" b="1" dirty="0">
                <a:solidFill>
                  <a:srgbClr val="FF0000"/>
                </a:solidFill>
              </a:rPr>
              <a:t>: </a:t>
            </a:r>
            <a:r>
              <a:rPr lang="fr-FR" b="1" dirty="0"/>
              <a:t>pourquoi ces 2 –e ?</a:t>
            </a:r>
          </a:p>
          <a:p>
            <a:pPr marL="0" indent="0">
              <a:buNone/>
            </a:pPr>
            <a:r>
              <a:rPr lang="fr-FR" b="1" dirty="0">
                <a:solidFill>
                  <a:srgbClr val="FF0000"/>
                </a:solidFill>
              </a:rPr>
              <a:t>  </a:t>
            </a:r>
          </a:p>
          <a:p>
            <a:pPr marL="0" indent="0">
              <a:buNone/>
            </a:pPr>
            <a:r>
              <a:rPr lang="fr-FR" b="1" dirty="0">
                <a:solidFill>
                  <a:srgbClr val="FF0000"/>
                </a:solidFill>
              </a:rPr>
              <a:t>  </a:t>
            </a:r>
            <a:r>
              <a:rPr lang="fr-FR" b="1" dirty="0"/>
              <a:t>En latin, </a:t>
            </a:r>
            <a:r>
              <a:rPr lang="fr-FR" b="1" i="1" dirty="0" err="1"/>
              <a:t>fata</a:t>
            </a:r>
            <a:r>
              <a:rPr lang="fr-FR" b="1" dirty="0"/>
              <a:t>, déesse des destinées. Ce sont les 2 –a de </a:t>
            </a:r>
            <a:r>
              <a:rPr lang="fr-FR" b="1" i="1" dirty="0" err="1"/>
              <a:t>fata</a:t>
            </a:r>
            <a:r>
              <a:rPr lang="fr-FR" b="1" dirty="0"/>
              <a:t> qui expliquent les 2 –e de </a:t>
            </a:r>
            <a:r>
              <a:rPr lang="fr-FR" b="1" i="1" dirty="0"/>
              <a:t>f</a:t>
            </a:r>
            <a:r>
              <a:rPr lang="fr-FR" b="1" i="1" dirty="0">
                <a:solidFill>
                  <a:srgbClr val="FF0000"/>
                </a:solidFill>
              </a:rPr>
              <a:t>ée</a:t>
            </a:r>
            <a:r>
              <a:rPr lang="fr-FR" b="1" dirty="0"/>
              <a:t>…</a:t>
            </a:r>
          </a:p>
          <a:p>
            <a:pPr marL="0" indent="0">
              <a:buNone/>
            </a:pPr>
            <a:r>
              <a:rPr lang="fr-FR" b="1" dirty="0"/>
              <a:t>Oui, </a:t>
            </a:r>
            <a:r>
              <a:rPr lang="fr-FR" b="1" i="1" dirty="0"/>
              <a:t>fée</a:t>
            </a:r>
            <a:r>
              <a:rPr lang="fr-FR" b="1" dirty="0"/>
              <a:t> est donc de la famille de fatal, </a:t>
            </a:r>
            <a:r>
              <a:rPr lang="fr-FR" b="1" i="1" dirty="0"/>
              <a:t>fatalité</a:t>
            </a:r>
            <a:r>
              <a:rPr lang="fr-FR" b="1" dirty="0"/>
              <a:t> dans lesquels tu retrouves le latin </a:t>
            </a:r>
            <a:r>
              <a:rPr lang="fr-FR" b="1" i="1" dirty="0" err="1"/>
              <a:t>fata</a:t>
            </a:r>
            <a:r>
              <a:rPr lang="fr-FR" b="1" i="1" dirty="0"/>
              <a:t> </a:t>
            </a:r>
            <a:r>
              <a:rPr lang="fr-FR" b="1" dirty="0"/>
              <a:t>!</a:t>
            </a:r>
          </a:p>
          <a:p>
            <a:pPr marL="0" indent="0">
              <a:buNone/>
            </a:pPr>
            <a:endParaRPr lang="fr-FR" b="1" dirty="0">
              <a:solidFill>
                <a:srgbClr val="FF0000"/>
              </a:solidFill>
            </a:endParaRPr>
          </a:p>
          <a:p>
            <a:pPr marL="0" indent="0">
              <a:buNone/>
            </a:pPr>
            <a:endParaRPr lang="fr-FR" b="1" dirty="0"/>
          </a:p>
          <a:p>
            <a:pPr marL="0" indent="0">
              <a:buNone/>
            </a:pPr>
            <a:r>
              <a:rPr lang="fr-FR" b="1" dirty="0"/>
              <a:t>La fée est un être imaginaire auquel on attribue le pouvoir d’influer sur la destinée des humains.</a:t>
            </a:r>
          </a:p>
          <a:p>
            <a:pPr marL="0" indent="0">
              <a:buNone/>
            </a:pPr>
            <a:endParaRPr lang="fr-FR" b="1" dirty="0">
              <a:solidFill>
                <a:srgbClr val="FF0000"/>
              </a:solidFill>
            </a:endParaRPr>
          </a:p>
        </p:txBody>
      </p:sp>
      <p:sp>
        <p:nvSpPr>
          <p:cNvPr id="6" name="Espace réservé du contenu 5"/>
          <p:cNvSpPr>
            <a:spLocks noGrp="1"/>
          </p:cNvSpPr>
          <p:nvPr>
            <p:ph sz="half" idx="2"/>
          </p:nvPr>
        </p:nvSpPr>
        <p:spPr/>
        <p:txBody>
          <a:bodyPr>
            <a:normAutofit fontScale="85000" lnSpcReduction="20000"/>
          </a:bodyPr>
          <a:lstStyle/>
          <a:p>
            <a:r>
              <a:rPr lang="fr-FR" i="1" dirty="0"/>
              <a:t>La fée du logis </a:t>
            </a:r>
            <a:r>
              <a:rPr lang="fr-FR" dirty="0"/>
              <a:t>: celle qui transforme la maison par le soin qu’elle en prend.</a:t>
            </a:r>
          </a:p>
          <a:p>
            <a:endParaRPr lang="fr-FR" dirty="0"/>
          </a:p>
          <a:p>
            <a:r>
              <a:rPr lang="fr-FR" i="1" dirty="0"/>
              <a:t>Avoir des doigts de fée </a:t>
            </a:r>
            <a:r>
              <a:rPr lang="fr-FR" dirty="0"/>
              <a:t>: être très doué manuellement.</a:t>
            </a:r>
          </a:p>
          <a:p>
            <a:endParaRPr lang="fr-FR" dirty="0"/>
          </a:p>
          <a:p>
            <a:r>
              <a:rPr lang="fr-FR" dirty="0"/>
              <a:t>Ce nom a créé les dérivés  </a:t>
            </a:r>
            <a:r>
              <a:rPr lang="fr-FR" i="1" dirty="0"/>
              <a:t>féérie</a:t>
            </a:r>
            <a:r>
              <a:rPr lang="fr-FR" dirty="0"/>
              <a:t>, </a:t>
            </a:r>
            <a:r>
              <a:rPr lang="fr-FR" i="1" dirty="0"/>
              <a:t>féérique</a:t>
            </a:r>
            <a:r>
              <a:rPr lang="fr-FR" dirty="0"/>
              <a:t>.</a:t>
            </a:r>
          </a:p>
        </p:txBody>
      </p:sp>
    </p:spTree>
    <p:extLst>
      <p:ext uri="{BB962C8B-B14F-4D97-AF65-F5344CB8AC3E}">
        <p14:creationId xmlns:p14="http://schemas.microsoft.com/office/powerpoint/2010/main" val="397168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1000"/>
                                        <p:tgtEl>
                                          <p:spTgt spid="6">
                                            <p:txEl>
                                              <p:pRg st="2" end="2"/>
                                            </p:txEl>
                                          </p:spTgt>
                                        </p:tgtEl>
                                      </p:cBhvr>
                                    </p:animEffect>
                                    <p:anim calcmode="lin" valueType="num">
                                      <p:cBhvr>
                                        <p:cTn id="4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1000"/>
                                        <p:tgtEl>
                                          <p:spTgt spid="6">
                                            <p:txEl>
                                              <p:pRg st="4" end="4"/>
                                            </p:txEl>
                                          </p:spTgt>
                                        </p:tgtEl>
                                      </p:cBhvr>
                                    </p:animEffect>
                                    <p:anim calcmode="lin" valueType="num">
                                      <p:cBhvr>
                                        <p:cTn id="4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751" y="446315"/>
            <a:ext cx="10942497" cy="5015821"/>
          </a:xfrm>
        </p:spPr>
      </p:pic>
      <p:sp>
        <p:nvSpPr>
          <p:cNvPr id="6" name="ZoneTexte 5"/>
          <p:cNvSpPr txBox="1"/>
          <p:nvPr/>
        </p:nvSpPr>
        <p:spPr>
          <a:xfrm>
            <a:off x="1841713" y="5765354"/>
            <a:ext cx="8411277" cy="707886"/>
          </a:xfrm>
          <a:prstGeom prst="rect">
            <a:avLst/>
          </a:prstGeom>
          <a:noFill/>
        </p:spPr>
        <p:txBody>
          <a:bodyPr wrap="none" rtlCol="0">
            <a:spAutoFit/>
          </a:bodyPr>
          <a:lstStyle/>
          <a:p>
            <a:r>
              <a:rPr lang="fr-FR" sz="2000" i="1" dirty="0"/>
              <a:t>La fée, marraine de Cendrillon, transforme rats en chevaux et lézards en laquais</a:t>
            </a:r>
          </a:p>
          <a:p>
            <a:r>
              <a:rPr lang="fr-FR" sz="2000" dirty="0"/>
              <a:t>Bibliothèque nationale de France, Littérature et art. D.R.</a:t>
            </a:r>
          </a:p>
        </p:txBody>
      </p:sp>
    </p:spTree>
    <p:extLst>
      <p:ext uri="{BB962C8B-B14F-4D97-AF65-F5344CB8AC3E}">
        <p14:creationId xmlns:p14="http://schemas.microsoft.com/office/powerpoint/2010/main" val="196340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5554" y="141688"/>
            <a:ext cx="5380892" cy="6574624"/>
          </a:xfrm>
        </p:spPr>
      </p:pic>
      <p:sp>
        <p:nvSpPr>
          <p:cNvPr id="8" name="ZoneTexte 7"/>
          <p:cNvSpPr txBox="1"/>
          <p:nvPr/>
        </p:nvSpPr>
        <p:spPr>
          <a:xfrm>
            <a:off x="1207477" y="1689798"/>
            <a:ext cx="2039815" cy="4093428"/>
          </a:xfrm>
          <a:prstGeom prst="rect">
            <a:avLst/>
          </a:prstGeom>
          <a:noFill/>
        </p:spPr>
        <p:txBody>
          <a:bodyPr wrap="square" rtlCol="0">
            <a:spAutoFit/>
          </a:bodyPr>
          <a:lstStyle/>
          <a:p>
            <a:r>
              <a:rPr lang="fr-FR" sz="2000" b="1" i="1" dirty="0"/>
              <a:t>La fée, marraine de Cendrillon, transforme une citrouille en carrosse</a:t>
            </a:r>
          </a:p>
          <a:p>
            <a:r>
              <a:rPr lang="fr-FR" sz="2000" dirty="0"/>
              <a:t>Bibliothèque nationale de France, Littérature et art (Y</a:t>
            </a:r>
            <a:r>
              <a:rPr lang="fr-FR" sz="2000" baseline="30000" dirty="0"/>
              <a:t>2</a:t>
            </a:r>
            <a:r>
              <a:rPr lang="fr-FR" sz="2000" dirty="0"/>
              <a:t>49333)</a:t>
            </a:r>
          </a:p>
          <a:p>
            <a:r>
              <a:rPr lang="fr-FR" sz="2000" dirty="0"/>
              <a:t>© Bibliothèque nationale de France</a:t>
            </a:r>
          </a:p>
        </p:txBody>
      </p:sp>
    </p:spTree>
    <p:extLst>
      <p:ext uri="{BB962C8B-B14F-4D97-AF65-F5344CB8AC3E}">
        <p14:creationId xmlns:p14="http://schemas.microsoft.com/office/powerpoint/2010/main" val="384609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16085" y="240879"/>
            <a:ext cx="5889421" cy="6273276"/>
          </a:xfrm>
        </p:spPr>
      </p:pic>
      <p:sp>
        <p:nvSpPr>
          <p:cNvPr id="5" name="ZoneTexte 4"/>
          <p:cNvSpPr txBox="1"/>
          <p:nvPr/>
        </p:nvSpPr>
        <p:spPr>
          <a:xfrm>
            <a:off x="1549423" y="2107772"/>
            <a:ext cx="1800201" cy="3477875"/>
          </a:xfrm>
          <a:prstGeom prst="rect">
            <a:avLst/>
          </a:prstGeom>
          <a:noFill/>
        </p:spPr>
        <p:txBody>
          <a:bodyPr wrap="square" rtlCol="0">
            <a:spAutoFit/>
          </a:bodyPr>
          <a:lstStyle/>
          <a:p>
            <a:r>
              <a:rPr lang="fr-FR" sz="2000" b="1" i="1" dirty="0"/>
              <a:t>Cendrillon et la fée sa marraine</a:t>
            </a:r>
          </a:p>
          <a:p>
            <a:r>
              <a:rPr lang="fr-FR" sz="2000" dirty="0"/>
              <a:t>Bibliothèque nationale de France, Littérature et Art (Fol Y</a:t>
            </a:r>
            <a:r>
              <a:rPr lang="fr-FR" sz="2000" baseline="30000" dirty="0"/>
              <a:t>2</a:t>
            </a:r>
            <a:r>
              <a:rPr lang="fr-FR" sz="2000" dirty="0"/>
              <a:t>427)</a:t>
            </a:r>
          </a:p>
          <a:p>
            <a:r>
              <a:rPr lang="fr-FR" sz="2000" dirty="0"/>
              <a:t>Félix </a:t>
            </a:r>
            <a:r>
              <a:rPr lang="fr-FR" sz="2000" dirty="0" err="1"/>
              <a:t>Lorioux</a:t>
            </a:r>
            <a:r>
              <a:rPr lang="fr-FR" sz="2000" dirty="0"/>
              <a:t> © ADAGP Paris 2001</a:t>
            </a:r>
          </a:p>
        </p:txBody>
      </p:sp>
    </p:spTree>
    <p:extLst>
      <p:ext uri="{BB962C8B-B14F-4D97-AF65-F5344CB8AC3E}">
        <p14:creationId xmlns:p14="http://schemas.microsoft.com/office/powerpoint/2010/main" val="352736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A9D564-5EFE-4863-9A15-01A746DF5AF1}"/>
              </a:ext>
            </a:extLst>
          </p:cNvPr>
          <p:cNvSpPr>
            <a:spLocks noGrp="1"/>
          </p:cNvSpPr>
          <p:nvPr>
            <p:ph type="title"/>
          </p:nvPr>
        </p:nvSpPr>
        <p:spPr/>
        <p:txBody>
          <a:bodyPr/>
          <a:lstStyle/>
          <a:p>
            <a:pPr algn="ctr"/>
            <a:r>
              <a:rPr lang="fr-FR" dirty="0">
                <a:solidFill>
                  <a:srgbClr val="0070C0"/>
                </a:solidFill>
              </a:rPr>
              <a:t>Défi n°1</a:t>
            </a:r>
          </a:p>
        </p:txBody>
      </p:sp>
      <p:sp>
        <p:nvSpPr>
          <p:cNvPr id="3" name="Espace réservé du contenu 2">
            <a:extLst>
              <a:ext uri="{FF2B5EF4-FFF2-40B4-BE49-F238E27FC236}">
                <a16:creationId xmlns:a16="http://schemas.microsoft.com/office/drawing/2014/main" id="{149CB3F8-3D06-4D23-8B4B-7B4063548388}"/>
              </a:ext>
            </a:extLst>
          </p:cNvPr>
          <p:cNvSpPr>
            <a:spLocks noGrp="1"/>
          </p:cNvSpPr>
          <p:nvPr>
            <p:ph idx="1"/>
          </p:nvPr>
        </p:nvSpPr>
        <p:spPr/>
        <p:txBody>
          <a:bodyPr/>
          <a:lstStyle/>
          <a:p>
            <a:pPr marL="0" indent="0">
              <a:buNone/>
            </a:pPr>
            <a:r>
              <a:rPr lang="fr-FR" dirty="0"/>
              <a:t>Retrouve l’identité du personnage qui va nous accompagner tout au long de cette séance… </a:t>
            </a:r>
          </a:p>
          <a:p>
            <a:pPr marL="0" indent="0" algn="ctr">
              <a:buNone/>
            </a:pPr>
            <a:r>
              <a:rPr lang="fr-FR" dirty="0"/>
              <a:t>Voici quelques indices.</a:t>
            </a:r>
          </a:p>
        </p:txBody>
      </p:sp>
    </p:spTree>
    <p:extLst>
      <p:ext uri="{BB962C8B-B14F-4D97-AF65-F5344CB8AC3E}">
        <p14:creationId xmlns:p14="http://schemas.microsoft.com/office/powerpoint/2010/main" val="2311203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olidFill>
                  <a:srgbClr val="0070C0"/>
                </a:solidFill>
              </a:rPr>
              <a:t>Ma</a:t>
            </a:r>
            <a:r>
              <a:rPr lang="fr-FR" b="1" dirty="0">
                <a:solidFill>
                  <a:srgbClr val="0070C0"/>
                </a:solidFill>
              </a:rPr>
              <a:t>rr</a:t>
            </a:r>
            <a:r>
              <a:rPr lang="fr-FR" dirty="0">
                <a:solidFill>
                  <a:srgbClr val="0070C0"/>
                </a:solidFill>
              </a:rPr>
              <a:t>aine / Pa</a:t>
            </a:r>
            <a:r>
              <a:rPr lang="fr-FR" b="1" dirty="0">
                <a:solidFill>
                  <a:srgbClr val="0070C0"/>
                </a:solidFill>
              </a:rPr>
              <a:t>rr</a:t>
            </a:r>
            <a:r>
              <a:rPr lang="fr-FR" dirty="0">
                <a:solidFill>
                  <a:srgbClr val="0070C0"/>
                </a:solidFill>
              </a:rPr>
              <a:t>ain</a:t>
            </a:r>
          </a:p>
        </p:txBody>
      </p:sp>
      <p:sp>
        <p:nvSpPr>
          <p:cNvPr id="3" name="Espace réservé du contenu 2"/>
          <p:cNvSpPr>
            <a:spLocks noGrp="1"/>
          </p:cNvSpPr>
          <p:nvPr>
            <p:ph sz="half" idx="1"/>
          </p:nvPr>
        </p:nvSpPr>
        <p:spPr/>
        <p:txBody>
          <a:bodyPr>
            <a:normAutofit/>
          </a:bodyPr>
          <a:lstStyle/>
          <a:p>
            <a:r>
              <a:rPr lang="fr-FR" b="1" dirty="0">
                <a:solidFill>
                  <a:srgbClr val="FF0000"/>
                </a:solidFill>
              </a:rPr>
              <a:t>2 –r </a:t>
            </a:r>
            <a:r>
              <a:rPr lang="fr-FR" dirty="0"/>
              <a:t>pour ces deux termes qui viennent de </a:t>
            </a:r>
            <a:r>
              <a:rPr lang="fr-FR" i="1" dirty="0"/>
              <a:t>mère</a:t>
            </a:r>
            <a:r>
              <a:rPr lang="fr-FR" dirty="0"/>
              <a:t> (mater) et </a:t>
            </a:r>
            <a:r>
              <a:rPr lang="fr-FR" i="1" dirty="0"/>
              <a:t>père (pater) </a:t>
            </a:r>
            <a:r>
              <a:rPr lang="fr-FR" dirty="0"/>
              <a:t>en latin.</a:t>
            </a:r>
          </a:p>
          <a:p>
            <a:r>
              <a:rPr lang="fr-FR" dirty="0"/>
              <a:t>La marraine, le parrain, sont ceux qui tiennent l’enfant au moment de son baptême et en sont responsables, après ses parents.</a:t>
            </a:r>
          </a:p>
          <a:p>
            <a:endParaRPr lang="fr-FR" dirty="0"/>
          </a:p>
        </p:txBody>
      </p:sp>
      <p:sp>
        <p:nvSpPr>
          <p:cNvPr id="4" name="Espace réservé du contenu 3"/>
          <p:cNvSpPr>
            <a:spLocks noGrp="1"/>
          </p:cNvSpPr>
          <p:nvPr>
            <p:ph sz="half" idx="2"/>
          </p:nvPr>
        </p:nvSpPr>
        <p:spPr/>
        <p:txBody>
          <a:bodyPr>
            <a:normAutofit/>
          </a:bodyPr>
          <a:lstStyle/>
          <a:p>
            <a:r>
              <a:rPr lang="fr-FR" dirty="0"/>
              <a:t>On parle aujourd’hui de </a:t>
            </a:r>
            <a:r>
              <a:rPr lang="fr-FR" i="1" dirty="0"/>
              <a:t>marraine</a:t>
            </a:r>
            <a:r>
              <a:rPr lang="fr-FR" dirty="0"/>
              <a:t> pour le lancement d’un événement ou d’un navire, par exemple.</a:t>
            </a:r>
          </a:p>
          <a:p>
            <a:r>
              <a:rPr lang="fr-FR" dirty="0"/>
              <a:t>Une </a:t>
            </a:r>
            <a:r>
              <a:rPr lang="fr-FR" i="1" dirty="0"/>
              <a:t>marraine </a:t>
            </a:r>
            <a:r>
              <a:rPr lang="fr-FR" dirty="0"/>
              <a:t>ou un </a:t>
            </a:r>
            <a:r>
              <a:rPr lang="fr-FR" i="1" dirty="0"/>
              <a:t>parrain </a:t>
            </a:r>
            <a:r>
              <a:rPr lang="fr-FR" dirty="0"/>
              <a:t>peut nous présenter pour entrer dans un club, une association…</a:t>
            </a:r>
          </a:p>
          <a:p>
            <a:r>
              <a:rPr lang="fr-FR" dirty="0"/>
              <a:t>Le mot a créé le dérivé </a:t>
            </a:r>
            <a:r>
              <a:rPr lang="fr-FR" i="1" dirty="0"/>
              <a:t>parrainage</a:t>
            </a:r>
            <a:r>
              <a:rPr lang="fr-FR" dirty="0"/>
              <a:t>…mais </a:t>
            </a:r>
            <a:r>
              <a:rPr lang="fr-FR" i="1" strike="sngStrike" dirty="0" err="1"/>
              <a:t>marrainage</a:t>
            </a:r>
            <a:r>
              <a:rPr lang="fr-FR" dirty="0"/>
              <a:t> n’existe pas !</a:t>
            </a:r>
          </a:p>
          <a:p>
            <a:endParaRPr lang="fr-FR" dirty="0"/>
          </a:p>
        </p:txBody>
      </p:sp>
    </p:spTree>
    <p:extLst>
      <p:ext uri="{BB962C8B-B14F-4D97-AF65-F5344CB8AC3E}">
        <p14:creationId xmlns:p14="http://schemas.microsoft.com/office/powerpoint/2010/main" val="314502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10515600" cy="1325563"/>
          </a:xfrm>
        </p:spPr>
        <p:txBody>
          <a:bodyPr/>
          <a:lstStyle/>
          <a:p>
            <a:pPr algn="ctr"/>
            <a:r>
              <a:rPr lang="fr-FR" dirty="0">
                <a:solidFill>
                  <a:srgbClr val="0070C0"/>
                </a:solidFill>
              </a:rPr>
              <a:t>Les pantoufles de verre…</a:t>
            </a: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1816" y="1153887"/>
            <a:ext cx="6131169" cy="5617027"/>
          </a:xfrm>
        </p:spPr>
      </p:pic>
      <p:sp>
        <p:nvSpPr>
          <p:cNvPr id="8" name="Bulle ronde 7"/>
          <p:cNvSpPr/>
          <p:nvPr/>
        </p:nvSpPr>
        <p:spPr>
          <a:xfrm>
            <a:off x="9507415" y="4032738"/>
            <a:ext cx="2203938" cy="1172308"/>
          </a:xfrm>
          <a:prstGeom prst="wedgeEllipseCallout">
            <a:avLst>
              <a:gd name="adj1" fmla="val -86259"/>
              <a:gd name="adj2" fmla="val 55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fameuse pantoufle de VERRE !</a:t>
            </a:r>
          </a:p>
        </p:txBody>
      </p:sp>
      <p:sp>
        <p:nvSpPr>
          <p:cNvPr id="9" name="ZoneTexte 8"/>
          <p:cNvSpPr txBox="1"/>
          <p:nvPr/>
        </p:nvSpPr>
        <p:spPr>
          <a:xfrm>
            <a:off x="211016" y="1934308"/>
            <a:ext cx="2215662" cy="2862322"/>
          </a:xfrm>
          <a:prstGeom prst="rect">
            <a:avLst/>
          </a:prstGeom>
          <a:noFill/>
        </p:spPr>
        <p:txBody>
          <a:bodyPr wrap="square" rtlCol="0">
            <a:spAutoFit/>
          </a:bodyPr>
          <a:lstStyle/>
          <a:p>
            <a:r>
              <a:rPr lang="fr-FR" sz="2000" b="1" i="1" dirty="0"/>
              <a:t>Cendrillon perd sa pantoufle de verre</a:t>
            </a:r>
          </a:p>
          <a:p>
            <a:r>
              <a:rPr lang="fr-FR" sz="2000" dirty="0"/>
              <a:t>Bibliothèque nationale de France, Estampes et Photographie (KA Mat 6A boîte 4°)</a:t>
            </a:r>
          </a:p>
          <a:p>
            <a:r>
              <a:rPr lang="fr-FR" sz="2000" dirty="0"/>
              <a:t>Henry Morin / D.R.</a:t>
            </a:r>
          </a:p>
        </p:txBody>
      </p:sp>
    </p:spTree>
    <p:extLst>
      <p:ext uri="{BB962C8B-B14F-4D97-AF65-F5344CB8AC3E}">
        <p14:creationId xmlns:p14="http://schemas.microsoft.com/office/powerpoint/2010/main" val="231972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olidFill>
                  <a:srgbClr val="0070C0"/>
                </a:solidFill>
              </a:rPr>
              <a:t>Ca</a:t>
            </a:r>
            <a:r>
              <a:rPr lang="fr-FR" b="1" dirty="0">
                <a:solidFill>
                  <a:srgbClr val="0070C0"/>
                </a:solidFill>
              </a:rPr>
              <a:t>rr</a:t>
            </a:r>
            <a:r>
              <a:rPr lang="fr-FR" dirty="0">
                <a:solidFill>
                  <a:srgbClr val="0070C0"/>
                </a:solidFill>
              </a:rPr>
              <a:t>osse</a:t>
            </a:r>
          </a:p>
        </p:txBody>
      </p:sp>
      <p:sp>
        <p:nvSpPr>
          <p:cNvPr id="3" name="Espace réservé du contenu 2"/>
          <p:cNvSpPr>
            <a:spLocks noGrp="1"/>
          </p:cNvSpPr>
          <p:nvPr>
            <p:ph sz="half" idx="1"/>
          </p:nvPr>
        </p:nvSpPr>
        <p:spPr>
          <a:xfrm>
            <a:off x="630621" y="1825625"/>
            <a:ext cx="5389179" cy="4351338"/>
          </a:xfrm>
        </p:spPr>
        <p:txBody>
          <a:bodyPr>
            <a:normAutofit fontScale="92500" lnSpcReduction="10000"/>
          </a:bodyPr>
          <a:lstStyle/>
          <a:p>
            <a:pPr marL="0" indent="0">
              <a:buNone/>
            </a:pPr>
            <a:r>
              <a:rPr lang="fr-FR" b="1" dirty="0">
                <a:solidFill>
                  <a:srgbClr val="FF0000"/>
                </a:solidFill>
              </a:rPr>
              <a:t>   2 –r </a:t>
            </a:r>
            <a:r>
              <a:rPr lang="fr-FR" dirty="0"/>
              <a:t>là aussi à ne pas oublier ! Pourquoi ?</a:t>
            </a:r>
          </a:p>
          <a:p>
            <a:endParaRPr lang="fr-FR" dirty="0"/>
          </a:p>
          <a:p>
            <a:pPr marL="0" indent="0">
              <a:buNone/>
            </a:pPr>
            <a:r>
              <a:rPr lang="fr-FR" i="1" dirty="0"/>
              <a:t>Carrosse</a:t>
            </a:r>
            <a:r>
              <a:rPr lang="fr-FR" dirty="0"/>
              <a:t> vient du latin  </a:t>
            </a:r>
            <a:r>
              <a:rPr lang="fr-FR" i="1" dirty="0" err="1"/>
              <a:t>ca</a:t>
            </a:r>
            <a:r>
              <a:rPr lang="fr-FR" b="1" i="1" dirty="0" err="1"/>
              <a:t>rr</a:t>
            </a:r>
            <a:r>
              <a:rPr lang="fr-FR" i="1" dirty="0" err="1"/>
              <a:t>o</a:t>
            </a:r>
            <a:r>
              <a:rPr lang="fr-FR" dirty="0"/>
              <a:t> (char) : nous avons conservé les </a:t>
            </a:r>
            <a:r>
              <a:rPr lang="fr-FR" b="1" dirty="0"/>
              <a:t>2 –r</a:t>
            </a:r>
            <a:r>
              <a:rPr lang="fr-FR" dirty="0"/>
              <a:t> du latin .</a:t>
            </a:r>
          </a:p>
          <a:p>
            <a:endParaRPr lang="fr-FR" dirty="0"/>
          </a:p>
          <a:p>
            <a:pPr marL="0" indent="0">
              <a:buNone/>
            </a:pPr>
            <a:r>
              <a:rPr lang="fr-FR" dirty="0"/>
              <a:t> Il désigne une voiture luxueuse suspendue, à 4 roues, tirée par des chevaux.</a:t>
            </a:r>
          </a:p>
          <a:p>
            <a:endParaRPr lang="fr-FR" dirty="0"/>
          </a:p>
        </p:txBody>
      </p:sp>
      <p:sp>
        <p:nvSpPr>
          <p:cNvPr id="4" name="Espace réservé du contenu 3"/>
          <p:cNvSpPr>
            <a:spLocks noGrp="1"/>
          </p:cNvSpPr>
          <p:nvPr>
            <p:ph sz="half" idx="2"/>
          </p:nvPr>
        </p:nvSpPr>
        <p:spPr/>
        <p:txBody>
          <a:bodyPr>
            <a:normAutofit fontScale="92500" lnSpcReduction="10000"/>
          </a:bodyPr>
          <a:lstStyle/>
          <a:p>
            <a:r>
              <a:rPr lang="fr-FR" dirty="0"/>
              <a:t>Rouler carrosse : mener grand train, vivre de façon luxueuse.</a:t>
            </a:r>
          </a:p>
          <a:p>
            <a:endParaRPr lang="fr-FR" dirty="0"/>
          </a:p>
          <a:p>
            <a:r>
              <a:rPr lang="fr-FR" dirty="0"/>
              <a:t>Etre la cinquième roue du </a:t>
            </a:r>
          </a:p>
          <a:p>
            <a:pPr marL="0" indent="0">
              <a:buNone/>
            </a:pPr>
            <a:r>
              <a:rPr lang="fr-FR" dirty="0"/>
              <a:t>carrosse : être inutile…</a:t>
            </a:r>
          </a:p>
          <a:p>
            <a:endParaRPr lang="fr-FR" dirty="0"/>
          </a:p>
          <a:p>
            <a:r>
              <a:rPr lang="fr-FR" dirty="0"/>
              <a:t>Ce nom a créé les dérivés </a:t>
            </a:r>
            <a:r>
              <a:rPr lang="fr-FR" i="1" dirty="0"/>
              <a:t>ca</a:t>
            </a:r>
            <a:r>
              <a:rPr lang="fr-FR" b="1" i="1" dirty="0"/>
              <a:t>rr</a:t>
            </a:r>
            <a:r>
              <a:rPr lang="fr-FR" i="1" dirty="0"/>
              <a:t>ossier, ca</a:t>
            </a:r>
            <a:r>
              <a:rPr lang="fr-FR" b="1" i="1" dirty="0"/>
              <a:t>rr</a:t>
            </a:r>
            <a:r>
              <a:rPr lang="fr-FR" i="1" dirty="0"/>
              <a:t>osserie, ca</a:t>
            </a:r>
            <a:r>
              <a:rPr lang="fr-FR" b="1" i="1" dirty="0"/>
              <a:t>rr</a:t>
            </a:r>
            <a:r>
              <a:rPr lang="fr-FR" i="1" dirty="0"/>
              <a:t>ossable </a:t>
            </a:r>
            <a:r>
              <a:rPr lang="fr-FR" dirty="0"/>
              <a:t>dont le sens a évolué parallèlement à l’évolution de nos moyens de transport.</a:t>
            </a:r>
          </a:p>
          <a:p>
            <a:endParaRPr lang="fr-FR" dirty="0"/>
          </a:p>
          <a:p>
            <a:endParaRPr lang="fr-FR" dirty="0"/>
          </a:p>
        </p:txBody>
      </p:sp>
    </p:spTree>
    <p:extLst>
      <p:ext uri="{BB962C8B-B14F-4D97-AF65-F5344CB8AC3E}">
        <p14:creationId xmlns:p14="http://schemas.microsoft.com/office/powerpoint/2010/main" val="22208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0689" y="1034143"/>
            <a:ext cx="8179955" cy="5092022"/>
          </a:xfrm>
        </p:spPr>
      </p:pic>
      <p:sp>
        <p:nvSpPr>
          <p:cNvPr id="5" name="ZoneTexte 4"/>
          <p:cNvSpPr txBox="1"/>
          <p:nvPr/>
        </p:nvSpPr>
        <p:spPr>
          <a:xfrm>
            <a:off x="623393" y="1700808"/>
            <a:ext cx="1444893" cy="2862322"/>
          </a:xfrm>
          <a:prstGeom prst="rect">
            <a:avLst/>
          </a:prstGeom>
          <a:noFill/>
        </p:spPr>
        <p:txBody>
          <a:bodyPr wrap="square" rtlCol="0">
            <a:spAutoFit/>
          </a:bodyPr>
          <a:lstStyle/>
          <a:p>
            <a:r>
              <a:rPr lang="fr-FR" sz="2000" b="1" i="1" dirty="0"/>
              <a:t>Cendrillon</a:t>
            </a:r>
            <a:r>
              <a:rPr lang="fr-FR" sz="2000" dirty="0"/>
              <a:t> de Walt Disney</a:t>
            </a:r>
          </a:p>
          <a:p>
            <a:r>
              <a:rPr lang="fr-FR" sz="2000" dirty="0"/>
              <a:t>Walt Disney</a:t>
            </a:r>
          </a:p>
          <a:p>
            <a:r>
              <a:rPr lang="fr-FR" sz="2000" dirty="0"/>
              <a:t>© Walt Disney, par autorisation spéciale de TWDCF</a:t>
            </a:r>
          </a:p>
        </p:txBody>
      </p:sp>
    </p:spTree>
    <p:extLst>
      <p:ext uri="{BB962C8B-B14F-4D97-AF65-F5344CB8AC3E}">
        <p14:creationId xmlns:p14="http://schemas.microsoft.com/office/powerpoint/2010/main" val="8872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862" y="329784"/>
            <a:ext cx="8799017" cy="6220917"/>
          </a:xfrm>
        </p:spPr>
      </p:pic>
      <p:sp>
        <p:nvSpPr>
          <p:cNvPr id="3" name="ZoneTexte 2"/>
          <p:cNvSpPr txBox="1"/>
          <p:nvPr/>
        </p:nvSpPr>
        <p:spPr>
          <a:xfrm>
            <a:off x="9372958" y="1518139"/>
            <a:ext cx="2338465" cy="4062651"/>
          </a:xfrm>
          <a:prstGeom prst="rect">
            <a:avLst/>
          </a:prstGeom>
          <a:noFill/>
        </p:spPr>
        <p:txBody>
          <a:bodyPr wrap="square" rtlCol="0">
            <a:spAutoFit/>
          </a:bodyPr>
          <a:lstStyle/>
          <a:p>
            <a:r>
              <a:rPr lang="fr-FR" sz="2000" b="1" i="1" dirty="0"/>
              <a:t>Entrée solennelle de Louis XIV et de la reine Marie-Thérèse à Arras le 30 juillet 1667</a:t>
            </a:r>
            <a:r>
              <a:rPr lang="fr-FR" sz="2000" dirty="0"/>
              <a:t>, Adam-François Van der Meulen (1632-1690) © Photo RMN-Grand Palais (Château de Versailles) / Gérard Blot</a:t>
            </a:r>
          </a:p>
          <a:p>
            <a:endParaRPr lang="fr-FR" dirty="0"/>
          </a:p>
        </p:txBody>
      </p:sp>
    </p:spTree>
    <p:extLst>
      <p:ext uri="{BB962C8B-B14F-4D97-AF65-F5344CB8AC3E}">
        <p14:creationId xmlns:p14="http://schemas.microsoft.com/office/powerpoint/2010/main" val="175816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65D51B15-57FD-4D52-B35B-0FDCFDD1401F}"/>
              </a:ext>
            </a:extLst>
          </p:cNvPr>
          <p:cNvPicPr>
            <a:picLocks noGrp="1" noChangeAspect="1"/>
          </p:cNvPicPr>
          <p:nvPr>
            <p:ph idx="1"/>
          </p:nvPr>
        </p:nvPicPr>
        <p:blipFill>
          <a:blip r:embed="rId2"/>
          <a:stretch>
            <a:fillRect/>
          </a:stretch>
        </p:blipFill>
        <p:spPr>
          <a:xfrm>
            <a:off x="1810629" y="347663"/>
            <a:ext cx="8570742" cy="5829300"/>
          </a:xfrm>
          <a:prstGeom prst="rect">
            <a:avLst/>
          </a:prstGeom>
        </p:spPr>
      </p:pic>
    </p:spTree>
    <p:extLst>
      <p:ext uri="{BB962C8B-B14F-4D97-AF65-F5344CB8AC3E}">
        <p14:creationId xmlns:p14="http://schemas.microsoft.com/office/powerpoint/2010/main" val="393540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5FB0A-CA65-48D3-8F1E-93DC6B70C11F}"/>
              </a:ext>
            </a:extLst>
          </p:cNvPr>
          <p:cNvSpPr>
            <a:spLocks noGrp="1"/>
          </p:cNvSpPr>
          <p:nvPr>
            <p:ph type="title"/>
          </p:nvPr>
        </p:nvSpPr>
        <p:spPr/>
        <p:txBody>
          <a:bodyPr/>
          <a:lstStyle/>
          <a:p>
            <a:r>
              <a:rPr lang="fr-FR" b="1" dirty="0">
                <a:solidFill>
                  <a:srgbClr val="0070C0"/>
                </a:solidFill>
              </a:rPr>
              <a:t>Revenons au texte et observons…</a:t>
            </a:r>
          </a:p>
        </p:txBody>
      </p:sp>
      <p:sp>
        <p:nvSpPr>
          <p:cNvPr id="3" name="Espace réservé du contenu 2">
            <a:extLst>
              <a:ext uri="{FF2B5EF4-FFF2-40B4-BE49-F238E27FC236}">
                <a16:creationId xmlns:a16="http://schemas.microsoft.com/office/drawing/2014/main" id="{B6766876-66A4-4D96-867D-5FDAA23F2979}"/>
              </a:ext>
            </a:extLst>
          </p:cNvPr>
          <p:cNvSpPr>
            <a:spLocks noGrp="1"/>
          </p:cNvSpPr>
          <p:nvPr>
            <p:ph idx="1"/>
          </p:nvPr>
        </p:nvSpPr>
        <p:spPr/>
        <p:txBody>
          <a:bodyPr/>
          <a:lstStyle/>
          <a:p>
            <a:pPr marL="0" indent="0">
              <a:buNone/>
            </a:pPr>
            <a:r>
              <a:rPr lang="fr-FR" sz="3200" dirty="0"/>
              <a:t>La fée dit alors à Cendrillon : « Eh bien, voilà de quoi aller au bal, n’es-tu pas bien aise ?</a:t>
            </a:r>
          </a:p>
          <a:p>
            <a:pPr marL="0" indent="0">
              <a:buNone/>
            </a:pPr>
            <a:r>
              <a:rPr lang="fr-FR" sz="3200" dirty="0"/>
              <a:t>-Oui, mais est-ce que j’irai comme cela, avec mes vilains habits ? »</a:t>
            </a:r>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5813" y="301378"/>
            <a:ext cx="1453055" cy="1453055"/>
          </a:xfrm>
          <a:prstGeom prst="rect">
            <a:avLst/>
          </a:prstGeom>
        </p:spPr>
      </p:pic>
    </p:spTree>
    <p:extLst>
      <p:ext uri="{BB962C8B-B14F-4D97-AF65-F5344CB8AC3E}">
        <p14:creationId xmlns:p14="http://schemas.microsoft.com/office/powerpoint/2010/main" val="24620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96807751-EA4F-8740-B52E-9E9200889DC7}"/>
              </a:ext>
            </a:extLst>
          </p:cNvPr>
          <p:cNvGraphicFramePr>
            <a:graphicFrameLocks/>
          </p:cNvGraphicFramePr>
          <p:nvPr>
            <p:extLst>
              <p:ext uri="{D42A27DB-BD31-4B8C-83A1-F6EECF244321}">
                <p14:modId xmlns:p14="http://schemas.microsoft.com/office/powerpoint/2010/main" val="1083992408"/>
              </p:ext>
            </p:extLst>
          </p:nvPr>
        </p:nvGraphicFramePr>
        <p:xfrm>
          <a:off x="330395" y="1475972"/>
          <a:ext cx="11397805" cy="4638576"/>
        </p:xfrm>
        <a:graphic>
          <a:graphicData uri="http://schemas.openxmlformats.org/drawingml/2006/table">
            <a:tbl>
              <a:tblPr firstRow="1" bandRow="1">
                <a:tableStyleId>{BDBED569-4797-4DF1-A0F4-6AAB3CD982D8}</a:tableStyleId>
              </a:tblPr>
              <a:tblGrid>
                <a:gridCol w="4971246">
                  <a:extLst>
                    <a:ext uri="{9D8B030D-6E8A-4147-A177-3AD203B41FA5}">
                      <a16:colId xmlns:a16="http://schemas.microsoft.com/office/drawing/2014/main" val="2464352833"/>
                    </a:ext>
                  </a:extLst>
                </a:gridCol>
                <a:gridCol w="3438659">
                  <a:extLst>
                    <a:ext uri="{9D8B030D-6E8A-4147-A177-3AD203B41FA5}">
                      <a16:colId xmlns:a16="http://schemas.microsoft.com/office/drawing/2014/main" val="1403132710"/>
                    </a:ext>
                  </a:extLst>
                </a:gridCol>
                <a:gridCol w="2987900">
                  <a:extLst>
                    <a:ext uri="{9D8B030D-6E8A-4147-A177-3AD203B41FA5}">
                      <a16:colId xmlns:a16="http://schemas.microsoft.com/office/drawing/2014/main" val="20002"/>
                    </a:ext>
                  </a:extLst>
                </a:gridCol>
              </a:tblGrid>
              <a:tr h="1372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solidFill>
                          <a:schemeClr val="tx1"/>
                        </a:solidFill>
                        <a:latin typeface="+mn-lt"/>
                      </a:endParaRPr>
                    </a:p>
                    <a:p>
                      <a:pPr algn="ctr"/>
                      <a:r>
                        <a:rPr lang="fr-FR" sz="2000" b="1" dirty="0"/>
                        <a:t>Dans un dialogue, le narrateur raconte l’histoire. </a:t>
                      </a:r>
                      <a:endParaRPr lang="fr-FR" sz="2000" b="1" dirty="0">
                        <a:latin typeface="Comic Sans MS" pitchFamily="66" charset="0"/>
                      </a:endParaRPr>
                    </a:p>
                  </a:txBody>
                  <a:tcPr/>
                </a:tc>
                <a:tc>
                  <a:txBody>
                    <a:bodyPr/>
                    <a:lstStyle/>
                    <a:p>
                      <a:pPr algn="ctr"/>
                      <a:endParaRPr lang="fr-FR" sz="2000" dirty="0"/>
                    </a:p>
                    <a:p>
                      <a:pPr algn="ctr"/>
                      <a:endParaRPr lang="fr-FR" sz="2000" dirty="0"/>
                    </a:p>
                    <a:p>
                      <a:pPr algn="ctr"/>
                      <a:r>
                        <a:rPr lang="fr-FR" sz="2000" b="0" dirty="0"/>
                        <a:t>VRAI</a:t>
                      </a:r>
                      <a:endParaRPr lang="fr-FR" sz="2000" b="0" dirty="0">
                        <a:latin typeface="Comic Sans MS" pitchFamily="66" charset="0"/>
                      </a:endParaRPr>
                    </a:p>
                  </a:txBody>
                  <a:tcPr/>
                </a:tc>
                <a:tc>
                  <a:txBody>
                    <a:bodyPr/>
                    <a:lstStyle/>
                    <a:p>
                      <a:pPr algn="ctr"/>
                      <a:endParaRPr lang="fr-FR" sz="2000" dirty="0"/>
                    </a:p>
                    <a:p>
                      <a:pPr algn="ctr"/>
                      <a:endParaRPr lang="fr-FR" sz="2000" dirty="0"/>
                    </a:p>
                    <a:p>
                      <a:pPr algn="ctr"/>
                      <a:r>
                        <a:rPr lang="fr-FR" sz="2000" b="0" dirty="0"/>
                        <a:t>FAUX</a:t>
                      </a:r>
                      <a:endParaRPr lang="fr-FR" sz="2000" b="0" dirty="0">
                        <a:latin typeface="Comic Sans MS" pitchFamily="66" charset="0"/>
                      </a:endParaRPr>
                    </a:p>
                  </a:txBody>
                  <a:tcPr/>
                </a:tc>
                <a:extLst>
                  <a:ext uri="{0D108BD9-81ED-4DB2-BD59-A6C34878D82A}">
                    <a16:rowId xmlns:a16="http://schemas.microsoft.com/office/drawing/2014/main" val="3065012800"/>
                  </a:ext>
                </a:extLst>
              </a:tr>
              <a:tr h="11215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p>
                    <a:p>
                      <a:pPr algn="ctr"/>
                      <a:r>
                        <a:rPr lang="fr-FR" sz="2000" b="1" dirty="0"/>
                        <a:t>À chaque changement de personnage, on retourne à la ligne. </a:t>
                      </a:r>
                      <a:endParaRPr lang="fr-FR" sz="2000" b="1" dirty="0">
                        <a:latin typeface="Comic Sans MS" pitchFamily="66" charset="0"/>
                      </a:endParaRPr>
                    </a:p>
                  </a:txBody>
                  <a:tcPr/>
                </a:tc>
                <a:tc>
                  <a:txBody>
                    <a:bodyPr/>
                    <a:lstStyle/>
                    <a:p>
                      <a:pPr algn="ctr"/>
                      <a:endParaRPr lang="fr-FR" sz="2000" dirty="0"/>
                    </a:p>
                    <a:p>
                      <a:pPr algn="ctr"/>
                      <a:r>
                        <a:rPr lang="fr-FR" sz="2000" dirty="0"/>
                        <a:t>VRAI</a:t>
                      </a:r>
                      <a:endParaRPr lang="fr-FR" sz="2000" dirty="0">
                        <a:latin typeface="Comic Sans MS" pitchFamily="66" charset="0"/>
                      </a:endParaRPr>
                    </a:p>
                  </a:txBody>
                  <a:tcPr/>
                </a:tc>
                <a:tc>
                  <a:txBody>
                    <a:bodyPr/>
                    <a:lstStyle/>
                    <a:p>
                      <a:pPr algn="ctr"/>
                      <a:endParaRPr lang="fr-FR" sz="2000" dirty="0"/>
                    </a:p>
                    <a:p>
                      <a:pPr algn="ctr"/>
                      <a:r>
                        <a:rPr lang="fr-FR" sz="2000" dirty="0"/>
                        <a:t>FAUX</a:t>
                      </a:r>
                      <a:endParaRPr lang="fr-FR" sz="2000" dirty="0">
                        <a:latin typeface="Comic Sans MS" pitchFamily="66" charset="0"/>
                      </a:endParaRPr>
                    </a:p>
                  </a:txBody>
                  <a:tcPr/>
                </a:tc>
                <a:extLst>
                  <a:ext uri="{0D108BD9-81ED-4DB2-BD59-A6C34878D82A}">
                    <a16:rowId xmlns:a16="http://schemas.microsoft.com/office/drawing/2014/main" val="578377967"/>
                  </a:ext>
                </a:extLst>
              </a:tr>
              <a:tr h="1072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t>Avant les propos de chaque personnage, on dessine une flèche. </a:t>
                      </a:r>
                    </a:p>
                  </a:txBody>
                  <a:tcPr/>
                </a:tc>
                <a:tc>
                  <a:txBody>
                    <a:bodyPr/>
                    <a:lstStyle/>
                    <a:p>
                      <a:pPr algn="ctr"/>
                      <a:endParaRPr lang="fr-FR" sz="2000" dirty="0"/>
                    </a:p>
                    <a:p>
                      <a:pPr algn="ctr"/>
                      <a:r>
                        <a:rPr lang="fr-FR" sz="2000" dirty="0"/>
                        <a:t>VRAI</a:t>
                      </a:r>
                      <a:endParaRPr lang="fr-FR" sz="2000" dirty="0">
                        <a:latin typeface="Comic Sans MS" pitchFamily="66" charset="0"/>
                      </a:endParaRPr>
                    </a:p>
                  </a:txBody>
                  <a:tcPr/>
                </a:tc>
                <a:tc>
                  <a:txBody>
                    <a:bodyPr/>
                    <a:lstStyle/>
                    <a:p>
                      <a:pPr algn="ctr"/>
                      <a:endParaRPr lang="fr-FR" sz="2000" dirty="0"/>
                    </a:p>
                    <a:p>
                      <a:pPr algn="ctr"/>
                      <a:endParaRPr lang="fr-FR" sz="2000" dirty="0"/>
                    </a:p>
                    <a:p>
                      <a:pPr algn="ctr"/>
                      <a:r>
                        <a:rPr lang="fr-FR" sz="2000" dirty="0"/>
                        <a:t>FAUX</a:t>
                      </a:r>
                      <a:endParaRPr lang="fr-FR" sz="2000" dirty="0">
                        <a:latin typeface="Comic Sans MS" pitchFamily="66" charset="0"/>
                      </a:endParaRPr>
                    </a:p>
                  </a:txBody>
                  <a:tcPr/>
                </a:tc>
                <a:extLst>
                  <a:ext uri="{0D108BD9-81ED-4DB2-BD59-A6C34878D82A}">
                    <a16:rowId xmlns:a16="http://schemas.microsoft.com/office/drawing/2014/main" val="489158131"/>
                  </a:ext>
                </a:extLst>
              </a:tr>
              <a:tr h="1072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t>Le dialogue est annoncé par deux points et l’ouverture des parenthèses.</a:t>
                      </a:r>
                    </a:p>
                  </a:txBody>
                  <a:tcPr/>
                </a:tc>
                <a:tc>
                  <a:txBody>
                    <a:bodyPr/>
                    <a:lstStyle/>
                    <a:p>
                      <a:pPr algn="ctr"/>
                      <a:endParaRPr lang="fr-FR" sz="2000" dirty="0"/>
                    </a:p>
                    <a:p>
                      <a:pPr algn="ctr"/>
                      <a:r>
                        <a:rPr lang="fr-FR" sz="2000" dirty="0"/>
                        <a:t>VRAI </a:t>
                      </a:r>
                      <a:endParaRPr lang="fr-FR" sz="2000" dirty="0">
                        <a:latin typeface="Comic Sans MS" pitchFamily="66" charset="0"/>
                      </a:endParaRPr>
                    </a:p>
                  </a:txBody>
                  <a:tcPr/>
                </a:tc>
                <a:tc>
                  <a:txBody>
                    <a:bodyPr/>
                    <a:lstStyle/>
                    <a:p>
                      <a:pPr algn="ctr"/>
                      <a:endParaRPr lang="fr-FR" sz="2000" dirty="0"/>
                    </a:p>
                    <a:p>
                      <a:pPr algn="ctr"/>
                      <a:r>
                        <a:rPr lang="fr-FR" sz="2000" dirty="0"/>
                        <a:t>FAUX</a:t>
                      </a:r>
                      <a:endParaRPr lang="fr-FR" sz="2000" dirty="0">
                        <a:latin typeface="Comic Sans MS" pitchFamily="66" charset="0"/>
                      </a:endParaRPr>
                    </a:p>
                  </a:txBody>
                  <a:tcPr/>
                </a:tc>
                <a:extLst>
                  <a:ext uri="{0D108BD9-81ED-4DB2-BD59-A6C34878D82A}">
                    <a16:rowId xmlns:a16="http://schemas.microsoft.com/office/drawing/2014/main" val="2217983435"/>
                  </a:ext>
                </a:extLst>
              </a:tr>
            </a:tbl>
          </a:graphicData>
        </a:graphic>
      </p:graphicFrame>
      <p:sp>
        <p:nvSpPr>
          <p:cNvPr id="7" name="Ellipse 6"/>
          <p:cNvSpPr/>
          <p:nvPr/>
        </p:nvSpPr>
        <p:spPr>
          <a:xfrm>
            <a:off x="6165210" y="1586272"/>
            <a:ext cx="1600200" cy="10668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9536585" y="2998872"/>
            <a:ext cx="1600200" cy="838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6165210" y="4047727"/>
            <a:ext cx="1600200" cy="95567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6295839" y="5135918"/>
            <a:ext cx="1600200" cy="84611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p:cNvSpPr/>
          <p:nvPr/>
        </p:nvSpPr>
        <p:spPr>
          <a:xfrm>
            <a:off x="604157" y="305736"/>
            <a:ext cx="3167743" cy="1107996"/>
          </a:xfrm>
          <a:prstGeom prst="rect">
            <a:avLst/>
          </a:prstGeom>
          <a:noFill/>
        </p:spPr>
        <p:txBody>
          <a:bodyPr wrap="square" lIns="91440" tIns="45720" rIns="91440" bIns="45720">
            <a:spAutoFit/>
          </a:bodyPr>
          <a:lstStyle/>
          <a:p>
            <a:pPr algn="ctr"/>
            <a:r>
              <a:rPr lang="fr-FR"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Quiz</a:t>
            </a:r>
            <a:endParaRPr lang="fr-FR"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240" y="367976"/>
            <a:ext cx="947319" cy="947319"/>
          </a:xfrm>
          <a:prstGeom prst="rect">
            <a:avLst/>
          </a:prstGeom>
        </p:spPr>
      </p:pic>
      <p:sp>
        <p:nvSpPr>
          <p:cNvPr id="3" name="ZoneTexte 2"/>
          <p:cNvSpPr txBox="1"/>
          <p:nvPr/>
        </p:nvSpPr>
        <p:spPr>
          <a:xfrm>
            <a:off x="7269253" y="417214"/>
            <a:ext cx="2439257" cy="584775"/>
          </a:xfrm>
          <a:prstGeom prst="rect">
            <a:avLst/>
          </a:prstGeom>
          <a:noFill/>
        </p:spPr>
        <p:txBody>
          <a:bodyPr wrap="none" rtlCol="0">
            <a:spAutoFit/>
          </a:bodyPr>
          <a:lstStyle/>
          <a:p>
            <a:r>
              <a:rPr lang="fr-FR" sz="3200" b="1" dirty="0"/>
              <a:t>LE DIALOGUE</a:t>
            </a:r>
          </a:p>
        </p:txBody>
      </p:sp>
    </p:spTree>
    <p:extLst>
      <p:ext uri="{BB962C8B-B14F-4D97-AF65-F5344CB8AC3E}">
        <p14:creationId xmlns:p14="http://schemas.microsoft.com/office/powerpoint/2010/main" val="374151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6D72D-E738-4D6B-8044-434365891396}"/>
              </a:ext>
            </a:extLst>
          </p:cNvPr>
          <p:cNvSpPr>
            <a:spLocks noGrp="1"/>
          </p:cNvSpPr>
          <p:nvPr>
            <p:ph type="title"/>
          </p:nvPr>
        </p:nvSpPr>
        <p:spPr/>
        <p:txBody>
          <a:bodyPr/>
          <a:lstStyle/>
          <a:p>
            <a:r>
              <a:rPr lang="fr-FR" dirty="0">
                <a:solidFill>
                  <a:srgbClr val="0070C0"/>
                </a:solidFill>
              </a:rPr>
              <a:t>Cherchons encore…</a:t>
            </a:r>
          </a:p>
        </p:txBody>
      </p:sp>
      <p:sp>
        <p:nvSpPr>
          <p:cNvPr id="3" name="Espace réservé du contenu 2">
            <a:extLst>
              <a:ext uri="{FF2B5EF4-FFF2-40B4-BE49-F238E27FC236}">
                <a16:creationId xmlns:a16="http://schemas.microsoft.com/office/drawing/2014/main" id="{7A981D5F-EB66-40F4-842E-315122F0754B}"/>
              </a:ext>
            </a:extLst>
          </p:cNvPr>
          <p:cNvSpPr>
            <a:spLocks noGrp="1"/>
          </p:cNvSpPr>
          <p:nvPr>
            <p:ph idx="1"/>
          </p:nvPr>
        </p:nvSpPr>
        <p:spPr>
          <a:xfrm>
            <a:off x="838200" y="1354667"/>
            <a:ext cx="10515600" cy="4822296"/>
          </a:xfrm>
        </p:spPr>
        <p:txBody>
          <a:bodyPr/>
          <a:lstStyle/>
          <a:p>
            <a:pPr marL="0" indent="0">
              <a:buNone/>
            </a:pPr>
            <a:r>
              <a:rPr lang="fr-FR" b="1" dirty="0"/>
              <a:t>À quel temps les verbes sont-ils conjugués ?</a:t>
            </a:r>
          </a:p>
          <a:p>
            <a:pPr marL="0" indent="0">
              <a:buNone/>
            </a:pPr>
            <a:endParaRPr lang="fr-FR" dirty="0"/>
          </a:p>
          <a:p>
            <a:r>
              <a:rPr lang="fr-FR" sz="3600" dirty="0"/>
              <a:t>Le fils du roi courut la recevoir. Il lui donna la main à la descente du carrosse et la mena dans la salle. Il se fit alors un grand silence, on cessa de danser […] Le prince la mit à la place la plus honorable, et ensuite il la prit pour la mener danser. […] Cendrillon en fut bien aise.</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5813" y="301378"/>
            <a:ext cx="1453055" cy="1453055"/>
          </a:xfrm>
          <a:prstGeom prst="rect">
            <a:avLst/>
          </a:prstGeom>
        </p:spPr>
      </p:pic>
      <p:cxnSp>
        <p:nvCxnSpPr>
          <p:cNvPr id="6" name="Connecteur droit 5"/>
          <p:cNvCxnSpPr/>
          <p:nvPr/>
        </p:nvCxnSpPr>
        <p:spPr>
          <a:xfrm>
            <a:off x="3421117" y="2916621"/>
            <a:ext cx="1481959" cy="15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7704083" y="2908738"/>
            <a:ext cx="1481959" cy="15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5922579" y="3415863"/>
            <a:ext cx="1481959" cy="15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0415750" y="3415863"/>
            <a:ext cx="56493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5922579" y="3910178"/>
            <a:ext cx="1171903" cy="15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2680137" y="4367048"/>
            <a:ext cx="740980" cy="1051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429407" y="4913587"/>
            <a:ext cx="793531" cy="52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9768049" y="4913587"/>
            <a:ext cx="64770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8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9729C14-8553-45C2-9CDD-79C8BA7258A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0070C0"/>
                </a:solidFill>
              </a:rPr>
              <a:t>Cherchons et observons…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8420" y="226491"/>
            <a:ext cx="801415" cy="801415"/>
          </a:xfrm>
          <a:prstGeom prst="rect">
            <a:avLst/>
          </a:prstGeom>
        </p:spPr>
      </p:pic>
      <p:graphicFrame>
        <p:nvGraphicFramePr>
          <p:cNvPr id="6" name="Tableau 5"/>
          <p:cNvGraphicFramePr>
            <a:graphicFrameLocks noGrp="1"/>
          </p:cNvGraphicFramePr>
          <p:nvPr/>
        </p:nvGraphicFramePr>
        <p:xfrm>
          <a:off x="716895" y="1942718"/>
          <a:ext cx="9321798" cy="3512150"/>
        </p:xfrm>
        <a:graphic>
          <a:graphicData uri="http://schemas.openxmlformats.org/drawingml/2006/table">
            <a:tbl>
              <a:tblPr firstRow="1" bandRow="1">
                <a:tableStyleId>{5940675A-B579-460E-94D1-54222C63F5DA}</a:tableStyleId>
              </a:tblPr>
              <a:tblGrid>
                <a:gridCol w="3107266">
                  <a:extLst>
                    <a:ext uri="{9D8B030D-6E8A-4147-A177-3AD203B41FA5}">
                      <a16:colId xmlns:a16="http://schemas.microsoft.com/office/drawing/2014/main" val="20000"/>
                    </a:ext>
                  </a:extLst>
                </a:gridCol>
                <a:gridCol w="3107266">
                  <a:extLst>
                    <a:ext uri="{9D8B030D-6E8A-4147-A177-3AD203B41FA5}">
                      <a16:colId xmlns:a16="http://schemas.microsoft.com/office/drawing/2014/main" val="20001"/>
                    </a:ext>
                  </a:extLst>
                </a:gridCol>
                <a:gridCol w="3107266">
                  <a:extLst>
                    <a:ext uri="{9D8B030D-6E8A-4147-A177-3AD203B41FA5}">
                      <a16:colId xmlns:a16="http://schemas.microsoft.com/office/drawing/2014/main" val="20002"/>
                    </a:ext>
                  </a:extLst>
                </a:gridCol>
              </a:tblGrid>
              <a:tr h="68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Il lui </a:t>
                      </a:r>
                      <a:r>
                        <a:rPr lang="fr-FR" sz="2400" b="1" dirty="0"/>
                        <a:t>donna</a:t>
                      </a:r>
                    </a:p>
                  </a:txBody>
                  <a:tcPr/>
                </a:tc>
                <a:tc>
                  <a:txBody>
                    <a:bodyPr/>
                    <a:lstStyle/>
                    <a:p>
                      <a:pPr algn="ctr"/>
                      <a:endParaRPr lang="fr-FR" sz="2400" dirty="0"/>
                    </a:p>
                  </a:txBody>
                  <a:tcPr/>
                </a:tc>
                <a:tc>
                  <a:txBody>
                    <a:bodyPr/>
                    <a:lstStyle/>
                    <a:p>
                      <a:pPr algn="ctr"/>
                      <a:endParaRPr lang="fr-FR" sz="2400" b="1" dirty="0">
                        <a:solidFill>
                          <a:srgbClr val="FF0000"/>
                        </a:solidFill>
                      </a:endParaRPr>
                    </a:p>
                  </a:txBody>
                  <a:tcPr/>
                </a:tc>
                <a:extLst>
                  <a:ext uri="{0D108BD9-81ED-4DB2-BD59-A6C34878D82A}">
                    <a16:rowId xmlns:a16="http://schemas.microsoft.com/office/drawing/2014/main" val="10000"/>
                  </a:ext>
                </a:extLst>
              </a:tr>
              <a:tr h="680040">
                <a:tc>
                  <a:txBody>
                    <a:bodyPr/>
                    <a:lstStyle/>
                    <a:p>
                      <a:r>
                        <a:rPr lang="fr-FR" sz="2400" dirty="0"/>
                        <a:t>Il la </a:t>
                      </a:r>
                      <a:r>
                        <a:rPr lang="fr-FR" sz="2400" b="1" dirty="0"/>
                        <a:t>mena</a:t>
                      </a:r>
                    </a:p>
                  </a:txBody>
                  <a:tcPr/>
                </a:tc>
                <a:tc>
                  <a:txBody>
                    <a:bodyPr/>
                    <a:lstStyle/>
                    <a:p>
                      <a:pPr algn="ctr"/>
                      <a:endParaRPr lang="fr-FR" sz="2400" dirty="0"/>
                    </a:p>
                  </a:txBody>
                  <a:tcPr/>
                </a:tc>
                <a:tc>
                  <a:txBody>
                    <a:bodyPr/>
                    <a:lstStyle/>
                    <a:p>
                      <a:pPr algn="ctr"/>
                      <a:endParaRPr lang="fr-FR" sz="2400" b="1" dirty="0">
                        <a:solidFill>
                          <a:srgbClr val="FF0000"/>
                        </a:solidFill>
                      </a:endParaRPr>
                    </a:p>
                  </a:txBody>
                  <a:tcPr/>
                </a:tc>
                <a:extLst>
                  <a:ext uri="{0D108BD9-81ED-4DB2-BD59-A6C34878D82A}">
                    <a16:rowId xmlns:a16="http://schemas.microsoft.com/office/drawing/2014/main" val="10001"/>
                  </a:ext>
                </a:extLst>
              </a:tr>
              <a:tr h="680040">
                <a:tc>
                  <a:txBody>
                    <a:bodyPr/>
                    <a:lstStyle/>
                    <a:p>
                      <a:r>
                        <a:rPr lang="fr-FR" sz="2400" dirty="0"/>
                        <a:t>Il se </a:t>
                      </a:r>
                      <a:r>
                        <a:rPr lang="fr-FR" sz="2400" b="1" dirty="0"/>
                        <a:t>fit</a:t>
                      </a:r>
                    </a:p>
                  </a:txBody>
                  <a:tcPr/>
                </a:tc>
                <a:tc>
                  <a:txBody>
                    <a:bodyPr/>
                    <a:lstStyle/>
                    <a:p>
                      <a:pPr algn="ctr"/>
                      <a:endParaRPr lang="fr-FR" sz="2400" dirty="0"/>
                    </a:p>
                  </a:txBody>
                  <a:tcPr/>
                </a:tc>
                <a:tc>
                  <a:txBody>
                    <a:bodyPr/>
                    <a:lstStyle/>
                    <a:p>
                      <a:pPr algn="ctr"/>
                      <a:endParaRPr lang="fr-FR" sz="2400" b="1" dirty="0">
                        <a:solidFill>
                          <a:srgbClr val="0070C0"/>
                        </a:solidFill>
                      </a:endParaRPr>
                    </a:p>
                  </a:txBody>
                  <a:tcPr/>
                </a:tc>
                <a:extLst>
                  <a:ext uri="{0D108BD9-81ED-4DB2-BD59-A6C34878D82A}">
                    <a16:rowId xmlns:a16="http://schemas.microsoft.com/office/drawing/2014/main" val="10002"/>
                  </a:ext>
                </a:extLst>
              </a:tr>
              <a:tr h="680040">
                <a:tc>
                  <a:txBody>
                    <a:bodyPr/>
                    <a:lstStyle/>
                    <a:p>
                      <a:r>
                        <a:rPr lang="fr-FR" sz="2400" dirty="0"/>
                        <a:t>On </a:t>
                      </a:r>
                      <a:r>
                        <a:rPr lang="fr-FR" sz="2400" b="1" dirty="0"/>
                        <a:t>cessa</a:t>
                      </a:r>
                    </a:p>
                  </a:txBody>
                  <a:tcPr/>
                </a:tc>
                <a:tc>
                  <a:txBody>
                    <a:bodyPr/>
                    <a:lstStyle/>
                    <a:p>
                      <a:pPr algn="ctr"/>
                      <a:endParaRPr lang="fr-FR" sz="2400" dirty="0"/>
                    </a:p>
                  </a:txBody>
                  <a:tcPr/>
                </a:tc>
                <a:tc>
                  <a:txBody>
                    <a:bodyPr/>
                    <a:lstStyle/>
                    <a:p>
                      <a:pPr algn="ctr"/>
                      <a:endParaRPr lang="fr-FR" sz="2400" b="1" dirty="0">
                        <a:solidFill>
                          <a:srgbClr val="FF0000"/>
                        </a:solidFill>
                      </a:endParaRPr>
                    </a:p>
                  </a:txBody>
                  <a:tcPr/>
                </a:tc>
                <a:extLst>
                  <a:ext uri="{0D108BD9-81ED-4DB2-BD59-A6C34878D82A}">
                    <a16:rowId xmlns:a16="http://schemas.microsoft.com/office/drawing/2014/main" val="10003"/>
                  </a:ext>
                </a:extLst>
              </a:tr>
              <a:tr h="791990">
                <a:tc>
                  <a:txBody>
                    <a:bodyPr/>
                    <a:lstStyle/>
                    <a:p>
                      <a:r>
                        <a:rPr lang="fr-FR" sz="2400" dirty="0"/>
                        <a:t>Le prince la </a:t>
                      </a:r>
                      <a:r>
                        <a:rPr lang="fr-FR" sz="2400" b="1" dirty="0"/>
                        <a:t>mit</a:t>
                      </a:r>
                    </a:p>
                  </a:txBody>
                  <a:tcPr/>
                </a:tc>
                <a:tc>
                  <a:txBody>
                    <a:bodyPr/>
                    <a:lstStyle/>
                    <a:p>
                      <a:pPr algn="ctr"/>
                      <a:endParaRPr lang="fr-FR" sz="2400" dirty="0"/>
                    </a:p>
                  </a:txBody>
                  <a:tcPr/>
                </a:tc>
                <a:tc>
                  <a:txBody>
                    <a:bodyPr/>
                    <a:lstStyle/>
                    <a:p>
                      <a:pPr algn="ctr"/>
                      <a:endParaRPr lang="fr-FR" sz="2400" b="1" dirty="0">
                        <a:solidFill>
                          <a:srgbClr val="0070C0"/>
                        </a:solidFill>
                      </a:endParaRPr>
                    </a:p>
                  </a:txBody>
                  <a:tcPr/>
                </a:tc>
                <a:extLst>
                  <a:ext uri="{0D108BD9-81ED-4DB2-BD59-A6C34878D82A}">
                    <a16:rowId xmlns:a16="http://schemas.microsoft.com/office/drawing/2014/main" val="10004"/>
                  </a:ext>
                </a:extLst>
              </a:tr>
            </a:tbl>
          </a:graphicData>
        </a:graphic>
      </p:graphicFrame>
      <p:graphicFrame>
        <p:nvGraphicFramePr>
          <p:cNvPr id="10" name="Tableau 9"/>
          <p:cNvGraphicFramePr>
            <a:graphicFrameLocks noGrp="1"/>
          </p:cNvGraphicFramePr>
          <p:nvPr/>
        </p:nvGraphicFramePr>
        <p:xfrm>
          <a:off x="3865179" y="1485520"/>
          <a:ext cx="6173514" cy="457200"/>
        </p:xfrm>
        <a:graphic>
          <a:graphicData uri="http://schemas.openxmlformats.org/drawingml/2006/table">
            <a:tbl>
              <a:tblPr firstRow="1" bandRow="1">
                <a:tableStyleId>{5940675A-B579-460E-94D1-54222C63F5DA}</a:tableStyleId>
              </a:tblPr>
              <a:tblGrid>
                <a:gridCol w="3086757">
                  <a:extLst>
                    <a:ext uri="{9D8B030D-6E8A-4147-A177-3AD203B41FA5}">
                      <a16:colId xmlns:a16="http://schemas.microsoft.com/office/drawing/2014/main" val="20000"/>
                    </a:ext>
                  </a:extLst>
                </a:gridCol>
                <a:gridCol w="3086757">
                  <a:extLst>
                    <a:ext uri="{9D8B030D-6E8A-4147-A177-3AD203B41FA5}">
                      <a16:colId xmlns:a16="http://schemas.microsoft.com/office/drawing/2014/main" val="20001"/>
                    </a:ext>
                  </a:extLst>
                </a:gridCol>
              </a:tblGrid>
              <a:tr h="370840">
                <a:tc>
                  <a:txBody>
                    <a:bodyPr/>
                    <a:lstStyle/>
                    <a:p>
                      <a:pPr algn="ctr"/>
                      <a:r>
                        <a:rPr lang="fr-FR" sz="2400" b="1" dirty="0"/>
                        <a:t>INFINITIF DU VERBE</a:t>
                      </a:r>
                    </a:p>
                  </a:txBody>
                  <a:tcPr/>
                </a:tc>
                <a:tc>
                  <a:txBody>
                    <a:bodyPr/>
                    <a:lstStyle/>
                    <a:p>
                      <a:pPr algn="ctr"/>
                      <a:r>
                        <a:rPr lang="fr-FR" sz="2400" b="1" dirty="0"/>
                        <a:t>GROUPE DU VERBE</a:t>
                      </a:r>
                    </a:p>
                  </a:txBody>
                  <a:tcPr/>
                </a:tc>
                <a:extLst>
                  <a:ext uri="{0D108BD9-81ED-4DB2-BD59-A6C34878D82A}">
                    <a16:rowId xmlns:a16="http://schemas.microsoft.com/office/drawing/2014/main" val="10000"/>
                  </a:ext>
                </a:extLst>
              </a:tr>
            </a:tbl>
          </a:graphicData>
        </a:graphic>
      </p:graphicFrame>
      <p:cxnSp>
        <p:nvCxnSpPr>
          <p:cNvPr id="12" name="Connecteur droit 11"/>
          <p:cNvCxnSpPr/>
          <p:nvPr/>
        </p:nvCxnSpPr>
        <p:spPr>
          <a:xfrm>
            <a:off x="1986455" y="2388165"/>
            <a:ext cx="22071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765738" y="4337494"/>
            <a:ext cx="22071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418895" y="3734298"/>
            <a:ext cx="220717"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828799" y="3008808"/>
            <a:ext cx="22071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511972" y="5004543"/>
            <a:ext cx="220717"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4545796" y="2093540"/>
            <a:ext cx="1109599" cy="461665"/>
          </a:xfrm>
          <a:prstGeom prst="rect">
            <a:avLst/>
          </a:prstGeom>
          <a:noFill/>
        </p:spPr>
        <p:txBody>
          <a:bodyPr wrap="none" rtlCol="0">
            <a:spAutoFit/>
          </a:bodyPr>
          <a:lstStyle/>
          <a:p>
            <a:r>
              <a:rPr lang="fr-FR" sz="2400" b="1" dirty="0"/>
              <a:t>donner</a:t>
            </a:r>
          </a:p>
        </p:txBody>
      </p:sp>
      <p:sp>
        <p:nvSpPr>
          <p:cNvPr id="21" name="ZoneTexte 20"/>
          <p:cNvSpPr txBox="1"/>
          <p:nvPr/>
        </p:nvSpPr>
        <p:spPr>
          <a:xfrm>
            <a:off x="4545796" y="2702877"/>
            <a:ext cx="1440373" cy="461665"/>
          </a:xfrm>
          <a:prstGeom prst="rect">
            <a:avLst/>
          </a:prstGeom>
          <a:noFill/>
        </p:spPr>
        <p:txBody>
          <a:bodyPr wrap="square" rtlCol="0">
            <a:spAutoFit/>
          </a:bodyPr>
          <a:lstStyle/>
          <a:p>
            <a:r>
              <a:rPr lang="fr-FR" sz="2400" b="1" dirty="0"/>
              <a:t>mener</a:t>
            </a:r>
          </a:p>
        </p:txBody>
      </p:sp>
      <p:sp>
        <p:nvSpPr>
          <p:cNvPr id="22" name="ZoneTexte 21"/>
          <p:cNvSpPr txBox="1"/>
          <p:nvPr/>
        </p:nvSpPr>
        <p:spPr>
          <a:xfrm>
            <a:off x="4667705" y="3381975"/>
            <a:ext cx="766172" cy="461665"/>
          </a:xfrm>
          <a:prstGeom prst="rect">
            <a:avLst/>
          </a:prstGeom>
          <a:noFill/>
        </p:spPr>
        <p:txBody>
          <a:bodyPr wrap="none" rtlCol="0">
            <a:spAutoFit/>
          </a:bodyPr>
          <a:lstStyle/>
          <a:p>
            <a:r>
              <a:rPr lang="fr-FR" sz="2400" b="1" dirty="0"/>
              <a:t>faire</a:t>
            </a:r>
          </a:p>
        </p:txBody>
      </p:sp>
      <p:sp>
        <p:nvSpPr>
          <p:cNvPr id="23" name="ZoneTexte 22"/>
          <p:cNvSpPr txBox="1"/>
          <p:nvPr/>
        </p:nvSpPr>
        <p:spPr>
          <a:xfrm>
            <a:off x="4559298" y="4051376"/>
            <a:ext cx="982987" cy="461665"/>
          </a:xfrm>
          <a:prstGeom prst="rect">
            <a:avLst/>
          </a:prstGeom>
          <a:noFill/>
        </p:spPr>
        <p:txBody>
          <a:bodyPr wrap="square" rtlCol="0">
            <a:spAutoFit/>
          </a:bodyPr>
          <a:lstStyle/>
          <a:p>
            <a:r>
              <a:rPr lang="fr-FR" sz="2400" b="1" dirty="0"/>
              <a:t>cesser</a:t>
            </a:r>
          </a:p>
        </p:txBody>
      </p:sp>
      <p:sp>
        <p:nvSpPr>
          <p:cNvPr id="24" name="ZoneTexte 23"/>
          <p:cNvSpPr txBox="1"/>
          <p:nvPr/>
        </p:nvSpPr>
        <p:spPr>
          <a:xfrm>
            <a:off x="4582338" y="4768362"/>
            <a:ext cx="1060355" cy="461665"/>
          </a:xfrm>
          <a:prstGeom prst="rect">
            <a:avLst/>
          </a:prstGeom>
          <a:noFill/>
        </p:spPr>
        <p:txBody>
          <a:bodyPr wrap="none" rtlCol="0">
            <a:spAutoFit/>
          </a:bodyPr>
          <a:lstStyle/>
          <a:p>
            <a:r>
              <a:rPr lang="fr-FR" sz="2400" b="1" dirty="0"/>
              <a:t>mettre</a:t>
            </a:r>
          </a:p>
        </p:txBody>
      </p:sp>
      <p:sp>
        <p:nvSpPr>
          <p:cNvPr id="28" name="ZoneTexte 27"/>
          <p:cNvSpPr txBox="1"/>
          <p:nvPr/>
        </p:nvSpPr>
        <p:spPr>
          <a:xfrm>
            <a:off x="7523670" y="4106662"/>
            <a:ext cx="1537024" cy="461665"/>
          </a:xfrm>
          <a:prstGeom prst="rect">
            <a:avLst/>
          </a:prstGeom>
          <a:noFill/>
        </p:spPr>
        <p:txBody>
          <a:bodyPr wrap="none" rtlCol="0">
            <a:spAutoFit/>
          </a:bodyPr>
          <a:lstStyle/>
          <a:p>
            <a:pPr algn="ctr"/>
            <a:r>
              <a:rPr lang="fr-FR" sz="2400" b="1" dirty="0">
                <a:solidFill>
                  <a:srgbClr val="FF0000"/>
                </a:solidFill>
              </a:rPr>
              <a:t>1</a:t>
            </a:r>
            <a:r>
              <a:rPr lang="fr-FR" sz="2400" b="1" baseline="30000" dirty="0">
                <a:solidFill>
                  <a:srgbClr val="FF0000"/>
                </a:solidFill>
              </a:rPr>
              <a:t>er</a:t>
            </a:r>
            <a:r>
              <a:rPr lang="fr-FR" sz="2400" b="1" dirty="0">
                <a:solidFill>
                  <a:srgbClr val="FF0000"/>
                </a:solidFill>
              </a:rPr>
              <a:t> groupe</a:t>
            </a:r>
          </a:p>
        </p:txBody>
      </p:sp>
      <p:sp>
        <p:nvSpPr>
          <p:cNvPr id="29" name="ZoneTexte 28"/>
          <p:cNvSpPr txBox="1"/>
          <p:nvPr/>
        </p:nvSpPr>
        <p:spPr>
          <a:xfrm>
            <a:off x="7523670" y="4765216"/>
            <a:ext cx="1732590" cy="461665"/>
          </a:xfrm>
          <a:prstGeom prst="rect">
            <a:avLst/>
          </a:prstGeom>
          <a:noFill/>
        </p:spPr>
        <p:txBody>
          <a:bodyPr wrap="none" rtlCol="0">
            <a:spAutoFit/>
          </a:bodyPr>
          <a:lstStyle/>
          <a:p>
            <a:pPr algn="ctr"/>
            <a:r>
              <a:rPr lang="fr-FR" sz="2400" b="1" dirty="0">
                <a:solidFill>
                  <a:srgbClr val="0070C0"/>
                </a:solidFill>
              </a:rPr>
              <a:t>3</a:t>
            </a:r>
            <a:r>
              <a:rPr lang="fr-FR" sz="2400" b="1" baseline="30000" dirty="0">
                <a:solidFill>
                  <a:srgbClr val="0070C0"/>
                </a:solidFill>
              </a:rPr>
              <a:t>ème</a:t>
            </a:r>
            <a:r>
              <a:rPr lang="fr-FR" sz="2400" b="1" dirty="0">
                <a:solidFill>
                  <a:srgbClr val="0070C0"/>
                </a:solidFill>
              </a:rPr>
              <a:t> groupe</a:t>
            </a:r>
          </a:p>
        </p:txBody>
      </p:sp>
      <p:sp>
        <p:nvSpPr>
          <p:cNvPr id="30" name="ZoneTexte 29"/>
          <p:cNvSpPr txBox="1"/>
          <p:nvPr/>
        </p:nvSpPr>
        <p:spPr>
          <a:xfrm>
            <a:off x="7523670" y="3503466"/>
            <a:ext cx="1732590" cy="461665"/>
          </a:xfrm>
          <a:prstGeom prst="rect">
            <a:avLst/>
          </a:prstGeom>
          <a:noFill/>
        </p:spPr>
        <p:txBody>
          <a:bodyPr wrap="none" rtlCol="0">
            <a:spAutoFit/>
          </a:bodyPr>
          <a:lstStyle/>
          <a:p>
            <a:pPr algn="ctr"/>
            <a:r>
              <a:rPr lang="fr-FR" sz="2400" b="1" dirty="0">
                <a:solidFill>
                  <a:srgbClr val="0070C0"/>
                </a:solidFill>
              </a:rPr>
              <a:t>3</a:t>
            </a:r>
            <a:r>
              <a:rPr lang="fr-FR" sz="2400" b="1" baseline="30000" dirty="0">
                <a:solidFill>
                  <a:srgbClr val="0070C0"/>
                </a:solidFill>
              </a:rPr>
              <a:t>ème</a:t>
            </a:r>
            <a:r>
              <a:rPr lang="fr-FR" sz="2400" b="1" dirty="0">
                <a:solidFill>
                  <a:srgbClr val="0070C0"/>
                </a:solidFill>
              </a:rPr>
              <a:t> groupe</a:t>
            </a:r>
          </a:p>
        </p:txBody>
      </p:sp>
      <p:sp>
        <p:nvSpPr>
          <p:cNvPr id="32" name="ZoneTexte 31"/>
          <p:cNvSpPr txBox="1"/>
          <p:nvPr/>
        </p:nvSpPr>
        <p:spPr>
          <a:xfrm>
            <a:off x="7523670" y="2736597"/>
            <a:ext cx="1537024" cy="461665"/>
          </a:xfrm>
          <a:prstGeom prst="rect">
            <a:avLst/>
          </a:prstGeom>
          <a:noFill/>
        </p:spPr>
        <p:txBody>
          <a:bodyPr wrap="none" rtlCol="0">
            <a:spAutoFit/>
          </a:bodyPr>
          <a:lstStyle/>
          <a:p>
            <a:pPr algn="ctr"/>
            <a:r>
              <a:rPr lang="fr-FR" sz="2400" b="1" dirty="0">
                <a:solidFill>
                  <a:srgbClr val="FF0000"/>
                </a:solidFill>
              </a:rPr>
              <a:t>1</a:t>
            </a:r>
            <a:r>
              <a:rPr lang="fr-FR" sz="2400" b="1" baseline="30000" dirty="0">
                <a:solidFill>
                  <a:srgbClr val="FF0000"/>
                </a:solidFill>
              </a:rPr>
              <a:t>er</a:t>
            </a:r>
            <a:r>
              <a:rPr lang="fr-FR" sz="2400" b="1" dirty="0">
                <a:solidFill>
                  <a:srgbClr val="FF0000"/>
                </a:solidFill>
              </a:rPr>
              <a:t> groupe</a:t>
            </a:r>
          </a:p>
        </p:txBody>
      </p:sp>
      <p:sp>
        <p:nvSpPr>
          <p:cNvPr id="33" name="ZoneTexte 32"/>
          <p:cNvSpPr txBox="1"/>
          <p:nvPr/>
        </p:nvSpPr>
        <p:spPr>
          <a:xfrm>
            <a:off x="7523670" y="2087480"/>
            <a:ext cx="1537024" cy="461665"/>
          </a:xfrm>
          <a:prstGeom prst="rect">
            <a:avLst/>
          </a:prstGeom>
          <a:noFill/>
        </p:spPr>
        <p:txBody>
          <a:bodyPr wrap="none" rtlCol="0">
            <a:spAutoFit/>
          </a:bodyPr>
          <a:lstStyle/>
          <a:p>
            <a:pPr algn="ctr"/>
            <a:r>
              <a:rPr lang="fr-FR" sz="2400" b="1" dirty="0">
                <a:solidFill>
                  <a:srgbClr val="FF0000"/>
                </a:solidFill>
              </a:rPr>
              <a:t>1</a:t>
            </a:r>
            <a:r>
              <a:rPr lang="fr-FR" sz="2400" b="1" baseline="30000" dirty="0">
                <a:solidFill>
                  <a:srgbClr val="FF0000"/>
                </a:solidFill>
              </a:rPr>
              <a:t>er</a:t>
            </a:r>
            <a:r>
              <a:rPr lang="fr-FR" sz="2400" b="1" dirty="0">
                <a:solidFill>
                  <a:srgbClr val="FF0000"/>
                </a:solidFill>
              </a:rPr>
              <a:t> groupe</a:t>
            </a:r>
          </a:p>
        </p:txBody>
      </p:sp>
    </p:spTree>
    <p:extLst>
      <p:ext uri="{BB962C8B-B14F-4D97-AF65-F5344CB8AC3E}">
        <p14:creationId xmlns:p14="http://schemas.microsoft.com/office/powerpoint/2010/main" val="75705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1000"/>
                                        <p:tgtEl>
                                          <p:spTgt spid="15"/>
                                        </p:tgtEl>
                                      </p:cBhvr>
                                    </p:animEffect>
                                    <p:anim calcmode="lin" valueType="num">
                                      <p:cBhvr>
                                        <p:cTn id="83" dur="1000" fill="hold"/>
                                        <p:tgtEl>
                                          <p:spTgt spid="15"/>
                                        </p:tgtEl>
                                        <p:attrNameLst>
                                          <p:attrName>ppt_x</p:attrName>
                                        </p:attrNameLst>
                                      </p:cBhvr>
                                      <p:tavLst>
                                        <p:tav tm="0">
                                          <p:val>
                                            <p:strVal val="#ppt_x"/>
                                          </p:val>
                                        </p:tav>
                                        <p:tav tm="100000">
                                          <p:val>
                                            <p:strVal val="#ppt_x"/>
                                          </p:val>
                                        </p:tav>
                                      </p:tavLst>
                                    </p:anim>
                                    <p:anim calcmode="lin" valueType="num">
                                      <p:cBhvr>
                                        <p:cTn id="84" dur="1000" fill="hold"/>
                                        <p:tgtEl>
                                          <p:spTgt spid="1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fade">
                                      <p:cBhvr>
                                        <p:cTn id="94" dur="1000"/>
                                        <p:tgtEl>
                                          <p:spTgt spid="14"/>
                                        </p:tgtEl>
                                      </p:cBhvr>
                                    </p:animEffect>
                                    <p:anim calcmode="lin" valueType="num">
                                      <p:cBhvr>
                                        <p:cTn id="95" dur="1000" fill="hold"/>
                                        <p:tgtEl>
                                          <p:spTgt spid="14"/>
                                        </p:tgtEl>
                                        <p:attrNameLst>
                                          <p:attrName>ppt_x</p:attrName>
                                        </p:attrNameLst>
                                      </p:cBhvr>
                                      <p:tavLst>
                                        <p:tav tm="0">
                                          <p:val>
                                            <p:strVal val="#ppt_x"/>
                                          </p:val>
                                        </p:tav>
                                        <p:tav tm="100000">
                                          <p:val>
                                            <p:strVal val="#ppt_x"/>
                                          </p:val>
                                        </p:tav>
                                      </p:tavLst>
                                    </p:anim>
                                    <p:anim calcmode="lin" valueType="num">
                                      <p:cBhvr>
                                        <p:cTn id="96" dur="1000" fill="hold"/>
                                        <p:tgtEl>
                                          <p:spTgt spid="14"/>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1000"/>
                                        <p:tgtEl>
                                          <p:spTgt spid="17"/>
                                        </p:tgtEl>
                                      </p:cBhvr>
                                    </p:animEffect>
                                    <p:anim calcmode="lin" valueType="num">
                                      <p:cBhvr>
                                        <p:cTn id="100" dur="1000" fill="hold"/>
                                        <p:tgtEl>
                                          <p:spTgt spid="17"/>
                                        </p:tgtEl>
                                        <p:attrNameLst>
                                          <p:attrName>ppt_x</p:attrName>
                                        </p:attrNameLst>
                                      </p:cBhvr>
                                      <p:tavLst>
                                        <p:tav tm="0">
                                          <p:val>
                                            <p:strVal val="#ppt_x"/>
                                          </p:val>
                                        </p:tav>
                                        <p:tav tm="100000">
                                          <p:val>
                                            <p:strVal val="#ppt_x"/>
                                          </p:val>
                                        </p:tav>
                                      </p:tavLst>
                                    </p:anim>
                                    <p:anim calcmode="lin" valueType="num">
                                      <p:cBhvr>
                                        <p:cTn id="10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8" grpId="0"/>
      <p:bldP spid="29" grpId="0"/>
      <p:bldP spid="30"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br>
              <a:rPr lang="fr-FR" sz="3600" dirty="0"/>
            </a:br>
            <a:br>
              <a:rPr lang="fr-FR" sz="3600" dirty="0"/>
            </a:br>
            <a:r>
              <a:rPr lang="fr-FR" sz="3600" b="1" i="1" dirty="0"/>
              <a:t>Cendrillon</a:t>
            </a:r>
            <a:r>
              <a:rPr lang="fr-FR" sz="3600" b="1"/>
              <a:t>, Sergueï Prokoviev</a:t>
            </a:r>
            <a:r>
              <a:rPr lang="fr-FR" sz="3600" b="1" dirty="0"/>
              <a:t> (1891-1953)</a:t>
            </a:r>
            <a:br>
              <a:rPr lang="fr-FR" sz="3600" dirty="0"/>
            </a:br>
            <a:r>
              <a:rPr lang="fr-FR" sz="3600" b="1" dirty="0"/>
              <a:t>Valse-coda, extrait de "Cendrillon op. 87" (Acte 2, no 37)</a:t>
            </a:r>
            <a:br>
              <a:rPr lang="fr-FR" sz="3600" b="1" dirty="0"/>
            </a:br>
            <a:br>
              <a:rPr lang="fr-FR" dirty="0"/>
            </a:br>
            <a:endParaRPr lang="fr-FR" dirty="0"/>
          </a:p>
        </p:txBody>
      </p:sp>
      <p:sp>
        <p:nvSpPr>
          <p:cNvPr id="3" name="Espace réservé du contenu 2"/>
          <p:cNvSpPr>
            <a:spLocks noGrp="1"/>
          </p:cNvSpPr>
          <p:nvPr>
            <p:ph idx="1"/>
          </p:nvPr>
        </p:nvSpPr>
        <p:spPr/>
        <p:txBody>
          <a:bodyPr/>
          <a:lstStyle/>
          <a:p>
            <a:r>
              <a:rPr lang="fr-FR" dirty="0">
                <a:hlinkClick r:id="rId3"/>
              </a:rPr>
              <a:t>https://edutheque.philharmoniedeparis.fr/search.aspx?SC=EDUTHEQUE&amp;QUERY=*%3A*#/Detail/(query:(Id:'3_OFFSET_0',Index:4,NBResults:22,PageRange:3,SearchQuery:(CloudTerms:!(),ForceSearch:!t,Page:0,PageRange:3,QueryString:cendrillon,ResultSize:10,ScenarioCode:EDUTHEQUE,ScenarioDisplayMode:display-standard,SearchLabel:'',SearchTerms:cendrillon,SortField:DateOfInsertion_sort,SortOrder:0,TemplateParams:(Scenario:'',Scope:EDUTHEQUE,Size:!n,Source:'',Support:''))))</a:t>
            </a:r>
            <a:endParaRPr lang="fr-FR" dirty="0"/>
          </a:p>
        </p:txBody>
      </p:sp>
    </p:spTree>
    <p:extLst>
      <p:ext uri="{BB962C8B-B14F-4D97-AF65-F5344CB8AC3E}">
        <p14:creationId xmlns:p14="http://schemas.microsoft.com/office/powerpoint/2010/main" val="3712562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FE0472-0506-4BE9-B901-B782ECEFE823}"/>
              </a:ext>
            </a:extLst>
          </p:cNvPr>
          <p:cNvSpPr>
            <a:spLocks noGrp="1"/>
          </p:cNvSpPr>
          <p:nvPr>
            <p:ph type="title"/>
          </p:nvPr>
        </p:nvSpPr>
        <p:spPr>
          <a:xfrm>
            <a:off x="509284" y="365125"/>
            <a:ext cx="10844516" cy="1325563"/>
          </a:xfrm>
        </p:spPr>
        <p:txBody>
          <a:bodyPr/>
          <a:lstStyle/>
          <a:p>
            <a:r>
              <a:rPr lang="fr-FR" dirty="0">
                <a:solidFill>
                  <a:srgbClr val="0070C0"/>
                </a:solidFill>
              </a:rPr>
              <a:t>Et aux autres personnes ?</a:t>
            </a:r>
          </a:p>
        </p:txBody>
      </p:sp>
      <p:graphicFrame>
        <p:nvGraphicFramePr>
          <p:cNvPr id="4" name="Tableau 4">
            <a:extLst>
              <a:ext uri="{FF2B5EF4-FFF2-40B4-BE49-F238E27FC236}">
                <a16:creationId xmlns:a16="http://schemas.microsoft.com/office/drawing/2014/main" id="{314F80B5-C904-40D7-86AD-38AAFAC9DF34}"/>
              </a:ext>
            </a:extLst>
          </p:cNvPr>
          <p:cNvGraphicFramePr>
            <a:graphicFrameLocks noGrp="1"/>
          </p:cNvGraphicFramePr>
          <p:nvPr>
            <p:ph idx="1"/>
            <p:extLst>
              <p:ext uri="{D42A27DB-BD31-4B8C-83A1-F6EECF244321}">
                <p14:modId xmlns:p14="http://schemas.microsoft.com/office/powerpoint/2010/main" val="2487126109"/>
              </p:ext>
            </p:extLst>
          </p:nvPr>
        </p:nvGraphicFramePr>
        <p:xfrm>
          <a:off x="509286" y="1825625"/>
          <a:ext cx="10844516" cy="3600511"/>
        </p:xfrm>
        <a:graphic>
          <a:graphicData uri="http://schemas.openxmlformats.org/drawingml/2006/table">
            <a:tbl>
              <a:tblPr firstRow="1" bandRow="1">
                <a:tableStyleId>{5C22544A-7EE6-4342-B048-85BDC9FD1C3A}</a:tableStyleId>
              </a:tblPr>
              <a:tblGrid>
                <a:gridCol w="2711129">
                  <a:extLst>
                    <a:ext uri="{9D8B030D-6E8A-4147-A177-3AD203B41FA5}">
                      <a16:colId xmlns:a16="http://schemas.microsoft.com/office/drawing/2014/main" val="3817275928"/>
                    </a:ext>
                  </a:extLst>
                </a:gridCol>
                <a:gridCol w="2711129">
                  <a:extLst>
                    <a:ext uri="{9D8B030D-6E8A-4147-A177-3AD203B41FA5}">
                      <a16:colId xmlns:a16="http://schemas.microsoft.com/office/drawing/2014/main" val="3658086934"/>
                    </a:ext>
                  </a:extLst>
                </a:gridCol>
                <a:gridCol w="2711129">
                  <a:extLst>
                    <a:ext uri="{9D8B030D-6E8A-4147-A177-3AD203B41FA5}">
                      <a16:colId xmlns:a16="http://schemas.microsoft.com/office/drawing/2014/main" val="2688750930"/>
                    </a:ext>
                  </a:extLst>
                </a:gridCol>
                <a:gridCol w="2711129">
                  <a:extLst>
                    <a:ext uri="{9D8B030D-6E8A-4147-A177-3AD203B41FA5}">
                      <a16:colId xmlns:a16="http://schemas.microsoft.com/office/drawing/2014/main" val="3688929035"/>
                    </a:ext>
                  </a:extLst>
                </a:gridCol>
              </a:tblGrid>
              <a:tr h="491551">
                <a:tc>
                  <a:txBody>
                    <a:bodyPr/>
                    <a:lstStyle/>
                    <a:p>
                      <a:r>
                        <a:rPr lang="fr-FR" dirty="0"/>
                        <a:t>donner</a:t>
                      </a:r>
                    </a:p>
                  </a:txBody>
                  <a:tcPr/>
                </a:tc>
                <a:tc>
                  <a:txBody>
                    <a:bodyPr/>
                    <a:lstStyle/>
                    <a:p>
                      <a:r>
                        <a:rPr lang="fr-FR" dirty="0"/>
                        <a:t>finir</a:t>
                      </a:r>
                    </a:p>
                  </a:txBody>
                  <a:tcPr/>
                </a:tc>
                <a:tc>
                  <a:txBody>
                    <a:bodyPr/>
                    <a:lstStyle/>
                    <a:p>
                      <a:r>
                        <a:rPr lang="fr-FR" dirty="0"/>
                        <a:t>mettre</a:t>
                      </a:r>
                    </a:p>
                  </a:txBody>
                  <a:tcPr/>
                </a:tc>
                <a:tc>
                  <a:txBody>
                    <a:bodyPr/>
                    <a:lstStyle/>
                    <a:p>
                      <a:r>
                        <a:rPr lang="fr-FR" dirty="0"/>
                        <a:t>être</a:t>
                      </a:r>
                    </a:p>
                  </a:txBody>
                  <a:tcPr/>
                </a:tc>
                <a:extLst>
                  <a:ext uri="{0D108BD9-81ED-4DB2-BD59-A6C34878D82A}">
                    <a16:rowId xmlns:a16="http://schemas.microsoft.com/office/drawing/2014/main" val="145130780"/>
                  </a:ext>
                </a:extLst>
              </a:tr>
              <a:tr h="491551">
                <a:tc>
                  <a:txBody>
                    <a:bodyPr/>
                    <a:lstStyle/>
                    <a:p>
                      <a:r>
                        <a:rPr lang="fr-FR" sz="2800" dirty="0"/>
                        <a:t>je donn</a:t>
                      </a:r>
                      <a:r>
                        <a:rPr lang="fr-FR" sz="2800" dirty="0">
                          <a:solidFill>
                            <a:srgbClr val="FF0000"/>
                          </a:solidFill>
                        </a:rPr>
                        <a:t>ai</a:t>
                      </a:r>
                    </a:p>
                  </a:txBody>
                  <a:tcPr/>
                </a:tc>
                <a:tc>
                  <a:txBody>
                    <a:bodyPr/>
                    <a:lstStyle/>
                    <a:p>
                      <a:r>
                        <a:rPr lang="fr-FR" sz="2800" dirty="0"/>
                        <a:t>je fin</a:t>
                      </a:r>
                      <a:r>
                        <a:rPr lang="fr-FR" sz="2800" dirty="0">
                          <a:solidFill>
                            <a:srgbClr val="FF0000"/>
                          </a:solidFill>
                        </a:rPr>
                        <a:t>is</a:t>
                      </a:r>
                    </a:p>
                  </a:txBody>
                  <a:tcPr/>
                </a:tc>
                <a:tc>
                  <a:txBody>
                    <a:bodyPr/>
                    <a:lstStyle/>
                    <a:p>
                      <a:r>
                        <a:rPr lang="fr-FR" sz="2800" dirty="0"/>
                        <a:t>je m</a:t>
                      </a:r>
                      <a:r>
                        <a:rPr lang="fr-FR" sz="2800" dirty="0">
                          <a:solidFill>
                            <a:srgbClr val="FF0000"/>
                          </a:solidFill>
                        </a:rPr>
                        <a:t>is</a:t>
                      </a:r>
                    </a:p>
                  </a:txBody>
                  <a:tcPr/>
                </a:tc>
                <a:tc>
                  <a:txBody>
                    <a:bodyPr/>
                    <a:lstStyle/>
                    <a:p>
                      <a:r>
                        <a:rPr lang="fr-FR" sz="2800" dirty="0"/>
                        <a:t>je f</a:t>
                      </a:r>
                      <a:r>
                        <a:rPr lang="fr-FR" sz="2800" dirty="0">
                          <a:solidFill>
                            <a:srgbClr val="FF0000"/>
                          </a:solidFill>
                        </a:rPr>
                        <a:t>us</a:t>
                      </a:r>
                      <a:r>
                        <a:rPr lang="fr-FR" sz="2800" dirty="0"/>
                        <a:t> </a:t>
                      </a:r>
                    </a:p>
                  </a:txBody>
                  <a:tcPr/>
                </a:tc>
                <a:extLst>
                  <a:ext uri="{0D108BD9-81ED-4DB2-BD59-A6C34878D82A}">
                    <a16:rowId xmlns:a16="http://schemas.microsoft.com/office/drawing/2014/main" val="671492987"/>
                  </a:ext>
                </a:extLst>
              </a:tr>
              <a:tr h="491551">
                <a:tc>
                  <a:txBody>
                    <a:bodyPr/>
                    <a:lstStyle/>
                    <a:p>
                      <a:r>
                        <a:rPr lang="fr-FR" sz="2800" dirty="0"/>
                        <a:t>tu donn</a:t>
                      </a:r>
                      <a:r>
                        <a:rPr lang="fr-FR" sz="2800" dirty="0">
                          <a:solidFill>
                            <a:srgbClr val="FF0000"/>
                          </a:solidFill>
                        </a:rPr>
                        <a:t>as</a:t>
                      </a:r>
                    </a:p>
                  </a:txBody>
                  <a:tcPr/>
                </a:tc>
                <a:tc>
                  <a:txBody>
                    <a:bodyPr/>
                    <a:lstStyle/>
                    <a:p>
                      <a:r>
                        <a:rPr lang="fr-FR" sz="2800" dirty="0"/>
                        <a:t>tu fin</a:t>
                      </a:r>
                      <a:r>
                        <a:rPr lang="fr-FR" sz="2800" dirty="0">
                          <a:solidFill>
                            <a:srgbClr val="FF0000"/>
                          </a:solidFill>
                        </a:rPr>
                        <a:t>is</a:t>
                      </a:r>
                    </a:p>
                  </a:txBody>
                  <a:tcPr/>
                </a:tc>
                <a:tc>
                  <a:txBody>
                    <a:bodyPr/>
                    <a:lstStyle/>
                    <a:p>
                      <a:r>
                        <a:rPr lang="fr-FR" sz="2800" dirty="0"/>
                        <a:t>tu m</a:t>
                      </a:r>
                      <a:r>
                        <a:rPr lang="fr-FR" sz="2800" dirty="0">
                          <a:solidFill>
                            <a:srgbClr val="FF0000"/>
                          </a:solidFill>
                        </a:rPr>
                        <a:t>is</a:t>
                      </a:r>
                    </a:p>
                  </a:txBody>
                  <a:tcPr/>
                </a:tc>
                <a:tc>
                  <a:txBody>
                    <a:bodyPr/>
                    <a:lstStyle/>
                    <a:p>
                      <a:r>
                        <a:rPr lang="fr-FR" sz="2800" dirty="0"/>
                        <a:t>tu f</a:t>
                      </a:r>
                      <a:r>
                        <a:rPr lang="fr-FR" sz="2800" dirty="0">
                          <a:solidFill>
                            <a:srgbClr val="FF0000"/>
                          </a:solidFill>
                        </a:rPr>
                        <a:t>us</a:t>
                      </a:r>
                    </a:p>
                  </a:txBody>
                  <a:tcPr/>
                </a:tc>
                <a:extLst>
                  <a:ext uri="{0D108BD9-81ED-4DB2-BD59-A6C34878D82A}">
                    <a16:rowId xmlns:a16="http://schemas.microsoft.com/office/drawing/2014/main" val="2511551473"/>
                  </a:ext>
                </a:extLst>
              </a:tr>
              <a:tr h="491551">
                <a:tc>
                  <a:txBody>
                    <a:bodyPr/>
                    <a:lstStyle/>
                    <a:p>
                      <a:r>
                        <a:rPr lang="fr-FR" sz="2800" dirty="0"/>
                        <a:t>elle donn</a:t>
                      </a:r>
                      <a:r>
                        <a:rPr lang="fr-FR" sz="2800" dirty="0">
                          <a:solidFill>
                            <a:srgbClr val="FF0000"/>
                          </a:solidFill>
                        </a:rPr>
                        <a:t>a</a:t>
                      </a:r>
                    </a:p>
                  </a:txBody>
                  <a:tcPr/>
                </a:tc>
                <a:tc>
                  <a:txBody>
                    <a:bodyPr/>
                    <a:lstStyle/>
                    <a:p>
                      <a:r>
                        <a:rPr lang="fr-FR" sz="2800" dirty="0"/>
                        <a:t>il fin</a:t>
                      </a:r>
                      <a:r>
                        <a:rPr lang="fr-FR" sz="2800" dirty="0">
                          <a:solidFill>
                            <a:srgbClr val="FF0000"/>
                          </a:solidFill>
                        </a:rPr>
                        <a:t>it</a:t>
                      </a:r>
                    </a:p>
                  </a:txBody>
                  <a:tcPr/>
                </a:tc>
                <a:tc>
                  <a:txBody>
                    <a:bodyPr/>
                    <a:lstStyle/>
                    <a:p>
                      <a:r>
                        <a:rPr lang="fr-FR" sz="2800" dirty="0"/>
                        <a:t>il m</a:t>
                      </a:r>
                      <a:r>
                        <a:rPr lang="fr-FR" sz="2800" dirty="0">
                          <a:solidFill>
                            <a:srgbClr val="FF0000"/>
                          </a:solidFill>
                        </a:rPr>
                        <a:t>it</a:t>
                      </a:r>
                    </a:p>
                  </a:txBody>
                  <a:tcPr/>
                </a:tc>
                <a:tc>
                  <a:txBody>
                    <a:bodyPr/>
                    <a:lstStyle/>
                    <a:p>
                      <a:r>
                        <a:rPr lang="fr-FR" sz="2800" dirty="0"/>
                        <a:t>elle f</a:t>
                      </a:r>
                      <a:r>
                        <a:rPr lang="fr-FR" sz="2800" dirty="0">
                          <a:solidFill>
                            <a:srgbClr val="FF0000"/>
                          </a:solidFill>
                        </a:rPr>
                        <a:t>ut</a:t>
                      </a:r>
                    </a:p>
                  </a:txBody>
                  <a:tcPr/>
                </a:tc>
                <a:extLst>
                  <a:ext uri="{0D108BD9-81ED-4DB2-BD59-A6C34878D82A}">
                    <a16:rowId xmlns:a16="http://schemas.microsoft.com/office/drawing/2014/main" val="391815046"/>
                  </a:ext>
                </a:extLst>
              </a:tr>
              <a:tr h="491551">
                <a:tc>
                  <a:txBody>
                    <a:bodyPr/>
                    <a:lstStyle/>
                    <a:p>
                      <a:r>
                        <a:rPr lang="fr-FR" sz="2800" dirty="0"/>
                        <a:t>nous donn</a:t>
                      </a:r>
                      <a:r>
                        <a:rPr lang="fr-FR" sz="2800" dirty="0">
                          <a:solidFill>
                            <a:srgbClr val="FF0000"/>
                          </a:solidFill>
                        </a:rPr>
                        <a:t>âmes</a:t>
                      </a:r>
                    </a:p>
                  </a:txBody>
                  <a:tcPr/>
                </a:tc>
                <a:tc>
                  <a:txBody>
                    <a:bodyPr/>
                    <a:lstStyle/>
                    <a:p>
                      <a:r>
                        <a:rPr lang="fr-FR" sz="2800" dirty="0"/>
                        <a:t>nous fin</a:t>
                      </a:r>
                      <a:r>
                        <a:rPr lang="fr-FR" sz="2800" dirty="0">
                          <a:solidFill>
                            <a:srgbClr val="FF0000"/>
                          </a:solidFill>
                        </a:rPr>
                        <a:t>îmes</a:t>
                      </a:r>
                    </a:p>
                  </a:txBody>
                  <a:tcPr/>
                </a:tc>
                <a:tc>
                  <a:txBody>
                    <a:bodyPr/>
                    <a:lstStyle/>
                    <a:p>
                      <a:r>
                        <a:rPr lang="fr-FR" sz="2800" dirty="0"/>
                        <a:t>nous m</a:t>
                      </a:r>
                      <a:r>
                        <a:rPr lang="fr-FR" sz="2800" dirty="0">
                          <a:solidFill>
                            <a:srgbClr val="FF0000"/>
                          </a:solidFill>
                        </a:rPr>
                        <a:t>îmes</a:t>
                      </a:r>
                    </a:p>
                  </a:txBody>
                  <a:tcPr/>
                </a:tc>
                <a:tc>
                  <a:txBody>
                    <a:bodyPr/>
                    <a:lstStyle/>
                    <a:p>
                      <a:r>
                        <a:rPr lang="fr-FR" sz="2800" dirty="0"/>
                        <a:t>nous f</a:t>
                      </a:r>
                      <a:r>
                        <a:rPr lang="fr-FR" sz="2800" dirty="0">
                          <a:solidFill>
                            <a:srgbClr val="FF0000"/>
                          </a:solidFill>
                        </a:rPr>
                        <a:t>ûmes</a:t>
                      </a:r>
                    </a:p>
                  </a:txBody>
                  <a:tcPr/>
                </a:tc>
                <a:extLst>
                  <a:ext uri="{0D108BD9-81ED-4DB2-BD59-A6C34878D82A}">
                    <a16:rowId xmlns:a16="http://schemas.microsoft.com/office/drawing/2014/main" val="778958282"/>
                  </a:ext>
                </a:extLst>
              </a:tr>
              <a:tr h="491551">
                <a:tc>
                  <a:txBody>
                    <a:bodyPr/>
                    <a:lstStyle/>
                    <a:p>
                      <a:r>
                        <a:rPr lang="fr-FR" sz="2800" dirty="0"/>
                        <a:t>vous donn</a:t>
                      </a:r>
                      <a:r>
                        <a:rPr lang="fr-FR" sz="2800" dirty="0">
                          <a:solidFill>
                            <a:srgbClr val="FF0000"/>
                          </a:solidFill>
                        </a:rPr>
                        <a:t>âtes</a:t>
                      </a:r>
                    </a:p>
                  </a:txBody>
                  <a:tcPr/>
                </a:tc>
                <a:tc>
                  <a:txBody>
                    <a:bodyPr/>
                    <a:lstStyle/>
                    <a:p>
                      <a:r>
                        <a:rPr lang="fr-FR" sz="2800" dirty="0"/>
                        <a:t>vous fin</a:t>
                      </a:r>
                      <a:r>
                        <a:rPr lang="fr-FR" sz="2800" dirty="0">
                          <a:solidFill>
                            <a:srgbClr val="FF0000"/>
                          </a:solidFill>
                        </a:rPr>
                        <a:t>îtes</a:t>
                      </a:r>
                    </a:p>
                  </a:txBody>
                  <a:tcPr/>
                </a:tc>
                <a:tc>
                  <a:txBody>
                    <a:bodyPr/>
                    <a:lstStyle/>
                    <a:p>
                      <a:r>
                        <a:rPr lang="fr-FR" sz="2800" dirty="0"/>
                        <a:t>vous m</a:t>
                      </a:r>
                      <a:r>
                        <a:rPr lang="fr-FR" sz="2800" dirty="0">
                          <a:solidFill>
                            <a:srgbClr val="FF0000"/>
                          </a:solidFill>
                        </a:rPr>
                        <a:t>îtes</a:t>
                      </a:r>
                    </a:p>
                  </a:txBody>
                  <a:tcPr/>
                </a:tc>
                <a:tc>
                  <a:txBody>
                    <a:bodyPr/>
                    <a:lstStyle/>
                    <a:p>
                      <a:r>
                        <a:rPr lang="fr-FR" sz="2800" dirty="0"/>
                        <a:t>vous f</a:t>
                      </a:r>
                      <a:r>
                        <a:rPr lang="fr-FR" sz="2800" dirty="0">
                          <a:solidFill>
                            <a:srgbClr val="FF0000"/>
                          </a:solidFill>
                        </a:rPr>
                        <a:t>ûtes</a:t>
                      </a:r>
                    </a:p>
                  </a:txBody>
                  <a:tcPr/>
                </a:tc>
                <a:extLst>
                  <a:ext uri="{0D108BD9-81ED-4DB2-BD59-A6C34878D82A}">
                    <a16:rowId xmlns:a16="http://schemas.microsoft.com/office/drawing/2014/main" val="2693724870"/>
                  </a:ext>
                </a:extLst>
              </a:tr>
              <a:tr h="491551">
                <a:tc>
                  <a:txBody>
                    <a:bodyPr/>
                    <a:lstStyle/>
                    <a:p>
                      <a:r>
                        <a:rPr lang="fr-FR" sz="2800" dirty="0"/>
                        <a:t>elles donn</a:t>
                      </a:r>
                      <a:r>
                        <a:rPr lang="fr-FR" sz="2800" dirty="0">
                          <a:solidFill>
                            <a:srgbClr val="FF0000"/>
                          </a:solidFill>
                        </a:rPr>
                        <a:t>èrent</a:t>
                      </a:r>
                    </a:p>
                  </a:txBody>
                  <a:tcPr/>
                </a:tc>
                <a:tc>
                  <a:txBody>
                    <a:bodyPr/>
                    <a:lstStyle/>
                    <a:p>
                      <a:r>
                        <a:rPr lang="fr-FR" sz="2800" dirty="0"/>
                        <a:t>ils fin</a:t>
                      </a:r>
                      <a:r>
                        <a:rPr lang="fr-FR" sz="2800" dirty="0">
                          <a:solidFill>
                            <a:srgbClr val="FF0000"/>
                          </a:solidFill>
                        </a:rPr>
                        <a:t>irent</a:t>
                      </a:r>
                    </a:p>
                  </a:txBody>
                  <a:tcPr/>
                </a:tc>
                <a:tc>
                  <a:txBody>
                    <a:bodyPr/>
                    <a:lstStyle/>
                    <a:p>
                      <a:r>
                        <a:rPr lang="fr-FR" sz="2800" dirty="0"/>
                        <a:t>ils m</a:t>
                      </a:r>
                      <a:r>
                        <a:rPr lang="fr-FR" sz="2800" dirty="0">
                          <a:solidFill>
                            <a:srgbClr val="FF0000"/>
                          </a:solidFill>
                        </a:rPr>
                        <a:t>irent</a:t>
                      </a:r>
                    </a:p>
                  </a:txBody>
                  <a:tcPr/>
                </a:tc>
                <a:tc>
                  <a:txBody>
                    <a:bodyPr/>
                    <a:lstStyle/>
                    <a:p>
                      <a:r>
                        <a:rPr lang="fr-FR" sz="2800" dirty="0"/>
                        <a:t>elles f</a:t>
                      </a:r>
                      <a:r>
                        <a:rPr lang="fr-FR" sz="2800" dirty="0">
                          <a:solidFill>
                            <a:srgbClr val="FF0000"/>
                          </a:solidFill>
                        </a:rPr>
                        <a:t>urent</a:t>
                      </a:r>
                    </a:p>
                  </a:txBody>
                  <a:tcPr/>
                </a:tc>
                <a:extLst>
                  <a:ext uri="{0D108BD9-81ED-4DB2-BD59-A6C34878D82A}">
                    <a16:rowId xmlns:a16="http://schemas.microsoft.com/office/drawing/2014/main" val="1873965519"/>
                  </a:ext>
                </a:extLst>
              </a:tr>
            </a:tbl>
          </a:graphicData>
        </a:graphic>
      </p:graphicFrame>
    </p:spTree>
    <p:extLst>
      <p:ext uri="{BB962C8B-B14F-4D97-AF65-F5344CB8AC3E}">
        <p14:creationId xmlns:p14="http://schemas.microsoft.com/office/powerpoint/2010/main" val="2559071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0070C0"/>
                </a:solidFill>
              </a:rPr>
              <a:t>Retenez bien, pour la dictée </a:t>
            </a:r>
            <a:r>
              <a:rPr lang="fr-FR" dirty="0">
                <a:solidFill>
                  <a:srgbClr val="0070C0"/>
                </a:solidFill>
              </a:rPr>
              <a:t>:</a:t>
            </a:r>
          </a:p>
        </p:txBody>
      </p:sp>
      <p:sp>
        <p:nvSpPr>
          <p:cNvPr id="3" name="Espace réservé du contenu 2"/>
          <p:cNvSpPr>
            <a:spLocks noGrp="1"/>
          </p:cNvSpPr>
          <p:nvPr>
            <p:ph idx="1"/>
          </p:nvPr>
        </p:nvSpPr>
        <p:spPr/>
        <p:txBody>
          <a:bodyPr/>
          <a:lstStyle/>
          <a:p>
            <a:pPr fontAlgn="t"/>
            <a:r>
              <a:rPr lang="fr-FR" b="1" dirty="0"/>
              <a:t>elle donna</a:t>
            </a:r>
            <a:endParaRPr lang="fr-FR" dirty="0"/>
          </a:p>
          <a:p>
            <a:pPr fontAlgn="t"/>
            <a:r>
              <a:rPr lang="fr-FR" b="1" dirty="0"/>
              <a:t>il finit</a:t>
            </a:r>
            <a:endParaRPr lang="fr-FR" dirty="0"/>
          </a:p>
          <a:p>
            <a:pPr fontAlgn="t"/>
            <a:r>
              <a:rPr lang="fr-FR" b="1" dirty="0"/>
              <a:t>il promit</a:t>
            </a:r>
            <a:endParaRPr lang="fr-FR" dirty="0"/>
          </a:p>
          <a:p>
            <a:pPr fontAlgn="t"/>
            <a:r>
              <a:rPr lang="fr-FR" b="1" dirty="0"/>
              <a:t>elle fut / ils furent</a:t>
            </a:r>
            <a:endParaRPr lang="fr-FR" dirty="0"/>
          </a:p>
          <a:p>
            <a:endParaRPr lang="fr-FR" dirty="0"/>
          </a:p>
        </p:txBody>
      </p:sp>
    </p:spTree>
    <p:extLst>
      <p:ext uri="{BB962C8B-B14F-4D97-AF65-F5344CB8AC3E}">
        <p14:creationId xmlns:p14="http://schemas.microsoft.com/office/powerpoint/2010/main" val="142898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02581-248A-480C-A710-86296A02864F}"/>
              </a:ext>
            </a:extLst>
          </p:cNvPr>
          <p:cNvSpPr>
            <a:spLocks noGrp="1"/>
          </p:cNvSpPr>
          <p:nvPr>
            <p:ph type="title"/>
          </p:nvPr>
        </p:nvSpPr>
        <p:spPr/>
        <p:txBody>
          <a:bodyPr/>
          <a:lstStyle/>
          <a:p>
            <a:r>
              <a:rPr lang="fr-FR" b="1" dirty="0">
                <a:solidFill>
                  <a:srgbClr val="0070C0"/>
                </a:solidFill>
              </a:rPr>
              <a:t>En résumé…les temps du texte</a:t>
            </a:r>
          </a:p>
        </p:txBody>
      </p:sp>
      <p:sp>
        <p:nvSpPr>
          <p:cNvPr id="3" name="Espace réservé du contenu 2">
            <a:extLst>
              <a:ext uri="{FF2B5EF4-FFF2-40B4-BE49-F238E27FC236}">
                <a16:creationId xmlns:a16="http://schemas.microsoft.com/office/drawing/2014/main" id="{5C0AB26D-FF9A-4268-9170-CB01DA5357A5}"/>
              </a:ext>
            </a:extLst>
          </p:cNvPr>
          <p:cNvSpPr>
            <a:spLocks noGrp="1"/>
          </p:cNvSpPr>
          <p:nvPr>
            <p:ph idx="1"/>
          </p:nvPr>
        </p:nvSpPr>
        <p:spPr>
          <a:xfrm>
            <a:off x="762000" y="1429018"/>
            <a:ext cx="10515600" cy="4811007"/>
          </a:xfrm>
        </p:spPr>
        <p:txBody>
          <a:bodyPr/>
          <a:lstStyle/>
          <a:p>
            <a:pPr marL="0" indent="0">
              <a:buNone/>
            </a:pPr>
            <a:r>
              <a:rPr lang="fr-FR" dirty="0"/>
              <a:t>• </a:t>
            </a:r>
            <a:r>
              <a:rPr lang="fr-FR" b="1" dirty="0"/>
              <a:t>Le passé simple :</a:t>
            </a:r>
          </a:p>
          <a:p>
            <a:pPr marL="0" indent="0">
              <a:buNone/>
            </a:pPr>
            <a:r>
              <a:rPr lang="fr-FR" dirty="0"/>
              <a:t>On utilise le passé simple pour exprimer une action soudaine ou qui est courte, qui ne dure pas.</a:t>
            </a:r>
          </a:p>
          <a:p>
            <a:pPr marL="0" indent="0">
              <a:buNone/>
            </a:pPr>
            <a:r>
              <a:rPr lang="fr-FR" dirty="0"/>
              <a:t>À la 3</a:t>
            </a:r>
            <a:r>
              <a:rPr lang="fr-FR" baseline="30000" dirty="0"/>
              <a:t>e</a:t>
            </a:r>
            <a:r>
              <a:rPr lang="fr-FR" dirty="0"/>
              <a:t> personne du singulier, la terminaison est :</a:t>
            </a:r>
          </a:p>
          <a:p>
            <a:pPr marL="0" indent="0">
              <a:buNone/>
            </a:pPr>
            <a:r>
              <a:rPr lang="fr-FR" dirty="0">
                <a:solidFill>
                  <a:srgbClr val="0070C0"/>
                </a:solidFill>
              </a:rPr>
              <a:t>-pour les verbes du 1</a:t>
            </a:r>
            <a:r>
              <a:rPr lang="fr-FR" baseline="30000" dirty="0">
                <a:solidFill>
                  <a:srgbClr val="0070C0"/>
                </a:solidFill>
              </a:rPr>
              <a:t>er</a:t>
            </a:r>
            <a:r>
              <a:rPr lang="fr-FR" dirty="0">
                <a:solidFill>
                  <a:srgbClr val="0070C0"/>
                </a:solidFill>
              </a:rPr>
              <a:t> groupe : </a:t>
            </a:r>
            <a:r>
              <a:rPr lang="fr-FR" dirty="0">
                <a:solidFill>
                  <a:srgbClr val="FF0000"/>
                </a:solidFill>
              </a:rPr>
              <a:t>a</a:t>
            </a:r>
          </a:p>
          <a:p>
            <a:pPr marL="0" indent="0">
              <a:buNone/>
            </a:pPr>
            <a:r>
              <a:rPr lang="fr-FR" dirty="0">
                <a:solidFill>
                  <a:srgbClr val="0070C0"/>
                </a:solidFill>
              </a:rPr>
              <a:t>-pour les verbes des 2</a:t>
            </a:r>
            <a:r>
              <a:rPr lang="fr-FR" baseline="30000" dirty="0">
                <a:solidFill>
                  <a:srgbClr val="0070C0"/>
                </a:solidFill>
              </a:rPr>
              <a:t>e</a:t>
            </a:r>
            <a:r>
              <a:rPr lang="fr-FR" dirty="0">
                <a:solidFill>
                  <a:srgbClr val="0070C0"/>
                </a:solidFill>
              </a:rPr>
              <a:t> et 3</a:t>
            </a:r>
            <a:r>
              <a:rPr lang="fr-FR" baseline="30000" dirty="0">
                <a:solidFill>
                  <a:srgbClr val="0070C0"/>
                </a:solidFill>
              </a:rPr>
              <a:t>e</a:t>
            </a:r>
            <a:r>
              <a:rPr lang="fr-FR" dirty="0">
                <a:solidFill>
                  <a:srgbClr val="0070C0"/>
                </a:solidFill>
              </a:rPr>
              <a:t>  groupes : </a:t>
            </a:r>
            <a:r>
              <a:rPr lang="fr-FR" dirty="0" err="1">
                <a:solidFill>
                  <a:srgbClr val="FF0000"/>
                </a:solidFill>
              </a:rPr>
              <a:t>it</a:t>
            </a:r>
            <a:r>
              <a:rPr lang="fr-FR" dirty="0">
                <a:solidFill>
                  <a:srgbClr val="FF0000"/>
                </a:solidFill>
              </a:rPr>
              <a:t> </a:t>
            </a:r>
            <a:r>
              <a:rPr lang="fr-FR" dirty="0">
                <a:solidFill>
                  <a:srgbClr val="0070C0"/>
                </a:solidFill>
              </a:rPr>
              <a:t>ou</a:t>
            </a:r>
            <a:r>
              <a:rPr lang="fr-FR" dirty="0">
                <a:solidFill>
                  <a:srgbClr val="FF0000"/>
                </a:solidFill>
              </a:rPr>
              <a:t> ut</a:t>
            </a:r>
          </a:p>
          <a:p>
            <a:pPr marL="0" indent="0">
              <a:buNone/>
            </a:pPr>
            <a:endParaRPr lang="fr-FR" dirty="0"/>
          </a:p>
          <a:p>
            <a:pPr marL="0" indent="0">
              <a:buNone/>
            </a:pPr>
            <a:r>
              <a:rPr lang="fr-FR" dirty="0"/>
              <a:t>• Mais il y a aussi d’autres temps ! À toi de retrouver lesquels…</a:t>
            </a:r>
          </a:p>
          <a:p>
            <a:pPr marL="0" indent="0">
              <a:buNone/>
            </a:pPr>
            <a:endParaRPr lang="fr-FR" dirty="0"/>
          </a:p>
        </p:txBody>
      </p:sp>
    </p:spTree>
    <p:extLst>
      <p:ext uri="{BB962C8B-B14F-4D97-AF65-F5344CB8AC3E}">
        <p14:creationId xmlns:p14="http://schemas.microsoft.com/office/powerpoint/2010/main" val="65231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7B1C04-53B0-40DB-A629-AC441B267981}"/>
              </a:ext>
            </a:extLst>
          </p:cNvPr>
          <p:cNvSpPr txBox="1">
            <a:spLocks/>
          </p:cNvSpPr>
          <p:nvPr/>
        </p:nvSpPr>
        <p:spPr>
          <a:xfrm>
            <a:off x="282029" y="365125"/>
            <a:ext cx="1170314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solidFill>
                  <a:srgbClr val="0070C0"/>
                </a:solidFill>
              </a:rPr>
              <a:t>Relie les formes verbales au temps correspondant:</a:t>
            </a:r>
          </a:p>
        </p:txBody>
      </p:sp>
      <p:graphicFrame>
        <p:nvGraphicFramePr>
          <p:cNvPr id="3" name="Tableau 2"/>
          <p:cNvGraphicFramePr>
            <a:graphicFrameLocks noGrp="1"/>
          </p:cNvGraphicFramePr>
          <p:nvPr>
            <p:extLst>
              <p:ext uri="{D42A27DB-BD31-4B8C-83A1-F6EECF244321}">
                <p14:modId xmlns:p14="http://schemas.microsoft.com/office/powerpoint/2010/main" val="2590828694"/>
              </p:ext>
            </p:extLst>
          </p:nvPr>
        </p:nvGraphicFramePr>
        <p:xfrm>
          <a:off x="282029" y="1823252"/>
          <a:ext cx="6191794" cy="4114800"/>
        </p:xfrm>
        <a:graphic>
          <a:graphicData uri="http://schemas.openxmlformats.org/drawingml/2006/table">
            <a:tbl>
              <a:tblPr firstRow="1" bandRow="1">
                <a:tableStyleId>{5940675A-B579-460E-94D1-54222C63F5DA}</a:tableStyleId>
              </a:tblPr>
              <a:tblGrid>
                <a:gridCol w="6191794">
                  <a:extLst>
                    <a:ext uri="{9D8B030D-6E8A-4147-A177-3AD203B41FA5}">
                      <a16:colId xmlns:a16="http://schemas.microsoft.com/office/drawing/2014/main" val="20000"/>
                    </a:ext>
                  </a:extLst>
                </a:gridCol>
              </a:tblGrid>
              <a:tr h="688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N’</a:t>
                      </a:r>
                      <a:r>
                        <a:rPr lang="fr-FR" sz="2400" b="1" dirty="0"/>
                        <a:t>es-tu</a:t>
                      </a:r>
                      <a:r>
                        <a:rPr lang="fr-FR" sz="2400" dirty="0"/>
                        <a:t> pas bien aise?</a:t>
                      </a:r>
                    </a:p>
                    <a:p>
                      <a:pPr algn="l"/>
                      <a:endParaRPr lang="fr-FR" sz="2400" dirty="0"/>
                    </a:p>
                  </a:txBody>
                  <a:tcPr anchor="ctr"/>
                </a:tc>
                <a:extLst>
                  <a:ext uri="{0D108BD9-81ED-4DB2-BD59-A6C34878D82A}">
                    <a16:rowId xmlns:a16="http://schemas.microsoft.com/office/drawing/2014/main" val="10000"/>
                  </a:ext>
                </a:extLst>
              </a:tr>
              <a:tr h="6884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t>J’irai</a:t>
                      </a:r>
                      <a:r>
                        <a:rPr lang="fr-FR" sz="2400" dirty="0"/>
                        <a:t> comme cela.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p>
                  </a:txBody>
                  <a:tcPr anchor="ctr"/>
                </a:tc>
                <a:extLst>
                  <a:ext uri="{0D108BD9-81ED-4DB2-BD59-A6C34878D82A}">
                    <a16:rowId xmlns:a16="http://schemas.microsoft.com/office/drawing/2014/main" val="10001"/>
                  </a:ext>
                </a:extLst>
              </a:tr>
              <a:tr h="688486">
                <a:tc>
                  <a:txBody>
                    <a:bodyPr/>
                    <a:lstStyle/>
                    <a:p>
                      <a:pPr algn="l"/>
                      <a:r>
                        <a:rPr lang="fr-FR" sz="2400" dirty="0"/>
                        <a:t>Si </a:t>
                      </a:r>
                      <a:r>
                        <a:rPr lang="fr-FR" sz="2400" b="1" dirty="0"/>
                        <a:t>elle demeurait </a:t>
                      </a:r>
                      <a:r>
                        <a:rPr lang="fr-FR" sz="2400" dirty="0"/>
                        <a:t>au bal.</a:t>
                      </a:r>
                    </a:p>
                    <a:p>
                      <a:pPr algn="l"/>
                      <a:endParaRPr lang="fr-FR" sz="2400" dirty="0"/>
                    </a:p>
                  </a:txBody>
                  <a:tcPr anchor="ctr"/>
                </a:tc>
                <a:extLst>
                  <a:ext uri="{0D108BD9-81ED-4DB2-BD59-A6C34878D82A}">
                    <a16:rowId xmlns:a16="http://schemas.microsoft.com/office/drawing/2014/main" val="10002"/>
                  </a:ext>
                </a:extLst>
              </a:tr>
              <a:tr h="688486">
                <a:tc>
                  <a:txBody>
                    <a:bodyPr/>
                    <a:lstStyle/>
                    <a:p>
                      <a:pPr algn="l"/>
                      <a:r>
                        <a:rPr lang="fr-FR" sz="2400" b="1" dirty="0"/>
                        <a:t>Elle promit </a:t>
                      </a:r>
                      <a:r>
                        <a:rPr lang="fr-FR" sz="2400" dirty="0"/>
                        <a:t>à sa marraine.</a:t>
                      </a:r>
                    </a:p>
                    <a:p>
                      <a:pPr algn="l"/>
                      <a:endParaRPr lang="fr-FR" sz="2400" dirty="0"/>
                    </a:p>
                  </a:txBody>
                  <a:tcPr anchor="ctr"/>
                </a:tc>
                <a:extLst>
                  <a:ext uri="{0D108BD9-81ED-4DB2-BD59-A6C34878D82A}">
                    <a16:rowId xmlns:a16="http://schemas.microsoft.com/office/drawing/2014/main" val="10003"/>
                  </a:ext>
                </a:extLst>
              </a:tr>
              <a:tr h="688486">
                <a:tc>
                  <a:txBody>
                    <a:bodyPr/>
                    <a:lstStyle/>
                    <a:p>
                      <a:pPr algn="l"/>
                      <a:r>
                        <a:rPr lang="fr-FR" sz="2400" b="1" dirty="0"/>
                        <a:t>Elle</a:t>
                      </a:r>
                      <a:r>
                        <a:rPr lang="fr-FR" sz="2400" dirty="0"/>
                        <a:t> ne</a:t>
                      </a:r>
                      <a:r>
                        <a:rPr lang="fr-FR" sz="2400" b="1" dirty="0"/>
                        <a:t> manquerait </a:t>
                      </a:r>
                      <a:r>
                        <a:rPr lang="fr-FR" sz="2400" dirty="0"/>
                        <a:t>pas de sortir du bal.</a:t>
                      </a:r>
                    </a:p>
                    <a:p>
                      <a:pPr algn="l"/>
                      <a:endParaRPr lang="fr-FR" sz="2400" dirty="0"/>
                    </a:p>
                  </a:txBody>
                  <a:tcPr anchor="ctr"/>
                </a:tc>
                <a:extLst>
                  <a:ext uri="{0D108BD9-81ED-4DB2-BD59-A6C34878D82A}">
                    <a16:rowId xmlns:a16="http://schemas.microsoft.com/office/drawing/2014/main" val="10004"/>
                  </a:ext>
                </a:extLst>
              </a:tr>
            </a:tbl>
          </a:graphicData>
        </a:graphic>
      </p:graphicFrame>
      <p:sp>
        <p:nvSpPr>
          <p:cNvPr id="4" name="ZoneTexte 3">
            <a:extLst>
              <a:ext uri="{FF2B5EF4-FFF2-40B4-BE49-F238E27FC236}">
                <a16:creationId xmlns:a16="http://schemas.microsoft.com/office/drawing/2014/main" id="{67BBDB65-B2F1-496C-847A-411A8BE9467A}"/>
              </a:ext>
            </a:extLst>
          </p:cNvPr>
          <p:cNvSpPr txBox="1"/>
          <p:nvPr/>
        </p:nvSpPr>
        <p:spPr>
          <a:xfrm>
            <a:off x="8119923" y="1608940"/>
            <a:ext cx="2742518" cy="5016758"/>
          </a:xfrm>
          <a:prstGeom prst="rect">
            <a:avLst/>
          </a:prstGeom>
          <a:noFill/>
        </p:spPr>
        <p:txBody>
          <a:bodyPr wrap="square" rtlCol="0">
            <a:spAutoFit/>
          </a:bodyPr>
          <a:lstStyle/>
          <a:p>
            <a:r>
              <a:rPr lang="fr-FR" sz="3200" dirty="0"/>
              <a:t>• </a:t>
            </a:r>
            <a:r>
              <a:rPr lang="fr-FR" sz="3200" b="1" dirty="0"/>
              <a:t>imparfait</a:t>
            </a:r>
          </a:p>
          <a:p>
            <a:endParaRPr lang="fr-FR" sz="3200" b="1" dirty="0"/>
          </a:p>
          <a:p>
            <a:r>
              <a:rPr lang="fr-FR" sz="3200" b="1" dirty="0"/>
              <a:t>• présent </a:t>
            </a:r>
          </a:p>
          <a:p>
            <a:endParaRPr lang="fr-FR" sz="3200" b="1" dirty="0"/>
          </a:p>
          <a:p>
            <a:r>
              <a:rPr lang="fr-FR" sz="3200" b="1" dirty="0"/>
              <a:t>• passé simple</a:t>
            </a:r>
          </a:p>
          <a:p>
            <a:endParaRPr lang="fr-FR" sz="3200" b="1" dirty="0"/>
          </a:p>
          <a:p>
            <a:r>
              <a:rPr lang="fr-FR" sz="3200" b="1" dirty="0"/>
              <a:t>• futur</a:t>
            </a:r>
          </a:p>
          <a:p>
            <a:endParaRPr lang="fr-FR" sz="3200" b="1" dirty="0"/>
          </a:p>
          <a:p>
            <a:r>
              <a:rPr lang="fr-FR" sz="3200" b="1" dirty="0"/>
              <a:t>• conditionnel</a:t>
            </a:r>
          </a:p>
          <a:p>
            <a:endParaRPr lang="fr-FR" sz="3200" dirty="0"/>
          </a:p>
        </p:txBody>
      </p:sp>
      <p:cxnSp>
        <p:nvCxnSpPr>
          <p:cNvPr id="6" name="Connecteur droit 5"/>
          <p:cNvCxnSpPr/>
          <p:nvPr/>
        </p:nvCxnSpPr>
        <p:spPr>
          <a:xfrm>
            <a:off x="6473822" y="1961669"/>
            <a:ext cx="1834606" cy="9989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6516914" y="2855893"/>
            <a:ext cx="1791514" cy="1990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6369269" y="3947160"/>
            <a:ext cx="1939159" cy="782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6516914" y="1961669"/>
            <a:ext cx="1791514" cy="19854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6473822" y="5501640"/>
            <a:ext cx="1834606" cy="289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43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3DCA1-83D8-4049-A069-6C8FADDEAC7B}"/>
              </a:ext>
            </a:extLst>
          </p:cNvPr>
          <p:cNvSpPr>
            <a:spLocks noGrp="1"/>
          </p:cNvSpPr>
          <p:nvPr>
            <p:ph type="title"/>
          </p:nvPr>
        </p:nvSpPr>
        <p:spPr/>
        <p:txBody>
          <a:bodyPr/>
          <a:lstStyle/>
          <a:p>
            <a:pPr algn="ctr"/>
            <a:r>
              <a:rPr lang="fr-FR" dirty="0">
                <a:solidFill>
                  <a:srgbClr val="0070C0"/>
                </a:solidFill>
              </a:rPr>
              <a:t>Défi n°2</a:t>
            </a:r>
          </a:p>
        </p:txBody>
      </p:sp>
      <p:sp>
        <p:nvSpPr>
          <p:cNvPr id="3" name="Espace réservé du contenu 2">
            <a:extLst>
              <a:ext uri="{FF2B5EF4-FFF2-40B4-BE49-F238E27FC236}">
                <a16:creationId xmlns:a16="http://schemas.microsoft.com/office/drawing/2014/main" id="{A701F831-5700-4544-9A5C-A17136759797}"/>
              </a:ext>
            </a:extLst>
          </p:cNvPr>
          <p:cNvSpPr>
            <a:spLocks noGrp="1"/>
          </p:cNvSpPr>
          <p:nvPr>
            <p:ph idx="1"/>
          </p:nvPr>
        </p:nvSpPr>
        <p:spPr/>
        <p:txBody>
          <a:bodyPr/>
          <a:lstStyle/>
          <a:p>
            <a:r>
              <a:rPr lang="fr-FR" dirty="0"/>
              <a:t>Sauras-tu te souvenir de ce que nous avons étudié les semaines passées ?</a:t>
            </a:r>
          </a:p>
        </p:txBody>
      </p:sp>
    </p:spTree>
    <p:extLst>
      <p:ext uri="{BB962C8B-B14F-4D97-AF65-F5344CB8AC3E}">
        <p14:creationId xmlns:p14="http://schemas.microsoft.com/office/powerpoint/2010/main" val="1098335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1479797613"/>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 forme correcte ! </a:t>
            </a:r>
          </a:p>
        </p:txBody>
      </p:sp>
    </p:spTree>
    <p:extLst>
      <p:ext uri="{BB962C8B-B14F-4D97-AF65-F5344CB8AC3E}">
        <p14:creationId xmlns:p14="http://schemas.microsoft.com/office/powerpoint/2010/main" val="3250851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4256195760"/>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 forme correcte ! </a:t>
            </a:r>
          </a:p>
        </p:txBody>
      </p:sp>
    </p:spTree>
    <p:extLst>
      <p:ext uri="{BB962C8B-B14F-4D97-AF65-F5344CB8AC3E}">
        <p14:creationId xmlns:p14="http://schemas.microsoft.com/office/powerpoint/2010/main" val="4143581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3345697974"/>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 forme correcte ! </a:t>
            </a:r>
          </a:p>
        </p:txBody>
      </p:sp>
    </p:spTree>
    <p:extLst>
      <p:ext uri="{BB962C8B-B14F-4D97-AF65-F5344CB8AC3E}">
        <p14:creationId xmlns:p14="http://schemas.microsoft.com/office/powerpoint/2010/main" val="1563412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9848954"/>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 forme correcte ! </a:t>
            </a:r>
          </a:p>
        </p:txBody>
      </p:sp>
    </p:spTree>
    <p:extLst>
      <p:ext uri="{BB962C8B-B14F-4D97-AF65-F5344CB8AC3E}">
        <p14:creationId xmlns:p14="http://schemas.microsoft.com/office/powerpoint/2010/main" val="306387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2109631879"/>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 forme correcte ! </a:t>
            </a:r>
          </a:p>
        </p:txBody>
      </p:sp>
    </p:spTree>
    <p:extLst>
      <p:ext uri="{BB962C8B-B14F-4D97-AF65-F5344CB8AC3E}">
        <p14:creationId xmlns:p14="http://schemas.microsoft.com/office/powerpoint/2010/main" val="427493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20013" y="3789040"/>
            <a:ext cx="771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2639616" y="3501008"/>
            <a:ext cx="5760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p:cNvSpPr txBox="1"/>
          <p:nvPr/>
        </p:nvSpPr>
        <p:spPr>
          <a:xfrm>
            <a:off x="2792016" y="3653408"/>
            <a:ext cx="5760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Espace réservé du contenu 8">
            <a:extLst>
              <a:ext uri="{FF2B5EF4-FFF2-40B4-BE49-F238E27FC236}">
                <a16:creationId xmlns:a16="http://schemas.microsoft.com/office/drawing/2014/main" id="{3C0E65A8-C5A3-48B3-BE63-8592F0821C44}"/>
              </a:ext>
            </a:extLst>
          </p:cNvPr>
          <p:cNvPicPr>
            <a:picLocks noGrp="1" noChangeAspect="1"/>
          </p:cNvPicPr>
          <p:nvPr>
            <p:ph idx="1"/>
          </p:nvPr>
        </p:nvPicPr>
        <p:blipFill>
          <a:blip r:embed="rId3"/>
          <a:stretch>
            <a:fillRect/>
          </a:stretch>
        </p:blipFill>
        <p:spPr>
          <a:xfrm>
            <a:off x="3215680" y="205722"/>
            <a:ext cx="5608242" cy="6446555"/>
          </a:xfrm>
          <a:prstGeom prst="rect">
            <a:avLst/>
          </a:prstGeom>
        </p:spPr>
      </p:pic>
    </p:spTree>
    <p:extLst>
      <p:ext uri="{BB962C8B-B14F-4D97-AF65-F5344CB8AC3E}">
        <p14:creationId xmlns:p14="http://schemas.microsoft.com/office/powerpoint/2010/main" val="1994358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3307542872"/>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 forme correcte ! </a:t>
            </a:r>
          </a:p>
        </p:txBody>
      </p:sp>
    </p:spTree>
    <p:extLst>
      <p:ext uri="{BB962C8B-B14F-4D97-AF65-F5344CB8AC3E}">
        <p14:creationId xmlns:p14="http://schemas.microsoft.com/office/powerpoint/2010/main" val="2162807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1164000366"/>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l’adverbe ! </a:t>
            </a:r>
          </a:p>
        </p:txBody>
      </p:sp>
    </p:spTree>
    <p:extLst>
      <p:ext uri="{BB962C8B-B14F-4D97-AF65-F5344CB8AC3E}">
        <p14:creationId xmlns:p14="http://schemas.microsoft.com/office/powerpoint/2010/main" val="2843842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2063015951"/>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l’adverbe ! </a:t>
            </a:r>
          </a:p>
        </p:txBody>
      </p:sp>
    </p:spTree>
    <p:extLst>
      <p:ext uri="{BB962C8B-B14F-4D97-AF65-F5344CB8AC3E}">
        <p14:creationId xmlns:p14="http://schemas.microsoft.com/office/powerpoint/2010/main" val="2245280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483102975"/>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 phrase simple ! </a:t>
            </a:r>
          </a:p>
        </p:txBody>
      </p:sp>
    </p:spTree>
    <p:extLst>
      <p:ext uri="{BB962C8B-B14F-4D97-AF65-F5344CB8AC3E}">
        <p14:creationId xmlns:p14="http://schemas.microsoft.com/office/powerpoint/2010/main" val="3729514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10">
            <a:extLst>
              <a:ext uri="{FF2B5EF4-FFF2-40B4-BE49-F238E27FC236}">
                <a16:creationId xmlns:a16="http://schemas.microsoft.com/office/drawing/2014/main" id="{0836117E-DED8-D346-9CD0-F7BAC8AE68EB}"/>
              </a:ext>
            </a:extLst>
          </p:cNvPr>
          <p:cNvGraphicFramePr>
            <a:graphicFrameLocks/>
          </p:cNvGraphicFramePr>
          <p:nvPr>
            <p:extLst>
              <p:ext uri="{D42A27DB-BD31-4B8C-83A1-F6EECF244321}">
                <p14:modId xmlns:p14="http://schemas.microsoft.com/office/powerpoint/2010/main" val="555185229"/>
              </p:ext>
            </p:extLst>
          </p:nvPr>
        </p:nvGraphicFramePr>
        <p:xfrm>
          <a:off x="0" y="2209800"/>
          <a:ext cx="11506200" cy="2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42E2A8D2-E019-5B40-B344-B04477BDD57C}"/>
              </a:ext>
            </a:extLst>
          </p:cNvPr>
          <p:cNvSpPr txBox="1"/>
          <p:nvPr/>
        </p:nvSpPr>
        <p:spPr>
          <a:xfrm>
            <a:off x="1608667" y="345019"/>
            <a:ext cx="8318500" cy="707884"/>
          </a:xfrm>
          <a:prstGeom prst="rect">
            <a:avLst/>
          </a:prstGeom>
          <a:noFill/>
        </p:spPr>
        <p:txBody>
          <a:bodyPr wrap="square" lIns="91438" tIns="45719" rIns="91438" bIns="45719" rtlCol="0">
            <a:spAutoFit/>
          </a:bodyPr>
          <a:lstStyle/>
          <a:p>
            <a:pPr algn="ctr"/>
            <a:r>
              <a:rPr lang="fr-FR" sz="4000" dirty="0">
                <a:solidFill>
                  <a:srgbClr val="0070C0"/>
                </a:solidFill>
              </a:rPr>
              <a:t>Retrouve la phrase simple ! </a:t>
            </a:r>
          </a:p>
        </p:txBody>
      </p:sp>
    </p:spTree>
    <p:extLst>
      <p:ext uri="{BB962C8B-B14F-4D97-AF65-F5344CB8AC3E}">
        <p14:creationId xmlns:p14="http://schemas.microsoft.com/office/powerpoint/2010/main" val="221945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0B28-F768-426F-9642-9E447B9E19F3}"/>
              </a:ext>
            </a:extLst>
          </p:cNvPr>
          <p:cNvSpPr>
            <a:spLocks noGrp="1"/>
          </p:cNvSpPr>
          <p:nvPr>
            <p:ph type="title"/>
          </p:nvPr>
        </p:nvSpPr>
        <p:spPr/>
        <p:txBody>
          <a:bodyPr/>
          <a:lstStyle/>
          <a:p>
            <a:pPr algn="ctr"/>
            <a:r>
              <a:rPr lang="fr-FR" dirty="0">
                <a:solidFill>
                  <a:srgbClr val="0070C0"/>
                </a:solidFill>
              </a:rPr>
              <a:t>Défi 3 :</a:t>
            </a:r>
          </a:p>
        </p:txBody>
      </p:sp>
      <p:sp>
        <p:nvSpPr>
          <p:cNvPr id="3" name="Espace réservé du contenu 2">
            <a:extLst>
              <a:ext uri="{FF2B5EF4-FFF2-40B4-BE49-F238E27FC236}">
                <a16:creationId xmlns:a16="http://schemas.microsoft.com/office/drawing/2014/main" id="{7583B07E-4E30-4E58-B97F-9AD4412BDFAD}"/>
              </a:ext>
            </a:extLst>
          </p:cNvPr>
          <p:cNvSpPr>
            <a:spLocks noGrp="1"/>
          </p:cNvSpPr>
          <p:nvPr>
            <p:ph idx="1"/>
          </p:nvPr>
        </p:nvSpPr>
        <p:spPr/>
        <p:txBody>
          <a:bodyPr/>
          <a:lstStyle/>
          <a:p>
            <a:r>
              <a:rPr lang="fr-FR" dirty="0"/>
              <a:t>Sauras-tu écrire un texte du XVIIème siècle sous la dictée ?</a:t>
            </a:r>
          </a:p>
          <a:p>
            <a:pPr marL="0" indent="0">
              <a:buNone/>
            </a:pPr>
            <a:endParaRPr lang="fr-FR" dirty="0"/>
          </a:p>
        </p:txBody>
      </p:sp>
    </p:spTree>
    <p:extLst>
      <p:ext uri="{BB962C8B-B14F-4D97-AF65-F5344CB8AC3E}">
        <p14:creationId xmlns:p14="http://schemas.microsoft.com/office/powerpoint/2010/main" val="3044867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562E3C-88DD-E144-ACAA-1AFDD8CF4FB7}"/>
              </a:ext>
            </a:extLst>
          </p:cNvPr>
          <p:cNvSpPr>
            <a:spLocks noGrp="1"/>
          </p:cNvSpPr>
          <p:nvPr>
            <p:ph type="title"/>
          </p:nvPr>
        </p:nvSpPr>
        <p:spPr/>
        <p:txBody>
          <a:bodyPr/>
          <a:lstStyle/>
          <a:p>
            <a:pPr algn="ctr"/>
            <a:r>
              <a:rPr lang="fr-FR" dirty="0"/>
              <a:t>Place à la dictée !</a:t>
            </a:r>
          </a:p>
        </p:txBody>
      </p:sp>
      <p:pic>
        <p:nvPicPr>
          <p:cNvPr id="6" name="Espace réservé du contenu 5">
            <a:extLst>
              <a:ext uri="{FF2B5EF4-FFF2-40B4-BE49-F238E27FC236}">
                <a16:creationId xmlns:a16="http://schemas.microsoft.com/office/drawing/2014/main" id="{846E9F83-0FFA-D641-85D3-4A8930B140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1501" y="1965450"/>
            <a:ext cx="3661832" cy="3828279"/>
          </a:xfrm>
          <a:prstGeom prst="rect">
            <a:avLst/>
          </a:prstGeom>
        </p:spPr>
      </p:pic>
    </p:spTree>
    <p:extLst>
      <p:ext uri="{BB962C8B-B14F-4D97-AF65-F5344CB8AC3E}">
        <p14:creationId xmlns:p14="http://schemas.microsoft.com/office/powerpoint/2010/main" val="761763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olidFill>
                  <a:srgbClr val="0070C0"/>
                </a:solidFill>
              </a:rPr>
              <a:t>Aides</a:t>
            </a:r>
          </a:p>
        </p:txBody>
      </p:sp>
      <p:sp>
        <p:nvSpPr>
          <p:cNvPr id="6" name="ZoneTexte 5"/>
          <p:cNvSpPr txBox="1"/>
          <p:nvPr/>
        </p:nvSpPr>
        <p:spPr>
          <a:xfrm>
            <a:off x="1245140" y="1827353"/>
            <a:ext cx="3155479" cy="646331"/>
          </a:xfrm>
          <a:prstGeom prst="rect">
            <a:avLst/>
          </a:prstGeom>
          <a:noFill/>
        </p:spPr>
        <p:txBody>
          <a:bodyPr wrap="none" rtlCol="0">
            <a:spAutoFit/>
          </a:bodyPr>
          <a:lstStyle/>
          <a:p>
            <a:r>
              <a:rPr lang="fr-FR" sz="3600" b="1" dirty="0"/>
              <a:t>…de drap d’or…</a:t>
            </a:r>
          </a:p>
        </p:txBody>
      </p:sp>
      <p:sp>
        <p:nvSpPr>
          <p:cNvPr id="7" name="ZoneTexte 6"/>
          <p:cNvSpPr txBox="1"/>
          <p:nvPr/>
        </p:nvSpPr>
        <p:spPr>
          <a:xfrm>
            <a:off x="1245140" y="2691117"/>
            <a:ext cx="3893951" cy="646331"/>
          </a:xfrm>
          <a:prstGeom prst="rect">
            <a:avLst/>
          </a:prstGeom>
          <a:noFill/>
        </p:spPr>
        <p:txBody>
          <a:bodyPr wrap="none" rtlCol="0">
            <a:spAutoFit/>
          </a:bodyPr>
          <a:lstStyle/>
          <a:p>
            <a:r>
              <a:rPr lang="fr-FR" sz="3600" b="1" dirty="0"/>
              <a:t>…tout chamarrés….</a:t>
            </a:r>
          </a:p>
        </p:txBody>
      </p:sp>
      <p:sp>
        <p:nvSpPr>
          <p:cNvPr id="8" name="ZoneTexte 7"/>
          <p:cNvSpPr txBox="1"/>
          <p:nvPr/>
        </p:nvSpPr>
        <p:spPr>
          <a:xfrm>
            <a:off x="1250635" y="3554881"/>
            <a:ext cx="4845365" cy="646331"/>
          </a:xfrm>
          <a:prstGeom prst="rect">
            <a:avLst/>
          </a:prstGeom>
          <a:noFill/>
        </p:spPr>
        <p:txBody>
          <a:bodyPr wrap="none" rtlCol="0">
            <a:spAutoFit/>
          </a:bodyPr>
          <a:lstStyle/>
          <a:p>
            <a:r>
              <a:rPr lang="fr-FR" sz="3600" b="1" dirty="0"/>
              <a:t>…laquais….(= serviteurs)</a:t>
            </a:r>
          </a:p>
        </p:txBody>
      </p:sp>
      <p:sp>
        <p:nvSpPr>
          <p:cNvPr id="9" name="ZoneTexte 8"/>
          <p:cNvSpPr txBox="1"/>
          <p:nvPr/>
        </p:nvSpPr>
        <p:spPr>
          <a:xfrm>
            <a:off x="1245140" y="4418645"/>
            <a:ext cx="1850250" cy="646331"/>
          </a:xfrm>
          <a:prstGeom prst="rect">
            <a:avLst/>
          </a:prstGeom>
          <a:noFill/>
        </p:spPr>
        <p:txBody>
          <a:bodyPr wrap="none" rtlCol="0">
            <a:spAutoFit/>
          </a:bodyPr>
          <a:lstStyle/>
          <a:p>
            <a:r>
              <a:rPr lang="fr-FR" sz="3600" b="1" dirty="0"/>
              <a:t>…lézards</a:t>
            </a:r>
          </a:p>
        </p:txBody>
      </p:sp>
    </p:spTree>
    <p:extLst>
      <p:ext uri="{BB962C8B-B14F-4D97-AF65-F5344CB8AC3E}">
        <p14:creationId xmlns:p14="http://schemas.microsoft.com/office/powerpoint/2010/main" val="88760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78A732-D55B-44F4-A7A8-F447075C4168}"/>
              </a:ext>
            </a:extLst>
          </p:cNvPr>
          <p:cNvSpPr>
            <a:spLocks noGrp="1"/>
          </p:cNvSpPr>
          <p:nvPr>
            <p:ph idx="1"/>
          </p:nvPr>
        </p:nvSpPr>
        <p:spPr>
          <a:xfrm>
            <a:off x="508000" y="378691"/>
            <a:ext cx="11388436" cy="5798272"/>
          </a:xfrm>
        </p:spPr>
        <p:txBody>
          <a:bodyPr>
            <a:normAutofit fontScale="92500"/>
          </a:bodyPr>
          <a:lstStyle/>
          <a:p>
            <a:pPr marL="0" indent="0">
              <a:buNone/>
            </a:pPr>
            <a:r>
              <a:rPr lang="fr-FR" sz="3600" dirty="0"/>
              <a:t>La ……….  …….. …………… à Cendrillon : « Eh bien, voilà de quoi aller au bal, ….  ……   .….. …….. …………  …………….. ?</a:t>
            </a:r>
          </a:p>
          <a:p>
            <a:pPr marL="0" indent="0">
              <a:buNone/>
            </a:pPr>
            <a:r>
              <a:rPr lang="fr-FR" sz="3600" dirty="0"/>
              <a:t>-Oui, mais …………………………    …………….. comme cela, avec …….. ……………..  …………………… ? »</a:t>
            </a:r>
          </a:p>
          <a:p>
            <a:pPr marL="0" indent="0">
              <a:buNone/>
            </a:pPr>
            <a:r>
              <a:rPr lang="fr-FR" sz="3600" dirty="0"/>
              <a:t>Sa ………………………ne ……………  que la toucher avec sa</a:t>
            </a:r>
          </a:p>
          <a:p>
            <a:pPr marL="0" indent="0">
              <a:buNone/>
            </a:pPr>
            <a:r>
              <a:rPr lang="fr-FR" sz="3600" dirty="0"/>
              <a:t>baguette, et en même temps ……… ………………….  </a:t>
            </a:r>
          </a:p>
          <a:p>
            <a:pPr marL="0" indent="0">
              <a:buNone/>
            </a:pPr>
            <a:r>
              <a:rPr lang="fr-FR" sz="3600" dirty="0"/>
              <a:t>furent changés en ……... ………………… de drap d’or et</a:t>
            </a:r>
          </a:p>
          <a:p>
            <a:pPr marL="0" indent="0">
              <a:buNone/>
            </a:pPr>
            <a:r>
              <a:rPr lang="fr-FR" sz="3600" dirty="0"/>
              <a:t>d’argent, tout chamarrés…….. ……………………… ; elle lui </a:t>
            </a:r>
          </a:p>
          <a:p>
            <a:pPr marL="0" indent="0">
              <a:buNone/>
            </a:pPr>
            <a:r>
              <a:rPr lang="fr-FR" sz="3600" dirty="0"/>
              <a:t>donna …………………… une paire de…………………… …. ………………, les</a:t>
            </a:r>
          </a:p>
          <a:p>
            <a:pPr marL="0" indent="0">
              <a:buNone/>
            </a:pPr>
            <a:r>
              <a:rPr lang="fr-FR" sz="3600" dirty="0"/>
              <a:t>plus ……………….du monde.</a:t>
            </a:r>
          </a:p>
          <a:p>
            <a:endParaRPr lang="fr-FR" dirty="0"/>
          </a:p>
        </p:txBody>
      </p:sp>
    </p:spTree>
    <p:extLst>
      <p:ext uri="{BB962C8B-B14F-4D97-AF65-F5344CB8AC3E}">
        <p14:creationId xmlns:p14="http://schemas.microsoft.com/office/powerpoint/2010/main" val="892774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8086" y="315686"/>
            <a:ext cx="10885714" cy="6215743"/>
          </a:xfrm>
        </p:spPr>
        <p:txBody>
          <a:bodyPr>
            <a:normAutofit fontScale="47500" lnSpcReduction="20000"/>
          </a:bodyPr>
          <a:lstStyle/>
          <a:p>
            <a:pPr marL="0" indent="0">
              <a:lnSpc>
                <a:spcPct val="120000"/>
              </a:lnSpc>
              <a:buNone/>
            </a:pPr>
            <a:r>
              <a:rPr lang="fr-FR" sz="5800" dirty="0"/>
              <a:t>Quand elle ……….. ainsi parée, elle ………………….en …………………………. ; </a:t>
            </a:r>
          </a:p>
          <a:p>
            <a:pPr marL="0" indent="0">
              <a:lnSpc>
                <a:spcPct val="120000"/>
              </a:lnSpc>
              <a:buNone/>
            </a:pPr>
            <a:r>
              <a:rPr lang="fr-FR" sz="5800" dirty="0"/>
              <a:t>mais sa…………..…………. lui ……………..……………….., sur toutes choses,</a:t>
            </a:r>
          </a:p>
          <a:p>
            <a:pPr marL="0" indent="0">
              <a:lnSpc>
                <a:spcPct val="120000"/>
              </a:lnSpc>
              <a:buNone/>
            </a:pPr>
            <a:r>
              <a:rPr lang="fr-FR" sz="5800" dirty="0"/>
              <a:t>de ne pas passer minuit, l’avertissant que si elle</a:t>
            </a:r>
          </a:p>
          <a:p>
            <a:pPr marL="0" indent="0">
              <a:lnSpc>
                <a:spcPct val="120000"/>
              </a:lnSpc>
              <a:buNone/>
            </a:pPr>
            <a:r>
              <a:rPr lang="fr-FR" sz="5800" dirty="0"/>
              <a:t> ………….……….….au bal un moment davantage, son ………………………..</a:t>
            </a:r>
          </a:p>
          <a:p>
            <a:pPr marL="0" indent="0">
              <a:lnSpc>
                <a:spcPct val="120000"/>
              </a:lnSpc>
              <a:buNone/>
            </a:pPr>
            <a:r>
              <a:rPr lang="fr-FR" sz="5800" dirty="0"/>
              <a:t>redeviendrait citrouille,…….. ………………………….. ……….</a:t>
            </a:r>
          </a:p>
          <a:p>
            <a:pPr marL="0" indent="0">
              <a:lnSpc>
                <a:spcPct val="120000"/>
              </a:lnSpc>
              <a:buNone/>
            </a:pPr>
            <a:r>
              <a:rPr lang="fr-FR" sz="5800" dirty="0"/>
              <a:t>……………….……, ses laquais des lézards, et que ………..…. ………………… </a:t>
            </a:r>
          </a:p>
          <a:p>
            <a:pPr marL="0" indent="0">
              <a:lnSpc>
                <a:spcPct val="120000"/>
              </a:lnSpc>
              <a:buNone/>
            </a:pPr>
            <a:r>
              <a:rPr lang="fr-FR" sz="5800" dirty="0"/>
              <a:t>…………………… ……..……………..……..leur première forme. Elle</a:t>
            </a:r>
          </a:p>
          <a:p>
            <a:pPr marL="0" indent="0">
              <a:lnSpc>
                <a:spcPct val="120000"/>
              </a:lnSpc>
              <a:buNone/>
            </a:pPr>
            <a:r>
              <a:rPr lang="fr-FR" sz="5800" dirty="0"/>
              <a:t>…………..…………..à sa marraine qu’elle ne manquerait pas de</a:t>
            </a:r>
          </a:p>
          <a:p>
            <a:pPr marL="0" indent="0">
              <a:lnSpc>
                <a:spcPct val="120000"/>
              </a:lnSpc>
              <a:buNone/>
            </a:pPr>
            <a:r>
              <a:rPr lang="fr-FR" sz="5800" dirty="0"/>
              <a:t>sortir du bal avant minuit.</a:t>
            </a:r>
          </a:p>
          <a:p>
            <a:pPr marL="0" indent="0">
              <a:buNone/>
            </a:pPr>
            <a:endParaRPr lang="fr-FR" dirty="0"/>
          </a:p>
          <a:p>
            <a:pPr marL="0" indent="0">
              <a:buNone/>
            </a:pPr>
            <a:endParaRPr lang="fr-FR" dirty="0"/>
          </a:p>
          <a:p>
            <a:pPr marL="0" indent="0">
              <a:buNone/>
            </a:pPr>
            <a:r>
              <a:rPr lang="fr-FR" sz="2400" dirty="0"/>
              <a:t>Charles Perrault, </a:t>
            </a:r>
            <a:r>
              <a:rPr lang="fr-FR" sz="2400" i="1" dirty="0"/>
              <a:t>Contes</a:t>
            </a:r>
            <a:r>
              <a:rPr lang="fr-FR" sz="2400" dirty="0"/>
              <a:t>, « Cendrillon ou la petite pantoufle de verre », 1697© Edition Garnier Frères, 1967</a:t>
            </a:r>
          </a:p>
          <a:p>
            <a:pPr marL="0" indent="0">
              <a:buNone/>
            </a:pPr>
            <a:endParaRPr lang="fr-FR" dirty="0"/>
          </a:p>
          <a:p>
            <a:endParaRPr lang="fr-FR" dirty="0"/>
          </a:p>
        </p:txBody>
      </p:sp>
    </p:spTree>
    <p:extLst>
      <p:ext uri="{BB962C8B-B14F-4D97-AF65-F5344CB8AC3E}">
        <p14:creationId xmlns:p14="http://schemas.microsoft.com/office/powerpoint/2010/main" val="1042820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8367" y="434715"/>
            <a:ext cx="6820525" cy="5951095"/>
          </a:xfrm>
        </p:spPr>
      </p:pic>
    </p:spTree>
    <p:extLst>
      <p:ext uri="{BB962C8B-B14F-4D97-AF65-F5344CB8AC3E}">
        <p14:creationId xmlns:p14="http://schemas.microsoft.com/office/powerpoint/2010/main" val="1356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4FD99-8BDC-4B27-B64B-20564588ADCE}"/>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5F44B4DF-735B-4EA1-BAD0-BB7EA4A9BAF4}"/>
              </a:ext>
            </a:extLst>
          </p:cNvPr>
          <p:cNvSpPr>
            <a:spLocks noGrp="1"/>
          </p:cNvSpPr>
          <p:nvPr>
            <p:ph idx="1"/>
          </p:nvPr>
        </p:nvSpPr>
        <p:spPr/>
        <p:txBody>
          <a:bodyPr>
            <a:normAutofit/>
          </a:bodyPr>
          <a:lstStyle/>
          <a:p>
            <a:pPr marL="0" indent="0" algn="ctr">
              <a:buNone/>
            </a:pPr>
            <a:r>
              <a:rPr lang="fr-FR" sz="4400" dirty="0">
                <a:solidFill>
                  <a:srgbClr val="0070C0"/>
                </a:solidFill>
              </a:rPr>
              <a:t>Modernité de Cendrillon</a:t>
            </a:r>
          </a:p>
        </p:txBody>
      </p:sp>
    </p:spTree>
    <p:extLst>
      <p:ext uri="{BB962C8B-B14F-4D97-AF65-F5344CB8AC3E}">
        <p14:creationId xmlns:p14="http://schemas.microsoft.com/office/powerpoint/2010/main" val="2747782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4FD99-8BDC-4B27-B64B-20564588ADCE}"/>
              </a:ext>
            </a:extLst>
          </p:cNvPr>
          <p:cNvSpPr>
            <a:spLocks noGrp="1"/>
          </p:cNvSpPr>
          <p:nvPr>
            <p:ph type="title"/>
          </p:nvPr>
        </p:nvSpPr>
        <p:spPr/>
        <p:txBody>
          <a:bodyPr/>
          <a:lstStyle/>
          <a:p>
            <a:r>
              <a:rPr lang="fr-FR" b="1" dirty="0"/>
              <a:t>Minuit, extrait de "Cendrillon op. 87" (Acte 2, no 38)</a:t>
            </a:r>
          </a:p>
        </p:txBody>
      </p:sp>
      <p:sp>
        <p:nvSpPr>
          <p:cNvPr id="3" name="Espace réservé du contenu 2">
            <a:extLst>
              <a:ext uri="{FF2B5EF4-FFF2-40B4-BE49-F238E27FC236}">
                <a16:creationId xmlns:a16="http://schemas.microsoft.com/office/drawing/2014/main" id="{5F44B4DF-735B-4EA1-BAD0-BB7EA4A9BAF4}"/>
              </a:ext>
            </a:extLst>
          </p:cNvPr>
          <p:cNvSpPr>
            <a:spLocks noGrp="1"/>
          </p:cNvSpPr>
          <p:nvPr>
            <p:ph idx="1"/>
          </p:nvPr>
        </p:nvSpPr>
        <p:spPr/>
        <p:txBody>
          <a:bodyPr/>
          <a:lstStyle/>
          <a:p>
            <a:r>
              <a:rPr lang="fr-FR" dirty="0">
                <a:hlinkClick r:id="rId3"/>
              </a:rPr>
              <a:t>https://edutheque.philharmoniedeparis.fr/search.aspx?SC=EDUTHEQUE&amp;QUERY=*%3A*#/Detail/(query:(Id:'4_OFFSET_0',Index:5,NBResults:22,PageRange:3,SearchQuery:(CloudTerms:!(),ForceSearch:!t,Page:0,PageRange:3,QueryString:cendrillon,ResultSize:10,ScenarioCode:EDUTHEQUE,ScenarioDisplayMode:display-standard,SearchLabel:'',SearchTerms:cendrillon,SortField:DateOfInsertion_sort,SortOrder:0,TemplateParams:(Scenario:'',Scope:EDUTHEQUE,Size:!n,Source:'',Support:''))))</a:t>
            </a:r>
            <a:endParaRPr lang="fr-FR" dirty="0"/>
          </a:p>
        </p:txBody>
      </p:sp>
    </p:spTree>
    <p:extLst>
      <p:ext uri="{BB962C8B-B14F-4D97-AF65-F5344CB8AC3E}">
        <p14:creationId xmlns:p14="http://schemas.microsoft.com/office/powerpoint/2010/main" val="3997704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ACE8063-06D3-46BD-9B3D-45BA474539A7}"/>
              </a:ext>
            </a:extLst>
          </p:cNvPr>
          <p:cNvSpPr>
            <a:spLocks noGrp="1"/>
          </p:cNvSpPr>
          <p:nvPr>
            <p:ph idx="1"/>
          </p:nvPr>
        </p:nvSpPr>
        <p:spPr>
          <a:xfrm>
            <a:off x="587829" y="1825625"/>
            <a:ext cx="3000323" cy="3834946"/>
          </a:xfrm>
        </p:spPr>
        <p:txBody>
          <a:bodyPr>
            <a:normAutofit/>
          </a:bodyPr>
          <a:lstStyle/>
          <a:p>
            <a:pPr marL="0" indent="0">
              <a:buNone/>
            </a:pPr>
            <a:r>
              <a:rPr lang="fr-FR" b="1" i="1" dirty="0"/>
              <a:t>Cendrillon assise sur une citrouille</a:t>
            </a:r>
          </a:p>
          <a:p>
            <a:pPr marL="0" indent="0">
              <a:buNone/>
            </a:pPr>
            <a:r>
              <a:rPr lang="fr-FR" sz="2400" dirty="0"/>
              <a:t>Bibliothèque nationale de France, Littérature et Art (Fol Y</a:t>
            </a:r>
            <a:r>
              <a:rPr lang="fr-FR" sz="2400" baseline="30000" dirty="0"/>
              <a:t>2</a:t>
            </a:r>
            <a:r>
              <a:rPr lang="fr-FR" sz="2400" dirty="0"/>
              <a:t>427)</a:t>
            </a:r>
          </a:p>
          <a:p>
            <a:pPr marL="0" indent="0">
              <a:buNone/>
            </a:pPr>
            <a:r>
              <a:rPr lang="fr-FR" sz="2400" dirty="0"/>
              <a:t>Félix </a:t>
            </a:r>
            <a:r>
              <a:rPr lang="fr-FR" sz="2400" dirty="0" err="1"/>
              <a:t>Lorioux</a:t>
            </a:r>
            <a:r>
              <a:rPr lang="fr-FR" sz="2400" dirty="0"/>
              <a:t> © ADAGP Paris 2001</a:t>
            </a:r>
          </a:p>
          <a:p>
            <a:endParaRPr lang="fr-FR" dirty="0"/>
          </a:p>
        </p:txBody>
      </p:sp>
      <p:pic>
        <p:nvPicPr>
          <p:cNvPr id="4" name="Image 3">
            <a:extLst>
              <a:ext uri="{FF2B5EF4-FFF2-40B4-BE49-F238E27FC236}">
                <a16:creationId xmlns:a16="http://schemas.microsoft.com/office/drawing/2014/main" id="{C189386B-2E6C-4648-B3AC-7000E9B0D860}"/>
              </a:ext>
            </a:extLst>
          </p:cNvPr>
          <p:cNvPicPr>
            <a:picLocks noChangeAspect="1"/>
          </p:cNvPicPr>
          <p:nvPr/>
        </p:nvPicPr>
        <p:blipFill>
          <a:blip r:embed="rId2"/>
          <a:stretch>
            <a:fillRect/>
          </a:stretch>
        </p:blipFill>
        <p:spPr>
          <a:xfrm>
            <a:off x="4036712" y="283029"/>
            <a:ext cx="7682913" cy="6368142"/>
          </a:xfrm>
          <a:prstGeom prst="rect">
            <a:avLst/>
          </a:prstGeom>
        </p:spPr>
      </p:pic>
    </p:spTree>
    <p:extLst>
      <p:ext uri="{BB962C8B-B14F-4D97-AF65-F5344CB8AC3E}">
        <p14:creationId xmlns:p14="http://schemas.microsoft.com/office/powerpoint/2010/main" val="26693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6020" y="10886"/>
            <a:ext cx="5577037" cy="6626670"/>
          </a:xfrm>
        </p:spPr>
      </p:pic>
      <p:sp>
        <p:nvSpPr>
          <p:cNvPr id="5" name="ZoneTexte 4"/>
          <p:cNvSpPr txBox="1"/>
          <p:nvPr/>
        </p:nvSpPr>
        <p:spPr>
          <a:xfrm>
            <a:off x="1143000" y="1284515"/>
            <a:ext cx="3450771" cy="4278094"/>
          </a:xfrm>
          <a:prstGeom prst="rect">
            <a:avLst/>
          </a:prstGeom>
          <a:noFill/>
        </p:spPr>
        <p:txBody>
          <a:bodyPr wrap="square" rtlCol="0">
            <a:spAutoFit/>
          </a:bodyPr>
          <a:lstStyle/>
          <a:p>
            <a:r>
              <a:rPr lang="fr-FR" sz="2800" b="1" i="1" dirty="0"/>
              <a:t>Esquisse</a:t>
            </a:r>
          </a:p>
          <a:p>
            <a:r>
              <a:rPr lang="fr-FR" sz="2800" b="1" i="1" dirty="0"/>
              <a:t>Christian Lacroix, </a:t>
            </a:r>
            <a:r>
              <a:rPr lang="fr-FR" sz="2400" dirty="0"/>
              <a:t>dessinateur ; Peter Maxwell Davies, compositeur ; François </a:t>
            </a:r>
            <a:r>
              <a:rPr lang="fr-FR" sz="2400" dirty="0" err="1"/>
              <a:t>Sauvageot</a:t>
            </a:r>
            <a:r>
              <a:rPr lang="fr-FR" sz="2400" dirty="0"/>
              <a:t>, adaptateur, 1986.</a:t>
            </a:r>
          </a:p>
          <a:p>
            <a:r>
              <a:rPr lang="fr-FR" sz="2400" dirty="0" err="1"/>
              <a:t>BnF</a:t>
            </a:r>
            <a:r>
              <a:rPr lang="fr-FR" sz="2400" dirty="0"/>
              <a:t>, Bibliothèque-musée de l'Opéra, D 216 [158, pl. 10]</a:t>
            </a:r>
          </a:p>
          <a:p>
            <a:r>
              <a:rPr lang="fr-FR" sz="2400" dirty="0"/>
              <a:t>© Christian Lacroix</a:t>
            </a:r>
          </a:p>
        </p:txBody>
      </p:sp>
    </p:spTree>
    <p:extLst>
      <p:ext uri="{BB962C8B-B14F-4D97-AF65-F5344CB8AC3E}">
        <p14:creationId xmlns:p14="http://schemas.microsoft.com/office/powerpoint/2010/main" val="13958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9493" y="242561"/>
            <a:ext cx="5690464" cy="6506582"/>
          </a:xfrm>
        </p:spPr>
      </p:pic>
      <p:sp>
        <p:nvSpPr>
          <p:cNvPr id="6" name="ZoneTexte 5"/>
          <p:cNvSpPr txBox="1"/>
          <p:nvPr/>
        </p:nvSpPr>
        <p:spPr>
          <a:xfrm>
            <a:off x="889446" y="1404394"/>
            <a:ext cx="3334211" cy="4247317"/>
          </a:xfrm>
          <a:prstGeom prst="rect">
            <a:avLst/>
          </a:prstGeom>
          <a:noFill/>
        </p:spPr>
        <p:txBody>
          <a:bodyPr wrap="square" rtlCol="0">
            <a:spAutoFit/>
          </a:bodyPr>
          <a:lstStyle/>
          <a:p>
            <a:r>
              <a:rPr lang="fr-FR" sz="2800" b="1" i="1" dirty="0"/>
              <a:t>Cendrillon dansant</a:t>
            </a:r>
          </a:p>
          <a:p>
            <a:r>
              <a:rPr lang="fr-FR" sz="2200" dirty="0"/>
              <a:t>Bibliothèque nationale de France, Bibliothèque-musée de l'Opéra (D216 (156, </a:t>
            </a:r>
            <a:r>
              <a:rPr lang="fr-FR" sz="2200" dirty="0" err="1"/>
              <a:t>pl</a:t>
            </a:r>
            <a:r>
              <a:rPr lang="fr-FR" sz="2200" dirty="0"/>
              <a:t> 2A)</a:t>
            </a:r>
          </a:p>
          <a:p>
            <a:r>
              <a:rPr lang="fr-FR" sz="2200" dirty="0"/>
              <a:t>© Bibliothèque nationale de France</a:t>
            </a:r>
          </a:p>
          <a:p>
            <a:r>
              <a:rPr lang="fr-FR" sz="2200" dirty="0"/>
              <a:t>La couturière </a:t>
            </a:r>
            <a:r>
              <a:rPr lang="fr-FR" sz="2200" dirty="0" err="1"/>
              <a:t>Hanae</a:t>
            </a:r>
            <a:r>
              <a:rPr lang="fr-FR" sz="2200" dirty="0"/>
              <a:t> Mori conçoit des costumes sombres et élégants pour la mise en scène de Noureev à l’Opéra de Paris en 1986.</a:t>
            </a:r>
          </a:p>
        </p:txBody>
      </p:sp>
    </p:spTree>
    <p:extLst>
      <p:ext uri="{BB962C8B-B14F-4D97-AF65-F5344CB8AC3E}">
        <p14:creationId xmlns:p14="http://schemas.microsoft.com/office/powerpoint/2010/main" val="253285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3904" y="374754"/>
            <a:ext cx="9443532" cy="5802209"/>
          </a:xfrm>
        </p:spPr>
      </p:pic>
      <p:sp>
        <p:nvSpPr>
          <p:cNvPr id="5" name="ZoneTexte 4"/>
          <p:cNvSpPr txBox="1"/>
          <p:nvPr/>
        </p:nvSpPr>
        <p:spPr>
          <a:xfrm>
            <a:off x="217715" y="1628507"/>
            <a:ext cx="1735111" cy="3600986"/>
          </a:xfrm>
          <a:prstGeom prst="rect">
            <a:avLst/>
          </a:prstGeom>
          <a:noFill/>
        </p:spPr>
        <p:txBody>
          <a:bodyPr wrap="square" rtlCol="0">
            <a:spAutoFit/>
          </a:bodyPr>
          <a:lstStyle/>
          <a:p>
            <a:r>
              <a:rPr lang="fr-FR" sz="2800" dirty="0"/>
              <a:t>Mise en scène de </a:t>
            </a:r>
            <a:r>
              <a:rPr lang="fr-FR" sz="2800" i="1" dirty="0"/>
              <a:t>Cendrillon</a:t>
            </a:r>
            <a:r>
              <a:rPr lang="fr-FR" sz="2800" dirty="0"/>
              <a:t> </a:t>
            </a:r>
            <a:r>
              <a:rPr lang="fr-FR" sz="2400" dirty="0"/>
              <a:t>par Joël </a:t>
            </a:r>
            <a:r>
              <a:rPr lang="fr-FR" sz="2400" dirty="0" err="1"/>
              <a:t>Pommerat</a:t>
            </a:r>
            <a:r>
              <a:rPr lang="fr-FR" sz="2400" dirty="0"/>
              <a:t>, 2011,©Cici </a:t>
            </a:r>
            <a:r>
              <a:rPr lang="fr-FR" sz="2400" dirty="0" err="1"/>
              <a:t>Olsson</a:t>
            </a:r>
            <a:r>
              <a:rPr lang="fr-FR" sz="2400" dirty="0"/>
              <a:t> (Théâtre en acte)</a:t>
            </a:r>
          </a:p>
        </p:txBody>
      </p:sp>
    </p:spTree>
    <p:extLst>
      <p:ext uri="{BB962C8B-B14F-4D97-AF65-F5344CB8AC3E}">
        <p14:creationId xmlns:p14="http://schemas.microsoft.com/office/powerpoint/2010/main" val="36484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62F91CB-1194-4CE1-A01F-B5F4C4D4491C}"/>
              </a:ext>
            </a:extLst>
          </p:cNvPr>
          <p:cNvPicPr>
            <a:picLocks noChangeAspect="1"/>
          </p:cNvPicPr>
          <p:nvPr/>
        </p:nvPicPr>
        <p:blipFill>
          <a:blip r:embed="rId2"/>
          <a:stretch>
            <a:fillRect/>
          </a:stretch>
        </p:blipFill>
        <p:spPr>
          <a:xfrm>
            <a:off x="597550" y="619086"/>
            <a:ext cx="3115732" cy="4523624"/>
          </a:xfrm>
          <a:prstGeom prst="rect">
            <a:avLst/>
          </a:prstGeom>
        </p:spPr>
      </p:pic>
      <p:pic>
        <p:nvPicPr>
          <p:cNvPr id="11" name="Image 10">
            <a:extLst>
              <a:ext uri="{FF2B5EF4-FFF2-40B4-BE49-F238E27FC236}">
                <a16:creationId xmlns:a16="http://schemas.microsoft.com/office/drawing/2014/main" id="{ECABF341-FC46-4CBE-BC62-F686DEA4F6B8}"/>
              </a:ext>
            </a:extLst>
          </p:cNvPr>
          <p:cNvPicPr>
            <a:picLocks noChangeAspect="1"/>
          </p:cNvPicPr>
          <p:nvPr/>
        </p:nvPicPr>
        <p:blipFill>
          <a:blip r:embed="rId3"/>
          <a:stretch>
            <a:fillRect/>
          </a:stretch>
        </p:blipFill>
        <p:spPr>
          <a:xfrm>
            <a:off x="4087417" y="87085"/>
            <a:ext cx="3880926" cy="5389643"/>
          </a:xfrm>
          <a:prstGeom prst="rect">
            <a:avLst/>
          </a:prstGeom>
        </p:spPr>
      </p:pic>
      <p:pic>
        <p:nvPicPr>
          <p:cNvPr id="13" name="Image 12">
            <a:extLst>
              <a:ext uri="{FF2B5EF4-FFF2-40B4-BE49-F238E27FC236}">
                <a16:creationId xmlns:a16="http://schemas.microsoft.com/office/drawing/2014/main" id="{8F3F1F5A-B2C1-4AAB-8E71-B394910B1939}"/>
              </a:ext>
            </a:extLst>
          </p:cNvPr>
          <p:cNvPicPr>
            <a:picLocks noChangeAspect="1"/>
          </p:cNvPicPr>
          <p:nvPr/>
        </p:nvPicPr>
        <p:blipFill>
          <a:blip r:embed="rId4"/>
          <a:stretch>
            <a:fillRect/>
          </a:stretch>
        </p:blipFill>
        <p:spPr>
          <a:xfrm>
            <a:off x="8326711" y="619086"/>
            <a:ext cx="3451632" cy="4523624"/>
          </a:xfrm>
          <a:prstGeom prst="rect">
            <a:avLst/>
          </a:prstGeom>
        </p:spPr>
      </p:pic>
      <p:sp>
        <p:nvSpPr>
          <p:cNvPr id="2" name="ZoneTexte 1">
            <a:extLst>
              <a:ext uri="{FF2B5EF4-FFF2-40B4-BE49-F238E27FC236}">
                <a16:creationId xmlns:a16="http://schemas.microsoft.com/office/drawing/2014/main" id="{6629DE51-40E3-42EA-81F8-DC8C71544163}"/>
              </a:ext>
            </a:extLst>
          </p:cNvPr>
          <p:cNvSpPr txBox="1"/>
          <p:nvPr/>
        </p:nvSpPr>
        <p:spPr>
          <a:xfrm>
            <a:off x="587829" y="5377543"/>
            <a:ext cx="3125453" cy="1200329"/>
          </a:xfrm>
          <a:prstGeom prst="rect">
            <a:avLst/>
          </a:prstGeom>
          <a:noFill/>
        </p:spPr>
        <p:txBody>
          <a:bodyPr wrap="square" rtlCol="0">
            <a:spAutoFit/>
          </a:bodyPr>
          <a:lstStyle/>
          <a:p>
            <a:r>
              <a:rPr lang="fr-FR"/>
              <a:t>Cendrillon de Walt Disney</a:t>
            </a:r>
          </a:p>
          <a:p>
            <a:r>
              <a:rPr lang="fr-FR"/>
              <a:t>Walt Disney</a:t>
            </a:r>
          </a:p>
          <a:p>
            <a:r>
              <a:rPr lang="fr-FR"/>
              <a:t>© Walt Disney, par autorisation spéciale de TWDCF</a:t>
            </a:r>
            <a:endParaRPr lang="fr-FR" dirty="0"/>
          </a:p>
        </p:txBody>
      </p:sp>
      <p:sp>
        <p:nvSpPr>
          <p:cNvPr id="3" name="ZoneTexte 2">
            <a:extLst>
              <a:ext uri="{FF2B5EF4-FFF2-40B4-BE49-F238E27FC236}">
                <a16:creationId xmlns:a16="http://schemas.microsoft.com/office/drawing/2014/main" id="{83B56715-BACF-4D15-B9E7-7EE097E3C69A}"/>
              </a:ext>
            </a:extLst>
          </p:cNvPr>
          <p:cNvSpPr txBox="1"/>
          <p:nvPr/>
        </p:nvSpPr>
        <p:spPr>
          <a:xfrm>
            <a:off x="4155537" y="5571800"/>
            <a:ext cx="3880926" cy="1200329"/>
          </a:xfrm>
          <a:prstGeom prst="rect">
            <a:avLst/>
          </a:prstGeom>
          <a:noFill/>
        </p:spPr>
        <p:txBody>
          <a:bodyPr wrap="square" rtlCol="0">
            <a:spAutoFit/>
          </a:bodyPr>
          <a:lstStyle/>
          <a:p>
            <a:r>
              <a:rPr lang="fr-FR" dirty="0"/>
              <a:t>Cendrillon perd sa pantoufle de verre, Bibliothèque nationale de France, Estampes et Photographie.</a:t>
            </a:r>
          </a:p>
          <a:p>
            <a:r>
              <a:rPr lang="fr-FR" dirty="0"/>
              <a:t>© Bibliothèque nationale de France</a:t>
            </a:r>
          </a:p>
        </p:txBody>
      </p:sp>
      <p:sp>
        <p:nvSpPr>
          <p:cNvPr id="4" name="ZoneTexte 3">
            <a:extLst>
              <a:ext uri="{FF2B5EF4-FFF2-40B4-BE49-F238E27FC236}">
                <a16:creationId xmlns:a16="http://schemas.microsoft.com/office/drawing/2014/main" id="{22978259-3922-4AB2-8ED4-AAFD49B863C0}"/>
              </a:ext>
            </a:extLst>
          </p:cNvPr>
          <p:cNvSpPr txBox="1"/>
          <p:nvPr/>
        </p:nvSpPr>
        <p:spPr>
          <a:xfrm>
            <a:off x="8326711" y="5239043"/>
            <a:ext cx="3375432" cy="1477328"/>
          </a:xfrm>
          <a:prstGeom prst="rect">
            <a:avLst/>
          </a:prstGeom>
          <a:noFill/>
        </p:spPr>
        <p:txBody>
          <a:bodyPr wrap="square" rtlCol="0">
            <a:spAutoFit/>
          </a:bodyPr>
          <a:lstStyle/>
          <a:p>
            <a:r>
              <a:rPr lang="fr-FR" dirty="0"/>
              <a:t>Affiche de </a:t>
            </a:r>
            <a:r>
              <a:rPr lang="fr-FR" i="1" dirty="0"/>
              <a:t>Cendrillon </a:t>
            </a:r>
            <a:r>
              <a:rPr lang="fr-FR" dirty="0"/>
              <a:t>par Massenet, Bibliothèque nationale de France, Bibliothèque-musée de l'Opéra (Aff 649)André </a:t>
            </a:r>
            <a:r>
              <a:rPr lang="fr-FR" dirty="0" err="1"/>
              <a:t>Devambez</a:t>
            </a:r>
            <a:r>
              <a:rPr lang="fr-FR" dirty="0"/>
              <a:t> © </a:t>
            </a:r>
            <a:r>
              <a:rPr lang="fr-FR" dirty="0" err="1"/>
              <a:t>Adagp</a:t>
            </a:r>
            <a:r>
              <a:rPr lang="fr-FR" dirty="0"/>
              <a:t>, Paris 2001</a:t>
            </a:r>
          </a:p>
        </p:txBody>
      </p:sp>
    </p:spTree>
    <p:extLst>
      <p:ext uri="{BB962C8B-B14F-4D97-AF65-F5344CB8AC3E}">
        <p14:creationId xmlns:p14="http://schemas.microsoft.com/office/powerpoint/2010/main" val="260958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0714" y="1600201"/>
            <a:ext cx="5930572" cy="4525963"/>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534" y="374754"/>
            <a:ext cx="7255240" cy="579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96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3396" y="584616"/>
            <a:ext cx="6340839" cy="6385810"/>
          </a:xfrm>
        </p:spPr>
      </p:pic>
    </p:spTree>
    <p:extLst>
      <p:ext uri="{BB962C8B-B14F-4D97-AF65-F5344CB8AC3E}">
        <p14:creationId xmlns:p14="http://schemas.microsoft.com/office/powerpoint/2010/main" val="111519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Illustrations de Cendrillon (</a:t>
            </a:r>
            <a:r>
              <a:rPr lang="fr-FR" sz="3200" dirty="0"/>
              <a:t>BNF, département Littérature et Art)</a:t>
            </a:r>
          </a:p>
        </p:txBody>
      </p:sp>
      <p:pic>
        <p:nvPicPr>
          <p:cNvPr id="5"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539" y="1825624"/>
            <a:ext cx="2758189" cy="2911267"/>
          </a:xfrm>
        </p:spPr>
      </p:pic>
      <p:pic>
        <p:nvPicPr>
          <p:cNvPr id="6"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303" y="1844825"/>
            <a:ext cx="2676024" cy="2892068"/>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844825"/>
            <a:ext cx="3327816" cy="305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704539" y="5246557"/>
            <a:ext cx="2803159" cy="923330"/>
          </a:xfrm>
          <a:prstGeom prst="rect">
            <a:avLst/>
          </a:prstGeom>
          <a:noFill/>
        </p:spPr>
        <p:txBody>
          <a:bodyPr wrap="square" rtlCol="0">
            <a:spAutoFit/>
          </a:bodyPr>
          <a:lstStyle/>
          <a:p>
            <a:r>
              <a:rPr lang="fr-FR" i="1" dirty="0"/>
              <a:t>Cendrillon en guenilles</a:t>
            </a:r>
            <a:r>
              <a:rPr lang="fr-FR" dirty="0"/>
              <a:t>, 4 Y28634©Bibliothèque Nationale de France</a:t>
            </a:r>
          </a:p>
        </p:txBody>
      </p:sp>
      <p:sp>
        <p:nvSpPr>
          <p:cNvPr id="10" name="ZoneTexte 9"/>
          <p:cNvSpPr txBox="1"/>
          <p:nvPr/>
        </p:nvSpPr>
        <p:spPr>
          <a:xfrm>
            <a:off x="4062334" y="5456420"/>
            <a:ext cx="3522689" cy="1200329"/>
          </a:xfrm>
          <a:prstGeom prst="rect">
            <a:avLst/>
          </a:prstGeom>
          <a:noFill/>
        </p:spPr>
        <p:txBody>
          <a:bodyPr wrap="square" rtlCol="0">
            <a:spAutoFit/>
          </a:bodyPr>
          <a:lstStyle/>
          <a:p>
            <a:r>
              <a:rPr lang="fr-FR" i="1" dirty="0"/>
              <a:t>Cendrillon perd sa pantoufle de verre</a:t>
            </a:r>
            <a:r>
              <a:rPr lang="fr-FR" dirty="0"/>
              <a:t>, Estampes et photographie, (KA Mat 6A boîte 4°), Henri Morin / D.R.</a:t>
            </a:r>
          </a:p>
        </p:txBody>
      </p:sp>
      <p:sp>
        <p:nvSpPr>
          <p:cNvPr id="12" name="ZoneTexte 11"/>
          <p:cNvSpPr txBox="1"/>
          <p:nvPr/>
        </p:nvSpPr>
        <p:spPr>
          <a:xfrm>
            <a:off x="7989757" y="5456420"/>
            <a:ext cx="3732551" cy="1200329"/>
          </a:xfrm>
          <a:prstGeom prst="rect">
            <a:avLst/>
          </a:prstGeom>
          <a:noFill/>
        </p:spPr>
        <p:txBody>
          <a:bodyPr wrap="square" rtlCol="0">
            <a:spAutoFit/>
          </a:bodyPr>
          <a:lstStyle/>
          <a:p>
            <a:r>
              <a:rPr lang="fr-FR" dirty="0"/>
              <a:t>Affiche pour </a:t>
            </a:r>
            <a:r>
              <a:rPr lang="fr-FR" i="1" dirty="0"/>
              <a:t>Cendrillon</a:t>
            </a:r>
            <a:r>
              <a:rPr lang="fr-FR" dirty="0"/>
              <a:t>, spectacle de marionnettes</a:t>
            </a:r>
          </a:p>
          <a:p>
            <a:r>
              <a:rPr lang="fr-FR" dirty="0"/>
              <a:t>Arts du spectacle (</a:t>
            </a:r>
            <a:r>
              <a:rPr lang="fr-FR" dirty="0" err="1"/>
              <a:t>Aff</a:t>
            </a:r>
            <a:r>
              <a:rPr lang="fr-FR" dirty="0"/>
              <a:t> 1857)</a:t>
            </a:r>
          </a:p>
          <a:p>
            <a:r>
              <a:rPr lang="fr-FR" dirty="0"/>
              <a:t>© Bibliothèque nationale de France</a:t>
            </a:r>
          </a:p>
        </p:txBody>
      </p:sp>
    </p:spTree>
    <p:extLst>
      <p:ext uri="{BB962C8B-B14F-4D97-AF65-F5344CB8AC3E}">
        <p14:creationId xmlns:p14="http://schemas.microsoft.com/office/powerpoint/2010/main" val="368892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3423" y="1600201"/>
            <a:ext cx="3965154" cy="4525963"/>
          </a:xfrm>
        </p:spPr>
      </p:pic>
      <p:sp>
        <p:nvSpPr>
          <p:cNvPr id="5" name="ZoneTexte 4"/>
          <p:cNvSpPr txBox="1"/>
          <p:nvPr/>
        </p:nvSpPr>
        <p:spPr>
          <a:xfrm>
            <a:off x="869430" y="1628799"/>
            <a:ext cx="2994322" cy="2862322"/>
          </a:xfrm>
          <a:prstGeom prst="rect">
            <a:avLst/>
          </a:prstGeom>
          <a:noFill/>
        </p:spPr>
        <p:txBody>
          <a:bodyPr wrap="square" rtlCol="0">
            <a:spAutoFit/>
          </a:bodyPr>
          <a:lstStyle/>
          <a:p>
            <a:r>
              <a:rPr lang="fr-FR" i="1" dirty="0"/>
              <a:t>Portrait de Charles Perrault </a:t>
            </a:r>
            <a:r>
              <a:rPr lang="fr-FR" dirty="0"/>
              <a:t>(1628-1703)</a:t>
            </a:r>
          </a:p>
          <a:p>
            <a:r>
              <a:rPr lang="fr-FR" dirty="0"/>
              <a:t>Huile sur toile, anonyme, 1671. (63 x 52 cm)</a:t>
            </a:r>
          </a:p>
          <a:p>
            <a:r>
              <a:rPr lang="fr-FR" dirty="0"/>
              <a:t>Versailles, Musée national du château et des </a:t>
            </a:r>
            <a:r>
              <a:rPr lang="fr-FR" dirty="0" err="1"/>
              <a:t>Trianons</a:t>
            </a:r>
            <a:r>
              <a:rPr lang="fr-FR" dirty="0"/>
              <a:t> (INV 9490 ; LP 4004). Collection Académie française. En dépôt : Paris, Institut de France.</a:t>
            </a:r>
          </a:p>
          <a:p>
            <a:r>
              <a:rPr lang="fr-FR" dirty="0"/>
              <a:t>© Cliché RMN</a:t>
            </a:r>
          </a:p>
        </p:txBody>
      </p:sp>
    </p:spTree>
    <p:extLst>
      <p:ext uri="{BB962C8B-B14F-4D97-AF65-F5344CB8AC3E}">
        <p14:creationId xmlns:p14="http://schemas.microsoft.com/office/powerpoint/2010/main" val="253502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Thème Offic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1529</TotalTime>
  <Words>3665</Words>
  <Application>Microsoft Macintosh PowerPoint</Application>
  <PresentationFormat>Grand écran</PresentationFormat>
  <Paragraphs>411</Paragraphs>
  <Slides>56</Slides>
  <Notes>32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56</vt:i4>
      </vt:variant>
    </vt:vector>
  </HeadingPairs>
  <TitlesOfParts>
    <vt:vector size="61" baseType="lpstr">
      <vt:lpstr>Arial</vt:lpstr>
      <vt:lpstr>Calibri</vt:lpstr>
      <vt:lpstr>Calibri Light</vt:lpstr>
      <vt:lpstr>Comic Sans MS</vt:lpstr>
      <vt:lpstr>Thème Office</vt:lpstr>
      <vt:lpstr>Grande dictée des  cours moyens </vt:lpstr>
      <vt:lpstr>Défi n°1</vt:lpstr>
      <vt:lpstr>  Cendrillon, Sergueï Prokoviev (1891-1953) Valse-coda, extrait de "Cendrillon op. 87" (Acte 2, no 37)  </vt:lpstr>
      <vt:lpstr>Présentation PowerPoint</vt:lpstr>
      <vt:lpstr>Présentation PowerPoint</vt:lpstr>
      <vt:lpstr>Présentation PowerPoint</vt:lpstr>
      <vt:lpstr>Présentation PowerPoint</vt:lpstr>
      <vt:lpstr>Illustrations de Cendrillon (BNF, département Littérature et Art)</vt:lpstr>
      <vt:lpstr>Présentation PowerPoint</vt:lpstr>
      <vt:lpstr>Présentation PowerPoint</vt:lpstr>
      <vt:lpstr>Présentation PowerPoint</vt:lpstr>
      <vt:lpstr>Qui est Charles Perrault ?</vt:lpstr>
      <vt:lpstr>Présentation PowerPoint</vt:lpstr>
      <vt:lpstr>Présentation PowerPoint</vt:lpstr>
      <vt:lpstr>Présentation PowerPoint</vt:lpstr>
      <vt:lpstr>Fée</vt:lpstr>
      <vt:lpstr>Présentation PowerPoint</vt:lpstr>
      <vt:lpstr>Présentation PowerPoint</vt:lpstr>
      <vt:lpstr>Présentation PowerPoint</vt:lpstr>
      <vt:lpstr>Marraine / Parrain</vt:lpstr>
      <vt:lpstr>Les pantoufles de verre…</vt:lpstr>
      <vt:lpstr>Carrosse</vt:lpstr>
      <vt:lpstr>Présentation PowerPoint</vt:lpstr>
      <vt:lpstr>Présentation PowerPoint</vt:lpstr>
      <vt:lpstr>Présentation PowerPoint</vt:lpstr>
      <vt:lpstr>Revenons au texte et observons…</vt:lpstr>
      <vt:lpstr>Présentation PowerPoint</vt:lpstr>
      <vt:lpstr>Cherchons encore…</vt:lpstr>
      <vt:lpstr>Présentation PowerPoint</vt:lpstr>
      <vt:lpstr>Et aux autres personnes ?</vt:lpstr>
      <vt:lpstr>Retenez bien, pour la dictée :</vt:lpstr>
      <vt:lpstr>En résumé…les temps du texte</vt:lpstr>
      <vt:lpstr>Présentation PowerPoint</vt:lpstr>
      <vt:lpstr>Défi n°2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Défi 3 :</vt:lpstr>
      <vt:lpstr>Place à la dictée !</vt:lpstr>
      <vt:lpstr>Aides</vt:lpstr>
      <vt:lpstr>Présentation PowerPoint</vt:lpstr>
      <vt:lpstr>Présentation PowerPoint</vt:lpstr>
      <vt:lpstr>Présentation PowerPoint</vt:lpstr>
      <vt:lpstr>Minuit, extrait de "Cendrillon op. 87" (Acte 2, no 38)</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Fête de la langue CM</dc:title>
  <dc:creator>Aurelie Sylvain</dc:creator>
  <cp:lastModifiedBy>NICOLAS DURAND</cp:lastModifiedBy>
  <cp:revision>147</cp:revision>
  <dcterms:created xsi:type="dcterms:W3CDTF">2020-04-29T08:04:38Z</dcterms:created>
  <dcterms:modified xsi:type="dcterms:W3CDTF">2020-05-06T18:03:59Z</dcterms:modified>
</cp:coreProperties>
</file>