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1" r:id="rId3"/>
    <p:sldId id="257" r:id="rId4"/>
    <p:sldId id="258" r:id="rId5"/>
    <p:sldId id="259" r:id="rId6"/>
    <p:sldId id="284" r:id="rId7"/>
    <p:sldId id="307" r:id="rId8"/>
    <p:sldId id="301" r:id="rId9"/>
    <p:sldId id="308" r:id="rId10"/>
    <p:sldId id="302" r:id="rId11"/>
    <p:sldId id="288" r:id="rId12"/>
    <p:sldId id="304" r:id="rId13"/>
    <p:sldId id="305" r:id="rId14"/>
    <p:sldId id="289" r:id="rId15"/>
    <p:sldId id="306" r:id="rId16"/>
    <p:sldId id="287" r:id="rId17"/>
    <p:sldId id="290" r:id="rId18"/>
    <p:sldId id="292" r:id="rId19"/>
    <p:sldId id="295" r:id="rId20"/>
    <p:sldId id="296" r:id="rId21"/>
    <p:sldId id="297" r:id="rId22"/>
    <p:sldId id="298" r:id="rId23"/>
    <p:sldId id="299" r:id="rId24"/>
    <p:sldId id="300" r:id="rId25"/>
    <p:sldId id="286" r:id="rId26"/>
    <p:sldId id="274" r:id="rId27"/>
    <p:sldId id="276" r:id="rId28"/>
    <p:sldId id="275" r:id="rId29"/>
    <p:sldId id="293" r:id="rId30"/>
    <p:sldId id="29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09" autoAdjust="0"/>
  </p:normalViewPr>
  <p:slideViewPr>
    <p:cSldViewPr>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chemeClr val="accent1">
            <a:lumMod val="20000"/>
            <a:lumOff val="80000"/>
          </a:schemeClr>
        </a:solidFill>
      </dgm:spPr>
      <dgm:t>
        <a:bodyPr/>
        <a:lstStyle/>
        <a:p>
          <a:pPr algn="ctr">
            <a:buNone/>
          </a:pPr>
          <a:r>
            <a:rPr lang="fr-FR" sz="3800" b="1" dirty="0"/>
            <a:t> </a:t>
          </a:r>
          <a:r>
            <a:rPr lang="fr-FR" sz="4000" b="1" dirty="0"/>
            <a:t>demain</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chemeClr val="accent1">
            <a:lumMod val="20000"/>
            <a:lumOff val="80000"/>
            <a:alpha val="90000"/>
          </a:schemeClr>
        </a:solidFill>
      </dgm:spPr>
      <dgm:t>
        <a:bodyPr/>
        <a:lstStyle/>
        <a:p>
          <a:pPr algn="ctr">
            <a:buNone/>
          </a:pPr>
          <a:r>
            <a:rPr lang="fr-FR" sz="4000" b="1" dirty="0"/>
            <a:t>autrefois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chemeClr val="accent1">
            <a:lumMod val="20000"/>
            <a:lumOff val="80000"/>
            <a:alpha val="90000"/>
          </a:schemeClr>
        </a:solidFill>
      </dgm:spPr>
      <dgm:t>
        <a:bodyPr anchor="t"/>
        <a:lstStyle/>
        <a:p>
          <a:pPr algn="ctr">
            <a:buNone/>
          </a:pPr>
          <a:r>
            <a:rPr lang="fr-FR" sz="4000" b="1" dirty="0"/>
            <a:t>aujourd’hui</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chemeClr val="accent1">
            <a:lumMod val="20000"/>
            <a:lumOff val="80000"/>
            <a:alpha val="90000"/>
          </a:scheme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C14237D9-C149-4D1D-A05C-8A1C0E99FC2E}" srcId="{C98D5B68-7884-6648-A6A0-2E344EE2F2C1}" destId="{EE961598-7C1F-4370-BCE7-41358C706D45}" srcOrd="1" destOrd="0" parTransId="{22BFBDCC-0081-4E5C-844D-3E5D5AB2A38A}" sibTransId="{B1BC915F-7EA8-4BC5-87A1-B39A8E86E52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EE3D2EF3-6ACB-4A90-A153-8488A9AFFB83}" type="presOf" srcId="{D865DF60-6A8A-1346-86CF-ADC5241F7441}" destId="{C3381103-080C-D746-8B27-46B2DEE4028C}"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6E381B71-6277-4E14-AC97-8F1424B17FEA}" type="presOf" srcId="{31427C3A-E33A-4C40-B6A8-DF440F9FA9C2}" destId="{09F84ED2-5430-D348-8351-1C588DA968EF}"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99FA6B6F-438F-4111-BCE1-2F92A515232E}" type="presOf" srcId="{39104730-2024-374C-98E0-3A4CE7ED9881}" destId="{82B71E07-46A9-1F4C-9980-576B2FA3ADD8}" srcOrd="0" destOrd="0" presId="urn:microsoft.com/office/officeart/2005/8/layout/vList5"/>
    <dgm:cxn modelId="{2843A64F-40DE-4D21-A6B1-7BC2BAD3E139}" type="presOf" srcId="{2C8EC395-066D-984E-8F48-1D03BBA365D6}" destId="{FBE9ED35-B856-174C-8737-A32D2C924CA6}" srcOrd="0" destOrd="0" presId="urn:microsoft.com/office/officeart/2005/8/layout/vList5"/>
    <dgm:cxn modelId="{ED96E60A-95B9-48BC-8A53-2CCA83777737}" type="presOf" srcId="{EE961598-7C1F-4370-BCE7-41358C706D45}" destId="{09F84ED2-5430-D348-8351-1C588DA968EF}" srcOrd="0" destOrd="1"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2E285199-E087-4FF7-B99C-2AF80AF3B323}" type="presOf" srcId="{C98D5B68-7884-6648-A6A0-2E344EE2F2C1}" destId="{70B8D9E0-4A6D-2F44-B595-4E51FB1CC510}" srcOrd="0" destOrd="0" presId="urn:microsoft.com/office/officeart/2005/8/layout/vList5"/>
    <dgm:cxn modelId="{EDF23464-60DA-4087-A5E0-A830BFAD48F4}" type="presOf" srcId="{5A256FE1-617A-F64B-AAA5-E71BA3D8E71B}" destId="{5131D196-118F-ED4B-8F8C-9F861CEE6268}" srcOrd="0" destOrd="0" presId="urn:microsoft.com/office/officeart/2005/8/layout/vList5"/>
    <dgm:cxn modelId="{FC8005D8-8D04-450C-A9BA-993DCE048102}" type="presOf" srcId="{DD6BBC1B-D149-744A-A30E-EFE273F02222}" destId="{B2E2EFB5-3D81-DA40-B0AB-7277103CCFA5}" srcOrd="0" destOrd="0" presId="urn:microsoft.com/office/officeart/2005/8/layout/vList5"/>
    <dgm:cxn modelId="{4D23BB20-BB36-4A3F-9569-BE2291ADC20E}" type="presParOf" srcId="{82B71E07-46A9-1F4C-9980-576B2FA3ADD8}" destId="{A3A8D8DA-067B-EC42-9EAF-7E4FD8AA6489}" srcOrd="0" destOrd="0" presId="urn:microsoft.com/office/officeart/2005/8/layout/vList5"/>
    <dgm:cxn modelId="{EECC3AAD-7C7A-43AB-BC43-2FB002B96479}" type="presParOf" srcId="{A3A8D8DA-067B-EC42-9EAF-7E4FD8AA6489}" destId="{5131D196-118F-ED4B-8F8C-9F861CEE6268}" srcOrd="0" destOrd="0" presId="urn:microsoft.com/office/officeart/2005/8/layout/vList5"/>
    <dgm:cxn modelId="{FC438FAA-AADB-41A6-83CE-3716BDEAF6B5}" type="presParOf" srcId="{A3A8D8DA-067B-EC42-9EAF-7E4FD8AA6489}" destId="{B2E2EFB5-3D81-DA40-B0AB-7277103CCFA5}" srcOrd="1" destOrd="0" presId="urn:microsoft.com/office/officeart/2005/8/layout/vList5"/>
    <dgm:cxn modelId="{0D9E2978-F35E-4C11-BCD9-01B83CDED0E0}" type="presParOf" srcId="{82B71E07-46A9-1F4C-9980-576B2FA3ADD8}" destId="{86757E5C-20F4-E745-A720-B10E686939A4}" srcOrd="1" destOrd="0" presId="urn:microsoft.com/office/officeart/2005/8/layout/vList5"/>
    <dgm:cxn modelId="{B5CB4D4E-0E6C-44FF-A55B-7D4A3D1648FE}" type="presParOf" srcId="{82B71E07-46A9-1F4C-9980-576B2FA3ADD8}" destId="{0760AE06-7B56-494A-A0E8-36B594643D8E}" srcOrd="2" destOrd="0" presId="urn:microsoft.com/office/officeart/2005/8/layout/vList5"/>
    <dgm:cxn modelId="{4AA11F2A-9058-419C-99A6-9C31D8E5BCB5}" type="presParOf" srcId="{0760AE06-7B56-494A-A0E8-36B594643D8E}" destId="{C3381103-080C-D746-8B27-46B2DEE4028C}" srcOrd="0" destOrd="0" presId="urn:microsoft.com/office/officeart/2005/8/layout/vList5"/>
    <dgm:cxn modelId="{FC548A65-D31A-4165-95EF-043E3C44EA5F}" type="presParOf" srcId="{0760AE06-7B56-494A-A0E8-36B594643D8E}" destId="{FBE9ED35-B856-174C-8737-A32D2C924CA6}" srcOrd="1" destOrd="0" presId="urn:microsoft.com/office/officeart/2005/8/layout/vList5"/>
    <dgm:cxn modelId="{E95D13D4-0241-4C37-A508-A5BC6302C21C}" type="presParOf" srcId="{82B71E07-46A9-1F4C-9980-576B2FA3ADD8}" destId="{42D27948-8160-FF47-9116-9786F5E669CE}" srcOrd="3" destOrd="0" presId="urn:microsoft.com/office/officeart/2005/8/layout/vList5"/>
    <dgm:cxn modelId="{E09A2FD8-45FF-48FF-9F86-920B78B919A7}" type="presParOf" srcId="{82B71E07-46A9-1F4C-9980-576B2FA3ADD8}" destId="{39BBA486-03BD-2144-ABBF-AE369E5400B7}" srcOrd="4" destOrd="0" presId="urn:microsoft.com/office/officeart/2005/8/layout/vList5"/>
    <dgm:cxn modelId="{1E284FDE-80A9-4513-9558-618DA46343D1}" type="presParOf" srcId="{39BBA486-03BD-2144-ABBF-AE369E5400B7}" destId="{70B8D9E0-4A6D-2F44-B595-4E51FB1CC510}" srcOrd="0" destOrd="0" presId="urn:microsoft.com/office/officeart/2005/8/layout/vList5"/>
    <dgm:cxn modelId="{70929686-6207-4487-9DD1-FB31B3A2A04D}"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0000"/>
        </a:solidFill>
      </dgm:spPr>
      <dgm:t>
        <a:bodyPr/>
        <a:lstStyle/>
        <a:p>
          <a:pPr algn="ctr">
            <a:buNone/>
          </a:pPr>
          <a:r>
            <a:rPr lang="fr-FR" sz="3800" b="1" dirty="0"/>
            <a:t> </a:t>
          </a:r>
          <a:r>
            <a:rPr lang="fr-FR" sz="4000" b="1" dirty="0"/>
            <a:t>demain</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0070C0">
            <a:alpha val="90000"/>
          </a:srgbClr>
        </a:solidFill>
      </dgm:spPr>
      <dgm:t>
        <a:bodyPr/>
        <a:lstStyle/>
        <a:p>
          <a:pPr algn="ctr">
            <a:buNone/>
          </a:pPr>
          <a:r>
            <a:rPr lang="fr-FR" sz="4000" b="1" dirty="0"/>
            <a:t>autrefois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rgbClr val="FF0000">
            <a:alpha val="90000"/>
          </a:srgbClr>
        </a:solidFill>
      </dgm:spPr>
      <dgm:t>
        <a:bodyPr anchor="t"/>
        <a:lstStyle/>
        <a:p>
          <a:pPr algn="ctr">
            <a:buNone/>
          </a:pPr>
          <a:r>
            <a:rPr lang="fr-FR" sz="4000" b="1" dirty="0"/>
            <a:t>aujourd’hui</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rgbClr val="FF0000">
            <a:alpha val="90000"/>
          </a:srgb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B54FD7BC-11CD-4EBB-9C6B-F338BBFBAE77}" type="presOf" srcId="{31427C3A-E33A-4C40-B6A8-DF440F9FA9C2}" destId="{09F84ED2-5430-D348-8351-1C588DA968EF}"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0ADB3AC4-82B6-4F50-ABBC-68DAA5243B61}" type="presOf" srcId="{EE961598-7C1F-4370-BCE7-41358C706D45}" destId="{09F84ED2-5430-D348-8351-1C588DA968EF}" srcOrd="0" destOrd="1"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897287F4-AF41-42EB-9493-B76E3CE42F93}" type="presOf" srcId="{2C8EC395-066D-984E-8F48-1D03BBA365D6}" destId="{FBE9ED35-B856-174C-8737-A32D2C924CA6}"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9291D285-CB9F-4A6D-A6F7-34E9F8A1EA8C}" type="presOf" srcId="{D865DF60-6A8A-1346-86CF-ADC5241F7441}" destId="{C3381103-080C-D746-8B27-46B2DEE4028C}" srcOrd="0" destOrd="0" presId="urn:microsoft.com/office/officeart/2005/8/layout/vList5"/>
    <dgm:cxn modelId="{C14237D9-C149-4D1D-A05C-8A1C0E99FC2E}" srcId="{C98D5B68-7884-6648-A6A0-2E344EE2F2C1}" destId="{EE961598-7C1F-4370-BCE7-41358C706D45}" srcOrd="1" destOrd="0" parTransId="{22BFBDCC-0081-4E5C-844D-3E5D5AB2A38A}" sibTransId="{B1BC915F-7EA8-4BC5-87A1-B39A8E86E525}"/>
    <dgm:cxn modelId="{F2D14ED4-D25C-491C-B85D-C0ACDF3110AB}"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777770D9-B906-4582-BCA5-67A8CDEAC88F}" type="presOf" srcId="{DD6BBC1B-D149-744A-A30E-EFE273F02222}" destId="{B2E2EFB5-3D81-DA40-B0AB-7277103CCFA5}"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32C1FF87-663A-44E5-895C-7F3482B4F1BD}" type="presOf" srcId="{C98D5B68-7884-6648-A6A0-2E344EE2F2C1}" destId="{70B8D9E0-4A6D-2F44-B595-4E51FB1CC510}" srcOrd="0" destOrd="0" presId="urn:microsoft.com/office/officeart/2005/8/layout/vList5"/>
    <dgm:cxn modelId="{403BC89D-B32F-44CA-8162-AFF19ABEF68C}" type="presOf" srcId="{5A256FE1-617A-F64B-AAA5-E71BA3D8E71B}" destId="{5131D196-118F-ED4B-8F8C-9F861CEE6268}" srcOrd="0" destOrd="0" presId="urn:microsoft.com/office/officeart/2005/8/layout/vList5"/>
    <dgm:cxn modelId="{5989046D-8452-4878-8E33-7080FE581AD3}" type="presParOf" srcId="{82B71E07-46A9-1F4C-9980-576B2FA3ADD8}" destId="{A3A8D8DA-067B-EC42-9EAF-7E4FD8AA6489}" srcOrd="0" destOrd="0" presId="urn:microsoft.com/office/officeart/2005/8/layout/vList5"/>
    <dgm:cxn modelId="{BABD616B-8F69-4BB1-AEF5-4C51144FBBB8}" type="presParOf" srcId="{A3A8D8DA-067B-EC42-9EAF-7E4FD8AA6489}" destId="{5131D196-118F-ED4B-8F8C-9F861CEE6268}" srcOrd="0" destOrd="0" presId="urn:microsoft.com/office/officeart/2005/8/layout/vList5"/>
    <dgm:cxn modelId="{ED8A3747-F78D-4D77-A05E-12838463C13A}" type="presParOf" srcId="{A3A8D8DA-067B-EC42-9EAF-7E4FD8AA6489}" destId="{B2E2EFB5-3D81-DA40-B0AB-7277103CCFA5}" srcOrd="1" destOrd="0" presId="urn:microsoft.com/office/officeart/2005/8/layout/vList5"/>
    <dgm:cxn modelId="{1DD52F7D-96C8-4BE6-A2F9-010FE7773F97}" type="presParOf" srcId="{82B71E07-46A9-1F4C-9980-576B2FA3ADD8}" destId="{86757E5C-20F4-E745-A720-B10E686939A4}" srcOrd="1" destOrd="0" presId="urn:microsoft.com/office/officeart/2005/8/layout/vList5"/>
    <dgm:cxn modelId="{83D33044-0C2B-42AA-8A95-C59FFB6E2FC9}" type="presParOf" srcId="{82B71E07-46A9-1F4C-9980-576B2FA3ADD8}" destId="{0760AE06-7B56-494A-A0E8-36B594643D8E}" srcOrd="2" destOrd="0" presId="urn:microsoft.com/office/officeart/2005/8/layout/vList5"/>
    <dgm:cxn modelId="{1AB23284-3178-4EDA-808B-B7FDF942034D}" type="presParOf" srcId="{0760AE06-7B56-494A-A0E8-36B594643D8E}" destId="{C3381103-080C-D746-8B27-46B2DEE4028C}" srcOrd="0" destOrd="0" presId="urn:microsoft.com/office/officeart/2005/8/layout/vList5"/>
    <dgm:cxn modelId="{13019589-4483-410C-AE81-2F3E95378842}" type="presParOf" srcId="{0760AE06-7B56-494A-A0E8-36B594643D8E}" destId="{FBE9ED35-B856-174C-8737-A32D2C924CA6}" srcOrd="1" destOrd="0" presId="urn:microsoft.com/office/officeart/2005/8/layout/vList5"/>
    <dgm:cxn modelId="{FEB629F0-41AF-4832-8FE1-95AAF73B808C}" type="presParOf" srcId="{82B71E07-46A9-1F4C-9980-576B2FA3ADD8}" destId="{42D27948-8160-FF47-9116-9786F5E669CE}" srcOrd="3" destOrd="0" presId="urn:microsoft.com/office/officeart/2005/8/layout/vList5"/>
    <dgm:cxn modelId="{F924B743-21D0-496A-AB2E-18245BE8D815}" type="presParOf" srcId="{82B71E07-46A9-1F4C-9980-576B2FA3ADD8}" destId="{39BBA486-03BD-2144-ABBF-AE369E5400B7}" srcOrd="4" destOrd="0" presId="urn:microsoft.com/office/officeart/2005/8/layout/vList5"/>
    <dgm:cxn modelId="{F3437278-6080-4AAF-BD6B-DCE27051ABBD}" type="presParOf" srcId="{39BBA486-03BD-2144-ABBF-AE369E5400B7}" destId="{70B8D9E0-4A6D-2F44-B595-4E51FB1CC510}" srcOrd="0" destOrd="0" presId="urn:microsoft.com/office/officeart/2005/8/layout/vList5"/>
    <dgm:cxn modelId="{565F3388-7C71-409F-95C5-47B1C9B17C7C}"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chemeClr val="accent1">
            <a:lumMod val="20000"/>
            <a:lumOff val="80000"/>
          </a:schemeClr>
        </a:solidFill>
      </dgm:spPr>
      <dgm:t>
        <a:bodyPr/>
        <a:lstStyle/>
        <a:p>
          <a:pPr algn="ctr">
            <a:buNone/>
          </a:pPr>
          <a:r>
            <a:rPr lang="fr-FR" sz="3800" b="1" dirty="0"/>
            <a:t> </a:t>
          </a:r>
          <a:r>
            <a:rPr lang="fr-FR" sz="4000" b="1" dirty="0"/>
            <a:t>tout de suite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chemeClr val="accent1">
            <a:lumMod val="20000"/>
            <a:lumOff val="80000"/>
            <a:alpha val="90000"/>
          </a:schemeClr>
        </a:solidFill>
      </dgm:spPr>
      <dgm:t>
        <a:bodyPr/>
        <a:lstStyle/>
        <a:p>
          <a:pPr algn="ctr">
            <a:buNone/>
          </a:pPr>
          <a:r>
            <a:rPr lang="fr-FR" sz="4000" b="1" dirty="0"/>
            <a:t>hier </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chemeClr val="accent1">
            <a:lumMod val="20000"/>
            <a:lumOff val="80000"/>
            <a:alpha val="90000"/>
          </a:schemeClr>
        </a:solidFill>
      </dgm:spPr>
      <dgm:t>
        <a:bodyPr anchor="t"/>
        <a:lstStyle/>
        <a:p>
          <a:pPr algn="ctr">
            <a:buNone/>
          </a:pPr>
          <a:r>
            <a:rPr lang="fr-FR" sz="4000" b="1" dirty="0" smtClean="0"/>
            <a:t>plus </a:t>
          </a:r>
          <a:r>
            <a:rPr lang="fr-FR" sz="4000" b="1" dirty="0"/>
            <a:t>tard</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chemeClr val="accent1">
            <a:lumMod val="20000"/>
            <a:lumOff val="80000"/>
            <a:alpha val="90000"/>
          </a:scheme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B9978311-B534-4C9F-8475-7D8F866B96D9}" type="presOf" srcId="{D865DF60-6A8A-1346-86CF-ADC5241F7441}" destId="{C3381103-080C-D746-8B27-46B2DEE4028C}" srcOrd="0" destOrd="0" presId="urn:microsoft.com/office/officeart/2005/8/layout/vList5"/>
    <dgm:cxn modelId="{E6D61C86-A31D-48D9-A160-F9D677D5C080}" type="presOf" srcId="{5A256FE1-617A-F64B-AAA5-E71BA3D8E71B}" destId="{5131D196-118F-ED4B-8F8C-9F861CEE6268}" srcOrd="0" destOrd="0" presId="urn:microsoft.com/office/officeart/2005/8/layout/vList5"/>
    <dgm:cxn modelId="{95691DE4-CFF7-4E27-A984-3005A716E121}" type="presOf" srcId="{C98D5B68-7884-6648-A6A0-2E344EE2F2C1}" destId="{70B8D9E0-4A6D-2F44-B595-4E51FB1CC510}" srcOrd="0" destOrd="0" presId="urn:microsoft.com/office/officeart/2005/8/layout/vList5"/>
    <dgm:cxn modelId="{A0FD9DE2-402F-482C-9A66-B1DBED655EB0}" type="presOf" srcId="{2C8EC395-066D-984E-8F48-1D03BBA365D6}" destId="{FBE9ED35-B856-174C-8737-A32D2C924CA6}" srcOrd="0" destOrd="0" presId="urn:microsoft.com/office/officeart/2005/8/layout/vList5"/>
    <dgm:cxn modelId="{C3C6307B-0BAF-4E9B-9524-0D1C31A27B14}" type="presOf" srcId="{EE961598-7C1F-4370-BCE7-41358C706D45}" destId="{09F84ED2-5430-D348-8351-1C588DA968EF}" srcOrd="0" destOrd="1" presId="urn:microsoft.com/office/officeart/2005/8/layout/vList5"/>
    <dgm:cxn modelId="{BF5CDF38-F8BC-420C-A8D6-5DDD9CC48D21}" type="presOf" srcId="{DD6BBC1B-D149-744A-A30E-EFE273F02222}" destId="{B2E2EFB5-3D81-DA40-B0AB-7277103CCFA5}"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0F0E0410-73C0-4D3A-B793-002151595A81}" type="presOf" srcId="{31427C3A-E33A-4C40-B6A8-DF440F9FA9C2}" destId="{09F84ED2-5430-D348-8351-1C588DA968EF}" srcOrd="0" destOrd="0" presId="urn:microsoft.com/office/officeart/2005/8/layout/vList5"/>
    <dgm:cxn modelId="{49662439-979C-B841-B009-6D99A978E2AA}" srcId="{C98D5B68-7884-6648-A6A0-2E344EE2F2C1}" destId="{31427C3A-E33A-4C40-B6A8-DF440F9FA9C2}" srcOrd="0" destOrd="0" parTransId="{6AE38952-7C1E-B044-B8FC-9A933EC36630}" sibTransId="{BAB3FA31-E8FC-CF47-A92D-5E67F5AC535C}"/>
    <dgm:cxn modelId="{18FCFE66-7B8F-464C-823E-1A7D1977CBDF}" type="presOf" srcId="{39104730-2024-374C-98E0-3A4CE7ED9881}" destId="{82B71E07-46A9-1F4C-9980-576B2FA3ADD8}"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A3CBA274-D7F7-CB45-BAA7-46A89E45535F}" srcId="{D865DF60-6A8A-1346-86CF-ADC5241F7441}" destId="{2C8EC395-066D-984E-8F48-1D03BBA365D6}" srcOrd="0" destOrd="0" parTransId="{E889BD5D-09F1-B84F-9539-CDB6EA89993B}" sibTransId="{788D42F9-2A3B-334A-B81A-EE2D57E4C222}"/>
    <dgm:cxn modelId="{C14237D9-C149-4D1D-A05C-8A1C0E99FC2E}" srcId="{C98D5B68-7884-6648-A6A0-2E344EE2F2C1}" destId="{EE961598-7C1F-4370-BCE7-41358C706D45}" srcOrd="1" destOrd="0" parTransId="{22BFBDCC-0081-4E5C-844D-3E5D5AB2A38A}" sibTransId="{B1BC915F-7EA8-4BC5-87A1-B39A8E86E525}"/>
    <dgm:cxn modelId="{EBFABC04-1085-44B0-9EC1-BF11CA0CE29F}" type="presParOf" srcId="{82B71E07-46A9-1F4C-9980-576B2FA3ADD8}" destId="{A3A8D8DA-067B-EC42-9EAF-7E4FD8AA6489}" srcOrd="0" destOrd="0" presId="urn:microsoft.com/office/officeart/2005/8/layout/vList5"/>
    <dgm:cxn modelId="{BC378B3C-0AA5-44D5-B9A7-82E600049C91}" type="presParOf" srcId="{A3A8D8DA-067B-EC42-9EAF-7E4FD8AA6489}" destId="{5131D196-118F-ED4B-8F8C-9F861CEE6268}" srcOrd="0" destOrd="0" presId="urn:microsoft.com/office/officeart/2005/8/layout/vList5"/>
    <dgm:cxn modelId="{B8353BBA-B7FA-4551-969F-E2A90EC178F7}" type="presParOf" srcId="{A3A8D8DA-067B-EC42-9EAF-7E4FD8AA6489}" destId="{B2E2EFB5-3D81-DA40-B0AB-7277103CCFA5}" srcOrd="1" destOrd="0" presId="urn:microsoft.com/office/officeart/2005/8/layout/vList5"/>
    <dgm:cxn modelId="{DF843957-7F8A-4128-836D-13D772DE3CEA}" type="presParOf" srcId="{82B71E07-46A9-1F4C-9980-576B2FA3ADD8}" destId="{86757E5C-20F4-E745-A720-B10E686939A4}" srcOrd="1" destOrd="0" presId="urn:microsoft.com/office/officeart/2005/8/layout/vList5"/>
    <dgm:cxn modelId="{359B626A-9E0C-481F-860D-36A7E2D1FABA}" type="presParOf" srcId="{82B71E07-46A9-1F4C-9980-576B2FA3ADD8}" destId="{0760AE06-7B56-494A-A0E8-36B594643D8E}" srcOrd="2" destOrd="0" presId="urn:microsoft.com/office/officeart/2005/8/layout/vList5"/>
    <dgm:cxn modelId="{219A3DAD-2C6C-405B-A13B-2734342C52B4}" type="presParOf" srcId="{0760AE06-7B56-494A-A0E8-36B594643D8E}" destId="{C3381103-080C-D746-8B27-46B2DEE4028C}" srcOrd="0" destOrd="0" presId="urn:microsoft.com/office/officeart/2005/8/layout/vList5"/>
    <dgm:cxn modelId="{E1821024-B936-43CF-B0A8-78AB4C4851CC}" type="presParOf" srcId="{0760AE06-7B56-494A-A0E8-36B594643D8E}" destId="{FBE9ED35-B856-174C-8737-A32D2C924CA6}" srcOrd="1" destOrd="0" presId="urn:microsoft.com/office/officeart/2005/8/layout/vList5"/>
    <dgm:cxn modelId="{040FBD76-54CB-4CFD-83DD-D191B0498A9B}" type="presParOf" srcId="{82B71E07-46A9-1F4C-9980-576B2FA3ADD8}" destId="{42D27948-8160-FF47-9116-9786F5E669CE}" srcOrd="3" destOrd="0" presId="urn:microsoft.com/office/officeart/2005/8/layout/vList5"/>
    <dgm:cxn modelId="{325A03B7-8A26-49FF-8665-E58C2EC19E05}" type="presParOf" srcId="{82B71E07-46A9-1F4C-9980-576B2FA3ADD8}" destId="{39BBA486-03BD-2144-ABBF-AE369E5400B7}" srcOrd="4" destOrd="0" presId="urn:microsoft.com/office/officeart/2005/8/layout/vList5"/>
    <dgm:cxn modelId="{6CA44F08-0F7D-4232-95F4-2BE83BAEE2BF}" type="presParOf" srcId="{39BBA486-03BD-2144-ABBF-AE369E5400B7}" destId="{70B8D9E0-4A6D-2F44-B595-4E51FB1CC510}" srcOrd="0" destOrd="0" presId="urn:microsoft.com/office/officeart/2005/8/layout/vList5"/>
    <dgm:cxn modelId="{6B0E8F60-471E-477E-BF06-40BA0E3F591C}"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0000"/>
        </a:solidFill>
      </dgm:spPr>
      <dgm:t>
        <a:bodyPr/>
        <a:lstStyle/>
        <a:p>
          <a:pPr algn="ctr">
            <a:buNone/>
          </a:pPr>
          <a:r>
            <a:rPr lang="fr-FR" sz="3800" b="1" dirty="0"/>
            <a:t> </a:t>
          </a:r>
          <a:r>
            <a:rPr lang="fr-FR" sz="4000" b="1" dirty="0"/>
            <a:t>tout de suite</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FF0000">
            <a:alpha val="90000"/>
          </a:srgbClr>
        </a:solidFill>
      </dgm:spPr>
      <dgm:t>
        <a:bodyPr/>
        <a:lstStyle/>
        <a:p>
          <a:pPr algn="ctr">
            <a:buNone/>
          </a:pPr>
          <a:r>
            <a:rPr lang="fr-FR" sz="4000" b="1" dirty="0"/>
            <a:t>hier </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rgbClr val="0070C0">
            <a:alpha val="90000"/>
          </a:srgbClr>
        </a:solidFill>
      </dgm:spPr>
      <dgm:t>
        <a:bodyPr anchor="t"/>
        <a:lstStyle/>
        <a:p>
          <a:pPr algn="ctr">
            <a:buNone/>
          </a:pPr>
          <a:r>
            <a:rPr lang="fr-FR" sz="4000" b="1" dirty="0" smtClean="0"/>
            <a:t>plus </a:t>
          </a:r>
          <a:r>
            <a:rPr lang="fr-FR" sz="4000" b="1" dirty="0"/>
            <a:t>tard</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rgbClr val="0070C0">
            <a:alpha val="90000"/>
          </a:srgb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2DA06AED-85E0-4578-9F24-52DA07582ABD}" type="presOf" srcId="{EE961598-7C1F-4370-BCE7-41358C706D45}" destId="{09F84ED2-5430-D348-8351-1C588DA968EF}" srcOrd="0" destOrd="1"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FFA05B54-6696-4685-B1E0-7DDE5C0F23D7}" type="presOf" srcId="{C98D5B68-7884-6648-A6A0-2E344EE2F2C1}" destId="{70B8D9E0-4A6D-2F44-B595-4E51FB1CC510}" srcOrd="0" destOrd="0" presId="urn:microsoft.com/office/officeart/2005/8/layout/vList5"/>
    <dgm:cxn modelId="{04BD9941-D34D-46BE-8357-14B72088A765}" type="presOf" srcId="{39104730-2024-374C-98E0-3A4CE7ED9881}" destId="{82B71E07-46A9-1F4C-9980-576B2FA3ADD8}"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5EE1BBD2-C2A7-4082-B319-753B9B9C04EC}" type="presOf" srcId="{31427C3A-E33A-4C40-B6A8-DF440F9FA9C2}" destId="{09F84ED2-5430-D348-8351-1C588DA968EF}" srcOrd="0" destOrd="0" presId="urn:microsoft.com/office/officeart/2005/8/layout/vList5"/>
    <dgm:cxn modelId="{5E4FD41E-7AC6-4D94-925A-45F1AB54E229}" type="presOf" srcId="{DD6BBC1B-D149-744A-A30E-EFE273F02222}" destId="{B2E2EFB5-3D81-DA40-B0AB-7277103CCFA5}" srcOrd="0" destOrd="0" presId="urn:microsoft.com/office/officeart/2005/8/layout/vList5"/>
    <dgm:cxn modelId="{C14237D9-C149-4D1D-A05C-8A1C0E99FC2E}" srcId="{C98D5B68-7884-6648-A6A0-2E344EE2F2C1}" destId="{EE961598-7C1F-4370-BCE7-41358C706D45}" srcOrd="1" destOrd="0" parTransId="{22BFBDCC-0081-4E5C-844D-3E5D5AB2A38A}" sibTransId="{B1BC915F-7EA8-4BC5-87A1-B39A8E86E525}"/>
    <dgm:cxn modelId="{A3CBA274-D7F7-CB45-BAA7-46A89E45535F}" srcId="{D865DF60-6A8A-1346-86CF-ADC5241F7441}" destId="{2C8EC395-066D-984E-8F48-1D03BBA365D6}" srcOrd="0" destOrd="0" parTransId="{E889BD5D-09F1-B84F-9539-CDB6EA89993B}" sibTransId="{788D42F9-2A3B-334A-B81A-EE2D57E4C222}"/>
    <dgm:cxn modelId="{B51171B1-296E-49D5-9658-D05A14C00A99}" type="presOf" srcId="{5A256FE1-617A-F64B-AAA5-E71BA3D8E71B}" destId="{5131D196-118F-ED4B-8F8C-9F861CEE6268}"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1C9D9A1C-03DE-4947-A64A-79AA5D8FB3FA}" type="presOf" srcId="{D865DF60-6A8A-1346-86CF-ADC5241F7441}" destId="{C3381103-080C-D746-8B27-46B2DEE4028C}" srcOrd="0" destOrd="0" presId="urn:microsoft.com/office/officeart/2005/8/layout/vList5"/>
    <dgm:cxn modelId="{40932652-9346-4841-BBB1-ECF0E234ABA4}" type="presOf" srcId="{2C8EC395-066D-984E-8F48-1D03BBA365D6}" destId="{FBE9ED35-B856-174C-8737-A32D2C924CA6}" srcOrd="0" destOrd="0" presId="urn:microsoft.com/office/officeart/2005/8/layout/vList5"/>
    <dgm:cxn modelId="{19CA90DC-51A6-45A2-A35A-E70036C771C4}" type="presParOf" srcId="{82B71E07-46A9-1F4C-9980-576B2FA3ADD8}" destId="{A3A8D8DA-067B-EC42-9EAF-7E4FD8AA6489}" srcOrd="0" destOrd="0" presId="urn:microsoft.com/office/officeart/2005/8/layout/vList5"/>
    <dgm:cxn modelId="{C9E8B9C6-CCBF-416E-9432-AD4BC9A4AE88}" type="presParOf" srcId="{A3A8D8DA-067B-EC42-9EAF-7E4FD8AA6489}" destId="{5131D196-118F-ED4B-8F8C-9F861CEE6268}" srcOrd="0" destOrd="0" presId="urn:microsoft.com/office/officeart/2005/8/layout/vList5"/>
    <dgm:cxn modelId="{80C73A0D-1BD2-4A85-B775-F4B304206515}" type="presParOf" srcId="{A3A8D8DA-067B-EC42-9EAF-7E4FD8AA6489}" destId="{B2E2EFB5-3D81-DA40-B0AB-7277103CCFA5}" srcOrd="1" destOrd="0" presId="urn:microsoft.com/office/officeart/2005/8/layout/vList5"/>
    <dgm:cxn modelId="{D3B4A9AE-C06F-4DCE-BD51-DC5D955AAA73}" type="presParOf" srcId="{82B71E07-46A9-1F4C-9980-576B2FA3ADD8}" destId="{86757E5C-20F4-E745-A720-B10E686939A4}" srcOrd="1" destOrd="0" presId="urn:microsoft.com/office/officeart/2005/8/layout/vList5"/>
    <dgm:cxn modelId="{A0E83BEC-6268-4095-8989-92669E929FEA}" type="presParOf" srcId="{82B71E07-46A9-1F4C-9980-576B2FA3ADD8}" destId="{0760AE06-7B56-494A-A0E8-36B594643D8E}" srcOrd="2" destOrd="0" presId="urn:microsoft.com/office/officeart/2005/8/layout/vList5"/>
    <dgm:cxn modelId="{997AD16D-EF80-4B77-BC3E-1B730022D062}" type="presParOf" srcId="{0760AE06-7B56-494A-A0E8-36B594643D8E}" destId="{C3381103-080C-D746-8B27-46B2DEE4028C}" srcOrd="0" destOrd="0" presId="urn:microsoft.com/office/officeart/2005/8/layout/vList5"/>
    <dgm:cxn modelId="{F7338181-10DD-4470-A7AF-E54F451607F3}" type="presParOf" srcId="{0760AE06-7B56-494A-A0E8-36B594643D8E}" destId="{FBE9ED35-B856-174C-8737-A32D2C924CA6}" srcOrd="1" destOrd="0" presId="urn:microsoft.com/office/officeart/2005/8/layout/vList5"/>
    <dgm:cxn modelId="{25CC4711-5FC6-4D9F-BC4E-C5DCC7B0377E}" type="presParOf" srcId="{82B71E07-46A9-1F4C-9980-576B2FA3ADD8}" destId="{42D27948-8160-FF47-9116-9786F5E669CE}" srcOrd="3" destOrd="0" presId="urn:microsoft.com/office/officeart/2005/8/layout/vList5"/>
    <dgm:cxn modelId="{53EF3667-C898-4E8E-B099-0133EE31C98F}" type="presParOf" srcId="{82B71E07-46A9-1F4C-9980-576B2FA3ADD8}" destId="{39BBA486-03BD-2144-ABBF-AE369E5400B7}" srcOrd="4" destOrd="0" presId="urn:microsoft.com/office/officeart/2005/8/layout/vList5"/>
    <dgm:cxn modelId="{57053647-6F75-4833-AC13-76348BA81570}" type="presParOf" srcId="{39BBA486-03BD-2144-ABBF-AE369E5400B7}" destId="{70B8D9E0-4A6D-2F44-B595-4E51FB1CC510}" srcOrd="0" destOrd="0" presId="urn:microsoft.com/office/officeart/2005/8/layout/vList5"/>
    <dgm:cxn modelId="{491AACBC-A797-4055-9777-FFBBBA44592F}"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chemeClr val="accent1">
            <a:lumMod val="20000"/>
            <a:lumOff val="80000"/>
          </a:schemeClr>
        </a:solidFill>
      </dgm:spPr>
      <dgm:t>
        <a:bodyPr/>
        <a:lstStyle/>
        <a:p>
          <a:pPr algn="ctr">
            <a:buNone/>
          </a:pPr>
          <a:r>
            <a:rPr lang="fr-FR" sz="3800" b="1" dirty="0"/>
            <a:t> </a:t>
          </a:r>
          <a:r>
            <a:rPr lang="fr-FR" sz="4000" b="1" dirty="0"/>
            <a:t>auparavant</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chemeClr val="accent1">
            <a:lumMod val="20000"/>
            <a:lumOff val="80000"/>
            <a:alpha val="90000"/>
          </a:schemeClr>
        </a:solidFill>
      </dgm:spPr>
      <dgm:t>
        <a:bodyPr/>
        <a:lstStyle/>
        <a:p>
          <a:pPr algn="ctr">
            <a:buNone/>
          </a:pPr>
          <a:r>
            <a:rPr lang="fr-FR" sz="4000" b="1" dirty="0"/>
            <a:t>désormais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chemeClr val="accent1">
            <a:lumMod val="20000"/>
            <a:lumOff val="80000"/>
            <a:alpha val="90000"/>
          </a:schemeClr>
        </a:solidFill>
      </dgm:spPr>
      <dgm:t>
        <a:bodyPr anchor="t"/>
        <a:lstStyle/>
        <a:p>
          <a:pPr algn="ctr">
            <a:buNone/>
          </a:pPr>
          <a:r>
            <a:rPr lang="fr-FR" sz="4000" b="1" dirty="0" smtClean="0"/>
            <a:t>plus </a:t>
          </a:r>
          <a:r>
            <a:rPr lang="fr-FR" sz="4000" b="1" dirty="0"/>
            <a:t>tard</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chemeClr val="accent1">
            <a:lumMod val="20000"/>
            <a:lumOff val="80000"/>
            <a:alpha val="90000"/>
          </a:scheme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569AEEF9-2FD4-4F36-BA4E-EA291F891710}" type="presOf" srcId="{31427C3A-E33A-4C40-B6A8-DF440F9FA9C2}" destId="{09F84ED2-5430-D348-8351-1C588DA968EF}" srcOrd="0" destOrd="0" presId="urn:microsoft.com/office/officeart/2005/8/layout/vList5"/>
    <dgm:cxn modelId="{26514B5C-E4AC-D045-BD76-2A427C25A6C9}" srcId="{39104730-2024-374C-98E0-3A4CE7ED9881}" destId="{D865DF60-6A8A-1346-86CF-ADC5241F7441}" srcOrd="1" destOrd="0" parTransId="{806608CC-D2DF-374E-A47A-AC1E4E471D34}" sibTransId="{752CCB7B-ADC2-E04D-8F22-DB13BC887169}"/>
    <dgm:cxn modelId="{47664383-CED0-4CE2-B597-E5B8DA5249BA}" type="presOf" srcId="{5A256FE1-617A-F64B-AAA5-E71BA3D8E71B}" destId="{5131D196-118F-ED4B-8F8C-9F861CEE6268}" srcOrd="0" destOrd="0" presId="urn:microsoft.com/office/officeart/2005/8/layout/vList5"/>
    <dgm:cxn modelId="{A262F575-30BC-4B97-97AF-D37991D2C3FF}" type="presOf" srcId="{C98D5B68-7884-6648-A6A0-2E344EE2F2C1}" destId="{70B8D9E0-4A6D-2F44-B595-4E51FB1CC510}" srcOrd="0" destOrd="0" presId="urn:microsoft.com/office/officeart/2005/8/layout/vList5"/>
    <dgm:cxn modelId="{4A0CDDE2-0D5D-44B5-A2FC-C32DCE0C9C95}" type="presOf" srcId="{2C8EC395-066D-984E-8F48-1D03BBA365D6}" destId="{FBE9ED35-B856-174C-8737-A32D2C924CA6}" srcOrd="0" destOrd="0" presId="urn:microsoft.com/office/officeart/2005/8/layout/vList5"/>
    <dgm:cxn modelId="{6E4E9F2E-D306-E440-8065-DAD3485E0D1C}" srcId="{39104730-2024-374C-98E0-3A4CE7ED9881}" destId="{C98D5B68-7884-6648-A6A0-2E344EE2F2C1}" srcOrd="2" destOrd="0" parTransId="{89F25B63-67C6-2B49-87BA-7718746C431D}" sibTransId="{675274CD-34E5-B949-B313-38064B3EA771}"/>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E250D3AE-D10D-4A41-9B2B-731BCA1AABB3}" type="presOf" srcId="{D865DF60-6A8A-1346-86CF-ADC5241F7441}" destId="{C3381103-080C-D746-8B27-46B2DEE4028C}" srcOrd="0" destOrd="0" presId="urn:microsoft.com/office/officeart/2005/8/layout/vList5"/>
    <dgm:cxn modelId="{6BB239C9-14BC-4E82-8442-5E9570091DE8}" type="presOf" srcId="{39104730-2024-374C-98E0-3A4CE7ED9881}" destId="{82B71E07-46A9-1F4C-9980-576B2FA3ADD8}" srcOrd="0" destOrd="0" presId="urn:microsoft.com/office/officeart/2005/8/layout/vList5"/>
    <dgm:cxn modelId="{C14237D9-C149-4D1D-A05C-8A1C0E99FC2E}" srcId="{C98D5B68-7884-6648-A6A0-2E344EE2F2C1}" destId="{EE961598-7C1F-4370-BCE7-41358C706D45}" srcOrd="1" destOrd="0" parTransId="{22BFBDCC-0081-4E5C-844D-3E5D5AB2A38A}" sibTransId="{B1BC915F-7EA8-4BC5-87A1-B39A8E86E525}"/>
    <dgm:cxn modelId="{A3CBA274-D7F7-CB45-BAA7-46A89E45535F}" srcId="{D865DF60-6A8A-1346-86CF-ADC5241F7441}" destId="{2C8EC395-066D-984E-8F48-1D03BBA365D6}" srcOrd="0" destOrd="0" parTransId="{E889BD5D-09F1-B84F-9539-CDB6EA89993B}" sibTransId="{788D42F9-2A3B-334A-B81A-EE2D57E4C222}"/>
    <dgm:cxn modelId="{BBB76332-05A7-BD4A-AEE7-B327FE3E9402}" srcId="{5A256FE1-617A-F64B-AAA5-E71BA3D8E71B}" destId="{DD6BBC1B-D149-744A-A30E-EFE273F02222}" srcOrd="0" destOrd="0" parTransId="{58BA337C-5D18-7648-9FBC-E3DFEE45FE39}" sibTransId="{FA359944-C295-7C49-BDAC-C5B8B15CDFE7}"/>
    <dgm:cxn modelId="{7B687D24-716A-4EB7-9145-0306DA025A69}" type="presOf" srcId="{DD6BBC1B-D149-744A-A30E-EFE273F02222}" destId="{B2E2EFB5-3D81-DA40-B0AB-7277103CCFA5}" srcOrd="0" destOrd="0" presId="urn:microsoft.com/office/officeart/2005/8/layout/vList5"/>
    <dgm:cxn modelId="{60E58317-3A59-4E5A-8CE9-07F4F9007475}" type="presOf" srcId="{EE961598-7C1F-4370-BCE7-41358C706D45}" destId="{09F84ED2-5430-D348-8351-1C588DA968EF}" srcOrd="0" destOrd="1" presId="urn:microsoft.com/office/officeart/2005/8/layout/vList5"/>
    <dgm:cxn modelId="{8C7BAD61-3176-4B62-A3C3-540F1146A6CF}" type="presParOf" srcId="{82B71E07-46A9-1F4C-9980-576B2FA3ADD8}" destId="{A3A8D8DA-067B-EC42-9EAF-7E4FD8AA6489}" srcOrd="0" destOrd="0" presId="urn:microsoft.com/office/officeart/2005/8/layout/vList5"/>
    <dgm:cxn modelId="{C3542D81-DE67-4669-A611-B2B99A74D3FC}" type="presParOf" srcId="{A3A8D8DA-067B-EC42-9EAF-7E4FD8AA6489}" destId="{5131D196-118F-ED4B-8F8C-9F861CEE6268}" srcOrd="0" destOrd="0" presId="urn:microsoft.com/office/officeart/2005/8/layout/vList5"/>
    <dgm:cxn modelId="{55146380-1EE2-4DA9-8C1C-667803FBE39A}" type="presParOf" srcId="{A3A8D8DA-067B-EC42-9EAF-7E4FD8AA6489}" destId="{B2E2EFB5-3D81-DA40-B0AB-7277103CCFA5}" srcOrd="1" destOrd="0" presId="urn:microsoft.com/office/officeart/2005/8/layout/vList5"/>
    <dgm:cxn modelId="{A72C15A4-7479-4C77-8230-651567A3E9BF}" type="presParOf" srcId="{82B71E07-46A9-1F4C-9980-576B2FA3ADD8}" destId="{86757E5C-20F4-E745-A720-B10E686939A4}" srcOrd="1" destOrd="0" presId="urn:microsoft.com/office/officeart/2005/8/layout/vList5"/>
    <dgm:cxn modelId="{B0444E28-4D06-4BB7-B532-38C0C2FED0F4}" type="presParOf" srcId="{82B71E07-46A9-1F4C-9980-576B2FA3ADD8}" destId="{0760AE06-7B56-494A-A0E8-36B594643D8E}" srcOrd="2" destOrd="0" presId="urn:microsoft.com/office/officeart/2005/8/layout/vList5"/>
    <dgm:cxn modelId="{F41A1E15-D4A6-43EA-ABD7-11BC77669EB2}" type="presParOf" srcId="{0760AE06-7B56-494A-A0E8-36B594643D8E}" destId="{C3381103-080C-D746-8B27-46B2DEE4028C}" srcOrd="0" destOrd="0" presId="urn:microsoft.com/office/officeart/2005/8/layout/vList5"/>
    <dgm:cxn modelId="{DBF1D003-82DF-4082-A14B-B8733ED6594D}" type="presParOf" srcId="{0760AE06-7B56-494A-A0E8-36B594643D8E}" destId="{FBE9ED35-B856-174C-8737-A32D2C924CA6}" srcOrd="1" destOrd="0" presId="urn:microsoft.com/office/officeart/2005/8/layout/vList5"/>
    <dgm:cxn modelId="{4CB0C4BF-F432-442B-9D75-B178DCB49C98}" type="presParOf" srcId="{82B71E07-46A9-1F4C-9980-576B2FA3ADD8}" destId="{42D27948-8160-FF47-9116-9786F5E669CE}" srcOrd="3" destOrd="0" presId="urn:microsoft.com/office/officeart/2005/8/layout/vList5"/>
    <dgm:cxn modelId="{41B6D1FF-9F1F-4BD9-ACDA-A2F671C6FF61}" type="presParOf" srcId="{82B71E07-46A9-1F4C-9980-576B2FA3ADD8}" destId="{39BBA486-03BD-2144-ABBF-AE369E5400B7}" srcOrd="4" destOrd="0" presId="urn:microsoft.com/office/officeart/2005/8/layout/vList5"/>
    <dgm:cxn modelId="{DC720CCA-E43C-457B-9377-964ACD2417BA}" type="presParOf" srcId="{39BBA486-03BD-2144-ABBF-AE369E5400B7}" destId="{70B8D9E0-4A6D-2F44-B595-4E51FB1CC510}" srcOrd="0" destOrd="0" presId="urn:microsoft.com/office/officeart/2005/8/layout/vList5"/>
    <dgm:cxn modelId="{B5BAFF64-93B7-459C-8100-EA1B7239A910}"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D865DF60-6A8A-1346-86CF-ADC5241F7441}">
      <dgm:prSet/>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custT="1"/>
      <dgm:spPr>
        <a:solidFill>
          <a:srgbClr val="FF0000"/>
        </a:solidFill>
      </dgm:spPr>
      <dgm:t>
        <a:bodyPr/>
        <a:lstStyle/>
        <a:p>
          <a:pPr algn="ctr">
            <a:buNone/>
          </a:pPr>
          <a:r>
            <a:rPr lang="fr-FR" sz="3800" b="1" dirty="0"/>
            <a:t> </a:t>
          </a:r>
          <a:r>
            <a:rPr lang="fr-FR" sz="4000" b="1" dirty="0"/>
            <a:t>auparavant</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custT="1"/>
      <dgm:spPr>
        <a:solidFill>
          <a:srgbClr val="0070C0">
            <a:alpha val="90000"/>
          </a:srgbClr>
        </a:solidFill>
      </dgm:spPr>
      <dgm:t>
        <a:bodyPr/>
        <a:lstStyle/>
        <a:p>
          <a:pPr algn="ctr">
            <a:buNone/>
          </a:pPr>
          <a:r>
            <a:rPr lang="fr-FR" sz="4000" b="1" dirty="0"/>
            <a:t>désormais</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31427C3A-E33A-4C40-B6A8-DF440F9FA9C2}">
      <dgm:prSet phldrT="[Texte]" custT="1"/>
      <dgm:spPr>
        <a:solidFill>
          <a:srgbClr val="FF0000">
            <a:alpha val="90000"/>
          </a:srgbClr>
        </a:solidFill>
      </dgm:spPr>
      <dgm:t>
        <a:bodyPr anchor="t"/>
        <a:lstStyle/>
        <a:p>
          <a:pPr algn="ctr">
            <a:buNone/>
          </a:pPr>
          <a:r>
            <a:rPr lang="fr-FR" sz="4000" b="1" dirty="0" smtClean="0"/>
            <a:t>plus </a:t>
          </a:r>
          <a:r>
            <a:rPr lang="fr-FR" sz="4000" b="1" dirty="0"/>
            <a:t>tard</a:t>
          </a:r>
        </a:p>
      </dgm:t>
    </dgm:pt>
    <dgm:pt modelId="{BAB3FA31-E8FC-CF47-A92D-5E67F5AC535C}" type="sibTrans" cxnId="{49662439-979C-B841-B009-6D99A978E2AA}">
      <dgm:prSet/>
      <dgm:spPr/>
      <dgm:t>
        <a:bodyPr/>
        <a:lstStyle/>
        <a:p>
          <a:endParaRPr lang="fr-FR"/>
        </a:p>
      </dgm:t>
    </dgm:pt>
    <dgm:pt modelId="{6AE38952-7C1E-B044-B8FC-9A933EC36630}" type="parTrans" cxnId="{49662439-979C-B841-B009-6D99A978E2AA}">
      <dgm:prSet/>
      <dgm:spPr/>
      <dgm:t>
        <a:bodyPr/>
        <a:lstStyle/>
        <a:p>
          <a:endParaRPr lang="fr-FR"/>
        </a:p>
      </dgm:t>
    </dgm:pt>
    <dgm:pt modelId="{EE961598-7C1F-4370-BCE7-41358C706D45}">
      <dgm:prSet phldrT="[Texte]"/>
      <dgm:spPr>
        <a:solidFill>
          <a:srgbClr val="FF0000">
            <a:alpha val="90000"/>
          </a:srgbClr>
        </a:solidFill>
      </dgm:spPr>
      <dgm:t>
        <a:bodyPr anchor="t"/>
        <a:lstStyle/>
        <a:p>
          <a:pPr algn="ctr">
            <a:buNone/>
          </a:pPr>
          <a:endParaRPr lang="fr-FR" sz="1900" b="1" dirty="0"/>
        </a:p>
      </dgm:t>
    </dgm:pt>
    <dgm:pt modelId="{22BFBDCC-0081-4E5C-844D-3E5D5AB2A38A}" type="parTrans" cxnId="{C14237D9-C149-4D1D-A05C-8A1C0E99FC2E}">
      <dgm:prSet/>
      <dgm:spPr/>
      <dgm:t>
        <a:bodyPr/>
        <a:lstStyle/>
        <a:p>
          <a:endParaRPr lang="fr-FR"/>
        </a:p>
      </dgm:t>
    </dgm:pt>
    <dgm:pt modelId="{B1BC915F-7EA8-4BC5-87A1-B39A8E86E525}" type="sibTrans" cxnId="{C14237D9-C149-4D1D-A05C-8A1C0E99FC2E}">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3">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3">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3">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3">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3">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3">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A5EEE4C5-85F1-4FB5-809D-4E4814A8D2C6}" type="presOf" srcId="{2C8EC395-066D-984E-8F48-1D03BBA365D6}" destId="{FBE9ED35-B856-174C-8737-A32D2C924CA6}" srcOrd="0" destOrd="0" presId="urn:microsoft.com/office/officeart/2005/8/layout/vList5"/>
    <dgm:cxn modelId="{4E1F5CB1-4CC6-424A-B515-D5C974B3AC3E}" type="presOf" srcId="{39104730-2024-374C-98E0-3A4CE7ED9881}" destId="{82B71E07-46A9-1F4C-9980-576B2FA3ADD8}" srcOrd="0" destOrd="0" presId="urn:microsoft.com/office/officeart/2005/8/layout/vList5"/>
    <dgm:cxn modelId="{7A91886E-C187-4BA2-964A-BE28EFC13D80}" type="presOf" srcId="{31427C3A-E33A-4C40-B6A8-DF440F9FA9C2}" destId="{09F84ED2-5430-D348-8351-1C588DA968EF}" srcOrd="0" destOrd="0" presId="urn:microsoft.com/office/officeart/2005/8/layout/vList5"/>
    <dgm:cxn modelId="{C5B0852B-7E59-4ABA-BF66-73B221EC0C63}" type="presOf" srcId="{D865DF60-6A8A-1346-86CF-ADC5241F7441}" destId="{C3381103-080C-D746-8B27-46B2DEE4028C}" srcOrd="0" destOrd="0" presId="urn:microsoft.com/office/officeart/2005/8/layout/vList5"/>
    <dgm:cxn modelId="{2362017F-672C-465A-A43F-AAB673B27B36}" type="presOf" srcId="{5A256FE1-617A-F64B-AAA5-E71BA3D8E71B}" destId="{5131D196-118F-ED4B-8F8C-9F861CEE6268}" srcOrd="0" destOrd="0" presId="urn:microsoft.com/office/officeart/2005/8/layout/vList5"/>
    <dgm:cxn modelId="{52FCBBA6-DEB9-486A-ADD7-18324C726B75}" type="presOf" srcId="{C98D5B68-7884-6648-A6A0-2E344EE2F2C1}" destId="{70B8D9E0-4A6D-2F44-B595-4E51FB1CC510}"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D627691E-CE20-A240-AE75-17D9A5E8D80E}" srcId="{39104730-2024-374C-98E0-3A4CE7ED9881}" destId="{5A256FE1-617A-F64B-AAA5-E71BA3D8E71B}" srcOrd="0" destOrd="0" parTransId="{8DF59BD0-F274-DA45-A4C6-CD1040D03631}" sibTransId="{1221B9A9-1B18-A546-BD93-54DBEC081E68}"/>
    <dgm:cxn modelId="{3CDE3EEB-5F0F-4CE3-A6CD-4FD1069BDB3A}" type="presOf" srcId="{DD6BBC1B-D149-744A-A30E-EFE273F02222}" destId="{B2E2EFB5-3D81-DA40-B0AB-7277103CCFA5}"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C14237D9-C149-4D1D-A05C-8A1C0E99FC2E}" srcId="{C98D5B68-7884-6648-A6A0-2E344EE2F2C1}" destId="{EE961598-7C1F-4370-BCE7-41358C706D45}" srcOrd="1" destOrd="0" parTransId="{22BFBDCC-0081-4E5C-844D-3E5D5AB2A38A}" sibTransId="{B1BC915F-7EA8-4BC5-87A1-B39A8E86E525}"/>
    <dgm:cxn modelId="{01B17E8B-AA29-458F-8ABC-775A319C2390}" type="presOf" srcId="{EE961598-7C1F-4370-BCE7-41358C706D45}" destId="{09F84ED2-5430-D348-8351-1C588DA968EF}" srcOrd="0" destOrd="1" presId="urn:microsoft.com/office/officeart/2005/8/layout/vList5"/>
    <dgm:cxn modelId="{7BA45220-8EDF-46DE-BA38-B9082E3ECBC2}" type="presParOf" srcId="{82B71E07-46A9-1F4C-9980-576B2FA3ADD8}" destId="{A3A8D8DA-067B-EC42-9EAF-7E4FD8AA6489}" srcOrd="0" destOrd="0" presId="urn:microsoft.com/office/officeart/2005/8/layout/vList5"/>
    <dgm:cxn modelId="{66D9E0DF-B3FD-42D7-AB51-85F65611F0BF}" type="presParOf" srcId="{A3A8D8DA-067B-EC42-9EAF-7E4FD8AA6489}" destId="{5131D196-118F-ED4B-8F8C-9F861CEE6268}" srcOrd="0" destOrd="0" presId="urn:microsoft.com/office/officeart/2005/8/layout/vList5"/>
    <dgm:cxn modelId="{E84F032F-1D97-49FC-AD25-7887BE1FB68E}" type="presParOf" srcId="{A3A8D8DA-067B-EC42-9EAF-7E4FD8AA6489}" destId="{B2E2EFB5-3D81-DA40-B0AB-7277103CCFA5}" srcOrd="1" destOrd="0" presId="urn:microsoft.com/office/officeart/2005/8/layout/vList5"/>
    <dgm:cxn modelId="{600D784A-659A-4B6A-8BA3-2B6DD11EB203}" type="presParOf" srcId="{82B71E07-46A9-1F4C-9980-576B2FA3ADD8}" destId="{86757E5C-20F4-E745-A720-B10E686939A4}" srcOrd="1" destOrd="0" presId="urn:microsoft.com/office/officeart/2005/8/layout/vList5"/>
    <dgm:cxn modelId="{765F91ED-A998-49CB-8BD6-029BFF2C8E9F}" type="presParOf" srcId="{82B71E07-46A9-1F4C-9980-576B2FA3ADD8}" destId="{0760AE06-7B56-494A-A0E8-36B594643D8E}" srcOrd="2" destOrd="0" presId="urn:microsoft.com/office/officeart/2005/8/layout/vList5"/>
    <dgm:cxn modelId="{5F916E89-A5B4-4D60-9141-C7919C056D0E}" type="presParOf" srcId="{0760AE06-7B56-494A-A0E8-36B594643D8E}" destId="{C3381103-080C-D746-8B27-46B2DEE4028C}" srcOrd="0" destOrd="0" presId="urn:microsoft.com/office/officeart/2005/8/layout/vList5"/>
    <dgm:cxn modelId="{77718861-D062-4BDE-8725-520881D4C703}" type="presParOf" srcId="{0760AE06-7B56-494A-A0E8-36B594643D8E}" destId="{FBE9ED35-B856-174C-8737-A32D2C924CA6}" srcOrd="1" destOrd="0" presId="urn:microsoft.com/office/officeart/2005/8/layout/vList5"/>
    <dgm:cxn modelId="{72DB202C-D555-4068-A57B-41FAEEFD9759}" type="presParOf" srcId="{82B71E07-46A9-1F4C-9980-576B2FA3ADD8}" destId="{42D27948-8160-FF47-9116-9786F5E669CE}" srcOrd="3" destOrd="0" presId="urn:microsoft.com/office/officeart/2005/8/layout/vList5"/>
    <dgm:cxn modelId="{3C7264A1-EFD1-4FE3-91B1-166FCEE30BE6}" type="presParOf" srcId="{82B71E07-46A9-1F4C-9980-576B2FA3ADD8}" destId="{39BBA486-03BD-2144-ABBF-AE369E5400B7}" srcOrd="4" destOrd="0" presId="urn:microsoft.com/office/officeart/2005/8/layout/vList5"/>
    <dgm:cxn modelId="{87F87D2C-C889-4640-9C1F-3F079424B31B}" type="presParOf" srcId="{39BBA486-03BD-2144-ABBF-AE369E5400B7}" destId="{70B8D9E0-4A6D-2F44-B595-4E51FB1CC510}" srcOrd="0" destOrd="0" presId="urn:microsoft.com/office/officeart/2005/8/layout/vList5"/>
    <dgm:cxn modelId="{86FFAE6C-D13E-4653-888F-594780B6169A}" type="presParOf" srcId="{39BBA486-03BD-2144-ABBF-AE369E5400B7}" destId="{09F84ED2-5430-D348-8351-1C588DA968E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autrefois</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chemeClr val="accent1">
            <a:lumMod val="20000"/>
            <a:lumOff val="8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demain</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a:t>aujourd’hui</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rgbClr val="0070C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autrefois</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rgbClr val="FF0000"/>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demain</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rgbClr val="FF000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a:t>aujourd’hui</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hier </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chemeClr val="accent1">
            <a:lumMod val="20000"/>
            <a:lumOff val="8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tout de suite</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smtClean="0"/>
            <a:t>plus </a:t>
          </a:r>
          <a:r>
            <a:rPr lang="fr-FR" sz="4000" b="1" kern="1200" dirty="0"/>
            <a:t>tard</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rgbClr val="FF000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hier </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rgbClr val="FF0000"/>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tout de suite</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rgbClr val="0070C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smtClean="0"/>
            <a:t>plus </a:t>
          </a:r>
          <a:r>
            <a:rPr lang="fr-FR" sz="4000" b="1" kern="1200" dirty="0"/>
            <a:t>tard</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désormais</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chemeClr val="accent1">
            <a:lumMod val="20000"/>
            <a:lumOff val="8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auparavant</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chemeClr val="accent1">
            <a:lumMod val="20000"/>
            <a:lumOff val="8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smtClean="0"/>
            <a:t>plus </a:t>
          </a:r>
          <a:r>
            <a:rPr lang="fr-FR" sz="4000" b="1" kern="1200" dirty="0"/>
            <a:t>tard</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7450086" y="-3212905"/>
          <a:ext cx="748258" cy="7363968"/>
        </a:xfrm>
        <a:prstGeom prst="round2SameRect">
          <a:avLst/>
        </a:prstGeom>
        <a:solidFill>
          <a:srgbClr val="0070C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778000">
            <a:lnSpc>
              <a:spcPct val="90000"/>
            </a:lnSpc>
            <a:spcBef>
              <a:spcPct val="0"/>
            </a:spcBef>
            <a:spcAft>
              <a:spcPct val="15000"/>
            </a:spcAft>
            <a:buChar char="••"/>
          </a:pPr>
          <a:r>
            <a:rPr lang="fr-FR" sz="4000" b="1" kern="1200" dirty="0"/>
            <a:t>désormais</a:t>
          </a:r>
        </a:p>
      </dsp:txBody>
      <dsp:txXfrm rot="-5400000">
        <a:off x="4142232" y="131476"/>
        <a:ext cx="7327441" cy="675204"/>
      </dsp:txXfrm>
    </dsp:sp>
    <dsp:sp modelId="{5131D196-118F-ED4B-8F8C-9F861CEE6268}">
      <dsp:nvSpPr>
        <dsp:cNvPr id="0" name=""/>
        <dsp:cNvSpPr/>
      </dsp:nvSpPr>
      <dsp:spPr>
        <a:xfrm>
          <a:off x="0" y="1417"/>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a</a:t>
          </a:r>
        </a:p>
      </dsp:txBody>
      <dsp:txXfrm>
        <a:off x="45659" y="47076"/>
        <a:ext cx="4050914" cy="844005"/>
      </dsp:txXfrm>
    </dsp:sp>
    <dsp:sp modelId="{FBE9ED35-B856-174C-8737-A32D2C924CA6}">
      <dsp:nvSpPr>
        <dsp:cNvPr id="0" name=""/>
        <dsp:cNvSpPr/>
      </dsp:nvSpPr>
      <dsp:spPr>
        <a:xfrm rot="5400000">
          <a:off x="7450086" y="-2230815"/>
          <a:ext cx="748258" cy="7363968"/>
        </a:xfrm>
        <a:prstGeom prst="round2SameRect">
          <a:avLst/>
        </a:prstGeom>
        <a:solidFill>
          <a:srgbClr val="FF0000"/>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ctr" defTabSz="1689100">
            <a:lnSpc>
              <a:spcPct val="90000"/>
            </a:lnSpc>
            <a:spcBef>
              <a:spcPct val="0"/>
            </a:spcBef>
            <a:spcAft>
              <a:spcPct val="15000"/>
            </a:spcAft>
            <a:buChar char="••"/>
          </a:pPr>
          <a:r>
            <a:rPr lang="fr-FR" sz="3800" b="1" kern="1200" dirty="0"/>
            <a:t> </a:t>
          </a:r>
          <a:r>
            <a:rPr lang="fr-FR" sz="4000" b="1" kern="1200" dirty="0"/>
            <a:t>auparavant</a:t>
          </a:r>
        </a:p>
      </dsp:txBody>
      <dsp:txXfrm rot="-5400000">
        <a:off x="4142232" y="1113566"/>
        <a:ext cx="7327441" cy="675204"/>
      </dsp:txXfrm>
    </dsp:sp>
    <dsp:sp modelId="{C3381103-080C-D746-8B27-46B2DEE4028C}">
      <dsp:nvSpPr>
        <dsp:cNvPr id="0" name=""/>
        <dsp:cNvSpPr/>
      </dsp:nvSpPr>
      <dsp:spPr>
        <a:xfrm>
          <a:off x="0" y="98350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b</a:t>
          </a:r>
        </a:p>
      </dsp:txBody>
      <dsp:txXfrm>
        <a:off x="45659" y="1029165"/>
        <a:ext cx="4050914" cy="844005"/>
      </dsp:txXfrm>
    </dsp:sp>
    <dsp:sp modelId="{09F84ED2-5430-D348-8351-1C588DA968EF}">
      <dsp:nvSpPr>
        <dsp:cNvPr id="0" name=""/>
        <dsp:cNvSpPr/>
      </dsp:nvSpPr>
      <dsp:spPr>
        <a:xfrm rot="5400000">
          <a:off x="7450086" y="-1248725"/>
          <a:ext cx="748258" cy="7363968"/>
        </a:xfrm>
        <a:prstGeom prst="round2SameRect">
          <a:avLst/>
        </a:prstGeom>
        <a:solidFill>
          <a:srgbClr val="FF0000">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285750" lvl="1" indent="-285750" algn="ctr" defTabSz="1778000">
            <a:lnSpc>
              <a:spcPct val="90000"/>
            </a:lnSpc>
            <a:spcBef>
              <a:spcPct val="0"/>
            </a:spcBef>
            <a:spcAft>
              <a:spcPct val="15000"/>
            </a:spcAft>
            <a:buChar char="••"/>
          </a:pPr>
          <a:r>
            <a:rPr lang="fr-FR" sz="4000" b="1" kern="1200" dirty="0" smtClean="0"/>
            <a:t>plus </a:t>
          </a:r>
          <a:r>
            <a:rPr lang="fr-FR" sz="4000" b="1" kern="1200" dirty="0"/>
            <a:t>tard</a:t>
          </a:r>
        </a:p>
        <a:p>
          <a:pPr marL="171450" lvl="1" indent="-171450" algn="ctr" defTabSz="844550">
            <a:lnSpc>
              <a:spcPct val="90000"/>
            </a:lnSpc>
            <a:spcBef>
              <a:spcPct val="0"/>
            </a:spcBef>
            <a:spcAft>
              <a:spcPct val="15000"/>
            </a:spcAft>
            <a:buChar char="••"/>
          </a:pPr>
          <a:endParaRPr lang="fr-FR" sz="1900" b="1" kern="1200" dirty="0"/>
        </a:p>
      </dsp:txBody>
      <dsp:txXfrm rot="-5400000">
        <a:off x="4142232" y="2095656"/>
        <a:ext cx="7327441" cy="675204"/>
      </dsp:txXfrm>
    </dsp:sp>
    <dsp:sp modelId="{70B8D9E0-4A6D-2F44-B595-4E51FB1CC510}">
      <dsp:nvSpPr>
        <dsp:cNvPr id="0" name=""/>
        <dsp:cNvSpPr/>
      </dsp:nvSpPr>
      <dsp:spPr>
        <a:xfrm>
          <a:off x="0" y="1965596"/>
          <a:ext cx="4142232" cy="935323"/>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fr-FR" sz="4700" kern="1200" dirty="0"/>
            <a:t>c</a:t>
          </a:r>
        </a:p>
      </dsp:txBody>
      <dsp:txXfrm>
        <a:off x="45659" y="2011255"/>
        <a:ext cx="4050914" cy="8440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B1786-04A9-0D49-9EBF-16C8308B130B}"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9B510-76F5-8940-9A49-AAE1083A65BC}" type="slidenum">
              <a:rPr lang="fr-FR" smtClean="0"/>
              <a:t>‹N°›</a:t>
            </a:fld>
            <a:endParaRPr lang="fr-FR"/>
          </a:p>
        </p:txBody>
      </p:sp>
    </p:spTree>
    <p:extLst>
      <p:ext uri="{BB962C8B-B14F-4D97-AF65-F5344CB8AC3E}">
        <p14:creationId xmlns:p14="http://schemas.microsoft.com/office/powerpoint/2010/main" val="128944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CM : ancienne indication, je suppose ?</a:t>
            </a:r>
          </a:p>
          <a:p>
            <a:r>
              <a:rPr lang="fr-FR" dirty="0"/>
              <a:t>Au CM, les repères suggèrent</a:t>
            </a:r>
            <a:r>
              <a:rPr lang="fr-FR" baseline="0" dirty="0"/>
              <a:t> de n’aborder que les notions de CO et CC…Je pense donc qu’il faut cibler la notion de circonstance de façon large.</a:t>
            </a:r>
            <a:endParaRPr lang="fr-FR" dirty="0"/>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1</a:t>
            </a:fld>
            <a:endParaRPr lang="fr-FR"/>
          </a:p>
        </p:txBody>
      </p:sp>
    </p:spTree>
    <p:extLst>
      <p:ext uri="{BB962C8B-B14F-4D97-AF65-F5344CB8AC3E}">
        <p14:creationId xmlns:p14="http://schemas.microsoft.com/office/powerpoint/2010/main" val="225097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 en corrigeant, ne pas hésiter à jouer avec la place du CC et en profiter pour souligner que la phrase est recevable</a:t>
            </a:r>
            <a:r>
              <a:rPr lang="fr-FR" baseline="0" dirty="0"/>
              <a:t> avec son simple CO.</a:t>
            </a:r>
            <a:endParaRPr lang="fr-FR" dirty="0"/>
          </a:p>
        </p:txBody>
      </p:sp>
      <p:sp>
        <p:nvSpPr>
          <p:cNvPr id="4" name="Espace réservé du numéro de diapositive 3"/>
          <p:cNvSpPr>
            <a:spLocks noGrp="1"/>
          </p:cNvSpPr>
          <p:nvPr>
            <p:ph type="sldNum" sz="quarter" idx="10"/>
          </p:nvPr>
        </p:nvSpPr>
        <p:spPr/>
        <p:txBody>
          <a:bodyPr/>
          <a:lstStyle/>
          <a:p>
            <a:fld id="{6EE9B510-76F5-8940-9A49-AAE1083A65BC}" type="slidenum">
              <a:rPr lang="fr-FR" smtClean="0"/>
              <a:t>20</a:t>
            </a:fld>
            <a:endParaRPr lang="fr-FR"/>
          </a:p>
        </p:txBody>
      </p:sp>
    </p:spTree>
    <p:extLst>
      <p:ext uri="{BB962C8B-B14F-4D97-AF65-F5344CB8AC3E}">
        <p14:creationId xmlns:p14="http://schemas.microsoft.com/office/powerpoint/2010/main" val="3492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26</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 la dernière phrase est un peu étrange puisque, précisément, sa mort l’empêche de comprendre…! Plus tard, son orgueil le mènera…?</a:t>
            </a:r>
          </a:p>
        </p:txBody>
      </p:sp>
      <p:sp>
        <p:nvSpPr>
          <p:cNvPr id="4" name="Espace réservé du numéro de diapositive 3"/>
          <p:cNvSpPr>
            <a:spLocks noGrp="1"/>
          </p:cNvSpPr>
          <p:nvPr>
            <p:ph type="sldNum" sz="quarter" idx="10"/>
          </p:nvPr>
        </p:nvSpPr>
        <p:spPr/>
        <p:txBody>
          <a:bodyPr/>
          <a:lstStyle/>
          <a:p>
            <a:fld id="{6EE9B510-76F5-8940-9A49-AAE1083A65BC}" type="slidenum">
              <a:rPr lang="fr-FR" smtClean="0"/>
              <a:t>27</a:t>
            </a:fld>
            <a:endParaRPr lang="fr-FR"/>
          </a:p>
        </p:txBody>
      </p:sp>
    </p:spTree>
    <p:extLst>
      <p:ext uri="{BB962C8B-B14F-4D97-AF65-F5344CB8AC3E}">
        <p14:creationId xmlns:p14="http://schemas.microsoft.com/office/powerpoint/2010/main" val="356178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 très bonne idée, le texte documentaire</a:t>
            </a:r>
            <a:r>
              <a:rPr lang="fr-FR" baseline="0" dirty="0"/>
              <a:t> ! On peut enlever « de temps » et laisser la question qui aide.</a:t>
            </a:r>
            <a:endParaRPr lang="fr-FR" dirty="0"/>
          </a:p>
        </p:txBody>
      </p:sp>
      <p:sp>
        <p:nvSpPr>
          <p:cNvPr id="4" name="Espace réservé du numéro de diapositive 3"/>
          <p:cNvSpPr>
            <a:spLocks noGrp="1"/>
          </p:cNvSpPr>
          <p:nvPr>
            <p:ph type="sldNum" sz="quarter" idx="10"/>
          </p:nvPr>
        </p:nvSpPr>
        <p:spPr/>
        <p:txBody>
          <a:bodyPr/>
          <a:lstStyle/>
          <a:p>
            <a:fld id="{6EE9B510-76F5-8940-9A49-AAE1083A65BC}" type="slidenum">
              <a:rPr lang="fr-FR" smtClean="0"/>
              <a:t>29</a:t>
            </a:fld>
            <a:endParaRPr lang="fr-FR"/>
          </a:p>
        </p:txBody>
      </p:sp>
    </p:spTree>
    <p:extLst>
      <p:ext uri="{BB962C8B-B14F-4D97-AF65-F5344CB8AC3E}">
        <p14:creationId xmlns:p14="http://schemas.microsoft.com/office/powerpoint/2010/main" val="295631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Lecture magistrale.</a:t>
            </a:r>
          </a:p>
          <a:p>
            <a:r>
              <a:rPr lang="fr-FR" dirty="0"/>
              <a:t>CM : lecture magistrale</a:t>
            </a:r>
            <a:r>
              <a:rPr lang="fr-FR" baseline="0" dirty="0"/>
              <a:t> ? Ils connaissent le texte…</a:t>
            </a: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3</a:t>
            </a:fld>
            <a:endParaRPr lang="fr-FR"/>
          </a:p>
        </p:txBody>
      </p:sp>
    </p:spTree>
    <p:extLst>
      <p:ext uri="{BB962C8B-B14F-4D97-AF65-F5344CB8AC3E}">
        <p14:creationId xmlns:p14="http://schemas.microsoft.com/office/powerpoint/2010/main" val="263613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4</a:t>
            </a:fld>
            <a:endParaRPr lang="fr-FR"/>
          </a:p>
        </p:txBody>
      </p:sp>
    </p:spTree>
    <p:extLst>
      <p:ext uri="{BB962C8B-B14F-4D97-AF65-F5344CB8AC3E}">
        <p14:creationId xmlns:p14="http://schemas.microsoft.com/office/powerpoint/2010/main" val="114120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5</a:t>
            </a:fld>
            <a:endParaRPr lang="fr-FR"/>
          </a:p>
        </p:txBody>
      </p:sp>
    </p:spTree>
    <p:extLst>
      <p:ext uri="{BB962C8B-B14F-4D97-AF65-F5344CB8AC3E}">
        <p14:creationId xmlns:p14="http://schemas.microsoft.com/office/powerpoint/2010/main" val="92773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CM : je pense plus efficace de réduire le corpus et éviter de diluer</a:t>
            </a:r>
            <a:r>
              <a:rPr lang="fr-FR" baseline="0" dirty="0"/>
              <a:t> l’attention de l’élève sur l’ensemble du texte. Commencer par repérer les CO en gras (on ne peut pas les enlever sans altérer le sens). Rappel ainsi de la séance de la semaine dernière à partir des mythes.</a:t>
            </a:r>
            <a:endParaRPr lang="fr-FR" dirty="0"/>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6</a:t>
            </a:fld>
            <a:endParaRPr lang="fr-FR"/>
          </a:p>
        </p:txBody>
      </p:sp>
    </p:spTree>
    <p:extLst>
      <p:ext uri="{BB962C8B-B14F-4D97-AF65-F5344CB8AC3E}">
        <p14:creationId xmlns:p14="http://schemas.microsoft.com/office/powerpoint/2010/main" val="114120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 j’ai légèrement modifié la définition en m’appuyant sur la terminologie grammaticale sur le point d’être publiée</a:t>
            </a:r>
            <a:r>
              <a:rPr lang="fr-FR" baseline="0" dirty="0"/>
              <a:t> sur </a:t>
            </a:r>
            <a:r>
              <a:rPr lang="fr-FR" baseline="0" dirty="0" err="1"/>
              <a:t>Eduscol</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38582749-5F8E-2A46-9BC3-28CDFD84451F}" type="slidenum">
              <a:rPr lang="fr-FR" smtClean="0"/>
              <a:pPr/>
              <a:t>7</a:t>
            </a:fld>
            <a:endParaRPr lang="fr-FR"/>
          </a:p>
        </p:txBody>
      </p:sp>
    </p:spTree>
    <p:extLst>
      <p:ext uri="{BB962C8B-B14F-4D97-AF65-F5344CB8AC3E}">
        <p14:creationId xmlns:p14="http://schemas.microsoft.com/office/powerpoint/2010/main" val="348292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CM : attirer l’attention sur les compléments qui donnent des informations dont on pourrait se passer. Faire oralement le test : le texte « tient » avec juste : il entendit un appel au secours/ etc…</a:t>
            </a:r>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8</a:t>
            </a:fld>
            <a:endParaRPr lang="fr-FR"/>
          </a:p>
        </p:txBody>
      </p:sp>
    </p:spTree>
    <p:extLst>
      <p:ext uri="{BB962C8B-B14F-4D97-AF65-F5344CB8AC3E}">
        <p14:creationId xmlns:p14="http://schemas.microsoft.com/office/powerpoint/2010/main" val="114120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CM : attirer l’attention sur les compléments qui donnent des informations dont on pourrait se passer. Faire oralement le test : le texte « tient » avec juste : il entendit un appel au secours/ etc…</a:t>
            </a:r>
          </a:p>
        </p:txBody>
      </p:sp>
      <p:sp>
        <p:nvSpPr>
          <p:cNvPr id="4" name="Espace réservé du numéro de diapositive 3"/>
          <p:cNvSpPr>
            <a:spLocks noGrp="1"/>
          </p:cNvSpPr>
          <p:nvPr>
            <p:ph type="sldNum" sz="quarter" idx="5"/>
          </p:nvPr>
        </p:nvSpPr>
        <p:spPr/>
        <p:txBody>
          <a:bodyPr/>
          <a:lstStyle/>
          <a:p>
            <a:fld id="{6EE9B510-76F5-8940-9A49-AAE1083A65BC}" type="slidenum">
              <a:rPr lang="fr-FR" smtClean="0"/>
              <a:t>9</a:t>
            </a:fld>
            <a:endParaRPr lang="fr-FR"/>
          </a:p>
        </p:txBody>
      </p:sp>
    </p:spTree>
    <p:extLst>
      <p:ext uri="{BB962C8B-B14F-4D97-AF65-F5344CB8AC3E}">
        <p14:creationId xmlns:p14="http://schemas.microsoft.com/office/powerpoint/2010/main" val="114120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CM : je pense qu’on peut laisser…ce n’est pas incongru…</a:t>
            </a:r>
          </a:p>
        </p:txBody>
      </p:sp>
      <p:sp>
        <p:nvSpPr>
          <p:cNvPr id="4" name="Espace réservé du numéro de diapositive 3"/>
          <p:cNvSpPr>
            <a:spLocks noGrp="1"/>
          </p:cNvSpPr>
          <p:nvPr>
            <p:ph type="sldNum" sz="quarter" idx="10"/>
          </p:nvPr>
        </p:nvSpPr>
        <p:spPr/>
        <p:txBody>
          <a:bodyPr/>
          <a:lstStyle/>
          <a:p>
            <a:fld id="{6EE9B510-76F5-8940-9A49-AAE1083A65BC}" type="slidenum">
              <a:rPr lang="fr-FR" smtClean="0"/>
              <a:t>18</a:t>
            </a:fld>
            <a:endParaRPr lang="fr-FR"/>
          </a:p>
        </p:txBody>
      </p:sp>
    </p:spTree>
    <p:extLst>
      <p:ext uri="{BB962C8B-B14F-4D97-AF65-F5344CB8AC3E}">
        <p14:creationId xmlns:p14="http://schemas.microsoft.com/office/powerpoint/2010/main" val="404134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3D96F7-25D1-BA43-A318-6DD0CE31DD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B69F9FE-1CC6-0749-8042-70395F271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ABED0D5F-C0AE-F74E-A2CB-83979F5B888F}"/>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BCF71E26-1909-5E49-9613-1D0E5E61D1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1D4F517-ECD5-E14B-A193-63A62567E064}"/>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209553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A1C77A-06F7-274D-A830-0D12846162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5686B0BE-BE2E-294C-8030-B55A82FA486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C7F24BA-8AA1-B54C-BC24-DDD061ECD930}"/>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5338BBDA-1244-FE4E-9948-D81EF17741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4199628-692F-CF4C-B992-E100E829EE43}"/>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2135978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A20F7A99-225B-E946-B88F-C8EE267BAF9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186009F8-6C53-A742-A6AC-3166547796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FBFCEE6D-E595-B44F-8423-8ABA8A6EDADE}"/>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3F0C3B9B-EAAE-D947-A88C-E1305560C6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4FF50D4-8BD6-054A-A1AE-380B98B21792}"/>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378428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145E8E-934E-8441-AD52-AB217A6BA4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1F2DDFE-9EC4-3B40-89CC-95ED45B53E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8D7837F-8452-2349-B787-2ABC81E99D8F}"/>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0D160968-CAA3-2549-9725-3D91D55EFE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E4E3894-014B-8B42-A2C5-6C2C810C7EE0}"/>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220124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DA78B01-F8D0-2E4E-A672-DD6C8492A4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5DCA71B-5DC1-6C40-8D47-E201A6F30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0C6297E9-3172-594E-9AEE-9B19F1BB3346}"/>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D27F5936-3AE2-9344-8A6B-8BE2BBD212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2156583-5DAC-4847-A068-B0DB3D7D112E}"/>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386309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7F537B-581E-5847-ACBA-0E765D048B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EEDDFDC-E0FF-5747-AC40-0743DFC955A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651B8B9-EFCE-1941-AFF6-088C3D394F5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BBB0D5C7-9DCE-8D49-B90E-89A9ED5795C5}"/>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6" name="Espace réservé du pied de page 5">
            <a:extLst>
              <a:ext uri="{FF2B5EF4-FFF2-40B4-BE49-F238E27FC236}">
                <a16:creationId xmlns:a16="http://schemas.microsoft.com/office/drawing/2014/main" xmlns="" id="{9943885E-05A8-224F-86CF-3DC17D5622E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36D221C9-CB13-5245-88FA-5553AA7E402B}"/>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78491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1C82C9A-22F7-D944-9D86-FF675A1A34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C568C830-52CC-5248-937D-73142A3313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AAC0894F-DAC6-7743-AF9E-21A70E512F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AF2B1231-583C-774C-9F39-01FFBB603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BD80376D-D81E-4544-A983-1AE33FF4FBD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847150EE-2FB7-EB4D-A34C-44CB5D358F78}"/>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8" name="Espace réservé du pied de page 7">
            <a:extLst>
              <a:ext uri="{FF2B5EF4-FFF2-40B4-BE49-F238E27FC236}">
                <a16:creationId xmlns:a16="http://schemas.microsoft.com/office/drawing/2014/main" xmlns="" id="{CADA1E65-68C6-044C-8790-5E3A8CFC9FA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D7E391DF-53E4-774B-AEB9-9BF69774CDFD}"/>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262344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168FA7-26B9-6B4F-BBB1-99955B86475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A2276001-D4E9-6A46-9ADC-47253F3969AF}"/>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4" name="Espace réservé du pied de page 3">
            <a:extLst>
              <a:ext uri="{FF2B5EF4-FFF2-40B4-BE49-F238E27FC236}">
                <a16:creationId xmlns:a16="http://schemas.microsoft.com/office/drawing/2014/main" xmlns="" id="{758BF10C-FEDA-AF4F-8DB1-F2897F7CE39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04F33FD-8F1E-5C47-B5E8-455234D4F6C9}"/>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188815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A9A0B76F-F28B-0249-84F0-0C5A2742F3DB}"/>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3" name="Espace réservé du pied de page 2">
            <a:extLst>
              <a:ext uri="{FF2B5EF4-FFF2-40B4-BE49-F238E27FC236}">
                <a16:creationId xmlns:a16="http://schemas.microsoft.com/office/drawing/2014/main" xmlns="" id="{9A327C46-AB6D-A648-9032-2E6AB88D55F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C0FCEE1-514A-7741-BAA7-127AA9A66490}"/>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272026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54B8D2-BBC7-274E-82BC-A01EAB55B2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1E8561A-8E13-EB45-AE30-2AD69879A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5FD7E958-1899-844A-9B0D-992F953C4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44CA755F-DE13-694D-9653-314E6AC7DC71}"/>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6" name="Espace réservé du pied de page 5">
            <a:extLst>
              <a:ext uri="{FF2B5EF4-FFF2-40B4-BE49-F238E27FC236}">
                <a16:creationId xmlns:a16="http://schemas.microsoft.com/office/drawing/2014/main" xmlns="" id="{B73F7E0B-F6C3-B64B-A6AB-3FBA38798D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F6D0CA0-B7C2-1848-A9D8-BFE6733D4684}"/>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337432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0336AAB-BE2F-9248-91FE-0C7F1286FC4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805F987E-C495-F64F-A8D7-4481EB11E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8C203EB5-0186-E743-9DBC-CB9388026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D46600D-6205-2042-BA69-84E9570246DA}"/>
              </a:ext>
            </a:extLst>
          </p:cNvPr>
          <p:cNvSpPr>
            <a:spLocks noGrp="1"/>
          </p:cNvSpPr>
          <p:nvPr>
            <p:ph type="dt" sz="half" idx="10"/>
          </p:nvPr>
        </p:nvSpPr>
        <p:spPr/>
        <p:txBody>
          <a:bodyPr/>
          <a:lstStyle/>
          <a:p>
            <a:fld id="{E7DC02DA-1B61-C04B-BEB8-D6C7E77B49EF}" type="datetimeFigureOut">
              <a:rPr lang="fr-FR" smtClean="0"/>
              <a:t>08/06/2020</a:t>
            </a:fld>
            <a:endParaRPr lang="fr-FR"/>
          </a:p>
        </p:txBody>
      </p:sp>
      <p:sp>
        <p:nvSpPr>
          <p:cNvPr id="6" name="Espace réservé du pied de page 5">
            <a:extLst>
              <a:ext uri="{FF2B5EF4-FFF2-40B4-BE49-F238E27FC236}">
                <a16:creationId xmlns:a16="http://schemas.microsoft.com/office/drawing/2014/main" xmlns="" id="{4101D5AF-D6BF-8243-9A5B-7764F46AB9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E1E1042-D4CD-A341-8375-51941F7D0EF2}"/>
              </a:ext>
            </a:extLst>
          </p:cNvPr>
          <p:cNvSpPr>
            <a:spLocks noGrp="1"/>
          </p:cNvSpPr>
          <p:nvPr>
            <p:ph type="sldNum" sz="quarter" idx="12"/>
          </p:nvPr>
        </p:nvSpPr>
        <p:spPr/>
        <p:txBody>
          <a:bodyPr/>
          <a:lstStyle/>
          <a:p>
            <a:fld id="{D15EE149-A067-9846-BF8F-CCADD327AAFD}" type="slidenum">
              <a:rPr lang="fr-FR" smtClean="0"/>
              <a:t>‹N°›</a:t>
            </a:fld>
            <a:endParaRPr lang="fr-FR"/>
          </a:p>
        </p:txBody>
      </p:sp>
    </p:spTree>
    <p:extLst>
      <p:ext uri="{BB962C8B-B14F-4D97-AF65-F5344CB8AC3E}">
        <p14:creationId xmlns:p14="http://schemas.microsoft.com/office/powerpoint/2010/main" val="39865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F813AE0B-98E6-BD4E-99B0-167E48603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D8496BA2-6670-7C41-8BB4-E45414786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707FFCA-7B95-C24C-B17A-CBA26BBAB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C02DA-1B61-C04B-BEB8-D6C7E77B49EF}" type="datetimeFigureOut">
              <a:rPr lang="fr-FR" smtClean="0"/>
              <a:t>08/06/2020</a:t>
            </a:fld>
            <a:endParaRPr lang="fr-FR"/>
          </a:p>
        </p:txBody>
      </p:sp>
      <p:sp>
        <p:nvSpPr>
          <p:cNvPr id="5" name="Espace réservé du pied de page 4">
            <a:extLst>
              <a:ext uri="{FF2B5EF4-FFF2-40B4-BE49-F238E27FC236}">
                <a16:creationId xmlns:a16="http://schemas.microsoft.com/office/drawing/2014/main" xmlns="" id="{ACD98B3B-E36A-7A49-B36A-B64BE9B7A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8A34634F-B1FB-1F43-9DDA-97549FADF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EE149-A067-9846-BF8F-CCADD327AAFD}" type="slidenum">
              <a:rPr lang="fr-FR" smtClean="0"/>
              <a:t>‹N°›</a:t>
            </a:fld>
            <a:endParaRPr lang="fr-FR"/>
          </a:p>
        </p:txBody>
      </p:sp>
    </p:spTree>
    <p:extLst>
      <p:ext uri="{BB962C8B-B14F-4D97-AF65-F5344CB8AC3E}">
        <p14:creationId xmlns:p14="http://schemas.microsoft.com/office/powerpoint/2010/main" val="3199827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9BE067-5EB5-EA4A-A363-A032F34BFE38}"/>
              </a:ext>
            </a:extLst>
          </p:cNvPr>
          <p:cNvSpPr>
            <a:spLocks noGrp="1"/>
          </p:cNvSpPr>
          <p:nvPr>
            <p:ph type="ctrTitle"/>
          </p:nvPr>
        </p:nvSpPr>
        <p:spPr/>
        <p:txBody>
          <a:bodyPr/>
          <a:lstStyle/>
          <a:p>
            <a:r>
              <a:rPr lang="fr-FR" dirty="0"/>
              <a:t>CM1</a:t>
            </a:r>
          </a:p>
        </p:txBody>
      </p:sp>
      <p:sp>
        <p:nvSpPr>
          <p:cNvPr id="3" name="Sous-titre 2">
            <a:extLst>
              <a:ext uri="{FF2B5EF4-FFF2-40B4-BE49-F238E27FC236}">
                <a16:creationId xmlns:a16="http://schemas.microsoft.com/office/drawing/2014/main" xmlns="" id="{E77A6B22-4A1C-9142-AA75-5B1646C157B0}"/>
              </a:ext>
            </a:extLst>
          </p:cNvPr>
          <p:cNvSpPr>
            <a:spLocks noGrp="1"/>
          </p:cNvSpPr>
          <p:nvPr>
            <p:ph type="subTitle" idx="1"/>
          </p:nvPr>
        </p:nvSpPr>
        <p:spPr/>
        <p:txBody>
          <a:bodyPr/>
          <a:lstStyle/>
          <a:p>
            <a:r>
              <a:rPr lang="fr-FR" dirty="0"/>
              <a:t>Les compléments circonstanciels </a:t>
            </a:r>
          </a:p>
        </p:txBody>
      </p:sp>
    </p:spTree>
    <p:extLst>
      <p:ext uri="{BB962C8B-B14F-4D97-AF65-F5344CB8AC3E}">
        <p14:creationId xmlns:p14="http://schemas.microsoft.com/office/powerpoint/2010/main" val="291353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802874" y="584819"/>
            <a:ext cx="10515600" cy="4351338"/>
          </a:xfrm>
        </p:spPr>
        <p:txBody>
          <a:bodyPr/>
          <a:lstStyle/>
          <a:p>
            <a:pPr marL="0" indent="0">
              <a:buNone/>
            </a:pPr>
            <a:endParaRPr lang="fr-FR" dirty="0"/>
          </a:p>
          <a:p>
            <a:pPr marL="0" indent="0">
              <a:buNone/>
            </a:pPr>
            <a:endParaRPr lang="fr-FR" dirty="0"/>
          </a:p>
          <a:p>
            <a:pPr marL="0" indent="0" algn="ctr">
              <a:buNone/>
            </a:pPr>
            <a:r>
              <a:rPr lang="fr-FR" sz="4000" dirty="0"/>
              <a:t>Ces compléments que l’on peut supprimer, qui donnent des informations qui ne sont pas indispensables, sont appelés </a:t>
            </a:r>
          </a:p>
          <a:p>
            <a:pPr marL="0" indent="0" algn="ctr">
              <a:buNone/>
            </a:pPr>
            <a:r>
              <a:rPr lang="fr-FR"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compléments circonstanciels</a:t>
            </a:r>
            <a:r>
              <a:rPr lang="fr-FR" sz="5400">
                <a:ln w="0"/>
                <a:effectLst>
                  <a:reflection blurRad="6350" stA="53000" endA="300" endPos="35500" dir="5400000" sy="-90000" algn="bl" rotWithShape="0"/>
                </a:effectLst>
              </a:rPr>
              <a:t>.</a:t>
            </a:r>
            <a:endPar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5304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C0AA17F-02BC-974F-A13E-4B3956D9E6B0}"/>
              </a:ext>
            </a:extLst>
          </p:cNvPr>
          <p:cNvSpPr txBox="1"/>
          <p:nvPr/>
        </p:nvSpPr>
        <p:spPr>
          <a:xfrm>
            <a:off x="388076" y="351222"/>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3" name="ZoneTexte 2">
            <a:extLst>
              <a:ext uri="{FF2B5EF4-FFF2-40B4-BE49-F238E27FC236}">
                <a16:creationId xmlns:a16="http://schemas.microsoft.com/office/drawing/2014/main" xmlns="" id="{520B349C-B891-494E-83FC-FC17F4045DFE}"/>
              </a:ext>
            </a:extLst>
          </p:cNvPr>
          <p:cNvSpPr txBox="1"/>
          <p:nvPr/>
        </p:nvSpPr>
        <p:spPr>
          <a:xfrm>
            <a:off x="510919" y="3094167"/>
            <a:ext cx="11511747" cy="1138773"/>
          </a:xfrm>
          <a:prstGeom prst="rect">
            <a:avLst/>
          </a:prstGeom>
          <a:noFill/>
        </p:spPr>
        <p:txBody>
          <a:bodyPr wrap="square" rtlCol="0">
            <a:spAutoFit/>
          </a:bodyPr>
          <a:lstStyle/>
          <a:p>
            <a:pPr algn="l"/>
            <a:r>
              <a:rPr lang="fr-FR" sz="2800" dirty="0"/>
              <a:t>Ces mots</a:t>
            </a:r>
            <a:r>
              <a:rPr lang="fr-FR" sz="2800" dirty="0">
                <a:solidFill>
                  <a:schemeClr val="accent1"/>
                </a:solidFill>
              </a:rPr>
              <a:t> </a:t>
            </a:r>
            <a:r>
              <a:rPr lang="fr-FR" sz="2800" dirty="0"/>
              <a:t>donnent des informations sur les </a:t>
            </a:r>
            <a:r>
              <a:rPr lang="fr-FR" sz="2800" dirty="0">
                <a:solidFill>
                  <a:schemeClr val="accent1"/>
                </a:solidFill>
              </a:rPr>
              <a:t>circonstances</a:t>
            </a:r>
            <a:r>
              <a:rPr lang="fr-FR" sz="2800" dirty="0"/>
              <a:t> de l’action.</a:t>
            </a:r>
          </a:p>
          <a:p>
            <a:pPr algn="l"/>
            <a:endParaRPr lang="fr-FR" sz="1200" dirty="0"/>
          </a:p>
          <a:p>
            <a:pPr algn="ctr"/>
            <a:r>
              <a:rPr lang="fr-FR" sz="2800" b="1" dirty="0">
                <a:solidFill>
                  <a:schemeClr val="accent1"/>
                </a:solidFill>
              </a:rPr>
              <a:t>Comment </a:t>
            </a:r>
            <a:r>
              <a:rPr lang="fr-FR" sz="2800" dirty="0">
                <a:solidFill>
                  <a:schemeClr val="accent1"/>
                </a:solidFill>
              </a:rPr>
              <a:t>se déroule l’action ?</a:t>
            </a:r>
          </a:p>
        </p:txBody>
      </p:sp>
      <p:sp>
        <p:nvSpPr>
          <p:cNvPr id="6" name="ZoneTexte 5">
            <a:extLst>
              <a:ext uri="{FF2B5EF4-FFF2-40B4-BE49-F238E27FC236}">
                <a16:creationId xmlns:a16="http://schemas.microsoft.com/office/drawing/2014/main" xmlns="" id="{A0BBC041-544F-5D4A-9150-4E24C4787B9A}"/>
              </a:ext>
            </a:extLst>
          </p:cNvPr>
          <p:cNvSpPr txBox="1"/>
          <p:nvPr/>
        </p:nvSpPr>
        <p:spPr>
          <a:xfrm>
            <a:off x="1968498" y="1434587"/>
            <a:ext cx="8106833" cy="523220"/>
          </a:xfrm>
          <a:prstGeom prst="rect">
            <a:avLst/>
          </a:prstGeom>
          <a:noFill/>
        </p:spPr>
        <p:txBody>
          <a:bodyPr wrap="square">
            <a:spAutoFit/>
          </a:bodyPr>
          <a:lstStyle/>
          <a:p>
            <a:r>
              <a:rPr lang="fr-FR" sz="2800" dirty="0"/>
              <a:t>             </a:t>
            </a:r>
            <a:r>
              <a:rPr lang="fr-FR" sz="2800" dirty="0">
                <a:solidFill>
                  <a:srgbClr val="C00000"/>
                </a:solidFill>
              </a:rPr>
              <a:t>Peu à peu</a:t>
            </a:r>
            <a:r>
              <a:rPr lang="fr-FR" sz="2800" dirty="0"/>
              <a:t>, elle perdait ses forces. </a:t>
            </a:r>
          </a:p>
        </p:txBody>
      </p:sp>
      <p:sp>
        <p:nvSpPr>
          <p:cNvPr id="8" name="Flèche : bas 7">
            <a:extLst>
              <a:ext uri="{FF2B5EF4-FFF2-40B4-BE49-F238E27FC236}">
                <a16:creationId xmlns:a16="http://schemas.microsoft.com/office/drawing/2014/main" xmlns="" id="{DF721853-E94E-6B4C-8DB7-63FE9993A32A}"/>
              </a:ext>
            </a:extLst>
          </p:cNvPr>
          <p:cNvSpPr/>
          <p:nvPr/>
        </p:nvSpPr>
        <p:spPr>
          <a:xfrm>
            <a:off x="5440724" y="2106083"/>
            <a:ext cx="390694" cy="788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06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C0AA17F-02BC-974F-A13E-4B3956D9E6B0}"/>
              </a:ext>
            </a:extLst>
          </p:cNvPr>
          <p:cNvSpPr txBox="1"/>
          <p:nvPr/>
        </p:nvSpPr>
        <p:spPr>
          <a:xfrm>
            <a:off x="388076" y="351222"/>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3" name="ZoneTexte 2">
            <a:extLst>
              <a:ext uri="{FF2B5EF4-FFF2-40B4-BE49-F238E27FC236}">
                <a16:creationId xmlns:a16="http://schemas.microsoft.com/office/drawing/2014/main" xmlns="" id="{520B349C-B891-494E-83FC-FC17F4045DFE}"/>
              </a:ext>
            </a:extLst>
          </p:cNvPr>
          <p:cNvSpPr txBox="1"/>
          <p:nvPr/>
        </p:nvSpPr>
        <p:spPr>
          <a:xfrm>
            <a:off x="510919" y="3094167"/>
            <a:ext cx="11511747" cy="1138773"/>
          </a:xfrm>
          <a:prstGeom prst="rect">
            <a:avLst/>
          </a:prstGeom>
          <a:noFill/>
        </p:spPr>
        <p:txBody>
          <a:bodyPr wrap="square" rtlCol="0">
            <a:spAutoFit/>
          </a:bodyPr>
          <a:lstStyle/>
          <a:p>
            <a:pPr algn="ctr"/>
            <a:r>
              <a:rPr lang="fr-FR" sz="2800" dirty="0"/>
              <a:t>Ces mots donnent des informations sur les </a:t>
            </a:r>
            <a:r>
              <a:rPr lang="fr-FR" sz="2800" dirty="0">
                <a:solidFill>
                  <a:schemeClr val="accent1"/>
                </a:solidFill>
              </a:rPr>
              <a:t>circonstances</a:t>
            </a:r>
            <a:r>
              <a:rPr lang="fr-FR" sz="2800" dirty="0"/>
              <a:t> de l’action.</a:t>
            </a:r>
          </a:p>
          <a:p>
            <a:pPr algn="ctr"/>
            <a:endParaRPr lang="fr-FR" sz="1200" dirty="0"/>
          </a:p>
          <a:p>
            <a:pPr algn="ctr"/>
            <a:r>
              <a:rPr lang="fr-FR" sz="2800" b="1" dirty="0">
                <a:solidFill>
                  <a:schemeClr val="accent1"/>
                </a:solidFill>
              </a:rPr>
              <a:t>Quand </a:t>
            </a:r>
            <a:r>
              <a:rPr lang="fr-FR" sz="2800" dirty="0">
                <a:solidFill>
                  <a:schemeClr val="accent1"/>
                </a:solidFill>
              </a:rPr>
              <a:t>se déroule l’action ?</a:t>
            </a:r>
          </a:p>
        </p:txBody>
      </p:sp>
      <p:sp>
        <p:nvSpPr>
          <p:cNvPr id="6" name="ZoneTexte 5">
            <a:extLst>
              <a:ext uri="{FF2B5EF4-FFF2-40B4-BE49-F238E27FC236}">
                <a16:creationId xmlns:a16="http://schemas.microsoft.com/office/drawing/2014/main" xmlns="" id="{A0BBC041-544F-5D4A-9150-4E24C4787B9A}"/>
              </a:ext>
            </a:extLst>
          </p:cNvPr>
          <p:cNvSpPr txBox="1"/>
          <p:nvPr/>
        </p:nvSpPr>
        <p:spPr>
          <a:xfrm>
            <a:off x="1313794" y="1434587"/>
            <a:ext cx="10437356" cy="523220"/>
          </a:xfrm>
          <a:prstGeom prst="rect">
            <a:avLst/>
          </a:prstGeom>
          <a:noFill/>
        </p:spPr>
        <p:txBody>
          <a:bodyPr wrap="square">
            <a:spAutoFit/>
          </a:bodyPr>
          <a:lstStyle/>
          <a:p>
            <a:r>
              <a:rPr lang="fr-FR" sz="2800" dirty="0">
                <a:solidFill>
                  <a:srgbClr val="C00000"/>
                </a:solidFill>
              </a:rPr>
              <a:t>Un jour qu’il passait près d’une mare</a:t>
            </a:r>
            <a:r>
              <a:rPr lang="fr-FR" sz="2800" dirty="0"/>
              <a:t>, il entendit un appel au secours. </a:t>
            </a:r>
          </a:p>
        </p:txBody>
      </p:sp>
      <p:sp>
        <p:nvSpPr>
          <p:cNvPr id="8" name="Flèche : bas 7">
            <a:extLst>
              <a:ext uri="{FF2B5EF4-FFF2-40B4-BE49-F238E27FC236}">
                <a16:creationId xmlns:a16="http://schemas.microsoft.com/office/drawing/2014/main" xmlns="" id="{DF721853-E94E-6B4C-8DB7-63FE9993A32A}"/>
              </a:ext>
            </a:extLst>
          </p:cNvPr>
          <p:cNvSpPr/>
          <p:nvPr/>
        </p:nvSpPr>
        <p:spPr>
          <a:xfrm>
            <a:off x="5893253" y="2106083"/>
            <a:ext cx="390694" cy="788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96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C0AA17F-02BC-974F-A13E-4B3956D9E6B0}"/>
              </a:ext>
            </a:extLst>
          </p:cNvPr>
          <p:cNvSpPr txBox="1"/>
          <p:nvPr/>
        </p:nvSpPr>
        <p:spPr>
          <a:xfrm>
            <a:off x="388076" y="351222"/>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3" name="ZoneTexte 2">
            <a:extLst>
              <a:ext uri="{FF2B5EF4-FFF2-40B4-BE49-F238E27FC236}">
                <a16:creationId xmlns:a16="http://schemas.microsoft.com/office/drawing/2014/main" xmlns="" id="{520B349C-B891-494E-83FC-FC17F4045DFE}"/>
              </a:ext>
            </a:extLst>
          </p:cNvPr>
          <p:cNvSpPr txBox="1"/>
          <p:nvPr/>
        </p:nvSpPr>
        <p:spPr>
          <a:xfrm>
            <a:off x="510919" y="3094167"/>
            <a:ext cx="11511747" cy="1138773"/>
          </a:xfrm>
          <a:prstGeom prst="rect">
            <a:avLst/>
          </a:prstGeom>
          <a:noFill/>
        </p:spPr>
        <p:txBody>
          <a:bodyPr wrap="square" rtlCol="0">
            <a:spAutoFit/>
          </a:bodyPr>
          <a:lstStyle/>
          <a:p>
            <a:pPr algn="l"/>
            <a:r>
              <a:rPr lang="fr-FR" sz="2800" dirty="0"/>
              <a:t>Ce </a:t>
            </a:r>
            <a:r>
              <a:rPr lang="fr-FR" sz="2800" dirty="0">
                <a:solidFill>
                  <a:schemeClr val="accent1"/>
                </a:solidFill>
              </a:rPr>
              <a:t>groupe nominal </a:t>
            </a:r>
            <a:r>
              <a:rPr lang="fr-FR" sz="2800" dirty="0"/>
              <a:t>donne des informations sur les </a:t>
            </a:r>
            <a:r>
              <a:rPr lang="fr-FR" sz="2800" dirty="0">
                <a:solidFill>
                  <a:schemeClr val="accent1"/>
                </a:solidFill>
              </a:rPr>
              <a:t>circonstances</a:t>
            </a:r>
            <a:r>
              <a:rPr lang="fr-FR" sz="2800" dirty="0"/>
              <a:t> de l’action.</a:t>
            </a:r>
          </a:p>
          <a:p>
            <a:pPr algn="l"/>
            <a:endParaRPr lang="fr-FR" sz="1200" dirty="0"/>
          </a:p>
          <a:p>
            <a:pPr algn="ctr"/>
            <a:r>
              <a:rPr lang="fr-FR" sz="2800" b="1" dirty="0">
                <a:solidFill>
                  <a:schemeClr val="accent1"/>
                </a:solidFill>
              </a:rPr>
              <a:t>Où </a:t>
            </a:r>
            <a:r>
              <a:rPr lang="fr-FR" sz="2800" dirty="0">
                <a:solidFill>
                  <a:schemeClr val="accent1"/>
                </a:solidFill>
              </a:rPr>
              <a:t>se déroule l’action ? Ou </a:t>
            </a:r>
            <a:r>
              <a:rPr lang="fr-FR" sz="2800" b="1" dirty="0">
                <a:solidFill>
                  <a:schemeClr val="accent1"/>
                </a:solidFill>
              </a:rPr>
              <a:t>par quel moyen </a:t>
            </a:r>
            <a:r>
              <a:rPr lang="fr-FR" sz="2800" dirty="0">
                <a:solidFill>
                  <a:schemeClr val="accent1"/>
                </a:solidFill>
              </a:rPr>
              <a:t>se déroule l’action ?</a:t>
            </a:r>
          </a:p>
        </p:txBody>
      </p:sp>
      <p:sp>
        <p:nvSpPr>
          <p:cNvPr id="6" name="ZoneTexte 5">
            <a:extLst>
              <a:ext uri="{FF2B5EF4-FFF2-40B4-BE49-F238E27FC236}">
                <a16:creationId xmlns:a16="http://schemas.microsoft.com/office/drawing/2014/main" xmlns="" id="{A0BBC041-544F-5D4A-9150-4E24C4787B9A}"/>
              </a:ext>
            </a:extLst>
          </p:cNvPr>
          <p:cNvSpPr txBox="1"/>
          <p:nvPr/>
        </p:nvSpPr>
        <p:spPr>
          <a:xfrm>
            <a:off x="1968498" y="1434587"/>
            <a:ext cx="8106833" cy="523220"/>
          </a:xfrm>
          <a:prstGeom prst="rect">
            <a:avLst/>
          </a:prstGeom>
          <a:noFill/>
        </p:spPr>
        <p:txBody>
          <a:bodyPr wrap="square">
            <a:spAutoFit/>
          </a:bodyPr>
          <a:lstStyle/>
          <a:p>
            <a:r>
              <a:rPr lang="fr-FR" sz="2800" dirty="0"/>
              <a:t>La grenouille s’était coincé la patte </a:t>
            </a:r>
            <a:r>
              <a:rPr lang="fr-FR" sz="2800" dirty="0">
                <a:solidFill>
                  <a:srgbClr val="C00000"/>
                </a:solidFill>
              </a:rPr>
              <a:t>dans une racine</a:t>
            </a:r>
            <a:r>
              <a:rPr lang="fr-FR" sz="2800" dirty="0"/>
              <a:t>.</a:t>
            </a:r>
          </a:p>
        </p:txBody>
      </p:sp>
      <p:sp>
        <p:nvSpPr>
          <p:cNvPr id="8" name="Flèche : bas 7">
            <a:extLst>
              <a:ext uri="{FF2B5EF4-FFF2-40B4-BE49-F238E27FC236}">
                <a16:creationId xmlns:a16="http://schemas.microsoft.com/office/drawing/2014/main" xmlns="" id="{DF721853-E94E-6B4C-8DB7-63FE9993A32A}"/>
              </a:ext>
            </a:extLst>
          </p:cNvPr>
          <p:cNvSpPr/>
          <p:nvPr/>
        </p:nvSpPr>
        <p:spPr>
          <a:xfrm>
            <a:off x="5440724" y="2106083"/>
            <a:ext cx="390694" cy="788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9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C0AA17F-02BC-974F-A13E-4B3956D9E6B0}"/>
              </a:ext>
            </a:extLst>
          </p:cNvPr>
          <p:cNvSpPr txBox="1"/>
          <p:nvPr/>
        </p:nvSpPr>
        <p:spPr>
          <a:xfrm>
            <a:off x="271659" y="203056"/>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4" name="ZoneTexte 3">
            <a:extLst>
              <a:ext uri="{FF2B5EF4-FFF2-40B4-BE49-F238E27FC236}">
                <a16:creationId xmlns:a16="http://schemas.microsoft.com/office/drawing/2014/main" xmlns="" id="{04AAE195-B7A6-AD46-8C16-AD669DC6E8F1}"/>
              </a:ext>
            </a:extLst>
          </p:cNvPr>
          <p:cNvSpPr txBox="1"/>
          <p:nvPr/>
        </p:nvSpPr>
        <p:spPr>
          <a:xfrm>
            <a:off x="627704" y="4541346"/>
            <a:ext cx="10490492" cy="954107"/>
          </a:xfrm>
          <a:prstGeom prst="rect">
            <a:avLst/>
          </a:prstGeom>
          <a:noFill/>
        </p:spPr>
        <p:txBody>
          <a:bodyPr wrap="square" rtlCol="0">
            <a:spAutoFit/>
          </a:bodyPr>
          <a:lstStyle/>
          <a:p>
            <a:pPr algn="ctr"/>
            <a:r>
              <a:rPr lang="fr-FR" sz="2800" dirty="0"/>
              <a:t>Ce complément, qui donne des informations sur l’événement évoqué dans la phrase, est </a:t>
            </a:r>
            <a:r>
              <a:rPr lang="fr-FR" sz="2800" dirty="0">
                <a:solidFill>
                  <a:schemeClr val="accent1"/>
                </a:solidFill>
              </a:rPr>
              <a:t>déplaçable</a:t>
            </a:r>
            <a:r>
              <a:rPr lang="fr-FR" sz="2800" dirty="0"/>
              <a:t>.</a:t>
            </a:r>
          </a:p>
        </p:txBody>
      </p:sp>
      <p:sp>
        <p:nvSpPr>
          <p:cNvPr id="7" name="ZoneTexte 6">
            <a:extLst>
              <a:ext uri="{FF2B5EF4-FFF2-40B4-BE49-F238E27FC236}">
                <a16:creationId xmlns:a16="http://schemas.microsoft.com/office/drawing/2014/main" xmlns="" id="{C6EA038D-A865-B94F-8FEF-25ACD6D499FE}"/>
              </a:ext>
            </a:extLst>
          </p:cNvPr>
          <p:cNvSpPr txBox="1"/>
          <p:nvPr/>
        </p:nvSpPr>
        <p:spPr>
          <a:xfrm>
            <a:off x="802874" y="1180589"/>
            <a:ext cx="10977471" cy="523220"/>
          </a:xfrm>
          <a:prstGeom prst="rect">
            <a:avLst/>
          </a:prstGeom>
          <a:noFill/>
        </p:spPr>
        <p:txBody>
          <a:bodyPr wrap="square">
            <a:spAutoFit/>
          </a:bodyPr>
          <a:lstStyle/>
          <a:p>
            <a:r>
              <a:rPr lang="fr-FR" sz="2800" dirty="0">
                <a:solidFill>
                  <a:srgbClr val="C00000"/>
                </a:solidFill>
              </a:rPr>
              <a:t>Un jour qu’il passait près d’une mare</a:t>
            </a:r>
            <a:r>
              <a:rPr lang="fr-FR" sz="2800" dirty="0">
                <a:solidFill>
                  <a:prstClr val="black"/>
                </a:solidFill>
              </a:rPr>
              <a:t>, il entendit un appel au secours. </a:t>
            </a:r>
            <a:endParaRPr lang="fr-FR" sz="2800" dirty="0"/>
          </a:p>
        </p:txBody>
      </p:sp>
      <p:sp>
        <p:nvSpPr>
          <p:cNvPr id="5" name="ZoneTexte 4">
            <a:extLst>
              <a:ext uri="{FF2B5EF4-FFF2-40B4-BE49-F238E27FC236}">
                <a16:creationId xmlns:a16="http://schemas.microsoft.com/office/drawing/2014/main" xmlns="" id="{F5B212AC-0822-4643-B6B4-1A9F7C5DAA04}"/>
              </a:ext>
            </a:extLst>
          </p:cNvPr>
          <p:cNvSpPr txBox="1"/>
          <p:nvPr/>
        </p:nvSpPr>
        <p:spPr>
          <a:xfrm>
            <a:off x="846665" y="1946823"/>
            <a:ext cx="10096356" cy="523220"/>
          </a:xfrm>
          <a:prstGeom prst="rect">
            <a:avLst/>
          </a:prstGeom>
          <a:noFill/>
        </p:spPr>
        <p:txBody>
          <a:bodyPr wrap="square">
            <a:spAutoFit/>
          </a:bodyPr>
          <a:lstStyle/>
          <a:p>
            <a:r>
              <a:rPr lang="fr-FR" sz="2800" dirty="0"/>
              <a:t>Il entendit un appel au secours </a:t>
            </a:r>
            <a:r>
              <a:rPr lang="fr-FR" sz="2800" dirty="0">
                <a:solidFill>
                  <a:srgbClr val="C00000"/>
                </a:solidFill>
              </a:rPr>
              <a:t>un jour qu’il passait près d’une mare.</a:t>
            </a:r>
          </a:p>
        </p:txBody>
      </p:sp>
      <p:sp>
        <p:nvSpPr>
          <p:cNvPr id="10" name="ZoneTexte 9">
            <a:extLst>
              <a:ext uri="{FF2B5EF4-FFF2-40B4-BE49-F238E27FC236}">
                <a16:creationId xmlns:a16="http://schemas.microsoft.com/office/drawing/2014/main" xmlns="" id="{FDC7E743-937F-EC4C-B5D9-A1EA88E5BB4F}"/>
              </a:ext>
            </a:extLst>
          </p:cNvPr>
          <p:cNvSpPr txBox="1"/>
          <p:nvPr/>
        </p:nvSpPr>
        <p:spPr>
          <a:xfrm>
            <a:off x="788276" y="2696557"/>
            <a:ext cx="10787702" cy="523220"/>
          </a:xfrm>
          <a:prstGeom prst="rect">
            <a:avLst/>
          </a:prstGeom>
          <a:noFill/>
        </p:spPr>
        <p:txBody>
          <a:bodyPr wrap="square">
            <a:spAutoFit/>
          </a:bodyPr>
          <a:lstStyle/>
          <a:p>
            <a:r>
              <a:rPr lang="fr-FR" sz="2800" dirty="0">
                <a:solidFill>
                  <a:srgbClr val="C00000"/>
                </a:solidFill>
              </a:rPr>
              <a:t> </a:t>
            </a:r>
            <a:r>
              <a:rPr lang="fr-FR" sz="2800" dirty="0"/>
              <a:t>Il entendit, </a:t>
            </a:r>
            <a:r>
              <a:rPr lang="fr-FR" sz="2800" dirty="0">
                <a:solidFill>
                  <a:srgbClr val="C00000"/>
                </a:solidFill>
              </a:rPr>
              <a:t>un jour qu’il passait près d’une mare</a:t>
            </a:r>
            <a:r>
              <a:rPr lang="fr-FR" sz="2800" dirty="0"/>
              <a:t>, un appel au secours.</a:t>
            </a:r>
          </a:p>
        </p:txBody>
      </p:sp>
      <p:sp>
        <p:nvSpPr>
          <p:cNvPr id="13" name="Flèche : bas 12">
            <a:extLst>
              <a:ext uri="{FF2B5EF4-FFF2-40B4-BE49-F238E27FC236}">
                <a16:creationId xmlns:a16="http://schemas.microsoft.com/office/drawing/2014/main" xmlns="" id="{2EBD669D-7E60-B242-A6A6-CAA2621EE9E9}"/>
              </a:ext>
            </a:extLst>
          </p:cNvPr>
          <p:cNvSpPr/>
          <p:nvPr/>
        </p:nvSpPr>
        <p:spPr>
          <a:xfrm>
            <a:off x="5611368" y="3427947"/>
            <a:ext cx="427489" cy="863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2B1BCA3-973C-9C41-A300-F267F509F3ED}"/>
              </a:ext>
            </a:extLst>
          </p:cNvPr>
          <p:cNvSpPr txBox="1"/>
          <p:nvPr/>
        </p:nvSpPr>
        <p:spPr>
          <a:xfrm>
            <a:off x="1532758" y="1706703"/>
            <a:ext cx="8947297" cy="523220"/>
          </a:xfrm>
          <a:prstGeom prst="rect">
            <a:avLst/>
          </a:prstGeom>
          <a:noFill/>
        </p:spPr>
        <p:txBody>
          <a:bodyPr wrap="square">
            <a:spAutoFit/>
          </a:bodyPr>
          <a:lstStyle/>
          <a:p>
            <a:pPr algn="l"/>
            <a:r>
              <a:rPr lang="fr-FR" sz="2800" dirty="0"/>
              <a:t>    La grenouille s’était coincé la patte </a:t>
            </a:r>
            <a:r>
              <a:rPr lang="fr-FR" sz="2800" dirty="0">
                <a:solidFill>
                  <a:srgbClr val="C00000"/>
                </a:solidFill>
              </a:rPr>
              <a:t>dans une racine.</a:t>
            </a:r>
          </a:p>
        </p:txBody>
      </p:sp>
      <p:sp>
        <p:nvSpPr>
          <p:cNvPr id="2" name="ZoneTexte 1">
            <a:extLst>
              <a:ext uri="{FF2B5EF4-FFF2-40B4-BE49-F238E27FC236}">
                <a16:creationId xmlns:a16="http://schemas.microsoft.com/office/drawing/2014/main" xmlns="" id="{B60639C8-6005-2246-9FC3-081A9D747327}"/>
              </a:ext>
            </a:extLst>
          </p:cNvPr>
          <p:cNvSpPr txBox="1"/>
          <p:nvPr/>
        </p:nvSpPr>
        <p:spPr>
          <a:xfrm>
            <a:off x="271659" y="203057"/>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4" name="Flèche : bas 3">
            <a:extLst>
              <a:ext uri="{FF2B5EF4-FFF2-40B4-BE49-F238E27FC236}">
                <a16:creationId xmlns:a16="http://schemas.microsoft.com/office/drawing/2014/main" xmlns="" id="{40AA8A16-EAC3-C445-B065-E93FBD515518}"/>
              </a:ext>
            </a:extLst>
          </p:cNvPr>
          <p:cNvSpPr/>
          <p:nvPr/>
        </p:nvSpPr>
        <p:spPr>
          <a:xfrm>
            <a:off x="5611368" y="2508251"/>
            <a:ext cx="316881" cy="639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F2C53EEE-C39D-E74E-BD2E-FA34281E9677}"/>
              </a:ext>
            </a:extLst>
          </p:cNvPr>
          <p:cNvSpPr txBox="1"/>
          <p:nvPr/>
        </p:nvSpPr>
        <p:spPr>
          <a:xfrm>
            <a:off x="1299196" y="3183065"/>
            <a:ext cx="9210056" cy="523220"/>
          </a:xfrm>
          <a:prstGeom prst="rect">
            <a:avLst/>
          </a:prstGeom>
          <a:noFill/>
        </p:spPr>
        <p:txBody>
          <a:bodyPr wrap="square" rtlCol="0">
            <a:spAutoFit/>
          </a:bodyPr>
          <a:lstStyle/>
          <a:p>
            <a:pPr algn="l"/>
            <a:r>
              <a:rPr lang="fr-FR" sz="2800" dirty="0"/>
              <a:t>Le complément circonstanciel peut être </a:t>
            </a:r>
            <a:r>
              <a:rPr lang="fr-FR" sz="2800" dirty="0">
                <a:solidFill>
                  <a:schemeClr val="accent1"/>
                </a:solidFill>
              </a:rPr>
              <a:t>un groupe nominal.</a:t>
            </a:r>
          </a:p>
        </p:txBody>
      </p:sp>
    </p:spTree>
    <p:extLst>
      <p:ext uri="{BB962C8B-B14F-4D97-AF65-F5344CB8AC3E}">
        <p14:creationId xmlns:p14="http://schemas.microsoft.com/office/powerpoint/2010/main" val="12117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3EA3D7D4-36AD-A741-B8AA-1D88063AF0CA}"/>
              </a:ext>
            </a:extLst>
          </p:cNvPr>
          <p:cNvSpPr txBox="1"/>
          <p:nvPr/>
        </p:nvSpPr>
        <p:spPr>
          <a:xfrm>
            <a:off x="913087" y="2321942"/>
            <a:ext cx="10530417" cy="523220"/>
          </a:xfrm>
          <a:prstGeom prst="rect">
            <a:avLst/>
          </a:prstGeom>
          <a:noFill/>
        </p:spPr>
        <p:txBody>
          <a:bodyPr wrap="square">
            <a:spAutoFit/>
          </a:bodyPr>
          <a:lstStyle/>
          <a:p>
            <a:r>
              <a:rPr lang="fr-FR" sz="2800" dirty="0">
                <a:solidFill>
                  <a:srgbClr val="C00000"/>
                </a:solidFill>
              </a:rPr>
              <a:t>Un jour qu’il passait près d’une mare</a:t>
            </a:r>
            <a:r>
              <a:rPr lang="fr-FR" sz="2800" dirty="0"/>
              <a:t>, il entendit un appel au secours.</a:t>
            </a:r>
          </a:p>
        </p:txBody>
      </p:sp>
      <p:sp>
        <p:nvSpPr>
          <p:cNvPr id="2" name="ZoneTexte 1">
            <a:extLst>
              <a:ext uri="{FF2B5EF4-FFF2-40B4-BE49-F238E27FC236}">
                <a16:creationId xmlns:a16="http://schemas.microsoft.com/office/drawing/2014/main" xmlns="" id="{B60639C8-6005-2246-9FC3-081A9D747327}"/>
              </a:ext>
            </a:extLst>
          </p:cNvPr>
          <p:cNvSpPr txBox="1"/>
          <p:nvPr/>
        </p:nvSpPr>
        <p:spPr>
          <a:xfrm>
            <a:off x="271659" y="203056"/>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4" name="Flèche : bas 3">
            <a:extLst>
              <a:ext uri="{FF2B5EF4-FFF2-40B4-BE49-F238E27FC236}">
                <a16:creationId xmlns:a16="http://schemas.microsoft.com/office/drawing/2014/main" xmlns="" id="{40AA8A16-EAC3-C445-B065-E93FBD515518}"/>
              </a:ext>
            </a:extLst>
          </p:cNvPr>
          <p:cNvSpPr/>
          <p:nvPr/>
        </p:nvSpPr>
        <p:spPr>
          <a:xfrm>
            <a:off x="5611368" y="3427947"/>
            <a:ext cx="427489" cy="863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F2C53EEE-C39D-E74E-BD2E-FA34281E9677}"/>
              </a:ext>
            </a:extLst>
          </p:cNvPr>
          <p:cNvSpPr txBox="1"/>
          <p:nvPr/>
        </p:nvSpPr>
        <p:spPr>
          <a:xfrm>
            <a:off x="1474369" y="4537730"/>
            <a:ext cx="8971384" cy="523220"/>
          </a:xfrm>
          <a:prstGeom prst="rect">
            <a:avLst/>
          </a:prstGeom>
          <a:noFill/>
        </p:spPr>
        <p:txBody>
          <a:bodyPr wrap="square" rtlCol="0">
            <a:spAutoFit/>
          </a:bodyPr>
          <a:lstStyle/>
          <a:p>
            <a:pPr algn="l"/>
            <a:r>
              <a:rPr lang="fr-FR" sz="2800" dirty="0"/>
              <a:t>Le complément circonstanciel  peut être </a:t>
            </a:r>
            <a:r>
              <a:rPr lang="fr-FR" sz="2800" dirty="0">
                <a:solidFill>
                  <a:schemeClr val="accent1"/>
                </a:solidFill>
              </a:rPr>
              <a:t>une proposition.</a:t>
            </a:r>
          </a:p>
        </p:txBody>
      </p:sp>
    </p:spTree>
    <p:extLst>
      <p:ext uri="{BB962C8B-B14F-4D97-AF65-F5344CB8AC3E}">
        <p14:creationId xmlns:p14="http://schemas.microsoft.com/office/powerpoint/2010/main" val="9262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2B1BCA3-973C-9C41-A300-F267F509F3ED}"/>
              </a:ext>
            </a:extLst>
          </p:cNvPr>
          <p:cNvSpPr txBox="1"/>
          <p:nvPr/>
        </p:nvSpPr>
        <p:spPr>
          <a:xfrm>
            <a:off x="2398708" y="1896473"/>
            <a:ext cx="7059081" cy="523220"/>
          </a:xfrm>
          <a:prstGeom prst="rect">
            <a:avLst/>
          </a:prstGeom>
          <a:noFill/>
        </p:spPr>
        <p:txBody>
          <a:bodyPr wrap="square">
            <a:spAutoFit/>
          </a:bodyPr>
          <a:lstStyle/>
          <a:p>
            <a:pPr algn="l"/>
            <a:r>
              <a:rPr lang="fr-FR" sz="2800" dirty="0"/>
              <a:t>    La pauvre tirait </a:t>
            </a:r>
            <a:r>
              <a:rPr lang="fr-FR" sz="2800" dirty="0">
                <a:solidFill>
                  <a:srgbClr val="C00000"/>
                </a:solidFill>
              </a:rPr>
              <a:t>vainement</a:t>
            </a:r>
            <a:r>
              <a:rPr lang="fr-FR" sz="2800" dirty="0"/>
              <a:t> sur sa patte.</a:t>
            </a:r>
          </a:p>
        </p:txBody>
      </p:sp>
      <p:sp>
        <p:nvSpPr>
          <p:cNvPr id="2" name="ZoneTexte 1">
            <a:extLst>
              <a:ext uri="{FF2B5EF4-FFF2-40B4-BE49-F238E27FC236}">
                <a16:creationId xmlns:a16="http://schemas.microsoft.com/office/drawing/2014/main" xmlns="" id="{B60639C8-6005-2246-9FC3-081A9D747327}"/>
              </a:ext>
            </a:extLst>
          </p:cNvPr>
          <p:cNvSpPr txBox="1"/>
          <p:nvPr/>
        </p:nvSpPr>
        <p:spPr>
          <a:xfrm>
            <a:off x="271659" y="203057"/>
            <a:ext cx="2659924" cy="584775"/>
          </a:xfrm>
          <a:prstGeom prst="rect">
            <a:avLst/>
          </a:prstGeom>
          <a:noFill/>
        </p:spPr>
        <p:txBody>
          <a:bodyPr wrap="square" rtlCol="0">
            <a:spAutoFit/>
          </a:bodyPr>
          <a:lstStyle/>
          <a:p>
            <a:pPr algn="l"/>
            <a:r>
              <a:rPr lang="fr-FR" sz="3200" u="sng" dirty="0">
                <a:solidFill>
                  <a:schemeClr val="accent1"/>
                </a:solidFill>
              </a:rPr>
              <a:t>Observons …</a:t>
            </a:r>
          </a:p>
        </p:txBody>
      </p:sp>
      <p:sp>
        <p:nvSpPr>
          <p:cNvPr id="4" name="Flèche : bas 3">
            <a:extLst>
              <a:ext uri="{FF2B5EF4-FFF2-40B4-BE49-F238E27FC236}">
                <a16:creationId xmlns:a16="http://schemas.microsoft.com/office/drawing/2014/main" xmlns="" id="{40AA8A16-EAC3-C445-B065-E93FBD515518}"/>
              </a:ext>
            </a:extLst>
          </p:cNvPr>
          <p:cNvSpPr/>
          <p:nvPr/>
        </p:nvSpPr>
        <p:spPr>
          <a:xfrm>
            <a:off x="5611368" y="2508251"/>
            <a:ext cx="316881" cy="639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F2C53EEE-C39D-E74E-BD2E-FA34281E9677}"/>
              </a:ext>
            </a:extLst>
          </p:cNvPr>
          <p:cNvSpPr txBox="1"/>
          <p:nvPr/>
        </p:nvSpPr>
        <p:spPr>
          <a:xfrm>
            <a:off x="2190748" y="3183065"/>
            <a:ext cx="8318503" cy="523220"/>
          </a:xfrm>
          <a:prstGeom prst="rect">
            <a:avLst/>
          </a:prstGeom>
          <a:noFill/>
        </p:spPr>
        <p:txBody>
          <a:bodyPr wrap="square" rtlCol="0">
            <a:spAutoFit/>
          </a:bodyPr>
          <a:lstStyle/>
          <a:p>
            <a:pPr algn="l"/>
            <a:r>
              <a:rPr lang="fr-FR" sz="2800" dirty="0"/>
              <a:t>Le complément circonstanciel peut être </a:t>
            </a:r>
            <a:r>
              <a:rPr lang="fr-FR" sz="2800" dirty="0">
                <a:solidFill>
                  <a:schemeClr val="accent1"/>
                </a:solidFill>
              </a:rPr>
              <a:t>un adverbe.</a:t>
            </a:r>
          </a:p>
        </p:txBody>
      </p:sp>
    </p:spTree>
    <p:extLst>
      <p:ext uri="{BB962C8B-B14F-4D97-AF65-F5344CB8AC3E}">
        <p14:creationId xmlns:p14="http://schemas.microsoft.com/office/powerpoint/2010/main" val="42197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 droite 13">
            <a:extLst>
              <a:ext uri="{FF2B5EF4-FFF2-40B4-BE49-F238E27FC236}">
                <a16:creationId xmlns:a16="http://schemas.microsoft.com/office/drawing/2014/main" xmlns="" id="{2A73E5E7-AC9C-E346-917F-31E8E9722E49}"/>
              </a:ext>
            </a:extLst>
          </p:cNvPr>
          <p:cNvSpPr/>
          <p:nvPr/>
        </p:nvSpPr>
        <p:spPr>
          <a:xfrm>
            <a:off x="370418" y="1801371"/>
            <a:ext cx="10773833" cy="267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igne Moins 16">
            <a:extLst>
              <a:ext uri="{FF2B5EF4-FFF2-40B4-BE49-F238E27FC236}">
                <a16:creationId xmlns:a16="http://schemas.microsoft.com/office/drawing/2014/main" xmlns="" id="{CE18FCEA-7892-D04F-9BE8-F4E7FD3FB5B8}"/>
              </a:ext>
            </a:extLst>
          </p:cNvPr>
          <p:cNvSpPr/>
          <p:nvPr/>
        </p:nvSpPr>
        <p:spPr>
          <a:xfrm rot="5400000">
            <a:off x="5574113" y="1818730"/>
            <a:ext cx="895607" cy="23283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365D1ACB-FD8B-0647-A02B-D1D3CC4CAA8F}"/>
              </a:ext>
            </a:extLst>
          </p:cNvPr>
          <p:cNvSpPr txBox="1"/>
          <p:nvPr/>
        </p:nvSpPr>
        <p:spPr>
          <a:xfrm>
            <a:off x="5298017" y="1128186"/>
            <a:ext cx="1557379" cy="523220"/>
          </a:xfrm>
          <a:prstGeom prst="rect">
            <a:avLst/>
          </a:prstGeom>
          <a:noFill/>
        </p:spPr>
        <p:txBody>
          <a:bodyPr wrap="square" rtlCol="0">
            <a:spAutoFit/>
          </a:bodyPr>
          <a:lstStyle/>
          <a:p>
            <a:pPr algn="l"/>
            <a:r>
              <a:rPr lang="fr-FR" sz="2800" dirty="0"/>
              <a:t>PRESENT</a:t>
            </a:r>
          </a:p>
        </p:txBody>
      </p:sp>
      <p:sp>
        <p:nvSpPr>
          <p:cNvPr id="22" name="ZoneTexte 21">
            <a:extLst>
              <a:ext uri="{FF2B5EF4-FFF2-40B4-BE49-F238E27FC236}">
                <a16:creationId xmlns:a16="http://schemas.microsoft.com/office/drawing/2014/main" xmlns="" id="{A6ABBB78-BD05-0A49-91A3-90F969C63056}"/>
              </a:ext>
            </a:extLst>
          </p:cNvPr>
          <p:cNvSpPr txBox="1"/>
          <p:nvPr/>
        </p:nvSpPr>
        <p:spPr>
          <a:xfrm>
            <a:off x="2031997" y="1128186"/>
            <a:ext cx="1557379" cy="523220"/>
          </a:xfrm>
          <a:prstGeom prst="rect">
            <a:avLst/>
          </a:prstGeom>
          <a:noFill/>
        </p:spPr>
        <p:txBody>
          <a:bodyPr wrap="square" rtlCol="0">
            <a:spAutoFit/>
          </a:bodyPr>
          <a:lstStyle/>
          <a:p>
            <a:pPr algn="l"/>
            <a:r>
              <a:rPr lang="fr-FR" sz="2800" dirty="0"/>
              <a:t>PASSE</a:t>
            </a:r>
          </a:p>
        </p:txBody>
      </p:sp>
      <p:sp>
        <p:nvSpPr>
          <p:cNvPr id="24" name="ZoneTexte 23">
            <a:extLst>
              <a:ext uri="{FF2B5EF4-FFF2-40B4-BE49-F238E27FC236}">
                <a16:creationId xmlns:a16="http://schemas.microsoft.com/office/drawing/2014/main" xmlns="" id="{B64B41A5-5F7B-304B-BA5E-C007E17CB8E8}"/>
              </a:ext>
            </a:extLst>
          </p:cNvPr>
          <p:cNvSpPr txBox="1"/>
          <p:nvPr/>
        </p:nvSpPr>
        <p:spPr>
          <a:xfrm>
            <a:off x="9683750" y="1069039"/>
            <a:ext cx="1557379" cy="523220"/>
          </a:xfrm>
          <a:prstGeom prst="rect">
            <a:avLst/>
          </a:prstGeom>
          <a:noFill/>
        </p:spPr>
        <p:txBody>
          <a:bodyPr wrap="square" rtlCol="0">
            <a:spAutoFit/>
          </a:bodyPr>
          <a:lstStyle/>
          <a:p>
            <a:pPr algn="l"/>
            <a:r>
              <a:rPr lang="fr-FR" sz="2800" dirty="0"/>
              <a:t>FUTUR</a:t>
            </a:r>
          </a:p>
        </p:txBody>
      </p:sp>
      <p:sp>
        <p:nvSpPr>
          <p:cNvPr id="4" name="Signe Moins 3">
            <a:extLst>
              <a:ext uri="{FF2B5EF4-FFF2-40B4-BE49-F238E27FC236}">
                <a16:creationId xmlns:a16="http://schemas.microsoft.com/office/drawing/2014/main" xmlns="" id="{569EAD44-2022-8D41-A015-2A7FC9988978}"/>
              </a:ext>
            </a:extLst>
          </p:cNvPr>
          <p:cNvSpPr/>
          <p:nvPr/>
        </p:nvSpPr>
        <p:spPr>
          <a:xfrm rot="5400000">
            <a:off x="2138277" y="1781571"/>
            <a:ext cx="895607" cy="23283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igne Moins 6">
            <a:extLst>
              <a:ext uri="{FF2B5EF4-FFF2-40B4-BE49-F238E27FC236}">
                <a16:creationId xmlns:a16="http://schemas.microsoft.com/office/drawing/2014/main" xmlns="" id="{88538678-0791-D14A-8A0E-AEDA91BB9451}"/>
              </a:ext>
            </a:extLst>
          </p:cNvPr>
          <p:cNvSpPr/>
          <p:nvPr/>
        </p:nvSpPr>
        <p:spPr>
          <a:xfrm rot="5400000">
            <a:off x="9898218" y="1721182"/>
            <a:ext cx="895607" cy="23283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xmlns="" id="{43F2C64A-74AB-DB48-993B-9770247652CB}"/>
              </a:ext>
            </a:extLst>
          </p:cNvPr>
          <p:cNvSpPr txBox="1"/>
          <p:nvPr/>
        </p:nvSpPr>
        <p:spPr>
          <a:xfrm>
            <a:off x="222260" y="48686"/>
            <a:ext cx="3608908" cy="523220"/>
          </a:xfrm>
          <a:prstGeom prst="rect">
            <a:avLst/>
          </a:prstGeom>
          <a:noFill/>
        </p:spPr>
        <p:txBody>
          <a:bodyPr wrap="square" rtlCol="0">
            <a:spAutoFit/>
          </a:bodyPr>
          <a:lstStyle/>
          <a:p>
            <a:pPr algn="l"/>
            <a:r>
              <a:rPr lang="fr-FR" sz="2800" u="sng" dirty="0">
                <a:solidFill>
                  <a:schemeClr val="accent1"/>
                </a:solidFill>
              </a:rPr>
              <a:t>Les adverbes de temps</a:t>
            </a:r>
          </a:p>
        </p:txBody>
      </p:sp>
      <p:sp>
        <p:nvSpPr>
          <p:cNvPr id="15" name="ZoneTexte 14">
            <a:extLst>
              <a:ext uri="{FF2B5EF4-FFF2-40B4-BE49-F238E27FC236}">
                <a16:creationId xmlns:a16="http://schemas.microsoft.com/office/drawing/2014/main" xmlns="" id="{5C89D47E-B0A2-D640-8E23-B5AEC3D57374}"/>
              </a:ext>
            </a:extLst>
          </p:cNvPr>
          <p:cNvSpPr txBox="1"/>
          <p:nvPr/>
        </p:nvSpPr>
        <p:spPr>
          <a:xfrm>
            <a:off x="1597838" y="2382951"/>
            <a:ext cx="2099733" cy="2246769"/>
          </a:xfrm>
          <a:prstGeom prst="rect">
            <a:avLst/>
          </a:prstGeom>
          <a:noFill/>
        </p:spPr>
        <p:txBody>
          <a:bodyPr wrap="square" rtlCol="0">
            <a:spAutoFit/>
          </a:bodyPr>
          <a:lstStyle/>
          <a:p>
            <a:pPr algn="l"/>
            <a:r>
              <a:rPr lang="fr-FR" sz="2800" dirty="0"/>
              <a:t>Auparavant</a:t>
            </a:r>
          </a:p>
          <a:p>
            <a:pPr algn="l"/>
            <a:r>
              <a:rPr lang="fr-FR" sz="2800" dirty="0"/>
              <a:t>Autrefois </a:t>
            </a:r>
          </a:p>
          <a:p>
            <a:pPr algn="l"/>
            <a:r>
              <a:rPr lang="fr-FR" sz="2800" dirty="0"/>
              <a:t>Avant-hier</a:t>
            </a:r>
          </a:p>
          <a:p>
            <a:pPr algn="l"/>
            <a:r>
              <a:rPr lang="fr-FR" sz="2800" dirty="0"/>
              <a:t>Jadis </a:t>
            </a:r>
          </a:p>
          <a:p>
            <a:pPr algn="l"/>
            <a:endParaRPr lang="fr-FR" sz="2800" dirty="0"/>
          </a:p>
        </p:txBody>
      </p:sp>
      <p:sp>
        <p:nvSpPr>
          <p:cNvPr id="16" name="ZoneTexte 15">
            <a:extLst>
              <a:ext uri="{FF2B5EF4-FFF2-40B4-BE49-F238E27FC236}">
                <a16:creationId xmlns:a16="http://schemas.microsoft.com/office/drawing/2014/main" xmlns="" id="{4A16A717-6AA8-6446-8C28-2BC485016522}"/>
              </a:ext>
            </a:extLst>
          </p:cNvPr>
          <p:cNvSpPr txBox="1"/>
          <p:nvPr/>
        </p:nvSpPr>
        <p:spPr>
          <a:xfrm>
            <a:off x="5052232" y="2450685"/>
            <a:ext cx="2099733" cy="2246769"/>
          </a:xfrm>
          <a:prstGeom prst="rect">
            <a:avLst/>
          </a:prstGeom>
          <a:noFill/>
        </p:spPr>
        <p:txBody>
          <a:bodyPr wrap="square" rtlCol="0">
            <a:spAutoFit/>
          </a:bodyPr>
          <a:lstStyle/>
          <a:p>
            <a:pPr algn="l"/>
            <a:r>
              <a:rPr lang="fr-FR" sz="2800" dirty="0"/>
              <a:t>Aujourd’hui</a:t>
            </a:r>
          </a:p>
          <a:p>
            <a:pPr algn="l"/>
            <a:r>
              <a:rPr lang="fr-FR" sz="2800" dirty="0"/>
              <a:t>Maintenant</a:t>
            </a:r>
          </a:p>
          <a:p>
            <a:pPr algn="l"/>
            <a:r>
              <a:rPr lang="fr-FR" sz="2800" dirty="0"/>
              <a:t>Tout de suite</a:t>
            </a:r>
          </a:p>
          <a:p>
            <a:pPr algn="l"/>
            <a:r>
              <a:rPr lang="fr-FR" sz="2800" dirty="0"/>
              <a:t>À présent</a:t>
            </a:r>
          </a:p>
          <a:p>
            <a:pPr algn="l"/>
            <a:endParaRPr lang="fr-FR" sz="2800" dirty="0"/>
          </a:p>
        </p:txBody>
      </p:sp>
      <p:sp>
        <p:nvSpPr>
          <p:cNvPr id="18" name="ZoneTexte 17">
            <a:extLst>
              <a:ext uri="{FF2B5EF4-FFF2-40B4-BE49-F238E27FC236}">
                <a16:creationId xmlns:a16="http://schemas.microsoft.com/office/drawing/2014/main" xmlns="" id="{830E890A-641E-5D4B-97CA-922EB14D6FD8}"/>
              </a:ext>
            </a:extLst>
          </p:cNvPr>
          <p:cNvSpPr txBox="1"/>
          <p:nvPr/>
        </p:nvSpPr>
        <p:spPr>
          <a:xfrm>
            <a:off x="9554376" y="2391419"/>
            <a:ext cx="2362702" cy="3108543"/>
          </a:xfrm>
          <a:prstGeom prst="rect">
            <a:avLst/>
          </a:prstGeom>
          <a:noFill/>
        </p:spPr>
        <p:txBody>
          <a:bodyPr wrap="square" rtlCol="0">
            <a:spAutoFit/>
          </a:bodyPr>
          <a:lstStyle/>
          <a:p>
            <a:pPr algn="l"/>
            <a:r>
              <a:rPr lang="fr-FR" sz="2800" dirty="0"/>
              <a:t>Demain</a:t>
            </a:r>
          </a:p>
          <a:p>
            <a:pPr algn="l"/>
            <a:r>
              <a:rPr lang="fr-FR" sz="2800" dirty="0"/>
              <a:t>Plus tard</a:t>
            </a:r>
          </a:p>
          <a:p>
            <a:pPr algn="l"/>
            <a:r>
              <a:rPr lang="fr-FR" sz="2800" dirty="0"/>
              <a:t>Après-demain</a:t>
            </a:r>
          </a:p>
          <a:p>
            <a:pPr algn="l"/>
            <a:r>
              <a:rPr lang="fr-FR" sz="2800" dirty="0"/>
              <a:t>Après </a:t>
            </a:r>
          </a:p>
          <a:p>
            <a:pPr algn="l"/>
            <a:endParaRPr lang="fr-FR" sz="2800" dirty="0"/>
          </a:p>
          <a:p>
            <a:pPr algn="l"/>
            <a:endParaRPr lang="fr-FR" sz="2800" dirty="0"/>
          </a:p>
          <a:p>
            <a:pPr algn="l"/>
            <a:endParaRPr lang="fr-FR" sz="2800" dirty="0"/>
          </a:p>
        </p:txBody>
      </p:sp>
      <p:sp>
        <p:nvSpPr>
          <p:cNvPr id="21" name="ZoneTexte 20">
            <a:extLst>
              <a:ext uri="{FF2B5EF4-FFF2-40B4-BE49-F238E27FC236}">
                <a16:creationId xmlns:a16="http://schemas.microsoft.com/office/drawing/2014/main" xmlns="" id="{2980A713-864B-554E-B1A1-987C84D91715}"/>
              </a:ext>
            </a:extLst>
          </p:cNvPr>
          <p:cNvSpPr txBox="1"/>
          <p:nvPr/>
        </p:nvSpPr>
        <p:spPr>
          <a:xfrm>
            <a:off x="5181600" y="2509308"/>
            <a:ext cx="1828800" cy="1828800"/>
          </a:xfrm>
          <a:prstGeom prst="rect">
            <a:avLst/>
          </a:prstGeom>
          <a:noFill/>
        </p:spPr>
        <p:txBody>
          <a:bodyPr wrap="square" rtlCol="0">
            <a:spAutoFit/>
          </a:bodyPr>
          <a:lstStyle/>
          <a:p>
            <a:pPr algn="l"/>
            <a:endParaRPr lang="fr-FR" dirty="0"/>
          </a:p>
        </p:txBody>
      </p:sp>
      <p:sp>
        <p:nvSpPr>
          <p:cNvPr id="28" name="ZoneTexte 27">
            <a:extLst>
              <a:ext uri="{FF2B5EF4-FFF2-40B4-BE49-F238E27FC236}">
                <a16:creationId xmlns:a16="http://schemas.microsoft.com/office/drawing/2014/main" xmlns="" id="{5DAFD206-DD87-8D4C-AFE1-58DFFDA7FE6D}"/>
              </a:ext>
            </a:extLst>
          </p:cNvPr>
          <p:cNvSpPr txBox="1"/>
          <p:nvPr/>
        </p:nvSpPr>
        <p:spPr>
          <a:xfrm>
            <a:off x="1002251" y="5426790"/>
            <a:ext cx="11461740" cy="954107"/>
          </a:xfrm>
          <a:prstGeom prst="rect">
            <a:avLst/>
          </a:prstGeom>
          <a:noFill/>
        </p:spPr>
        <p:txBody>
          <a:bodyPr wrap="square" rtlCol="0">
            <a:spAutoFit/>
          </a:bodyPr>
          <a:lstStyle/>
          <a:p>
            <a:pPr algn="l"/>
            <a:r>
              <a:rPr lang="fr-FR" sz="2800" dirty="0"/>
              <a:t>Lorsque tu écris, tu dois choisir le temps du verbe selon l’adverbe que tu as employé !</a:t>
            </a:r>
          </a:p>
        </p:txBody>
      </p:sp>
      <p:pic>
        <p:nvPicPr>
          <p:cNvPr id="36" name="Graphique 36" descr="Ampoule et engrenage ">
            <a:extLst>
              <a:ext uri="{FF2B5EF4-FFF2-40B4-BE49-F238E27FC236}">
                <a16:creationId xmlns:a16="http://schemas.microsoft.com/office/drawing/2014/main" xmlns="" id="{91EFC839-EEF6-6146-8E8A-0BB0C384BA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14336" y="4900911"/>
            <a:ext cx="914400" cy="831999"/>
          </a:xfrm>
          <a:prstGeom prst="rect">
            <a:avLst/>
          </a:prstGeom>
        </p:spPr>
      </p:pic>
    </p:spTree>
    <p:extLst>
      <p:ext uri="{BB962C8B-B14F-4D97-AF65-F5344CB8AC3E}">
        <p14:creationId xmlns:p14="http://schemas.microsoft.com/office/powerpoint/2010/main" val="4244930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Cœur de Lion aimait sauver les animaux.</a:t>
            </a:r>
          </a:p>
        </p:txBody>
      </p:sp>
    </p:spTree>
    <p:extLst>
      <p:ext uri="{BB962C8B-B14F-4D97-AF65-F5344CB8AC3E}">
        <p14:creationId xmlns:p14="http://schemas.microsoft.com/office/powerpoint/2010/main" val="3021062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96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a:extLst>
              <a:ext uri="{FF2B5EF4-FFF2-40B4-BE49-F238E27FC236}">
                <a16:creationId xmlns:a16="http://schemas.microsoft.com/office/drawing/2014/main" xmlns="" id="{C72B205B-8D56-1E4E-88A3-8B87D613A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998" y="643467"/>
            <a:ext cx="5390004" cy="5571066"/>
          </a:xfrm>
          <a:prstGeom prst="rect">
            <a:avLst/>
          </a:prstGeom>
        </p:spPr>
      </p:pic>
      <p:sp>
        <p:nvSpPr>
          <p:cNvPr id="3" name="ZoneTexte 2">
            <a:extLst>
              <a:ext uri="{FF2B5EF4-FFF2-40B4-BE49-F238E27FC236}">
                <a16:creationId xmlns:a16="http://schemas.microsoft.com/office/drawing/2014/main" xmlns="" id="{115D94B9-0C90-1B44-9157-E3AD2C797619}"/>
              </a:ext>
            </a:extLst>
          </p:cNvPr>
          <p:cNvSpPr txBox="1"/>
          <p:nvPr/>
        </p:nvSpPr>
        <p:spPr>
          <a:xfrm>
            <a:off x="10498668" y="6398778"/>
            <a:ext cx="1492250" cy="276999"/>
          </a:xfrm>
          <a:prstGeom prst="rect">
            <a:avLst/>
          </a:prstGeom>
          <a:noFill/>
        </p:spPr>
        <p:txBody>
          <a:bodyPr wrap="square" rtlCol="0">
            <a:spAutoFit/>
          </a:bodyPr>
          <a:lstStyle/>
          <a:p>
            <a:pPr algn="l"/>
            <a:r>
              <a:rPr lang="fr-FR" sz="1200" dirty="0"/>
              <a:t>© </a:t>
            </a:r>
            <a:r>
              <a:rPr lang="fr-FR" sz="1200" dirty="0" err="1"/>
              <a:t>Qwant</a:t>
            </a:r>
            <a:r>
              <a:rPr lang="fr-FR" sz="1200" dirty="0"/>
              <a:t> Junior</a:t>
            </a:r>
          </a:p>
        </p:txBody>
      </p:sp>
      <p:sp>
        <p:nvSpPr>
          <p:cNvPr id="4" name="ZoneTexte 3">
            <a:extLst>
              <a:ext uri="{FF2B5EF4-FFF2-40B4-BE49-F238E27FC236}">
                <a16:creationId xmlns:a16="http://schemas.microsoft.com/office/drawing/2014/main" xmlns="" id="{90FD5580-FE0F-B047-9155-C5D2B3DF8813}"/>
              </a:ext>
            </a:extLst>
          </p:cNvPr>
          <p:cNvSpPr txBox="1"/>
          <p:nvPr/>
        </p:nvSpPr>
        <p:spPr>
          <a:xfrm>
            <a:off x="772583" y="651935"/>
            <a:ext cx="2364325" cy="523220"/>
          </a:xfrm>
          <a:prstGeom prst="rect">
            <a:avLst/>
          </a:prstGeom>
          <a:noFill/>
        </p:spPr>
        <p:txBody>
          <a:bodyPr wrap="square" rtlCol="0">
            <a:spAutoFit/>
          </a:bodyPr>
          <a:lstStyle/>
          <a:p>
            <a:pPr algn="l"/>
            <a:r>
              <a:rPr lang="fr-FR" sz="2800" dirty="0">
                <a:solidFill>
                  <a:schemeClr val="accent1"/>
                </a:solidFill>
              </a:rPr>
              <a:t>Cœur de Lion</a:t>
            </a:r>
          </a:p>
        </p:txBody>
      </p:sp>
    </p:spTree>
    <p:extLst>
      <p:ext uri="{BB962C8B-B14F-4D97-AF65-F5344CB8AC3E}">
        <p14:creationId xmlns:p14="http://schemas.microsoft.com/office/powerpoint/2010/main" val="3399092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Cœur de Lion aimait sauver les animaux.</a:t>
            </a:r>
          </a:p>
        </p:txBody>
      </p:sp>
    </p:spTree>
    <p:extLst>
      <p:ext uri="{BB962C8B-B14F-4D97-AF65-F5344CB8AC3E}">
        <p14:creationId xmlns:p14="http://schemas.microsoft.com/office/powerpoint/2010/main" val="44387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extLst>
              <p:ext uri="{D42A27DB-BD31-4B8C-83A1-F6EECF244321}">
                <p14:modId xmlns:p14="http://schemas.microsoft.com/office/powerpoint/2010/main" val="3323823604"/>
              </p:ext>
            </p:extLst>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Il se fera manger par le chat du fermier.</a:t>
            </a:r>
          </a:p>
        </p:txBody>
      </p:sp>
    </p:spTree>
    <p:extLst>
      <p:ext uri="{BB962C8B-B14F-4D97-AF65-F5344CB8AC3E}">
        <p14:creationId xmlns:p14="http://schemas.microsoft.com/office/powerpoint/2010/main" val="3135371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extLst>
              <p:ext uri="{D42A27DB-BD31-4B8C-83A1-F6EECF244321}">
                <p14:modId xmlns:p14="http://schemas.microsoft.com/office/powerpoint/2010/main" val="1488729814"/>
              </p:ext>
            </p:extLst>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Il se fera manger par le chat du fermier.</a:t>
            </a:r>
          </a:p>
        </p:txBody>
      </p:sp>
    </p:spTree>
    <p:extLst>
      <p:ext uri="{BB962C8B-B14F-4D97-AF65-F5344CB8AC3E}">
        <p14:creationId xmlns:p14="http://schemas.microsoft.com/office/powerpoint/2010/main" val="2154762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extLst>
              <p:ext uri="{D42A27DB-BD31-4B8C-83A1-F6EECF244321}">
                <p14:modId xmlns:p14="http://schemas.microsoft.com/office/powerpoint/2010/main" val="1225383339"/>
              </p:ext>
            </p:extLst>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Il part à l’aventure.</a:t>
            </a:r>
          </a:p>
        </p:txBody>
      </p:sp>
    </p:spTree>
    <p:extLst>
      <p:ext uri="{BB962C8B-B14F-4D97-AF65-F5344CB8AC3E}">
        <p14:creationId xmlns:p14="http://schemas.microsoft.com/office/powerpoint/2010/main" val="3405744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10">
            <a:extLst>
              <a:ext uri="{FF2B5EF4-FFF2-40B4-BE49-F238E27FC236}">
                <a16:creationId xmlns:a16="http://schemas.microsoft.com/office/drawing/2014/main" xmlns="" id="{0836117E-DED8-D346-9CD0-F7BAC8AE68EB}"/>
              </a:ext>
            </a:extLst>
          </p:cNvPr>
          <p:cNvGraphicFramePr>
            <a:graphicFrameLocks/>
          </p:cNvGraphicFramePr>
          <p:nvPr>
            <p:extLst>
              <p:ext uri="{D42A27DB-BD31-4B8C-83A1-F6EECF244321}">
                <p14:modId xmlns:p14="http://schemas.microsoft.com/office/powerpoint/2010/main" val="3110707106"/>
              </p:ext>
            </p:extLst>
          </p:nvPr>
        </p:nvGraphicFramePr>
        <p:xfrm>
          <a:off x="0" y="2667190"/>
          <a:ext cx="11506200" cy="2902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xmlns="" id="{42E2A8D2-E019-5B40-B344-B04477BDD57C}"/>
              </a:ext>
            </a:extLst>
          </p:cNvPr>
          <p:cNvSpPr txBox="1"/>
          <p:nvPr/>
        </p:nvSpPr>
        <p:spPr>
          <a:xfrm>
            <a:off x="1608666" y="345019"/>
            <a:ext cx="9211733" cy="646329"/>
          </a:xfrm>
          <a:prstGeom prst="rect">
            <a:avLst/>
          </a:prstGeom>
          <a:noFill/>
        </p:spPr>
        <p:txBody>
          <a:bodyPr wrap="square" lIns="91438" tIns="45719" rIns="91438" bIns="45719" rtlCol="0">
            <a:spAutoFit/>
          </a:bodyPr>
          <a:lstStyle/>
          <a:p>
            <a:pPr algn="ctr"/>
            <a:r>
              <a:rPr lang="fr-FR" sz="3600" u="sng" dirty="0">
                <a:solidFill>
                  <a:srgbClr val="0070C0"/>
                </a:solidFill>
              </a:rPr>
              <a:t>Complète la phrase avec le bon adverbe  </a:t>
            </a:r>
          </a:p>
        </p:txBody>
      </p:sp>
      <p:sp>
        <p:nvSpPr>
          <p:cNvPr id="3" name="ZoneTexte 2">
            <a:extLst>
              <a:ext uri="{FF2B5EF4-FFF2-40B4-BE49-F238E27FC236}">
                <a16:creationId xmlns:a16="http://schemas.microsoft.com/office/drawing/2014/main" xmlns="" id="{28F30FD9-493B-4B47-9C08-6F78C6E3180B}"/>
              </a:ext>
            </a:extLst>
          </p:cNvPr>
          <p:cNvSpPr txBox="1"/>
          <p:nvPr/>
        </p:nvSpPr>
        <p:spPr>
          <a:xfrm>
            <a:off x="696191" y="1536881"/>
            <a:ext cx="10380518" cy="646331"/>
          </a:xfrm>
          <a:prstGeom prst="rect">
            <a:avLst/>
          </a:prstGeom>
          <a:noFill/>
        </p:spPr>
        <p:txBody>
          <a:bodyPr wrap="square" rtlCol="0">
            <a:spAutoFit/>
          </a:bodyPr>
          <a:lstStyle/>
          <a:p>
            <a:r>
              <a:rPr lang="fr-FR" sz="3600" dirty="0"/>
              <a:t>Il part à l’aventure.</a:t>
            </a:r>
          </a:p>
        </p:txBody>
      </p:sp>
    </p:spTree>
    <p:extLst>
      <p:ext uri="{BB962C8B-B14F-4D97-AF65-F5344CB8AC3E}">
        <p14:creationId xmlns:p14="http://schemas.microsoft.com/office/powerpoint/2010/main" val="1241024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BDBD9F8-A5A8-C342-8F03-B910889A30D3}"/>
              </a:ext>
            </a:extLst>
          </p:cNvPr>
          <p:cNvSpPr txBox="1"/>
          <p:nvPr/>
        </p:nvSpPr>
        <p:spPr>
          <a:xfrm>
            <a:off x="1873249" y="2514598"/>
            <a:ext cx="83650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Le complément circonstanciel</a:t>
            </a:r>
          </a:p>
        </p:txBody>
      </p:sp>
      <p:sp>
        <p:nvSpPr>
          <p:cNvPr id="4" name="ZoneTexte 3">
            <a:extLst>
              <a:ext uri="{FF2B5EF4-FFF2-40B4-BE49-F238E27FC236}">
                <a16:creationId xmlns:a16="http://schemas.microsoft.com/office/drawing/2014/main" xmlns="" id="{35975796-F813-514E-80F3-72A610BDDEA2}"/>
              </a:ext>
            </a:extLst>
          </p:cNvPr>
          <p:cNvSpPr txBox="1"/>
          <p:nvPr/>
        </p:nvSpPr>
        <p:spPr>
          <a:xfrm>
            <a:off x="6553200" y="4582180"/>
            <a:ext cx="5213355" cy="1384995"/>
          </a:xfrm>
          <a:prstGeom prst="rect">
            <a:avLst/>
          </a:prstGeom>
          <a:noFill/>
          <a:ln>
            <a:solidFill>
              <a:schemeClr val="accent1"/>
            </a:solidFill>
          </a:ln>
        </p:spPr>
        <p:txBody>
          <a:bodyPr wrap="square" rtlCol="0">
            <a:spAutoFit/>
          </a:bodyPr>
          <a:lstStyle/>
          <a:p>
            <a:pPr algn="l"/>
            <a:r>
              <a:rPr lang="fr-FR" sz="2800" dirty="0"/>
              <a:t>donne des informations sur les circonstances d’une action (</a:t>
            </a:r>
            <a:r>
              <a:rPr lang="fr-FR" sz="2800" dirty="0">
                <a:solidFill>
                  <a:schemeClr val="accent1"/>
                </a:solidFill>
              </a:rPr>
              <a:t>lieu</a:t>
            </a:r>
            <a:r>
              <a:rPr lang="fr-FR" sz="2800" dirty="0"/>
              <a:t>, </a:t>
            </a:r>
            <a:r>
              <a:rPr lang="fr-FR" sz="2800" dirty="0">
                <a:solidFill>
                  <a:schemeClr val="accent1"/>
                </a:solidFill>
              </a:rPr>
              <a:t>moment</a:t>
            </a:r>
            <a:r>
              <a:rPr lang="fr-FR" sz="2800" dirty="0"/>
              <a:t>, </a:t>
            </a:r>
            <a:r>
              <a:rPr lang="fr-FR" sz="2800" dirty="0">
                <a:solidFill>
                  <a:schemeClr val="accent1"/>
                </a:solidFill>
              </a:rPr>
              <a:t>manière</a:t>
            </a:r>
            <a:r>
              <a:rPr lang="fr-FR" sz="2800" dirty="0"/>
              <a:t>, </a:t>
            </a:r>
            <a:r>
              <a:rPr lang="fr-FR" sz="2800" dirty="0">
                <a:solidFill>
                  <a:schemeClr val="accent1"/>
                </a:solidFill>
              </a:rPr>
              <a:t>but</a:t>
            </a:r>
            <a:r>
              <a:rPr lang="fr-FR" sz="2800" dirty="0"/>
              <a:t>…)</a:t>
            </a:r>
          </a:p>
        </p:txBody>
      </p:sp>
      <p:sp>
        <p:nvSpPr>
          <p:cNvPr id="6" name="ZoneTexte 5">
            <a:extLst>
              <a:ext uri="{FF2B5EF4-FFF2-40B4-BE49-F238E27FC236}">
                <a16:creationId xmlns:a16="http://schemas.microsoft.com/office/drawing/2014/main" xmlns="" id="{4EDEE33E-6209-2649-A7FF-25B965F7CAE5}"/>
              </a:ext>
            </a:extLst>
          </p:cNvPr>
          <p:cNvSpPr txBox="1"/>
          <p:nvPr/>
        </p:nvSpPr>
        <p:spPr>
          <a:xfrm>
            <a:off x="9067800" y="762000"/>
            <a:ext cx="2478632" cy="523220"/>
          </a:xfrm>
          <a:prstGeom prst="rect">
            <a:avLst/>
          </a:prstGeom>
          <a:noFill/>
          <a:ln>
            <a:solidFill>
              <a:schemeClr val="accent1"/>
            </a:solidFill>
          </a:ln>
        </p:spPr>
        <p:txBody>
          <a:bodyPr wrap="square" rtlCol="0">
            <a:spAutoFit/>
          </a:bodyPr>
          <a:lstStyle/>
          <a:p>
            <a:pPr algn="l"/>
            <a:r>
              <a:rPr lang="fr-FR" sz="2800" dirty="0"/>
              <a:t>est déplaçable.</a:t>
            </a:r>
          </a:p>
        </p:txBody>
      </p:sp>
      <p:sp>
        <p:nvSpPr>
          <p:cNvPr id="8" name="ZoneTexte 7">
            <a:extLst>
              <a:ext uri="{FF2B5EF4-FFF2-40B4-BE49-F238E27FC236}">
                <a16:creationId xmlns:a16="http://schemas.microsoft.com/office/drawing/2014/main" xmlns="" id="{DD371B3D-E073-7143-ADE7-90B10C26888B}"/>
              </a:ext>
            </a:extLst>
          </p:cNvPr>
          <p:cNvSpPr txBox="1"/>
          <p:nvPr/>
        </p:nvSpPr>
        <p:spPr>
          <a:xfrm>
            <a:off x="381000" y="914400"/>
            <a:ext cx="4148668" cy="518991"/>
          </a:xfrm>
          <a:prstGeom prst="rect">
            <a:avLst/>
          </a:prstGeom>
          <a:noFill/>
          <a:ln>
            <a:solidFill>
              <a:schemeClr val="accent1"/>
            </a:solidFill>
          </a:ln>
        </p:spPr>
        <p:txBody>
          <a:bodyPr wrap="square" rtlCol="0">
            <a:spAutoFit/>
          </a:bodyPr>
          <a:lstStyle/>
          <a:p>
            <a:pPr algn="l"/>
            <a:r>
              <a:rPr lang="fr-FR" sz="2800" dirty="0"/>
              <a:t>peut être une proposition.</a:t>
            </a:r>
          </a:p>
        </p:txBody>
      </p:sp>
      <p:sp>
        <p:nvSpPr>
          <p:cNvPr id="14" name="ZoneTexte 13">
            <a:extLst>
              <a:ext uri="{FF2B5EF4-FFF2-40B4-BE49-F238E27FC236}">
                <a16:creationId xmlns:a16="http://schemas.microsoft.com/office/drawing/2014/main" xmlns="" id="{D4A09AF8-E0A6-0A41-9391-22E78576369C}"/>
              </a:ext>
            </a:extLst>
          </p:cNvPr>
          <p:cNvSpPr txBox="1"/>
          <p:nvPr/>
        </p:nvSpPr>
        <p:spPr>
          <a:xfrm>
            <a:off x="4180433" y="152400"/>
            <a:ext cx="4506367" cy="518991"/>
          </a:xfrm>
          <a:prstGeom prst="rect">
            <a:avLst/>
          </a:prstGeom>
          <a:noFill/>
          <a:ln>
            <a:solidFill>
              <a:schemeClr val="accent1"/>
            </a:solidFill>
          </a:ln>
        </p:spPr>
        <p:txBody>
          <a:bodyPr wrap="square" rtlCol="0">
            <a:spAutoFit/>
          </a:bodyPr>
          <a:lstStyle/>
          <a:p>
            <a:pPr algn="l"/>
            <a:r>
              <a:rPr lang="fr-FR" sz="2800" dirty="0"/>
              <a:t>peut être un groupe nominal.</a:t>
            </a:r>
          </a:p>
        </p:txBody>
      </p:sp>
      <p:sp>
        <p:nvSpPr>
          <p:cNvPr id="16" name="ZoneTexte 15">
            <a:extLst>
              <a:ext uri="{FF2B5EF4-FFF2-40B4-BE49-F238E27FC236}">
                <a16:creationId xmlns:a16="http://schemas.microsoft.com/office/drawing/2014/main" xmlns="" id="{50E3EAA8-A1C2-A245-ABF4-0F72291FDD36}"/>
              </a:ext>
            </a:extLst>
          </p:cNvPr>
          <p:cNvSpPr txBox="1"/>
          <p:nvPr/>
        </p:nvSpPr>
        <p:spPr>
          <a:xfrm>
            <a:off x="368596" y="4451011"/>
            <a:ext cx="5213354" cy="1676742"/>
          </a:xfrm>
          <a:prstGeom prst="rect">
            <a:avLst/>
          </a:prstGeom>
          <a:noFill/>
          <a:ln>
            <a:solidFill>
              <a:schemeClr val="accent1"/>
            </a:solidFill>
          </a:ln>
        </p:spPr>
        <p:txBody>
          <a:bodyPr wrap="square" rtlCol="0">
            <a:spAutoFit/>
          </a:bodyPr>
          <a:lstStyle/>
          <a:p>
            <a:pPr algn="ctr"/>
            <a:r>
              <a:rPr lang="fr-FR" sz="2600" dirty="0"/>
              <a:t>Les questions : </a:t>
            </a:r>
            <a:r>
              <a:rPr lang="fr-FR" sz="2600" dirty="0">
                <a:solidFill>
                  <a:schemeClr val="accent1"/>
                </a:solidFill>
              </a:rPr>
              <a:t>quand</a:t>
            </a:r>
            <a:r>
              <a:rPr lang="fr-FR" sz="2600" dirty="0"/>
              <a:t> … ?</a:t>
            </a:r>
            <a:r>
              <a:rPr lang="fr-FR" sz="2600" dirty="0">
                <a:solidFill>
                  <a:schemeClr val="accent1"/>
                </a:solidFill>
              </a:rPr>
              <a:t> À quel moment</a:t>
            </a:r>
            <a:r>
              <a:rPr lang="fr-FR" sz="2600" dirty="0"/>
              <a:t> … ? </a:t>
            </a:r>
            <a:r>
              <a:rPr lang="fr-FR" sz="2600" dirty="0">
                <a:solidFill>
                  <a:schemeClr val="accent1"/>
                </a:solidFill>
              </a:rPr>
              <a:t>Comment</a:t>
            </a:r>
            <a:r>
              <a:rPr lang="fr-FR" sz="2600" dirty="0"/>
              <a:t> ? </a:t>
            </a:r>
            <a:r>
              <a:rPr lang="fr-FR" sz="2600" dirty="0">
                <a:solidFill>
                  <a:schemeClr val="accent1"/>
                </a:solidFill>
              </a:rPr>
              <a:t>Pourquoi</a:t>
            </a:r>
            <a:r>
              <a:rPr lang="fr-FR" sz="2600" dirty="0"/>
              <a:t> ? …permettent de l’identifier dans la phrase.</a:t>
            </a:r>
          </a:p>
        </p:txBody>
      </p:sp>
      <p:sp>
        <p:nvSpPr>
          <p:cNvPr id="26" name="Flèche : haut 25">
            <a:extLst>
              <a:ext uri="{FF2B5EF4-FFF2-40B4-BE49-F238E27FC236}">
                <a16:creationId xmlns:a16="http://schemas.microsoft.com/office/drawing/2014/main" xmlns="" id="{FC0B200B-0C88-244F-BD44-8BC15BAC6452}"/>
              </a:ext>
            </a:extLst>
          </p:cNvPr>
          <p:cNvSpPr/>
          <p:nvPr/>
        </p:nvSpPr>
        <p:spPr>
          <a:xfrm rot="18497616" flipH="1">
            <a:off x="3388096" y="1325059"/>
            <a:ext cx="389824" cy="1443908"/>
          </a:xfrm>
          <a:prstGeom prst="upArrow">
            <a:avLst>
              <a:gd name="adj1" fmla="val 0"/>
              <a:gd name="adj2" fmla="val 8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haut 27">
            <a:extLst>
              <a:ext uri="{FF2B5EF4-FFF2-40B4-BE49-F238E27FC236}">
                <a16:creationId xmlns:a16="http://schemas.microsoft.com/office/drawing/2014/main" xmlns="" id="{54B45360-3F5A-E74E-99DB-03D1E23B04BE}"/>
              </a:ext>
            </a:extLst>
          </p:cNvPr>
          <p:cNvSpPr/>
          <p:nvPr/>
        </p:nvSpPr>
        <p:spPr>
          <a:xfrm flipH="1">
            <a:off x="6100726" y="914400"/>
            <a:ext cx="376274" cy="1589001"/>
          </a:xfrm>
          <a:prstGeom prst="upArrow">
            <a:avLst>
              <a:gd name="adj1" fmla="val 0"/>
              <a:gd name="adj2" fmla="val 8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haut 29">
            <a:extLst>
              <a:ext uri="{FF2B5EF4-FFF2-40B4-BE49-F238E27FC236}">
                <a16:creationId xmlns:a16="http://schemas.microsoft.com/office/drawing/2014/main" xmlns="" id="{0C587B59-DD45-B748-8413-6BB363FB73AB}"/>
              </a:ext>
            </a:extLst>
          </p:cNvPr>
          <p:cNvSpPr/>
          <p:nvPr/>
        </p:nvSpPr>
        <p:spPr>
          <a:xfrm rot="1943310" flipH="1">
            <a:off x="9671714" y="1288653"/>
            <a:ext cx="340273" cy="1359624"/>
          </a:xfrm>
          <a:prstGeom prst="upArrow">
            <a:avLst>
              <a:gd name="adj1" fmla="val 0"/>
              <a:gd name="adj2" fmla="val 8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haut 29">
            <a:extLst>
              <a:ext uri="{FF2B5EF4-FFF2-40B4-BE49-F238E27FC236}">
                <a16:creationId xmlns:a16="http://schemas.microsoft.com/office/drawing/2014/main" xmlns="" id="{0C587B59-DD45-B748-8413-6BB363FB73AB}"/>
              </a:ext>
            </a:extLst>
          </p:cNvPr>
          <p:cNvSpPr/>
          <p:nvPr/>
        </p:nvSpPr>
        <p:spPr>
          <a:xfrm rot="7343310" flipH="1">
            <a:off x="8001321" y="2821279"/>
            <a:ext cx="369916" cy="1977440"/>
          </a:xfrm>
          <a:prstGeom prst="upArrow">
            <a:avLst>
              <a:gd name="adj1" fmla="val 0"/>
              <a:gd name="adj2" fmla="val 8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haut 29">
            <a:extLst>
              <a:ext uri="{FF2B5EF4-FFF2-40B4-BE49-F238E27FC236}">
                <a16:creationId xmlns:a16="http://schemas.microsoft.com/office/drawing/2014/main" xmlns="" id="{0C587B59-DD45-B748-8413-6BB363FB73AB}"/>
              </a:ext>
            </a:extLst>
          </p:cNvPr>
          <p:cNvSpPr/>
          <p:nvPr/>
        </p:nvSpPr>
        <p:spPr>
          <a:xfrm rot="3456690" flipH="1" flipV="1">
            <a:off x="4091784" y="2801647"/>
            <a:ext cx="345006" cy="2016706"/>
          </a:xfrm>
          <a:prstGeom prst="upArrow">
            <a:avLst>
              <a:gd name="adj1" fmla="val 0"/>
              <a:gd name="adj2" fmla="val 86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84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anim calcmode="lin" valueType="num">
                                      <p:cBhvr>
                                        <p:cTn id="53" dur="500" fill="hold"/>
                                        <p:tgtEl>
                                          <p:spTgt spid="16"/>
                                        </p:tgtEl>
                                        <p:attrNameLst>
                                          <p:attrName>ppt_x</p:attrName>
                                        </p:attrNameLst>
                                      </p:cBhvr>
                                      <p:tavLst>
                                        <p:tav tm="0">
                                          <p:val>
                                            <p:strVal val="#ppt_x"/>
                                          </p:val>
                                        </p:tav>
                                        <p:tav tm="100000">
                                          <p:val>
                                            <p:strVal val="#ppt_x"/>
                                          </p:val>
                                        </p:tav>
                                      </p:tavLst>
                                    </p:anim>
                                    <p:anim calcmode="lin" valueType="num">
                                      <p:cBhvr>
                                        <p:cTn id="5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4" grpId="0" animBg="1"/>
      <p:bldP spid="16" grpId="0" animBg="1"/>
      <p:bldP spid="26" grpId="0" animBg="1"/>
      <p:bldP spid="28" grpId="0" animBg="1"/>
      <p:bldP spid="30"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199" y="1981200"/>
            <a:ext cx="3850217"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9E1C57CA-5590-B143-998B-601FA0CD5502}"/>
              </a:ext>
            </a:extLst>
          </p:cNvPr>
          <p:cNvSpPr txBox="1"/>
          <p:nvPr/>
        </p:nvSpPr>
        <p:spPr>
          <a:xfrm>
            <a:off x="5181600" y="2514600"/>
            <a:ext cx="1828800" cy="1828800"/>
          </a:xfrm>
          <a:prstGeom prst="rect">
            <a:avLst/>
          </a:prstGeom>
          <a:noFill/>
        </p:spPr>
        <p:txBody>
          <a:bodyPr wrap="square" rtlCol="0">
            <a:spAutoFit/>
          </a:bodyPr>
          <a:lstStyle/>
          <a:p>
            <a:pPr algn="l"/>
            <a:endParaRPr lang="fr-FR" dirty="0"/>
          </a:p>
        </p:txBody>
      </p:sp>
      <p:sp>
        <p:nvSpPr>
          <p:cNvPr id="2" name="ZoneTexte 1">
            <a:extLst>
              <a:ext uri="{FF2B5EF4-FFF2-40B4-BE49-F238E27FC236}">
                <a16:creationId xmlns:a16="http://schemas.microsoft.com/office/drawing/2014/main" xmlns="" id="{B8F3BE64-A44A-8048-B4C7-8D519CD925FD}"/>
              </a:ext>
            </a:extLst>
          </p:cNvPr>
          <p:cNvSpPr txBox="1"/>
          <p:nvPr/>
        </p:nvSpPr>
        <p:spPr>
          <a:xfrm>
            <a:off x="338667" y="228603"/>
            <a:ext cx="11451166" cy="3970318"/>
          </a:xfrm>
          <a:prstGeom prst="rect">
            <a:avLst/>
          </a:prstGeom>
          <a:noFill/>
        </p:spPr>
        <p:txBody>
          <a:bodyPr wrap="square" rtlCol="0">
            <a:spAutoFit/>
          </a:bodyPr>
          <a:lstStyle/>
          <a:p>
            <a:pPr algn="ctr"/>
            <a:r>
              <a:rPr lang="fr-FR" sz="2800" b="1" u="sng" dirty="0"/>
              <a:t>Dictée</a:t>
            </a:r>
          </a:p>
          <a:p>
            <a:pPr algn="l"/>
            <a:endParaRPr lang="fr-FR" sz="2800" dirty="0"/>
          </a:p>
          <a:p>
            <a:pPr algn="l"/>
            <a:r>
              <a:rPr lang="fr-FR" sz="2800" dirty="0"/>
              <a:t>Longtemps, Cœur de Lion a été considéré comme le héros de la communauté </a:t>
            </a:r>
          </a:p>
          <a:p>
            <a:pPr algn="l"/>
            <a:endParaRPr lang="fr-FR" sz="2800" dirty="0"/>
          </a:p>
          <a:p>
            <a:pPr algn="l"/>
            <a:r>
              <a:rPr lang="fr-FR" sz="2800" dirty="0"/>
              <a:t>des souris. C’était un mulot très courageux, il était capable de sauver d’autres </a:t>
            </a:r>
          </a:p>
          <a:p>
            <a:pPr algn="l"/>
            <a:endParaRPr lang="fr-FR" sz="2800" dirty="0"/>
          </a:p>
          <a:p>
            <a:pPr algn="l"/>
            <a:r>
              <a:rPr lang="fr-FR" sz="2800" dirty="0"/>
              <a:t>animaux au risque de sa vie !</a:t>
            </a:r>
          </a:p>
          <a:p>
            <a:pPr algn="l"/>
            <a:endParaRPr lang="fr-FR" sz="2800" dirty="0"/>
          </a:p>
          <a:p>
            <a:pPr algn="l"/>
            <a:r>
              <a:rPr lang="fr-FR" sz="2800" dirty="0"/>
              <a:t>Plus tard, son orgueil le mènera à sa perte. </a:t>
            </a:r>
          </a:p>
        </p:txBody>
      </p:sp>
    </p:spTree>
    <p:extLst>
      <p:ext uri="{BB962C8B-B14F-4D97-AF65-F5344CB8AC3E}">
        <p14:creationId xmlns:p14="http://schemas.microsoft.com/office/powerpoint/2010/main" val="1319471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4133850" cy="3686175"/>
          </a:xfrm>
          <a:prstGeom prst="rect">
            <a:avLst/>
          </a:prstGeom>
          <a:noFill/>
        </p:spPr>
      </p:pic>
    </p:spTree>
    <p:extLst>
      <p:ext uri="{BB962C8B-B14F-4D97-AF65-F5344CB8AC3E}">
        <p14:creationId xmlns:p14="http://schemas.microsoft.com/office/powerpoint/2010/main" val="3667430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1D92852E-A0E6-2647-BE42-FD8479D01C2B}"/>
              </a:ext>
            </a:extLst>
          </p:cNvPr>
          <p:cNvSpPr txBox="1"/>
          <p:nvPr/>
        </p:nvSpPr>
        <p:spPr>
          <a:xfrm>
            <a:off x="497417" y="1990733"/>
            <a:ext cx="7567082" cy="34778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u="sng" dirty="0"/>
              <a:t>Le mulot</a:t>
            </a:r>
          </a:p>
          <a:p>
            <a:pPr algn="l"/>
            <a:endParaRPr lang="fr-FR" sz="2400" dirty="0"/>
          </a:p>
          <a:p>
            <a:pPr algn="l"/>
            <a:r>
              <a:rPr lang="fr-FR" sz="2400" dirty="0"/>
              <a:t>Les femelles ont deux ou trois portées tous les ans.</a:t>
            </a:r>
          </a:p>
          <a:p>
            <a:pPr algn="l"/>
            <a:r>
              <a:rPr lang="fr-FR" sz="2400" dirty="0"/>
              <a:t>Au début de leur vie, elles nourrissent leurs petits toutes les 5 minutes du 1</a:t>
            </a:r>
            <a:r>
              <a:rPr lang="fr-FR" sz="2400" baseline="30000" dirty="0"/>
              <a:t>er</a:t>
            </a:r>
            <a:r>
              <a:rPr lang="fr-FR" sz="2400" dirty="0"/>
              <a:t> au 4</a:t>
            </a:r>
            <a:r>
              <a:rPr lang="fr-FR" sz="2400" baseline="30000" dirty="0"/>
              <a:t>ème</a:t>
            </a:r>
            <a:r>
              <a:rPr lang="fr-FR" sz="2400" dirty="0"/>
              <a:t> jour. Les jeunes sont autonomes au bout de 3 semaines.</a:t>
            </a:r>
          </a:p>
          <a:p>
            <a:pPr algn="l"/>
            <a:r>
              <a:rPr lang="fr-FR" sz="2400" dirty="0"/>
              <a:t>Quand il est adulte, le mulot reste actif toute l’année. Il se nourrit principalement la nuit.</a:t>
            </a:r>
          </a:p>
          <a:p>
            <a:pPr algn="l"/>
            <a:r>
              <a:rPr lang="fr-FR" sz="2400" dirty="0"/>
              <a:t>Il meurt lorsqu’il a 3 ou </a:t>
            </a:r>
            <a:r>
              <a:rPr lang="fr-FR" sz="2400"/>
              <a:t>4 ans.</a:t>
            </a:r>
            <a:endParaRPr lang="fr-FR" sz="2400" dirty="0"/>
          </a:p>
        </p:txBody>
      </p:sp>
      <p:pic>
        <p:nvPicPr>
          <p:cNvPr id="2" name="Image 2">
            <a:extLst>
              <a:ext uri="{FF2B5EF4-FFF2-40B4-BE49-F238E27FC236}">
                <a16:creationId xmlns:a16="http://schemas.microsoft.com/office/drawing/2014/main" xmlns="" id="{435D9E60-4ADC-0148-AAE9-B55DD3C9D7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584" y="1989670"/>
            <a:ext cx="3386666" cy="3500432"/>
          </a:xfrm>
          <a:prstGeom prst="rect">
            <a:avLst/>
          </a:prstGeom>
        </p:spPr>
      </p:pic>
      <p:sp>
        <p:nvSpPr>
          <p:cNvPr id="5" name="ZoneTexte 4">
            <a:extLst>
              <a:ext uri="{FF2B5EF4-FFF2-40B4-BE49-F238E27FC236}">
                <a16:creationId xmlns:a16="http://schemas.microsoft.com/office/drawing/2014/main" xmlns="" id="{5CB440B0-780E-D646-B1C2-3F315916E10A}"/>
              </a:ext>
            </a:extLst>
          </p:cNvPr>
          <p:cNvSpPr txBox="1"/>
          <p:nvPr/>
        </p:nvSpPr>
        <p:spPr>
          <a:xfrm>
            <a:off x="179916" y="165104"/>
            <a:ext cx="11842751" cy="523220"/>
          </a:xfrm>
          <a:prstGeom prst="rect">
            <a:avLst/>
          </a:prstGeom>
          <a:noFill/>
        </p:spPr>
        <p:txBody>
          <a:bodyPr wrap="square" rtlCol="0">
            <a:spAutoFit/>
          </a:bodyPr>
          <a:lstStyle/>
          <a:p>
            <a:pPr algn="l"/>
            <a:r>
              <a:rPr lang="fr-FR" sz="2800" u="sng" dirty="0">
                <a:solidFill>
                  <a:schemeClr val="accent1"/>
                </a:solidFill>
              </a:rPr>
              <a:t>Retrouve les compléments circonstanciels dans ce texte documentaire.</a:t>
            </a:r>
          </a:p>
        </p:txBody>
      </p:sp>
      <p:sp>
        <p:nvSpPr>
          <p:cNvPr id="7" name="ZoneTexte 6">
            <a:extLst>
              <a:ext uri="{FF2B5EF4-FFF2-40B4-BE49-F238E27FC236}">
                <a16:creationId xmlns:a16="http://schemas.microsoft.com/office/drawing/2014/main" xmlns="" id="{239FD9C9-61B4-8240-B274-7720E153A2FD}"/>
              </a:ext>
            </a:extLst>
          </p:cNvPr>
          <p:cNvSpPr txBox="1"/>
          <p:nvPr/>
        </p:nvSpPr>
        <p:spPr>
          <a:xfrm>
            <a:off x="4311642" y="889002"/>
            <a:ext cx="4017434" cy="523220"/>
          </a:xfrm>
          <a:prstGeom prst="rect">
            <a:avLst/>
          </a:prstGeom>
          <a:noFill/>
        </p:spPr>
        <p:txBody>
          <a:bodyPr wrap="square" rtlCol="0">
            <a:spAutoFit/>
          </a:bodyPr>
          <a:lstStyle/>
          <a:p>
            <a:pPr algn="l"/>
            <a:r>
              <a:rPr lang="fr-FR" sz="2800" u="sng" dirty="0">
                <a:solidFill>
                  <a:schemeClr val="accent2"/>
                </a:solidFill>
              </a:rPr>
              <a:t>Quand ? A quel moment ?</a:t>
            </a:r>
          </a:p>
        </p:txBody>
      </p:sp>
      <p:sp>
        <p:nvSpPr>
          <p:cNvPr id="3" name="ZoneTexte 2">
            <a:extLst>
              <a:ext uri="{FF2B5EF4-FFF2-40B4-BE49-F238E27FC236}">
                <a16:creationId xmlns:a16="http://schemas.microsoft.com/office/drawing/2014/main" xmlns="" id="{4FE1E285-77C1-7547-8A7E-506674D9C4CB}"/>
              </a:ext>
            </a:extLst>
          </p:cNvPr>
          <p:cNvSpPr txBox="1"/>
          <p:nvPr/>
        </p:nvSpPr>
        <p:spPr>
          <a:xfrm>
            <a:off x="10498668" y="5149945"/>
            <a:ext cx="1492250" cy="276999"/>
          </a:xfrm>
          <a:prstGeom prst="rect">
            <a:avLst/>
          </a:prstGeom>
          <a:noFill/>
        </p:spPr>
        <p:txBody>
          <a:bodyPr wrap="square" rtlCol="0">
            <a:spAutoFit/>
          </a:bodyPr>
          <a:lstStyle/>
          <a:p>
            <a:pPr algn="l"/>
            <a:r>
              <a:rPr lang="fr-FR" sz="1200" dirty="0"/>
              <a:t>© </a:t>
            </a:r>
            <a:r>
              <a:rPr lang="fr-FR" sz="1200" dirty="0" err="1"/>
              <a:t>Qwant</a:t>
            </a:r>
            <a:r>
              <a:rPr lang="fr-FR" sz="1200" dirty="0"/>
              <a:t> Junior</a:t>
            </a:r>
          </a:p>
        </p:txBody>
      </p:sp>
    </p:spTree>
    <p:extLst>
      <p:ext uri="{BB962C8B-B14F-4D97-AF65-F5344CB8AC3E}">
        <p14:creationId xmlns:p14="http://schemas.microsoft.com/office/powerpoint/2010/main" val="293522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80441"/>
            <a:ext cx="12033250" cy="6544728"/>
          </a:xfrm>
          <a:prstGeom prst="rect">
            <a:avLst/>
          </a:prstGeom>
          <a:noFill/>
        </p:spPr>
        <p:txBody>
          <a:bodyPr wrap="square" rtlCol="0">
            <a:spAutoFit/>
          </a:bodyPr>
          <a:lstStyle/>
          <a:p>
            <a:pPr algn="ctr"/>
            <a:r>
              <a:rPr lang="fr-FR" sz="2800" u="sng" dirty="0"/>
              <a:t>Cœur de Lion</a:t>
            </a:r>
          </a:p>
          <a:p>
            <a:pPr algn="ctr"/>
            <a:endParaRPr lang="fr-FR" sz="2800" dirty="0"/>
          </a:p>
          <a:p>
            <a:pPr algn="l"/>
            <a:r>
              <a:rPr lang="fr-FR" sz="2800" dirty="0"/>
              <a:t>Il était si courageux qu’on l’appelait Cœur de Lion. Ni le tonnerre, ni la pluie, </a:t>
            </a:r>
          </a:p>
          <a:p>
            <a:pPr algn="l"/>
            <a:endParaRPr lang="fr-FR" sz="1200" dirty="0"/>
          </a:p>
          <a:p>
            <a:pPr algn="l"/>
            <a:r>
              <a:rPr lang="fr-FR" sz="2800" dirty="0"/>
              <a:t>ni le vent en rafales ne lui faisaient peur. Pas même la nuit et ses ombres </a:t>
            </a:r>
          </a:p>
          <a:p>
            <a:pPr algn="l"/>
            <a:endParaRPr lang="fr-FR" sz="1200" dirty="0"/>
          </a:p>
          <a:p>
            <a:pPr algn="l"/>
            <a:r>
              <a:rPr lang="fr-FR" sz="2800" dirty="0"/>
              <a:t>inquiétantes et ses bêtes cachées et ses bruits bizarres. Rien ne l’effrayait </a:t>
            </a:r>
          </a:p>
          <a:p>
            <a:pPr algn="l"/>
            <a:endParaRPr lang="fr-FR" sz="1200" dirty="0"/>
          </a:p>
          <a:p>
            <a:pPr algn="l"/>
            <a:r>
              <a:rPr lang="fr-FR" sz="2800" dirty="0"/>
              <a:t>jamais.</a:t>
            </a:r>
          </a:p>
          <a:p>
            <a:pPr algn="l"/>
            <a:endParaRPr lang="fr-FR" sz="1200" dirty="0"/>
          </a:p>
          <a:p>
            <a:pPr algn="l"/>
            <a:r>
              <a:rPr lang="fr-FR" sz="2800" dirty="0"/>
              <a:t>Aussi était-il devenu le héros de sa communauté. Quand on lui avait donné </a:t>
            </a:r>
          </a:p>
          <a:p>
            <a:pPr algn="l"/>
            <a:endParaRPr lang="fr-FR" sz="1200" dirty="0"/>
          </a:p>
          <a:p>
            <a:pPr algn="l"/>
            <a:r>
              <a:rPr lang="fr-FR" sz="2800" dirty="0"/>
              <a:t>son surnom, il en avait été très fier, et il se promenait, la tête haute, la </a:t>
            </a:r>
          </a:p>
          <a:p>
            <a:pPr algn="l"/>
            <a:endParaRPr lang="fr-FR" sz="1200" dirty="0"/>
          </a:p>
          <a:p>
            <a:pPr algn="l"/>
            <a:r>
              <a:rPr lang="fr-FR" sz="2800" dirty="0"/>
              <a:t>moustache arrogante, en répétant sans arrêt et très fort pour qu’on </a:t>
            </a:r>
          </a:p>
          <a:p>
            <a:pPr algn="l"/>
            <a:endParaRPr lang="fr-FR" sz="1200" dirty="0"/>
          </a:p>
          <a:p>
            <a:pPr algn="l"/>
            <a:r>
              <a:rPr lang="fr-FR" sz="2800" dirty="0"/>
              <a:t>l’entende:</a:t>
            </a:r>
          </a:p>
          <a:p>
            <a:pPr algn="l"/>
            <a:endParaRPr lang="fr-FR" sz="1200" dirty="0"/>
          </a:p>
          <a:p>
            <a:pPr algn="l"/>
            <a:r>
              <a:rPr lang="fr-FR" sz="2800" dirty="0"/>
              <a:t>- Je m’appelle Cœur de Lion et je n’ai peur de rien ni de personne !</a:t>
            </a:r>
          </a:p>
        </p:txBody>
      </p:sp>
      <p:sp>
        <p:nvSpPr>
          <p:cNvPr id="2" name="ZoneTexte 1">
            <a:extLst>
              <a:ext uri="{FF2B5EF4-FFF2-40B4-BE49-F238E27FC236}">
                <a16:creationId xmlns:a16="http://schemas.microsoft.com/office/drawing/2014/main" xmlns="" id="{2EC18B1B-D40E-584F-AEE4-A7E54F585AE2}"/>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a:t>
            </a:r>
            <a:r>
              <a:rPr lang="fr-FR" sz="1400" i="1" dirty="0"/>
              <a:t>, Histoires pressées </a:t>
            </a:r>
            <a:r>
              <a:rPr lang="fr-FR" sz="1400" dirty="0"/>
              <a:t>© Milan Junior, 1988</a:t>
            </a:r>
          </a:p>
        </p:txBody>
      </p:sp>
    </p:spTree>
    <p:extLst>
      <p:ext uri="{BB962C8B-B14F-4D97-AF65-F5344CB8AC3E}">
        <p14:creationId xmlns:p14="http://schemas.microsoft.com/office/powerpoint/2010/main" val="1343352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1D92852E-A0E6-2647-BE42-FD8479D01C2B}"/>
              </a:ext>
            </a:extLst>
          </p:cNvPr>
          <p:cNvSpPr txBox="1"/>
          <p:nvPr/>
        </p:nvSpPr>
        <p:spPr>
          <a:xfrm>
            <a:off x="63501" y="339736"/>
            <a:ext cx="9038166" cy="3108543"/>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800" u="sng" dirty="0"/>
              <a:t>Le mulot</a:t>
            </a:r>
          </a:p>
          <a:p>
            <a:pPr algn="l"/>
            <a:endParaRPr lang="fr-FR" sz="2400" dirty="0"/>
          </a:p>
          <a:p>
            <a:pPr algn="l"/>
            <a:r>
              <a:rPr lang="fr-FR" sz="2400" dirty="0"/>
              <a:t>Les femelles ont deux ou trois portées </a:t>
            </a:r>
            <a:r>
              <a:rPr lang="fr-FR" sz="2400" u="sng" dirty="0"/>
              <a:t>tous les ans</a:t>
            </a:r>
            <a:r>
              <a:rPr lang="fr-FR" sz="2400" dirty="0"/>
              <a:t>.</a:t>
            </a:r>
          </a:p>
          <a:p>
            <a:pPr algn="l"/>
            <a:r>
              <a:rPr lang="fr-FR" sz="2400" u="sng" dirty="0"/>
              <a:t>Au début de leur vie</a:t>
            </a:r>
            <a:r>
              <a:rPr lang="fr-FR" sz="2400" dirty="0"/>
              <a:t>, elles nourrissent leurs petits</a:t>
            </a:r>
            <a:r>
              <a:rPr lang="fr-FR" sz="2400" u="sng" dirty="0"/>
              <a:t> toutes les 5 minutes</a:t>
            </a:r>
            <a:r>
              <a:rPr lang="fr-FR" sz="2400" dirty="0"/>
              <a:t> </a:t>
            </a:r>
            <a:r>
              <a:rPr lang="fr-FR" sz="2400" u="sng" dirty="0"/>
              <a:t>du 1</a:t>
            </a:r>
            <a:r>
              <a:rPr lang="fr-FR" sz="2400" u="sng" baseline="30000" dirty="0"/>
              <a:t>er</a:t>
            </a:r>
            <a:r>
              <a:rPr lang="fr-FR" sz="2400" u="sng" dirty="0"/>
              <a:t> au 4</a:t>
            </a:r>
            <a:r>
              <a:rPr lang="fr-FR" sz="2400" u="sng" baseline="30000" dirty="0"/>
              <a:t>ème</a:t>
            </a:r>
            <a:r>
              <a:rPr lang="fr-FR" sz="2400" u="sng" dirty="0"/>
              <a:t> jour</a:t>
            </a:r>
            <a:r>
              <a:rPr lang="fr-FR" sz="2400" dirty="0"/>
              <a:t>. Les jeunes sont autonomes </a:t>
            </a:r>
            <a:r>
              <a:rPr lang="fr-FR" sz="2400" u="sng" dirty="0"/>
              <a:t>au bout de 3 semaines</a:t>
            </a:r>
            <a:r>
              <a:rPr lang="fr-FR" sz="2400" dirty="0"/>
              <a:t>.</a:t>
            </a:r>
          </a:p>
          <a:p>
            <a:pPr algn="l"/>
            <a:r>
              <a:rPr lang="fr-FR" sz="2400" u="sng" dirty="0"/>
              <a:t>Quand il est adulte</a:t>
            </a:r>
            <a:r>
              <a:rPr lang="fr-FR" sz="2400" dirty="0"/>
              <a:t>, le mulot reste actif </a:t>
            </a:r>
            <a:r>
              <a:rPr lang="fr-FR" sz="2400" u="sng" dirty="0"/>
              <a:t>toute l’année</a:t>
            </a:r>
            <a:r>
              <a:rPr lang="fr-FR" sz="2400" dirty="0"/>
              <a:t>. Il se nourrit principalement </a:t>
            </a:r>
            <a:r>
              <a:rPr lang="fr-FR" sz="2400" u="sng" dirty="0"/>
              <a:t>la nuit</a:t>
            </a:r>
            <a:r>
              <a:rPr lang="fr-FR" sz="2400" dirty="0"/>
              <a:t>.</a:t>
            </a:r>
          </a:p>
          <a:p>
            <a:pPr algn="l"/>
            <a:r>
              <a:rPr lang="fr-FR" sz="2400" dirty="0"/>
              <a:t>Il meurt </a:t>
            </a:r>
            <a:r>
              <a:rPr lang="fr-FR" sz="2400" u="sng" dirty="0"/>
              <a:t>lorsqu’il a 3 ou 4 ans.</a:t>
            </a:r>
          </a:p>
        </p:txBody>
      </p:sp>
      <p:pic>
        <p:nvPicPr>
          <p:cNvPr id="2" name="Image 2">
            <a:extLst>
              <a:ext uri="{FF2B5EF4-FFF2-40B4-BE49-F238E27FC236}">
                <a16:creationId xmlns:a16="http://schemas.microsoft.com/office/drawing/2014/main" xmlns="" id="{435D9E60-4ADC-0148-AAE9-B55DD3C9D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7331" y="339736"/>
            <a:ext cx="2914627" cy="3089263"/>
          </a:xfrm>
          <a:prstGeom prst="rect">
            <a:avLst/>
          </a:prstGeom>
        </p:spPr>
      </p:pic>
      <p:sp>
        <p:nvSpPr>
          <p:cNvPr id="3" name="ZoneTexte 2">
            <a:extLst>
              <a:ext uri="{FF2B5EF4-FFF2-40B4-BE49-F238E27FC236}">
                <a16:creationId xmlns:a16="http://schemas.microsoft.com/office/drawing/2014/main" xmlns="" id="{DDE90ED8-AC03-4E45-9829-E30A791A1745}"/>
              </a:ext>
            </a:extLst>
          </p:cNvPr>
          <p:cNvSpPr txBox="1"/>
          <p:nvPr/>
        </p:nvSpPr>
        <p:spPr>
          <a:xfrm>
            <a:off x="169332" y="3955977"/>
            <a:ext cx="11902625" cy="1384995"/>
          </a:xfrm>
          <a:prstGeom prst="rect">
            <a:avLst/>
          </a:prstGeom>
          <a:noFill/>
        </p:spPr>
        <p:txBody>
          <a:bodyPr wrap="square" rtlCol="0">
            <a:spAutoFit/>
          </a:bodyPr>
          <a:lstStyle/>
          <a:p>
            <a:r>
              <a:rPr lang="fr-FR" sz="2800" dirty="0"/>
              <a:t>Les textes documentaires sont souvent </a:t>
            </a:r>
            <a:r>
              <a:rPr lang="fr-FR" sz="2800" dirty="0">
                <a:solidFill>
                  <a:schemeClr val="accent1"/>
                </a:solidFill>
              </a:rPr>
              <a:t>enrichis par les compléments circonstanciels</a:t>
            </a:r>
            <a:r>
              <a:rPr lang="fr-FR" sz="2800" dirty="0"/>
              <a:t>, car ils ont pour fonction de donner des </a:t>
            </a:r>
            <a:r>
              <a:rPr lang="fr-FR" sz="2800" dirty="0">
                <a:solidFill>
                  <a:schemeClr val="accent1"/>
                </a:solidFill>
              </a:rPr>
              <a:t>informations précises</a:t>
            </a:r>
            <a:r>
              <a:rPr lang="fr-FR" sz="2800" dirty="0"/>
              <a:t> au lecteur.</a:t>
            </a:r>
          </a:p>
        </p:txBody>
      </p:sp>
      <p:sp>
        <p:nvSpPr>
          <p:cNvPr id="6" name="ZoneTexte 5">
            <a:extLst>
              <a:ext uri="{FF2B5EF4-FFF2-40B4-BE49-F238E27FC236}">
                <a16:creationId xmlns:a16="http://schemas.microsoft.com/office/drawing/2014/main" xmlns="" id="{9617614F-2757-5349-AC35-CA13507BEEAC}"/>
              </a:ext>
            </a:extLst>
          </p:cNvPr>
          <p:cNvSpPr txBox="1"/>
          <p:nvPr/>
        </p:nvSpPr>
        <p:spPr>
          <a:xfrm>
            <a:off x="10911417" y="3152000"/>
            <a:ext cx="1492250" cy="276999"/>
          </a:xfrm>
          <a:prstGeom prst="rect">
            <a:avLst/>
          </a:prstGeom>
          <a:noFill/>
        </p:spPr>
        <p:txBody>
          <a:bodyPr wrap="square" rtlCol="0">
            <a:spAutoFit/>
          </a:bodyPr>
          <a:lstStyle/>
          <a:p>
            <a:pPr algn="l"/>
            <a:r>
              <a:rPr lang="fr-FR" sz="1200" dirty="0"/>
              <a:t>© </a:t>
            </a:r>
            <a:r>
              <a:rPr lang="fr-FR" sz="1200" dirty="0" err="1"/>
              <a:t>Qwant</a:t>
            </a:r>
            <a:r>
              <a:rPr lang="fr-FR" sz="1200" dirty="0"/>
              <a:t> Junior</a:t>
            </a:r>
          </a:p>
        </p:txBody>
      </p:sp>
    </p:spTree>
    <p:extLst>
      <p:ext uri="{BB962C8B-B14F-4D97-AF65-F5344CB8AC3E}">
        <p14:creationId xmlns:p14="http://schemas.microsoft.com/office/powerpoint/2010/main" val="248376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80441"/>
            <a:ext cx="12033250" cy="6063198"/>
          </a:xfrm>
          <a:prstGeom prst="rect">
            <a:avLst/>
          </a:prstGeom>
          <a:noFill/>
        </p:spPr>
        <p:txBody>
          <a:bodyPr wrap="square" rtlCol="0">
            <a:spAutoFit/>
          </a:bodyPr>
          <a:lstStyle/>
          <a:p>
            <a:r>
              <a:rPr lang="fr-FR" sz="2800" dirty="0"/>
              <a:t>Un jour qu’il passait près d’une mare, il entendit un appel au secours. C’était une </a:t>
            </a:r>
          </a:p>
          <a:p>
            <a:endParaRPr lang="fr-FR" sz="1200" dirty="0"/>
          </a:p>
          <a:p>
            <a:r>
              <a:rPr lang="fr-FR" sz="2800" dirty="0"/>
              <a:t>grenouille qui s’était coincé la patte dans une racine. La pauvre tirait vainement </a:t>
            </a:r>
          </a:p>
          <a:p>
            <a:endParaRPr lang="fr-FR" sz="1200" dirty="0"/>
          </a:p>
          <a:p>
            <a:r>
              <a:rPr lang="fr-FR" sz="2800" dirty="0"/>
              <a:t>sur sa patte, rien à faire. Peu à peu, elle perdait ses forces et allait s’évanouir. Or, </a:t>
            </a:r>
          </a:p>
          <a:p>
            <a:endParaRPr lang="fr-FR" sz="1200" dirty="0"/>
          </a:p>
          <a:p>
            <a:r>
              <a:rPr lang="fr-FR" sz="2800" dirty="0"/>
              <a:t>tapie sous une roche, la redoutable couleuvre d’eau n’attendait que ce moment </a:t>
            </a:r>
          </a:p>
          <a:p>
            <a:endParaRPr lang="fr-FR" sz="1200" dirty="0"/>
          </a:p>
          <a:p>
            <a:r>
              <a:rPr lang="fr-FR" sz="2800" dirty="0"/>
              <a:t>pour se précipiter sur le batracien et l’avaler tout cru. Cœur de Lion ne fit ni une </a:t>
            </a:r>
          </a:p>
          <a:p>
            <a:endParaRPr lang="fr-FR" sz="1200" dirty="0"/>
          </a:p>
          <a:p>
            <a:r>
              <a:rPr lang="fr-FR" sz="2800" dirty="0"/>
              <a:t>ni deux. Lui qui détestait l’eau, il n’hésita pas à se mouiller ; il trancha la racine et </a:t>
            </a:r>
          </a:p>
          <a:p>
            <a:endParaRPr lang="fr-FR" sz="1200" dirty="0"/>
          </a:p>
          <a:p>
            <a:r>
              <a:rPr lang="fr-FR" sz="2800" dirty="0"/>
              <a:t>délivra la</a:t>
            </a:r>
            <a:r>
              <a:rPr lang="fr-FR" sz="1200" dirty="0"/>
              <a:t> </a:t>
            </a:r>
            <a:r>
              <a:rPr lang="fr-FR" sz="2800" dirty="0"/>
              <a:t>malheureuse. Il était temps, la couleuvre, déjà, déroulait ses anneaux. </a:t>
            </a:r>
          </a:p>
          <a:p>
            <a:endParaRPr lang="fr-FR" sz="1200" dirty="0"/>
          </a:p>
          <a:p>
            <a:r>
              <a:rPr lang="fr-FR" sz="2800" dirty="0"/>
              <a:t>Une autre fois, ce fut une fourmi qu’il tira d’embarras. L’inconsciente s’était </a:t>
            </a:r>
          </a:p>
          <a:p>
            <a:endParaRPr lang="fr-FR" sz="1200" dirty="0"/>
          </a:p>
          <a:p>
            <a:r>
              <a:rPr lang="fr-FR" sz="2800" dirty="0"/>
              <a:t>fourvoyée dans la toile sucrée de l’épouvantable épeire. Il arriva juste à temps </a:t>
            </a:r>
          </a:p>
          <a:p>
            <a:endParaRPr lang="fr-FR" sz="1200" dirty="0"/>
          </a:p>
          <a:p>
            <a:r>
              <a:rPr lang="fr-FR" sz="2800" dirty="0"/>
              <a:t>pour retirer la fourmi des pattes de la tisseuse.</a:t>
            </a:r>
          </a:p>
        </p:txBody>
      </p:sp>
      <p:sp>
        <p:nvSpPr>
          <p:cNvPr id="2" name="ZoneTexte 1">
            <a:extLst>
              <a:ext uri="{FF2B5EF4-FFF2-40B4-BE49-F238E27FC236}">
                <a16:creationId xmlns:a16="http://schemas.microsoft.com/office/drawing/2014/main" xmlns="" id="{3E152574-B876-CC4C-9A8B-6CDC137E19AC}"/>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 </a:t>
            </a:r>
            <a:r>
              <a:rPr lang="fr-FR" sz="1400" i="1" dirty="0"/>
              <a:t>Histoires pressées </a:t>
            </a:r>
            <a:r>
              <a:rPr lang="fr-FR" sz="1400" dirty="0"/>
              <a:t>© Milan Junior, 1988</a:t>
            </a:r>
          </a:p>
        </p:txBody>
      </p:sp>
    </p:spTree>
    <p:extLst>
      <p:ext uri="{BB962C8B-B14F-4D97-AF65-F5344CB8AC3E}">
        <p14:creationId xmlns:p14="http://schemas.microsoft.com/office/powerpoint/2010/main" val="4228460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127006"/>
            <a:ext cx="12022666" cy="6740307"/>
          </a:xfrm>
          <a:prstGeom prst="rect">
            <a:avLst/>
          </a:prstGeom>
          <a:noFill/>
        </p:spPr>
        <p:txBody>
          <a:bodyPr wrap="square" rtlCol="0">
            <a:spAutoFit/>
          </a:bodyPr>
          <a:lstStyle/>
          <a:p>
            <a:r>
              <a:rPr lang="fr-FR" sz="2800" dirty="0"/>
              <a:t>Cœur de Lion, enhardi par ces succès, décida de quitter son pays.</a:t>
            </a:r>
          </a:p>
          <a:p>
            <a:endParaRPr lang="fr-FR" sz="1200" dirty="0"/>
          </a:p>
          <a:p>
            <a:pPr marL="457200" indent="-457200">
              <a:buFontTx/>
              <a:buChar char="-"/>
            </a:pPr>
            <a:r>
              <a:rPr lang="fr-FR" sz="2800" dirty="0"/>
              <a:t>Il faut, dit-il, que le monde entier admire mon courage, applaudisse à mes exploits.</a:t>
            </a:r>
          </a:p>
          <a:p>
            <a:endParaRPr lang="fr-FR" sz="1200" dirty="0"/>
          </a:p>
          <a:p>
            <a:r>
              <a:rPr lang="fr-FR" sz="2800" dirty="0"/>
              <a:t>On essaya de le retenir. Rien n’y fit. Ni les pleurs de sa mère, ni les mises en garde </a:t>
            </a:r>
          </a:p>
          <a:p>
            <a:endParaRPr lang="fr-FR" sz="1200" dirty="0"/>
          </a:p>
          <a:p>
            <a:r>
              <a:rPr lang="fr-FR" sz="2800" dirty="0"/>
              <a:t>de son père. Il partit un beau matin, droit devant lui et sans se retourner. Il n’alla </a:t>
            </a:r>
          </a:p>
          <a:p>
            <a:endParaRPr lang="fr-FR" sz="1200" dirty="0"/>
          </a:p>
          <a:p>
            <a:r>
              <a:rPr lang="fr-FR" sz="2800" dirty="0"/>
              <a:t>pas loin.</a:t>
            </a:r>
          </a:p>
          <a:p>
            <a:endParaRPr lang="fr-FR" sz="1200" dirty="0"/>
          </a:p>
          <a:p>
            <a:r>
              <a:rPr lang="fr-FR" sz="2800" dirty="0"/>
              <a:t>Au premier détour de la haie, il rencontra une patte. Une grosse patte de chat. </a:t>
            </a:r>
          </a:p>
          <a:p>
            <a:endParaRPr lang="fr-FR" sz="1200" dirty="0"/>
          </a:p>
          <a:p>
            <a:r>
              <a:rPr lang="fr-FR" sz="2800" dirty="0"/>
              <a:t>C’était Finaud, le matou des fermiers, un matou matois qui guettait depuis </a:t>
            </a:r>
          </a:p>
          <a:p>
            <a:endParaRPr lang="fr-FR" sz="1200" dirty="0"/>
          </a:p>
          <a:p>
            <a:r>
              <a:rPr lang="fr-FR" sz="2800" dirty="0"/>
              <a:t>quelque temps la sortie du nid des mulots.</a:t>
            </a:r>
          </a:p>
          <a:p>
            <a:endParaRPr lang="fr-FR" sz="1200" dirty="0"/>
          </a:p>
          <a:p>
            <a:r>
              <a:rPr lang="fr-FR" sz="2800" dirty="0"/>
              <a:t>Cœur de Lion finit son voyage dans l’estomac d’un chat. On a beau s’appeler Cœur </a:t>
            </a:r>
          </a:p>
          <a:p>
            <a:endParaRPr lang="fr-FR" sz="1200" dirty="0"/>
          </a:p>
          <a:p>
            <a:r>
              <a:rPr lang="fr-FR" sz="2800" dirty="0"/>
              <a:t>de Lion, quand on n’est qu’un mulot, il vaut mieux prendre ses précautions.</a:t>
            </a:r>
          </a:p>
        </p:txBody>
      </p:sp>
      <p:sp>
        <p:nvSpPr>
          <p:cNvPr id="2" name="ZoneTexte 1">
            <a:extLst>
              <a:ext uri="{FF2B5EF4-FFF2-40B4-BE49-F238E27FC236}">
                <a16:creationId xmlns:a16="http://schemas.microsoft.com/office/drawing/2014/main" xmlns="" id="{FFD4D520-5E51-B448-94EF-582AD2B6B012}"/>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 </a:t>
            </a:r>
            <a:r>
              <a:rPr lang="fr-FR" sz="1400" i="1" dirty="0"/>
              <a:t>Histoires pressées </a:t>
            </a:r>
            <a:r>
              <a:rPr lang="fr-FR" sz="1400" dirty="0"/>
              <a:t>© Milan Junior, 1988</a:t>
            </a:r>
          </a:p>
        </p:txBody>
      </p:sp>
    </p:spTree>
    <p:extLst>
      <p:ext uri="{BB962C8B-B14F-4D97-AF65-F5344CB8AC3E}">
        <p14:creationId xmlns:p14="http://schemas.microsoft.com/office/powerpoint/2010/main" val="236308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1802972"/>
            <a:ext cx="12033250" cy="2985433"/>
          </a:xfrm>
          <a:prstGeom prst="rect">
            <a:avLst/>
          </a:prstGeom>
          <a:noFill/>
        </p:spPr>
        <p:txBody>
          <a:bodyPr wrap="square" rtlCol="0">
            <a:spAutoFit/>
          </a:bodyPr>
          <a:lstStyle/>
          <a:p>
            <a:r>
              <a:rPr lang="fr-FR" sz="2800" dirty="0"/>
              <a:t>Un jour qu’il passait près d’une mare, il entendit </a:t>
            </a:r>
            <a:r>
              <a:rPr lang="fr-FR" sz="2800" b="1" dirty="0"/>
              <a:t>un appel au secours</a:t>
            </a:r>
            <a:r>
              <a:rPr lang="fr-FR" sz="2800" dirty="0"/>
              <a:t>. C’était une </a:t>
            </a:r>
          </a:p>
          <a:p>
            <a:endParaRPr lang="fr-FR" sz="1200" dirty="0"/>
          </a:p>
          <a:p>
            <a:r>
              <a:rPr lang="fr-FR" sz="2800" dirty="0"/>
              <a:t>grenouille qui s’était coincé </a:t>
            </a:r>
            <a:r>
              <a:rPr lang="fr-FR" sz="2800" b="1" dirty="0"/>
              <a:t>la patte </a:t>
            </a:r>
            <a:r>
              <a:rPr lang="fr-FR" sz="2800" dirty="0"/>
              <a:t>dans une racine. La pauvre tirait vainement </a:t>
            </a:r>
          </a:p>
          <a:p>
            <a:endParaRPr lang="fr-FR" sz="1200" dirty="0"/>
          </a:p>
          <a:p>
            <a:r>
              <a:rPr lang="fr-FR" sz="2800" b="1" dirty="0"/>
              <a:t>sur sa patte</a:t>
            </a:r>
            <a:r>
              <a:rPr lang="fr-FR" sz="2800" dirty="0"/>
              <a:t>, rien à faire. Peu à peu, elle perdait </a:t>
            </a:r>
            <a:r>
              <a:rPr lang="fr-FR" sz="2800" b="1" dirty="0"/>
              <a:t>ses forces </a:t>
            </a:r>
            <a:r>
              <a:rPr lang="fr-FR" sz="2800" dirty="0"/>
              <a:t>et allait s’évanouir. Or, </a:t>
            </a:r>
          </a:p>
          <a:p>
            <a:endParaRPr lang="fr-FR" sz="1200" dirty="0"/>
          </a:p>
          <a:p>
            <a:r>
              <a:rPr lang="fr-FR" sz="2800" dirty="0"/>
              <a:t>tapie sous une roche, la redoutable couleuvre d’eau n’attendait que ce moment </a:t>
            </a:r>
          </a:p>
          <a:p>
            <a:endParaRPr lang="fr-FR" sz="1200" dirty="0"/>
          </a:p>
          <a:p>
            <a:r>
              <a:rPr lang="fr-FR" sz="2800" dirty="0"/>
              <a:t>pour se précipiter sur le bactérien et </a:t>
            </a:r>
            <a:r>
              <a:rPr lang="fr-FR" sz="2800" b="1" dirty="0"/>
              <a:t>l</a:t>
            </a:r>
            <a:r>
              <a:rPr lang="fr-FR" sz="2800" dirty="0"/>
              <a:t>’avaler tout cru.</a:t>
            </a:r>
          </a:p>
        </p:txBody>
      </p:sp>
      <p:sp>
        <p:nvSpPr>
          <p:cNvPr id="2" name="ZoneTexte 1">
            <a:extLst>
              <a:ext uri="{FF2B5EF4-FFF2-40B4-BE49-F238E27FC236}">
                <a16:creationId xmlns:a16="http://schemas.microsoft.com/office/drawing/2014/main" xmlns="" id="{39B349D2-364B-1C47-93F6-D4063A2E3473}"/>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 </a:t>
            </a:r>
            <a:r>
              <a:rPr lang="fr-FR" sz="1400" i="1" dirty="0"/>
              <a:t>Histoires pressées </a:t>
            </a:r>
            <a:r>
              <a:rPr lang="fr-FR" sz="1400" dirty="0"/>
              <a:t>© Milan Junior, 1988</a:t>
            </a:r>
          </a:p>
        </p:txBody>
      </p:sp>
      <p:sp>
        <p:nvSpPr>
          <p:cNvPr id="3" name="ZoneTexte 2">
            <a:extLst>
              <a:ext uri="{FF2B5EF4-FFF2-40B4-BE49-F238E27FC236}">
                <a16:creationId xmlns:a16="http://schemas.microsoft.com/office/drawing/2014/main" xmlns="" id="{ACFF5D47-5EC9-3F42-A757-562D916C1102}"/>
              </a:ext>
            </a:extLst>
          </p:cNvPr>
          <p:cNvSpPr txBox="1"/>
          <p:nvPr/>
        </p:nvSpPr>
        <p:spPr>
          <a:xfrm>
            <a:off x="87586" y="268012"/>
            <a:ext cx="2651526" cy="523220"/>
          </a:xfrm>
          <a:prstGeom prst="rect">
            <a:avLst/>
          </a:prstGeom>
          <a:noFill/>
        </p:spPr>
        <p:txBody>
          <a:bodyPr wrap="square" rtlCol="0">
            <a:spAutoFit/>
          </a:bodyPr>
          <a:lstStyle/>
          <a:p>
            <a:pPr algn="l"/>
            <a:r>
              <a:rPr lang="fr-FR" sz="2800" dirty="0">
                <a:solidFill>
                  <a:schemeClr val="accent1"/>
                </a:solidFill>
              </a:rPr>
              <a:t>Observons …</a:t>
            </a:r>
          </a:p>
        </p:txBody>
      </p:sp>
    </p:spTree>
    <p:extLst>
      <p:ext uri="{BB962C8B-B14F-4D97-AF65-F5344CB8AC3E}">
        <p14:creationId xmlns:p14="http://schemas.microsoft.com/office/powerpoint/2010/main" val="39101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37CB68-43C0-D44E-B2EB-5D7A4A728248}"/>
              </a:ext>
            </a:extLst>
          </p:cNvPr>
          <p:cNvSpPr>
            <a:spLocks noGrp="1"/>
          </p:cNvSpPr>
          <p:nvPr>
            <p:ph type="title"/>
          </p:nvPr>
        </p:nvSpPr>
        <p:spPr>
          <a:xfrm>
            <a:off x="412750" y="365125"/>
            <a:ext cx="3397250" cy="611140"/>
          </a:xfrm>
        </p:spPr>
        <p:txBody>
          <a:bodyPr>
            <a:noAutofit/>
          </a:bodyPr>
          <a:lstStyle/>
          <a:p>
            <a:r>
              <a:rPr lang="fr-FR" sz="4000" u="sng" dirty="0">
                <a:solidFill>
                  <a:schemeClr val="accent1"/>
                </a:solidFill>
              </a:rPr>
              <a:t>Souviens-toi …</a:t>
            </a:r>
          </a:p>
        </p:txBody>
      </p:sp>
      <p:sp>
        <p:nvSpPr>
          <p:cNvPr id="3" name="ZoneTexte 2">
            <a:extLst>
              <a:ext uri="{FF2B5EF4-FFF2-40B4-BE49-F238E27FC236}">
                <a16:creationId xmlns:a16="http://schemas.microsoft.com/office/drawing/2014/main" xmlns="" id="{BBF55906-753C-7048-998F-4428D4A7EFCE}"/>
              </a:ext>
            </a:extLst>
          </p:cNvPr>
          <p:cNvSpPr txBox="1"/>
          <p:nvPr/>
        </p:nvSpPr>
        <p:spPr>
          <a:xfrm>
            <a:off x="744483" y="1143000"/>
            <a:ext cx="9035977" cy="646331"/>
          </a:xfrm>
          <a:prstGeom prst="rect">
            <a:avLst/>
          </a:prstGeom>
          <a:noFill/>
        </p:spPr>
        <p:txBody>
          <a:bodyPr wrap="square" rtlCol="0">
            <a:spAutoFit/>
          </a:bodyPr>
          <a:lstStyle/>
          <a:p>
            <a:pPr algn="l"/>
            <a:r>
              <a:rPr lang="fr-FR" sz="3600" dirty="0">
                <a:solidFill>
                  <a:srgbClr val="C00000"/>
                </a:solidFill>
              </a:rPr>
              <a:t>Un complément d’objet </a:t>
            </a:r>
            <a:r>
              <a:rPr lang="fr-FR" sz="3600" dirty="0"/>
              <a:t>peut être…</a:t>
            </a:r>
          </a:p>
        </p:txBody>
      </p:sp>
      <p:sp>
        <p:nvSpPr>
          <p:cNvPr id="4" name="ZoneTexte 3">
            <a:extLst>
              <a:ext uri="{FF2B5EF4-FFF2-40B4-BE49-F238E27FC236}">
                <a16:creationId xmlns:a16="http://schemas.microsoft.com/office/drawing/2014/main" xmlns="" id="{0E463B03-30AA-D949-BE15-93D4E3C82454}"/>
              </a:ext>
            </a:extLst>
          </p:cNvPr>
          <p:cNvSpPr txBox="1"/>
          <p:nvPr/>
        </p:nvSpPr>
        <p:spPr>
          <a:xfrm>
            <a:off x="-76200" y="1991380"/>
            <a:ext cx="2590800" cy="523220"/>
          </a:xfrm>
          <a:prstGeom prst="rect">
            <a:avLst/>
          </a:prstGeom>
          <a:noFill/>
        </p:spPr>
        <p:txBody>
          <a:bodyPr wrap="square" rtlCol="0">
            <a:spAutoFit/>
          </a:bodyPr>
          <a:lstStyle/>
          <a:p>
            <a:pPr algn="ctr"/>
            <a:r>
              <a:rPr lang="fr-FR" sz="2800" dirty="0">
                <a:solidFill>
                  <a:srgbClr val="7030A0"/>
                </a:solidFill>
              </a:rPr>
              <a:t>Un infinitif </a:t>
            </a:r>
          </a:p>
        </p:txBody>
      </p:sp>
      <p:sp>
        <p:nvSpPr>
          <p:cNvPr id="10" name="ZoneTexte 9">
            <a:extLst>
              <a:ext uri="{FF2B5EF4-FFF2-40B4-BE49-F238E27FC236}">
                <a16:creationId xmlns:a16="http://schemas.microsoft.com/office/drawing/2014/main" xmlns="" id="{0E463B03-30AA-D949-BE15-93D4E3C82454}"/>
              </a:ext>
            </a:extLst>
          </p:cNvPr>
          <p:cNvSpPr txBox="1"/>
          <p:nvPr/>
        </p:nvSpPr>
        <p:spPr>
          <a:xfrm>
            <a:off x="2681795" y="1991380"/>
            <a:ext cx="3719005" cy="523220"/>
          </a:xfrm>
          <a:prstGeom prst="rect">
            <a:avLst/>
          </a:prstGeom>
          <a:noFill/>
        </p:spPr>
        <p:txBody>
          <a:bodyPr wrap="square" rtlCol="0">
            <a:spAutoFit/>
          </a:bodyPr>
          <a:lstStyle/>
          <a:p>
            <a:pPr algn="ctr"/>
            <a:r>
              <a:rPr lang="fr-FR" sz="2800" dirty="0">
                <a:solidFill>
                  <a:srgbClr val="0070C0"/>
                </a:solidFill>
              </a:rPr>
              <a:t>Un groupe nominal</a:t>
            </a:r>
          </a:p>
        </p:txBody>
      </p:sp>
      <p:sp>
        <p:nvSpPr>
          <p:cNvPr id="11" name="ZoneTexte 10">
            <a:extLst>
              <a:ext uri="{FF2B5EF4-FFF2-40B4-BE49-F238E27FC236}">
                <a16:creationId xmlns:a16="http://schemas.microsoft.com/office/drawing/2014/main" xmlns="" id="{0E463B03-30AA-D949-BE15-93D4E3C82454}"/>
              </a:ext>
            </a:extLst>
          </p:cNvPr>
          <p:cNvSpPr txBox="1"/>
          <p:nvPr/>
        </p:nvSpPr>
        <p:spPr>
          <a:xfrm>
            <a:off x="6553200" y="1991380"/>
            <a:ext cx="2743200" cy="523220"/>
          </a:xfrm>
          <a:prstGeom prst="rect">
            <a:avLst/>
          </a:prstGeom>
          <a:noFill/>
        </p:spPr>
        <p:txBody>
          <a:bodyPr wrap="square" rtlCol="0">
            <a:spAutoFit/>
          </a:bodyPr>
          <a:lstStyle/>
          <a:p>
            <a:pPr algn="ctr"/>
            <a:r>
              <a:rPr lang="fr-FR" sz="2800" dirty="0">
                <a:solidFill>
                  <a:schemeClr val="accent2"/>
                </a:solidFill>
              </a:rPr>
              <a:t>Un nom propre</a:t>
            </a:r>
          </a:p>
        </p:txBody>
      </p:sp>
      <p:sp>
        <p:nvSpPr>
          <p:cNvPr id="6" name="ZoneTexte 5"/>
          <p:cNvSpPr txBox="1"/>
          <p:nvPr/>
        </p:nvSpPr>
        <p:spPr>
          <a:xfrm>
            <a:off x="201085" y="3598333"/>
            <a:ext cx="11734800" cy="1200329"/>
          </a:xfrm>
          <a:prstGeom prst="rect">
            <a:avLst/>
          </a:prstGeom>
          <a:noFill/>
        </p:spPr>
        <p:txBody>
          <a:bodyPr wrap="square" rtlCol="0">
            <a:spAutoFit/>
          </a:bodyPr>
          <a:lstStyle/>
          <a:p>
            <a:r>
              <a:rPr lang="fr-FR" sz="3600" dirty="0"/>
              <a:t>Il fait partie</a:t>
            </a:r>
            <a:r>
              <a:rPr lang="fr-FR" sz="3600" dirty="0">
                <a:solidFill>
                  <a:srgbClr val="C00000"/>
                </a:solidFill>
              </a:rPr>
              <a:t> du groupe verbal. </a:t>
            </a:r>
            <a:r>
              <a:rPr lang="fr-FR" sz="3600" dirty="0"/>
              <a:t>Il indique sur</a:t>
            </a:r>
            <a:r>
              <a:rPr lang="fr-FR" sz="3600" dirty="0">
                <a:solidFill>
                  <a:srgbClr val="C00000"/>
                </a:solidFill>
              </a:rPr>
              <a:t> qui ou quoi  </a:t>
            </a:r>
            <a:r>
              <a:rPr lang="fr-FR" sz="3600" dirty="0"/>
              <a:t>porte</a:t>
            </a:r>
            <a:r>
              <a:rPr lang="fr-FR" sz="3600" dirty="0">
                <a:solidFill>
                  <a:srgbClr val="C00000"/>
                </a:solidFill>
              </a:rPr>
              <a:t> l’action exprimée par le verbe.</a:t>
            </a:r>
          </a:p>
        </p:txBody>
      </p:sp>
      <p:sp>
        <p:nvSpPr>
          <p:cNvPr id="12" name="ZoneTexte 11">
            <a:extLst>
              <a:ext uri="{FF2B5EF4-FFF2-40B4-BE49-F238E27FC236}">
                <a16:creationId xmlns:a16="http://schemas.microsoft.com/office/drawing/2014/main" xmlns="" id="{0E463B03-30AA-D949-BE15-93D4E3C82454}"/>
              </a:ext>
            </a:extLst>
          </p:cNvPr>
          <p:cNvSpPr txBox="1"/>
          <p:nvPr/>
        </p:nvSpPr>
        <p:spPr>
          <a:xfrm>
            <a:off x="9448800" y="1991380"/>
            <a:ext cx="2743200" cy="523220"/>
          </a:xfrm>
          <a:prstGeom prst="rect">
            <a:avLst/>
          </a:prstGeom>
          <a:noFill/>
        </p:spPr>
        <p:txBody>
          <a:bodyPr wrap="square" rtlCol="0">
            <a:spAutoFit/>
          </a:bodyPr>
          <a:lstStyle/>
          <a:p>
            <a:pPr algn="ctr"/>
            <a:r>
              <a:rPr lang="fr-FR" sz="2800" dirty="0">
                <a:solidFill>
                  <a:schemeClr val="accent4">
                    <a:lumMod val="75000"/>
                  </a:schemeClr>
                </a:solidFill>
              </a:rPr>
              <a:t>Un pronom</a:t>
            </a:r>
          </a:p>
        </p:txBody>
      </p:sp>
    </p:spTree>
    <p:extLst>
      <p:ext uri="{BB962C8B-B14F-4D97-AF65-F5344CB8AC3E}">
        <p14:creationId xmlns:p14="http://schemas.microsoft.com/office/powerpoint/2010/main" val="30120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1744580"/>
            <a:ext cx="12033250" cy="2985433"/>
          </a:xfrm>
          <a:prstGeom prst="rect">
            <a:avLst/>
          </a:prstGeom>
          <a:noFill/>
        </p:spPr>
        <p:txBody>
          <a:bodyPr wrap="square" rtlCol="0">
            <a:spAutoFit/>
          </a:bodyPr>
          <a:lstStyle/>
          <a:p>
            <a:r>
              <a:rPr lang="fr-FR" sz="2800" dirty="0">
                <a:solidFill>
                  <a:srgbClr val="C00000"/>
                </a:solidFill>
              </a:rPr>
              <a:t>Un jour qu’il passait près d’une mare</a:t>
            </a:r>
            <a:r>
              <a:rPr lang="fr-FR" sz="2800" dirty="0"/>
              <a:t>, il entendit </a:t>
            </a:r>
            <a:r>
              <a:rPr lang="fr-FR" sz="2800" b="1" dirty="0"/>
              <a:t>un appel au secours</a:t>
            </a:r>
            <a:r>
              <a:rPr lang="fr-FR" sz="2800" dirty="0"/>
              <a:t>. C’était une </a:t>
            </a:r>
          </a:p>
          <a:p>
            <a:endParaRPr lang="fr-FR" sz="1200" dirty="0"/>
          </a:p>
          <a:p>
            <a:r>
              <a:rPr lang="fr-FR" sz="2800" dirty="0"/>
              <a:t>grenouille qui s’était coincé </a:t>
            </a:r>
            <a:r>
              <a:rPr lang="fr-FR" sz="2800" b="1" dirty="0"/>
              <a:t>la patte </a:t>
            </a:r>
            <a:r>
              <a:rPr lang="fr-FR" sz="2800" dirty="0">
                <a:solidFill>
                  <a:srgbClr val="C00000"/>
                </a:solidFill>
              </a:rPr>
              <a:t>dans une racine</a:t>
            </a:r>
            <a:r>
              <a:rPr lang="fr-FR" sz="2800" dirty="0"/>
              <a:t>. La pauvre tirait </a:t>
            </a:r>
            <a:r>
              <a:rPr lang="fr-FR" sz="2800" dirty="0">
                <a:solidFill>
                  <a:srgbClr val="C00000"/>
                </a:solidFill>
              </a:rPr>
              <a:t>vainement </a:t>
            </a:r>
          </a:p>
          <a:p>
            <a:endParaRPr lang="fr-FR" sz="1200" dirty="0"/>
          </a:p>
          <a:p>
            <a:r>
              <a:rPr lang="fr-FR" sz="2800" b="1" dirty="0"/>
              <a:t>sur sa patte</a:t>
            </a:r>
            <a:r>
              <a:rPr lang="fr-FR" sz="2800" dirty="0"/>
              <a:t>, rien à faire. </a:t>
            </a:r>
            <a:r>
              <a:rPr lang="fr-FR" sz="2800" dirty="0">
                <a:solidFill>
                  <a:srgbClr val="C00000"/>
                </a:solidFill>
              </a:rPr>
              <a:t>Peu à peu</a:t>
            </a:r>
            <a:r>
              <a:rPr lang="fr-FR" sz="2800" dirty="0"/>
              <a:t>, elle perdait </a:t>
            </a:r>
            <a:r>
              <a:rPr lang="fr-FR" sz="2800" b="1" dirty="0"/>
              <a:t>ses forces </a:t>
            </a:r>
            <a:r>
              <a:rPr lang="fr-FR" sz="2800" dirty="0"/>
              <a:t>et allait s’évanouir. Or, </a:t>
            </a:r>
          </a:p>
          <a:p>
            <a:endParaRPr lang="fr-FR" sz="1200" dirty="0"/>
          </a:p>
          <a:p>
            <a:r>
              <a:rPr lang="fr-FR" sz="2800" dirty="0"/>
              <a:t>tapie sous une roche, la redoutable couleuvre d’eau n’attendait que ce moment </a:t>
            </a:r>
          </a:p>
          <a:p>
            <a:endParaRPr lang="fr-FR" sz="1200" dirty="0"/>
          </a:p>
          <a:p>
            <a:r>
              <a:rPr lang="fr-FR" sz="2800" dirty="0"/>
              <a:t>pour se précipiter sur le bactérien et </a:t>
            </a:r>
            <a:r>
              <a:rPr lang="fr-FR" sz="2800" b="1" dirty="0"/>
              <a:t>l</a:t>
            </a:r>
            <a:r>
              <a:rPr lang="fr-FR" sz="2800" dirty="0"/>
              <a:t>’avaler </a:t>
            </a:r>
            <a:r>
              <a:rPr lang="fr-FR" sz="2800" dirty="0">
                <a:solidFill>
                  <a:srgbClr val="C00000"/>
                </a:solidFill>
              </a:rPr>
              <a:t>tout cru</a:t>
            </a:r>
            <a:r>
              <a:rPr lang="fr-FR" sz="2800" dirty="0"/>
              <a:t>.</a:t>
            </a:r>
          </a:p>
        </p:txBody>
      </p:sp>
      <p:sp>
        <p:nvSpPr>
          <p:cNvPr id="2" name="ZoneTexte 1">
            <a:extLst>
              <a:ext uri="{FF2B5EF4-FFF2-40B4-BE49-F238E27FC236}">
                <a16:creationId xmlns:a16="http://schemas.microsoft.com/office/drawing/2014/main" xmlns="" id="{39B349D2-364B-1C47-93F6-D4063A2E3473}"/>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 </a:t>
            </a:r>
            <a:r>
              <a:rPr lang="fr-FR" sz="1400" i="1" dirty="0"/>
              <a:t>Histoires pressées </a:t>
            </a:r>
            <a:r>
              <a:rPr lang="fr-FR" sz="1400" dirty="0"/>
              <a:t>© Milan Junior, 1988</a:t>
            </a:r>
          </a:p>
        </p:txBody>
      </p:sp>
      <p:sp>
        <p:nvSpPr>
          <p:cNvPr id="3" name="ZoneTexte 2">
            <a:extLst>
              <a:ext uri="{FF2B5EF4-FFF2-40B4-BE49-F238E27FC236}">
                <a16:creationId xmlns:a16="http://schemas.microsoft.com/office/drawing/2014/main" xmlns="" id="{520AB13A-C390-9141-910D-52128157EE62}"/>
              </a:ext>
            </a:extLst>
          </p:cNvPr>
          <p:cNvSpPr txBox="1"/>
          <p:nvPr/>
        </p:nvSpPr>
        <p:spPr>
          <a:xfrm>
            <a:off x="87586" y="268012"/>
            <a:ext cx="2651526" cy="523220"/>
          </a:xfrm>
          <a:prstGeom prst="rect">
            <a:avLst/>
          </a:prstGeom>
          <a:noFill/>
        </p:spPr>
        <p:txBody>
          <a:bodyPr wrap="square" rtlCol="0">
            <a:spAutoFit/>
          </a:bodyPr>
          <a:lstStyle/>
          <a:p>
            <a:pPr algn="l"/>
            <a:r>
              <a:rPr lang="fr-FR" sz="2800" dirty="0">
                <a:solidFill>
                  <a:schemeClr val="accent1"/>
                </a:solidFill>
              </a:rPr>
              <a:t>Observons …</a:t>
            </a:r>
          </a:p>
        </p:txBody>
      </p:sp>
    </p:spTree>
    <p:extLst>
      <p:ext uri="{BB962C8B-B14F-4D97-AF65-F5344CB8AC3E}">
        <p14:creationId xmlns:p14="http://schemas.microsoft.com/office/powerpoint/2010/main" val="172084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6727CD7-6306-BB4C-90D0-0916336248B7}"/>
              </a:ext>
            </a:extLst>
          </p:cNvPr>
          <p:cNvSpPr txBox="1"/>
          <p:nvPr/>
        </p:nvSpPr>
        <p:spPr>
          <a:xfrm>
            <a:off x="84667" y="1744580"/>
            <a:ext cx="12033250" cy="2985433"/>
          </a:xfrm>
          <a:prstGeom prst="rect">
            <a:avLst/>
          </a:prstGeom>
          <a:noFill/>
        </p:spPr>
        <p:txBody>
          <a:bodyPr wrap="square" rtlCol="0">
            <a:spAutoFit/>
          </a:bodyPr>
          <a:lstStyle/>
          <a:p>
            <a:r>
              <a:rPr lang="fr-FR" sz="2800" strike="sngStrike" dirty="0">
                <a:solidFill>
                  <a:srgbClr val="C00000"/>
                </a:solidFill>
              </a:rPr>
              <a:t>Un jour qu’il passait près d’une mare</a:t>
            </a:r>
            <a:r>
              <a:rPr lang="fr-FR" sz="2800" dirty="0"/>
              <a:t>, il entendit </a:t>
            </a:r>
            <a:r>
              <a:rPr lang="fr-FR" sz="2800" b="1" dirty="0"/>
              <a:t>un appel au secours</a:t>
            </a:r>
            <a:r>
              <a:rPr lang="fr-FR" sz="2800" dirty="0"/>
              <a:t>. C’était une </a:t>
            </a:r>
          </a:p>
          <a:p>
            <a:endParaRPr lang="fr-FR" sz="1200" dirty="0"/>
          </a:p>
          <a:p>
            <a:r>
              <a:rPr lang="fr-FR" sz="2800" dirty="0"/>
              <a:t>grenouille qui s’était coincé </a:t>
            </a:r>
            <a:r>
              <a:rPr lang="fr-FR" sz="2800" b="1" dirty="0"/>
              <a:t>la patte </a:t>
            </a:r>
            <a:r>
              <a:rPr lang="fr-FR" sz="2800" strike="sngStrike" dirty="0">
                <a:solidFill>
                  <a:srgbClr val="C00000"/>
                </a:solidFill>
              </a:rPr>
              <a:t>dans une racine</a:t>
            </a:r>
            <a:r>
              <a:rPr lang="fr-FR" sz="2800" dirty="0"/>
              <a:t>. La pauvre tirait </a:t>
            </a:r>
            <a:r>
              <a:rPr lang="fr-FR" sz="2800" strike="sngStrike" dirty="0">
                <a:solidFill>
                  <a:srgbClr val="C00000"/>
                </a:solidFill>
              </a:rPr>
              <a:t>vainement</a:t>
            </a:r>
            <a:r>
              <a:rPr lang="fr-FR" sz="2800" dirty="0">
                <a:solidFill>
                  <a:srgbClr val="C00000"/>
                </a:solidFill>
              </a:rPr>
              <a:t> </a:t>
            </a:r>
          </a:p>
          <a:p>
            <a:endParaRPr lang="fr-FR" sz="1200" dirty="0"/>
          </a:p>
          <a:p>
            <a:r>
              <a:rPr lang="fr-FR" sz="2800" b="1" dirty="0"/>
              <a:t>sur sa patte</a:t>
            </a:r>
            <a:r>
              <a:rPr lang="fr-FR" sz="2800" dirty="0"/>
              <a:t>, rien à faire. </a:t>
            </a:r>
            <a:r>
              <a:rPr lang="fr-FR" sz="2800" strike="sngStrike" dirty="0">
                <a:solidFill>
                  <a:srgbClr val="C00000"/>
                </a:solidFill>
              </a:rPr>
              <a:t>Peu à peu</a:t>
            </a:r>
            <a:r>
              <a:rPr lang="fr-FR" sz="2800" dirty="0"/>
              <a:t>, elle perdait </a:t>
            </a:r>
            <a:r>
              <a:rPr lang="fr-FR" sz="2800" b="1" dirty="0"/>
              <a:t>ses forces </a:t>
            </a:r>
            <a:r>
              <a:rPr lang="fr-FR" sz="2800" dirty="0"/>
              <a:t>et allait s’évanouir. Or, </a:t>
            </a:r>
          </a:p>
          <a:p>
            <a:endParaRPr lang="fr-FR" sz="1200" dirty="0"/>
          </a:p>
          <a:p>
            <a:r>
              <a:rPr lang="fr-FR" sz="2800" dirty="0"/>
              <a:t>tapie sous une roche, la redoutable couleuvre d’eau n’attendait que ce moment </a:t>
            </a:r>
          </a:p>
          <a:p>
            <a:endParaRPr lang="fr-FR" sz="1200" dirty="0"/>
          </a:p>
          <a:p>
            <a:r>
              <a:rPr lang="fr-FR" sz="2800" dirty="0"/>
              <a:t>pour se précipiter sur le bactérien et </a:t>
            </a:r>
            <a:r>
              <a:rPr lang="fr-FR" sz="2800" b="1" dirty="0"/>
              <a:t>l</a:t>
            </a:r>
            <a:r>
              <a:rPr lang="fr-FR" sz="2800" dirty="0"/>
              <a:t>’avaler </a:t>
            </a:r>
            <a:r>
              <a:rPr lang="fr-FR" sz="2800" strike="sngStrike" dirty="0">
                <a:solidFill>
                  <a:srgbClr val="C00000"/>
                </a:solidFill>
              </a:rPr>
              <a:t>tout cru</a:t>
            </a:r>
            <a:r>
              <a:rPr lang="fr-FR" sz="2800" dirty="0"/>
              <a:t>.</a:t>
            </a:r>
          </a:p>
        </p:txBody>
      </p:sp>
      <p:sp>
        <p:nvSpPr>
          <p:cNvPr id="2" name="ZoneTexte 1">
            <a:extLst>
              <a:ext uri="{FF2B5EF4-FFF2-40B4-BE49-F238E27FC236}">
                <a16:creationId xmlns:a16="http://schemas.microsoft.com/office/drawing/2014/main" xmlns="" id="{39B349D2-364B-1C47-93F6-D4063A2E3473}"/>
              </a:ext>
            </a:extLst>
          </p:cNvPr>
          <p:cNvSpPr txBox="1"/>
          <p:nvPr/>
        </p:nvSpPr>
        <p:spPr>
          <a:xfrm>
            <a:off x="7894433" y="6468175"/>
            <a:ext cx="4159983" cy="315737"/>
          </a:xfrm>
          <a:prstGeom prst="rect">
            <a:avLst/>
          </a:prstGeom>
          <a:noFill/>
        </p:spPr>
        <p:txBody>
          <a:bodyPr wrap="square" rtlCol="0">
            <a:spAutoFit/>
          </a:bodyPr>
          <a:lstStyle/>
          <a:p>
            <a:pPr algn="l"/>
            <a:r>
              <a:rPr lang="fr-FR" sz="1400" dirty="0"/>
              <a:t>Bernard Friot, </a:t>
            </a:r>
            <a:r>
              <a:rPr lang="fr-FR" sz="1400" i="1" dirty="0"/>
              <a:t>Histoires pressées </a:t>
            </a:r>
            <a:r>
              <a:rPr lang="fr-FR" sz="1400" dirty="0"/>
              <a:t>© Milan Junior, 1988</a:t>
            </a:r>
          </a:p>
        </p:txBody>
      </p:sp>
      <p:sp>
        <p:nvSpPr>
          <p:cNvPr id="3" name="ZoneTexte 2">
            <a:extLst>
              <a:ext uri="{FF2B5EF4-FFF2-40B4-BE49-F238E27FC236}">
                <a16:creationId xmlns:a16="http://schemas.microsoft.com/office/drawing/2014/main" xmlns="" id="{520AB13A-C390-9141-910D-52128157EE62}"/>
              </a:ext>
            </a:extLst>
          </p:cNvPr>
          <p:cNvSpPr txBox="1"/>
          <p:nvPr/>
        </p:nvSpPr>
        <p:spPr>
          <a:xfrm>
            <a:off x="87586" y="268012"/>
            <a:ext cx="2651526" cy="523220"/>
          </a:xfrm>
          <a:prstGeom prst="rect">
            <a:avLst/>
          </a:prstGeom>
          <a:noFill/>
        </p:spPr>
        <p:txBody>
          <a:bodyPr wrap="square" rtlCol="0">
            <a:spAutoFit/>
          </a:bodyPr>
          <a:lstStyle/>
          <a:p>
            <a:pPr algn="l"/>
            <a:r>
              <a:rPr lang="fr-FR" sz="2800" dirty="0">
                <a:solidFill>
                  <a:schemeClr val="accent1"/>
                </a:solidFill>
              </a:rPr>
              <a:t>Observons …</a:t>
            </a:r>
          </a:p>
        </p:txBody>
      </p:sp>
    </p:spTree>
    <p:extLst>
      <p:ext uri="{BB962C8B-B14F-4D97-AF65-F5344CB8AC3E}">
        <p14:creationId xmlns:p14="http://schemas.microsoft.com/office/powerpoint/2010/main" val="2281659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1776</Words>
  <Application>Microsoft Office PowerPoint</Application>
  <PresentationFormat>Personnalisé</PresentationFormat>
  <Paragraphs>263</Paragraphs>
  <Slides>30</Slides>
  <Notes>13</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CM1</vt:lpstr>
      <vt:lpstr>Présentation PowerPoint</vt:lpstr>
      <vt:lpstr>Présentation PowerPoint</vt:lpstr>
      <vt:lpstr>Présentation PowerPoint</vt:lpstr>
      <vt:lpstr>Présentation PowerPoint</vt:lpstr>
      <vt:lpstr>Présentation PowerPoint</vt:lpstr>
      <vt:lpstr>Souviens-toi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Place à la dictée du jour !</vt:lpstr>
      <vt:lpstr>Présentation PowerPoint</vt:lpstr>
      <vt:lpstr>MAINTENANT à TON TOUR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CM1</dc:title>
  <dc:creator>Cecile PETIT</dc:creator>
  <cp:lastModifiedBy>Catherine Mottet</cp:lastModifiedBy>
  <cp:revision>56</cp:revision>
  <dcterms:created xsi:type="dcterms:W3CDTF">2020-06-05T08:18:56Z</dcterms:created>
  <dcterms:modified xsi:type="dcterms:W3CDTF">2020-06-08T20:46:08Z</dcterms:modified>
</cp:coreProperties>
</file>