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22" r:id="rId3"/>
    <p:sldId id="343" r:id="rId4"/>
    <p:sldId id="318" r:id="rId5"/>
    <p:sldId id="369" r:id="rId6"/>
    <p:sldId id="365" r:id="rId7"/>
    <p:sldId id="370" r:id="rId8"/>
    <p:sldId id="345" r:id="rId9"/>
    <p:sldId id="366" r:id="rId10"/>
    <p:sldId id="372" r:id="rId11"/>
    <p:sldId id="335" r:id="rId12"/>
    <p:sldId id="363" r:id="rId13"/>
    <p:sldId id="337" r:id="rId14"/>
    <p:sldId id="373" r:id="rId15"/>
    <p:sldId id="371" r:id="rId16"/>
    <p:sldId id="360" r:id="rId17"/>
    <p:sldId id="377" r:id="rId18"/>
    <p:sldId id="344" r:id="rId19"/>
    <p:sldId id="347" r:id="rId20"/>
    <p:sldId id="382" r:id="rId21"/>
    <p:sldId id="376" r:id="rId22"/>
    <p:sldId id="265" r:id="rId23"/>
    <p:sldId id="378" r:id="rId24"/>
    <p:sldId id="281" r:id="rId25"/>
    <p:sldId id="317" r:id="rId26"/>
    <p:sldId id="380" r:id="rId27"/>
    <p:sldId id="381" r:id="rId28"/>
    <p:sldId id="379" r:id="rId29"/>
    <p:sldId id="289"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7" autoAdjust="0"/>
    <p:restoredTop sz="79428" autoAdjust="0"/>
  </p:normalViewPr>
  <p:slideViewPr>
    <p:cSldViewPr>
      <p:cViewPr>
        <p:scale>
          <a:sx n="50" d="100"/>
          <a:sy n="50" d="100"/>
        </p:scale>
        <p:origin x="-1422" y="-2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31/05/2020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Explicitation</a:t>
            </a:r>
            <a:r>
              <a:rPr lang="fr-FR" baseline="0" dirty="0" smtClean="0"/>
              <a:t> de l’intervention d’Athéna : lorsqu’elle donne la bride elle lui permet de monter sur Pégase qui ne se serait pas laisser monter sans cette bride.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Questions</a:t>
            </a:r>
            <a:r>
              <a:rPr lang="fr-FR" baseline="0" dirty="0" smtClean="0"/>
              <a:t> de compréhension :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Quelle récompense obtient Bellérophon de la part du roi de Lycie ?</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Pourquoi</a:t>
            </a:r>
            <a:r>
              <a:rPr lang="fr-FR" baseline="0" dirty="0" smtClean="0"/>
              <a:t> devient-il célèbre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 quoi le compare</a:t>
            </a:r>
            <a:r>
              <a:rPr lang="fr-FR" baseline="0" dirty="0" smtClean="0"/>
              <a:t> les gens qu’il rencontre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Où décide-t-il d’aller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Que signifie « vaniteux » (la</a:t>
            </a:r>
            <a:r>
              <a:rPr lang="fr-FR" baseline="0" dirty="0" smtClean="0"/>
              <a:t> grenouille de Jean de La Fontaine)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16</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Pourquoi a-t-il besoin de sa monture</a:t>
            </a:r>
            <a:r>
              <a:rPr lang="fr-FR" baseline="0" dirty="0" smtClean="0"/>
              <a:t> ailée pour rejoindre l’Olympe ?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17</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Expliciter que c’est là où demeurent les Dieux, qu’il s’agissait de la plus haute montagne de Grèce, invisible aux yeux des hommes car cachée par les nuages, c’est donc là que ce sont installées les Dieux.</a:t>
            </a:r>
          </a:p>
          <a:p>
            <a:r>
              <a:rPr lang="fr-FR" baseline="0" dirty="0" smtClean="0"/>
              <a:t>CM : je vais demander à Andréa de vérifier pour cette image.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18</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Demander aux élèves de repérer Zeus,</a:t>
            </a:r>
            <a:r>
              <a:rPr lang="fr-FR" baseline="0" dirty="0" smtClean="0"/>
              <a:t> puis les interroger sur qui sont les autres ? Des dieux également (dans le texte, personne à part les dieux ne doit être sur l’olympe). Quels autres dieux peut-on reconnaitre ? Athéna et Poséidon (grâce à leurs attributs)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19</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CM : en réalité, le casque d’Athéna est rattaché à la guerre, comme sa lance</a:t>
            </a:r>
            <a:r>
              <a:rPr lang="fr-FR" baseline="0" dirty="0" smtClean="0"/>
              <a:t> d’ailleurs. Peut-être faut-il dire dès la diapo 12 qu’elle est aussi déesse de la guerre…Les multiples attributs d’Athéna sont toujours assez compliqués à expliquer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20</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Faire</a:t>
            </a:r>
            <a:r>
              <a:rPr lang="fr-FR" baseline="0" dirty="0" smtClean="0"/>
              <a:t> relier aux élèves le nom des dieux à leurs agissement lors des mythes lus.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CM : oui, bien préciser « dans les mythes lus » et dire que le rôle des uns et des autres varie selon les mythes.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21</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22</a:t>
            </a:fld>
            <a:endParaRPr lang="fr-FR"/>
          </a:p>
        </p:txBody>
      </p:sp>
    </p:spTree>
    <p:extLst>
      <p:ext uri="{BB962C8B-B14F-4D97-AF65-F5344CB8AC3E}">
        <p14:creationId xmlns:p14="http://schemas.microsoft.com/office/powerpoint/2010/main" val="486301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6F04BD-C4E8-9245-9452-B10D4F021B15}" type="slidenum">
              <a:rPr lang="fr-FR" smtClean="0"/>
              <a:pPr/>
              <a:t>2</a:t>
            </a:fld>
            <a:endParaRPr lang="fr-FR" dirty="0"/>
          </a:p>
        </p:txBody>
      </p:sp>
    </p:spTree>
    <p:extLst>
      <p:ext uri="{BB962C8B-B14F-4D97-AF65-F5344CB8AC3E}">
        <p14:creationId xmlns:p14="http://schemas.microsoft.com/office/powerpoint/2010/main" val="898674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23</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CM : la dictée pourrait essayer de reprendre</a:t>
            </a:r>
            <a:r>
              <a:rPr lang="fr-FR" baseline="0" dirty="0" smtClean="0"/>
              <a:t> un peu plus de lexique de la 23…Exemple : « Dans les récits…dans la vie des hommes. Leurs attributs représentent leur pouvoir. (leurs pouvoirs ?). Ils décident de l’aide ou des châtiments à donner aux hommes depuis l’Olympe,  leur domicile. » (quelque chose comme cela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24</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CM : même commentaire pour Athéna et</a:t>
            </a:r>
            <a:r>
              <a:rPr lang="fr-FR" baseline="0" dirty="0" smtClean="0"/>
              <a:t> son casque, à relier à </a:t>
            </a:r>
            <a:r>
              <a:rPr lang="fr-FR" baseline="0" smtClean="0"/>
              <a:t>la guerre.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26</a:t>
            </a:fld>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28</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29</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CM : OK, choix qui permet un lien explicite à l’émission sur les monstres.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Explicitation</a:t>
            </a:r>
            <a:r>
              <a:rPr lang="fr-FR" baseline="0" dirty="0" smtClean="0"/>
              <a:t> : dans les récits mythologiques les dieux ont une importance capitale, ils régissent la vie des hommes, les récompensent ou les punissent… ils s’assurent également que les lois (des dieux) soient respectées. Les rois notamment se doivent de respecter ces lois (exemple de Minos puni pour ne pas l’avoir fait). Un des rôles de Zeus est de s’assurer que les lois de l’hospitalité soient respectées : lorsque quelqu’un se présente à la cour d’un roi il doit être correctement reçu.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CM : cette diapo, qui déstructure le texte, me semble très complexe. Il me semblerait plus clair de restaurer le texte  et de lui ajouter des commentaires, soit à l’oral et sur TBI, soit dans la diapo sous forme de « bulles », ou en marge…Il faut par ailleurs redonner la réf.</a:t>
            </a:r>
          </a:p>
          <a:p>
            <a:pPr marL="0" marR="0" indent="0" algn="l" defTabSz="914400" rtl="0" eaLnBrk="1" fontAlgn="auto" latinLnBrk="0" hangingPunct="1">
              <a:lnSpc>
                <a:spcPct val="100000"/>
              </a:lnSpc>
              <a:spcBef>
                <a:spcPts val="0"/>
              </a:spcBef>
              <a:spcAft>
                <a:spcPts val="0"/>
              </a:spcAft>
              <a:buClrTx/>
              <a:buSzTx/>
              <a:buFontTx/>
              <a:buNone/>
              <a:tabLst/>
              <a:defRPr/>
            </a:pPr>
            <a:r>
              <a:rPr lang="fr-FR" i="1" baseline="0" dirty="0" smtClean="0"/>
              <a:t>Dire également qu’hormis l’amitié il ne veut pas non plus froisser Zeus en tuant son hôte.</a:t>
            </a:r>
          </a:p>
          <a:p>
            <a:pPr marL="0" marR="0" indent="0" algn="l" defTabSz="914400" rtl="0" eaLnBrk="1" fontAlgn="auto" latinLnBrk="0" hangingPunct="1">
              <a:lnSpc>
                <a:spcPct val="100000"/>
              </a:lnSpc>
              <a:spcBef>
                <a:spcPts val="0"/>
              </a:spcBef>
              <a:spcAft>
                <a:spcPts val="0"/>
              </a:spcAft>
              <a:buClrTx/>
              <a:buSzTx/>
              <a:buFontTx/>
              <a:buNone/>
              <a:tabLst/>
              <a:defRPr/>
            </a:pPr>
            <a:r>
              <a:rPr lang="fr-FR" i="1" baseline="0" dirty="0" smtClean="0"/>
              <a:t>CM : oui, c’est beaucoup plus clair ainsi.</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Lecture magistrale</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10</a:t>
            </a:fld>
            <a:endParaRPr lang="fr-FR"/>
          </a:p>
        </p:txBody>
      </p:sp>
    </p:spTree>
    <p:extLst>
      <p:ext uri="{BB962C8B-B14F-4D97-AF65-F5344CB8AC3E}">
        <p14:creationId xmlns:p14="http://schemas.microsoft.com/office/powerpoint/2010/main" val="331645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388B00C4-C887-B542-84D7-F899E5D5BE85}"/>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5" name="Espace réservé du pied de page 4">
            <a:extLst>
              <a:ext uri="{FF2B5EF4-FFF2-40B4-BE49-F238E27FC236}">
                <a16:creationId xmlns="" xmlns:a16="http://schemas.microsoft.com/office/drawing/2014/main"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C765171D-4117-6C41-BC1B-D4F6A9F47E22}"/>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5" name="Espace réservé du pied de page 4">
            <a:extLst>
              <a:ext uri="{FF2B5EF4-FFF2-40B4-BE49-F238E27FC236}">
                <a16:creationId xmlns="" xmlns:a16="http://schemas.microsoft.com/office/drawing/2014/main"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260AE30-D834-9746-B938-C2DB2B4F0DBD}"/>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5" name="Espace réservé du pied de page 4">
            <a:extLst>
              <a:ext uri="{FF2B5EF4-FFF2-40B4-BE49-F238E27FC236}">
                <a16:creationId xmlns="" xmlns:a16="http://schemas.microsoft.com/office/drawing/2014/main"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311D65FB-2282-5442-83C3-6133380B08F8}"/>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5" name="Espace réservé du pied de page 4">
            <a:extLst>
              <a:ext uri="{FF2B5EF4-FFF2-40B4-BE49-F238E27FC236}">
                <a16:creationId xmlns="" xmlns:a16="http://schemas.microsoft.com/office/drawing/2014/main"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BECA9F48-7B92-8B47-BCEF-EBDB77B847CF}"/>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5" name="Espace réservé du pied de page 4">
            <a:extLst>
              <a:ext uri="{FF2B5EF4-FFF2-40B4-BE49-F238E27FC236}">
                <a16:creationId xmlns="" xmlns:a16="http://schemas.microsoft.com/office/drawing/2014/main"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DC7599B8-823F-BB44-BD81-38C15046283E}"/>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6" name="Espace réservé du pied de page 5">
            <a:extLst>
              <a:ext uri="{FF2B5EF4-FFF2-40B4-BE49-F238E27FC236}">
                <a16:creationId xmlns="" xmlns:a16="http://schemas.microsoft.com/office/drawing/2014/main"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43EE84D3-0405-F544-9F13-8CD8B9802AED}"/>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8" name="Espace réservé du pied de page 7">
            <a:extLst>
              <a:ext uri="{FF2B5EF4-FFF2-40B4-BE49-F238E27FC236}">
                <a16:creationId xmlns="" xmlns:a16="http://schemas.microsoft.com/office/drawing/2014/main"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BBDD99A5-10DE-AC45-BE25-1A0D318C64DB}"/>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4" name="Espace réservé du pied de page 3">
            <a:extLst>
              <a:ext uri="{FF2B5EF4-FFF2-40B4-BE49-F238E27FC236}">
                <a16:creationId xmlns="" xmlns:a16="http://schemas.microsoft.com/office/drawing/2014/main"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6AE76FC6-A618-614C-882B-5A954D351A2A}"/>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3" name="Espace réservé du pied de page 2">
            <a:extLst>
              <a:ext uri="{FF2B5EF4-FFF2-40B4-BE49-F238E27FC236}">
                <a16:creationId xmlns="" xmlns:a16="http://schemas.microsoft.com/office/drawing/2014/main"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637FB49D-B5D9-504A-986B-A523E0CDD761}"/>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6" name="Espace réservé du pied de page 5">
            <a:extLst>
              <a:ext uri="{FF2B5EF4-FFF2-40B4-BE49-F238E27FC236}">
                <a16:creationId xmlns="" xmlns:a16="http://schemas.microsoft.com/office/drawing/2014/main"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C7783550-4A8F-E04E-A9BE-9228F04B505B}"/>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6" name="Espace réservé du pied de page 5">
            <a:extLst>
              <a:ext uri="{FF2B5EF4-FFF2-40B4-BE49-F238E27FC236}">
                <a16:creationId xmlns="" xmlns:a16="http://schemas.microsoft.com/office/drawing/2014/main"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31/05/2020</a:t>
            </a:fld>
            <a:endParaRPr lang="fr-FR"/>
          </a:p>
        </p:txBody>
      </p:sp>
      <p:sp>
        <p:nvSpPr>
          <p:cNvPr id="5" name="Espace réservé du pied de page 4">
            <a:extLst>
              <a:ext uri="{FF2B5EF4-FFF2-40B4-BE49-F238E27FC236}">
                <a16:creationId xmlns="" xmlns:a16="http://schemas.microsoft.com/office/drawing/2014/main"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C999B49-E57C-A246-ADE7-29BFE76BA6ED}"/>
              </a:ext>
            </a:extLst>
          </p:cNvPr>
          <p:cNvSpPr>
            <a:spLocks noGrp="1"/>
          </p:cNvSpPr>
          <p:nvPr>
            <p:ph type="ctrTitle"/>
          </p:nvPr>
        </p:nvSpPr>
        <p:spPr>
          <a:xfrm>
            <a:off x="1524000" y="762000"/>
            <a:ext cx="9144000" cy="2387600"/>
          </a:xfrm>
        </p:spPr>
        <p:txBody>
          <a:bodyPr/>
          <a:lstStyle/>
          <a:p>
            <a:r>
              <a:rPr lang="fr-FR" dirty="0"/>
              <a:t>Français </a:t>
            </a:r>
            <a:br>
              <a:rPr lang="fr-FR" dirty="0"/>
            </a:br>
            <a:r>
              <a:rPr lang="fr-FR" dirty="0" smtClean="0"/>
              <a:t>CM1</a:t>
            </a:r>
            <a:endParaRPr lang="fr-FR" dirty="0"/>
          </a:p>
        </p:txBody>
      </p:sp>
      <p:sp>
        <p:nvSpPr>
          <p:cNvPr id="3" name="Sous-titre 2">
            <a:extLst>
              <a:ext uri="{FF2B5EF4-FFF2-40B4-BE49-F238E27FC236}">
                <a16:creationId xmlns="" xmlns:a16="http://schemas.microsoft.com/office/drawing/2014/main" id="{683518CA-9E1B-5943-BDAE-F2032CD1D695}"/>
              </a:ext>
            </a:extLst>
          </p:cNvPr>
          <p:cNvSpPr>
            <a:spLocks noGrp="1"/>
          </p:cNvSpPr>
          <p:nvPr>
            <p:ph type="subTitle" idx="1"/>
          </p:nvPr>
        </p:nvSpPr>
        <p:spPr>
          <a:xfrm>
            <a:off x="1676400" y="3429000"/>
            <a:ext cx="9144000" cy="588962"/>
          </a:xfrm>
        </p:spPr>
        <p:txBody>
          <a:bodyPr>
            <a:normAutofit/>
          </a:bodyPr>
          <a:lstStyle/>
          <a:p>
            <a:r>
              <a:rPr lang="fr-FR" sz="3200" dirty="0" smtClean="0"/>
              <a:t>Des héros et des dieux</a:t>
            </a:r>
            <a:endParaRPr lang="fr-FR" sz="3200" dirty="0"/>
          </a:p>
        </p:txBody>
      </p:sp>
    </p:spTree>
    <p:extLst>
      <p:ext uri="{BB962C8B-B14F-4D97-AF65-F5344CB8AC3E}">
        <p14:creationId xmlns:p14="http://schemas.microsoft.com/office/powerpoint/2010/main" val="1257301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11277600" cy="1384995"/>
          </a:xfrm>
          <a:prstGeom prst="rect">
            <a:avLst/>
          </a:prstGeom>
        </p:spPr>
        <p:txBody>
          <a:bodyPr wrap="square">
            <a:spAutoFit/>
          </a:bodyPr>
          <a:lstStyle/>
          <a:p>
            <a:r>
              <a:rPr lang="fr-FR" sz="2800" dirty="0" smtClean="0">
                <a:solidFill>
                  <a:srgbClr val="0070C0"/>
                </a:solidFill>
              </a:rPr>
              <a:t>La déesse Athéna lui apparut soudain. « Prends ceci », lui dit-elle en lui tendant une bride en or.</a:t>
            </a:r>
          </a:p>
          <a:p>
            <a:r>
              <a:rPr lang="fr-FR" sz="2800" dirty="0" smtClean="0">
                <a:solidFill>
                  <a:srgbClr val="0070C0"/>
                </a:solidFill>
              </a:rPr>
              <a:t>Il s’approcha à pas de loup et passa la bride au cou de l’animal.</a:t>
            </a:r>
            <a:endParaRPr lang="fr-FR" sz="2800" dirty="0">
              <a:solidFill>
                <a:srgbClr val="0070C0"/>
              </a:solidFill>
            </a:endParaRPr>
          </a:p>
        </p:txBody>
      </p:sp>
      <p:pic>
        <p:nvPicPr>
          <p:cNvPr id="79874" name="Picture 2" descr="images gratuites libres de droits sans droits d' auteur"/>
          <p:cNvPicPr>
            <a:picLocks noChangeAspect="1" noChangeArrowheads="1"/>
          </p:cNvPicPr>
          <p:nvPr/>
        </p:nvPicPr>
        <p:blipFill>
          <a:blip r:embed="rId3" cstate="print"/>
          <a:srcRect l="15285" t="6738" r="26630"/>
          <a:stretch>
            <a:fillRect/>
          </a:stretch>
        </p:blipFill>
        <p:spPr bwMode="auto">
          <a:xfrm>
            <a:off x="1981200" y="1909011"/>
            <a:ext cx="3200400" cy="3958389"/>
          </a:xfrm>
          <a:prstGeom prst="rect">
            <a:avLst/>
          </a:prstGeom>
          <a:noFill/>
        </p:spPr>
      </p:pic>
      <p:cxnSp>
        <p:nvCxnSpPr>
          <p:cNvPr id="18" name="Connecteur droit 17"/>
          <p:cNvCxnSpPr/>
          <p:nvPr/>
        </p:nvCxnSpPr>
        <p:spPr>
          <a:xfrm>
            <a:off x="6553200" y="1676400"/>
            <a:ext cx="0" cy="274320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5181600" y="4419600"/>
            <a:ext cx="13716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800600" y="6248400"/>
            <a:ext cx="6781800" cy="369332"/>
          </a:xfrm>
          <a:prstGeom prst="rect">
            <a:avLst/>
          </a:prstGeom>
          <a:noFill/>
        </p:spPr>
        <p:txBody>
          <a:bodyPr wrap="square" rtlCol="0">
            <a:spAutoFit/>
          </a:bodyPr>
          <a:lstStyle/>
          <a:p>
            <a:r>
              <a:rPr lang="fr-FR" dirty="0" smtClean="0">
                <a:latin typeface="Calibri"/>
              </a:rPr>
              <a:t>© </a:t>
            </a:r>
            <a:r>
              <a:rPr lang="fr-FR" dirty="0" smtClean="0"/>
              <a:t>Archives </a:t>
            </a:r>
            <a:r>
              <a:rPr lang="fr-FR" dirty="0"/>
              <a:t>personnelles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avec flèche 6"/>
          <p:cNvCxnSpPr/>
          <p:nvPr/>
        </p:nvCxnSpPr>
        <p:spPr>
          <a:xfrm>
            <a:off x="4267200" y="4038600"/>
            <a:ext cx="34290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57800" y="3352800"/>
            <a:ext cx="2435282" cy="646331"/>
          </a:xfrm>
          <a:prstGeom prst="rect">
            <a:avLst/>
          </a:prstGeom>
        </p:spPr>
        <p:txBody>
          <a:bodyPr wrap="none">
            <a:spAutoFit/>
          </a:bodyPr>
          <a:lstStyle/>
          <a:p>
            <a:r>
              <a:rPr lang="fr-FR" sz="3600" i="1" dirty="0" smtClean="0">
                <a:solidFill>
                  <a:prstClr val="black"/>
                </a:solidFill>
              </a:rPr>
              <a:t>Bellérophon</a:t>
            </a:r>
            <a:endParaRPr lang="fr-FR" dirty="0"/>
          </a:p>
        </p:txBody>
      </p:sp>
      <p:pic>
        <p:nvPicPr>
          <p:cNvPr id="2" name="Picture 2"/>
          <p:cNvPicPr>
            <a:picLocks noChangeAspect="1" noChangeArrowheads="1"/>
          </p:cNvPicPr>
          <p:nvPr/>
        </p:nvPicPr>
        <p:blipFill>
          <a:blip r:embed="rId2" cstate="print"/>
          <a:srcRect/>
          <a:stretch>
            <a:fillRect/>
          </a:stretch>
        </p:blipFill>
        <p:spPr bwMode="auto">
          <a:xfrm>
            <a:off x="228600" y="304800"/>
            <a:ext cx="4867275" cy="5676900"/>
          </a:xfrm>
          <a:prstGeom prst="rect">
            <a:avLst/>
          </a:prstGeom>
          <a:noFill/>
          <a:ln w="9525">
            <a:noFill/>
            <a:miter lim="800000"/>
            <a:headEnd/>
            <a:tailEnd/>
          </a:ln>
        </p:spPr>
      </p:pic>
      <p:sp>
        <p:nvSpPr>
          <p:cNvPr id="10" name="Rectangle 9"/>
          <p:cNvSpPr/>
          <p:nvPr/>
        </p:nvSpPr>
        <p:spPr>
          <a:xfrm>
            <a:off x="5562600" y="4267200"/>
            <a:ext cx="1510735" cy="646331"/>
          </a:xfrm>
          <a:prstGeom prst="rect">
            <a:avLst/>
          </a:prstGeom>
        </p:spPr>
        <p:txBody>
          <a:bodyPr wrap="none">
            <a:spAutoFit/>
          </a:bodyPr>
          <a:lstStyle/>
          <a:p>
            <a:r>
              <a:rPr lang="fr-FR" sz="3600" i="1" dirty="0" smtClean="0">
                <a:solidFill>
                  <a:prstClr val="black"/>
                </a:solidFill>
              </a:rPr>
              <a:t>Pégase</a:t>
            </a:r>
            <a:endParaRPr lang="fr-FR" dirty="0"/>
          </a:p>
        </p:txBody>
      </p:sp>
      <p:pic>
        <p:nvPicPr>
          <p:cNvPr id="12" name="Picture 2"/>
          <p:cNvPicPr>
            <a:picLocks noChangeAspect="1" noChangeArrowheads="1"/>
          </p:cNvPicPr>
          <p:nvPr/>
        </p:nvPicPr>
        <p:blipFill>
          <a:blip r:embed="rId2" cstate="print"/>
          <a:srcRect l="53229" t="41611" r="9198" b="12752"/>
          <a:stretch>
            <a:fillRect/>
          </a:stretch>
        </p:blipFill>
        <p:spPr bwMode="auto">
          <a:xfrm rot="5400000">
            <a:off x="8416925" y="1863725"/>
            <a:ext cx="3124200" cy="4425950"/>
          </a:xfrm>
          <a:prstGeom prst="rect">
            <a:avLst/>
          </a:prstGeom>
          <a:noFill/>
          <a:ln w="9525">
            <a:noFill/>
            <a:miter lim="800000"/>
            <a:headEnd/>
            <a:tailEnd/>
          </a:ln>
        </p:spPr>
      </p:pic>
      <p:sp>
        <p:nvSpPr>
          <p:cNvPr id="13" name="Rectangle 12"/>
          <p:cNvSpPr/>
          <p:nvPr/>
        </p:nvSpPr>
        <p:spPr>
          <a:xfrm>
            <a:off x="0" y="6019800"/>
            <a:ext cx="6934200" cy="307777"/>
          </a:xfrm>
          <a:prstGeom prst="rect">
            <a:avLst/>
          </a:prstGeom>
        </p:spPr>
        <p:txBody>
          <a:bodyPr wrap="square">
            <a:spAutoFit/>
          </a:bodyPr>
          <a:lstStyle/>
          <a:p>
            <a:pPr lvl="0" fontAlgn="base">
              <a:spcBef>
                <a:spcPct val="0"/>
              </a:spcBef>
              <a:spcAft>
                <a:spcPct val="0"/>
              </a:spcAft>
            </a:pPr>
            <a:r>
              <a:rPr lang="fr-FR" sz="1400" dirty="0" smtClean="0">
                <a:solidFill>
                  <a:prstClr val="black"/>
                </a:solidFill>
                <a:latin typeface="Arial" charset="0"/>
                <a:cs typeface="Arial" charset="0"/>
              </a:rPr>
              <a:t>© RMN – Grand Palais (musée du Louvre) / Hervé </a:t>
            </a:r>
            <a:r>
              <a:rPr lang="fr-FR" sz="1400" dirty="0" err="1" smtClean="0">
                <a:solidFill>
                  <a:prstClr val="black"/>
                </a:solidFill>
                <a:latin typeface="Arial" charset="0"/>
                <a:cs typeface="Arial" charset="0"/>
              </a:rPr>
              <a:t>Lewandowski</a:t>
            </a:r>
            <a:endParaRPr lang="fr-FR" sz="1400" dirty="0" smtClean="0">
              <a:solidFill>
                <a:prstClr val="black"/>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xpositions.bnf.fr/homere/it/images/b3/225.jpg"/>
          <p:cNvPicPr>
            <a:picLocks noChangeAspect="1" noChangeArrowheads="1"/>
          </p:cNvPicPr>
          <p:nvPr/>
        </p:nvPicPr>
        <p:blipFill>
          <a:blip r:embed="rId3" cstate="print"/>
          <a:srcRect l="25954" r="25191"/>
          <a:stretch>
            <a:fillRect/>
          </a:stretch>
        </p:blipFill>
        <p:spPr bwMode="auto">
          <a:xfrm>
            <a:off x="7772400" y="43456"/>
            <a:ext cx="3733800" cy="6738344"/>
          </a:xfrm>
          <a:prstGeom prst="rect">
            <a:avLst/>
          </a:prstGeom>
          <a:noFill/>
        </p:spPr>
      </p:pic>
      <p:sp>
        <p:nvSpPr>
          <p:cNvPr id="3" name="Rectangle 2"/>
          <p:cNvSpPr/>
          <p:nvPr/>
        </p:nvSpPr>
        <p:spPr>
          <a:xfrm>
            <a:off x="533400" y="304800"/>
            <a:ext cx="5943600" cy="2677656"/>
          </a:xfrm>
          <a:prstGeom prst="rect">
            <a:avLst/>
          </a:prstGeom>
        </p:spPr>
        <p:txBody>
          <a:bodyPr wrap="square">
            <a:spAutoFit/>
          </a:bodyPr>
          <a:lstStyle/>
          <a:p>
            <a:r>
              <a:rPr lang="fr-FR" sz="2800" dirty="0" smtClean="0"/>
              <a:t>Athéna incarne le savoir et la vertu, la prudence et la sagesse. Déesse de la guerre, elle est toujours représentée avec un casque. Ses emblèmes sont l'olivier et la chouette, symbole de perspicacité. </a:t>
            </a:r>
            <a:endParaRPr lang="fr-FR" sz="2800" dirty="0"/>
          </a:p>
        </p:txBody>
      </p:sp>
      <p:sp>
        <p:nvSpPr>
          <p:cNvPr id="5" name="Rectangle 4"/>
          <p:cNvSpPr/>
          <p:nvPr/>
        </p:nvSpPr>
        <p:spPr>
          <a:xfrm>
            <a:off x="1600200" y="6096000"/>
            <a:ext cx="6096000" cy="461665"/>
          </a:xfrm>
          <a:prstGeom prst="rect">
            <a:avLst/>
          </a:prstGeom>
        </p:spPr>
        <p:txBody>
          <a:bodyPr>
            <a:spAutoFit/>
          </a:bodyPr>
          <a:lstStyle/>
          <a:p>
            <a:r>
              <a:rPr lang="fr-FR" sz="1200" dirty="0" smtClean="0"/>
              <a:t>Antoine </a:t>
            </a:r>
            <a:r>
              <a:rPr lang="fr-FR" sz="1200" dirty="0" err="1" smtClean="0"/>
              <a:t>Quatremère</a:t>
            </a:r>
            <a:r>
              <a:rPr lang="fr-FR" sz="1200" dirty="0" smtClean="0"/>
              <a:t> de Quincy (1755-1849), auteur, Paris, de Bure frères, 1815.</a:t>
            </a:r>
          </a:p>
          <a:p>
            <a:r>
              <a:rPr lang="fr-FR" sz="1200" dirty="0" err="1" smtClean="0"/>
              <a:t>BnF</a:t>
            </a:r>
            <a:r>
              <a:rPr lang="fr-FR" sz="1200" dirty="0" smtClean="0"/>
              <a:t>, Philosophie, histoire, sciences de l'homme, J-214 © Bibliothèque nationale de France</a:t>
            </a:r>
            <a:endParaRPr lang="fr-FR"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6" name="ZoneTexte 5"/>
          <p:cNvSpPr txBox="1"/>
          <p:nvPr/>
        </p:nvSpPr>
        <p:spPr>
          <a:xfrm>
            <a:off x="228600" y="838200"/>
            <a:ext cx="11734800" cy="5878532"/>
          </a:xfrm>
          <a:prstGeom prst="rect">
            <a:avLst/>
          </a:prstGeom>
          <a:noFill/>
        </p:spPr>
        <p:txBody>
          <a:bodyPr wrap="square" rtlCol="0">
            <a:spAutoFit/>
          </a:bodyPr>
          <a:lstStyle/>
          <a:p>
            <a:r>
              <a:rPr lang="fr-FR" sz="2600" dirty="0" smtClean="0"/>
              <a:t>Bellérophon fut accueilli en héros à la cour du roi de Lycie. Ce dernier, enchanté d’être débarrassé de la Chimère, dit au jeune prince : « Tu peux épouser ma fille, et je te donnerai de bonnes terres où prospérer. »</a:t>
            </a:r>
          </a:p>
          <a:p>
            <a:endParaRPr lang="fr-FR" sz="1200" dirty="0" smtClean="0"/>
          </a:p>
          <a:p>
            <a:r>
              <a:rPr lang="fr-FR" sz="2600" dirty="0" smtClean="0"/>
              <a:t>Durant les années qui suivirent, Bellérophon devint célèbre pour ses actes de courage. Où qu’il aille ce n’étaient que louanges. Mais il devint vaniteux, et lorsqu’on le comparait à un dieu, il finissait par le croire.</a:t>
            </a:r>
          </a:p>
          <a:p>
            <a:endParaRPr lang="fr-FR" sz="1400" dirty="0" smtClean="0"/>
          </a:p>
          <a:p>
            <a:r>
              <a:rPr lang="fr-FR" sz="2600" dirty="0" smtClean="0"/>
              <a:t>Bellérophon se disait que, s’il était l’égal des dieux, il devrait leur rendre visite. Il enfourcha donc sa monture ailée pour se rendre sur l’Olympe. Zeus, maitre des dieux, en conçut une grande fureur. Il envoya un insecte piquer Pégase sous la queue. Le cheval fit une ruade et envoya Bellérophon voler dans les airs. Zeus le regarda tomber, jusqu’à  ce qu’il s’écrase. Bellérophon fut seulement blessé. Seul et malheureux, il entama une longue errance. Personne ne voulait plus s’approcher de l’homme qui avait suscité la colère du puissant Zeus.</a:t>
            </a:r>
            <a:endParaRPr lang="fr-FR" sz="2600" dirty="0"/>
          </a:p>
        </p:txBody>
      </p:sp>
      <p:sp>
        <p:nvSpPr>
          <p:cNvPr id="7" name="Rectangle 6"/>
          <p:cNvSpPr/>
          <p:nvPr/>
        </p:nvSpPr>
        <p:spPr>
          <a:xfrm>
            <a:off x="228600" y="24825"/>
            <a:ext cx="3429000" cy="584775"/>
          </a:xfrm>
          <a:prstGeom prst="rect">
            <a:avLst/>
          </a:prstGeom>
        </p:spPr>
        <p:txBody>
          <a:bodyPr wrap="square">
            <a:spAutoFit/>
          </a:bodyPr>
          <a:lstStyle/>
          <a:p>
            <a:r>
              <a:rPr lang="fr-FR" sz="3200" u="sng" dirty="0" smtClean="0">
                <a:solidFill>
                  <a:srgbClr val="0070C0"/>
                </a:solidFill>
              </a:rPr>
              <a:t>Un héros faillible</a:t>
            </a:r>
            <a:endParaRPr lang="fr-FR" sz="4000" u="sng" dirty="0">
              <a:solidFill>
                <a:srgbClr val="0070C0"/>
              </a:solidFill>
            </a:endParaRPr>
          </a:p>
        </p:txBody>
      </p:sp>
      <p:sp>
        <p:nvSpPr>
          <p:cNvPr id="8" name="Rectangle 7"/>
          <p:cNvSpPr/>
          <p:nvPr/>
        </p:nvSpPr>
        <p:spPr>
          <a:xfrm>
            <a:off x="7239000" y="6519446"/>
            <a:ext cx="4953000" cy="338554"/>
          </a:xfrm>
          <a:prstGeom prst="rect">
            <a:avLst/>
          </a:prstGeom>
        </p:spPr>
        <p:txBody>
          <a:bodyPr wrap="square">
            <a:spAutoFit/>
          </a:bodyPr>
          <a:lstStyle/>
          <a:p>
            <a:r>
              <a:rPr lang="fr-FR" sz="1600" dirty="0" err="1" smtClean="0"/>
              <a:t>Jeny</a:t>
            </a:r>
            <a:r>
              <a:rPr lang="fr-FR" sz="1600" dirty="0" smtClean="0"/>
              <a:t> Tyler, </a:t>
            </a:r>
            <a:r>
              <a:rPr lang="fr-FR" sz="1600" i="1" dirty="0" smtClean="0"/>
              <a:t>Mythes grecs pour les petits </a:t>
            </a:r>
            <a:r>
              <a:rPr lang="fr-FR" sz="1600" dirty="0" smtClean="0"/>
              <a:t>© </a:t>
            </a:r>
            <a:r>
              <a:rPr lang="fr-FR" sz="1600" dirty="0" err="1" smtClean="0"/>
              <a:t>Usborne</a:t>
            </a:r>
            <a:r>
              <a:rPr lang="fr-FR" sz="1600" dirty="0" smtClean="0"/>
              <a:t>,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11125200" cy="1384995"/>
          </a:xfrm>
          <a:prstGeom prst="rect">
            <a:avLst/>
          </a:prstGeom>
        </p:spPr>
        <p:txBody>
          <a:bodyPr wrap="square">
            <a:spAutoFit/>
          </a:bodyPr>
          <a:lstStyle/>
          <a:p>
            <a:r>
              <a:rPr lang="fr-FR" sz="2800" dirty="0" smtClean="0"/>
              <a:t>Bellérophon devint célèbre pour ses actes de courage. Où qu’il aille ce n’étaient que louanges. Mais il devint </a:t>
            </a:r>
            <a:r>
              <a:rPr lang="fr-FR" sz="2800" u="sng" dirty="0" smtClean="0">
                <a:solidFill>
                  <a:srgbClr val="0070C0"/>
                </a:solidFill>
              </a:rPr>
              <a:t>vaniteux</a:t>
            </a:r>
            <a:r>
              <a:rPr lang="fr-FR" sz="2800" dirty="0" smtClean="0"/>
              <a:t>, et lorsqu’on le comparait à un dieu, il finissait par le croire.</a:t>
            </a:r>
          </a:p>
        </p:txBody>
      </p:sp>
      <p:sp>
        <p:nvSpPr>
          <p:cNvPr id="3" name="Rectangle 2"/>
          <p:cNvSpPr/>
          <p:nvPr/>
        </p:nvSpPr>
        <p:spPr>
          <a:xfrm>
            <a:off x="7924800" y="2981980"/>
            <a:ext cx="1673022" cy="584775"/>
          </a:xfrm>
          <a:prstGeom prst="rect">
            <a:avLst/>
          </a:prstGeom>
        </p:spPr>
        <p:txBody>
          <a:bodyPr wrap="none">
            <a:spAutoFit/>
          </a:bodyPr>
          <a:lstStyle/>
          <a:p>
            <a:r>
              <a:rPr lang="fr-FR" sz="3200" dirty="0" smtClean="0">
                <a:solidFill>
                  <a:srgbClr val="0070C0"/>
                </a:solidFill>
              </a:rPr>
              <a:t>La vanité</a:t>
            </a:r>
            <a:endParaRPr lang="fr-FR" sz="2000" dirty="0"/>
          </a:p>
        </p:txBody>
      </p:sp>
      <p:sp>
        <p:nvSpPr>
          <p:cNvPr id="9" name="Rectangle 8"/>
          <p:cNvSpPr/>
          <p:nvPr/>
        </p:nvSpPr>
        <p:spPr>
          <a:xfrm>
            <a:off x="932372" y="2981980"/>
            <a:ext cx="2310056" cy="584775"/>
          </a:xfrm>
          <a:prstGeom prst="rect">
            <a:avLst/>
          </a:prstGeom>
        </p:spPr>
        <p:txBody>
          <a:bodyPr wrap="none">
            <a:spAutoFit/>
          </a:bodyPr>
          <a:lstStyle/>
          <a:p>
            <a:pPr algn="ctr"/>
            <a:r>
              <a:rPr lang="fr-FR" sz="3200" dirty="0" smtClean="0"/>
              <a:t>Les louanges</a:t>
            </a:r>
            <a:endParaRPr lang="fr-FR" sz="2000" dirty="0"/>
          </a:p>
        </p:txBody>
      </p:sp>
      <p:sp>
        <p:nvSpPr>
          <p:cNvPr id="10" name="Rectangle 9"/>
          <p:cNvSpPr/>
          <p:nvPr/>
        </p:nvSpPr>
        <p:spPr>
          <a:xfrm>
            <a:off x="4876800" y="2981980"/>
            <a:ext cx="1223412" cy="584775"/>
          </a:xfrm>
          <a:prstGeom prst="rect">
            <a:avLst/>
          </a:prstGeom>
        </p:spPr>
        <p:txBody>
          <a:bodyPr wrap="none">
            <a:spAutoFit/>
          </a:bodyPr>
          <a:lstStyle/>
          <a:p>
            <a:r>
              <a:rPr lang="fr-FR" sz="3200" dirty="0" smtClean="0">
                <a:solidFill>
                  <a:srgbClr val="0070C0"/>
                </a:solidFill>
              </a:rPr>
              <a:t>Dieux </a:t>
            </a:r>
            <a:endParaRPr lang="fr-FR" sz="2000" dirty="0"/>
          </a:p>
        </p:txBody>
      </p:sp>
      <p:cxnSp>
        <p:nvCxnSpPr>
          <p:cNvPr id="12" name="Connecteur droit avec flèche 11"/>
          <p:cNvCxnSpPr/>
          <p:nvPr/>
        </p:nvCxnSpPr>
        <p:spPr>
          <a:xfrm>
            <a:off x="3429000" y="3286780"/>
            <a:ext cx="990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6248400" y="3286780"/>
            <a:ext cx="1219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657600" y="4572000"/>
            <a:ext cx="3419654" cy="523220"/>
          </a:xfrm>
          <a:prstGeom prst="rect">
            <a:avLst/>
          </a:prstGeom>
        </p:spPr>
        <p:txBody>
          <a:bodyPr wrap="none">
            <a:spAutoFit/>
          </a:bodyPr>
          <a:lstStyle/>
          <a:p>
            <a:r>
              <a:rPr lang="fr-FR" sz="2800" dirty="0" smtClean="0">
                <a:solidFill>
                  <a:srgbClr val="0070C0"/>
                </a:solidFill>
              </a:rPr>
              <a:t>Ressembler à un Dieu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expositions.bnf.fr/homere/it/images/b3/220.jpg"/>
          <p:cNvPicPr>
            <a:picLocks noChangeAspect="1" noChangeArrowheads="1"/>
          </p:cNvPicPr>
          <p:nvPr/>
        </p:nvPicPr>
        <p:blipFill>
          <a:blip r:embed="rId2" cstate="print"/>
          <a:srcRect l="15267" r="19084"/>
          <a:stretch>
            <a:fillRect/>
          </a:stretch>
        </p:blipFill>
        <p:spPr bwMode="auto">
          <a:xfrm>
            <a:off x="7162800" y="152400"/>
            <a:ext cx="4572000" cy="6140304"/>
          </a:xfrm>
          <a:prstGeom prst="rect">
            <a:avLst/>
          </a:prstGeom>
          <a:noFill/>
        </p:spPr>
      </p:pic>
      <p:sp>
        <p:nvSpPr>
          <p:cNvPr id="5" name="Rectangle 4"/>
          <p:cNvSpPr/>
          <p:nvPr/>
        </p:nvSpPr>
        <p:spPr>
          <a:xfrm>
            <a:off x="457200" y="304800"/>
            <a:ext cx="6248400" cy="1569660"/>
          </a:xfrm>
          <a:prstGeom prst="rect">
            <a:avLst/>
          </a:prstGeom>
        </p:spPr>
        <p:txBody>
          <a:bodyPr wrap="square">
            <a:spAutoFit/>
          </a:bodyPr>
          <a:lstStyle/>
          <a:p>
            <a:pPr algn="ctr"/>
            <a:r>
              <a:rPr lang="fr-FR" sz="2400" dirty="0" smtClean="0"/>
              <a:t>Bellérophon se disait que, </a:t>
            </a:r>
            <a:r>
              <a:rPr lang="fr-FR" sz="2400" dirty="0" smtClean="0">
                <a:solidFill>
                  <a:srgbClr val="7030A0"/>
                </a:solidFill>
              </a:rPr>
              <a:t>s’il était l’égal des dieux</a:t>
            </a:r>
            <a:r>
              <a:rPr lang="fr-FR" sz="2400" dirty="0" smtClean="0"/>
              <a:t>, il devrait leur rendre visite. </a:t>
            </a:r>
          </a:p>
          <a:p>
            <a:pPr algn="ctr"/>
            <a:r>
              <a:rPr lang="fr-FR" sz="2400" dirty="0" smtClean="0">
                <a:solidFill>
                  <a:srgbClr val="C00000"/>
                </a:solidFill>
              </a:rPr>
              <a:t>Zeus</a:t>
            </a:r>
            <a:r>
              <a:rPr lang="fr-FR" sz="2400" dirty="0" smtClean="0">
                <a:solidFill>
                  <a:prstClr val="black"/>
                </a:solidFill>
              </a:rPr>
              <a:t>, maitre des dieux, en conçut une grande fureur</a:t>
            </a:r>
            <a:endParaRPr lang="fr-FR" sz="2400" dirty="0"/>
          </a:p>
        </p:txBody>
      </p:sp>
      <p:sp>
        <p:nvSpPr>
          <p:cNvPr id="6" name="Rectangle 5"/>
          <p:cNvSpPr/>
          <p:nvPr/>
        </p:nvSpPr>
        <p:spPr>
          <a:xfrm>
            <a:off x="6096000" y="6324600"/>
            <a:ext cx="6096000" cy="461665"/>
          </a:xfrm>
          <a:prstGeom prst="rect">
            <a:avLst/>
          </a:prstGeom>
        </p:spPr>
        <p:txBody>
          <a:bodyPr>
            <a:spAutoFit/>
          </a:bodyPr>
          <a:lstStyle/>
          <a:p>
            <a:r>
              <a:rPr lang="fr-FR" sz="1200" dirty="0" smtClean="0"/>
              <a:t>Peinture du plafond, après restauration </a:t>
            </a:r>
            <a:r>
              <a:rPr lang="fr-FR" sz="1200" dirty="0" err="1" smtClean="0"/>
              <a:t>Giovan</a:t>
            </a:r>
            <a:r>
              <a:rPr lang="fr-FR" sz="1200" dirty="0" smtClean="0"/>
              <a:t>-Francesco </a:t>
            </a:r>
            <a:r>
              <a:rPr lang="fr-FR" sz="1200" dirty="0" err="1" smtClean="0"/>
              <a:t>Romanelli</a:t>
            </a:r>
            <a:r>
              <a:rPr lang="fr-FR" sz="1200" dirty="0" smtClean="0"/>
              <a:t> (1610-1662), peintre, XVII</a:t>
            </a:r>
            <a:r>
              <a:rPr lang="fr-FR" sz="1200" baseline="30000" dirty="0" smtClean="0"/>
              <a:t>e</a:t>
            </a:r>
            <a:r>
              <a:rPr lang="fr-FR" sz="1200" dirty="0" smtClean="0"/>
              <a:t> siècle. Fresque © </a:t>
            </a:r>
            <a:r>
              <a:rPr lang="fr-FR" sz="1200" dirty="0" err="1" smtClean="0"/>
              <a:t>BnF</a:t>
            </a:r>
            <a:r>
              <a:rPr lang="fr-FR" sz="1200" dirty="0" smtClean="0"/>
              <a:t>, site Richelieu, Galerie Mazarine</a:t>
            </a:r>
            <a:endParaRPr lang="fr-FR" sz="1200" dirty="0"/>
          </a:p>
        </p:txBody>
      </p:sp>
      <p:sp>
        <p:nvSpPr>
          <p:cNvPr id="7" name="Rectangle 6"/>
          <p:cNvSpPr/>
          <p:nvPr/>
        </p:nvSpPr>
        <p:spPr>
          <a:xfrm>
            <a:off x="1143000" y="2281535"/>
            <a:ext cx="5161093" cy="461665"/>
          </a:xfrm>
          <a:prstGeom prst="rect">
            <a:avLst/>
          </a:prstGeom>
        </p:spPr>
        <p:txBody>
          <a:bodyPr wrap="none">
            <a:spAutoFit/>
          </a:bodyPr>
          <a:lstStyle/>
          <a:p>
            <a:r>
              <a:rPr lang="fr-FR" sz="2400" u="sng" dirty="0" smtClean="0">
                <a:solidFill>
                  <a:prstClr val="black"/>
                </a:solidFill>
              </a:rPr>
              <a:t>Bellérophon  s’attire les foudres de Zeus</a:t>
            </a:r>
            <a:endParaRPr lang="fr-FR" sz="2400" u="sng" dirty="0"/>
          </a:p>
        </p:txBody>
      </p:sp>
      <p:cxnSp>
        <p:nvCxnSpPr>
          <p:cNvPr id="8" name="Connecteur droit avec flèche 7"/>
          <p:cNvCxnSpPr/>
          <p:nvPr/>
        </p:nvCxnSpPr>
        <p:spPr>
          <a:xfrm>
            <a:off x="3581400" y="2814935"/>
            <a:ext cx="0" cy="22860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057400" y="5329535"/>
            <a:ext cx="3124200" cy="461665"/>
          </a:xfrm>
          <a:prstGeom prst="rect">
            <a:avLst/>
          </a:prstGeom>
          <a:noFill/>
          <a:ln>
            <a:solidFill>
              <a:srgbClr val="0070C0"/>
            </a:solidFill>
          </a:ln>
        </p:spPr>
        <p:txBody>
          <a:bodyPr wrap="square" rtlCol="0">
            <a:spAutoFit/>
          </a:bodyPr>
          <a:lstStyle/>
          <a:p>
            <a:pPr algn="ctr"/>
            <a:r>
              <a:rPr lang="fr-FR" sz="2400" dirty="0" smtClean="0"/>
              <a:t>Il le met très en colère</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1371600" y="1219200"/>
            <a:ext cx="2209800" cy="523220"/>
          </a:xfrm>
          <a:prstGeom prst="rect">
            <a:avLst/>
          </a:prstGeom>
          <a:noFill/>
          <a:ln>
            <a:solidFill>
              <a:srgbClr val="0070C0"/>
            </a:solidFill>
          </a:ln>
        </p:spPr>
        <p:txBody>
          <a:bodyPr wrap="square" rtlCol="0">
            <a:spAutoFit/>
          </a:bodyPr>
          <a:lstStyle/>
          <a:p>
            <a:pPr algn="ctr"/>
            <a:r>
              <a:rPr lang="fr-FR" sz="2800" dirty="0" smtClean="0"/>
              <a:t>Athéna</a:t>
            </a:r>
            <a:endParaRPr lang="fr-FR" sz="2800" dirty="0"/>
          </a:p>
        </p:txBody>
      </p:sp>
      <p:sp>
        <p:nvSpPr>
          <p:cNvPr id="12" name="ZoneTexte 11"/>
          <p:cNvSpPr txBox="1"/>
          <p:nvPr/>
        </p:nvSpPr>
        <p:spPr>
          <a:xfrm>
            <a:off x="-152400" y="162580"/>
            <a:ext cx="5334000" cy="584775"/>
          </a:xfrm>
          <a:prstGeom prst="rect">
            <a:avLst/>
          </a:prstGeom>
          <a:noFill/>
          <a:ln>
            <a:noFill/>
          </a:ln>
        </p:spPr>
        <p:txBody>
          <a:bodyPr wrap="square" rtlCol="0">
            <a:spAutoFit/>
          </a:bodyPr>
          <a:lstStyle/>
          <a:p>
            <a:pPr algn="ctr"/>
            <a:r>
              <a:rPr lang="fr-FR" sz="3200" u="sng" dirty="0" smtClean="0">
                <a:solidFill>
                  <a:srgbClr val="0070C0"/>
                </a:solidFill>
              </a:rPr>
              <a:t>Des interventions divines</a:t>
            </a:r>
            <a:endParaRPr lang="fr-FR" sz="3200" u="sng" dirty="0">
              <a:solidFill>
                <a:srgbClr val="0070C0"/>
              </a:solidFill>
            </a:endParaRPr>
          </a:p>
        </p:txBody>
      </p:sp>
      <p:sp>
        <p:nvSpPr>
          <p:cNvPr id="13" name="ZoneTexte 12"/>
          <p:cNvSpPr txBox="1"/>
          <p:nvPr/>
        </p:nvSpPr>
        <p:spPr>
          <a:xfrm>
            <a:off x="8382000" y="1219200"/>
            <a:ext cx="2209800" cy="523220"/>
          </a:xfrm>
          <a:prstGeom prst="rect">
            <a:avLst/>
          </a:prstGeom>
          <a:noFill/>
          <a:ln>
            <a:solidFill>
              <a:srgbClr val="0070C0"/>
            </a:solidFill>
          </a:ln>
        </p:spPr>
        <p:txBody>
          <a:bodyPr wrap="square" rtlCol="0">
            <a:spAutoFit/>
          </a:bodyPr>
          <a:lstStyle/>
          <a:p>
            <a:pPr algn="ctr"/>
            <a:r>
              <a:rPr lang="fr-FR" sz="2800" dirty="0" smtClean="0">
                <a:solidFill>
                  <a:srgbClr val="7030A0"/>
                </a:solidFill>
              </a:rPr>
              <a:t>Zeus</a:t>
            </a:r>
            <a:endParaRPr lang="fr-FR" sz="2800" dirty="0">
              <a:solidFill>
                <a:srgbClr val="7030A0"/>
              </a:solidFill>
            </a:endParaRPr>
          </a:p>
        </p:txBody>
      </p:sp>
      <p:sp>
        <p:nvSpPr>
          <p:cNvPr id="20" name="ZoneTexte 19"/>
          <p:cNvSpPr txBox="1"/>
          <p:nvPr/>
        </p:nvSpPr>
        <p:spPr>
          <a:xfrm>
            <a:off x="533400" y="2362200"/>
            <a:ext cx="4038600" cy="523220"/>
          </a:xfrm>
          <a:prstGeom prst="rect">
            <a:avLst/>
          </a:prstGeom>
          <a:noFill/>
          <a:ln>
            <a:solidFill>
              <a:srgbClr val="0070C0"/>
            </a:solidFill>
          </a:ln>
        </p:spPr>
        <p:txBody>
          <a:bodyPr wrap="square" rtlCol="0">
            <a:spAutoFit/>
          </a:bodyPr>
          <a:lstStyle/>
          <a:p>
            <a:pPr algn="ctr"/>
            <a:r>
              <a:rPr lang="fr-FR" sz="2800" dirty="0"/>
              <a:t>v</a:t>
            </a:r>
            <a:r>
              <a:rPr lang="fr-FR" sz="2800" dirty="0" smtClean="0"/>
              <a:t>eut aider Bellérophon</a:t>
            </a:r>
            <a:endParaRPr lang="fr-FR" sz="2800" dirty="0"/>
          </a:p>
        </p:txBody>
      </p:sp>
      <p:sp>
        <p:nvSpPr>
          <p:cNvPr id="21" name="ZoneTexte 20"/>
          <p:cNvSpPr txBox="1"/>
          <p:nvPr/>
        </p:nvSpPr>
        <p:spPr>
          <a:xfrm>
            <a:off x="7315200" y="3352800"/>
            <a:ext cx="4343400" cy="954107"/>
          </a:xfrm>
          <a:prstGeom prst="rect">
            <a:avLst/>
          </a:prstGeom>
          <a:noFill/>
          <a:ln>
            <a:solidFill>
              <a:srgbClr val="0070C0"/>
            </a:solidFill>
          </a:ln>
        </p:spPr>
        <p:txBody>
          <a:bodyPr wrap="square" rtlCol="0">
            <a:spAutoFit/>
          </a:bodyPr>
          <a:lstStyle/>
          <a:p>
            <a:pPr algn="ctr"/>
            <a:r>
              <a:rPr lang="fr-FR" sz="2800" dirty="0">
                <a:solidFill>
                  <a:srgbClr val="7030A0"/>
                </a:solidFill>
              </a:rPr>
              <a:t>e</a:t>
            </a:r>
            <a:r>
              <a:rPr lang="fr-FR" sz="2800" dirty="0" smtClean="0">
                <a:solidFill>
                  <a:srgbClr val="7030A0"/>
                </a:solidFill>
              </a:rPr>
              <a:t>nvoie un taon piquer Pégase</a:t>
            </a:r>
            <a:endParaRPr lang="fr-FR" sz="2800" dirty="0">
              <a:solidFill>
                <a:srgbClr val="7030A0"/>
              </a:solidFill>
            </a:endParaRPr>
          </a:p>
        </p:txBody>
      </p:sp>
      <p:sp>
        <p:nvSpPr>
          <p:cNvPr id="22" name="ZoneTexte 21"/>
          <p:cNvSpPr txBox="1"/>
          <p:nvPr/>
        </p:nvSpPr>
        <p:spPr>
          <a:xfrm>
            <a:off x="457200" y="3505200"/>
            <a:ext cx="45720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ui donne une bride en or</a:t>
            </a:r>
            <a:endParaRPr lang="fr-FR" sz="2800" dirty="0"/>
          </a:p>
        </p:txBody>
      </p:sp>
      <p:sp>
        <p:nvSpPr>
          <p:cNvPr id="9" name="ZoneTexte 8"/>
          <p:cNvSpPr txBox="1"/>
          <p:nvPr/>
        </p:nvSpPr>
        <p:spPr>
          <a:xfrm>
            <a:off x="762000" y="4734580"/>
            <a:ext cx="4038600" cy="523220"/>
          </a:xfrm>
          <a:prstGeom prst="rect">
            <a:avLst/>
          </a:prstGeom>
          <a:noFill/>
          <a:ln>
            <a:solidFill>
              <a:srgbClr val="0070C0"/>
            </a:solidFill>
          </a:ln>
        </p:spPr>
        <p:txBody>
          <a:bodyPr wrap="square" rtlCol="0">
            <a:spAutoFit/>
          </a:bodyPr>
          <a:lstStyle/>
          <a:p>
            <a:pPr algn="ctr"/>
            <a:r>
              <a:rPr lang="fr-FR" sz="2800" dirty="0" smtClean="0"/>
              <a:t>il peut chevaucher Pégase</a:t>
            </a:r>
            <a:endParaRPr lang="fr-FR" sz="2800" dirty="0"/>
          </a:p>
        </p:txBody>
      </p:sp>
      <p:sp>
        <p:nvSpPr>
          <p:cNvPr id="10" name="ZoneTexte 9"/>
          <p:cNvSpPr txBox="1"/>
          <p:nvPr/>
        </p:nvSpPr>
        <p:spPr>
          <a:xfrm>
            <a:off x="7467600" y="2296180"/>
            <a:ext cx="4114800" cy="523220"/>
          </a:xfrm>
          <a:prstGeom prst="rect">
            <a:avLst/>
          </a:prstGeom>
          <a:noFill/>
          <a:ln>
            <a:solidFill>
              <a:srgbClr val="0070C0"/>
            </a:solidFill>
          </a:ln>
        </p:spPr>
        <p:txBody>
          <a:bodyPr wrap="square" rtlCol="0">
            <a:spAutoFit/>
          </a:bodyPr>
          <a:lstStyle/>
          <a:p>
            <a:pPr algn="ctr"/>
            <a:r>
              <a:rPr lang="fr-FR" sz="2800" dirty="0">
                <a:solidFill>
                  <a:srgbClr val="7030A0"/>
                </a:solidFill>
              </a:rPr>
              <a:t>v</a:t>
            </a:r>
            <a:r>
              <a:rPr lang="fr-FR" sz="2800" dirty="0" smtClean="0">
                <a:solidFill>
                  <a:srgbClr val="7030A0"/>
                </a:solidFill>
              </a:rPr>
              <a:t>eut punir Bellérophon</a:t>
            </a:r>
            <a:endParaRPr lang="fr-FR" sz="2800" dirty="0">
              <a:solidFill>
                <a:srgbClr val="7030A0"/>
              </a:solidFill>
            </a:endParaRPr>
          </a:p>
        </p:txBody>
      </p:sp>
      <p:sp>
        <p:nvSpPr>
          <p:cNvPr id="11" name="ZoneTexte 10"/>
          <p:cNvSpPr txBox="1"/>
          <p:nvPr/>
        </p:nvSpPr>
        <p:spPr>
          <a:xfrm>
            <a:off x="7315200" y="4724400"/>
            <a:ext cx="4343400" cy="954107"/>
          </a:xfrm>
          <a:prstGeom prst="rect">
            <a:avLst/>
          </a:prstGeom>
          <a:noFill/>
          <a:ln>
            <a:solidFill>
              <a:srgbClr val="0070C0"/>
            </a:solidFill>
          </a:ln>
        </p:spPr>
        <p:txBody>
          <a:bodyPr wrap="square" rtlCol="0">
            <a:spAutoFit/>
          </a:bodyPr>
          <a:lstStyle/>
          <a:p>
            <a:pPr algn="ctr"/>
            <a:r>
              <a:rPr lang="fr-FR" sz="2800" dirty="0" smtClean="0">
                <a:solidFill>
                  <a:srgbClr val="7030A0"/>
                </a:solidFill>
              </a:rPr>
              <a:t>Bellérophon tombe et se blesse</a:t>
            </a:r>
            <a:endParaRPr lang="fr-FR" sz="2800" dirty="0">
              <a:solidFill>
                <a:srgbClr val="7030A0"/>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20" grpId="0" animBg="1"/>
      <p:bldP spid="21" grpId="0" animBg="1"/>
      <p:bldP spid="22"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pic>
        <p:nvPicPr>
          <p:cNvPr id="34817" name="Picture 1"/>
          <p:cNvPicPr>
            <a:picLocks noChangeAspect="1" noChangeArrowheads="1"/>
          </p:cNvPicPr>
          <p:nvPr/>
        </p:nvPicPr>
        <p:blipFill>
          <a:blip r:embed="rId3" cstate="print"/>
          <a:srcRect l="1335" t="3896" r="1189"/>
          <a:stretch>
            <a:fillRect/>
          </a:stretch>
        </p:blipFill>
        <p:spPr bwMode="auto">
          <a:xfrm>
            <a:off x="5715000" y="0"/>
            <a:ext cx="6477000" cy="3282863"/>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53229" t="41611" r="9198" b="12752"/>
          <a:stretch>
            <a:fillRect/>
          </a:stretch>
        </p:blipFill>
        <p:spPr bwMode="auto">
          <a:xfrm rot="2562630">
            <a:off x="2516584" y="2422817"/>
            <a:ext cx="2415338" cy="3421730"/>
          </a:xfrm>
          <a:prstGeom prst="rect">
            <a:avLst/>
          </a:prstGeom>
          <a:noFill/>
          <a:ln w="9525">
            <a:noFill/>
            <a:miter lim="800000"/>
            <a:headEnd/>
            <a:tailEnd/>
          </a:ln>
        </p:spPr>
      </p:pic>
      <p:sp>
        <p:nvSpPr>
          <p:cNvPr id="7" name="Rectangle 6"/>
          <p:cNvSpPr/>
          <p:nvPr/>
        </p:nvSpPr>
        <p:spPr>
          <a:xfrm>
            <a:off x="228600" y="228600"/>
            <a:ext cx="5334000" cy="954107"/>
          </a:xfrm>
          <a:prstGeom prst="rect">
            <a:avLst/>
          </a:prstGeom>
        </p:spPr>
        <p:txBody>
          <a:bodyPr wrap="square">
            <a:spAutoFit/>
          </a:bodyPr>
          <a:lstStyle/>
          <a:p>
            <a:r>
              <a:rPr lang="fr-FR" sz="2800" dirty="0" smtClean="0"/>
              <a:t>Il enfourcha </a:t>
            </a:r>
            <a:r>
              <a:rPr lang="fr-FR" sz="2800" dirty="0" smtClean="0">
                <a:solidFill>
                  <a:srgbClr val="7030A0"/>
                </a:solidFill>
              </a:rPr>
              <a:t>donc sa monture ailée</a:t>
            </a:r>
            <a:r>
              <a:rPr lang="fr-FR" sz="2800" dirty="0" smtClean="0"/>
              <a:t> pour se rendre sur l’</a:t>
            </a:r>
            <a:r>
              <a:rPr lang="fr-FR" sz="2800" dirty="0" smtClean="0">
                <a:solidFill>
                  <a:srgbClr val="7030A0"/>
                </a:solidFill>
              </a:rPr>
              <a:t>Olympe</a:t>
            </a:r>
            <a:r>
              <a:rPr lang="fr-FR" sz="2800" dirty="0" smtClean="0"/>
              <a:t>. </a:t>
            </a:r>
            <a:endParaRPr lang="fr-FR" sz="28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43200" y="0"/>
            <a:ext cx="65532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L’olympe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ZoneTexte 13"/>
          <p:cNvSpPr txBox="1"/>
          <p:nvPr/>
        </p:nvSpPr>
        <p:spPr>
          <a:xfrm>
            <a:off x="3200400" y="3733800"/>
            <a:ext cx="2438400" cy="461665"/>
          </a:xfrm>
          <a:prstGeom prst="rect">
            <a:avLst/>
          </a:prstGeom>
          <a:noFill/>
          <a:ln>
            <a:solidFill>
              <a:srgbClr val="0070C0"/>
            </a:solidFill>
          </a:ln>
        </p:spPr>
        <p:txBody>
          <a:bodyPr wrap="square" rtlCol="0">
            <a:spAutoFit/>
          </a:bodyPr>
          <a:lstStyle/>
          <a:p>
            <a:pPr algn="ctr"/>
            <a:r>
              <a:rPr lang="fr-FR" sz="2400" dirty="0" smtClean="0"/>
              <a:t>Jeux olympiques</a:t>
            </a:r>
            <a:endParaRPr lang="fr-FR" sz="2400" dirty="0"/>
          </a:p>
        </p:txBody>
      </p:sp>
      <p:pic>
        <p:nvPicPr>
          <p:cNvPr id="27650" name="Picture 2" descr="https://i.pinimg.com/originals/87/2a/83/872a83be9423f1a8b26db1ffb5808856.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133600" y="1371600"/>
            <a:ext cx="8382000" cy="4714876"/>
          </a:xfrm>
          <a:prstGeom prst="rect">
            <a:avLst/>
          </a:prstGeom>
          <a:noFill/>
        </p:spPr>
      </p:pic>
      <p:sp>
        <p:nvSpPr>
          <p:cNvPr id="11" name="Rectangle 10"/>
          <p:cNvSpPr/>
          <p:nvPr/>
        </p:nvSpPr>
        <p:spPr>
          <a:xfrm>
            <a:off x="10668000" y="6396335"/>
            <a:ext cx="1219200" cy="461665"/>
          </a:xfrm>
          <a:prstGeom prst="rect">
            <a:avLst/>
          </a:prstGeom>
        </p:spPr>
        <p:txBody>
          <a:bodyPr wrap="square">
            <a:spAutoFit/>
          </a:bodyPr>
          <a:lstStyle/>
          <a:p>
            <a:r>
              <a:rPr lang="fr-FR" sz="1200" dirty="0" err="1" smtClean="0"/>
              <a:t>Qwant</a:t>
            </a:r>
            <a:r>
              <a:rPr lang="fr-FR" sz="1200" dirty="0" smtClean="0"/>
              <a:t> junior</a:t>
            </a:r>
          </a:p>
          <a:p>
            <a:endParaRPr lang="fr-FR"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pic>
        <p:nvPicPr>
          <p:cNvPr id="34817" name="Picture 1"/>
          <p:cNvPicPr>
            <a:picLocks noChangeAspect="1" noChangeArrowheads="1"/>
          </p:cNvPicPr>
          <p:nvPr/>
        </p:nvPicPr>
        <p:blipFill>
          <a:blip r:embed="rId3" cstate="print"/>
          <a:srcRect l="1335" t="3896" r="1189"/>
          <a:stretch>
            <a:fillRect/>
          </a:stretch>
        </p:blipFill>
        <p:spPr bwMode="auto">
          <a:xfrm>
            <a:off x="304800" y="76200"/>
            <a:ext cx="11576222" cy="5867400"/>
          </a:xfrm>
          <a:prstGeom prst="rect">
            <a:avLst/>
          </a:prstGeom>
          <a:noFill/>
          <a:ln w="9525">
            <a:noFill/>
            <a:miter lim="800000"/>
            <a:headEnd/>
            <a:tailEnd/>
          </a:ln>
        </p:spPr>
      </p:pic>
      <p:sp>
        <p:nvSpPr>
          <p:cNvPr id="5" name="Rectangle 4"/>
          <p:cNvSpPr/>
          <p:nvPr/>
        </p:nvSpPr>
        <p:spPr>
          <a:xfrm>
            <a:off x="304800" y="5966936"/>
            <a:ext cx="12192000" cy="738664"/>
          </a:xfrm>
          <a:prstGeom prst="rect">
            <a:avLst/>
          </a:prstGeom>
        </p:spPr>
        <p:txBody>
          <a:bodyPr wrap="square">
            <a:spAutoFit/>
          </a:bodyPr>
          <a:lstStyle/>
          <a:p>
            <a:r>
              <a:rPr lang="fr-FR" sz="1400" dirty="0" smtClean="0"/>
              <a:t>Assemblée des dieux sur l'</a:t>
            </a:r>
            <a:r>
              <a:rPr lang="fr-FR" sz="1400" dirty="0" err="1" smtClean="0"/>
              <a:t>Olympe</a:t>
            </a:r>
            <a:r>
              <a:rPr lang="fr-FR" sz="1400" i="1" dirty="0" err="1" smtClean="0"/>
              <a:t>The</a:t>
            </a:r>
            <a:r>
              <a:rPr lang="fr-FR" sz="1400" i="1" dirty="0" smtClean="0"/>
              <a:t> </a:t>
            </a:r>
            <a:r>
              <a:rPr lang="fr-FR" sz="1400" i="1" dirty="0" err="1" smtClean="0"/>
              <a:t>Iliad</a:t>
            </a:r>
            <a:r>
              <a:rPr lang="fr-FR" sz="1400" i="1" dirty="0" smtClean="0"/>
              <a:t> of Homer</a:t>
            </a:r>
            <a:r>
              <a:rPr lang="fr-FR" sz="1400" dirty="0" smtClean="0"/>
              <a:t>, part I, pl. 6 Tommaso </a:t>
            </a:r>
            <a:r>
              <a:rPr lang="fr-FR" sz="1400" dirty="0" err="1" smtClean="0"/>
              <a:t>Piroli</a:t>
            </a:r>
            <a:r>
              <a:rPr lang="fr-FR" sz="1400" dirty="0" smtClean="0"/>
              <a:t> (1750-1824), graveur ; John Flaxman (1755-1826), dessinateur, Rome, 1793.</a:t>
            </a:r>
            <a:r>
              <a:rPr lang="fr-FR" sz="1400" dirty="0" err="1" smtClean="0"/>
              <a:t>BnF</a:t>
            </a:r>
            <a:r>
              <a:rPr lang="fr-FR" sz="1400" dirty="0" smtClean="0"/>
              <a:t>, Estampes et Photographie, Ta-6-Pet. fol.</a:t>
            </a:r>
          </a:p>
          <a:p>
            <a:r>
              <a:rPr lang="fr-FR" sz="1400" dirty="0" smtClean="0"/>
              <a:t>© Bibliothèque nationale de France</a:t>
            </a:r>
            <a:endParaRPr lang="fr-FR" sz="1400" dirty="0"/>
          </a:p>
        </p:txBody>
      </p:sp>
      <p:sp>
        <p:nvSpPr>
          <p:cNvPr id="7" name="ZoneTexte 6"/>
          <p:cNvSpPr txBox="1"/>
          <p:nvPr/>
        </p:nvSpPr>
        <p:spPr>
          <a:xfrm>
            <a:off x="6019800" y="2286000"/>
            <a:ext cx="762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7030A0"/>
                </a:solidFill>
              </a:rPr>
              <a:t>ZEUS</a:t>
            </a:r>
            <a:endParaRPr lang="fr-FR" b="1" u="sng" dirty="0">
              <a:solidFill>
                <a:srgbClr val="7030A0"/>
              </a:solidFill>
            </a:endParaRPr>
          </a:p>
        </p:txBody>
      </p:sp>
      <p:sp>
        <p:nvSpPr>
          <p:cNvPr id="8" name="ZoneTexte 7"/>
          <p:cNvSpPr txBox="1"/>
          <p:nvPr/>
        </p:nvSpPr>
        <p:spPr>
          <a:xfrm>
            <a:off x="838200" y="4953000"/>
            <a:ext cx="1524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7030A0"/>
                </a:solidFill>
              </a:rPr>
              <a:t>POSEIDON</a:t>
            </a:r>
            <a:endParaRPr lang="fr-FR" b="1" u="sng" dirty="0">
              <a:solidFill>
                <a:srgbClr val="7030A0"/>
              </a:solidFill>
            </a:endParaRPr>
          </a:p>
        </p:txBody>
      </p:sp>
      <p:sp>
        <p:nvSpPr>
          <p:cNvPr id="9" name="ZoneTexte 8"/>
          <p:cNvSpPr txBox="1"/>
          <p:nvPr/>
        </p:nvSpPr>
        <p:spPr>
          <a:xfrm>
            <a:off x="3429000" y="3105090"/>
            <a:ext cx="1524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7030A0"/>
                </a:solidFill>
              </a:rPr>
              <a:t>ATHENA</a:t>
            </a:r>
            <a:endParaRPr lang="fr-FR" b="1" u="sng" dirty="0">
              <a:solidFill>
                <a:srgbClr val="7030A0"/>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 xmlns:a16="http://schemas.microsoft.com/office/drawing/2014/main" id="{3CEFC050-B60B-2D4A-83F2-0DBDF54566B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0500" y="1925331"/>
            <a:ext cx="11750419" cy="2551413"/>
          </a:xfrm>
          <a:prstGeom prst="rect">
            <a:avLst/>
          </a:prstGeom>
          <a:ln>
            <a:noFill/>
          </a:ln>
        </p:spPr>
      </p:pic>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èche : droite 4">
            <a:extLst>
              <a:ext uri="{FF2B5EF4-FFF2-40B4-BE49-F238E27FC236}">
                <a16:creationId xmlns="" xmlns:a16="http://schemas.microsoft.com/office/drawing/2014/main" id="{F70DC8DB-D0BE-9C4E-9C58-D4463B34959A}"/>
              </a:ext>
            </a:extLst>
          </p:cNvPr>
          <p:cNvSpPr/>
          <p:nvPr/>
        </p:nvSpPr>
        <p:spPr>
          <a:xfrm rot="16200000">
            <a:off x="2359077" y="4270323"/>
            <a:ext cx="1021147" cy="252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 xmlns:a16="http://schemas.microsoft.com/office/drawing/2014/main" id="{616D8935-33BB-FC47-AF61-E81CEB7DF8E6}"/>
              </a:ext>
            </a:extLst>
          </p:cNvPr>
          <p:cNvSpPr txBox="1"/>
          <p:nvPr/>
        </p:nvSpPr>
        <p:spPr>
          <a:xfrm>
            <a:off x="2836333" y="440269"/>
            <a:ext cx="5140011" cy="523220"/>
          </a:xfrm>
          <a:prstGeom prst="rect">
            <a:avLst/>
          </a:prstGeom>
          <a:noFill/>
        </p:spPr>
        <p:txBody>
          <a:bodyPr wrap="square" rtlCol="0">
            <a:spAutoFit/>
          </a:bodyPr>
          <a:lstStyle/>
          <a:p>
            <a:pPr algn="l"/>
            <a:r>
              <a:rPr lang="fr-FR" sz="2800" dirty="0">
                <a:solidFill>
                  <a:schemeClr val="accent1"/>
                </a:solidFill>
              </a:rPr>
              <a:t>Un petit voyage dans le temps …</a:t>
            </a:r>
          </a:p>
        </p:txBody>
      </p:sp>
      <p:sp>
        <p:nvSpPr>
          <p:cNvPr id="12" name="ZoneTexte 11"/>
          <p:cNvSpPr txBox="1"/>
          <p:nvPr/>
        </p:nvSpPr>
        <p:spPr>
          <a:xfrm>
            <a:off x="1600200" y="5029200"/>
            <a:ext cx="2971800" cy="523220"/>
          </a:xfrm>
          <a:prstGeom prst="rect">
            <a:avLst/>
          </a:prstGeom>
          <a:noFill/>
        </p:spPr>
        <p:txBody>
          <a:bodyPr wrap="square" rtlCol="0">
            <a:spAutoFit/>
          </a:bodyPr>
          <a:lstStyle/>
          <a:p>
            <a:r>
              <a:rPr lang="fr-FR" sz="2800" dirty="0" smtClean="0"/>
              <a:t>En Grèce Antique</a:t>
            </a:r>
            <a:endParaRPr lang="fr-FR" sz="2800" dirty="0"/>
          </a:p>
        </p:txBody>
      </p:sp>
    </p:spTree>
    <p:extLst>
      <p:ext uri="{BB962C8B-B14F-4D97-AF65-F5344CB8AC3E}">
        <p14:creationId xmlns:p14="http://schemas.microsoft.com/office/powerpoint/2010/main" val="25594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1371600" y="1219200"/>
            <a:ext cx="2209800" cy="523220"/>
          </a:xfrm>
          <a:prstGeom prst="rect">
            <a:avLst/>
          </a:prstGeom>
          <a:noFill/>
          <a:ln>
            <a:solidFill>
              <a:srgbClr val="0070C0"/>
            </a:solidFill>
          </a:ln>
        </p:spPr>
        <p:txBody>
          <a:bodyPr wrap="square" rtlCol="0">
            <a:spAutoFit/>
          </a:bodyPr>
          <a:lstStyle/>
          <a:p>
            <a:pPr algn="ctr"/>
            <a:r>
              <a:rPr lang="fr-FR" sz="2800" dirty="0" smtClean="0"/>
              <a:t>Athéna</a:t>
            </a:r>
            <a:endParaRPr lang="fr-FR" sz="2800" dirty="0"/>
          </a:p>
        </p:txBody>
      </p:sp>
      <p:sp>
        <p:nvSpPr>
          <p:cNvPr id="12" name="ZoneTexte 11"/>
          <p:cNvSpPr txBox="1"/>
          <p:nvPr/>
        </p:nvSpPr>
        <p:spPr>
          <a:xfrm>
            <a:off x="-152400" y="162580"/>
            <a:ext cx="5334000" cy="584775"/>
          </a:xfrm>
          <a:prstGeom prst="rect">
            <a:avLst/>
          </a:prstGeom>
          <a:noFill/>
          <a:ln>
            <a:noFill/>
          </a:ln>
        </p:spPr>
        <p:txBody>
          <a:bodyPr wrap="square" rtlCol="0">
            <a:spAutoFit/>
          </a:bodyPr>
          <a:lstStyle/>
          <a:p>
            <a:pPr algn="ctr"/>
            <a:r>
              <a:rPr lang="fr-FR" sz="3200" u="sng" dirty="0" smtClean="0">
                <a:solidFill>
                  <a:srgbClr val="0070C0"/>
                </a:solidFill>
              </a:rPr>
              <a:t>Différents dieux…</a:t>
            </a:r>
            <a:endParaRPr lang="fr-FR" sz="3200" u="sng" dirty="0">
              <a:solidFill>
                <a:srgbClr val="0070C0"/>
              </a:solidFill>
            </a:endParaRPr>
          </a:p>
        </p:txBody>
      </p:sp>
      <p:sp>
        <p:nvSpPr>
          <p:cNvPr id="13" name="ZoneTexte 12"/>
          <p:cNvSpPr txBox="1"/>
          <p:nvPr/>
        </p:nvSpPr>
        <p:spPr>
          <a:xfrm>
            <a:off x="8382000" y="1219200"/>
            <a:ext cx="2209800" cy="523220"/>
          </a:xfrm>
          <a:prstGeom prst="rect">
            <a:avLst/>
          </a:prstGeom>
          <a:noFill/>
          <a:ln>
            <a:solidFill>
              <a:srgbClr val="0070C0"/>
            </a:solidFill>
          </a:ln>
        </p:spPr>
        <p:txBody>
          <a:bodyPr wrap="square" rtlCol="0">
            <a:spAutoFit/>
          </a:bodyPr>
          <a:lstStyle/>
          <a:p>
            <a:pPr algn="ctr"/>
            <a:r>
              <a:rPr lang="fr-FR" sz="2800" dirty="0" smtClean="0"/>
              <a:t>Zeus</a:t>
            </a:r>
            <a:endParaRPr lang="fr-FR" sz="2800" dirty="0"/>
          </a:p>
        </p:txBody>
      </p:sp>
      <p:sp>
        <p:nvSpPr>
          <p:cNvPr id="20" name="ZoneTexte 19"/>
          <p:cNvSpPr txBox="1"/>
          <p:nvPr/>
        </p:nvSpPr>
        <p:spPr>
          <a:xfrm>
            <a:off x="4800600" y="2133600"/>
            <a:ext cx="2209800" cy="523220"/>
          </a:xfrm>
          <a:prstGeom prst="rect">
            <a:avLst/>
          </a:prstGeom>
          <a:noFill/>
          <a:ln>
            <a:solidFill>
              <a:srgbClr val="0070C0"/>
            </a:solidFill>
          </a:ln>
        </p:spPr>
        <p:txBody>
          <a:bodyPr wrap="square" rtlCol="0">
            <a:spAutoFit/>
          </a:bodyPr>
          <a:lstStyle/>
          <a:p>
            <a:pPr algn="ctr"/>
            <a:r>
              <a:rPr lang="fr-FR" sz="2800" dirty="0" smtClean="0"/>
              <a:t>Un trident</a:t>
            </a:r>
            <a:endParaRPr lang="fr-FR" sz="2800" dirty="0"/>
          </a:p>
        </p:txBody>
      </p:sp>
      <p:sp>
        <p:nvSpPr>
          <p:cNvPr id="21" name="ZoneTexte 20"/>
          <p:cNvSpPr txBox="1"/>
          <p:nvPr/>
        </p:nvSpPr>
        <p:spPr>
          <a:xfrm>
            <a:off x="8229600" y="3124200"/>
            <a:ext cx="2590800" cy="523220"/>
          </a:xfrm>
          <a:prstGeom prst="rect">
            <a:avLst/>
          </a:prstGeom>
          <a:noFill/>
          <a:ln>
            <a:solidFill>
              <a:srgbClr val="0070C0"/>
            </a:solidFill>
          </a:ln>
        </p:spPr>
        <p:txBody>
          <a:bodyPr wrap="square" rtlCol="0">
            <a:spAutoFit/>
          </a:bodyPr>
          <a:lstStyle/>
          <a:p>
            <a:pPr algn="ctr"/>
            <a:r>
              <a:rPr lang="fr-FR" sz="2800" dirty="0" smtClean="0"/>
              <a:t>Dieu des dieux</a:t>
            </a:r>
            <a:endParaRPr lang="fr-FR" sz="2800" dirty="0"/>
          </a:p>
        </p:txBody>
      </p:sp>
      <p:sp>
        <p:nvSpPr>
          <p:cNvPr id="22" name="ZoneTexte 21"/>
          <p:cNvSpPr txBox="1"/>
          <p:nvPr/>
        </p:nvSpPr>
        <p:spPr>
          <a:xfrm>
            <a:off x="1371600" y="2133600"/>
            <a:ext cx="2209800" cy="523220"/>
          </a:xfrm>
          <a:prstGeom prst="rect">
            <a:avLst/>
          </a:prstGeom>
          <a:noFill/>
          <a:ln>
            <a:solidFill>
              <a:srgbClr val="0070C0"/>
            </a:solidFill>
          </a:ln>
        </p:spPr>
        <p:txBody>
          <a:bodyPr wrap="square" rtlCol="0">
            <a:spAutoFit/>
          </a:bodyPr>
          <a:lstStyle/>
          <a:p>
            <a:pPr algn="ctr"/>
            <a:r>
              <a:rPr lang="fr-FR" sz="2800" dirty="0" smtClean="0"/>
              <a:t>Un casque</a:t>
            </a:r>
            <a:endParaRPr lang="fr-FR" sz="2800" dirty="0"/>
          </a:p>
        </p:txBody>
      </p:sp>
      <p:sp>
        <p:nvSpPr>
          <p:cNvPr id="9" name="ZoneTexte 8"/>
          <p:cNvSpPr txBox="1"/>
          <p:nvPr/>
        </p:nvSpPr>
        <p:spPr>
          <a:xfrm>
            <a:off x="381000" y="2971800"/>
            <a:ext cx="4038600" cy="954107"/>
          </a:xfrm>
          <a:prstGeom prst="rect">
            <a:avLst/>
          </a:prstGeom>
          <a:noFill/>
          <a:ln>
            <a:solidFill>
              <a:srgbClr val="0070C0"/>
            </a:solidFill>
          </a:ln>
        </p:spPr>
        <p:txBody>
          <a:bodyPr wrap="square" rtlCol="0">
            <a:spAutoFit/>
          </a:bodyPr>
          <a:lstStyle/>
          <a:p>
            <a:pPr algn="ctr"/>
            <a:r>
              <a:rPr lang="fr-FR" sz="2800" dirty="0" smtClean="0"/>
              <a:t>Déesse de la sagesse et de la guerre</a:t>
            </a:r>
            <a:endParaRPr lang="fr-FR" sz="2800" dirty="0"/>
          </a:p>
        </p:txBody>
      </p:sp>
      <p:sp>
        <p:nvSpPr>
          <p:cNvPr id="10" name="ZoneTexte 9"/>
          <p:cNvSpPr txBox="1"/>
          <p:nvPr/>
        </p:nvSpPr>
        <p:spPr>
          <a:xfrm>
            <a:off x="8382000" y="2133600"/>
            <a:ext cx="2286000" cy="523220"/>
          </a:xfrm>
          <a:prstGeom prst="rect">
            <a:avLst/>
          </a:prstGeom>
          <a:noFill/>
          <a:ln>
            <a:solidFill>
              <a:srgbClr val="0070C0"/>
            </a:solidFill>
          </a:ln>
        </p:spPr>
        <p:txBody>
          <a:bodyPr wrap="square" rtlCol="0">
            <a:spAutoFit/>
          </a:bodyPr>
          <a:lstStyle/>
          <a:p>
            <a:pPr algn="ctr"/>
            <a:r>
              <a:rPr lang="fr-FR" sz="2800" dirty="0" smtClean="0"/>
              <a:t>La foudre</a:t>
            </a:r>
            <a:endParaRPr lang="fr-FR" sz="2800" dirty="0"/>
          </a:p>
        </p:txBody>
      </p:sp>
      <p:sp>
        <p:nvSpPr>
          <p:cNvPr id="11" name="ZoneTexte 10"/>
          <p:cNvSpPr txBox="1"/>
          <p:nvPr/>
        </p:nvSpPr>
        <p:spPr>
          <a:xfrm>
            <a:off x="4572000" y="3124200"/>
            <a:ext cx="2667000" cy="523220"/>
          </a:xfrm>
          <a:prstGeom prst="rect">
            <a:avLst/>
          </a:prstGeom>
          <a:noFill/>
          <a:ln>
            <a:solidFill>
              <a:srgbClr val="0070C0"/>
            </a:solidFill>
          </a:ln>
        </p:spPr>
        <p:txBody>
          <a:bodyPr wrap="square" rtlCol="0">
            <a:spAutoFit/>
          </a:bodyPr>
          <a:lstStyle/>
          <a:p>
            <a:pPr algn="ctr"/>
            <a:r>
              <a:rPr lang="fr-FR" sz="2800" dirty="0" smtClean="0"/>
              <a:t>Dieu de la mer</a:t>
            </a:r>
            <a:endParaRPr lang="fr-FR" sz="2800" dirty="0"/>
          </a:p>
        </p:txBody>
      </p:sp>
      <p:sp>
        <p:nvSpPr>
          <p:cNvPr id="14" name="ZoneTexte 13"/>
          <p:cNvSpPr txBox="1"/>
          <p:nvPr/>
        </p:nvSpPr>
        <p:spPr>
          <a:xfrm>
            <a:off x="4800600" y="1219200"/>
            <a:ext cx="2209800" cy="523220"/>
          </a:xfrm>
          <a:prstGeom prst="rect">
            <a:avLst/>
          </a:prstGeom>
          <a:noFill/>
          <a:ln>
            <a:solidFill>
              <a:srgbClr val="0070C0"/>
            </a:solidFill>
          </a:ln>
        </p:spPr>
        <p:txBody>
          <a:bodyPr wrap="square" rtlCol="0">
            <a:spAutoFit/>
          </a:bodyPr>
          <a:lstStyle/>
          <a:p>
            <a:pPr algn="ctr"/>
            <a:r>
              <a:rPr lang="fr-FR" sz="2800" dirty="0" smtClean="0"/>
              <a:t>Poséidon</a:t>
            </a:r>
            <a:endParaRPr lang="fr-FR" sz="2800" dirty="0"/>
          </a:p>
        </p:txBody>
      </p:sp>
      <p:pic>
        <p:nvPicPr>
          <p:cNvPr id="15" name="Picture 1"/>
          <p:cNvPicPr>
            <a:picLocks noChangeAspect="1" noChangeArrowheads="1"/>
          </p:cNvPicPr>
          <p:nvPr/>
        </p:nvPicPr>
        <p:blipFill>
          <a:blip r:embed="rId3" cstate="print"/>
          <a:srcRect l="21867" t="31354" r="69150" b="43684"/>
          <a:stretch>
            <a:fillRect/>
          </a:stretch>
        </p:blipFill>
        <p:spPr bwMode="auto">
          <a:xfrm>
            <a:off x="1676400" y="4038600"/>
            <a:ext cx="1600200" cy="2286000"/>
          </a:xfrm>
          <a:prstGeom prst="rect">
            <a:avLst/>
          </a:prstGeom>
          <a:noFill/>
          <a:ln w="9525">
            <a:noFill/>
            <a:miter lim="800000"/>
            <a:headEnd/>
            <a:tailEnd/>
          </a:ln>
        </p:spPr>
      </p:pic>
      <p:pic>
        <p:nvPicPr>
          <p:cNvPr id="16" name="Picture 1"/>
          <p:cNvPicPr>
            <a:picLocks noChangeAspect="1" noChangeArrowheads="1"/>
          </p:cNvPicPr>
          <p:nvPr/>
        </p:nvPicPr>
        <p:blipFill>
          <a:blip r:embed="rId3" cstate="print"/>
          <a:srcRect l="11601" t="28858" r="81983" b="44932"/>
          <a:stretch>
            <a:fillRect/>
          </a:stretch>
        </p:blipFill>
        <p:spPr bwMode="auto">
          <a:xfrm>
            <a:off x="5334000" y="3886200"/>
            <a:ext cx="1295400" cy="2720340"/>
          </a:xfrm>
          <a:prstGeom prst="rect">
            <a:avLst/>
          </a:prstGeom>
          <a:noFill/>
          <a:ln w="9525">
            <a:noFill/>
            <a:miter lim="800000"/>
            <a:headEnd/>
            <a:tailEnd/>
          </a:ln>
        </p:spPr>
      </p:pic>
      <p:pic>
        <p:nvPicPr>
          <p:cNvPr id="17" name="Picture 2" descr="http://expositions.bnf.fr/homere/it/images/b3/220.jpg"/>
          <p:cNvPicPr>
            <a:picLocks noChangeAspect="1" noChangeArrowheads="1"/>
          </p:cNvPicPr>
          <p:nvPr/>
        </p:nvPicPr>
        <p:blipFill>
          <a:blip r:embed="rId4" cstate="print"/>
          <a:srcRect l="36056" r="45344" b="73939"/>
          <a:stretch>
            <a:fillRect/>
          </a:stretch>
        </p:blipFill>
        <p:spPr bwMode="auto">
          <a:xfrm>
            <a:off x="8763000" y="4038600"/>
            <a:ext cx="1828800" cy="2259106"/>
          </a:xfrm>
          <a:prstGeom prst="rect">
            <a:avLst/>
          </a:prstGeom>
          <a:noFill/>
        </p:spPr>
      </p:pic>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20" grpId="0" animBg="1"/>
      <p:bldP spid="21" grpId="0" animBg="1"/>
      <p:bldP spid="22" grpId="0" animBg="1"/>
      <p:bldP spid="9" grpId="0" animBg="1"/>
      <p:bldP spid="10" grpId="0" animBg="1"/>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457200" y="1143000"/>
            <a:ext cx="2209800" cy="523220"/>
          </a:xfrm>
          <a:prstGeom prst="rect">
            <a:avLst/>
          </a:prstGeom>
          <a:noFill/>
          <a:ln>
            <a:solidFill>
              <a:srgbClr val="0070C0"/>
            </a:solidFill>
          </a:ln>
        </p:spPr>
        <p:txBody>
          <a:bodyPr wrap="square" rtlCol="0">
            <a:spAutoFit/>
          </a:bodyPr>
          <a:lstStyle/>
          <a:p>
            <a:pPr algn="ctr"/>
            <a:r>
              <a:rPr lang="fr-FR" sz="2800" dirty="0" smtClean="0">
                <a:solidFill>
                  <a:schemeClr val="accent2">
                    <a:lumMod val="75000"/>
                  </a:schemeClr>
                </a:solidFill>
              </a:rPr>
              <a:t>Athéna</a:t>
            </a:r>
            <a:endParaRPr lang="fr-FR" sz="2800" dirty="0">
              <a:solidFill>
                <a:schemeClr val="accent2">
                  <a:lumMod val="75000"/>
                </a:schemeClr>
              </a:solidFill>
            </a:endParaRPr>
          </a:p>
        </p:txBody>
      </p:sp>
      <p:sp>
        <p:nvSpPr>
          <p:cNvPr id="12" name="ZoneTexte 11"/>
          <p:cNvSpPr txBox="1"/>
          <p:nvPr/>
        </p:nvSpPr>
        <p:spPr>
          <a:xfrm>
            <a:off x="-152400" y="162580"/>
            <a:ext cx="5334000" cy="584775"/>
          </a:xfrm>
          <a:prstGeom prst="rect">
            <a:avLst/>
          </a:prstGeom>
          <a:noFill/>
          <a:ln>
            <a:noFill/>
          </a:ln>
        </p:spPr>
        <p:txBody>
          <a:bodyPr wrap="square" rtlCol="0">
            <a:spAutoFit/>
          </a:bodyPr>
          <a:lstStyle/>
          <a:p>
            <a:pPr algn="ctr"/>
            <a:r>
              <a:rPr lang="fr-FR" sz="3200" u="sng" dirty="0" smtClean="0">
                <a:solidFill>
                  <a:srgbClr val="0070C0"/>
                </a:solidFill>
              </a:rPr>
              <a:t>Des interventions divines</a:t>
            </a:r>
            <a:endParaRPr lang="fr-FR" sz="3200" u="sng" dirty="0">
              <a:solidFill>
                <a:srgbClr val="0070C0"/>
              </a:solidFill>
            </a:endParaRPr>
          </a:p>
        </p:txBody>
      </p:sp>
      <p:sp>
        <p:nvSpPr>
          <p:cNvPr id="13" name="ZoneTexte 12"/>
          <p:cNvSpPr txBox="1"/>
          <p:nvPr/>
        </p:nvSpPr>
        <p:spPr>
          <a:xfrm>
            <a:off x="457200" y="4734580"/>
            <a:ext cx="2209800" cy="523220"/>
          </a:xfrm>
          <a:prstGeom prst="rect">
            <a:avLst/>
          </a:prstGeom>
          <a:noFill/>
          <a:ln>
            <a:solidFill>
              <a:srgbClr val="0070C0"/>
            </a:solidFill>
          </a:ln>
        </p:spPr>
        <p:txBody>
          <a:bodyPr wrap="square" rtlCol="0">
            <a:spAutoFit/>
          </a:bodyPr>
          <a:lstStyle/>
          <a:p>
            <a:pPr algn="ctr"/>
            <a:r>
              <a:rPr lang="fr-FR" sz="2800" dirty="0" smtClean="0">
                <a:solidFill>
                  <a:schemeClr val="accent2">
                    <a:lumMod val="75000"/>
                  </a:schemeClr>
                </a:solidFill>
              </a:rPr>
              <a:t>Zeus</a:t>
            </a:r>
            <a:endParaRPr lang="fr-FR" sz="2800" dirty="0">
              <a:solidFill>
                <a:schemeClr val="accent2">
                  <a:lumMod val="75000"/>
                </a:schemeClr>
              </a:solidFill>
            </a:endParaRPr>
          </a:p>
        </p:txBody>
      </p:sp>
      <p:sp>
        <p:nvSpPr>
          <p:cNvPr id="20" name="ZoneTexte 19"/>
          <p:cNvSpPr txBox="1"/>
          <p:nvPr/>
        </p:nvSpPr>
        <p:spPr>
          <a:xfrm>
            <a:off x="4114800" y="1143000"/>
            <a:ext cx="3048000" cy="523220"/>
          </a:xfrm>
          <a:prstGeom prst="rect">
            <a:avLst/>
          </a:prstGeom>
          <a:noFill/>
          <a:ln>
            <a:solidFill>
              <a:srgbClr val="0070C0"/>
            </a:solidFill>
          </a:ln>
        </p:spPr>
        <p:txBody>
          <a:bodyPr wrap="square" rtlCol="0">
            <a:spAutoFit/>
          </a:bodyPr>
          <a:lstStyle/>
          <a:p>
            <a:pPr algn="ctr"/>
            <a:r>
              <a:rPr lang="fr-FR" sz="2800" dirty="0" smtClean="0">
                <a:solidFill>
                  <a:srgbClr val="7030A0"/>
                </a:solidFill>
              </a:rPr>
              <a:t>Venger les victimes</a:t>
            </a:r>
            <a:endParaRPr lang="fr-FR" sz="2800" dirty="0">
              <a:solidFill>
                <a:srgbClr val="7030A0"/>
              </a:solidFill>
            </a:endParaRPr>
          </a:p>
        </p:txBody>
      </p:sp>
      <p:sp>
        <p:nvSpPr>
          <p:cNvPr id="21" name="ZoneTexte 20"/>
          <p:cNvSpPr txBox="1"/>
          <p:nvPr/>
        </p:nvSpPr>
        <p:spPr>
          <a:xfrm>
            <a:off x="8839200" y="3886200"/>
            <a:ext cx="2590800" cy="523220"/>
          </a:xfrm>
          <a:prstGeom prst="rect">
            <a:avLst/>
          </a:prstGeom>
          <a:noFill/>
          <a:ln>
            <a:solidFill>
              <a:srgbClr val="0070C0"/>
            </a:solidFill>
          </a:ln>
        </p:spPr>
        <p:txBody>
          <a:bodyPr wrap="square" rtlCol="0">
            <a:spAutoFit/>
          </a:bodyPr>
          <a:lstStyle/>
          <a:p>
            <a:pPr algn="ctr"/>
            <a:r>
              <a:rPr lang="fr-FR" sz="2800" dirty="0" smtClean="0">
                <a:solidFill>
                  <a:srgbClr val="0070C0"/>
                </a:solidFill>
              </a:rPr>
              <a:t>Narcisse</a:t>
            </a:r>
            <a:endParaRPr lang="fr-FR" sz="2800" dirty="0">
              <a:solidFill>
                <a:srgbClr val="0070C0"/>
              </a:solidFill>
            </a:endParaRPr>
          </a:p>
        </p:txBody>
      </p:sp>
      <p:sp>
        <p:nvSpPr>
          <p:cNvPr id="22" name="ZoneTexte 21"/>
          <p:cNvSpPr txBox="1"/>
          <p:nvPr/>
        </p:nvSpPr>
        <p:spPr>
          <a:xfrm>
            <a:off x="4191000" y="3581400"/>
            <a:ext cx="2743200" cy="523220"/>
          </a:xfrm>
          <a:prstGeom prst="rect">
            <a:avLst/>
          </a:prstGeom>
          <a:noFill/>
          <a:ln>
            <a:solidFill>
              <a:srgbClr val="0070C0"/>
            </a:solidFill>
          </a:ln>
        </p:spPr>
        <p:txBody>
          <a:bodyPr wrap="square" rtlCol="0">
            <a:spAutoFit/>
          </a:bodyPr>
          <a:lstStyle/>
          <a:p>
            <a:pPr algn="ctr"/>
            <a:r>
              <a:rPr lang="fr-FR" sz="2800" dirty="0" smtClean="0">
                <a:solidFill>
                  <a:srgbClr val="7030A0"/>
                </a:solidFill>
              </a:rPr>
              <a:t>Aider les héros</a:t>
            </a:r>
            <a:endParaRPr lang="fr-FR" sz="2800" dirty="0">
              <a:solidFill>
                <a:srgbClr val="7030A0"/>
              </a:solidFill>
            </a:endParaRPr>
          </a:p>
        </p:txBody>
      </p:sp>
      <p:sp>
        <p:nvSpPr>
          <p:cNvPr id="9" name="ZoneTexte 8"/>
          <p:cNvSpPr txBox="1"/>
          <p:nvPr/>
        </p:nvSpPr>
        <p:spPr>
          <a:xfrm>
            <a:off x="4038600" y="2362200"/>
            <a:ext cx="3276600" cy="523220"/>
          </a:xfrm>
          <a:prstGeom prst="rect">
            <a:avLst/>
          </a:prstGeom>
          <a:noFill/>
          <a:ln>
            <a:solidFill>
              <a:srgbClr val="0070C0"/>
            </a:solidFill>
          </a:ln>
        </p:spPr>
        <p:txBody>
          <a:bodyPr wrap="square" rtlCol="0">
            <a:spAutoFit/>
          </a:bodyPr>
          <a:lstStyle/>
          <a:p>
            <a:pPr algn="ctr"/>
            <a:r>
              <a:rPr lang="fr-FR" sz="2800" dirty="0" smtClean="0">
                <a:solidFill>
                  <a:srgbClr val="7030A0"/>
                </a:solidFill>
              </a:rPr>
              <a:t>Punir les hommes</a:t>
            </a:r>
            <a:endParaRPr lang="fr-FR" sz="2800" dirty="0">
              <a:solidFill>
                <a:srgbClr val="7030A0"/>
              </a:solidFill>
            </a:endParaRPr>
          </a:p>
        </p:txBody>
      </p:sp>
      <p:sp>
        <p:nvSpPr>
          <p:cNvPr id="10" name="ZoneTexte 9"/>
          <p:cNvSpPr txBox="1"/>
          <p:nvPr/>
        </p:nvSpPr>
        <p:spPr>
          <a:xfrm>
            <a:off x="3962400" y="4734580"/>
            <a:ext cx="3581400" cy="523220"/>
          </a:xfrm>
          <a:prstGeom prst="rect">
            <a:avLst/>
          </a:prstGeom>
          <a:noFill/>
          <a:ln>
            <a:solidFill>
              <a:srgbClr val="0070C0"/>
            </a:solidFill>
          </a:ln>
        </p:spPr>
        <p:txBody>
          <a:bodyPr wrap="square" rtlCol="0">
            <a:spAutoFit/>
          </a:bodyPr>
          <a:lstStyle/>
          <a:p>
            <a:pPr algn="ctr"/>
            <a:r>
              <a:rPr lang="fr-FR" sz="2800" dirty="0" smtClean="0">
                <a:solidFill>
                  <a:srgbClr val="7030A0"/>
                </a:solidFill>
              </a:rPr>
              <a:t>Faire respecter les lois</a:t>
            </a:r>
            <a:endParaRPr lang="fr-FR" sz="2800" dirty="0">
              <a:solidFill>
                <a:srgbClr val="7030A0"/>
              </a:solidFill>
            </a:endParaRPr>
          </a:p>
        </p:txBody>
      </p:sp>
      <p:sp>
        <p:nvSpPr>
          <p:cNvPr id="11" name="ZoneTexte 10"/>
          <p:cNvSpPr txBox="1"/>
          <p:nvPr/>
        </p:nvSpPr>
        <p:spPr>
          <a:xfrm>
            <a:off x="8839200" y="5029200"/>
            <a:ext cx="2590800" cy="523220"/>
          </a:xfrm>
          <a:prstGeom prst="rect">
            <a:avLst/>
          </a:prstGeom>
          <a:noFill/>
          <a:ln>
            <a:solidFill>
              <a:srgbClr val="0070C0"/>
            </a:solidFill>
          </a:ln>
        </p:spPr>
        <p:txBody>
          <a:bodyPr wrap="square" rtlCol="0">
            <a:spAutoFit/>
          </a:bodyPr>
          <a:lstStyle/>
          <a:p>
            <a:pPr algn="ctr"/>
            <a:r>
              <a:rPr lang="fr-FR" sz="2800" dirty="0" smtClean="0">
                <a:solidFill>
                  <a:srgbClr val="0070C0"/>
                </a:solidFill>
              </a:rPr>
              <a:t>Bellérophon</a:t>
            </a:r>
            <a:endParaRPr lang="fr-FR" sz="2800" dirty="0">
              <a:solidFill>
                <a:srgbClr val="0070C0"/>
              </a:solidFill>
            </a:endParaRPr>
          </a:p>
        </p:txBody>
      </p:sp>
      <p:sp>
        <p:nvSpPr>
          <p:cNvPr id="14" name="ZoneTexte 13"/>
          <p:cNvSpPr txBox="1"/>
          <p:nvPr/>
        </p:nvSpPr>
        <p:spPr>
          <a:xfrm>
            <a:off x="457200" y="2362200"/>
            <a:ext cx="2209800" cy="523220"/>
          </a:xfrm>
          <a:prstGeom prst="rect">
            <a:avLst/>
          </a:prstGeom>
          <a:noFill/>
          <a:ln>
            <a:solidFill>
              <a:srgbClr val="0070C0"/>
            </a:solidFill>
          </a:ln>
        </p:spPr>
        <p:txBody>
          <a:bodyPr wrap="square" rtlCol="0">
            <a:spAutoFit/>
          </a:bodyPr>
          <a:lstStyle/>
          <a:p>
            <a:pPr algn="ctr"/>
            <a:r>
              <a:rPr lang="fr-FR" sz="2800" dirty="0" smtClean="0">
                <a:solidFill>
                  <a:schemeClr val="accent2">
                    <a:lumMod val="75000"/>
                  </a:schemeClr>
                </a:solidFill>
              </a:rPr>
              <a:t>Poséidon</a:t>
            </a:r>
            <a:endParaRPr lang="fr-FR" sz="2800" dirty="0">
              <a:solidFill>
                <a:schemeClr val="accent2">
                  <a:lumMod val="75000"/>
                </a:schemeClr>
              </a:solidFill>
            </a:endParaRPr>
          </a:p>
        </p:txBody>
      </p:sp>
      <p:sp>
        <p:nvSpPr>
          <p:cNvPr id="15" name="ZoneTexte 14"/>
          <p:cNvSpPr txBox="1"/>
          <p:nvPr/>
        </p:nvSpPr>
        <p:spPr>
          <a:xfrm>
            <a:off x="457200" y="3581400"/>
            <a:ext cx="2209800" cy="523220"/>
          </a:xfrm>
          <a:prstGeom prst="rect">
            <a:avLst/>
          </a:prstGeom>
          <a:noFill/>
          <a:ln>
            <a:solidFill>
              <a:srgbClr val="0070C0"/>
            </a:solidFill>
          </a:ln>
        </p:spPr>
        <p:txBody>
          <a:bodyPr wrap="square" rtlCol="0">
            <a:spAutoFit/>
          </a:bodyPr>
          <a:lstStyle/>
          <a:p>
            <a:pPr algn="ctr"/>
            <a:r>
              <a:rPr lang="fr-FR" sz="2800" dirty="0" smtClean="0">
                <a:solidFill>
                  <a:schemeClr val="accent2">
                    <a:lumMod val="75000"/>
                  </a:schemeClr>
                </a:solidFill>
              </a:rPr>
              <a:t>Némésis</a:t>
            </a:r>
            <a:endParaRPr lang="fr-FR" sz="2800" dirty="0">
              <a:solidFill>
                <a:schemeClr val="accent2">
                  <a:lumMod val="75000"/>
                </a:schemeClr>
              </a:solidFill>
            </a:endParaRPr>
          </a:p>
        </p:txBody>
      </p:sp>
      <p:sp>
        <p:nvSpPr>
          <p:cNvPr id="16" name="ZoneTexte 15"/>
          <p:cNvSpPr txBox="1"/>
          <p:nvPr/>
        </p:nvSpPr>
        <p:spPr>
          <a:xfrm>
            <a:off x="8839200" y="1143000"/>
            <a:ext cx="2667000" cy="523220"/>
          </a:xfrm>
          <a:prstGeom prst="rect">
            <a:avLst/>
          </a:prstGeom>
          <a:noFill/>
          <a:ln>
            <a:solidFill>
              <a:srgbClr val="0070C0"/>
            </a:solidFill>
          </a:ln>
        </p:spPr>
        <p:txBody>
          <a:bodyPr wrap="square" rtlCol="0">
            <a:spAutoFit/>
          </a:bodyPr>
          <a:lstStyle/>
          <a:p>
            <a:pPr algn="ctr"/>
            <a:r>
              <a:rPr lang="fr-FR" sz="2800" dirty="0" smtClean="0">
                <a:solidFill>
                  <a:srgbClr val="0070C0"/>
                </a:solidFill>
              </a:rPr>
              <a:t>Minos</a:t>
            </a:r>
            <a:endParaRPr lang="fr-FR" sz="2800" dirty="0">
              <a:solidFill>
                <a:srgbClr val="0070C0"/>
              </a:solidFill>
            </a:endParaRPr>
          </a:p>
        </p:txBody>
      </p:sp>
      <p:sp>
        <p:nvSpPr>
          <p:cNvPr id="17" name="ZoneTexte 16"/>
          <p:cNvSpPr txBox="1"/>
          <p:nvPr/>
        </p:nvSpPr>
        <p:spPr>
          <a:xfrm>
            <a:off x="8839200" y="2209800"/>
            <a:ext cx="2667000" cy="954107"/>
          </a:xfrm>
          <a:prstGeom prst="rect">
            <a:avLst/>
          </a:prstGeom>
          <a:noFill/>
          <a:ln>
            <a:solidFill>
              <a:srgbClr val="0070C0"/>
            </a:solidFill>
          </a:ln>
        </p:spPr>
        <p:txBody>
          <a:bodyPr wrap="square" rtlCol="0">
            <a:spAutoFit/>
          </a:bodyPr>
          <a:lstStyle/>
          <a:p>
            <a:pPr algn="ctr"/>
            <a:r>
              <a:rPr lang="fr-FR" sz="2800" dirty="0" smtClean="0">
                <a:solidFill>
                  <a:srgbClr val="0070C0"/>
                </a:solidFill>
              </a:rPr>
              <a:t>Protée </a:t>
            </a:r>
          </a:p>
          <a:p>
            <a:pPr algn="ctr"/>
            <a:r>
              <a:rPr lang="fr-FR" sz="2800" dirty="0" smtClean="0">
                <a:solidFill>
                  <a:srgbClr val="0070C0"/>
                </a:solidFill>
              </a:rPr>
              <a:t>Le roi de Lycie</a:t>
            </a:r>
            <a:endParaRPr lang="fr-FR" sz="2800" dirty="0">
              <a:solidFill>
                <a:srgbClr val="0070C0"/>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20" grpId="0" animBg="1"/>
      <p:bldP spid="21" grpId="0" animBg="1"/>
      <p:bldP spid="22" grpId="0" animBg="1"/>
      <p:bldP spid="9" grpId="0" animBg="1"/>
      <p:bldP spid="10" grpId="0" animBg="1"/>
      <p:bldP spid="11"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4562E3C-88DD-E144-ACAA-1AFDD8CF4FB7}"/>
              </a:ext>
            </a:extLst>
          </p:cNvPr>
          <p:cNvSpPr>
            <a:spLocks noGrp="1"/>
          </p:cNvSpPr>
          <p:nvPr>
            <p:ph type="title"/>
          </p:nvPr>
        </p:nvSpPr>
        <p:spPr/>
        <p:txBody>
          <a:bodyPr/>
          <a:lstStyle/>
          <a:p>
            <a:pPr algn="ctr"/>
            <a:r>
              <a:rPr lang="fr-FR" dirty="0"/>
              <a:t>Place à la dictée du jour !</a:t>
            </a:r>
          </a:p>
        </p:txBody>
      </p:sp>
      <p:pic>
        <p:nvPicPr>
          <p:cNvPr id="1026" name="Picture 2" descr="H:\Emoticon\emoticon-1392280_1280.png"/>
          <p:cNvPicPr>
            <a:picLocks noChangeAspect="1" noChangeArrowheads="1"/>
          </p:cNvPicPr>
          <p:nvPr/>
        </p:nvPicPr>
        <p:blipFill>
          <a:blip r:embed="rId3" cstate="print"/>
          <a:srcRect/>
          <a:stretch>
            <a:fillRect/>
          </a:stretch>
        </p:blipFill>
        <p:spPr bwMode="auto">
          <a:xfrm>
            <a:off x="4267200" y="1981200"/>
            <a:ext cx="3352800" cy="3878729"/>
          </a:xfrm>
          <a:prstGeom prst="rect">
            <a:avLst/>
          </a:prstGeom>
          <a:noFill/>
        </p:spPr>
      </p:pic>
    </p:spTree>
    <p:extLst>
      <p:ext uri="{BB962C8B-B14F-4D97-AF65-F5344CB8AC3E}">
        <p14:creationId xmlns:p14="http://schemas.microsoft.com/office/powerpoint/2010/main" val="761763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1143000" y="304800"/>
            <a:ext cx="101346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Les mots des divinités</a:t>
            </a:r>
            <a:endPar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ZoneTexte 9"/>
          <p:cNvSpPr txBox="1"/>
          <p:nvPr/>
        </p:nvSpPr>
        <p:spPr>
          <a:xfrm>
            <a:off x="1066800" y="2362200"/>
            <a:ext cx="1447800" cy="523220"/>
          </a:xfrm>
          <a:prstGeom prst="rect">
            <a:avLst/>
          </a:prstGeom>
          <a:noFill/>
          <a:ln>
            <a:solidFill>
              <a:srgbClr val="0070C0"/>
            </a:solidFill>
          </a:ln>
        </p:spPr>
        <p:txBody>
          <a:bodyPr wrap="square" rtlCol="0">
            <a:spAutoFit/>
          </a:bodyPr>
          <a:lstStyle/>
          <a:p>
            <a:pPr algn="ctr"/>
            <a:r>
              <a:rPr lang="fr-FR" sz="2800" dirty="0" smtClean="0"/>
              <a:t>attribut</a:t>
            </a:r>
            <a:endParaRPr lang="fr-FR" sz="2800" dirty="0"/>
          </a:p>
        </p:txBody>
      </p:sp>
      <p:sp>
        <p:nvSpPr>
          <p:cNvPr id="12" name="ZoneTexte 11"/>
          <p:cNvSpPr txBox="1"/>
          <p:nvPr/>
        </p:nvSpPr>
        <p:spPr>
          <a:xfrm>
            <a:off x="7010400" y="2296180"/>
            <a:ext cx="1981200" cy="523220"/>
          </a:xfrm>
          <a:prstGeom prst="rect">
            <a:avLst/>
          </a:prstGeom>
          <a:noFill/>
          <a:ln>
            <a:solidFill>
              <a:srgbClr val="0070C0"/>
            </a:solidFill>
          </a:ln>
        </p:spPr>
        <p:txBody>
          <a:bodyPr wrap="square" rtlCol="0">
            <a:spAutoFit/>
          </a:bodyPr>
          <a:lstStyle/>
          <a:p>
            <a:pPr algn="ctr"/>
            <a:r>
              <a:rPr lang="fr-FR" sz="2800" dirty="0" smtClean="0"/>
              <a:t>loi</a:t>
            </a:r>
          </a:p>
        </p:txBody>
      </p:sp>
      <p:sp>
        <p:nvSpPr>
          <p:cNvPr id="13" name="ZoneTexte 12"/>
          <p:cNvSpPr txBox="1"/>
          <p:nvPr/>
        </p:nvSpPr>
        <p:spPr>
          <a:xfrm>
            <a:off x="4114800" y="5181600"/>
            <a:ext cx="1219200" cy="523220"/>
          </a:xfrm>
          <a:prstGeom prst="rect">
            <a:avLst/>
          </a:prstGeom>
          <a:noFill/>
          <a:ln>
            <a:solidFill>
              <a:srgbClr val="0070C0"/>
            </a:solidFill>
          </a:ln>
        </p:spPr>
        <p:txBody>
          <a:bodyPr wrap="square" rtlCol="0">
            <a:spAutoFit/>
          </a:bodyPr>
          <a:lstStyle/>
          <a:p>
            <a:pPr algn="ctr"/>
            <a:r>
              <a:rPr lang="fr-FR" sz="2800" dirty="0" smtClean="0"/>
              <a:t>aide</a:t>
            </a:r>
            <a:endParaRPr lang="fr-FR" sz="2800" dirty="0"/>
          </a:p>
        </p:txBody>
      </p:sp>
      <p:sp>
        <p:nvSpPr>
          <p:cNvPr id="15" name="ZoneTexte 14"/>
          <p:cNvSpPr txBox="1"/>
          <p:nvPr/>
        </p:nvSpPr>
        <p:spPr>
          <a:xfrm>
            <a:off x="1219200" y="5334000"/>
            <a:ext cx="1905000" cy="523220"/>
          </a:xfrm>
          <a:prstGeom prst="rect">
            <a:avLst/>
          </a:prstGeom>
          <a:noFill/>
          <a:ln>
            <a:solidFill>
              <a:srgbClr val="0070C0"/>
            </a:solidFill>
          </a:ln>
        </p:spPr>
        <p:txBody>
          <a:bodyPr wrap="square" rtlCol="0">
            <a:spAutoFit/>
          </a:bodyPr>
          <a:lstStyle/>
          <a:p>
            <a:pPr algn="ctr"/>
            <a:r>
              <a:rPr lang="fr-FR" sz="2800" dirty="0" smtClean="0"/>
              <a:t>vengeance</a:t>
            </a:r>
            <a:endParaRPr lang="fr-FR" sz="2800" dirty="0"/>
          </a:p>
        </p:txBody>
      </p:sp>
      <p:sp>
        <p:nvSpPr>
          <p:cNvPr id="16" name="ZoneTexte 15"/>
          <p:cNvSpPr txBox="1"/>
          <p:nvPr/>
        </p:nvSpPr>
        <p:spPr>
          <a:xfrm>
            <a:off x="8991600" y="4114800"/>
            <a:ext cx="1905000" cy="523220"/>
          </a:xfrm>
          <a:prstGeom prst="rect">
            <a:avLst/>
          </a:prstGeom>
          <a:noFill/>
          <a:ln>
            <a:solidFill>
              <a:srgbClr val="0070C0"/>
            </a:solidFill>
          </a:ln>
        </p:spPr>
        <p:txBody>
          <a:bodyPr wrap="square" rtlCol="0">
            <a:spAutoFit/>
          </a:bodyPr>
          <a:lstStyle/>
          <a:p>
            <a:pPr algn="ctr"/>
            <a:r>
              <a:rPr lang="fr-FR" sz="2800" dirty="0" smtClean="0"/>
              <a:t>foudre</a:t>
            </a:r>
          </a:p>
        </p:txBody>
      </p:sp>
      <p:sp>
        <p:nvSpPr>
          <p:cNvPr id="17" name="ZoneTexte 16"/>
          <p:cNvSpPr txBox="1"/>
          <p:nvPr/>
        </p:nvSpPr>
        <p:spPr>
          <a:xfrm>
            <a:off x="762000" y="3886200"/>
            <a:ext cx="1524000" cy="523220"/>
          </a:xfrm>
          <a:prstGeom prst="rect">
            <a:avLst/>
          </a:prstGeom>
          <a:noFill/>
          <a:ln>
            <a:solidFill>
              <a:srgbClr val="0070C0"/>
            </a:solidFill>
          </a:ln>
        </p:spPr>
        <p:txBody>
          <a:bodyPr wrap="square" rtlCol="0">
            <a:spAutoFit/>
          </a:bodyPr>
          <a:lstStyle/>
          <a:p>
            <a:pPr algn="ctr"/>
            <a:r>
              <a:rPr lang="fr-FR" sz="2800" dirty="0" smtClean="0"/>
              <a:t>Olympe</a:t>
            </a:r>
            <a:endParaRPr lang="fr-FR" sz="2800" dirty="0"/>
          </a:p>
        </p:txBody>
      </p:sp>
      <p:sp>
        <p:nvSpPr>
          <p:cNvPr id="18" name="ZoneTexte 17"/>
          <p:cNvSpPr txBox="1"/>
          <p:nvPr/>
        </p:nvSpPr>
        <p:spPr>
          <a:xfrm>
            <a:off x="6934200" y="5257800"/>
            <a:ext cx="2895600" cy="523220"/>
          </a:xfrm>
          <a:prstGeom prst="rect">
            <a:avLst/>
          </a:prstGeom>
          <a:noFill/>
          <a:ln>
            <a:solidFill>
              <a:srgbClr val="0070C0"/>
            </a:solidFill>
          </a:ln>
        </p:spPr>
        <p:txBody>
          <a:bodyPr wrap="square" rtlCol="0">
            <a:spAutoFit/>
          </a:bodyPr>
          <a:lstStyle/>
          <a:p>
            <a:pPr algn="ctr"/>
            <a:r>
              <a:rPr lang="fr-FR" sz="2800" dirty="0" smtClean="0"/>
              <a:t>châtiment</a:t>
            </a:r>
            <a:endParaRPr lang="fr-FR" sz="2800" dirty="0"/>
          </a:p>
        </p:txBody>
      </p:sp>
      <p:sp>
        <p:nvSpPr>
          <p:cNvPr id="19" name="ZoneTexte 18"/>
          <p:cNvSpPr txBox="1"/>
          <p:nvPr/>
        </p:nvSpPr>
        <p:spPr>
          <a:xfrm>
            <a:off x="3276600" y="3657600"/>
            <a:ext cx="1905000" cy="523220"/>
          </a:xfrm>
          <a:prstGeom prst="rect">
            <a:avLst/>
          </a:prstGeom>
          <a:noFill/>
          <a:ln>
            <a:solidFill>
              <a:srgbClr val="0070C0"/>
            </a:solidFill>
          </a:ln>
        </p:spPr>
        <p:txBody>
          <a:bodyPr wrap="square" rtlCol="0">
            <a:spAutoFit/>
          </a:bodyPr>
          <a:lstStyle/>
          <a:p>
            <a:pPr algn="ctr"/>
            <a:r>
              <a:rPr lang="fr-FR" sz="2800" dirty="0" smtClean="0"/>
              <a:t>pouvoir</a:t>
            </a:r>
            <a:endParaRPr lang="fr-FR" sz="2800" dirty="0"/>
          </a:p>
        </p:txBody>
      </p:sp>
      <p:sp>
        <p:nvSpPr>
          <p:cNvPr id="20" name="ZoneTexte 19"/>
          <p:cNvSpPr txBox="1"/>
          <p:nvPr/>
        </p:nvSpPr>
        <p:spPr>
          <a:xfrm>
            <a:off x="4267200" y="2362200"/>
            <a:ext cx="1371600" cy="523220"/>
          </a:xfrm>
          <a:prstGeom prst="rect">
            <a:avLst/>
          </a:prstGeom>
          <a:noFill/>
          <a:ln>
            <a:solidFill>
              <a:srgbClr val="0070C0"/>
            </a:solidFill>
          </a:ln>
        </p:spPr>
        <p:txBody>
          <a:bodyPr wrap="square" rtlCol="0">
            <a:spAutoFit/>
          </a:bodyPr>
          <a:lstStyle/>
          <a:p>
            <a:pPr algn="ctr"/>
            <a:r>
              <a:rPr lang="fr-FR" sz="2800" dirty="0" smtClean="0"/>
              <a:t>déesse</a:t>
            </a:r>
            <a:endParaRPr lang="fr-FR" sz="2800" dirty="0"/>
          </a:p>
        </p:txBody>
      </p:sp>
      <p:sp>
        <p:nvSpPr>
          <p:cNvPr id="21" name="ZoneTexte 20"/>
          <p:cNvSpPr txBox="1"/>
          <p:nvPr/>
        </p:nvSpPr>
        <p:spPr>
          <a:xfrm>
            <a:off x="6172200" y="3810000"/>
            <a:ext cx="1524000" cy="523220"/>
          </a:xfrm>
          <a:prstGeom prst="rect">
            <a:avLst/>
          </a:prstGeom>
          <a:noFill/>
          <a:ln>
            <a:solidFill>
              <a:srgbClr val="0070C0"/>
            </a:solidFill>
          </a:ln>
        </p:spPr>
        <p:txBody>
          <a:bodyPr wrap="square" rtlCol="0">
            <a:spAutoFit/>
          </a:bodyPr>
          <a:lstStyle/>
          <a:p>
            <a:pPr algn="ctr"/>
            <a:r>
              <a:rPr lang="fr-FR" sz="2800" dirty="0" smtClean="0"/>
              <a:t>dieu</a:t>
            </a:r>
            <a:endParaRPr lang="fr-FR" sz="2800" dirty="0"/>
          </a:p>
        </p:txBody>
      </p:sp>
      <p:sp>
        <p:nvSpPr>
          <p:cNvPr id="22" name="ZoneTexte 21"/>
          <p:cNvSpPr txBox="1"/>
          <p:nvPr/>
        </p:nvSpPr>
        <p:spPr>
          <a:xfrm>
            <a:off x="9829800" y="2971800"/>
            <a:ext cx="2129118" cy="523220"/>
          </a:xfrm>
          <a:prstGeom prst="rect">
            <a:avLst/>
          </a:prstGeom>
          <a:noFill/>
          <a:ln>
            <a:solidFill>
              <a:srgbClr val="0070C0"/>
            </a:solidFill>
          </a:ln>
        </p:spPr>
        <p:txBody>
          <a:bodyPr wrap="square" rtlCol="0">
            <a:spAutoFit/>
          </a:bodyPr>
          <a:lstStyle/>
          <a:p>
            <a:pPr algn="ctr"/>
            <a:r>
              <a:rPr lang="fr-FR" sz="2800" dirty="0" smtClean="0"/>
              <a:t>trident</a:t>
            </a:r>
            <a:endParaRPr lang="fr-FR" sz="28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7059A02F-C558-7C43-97C9-E15DD9CF2601}"/>
              </a:ext>
            </a:extLst>
          </p:cNvPr>
          <p:cNvSpPr txBox="1"/>
          <p:nvPr/>
        </p:nvSpPr>
        <p:spPr>
          <a:xfrm>
            <a:off x="4191000" y="0"/>
            <a:ext cx="3306234" cy="769441"/>
          </a:xfrm>
          <a:prstGeom prst="rect">
            <a:avLst/>
          </a:prstGeom>
          <a:noFill/>
        </p:spPr>
        <p:txBody>
          <a:bodyPr wrap="square" rtlCol="0">
            <a:spAutoFit/>
          </a:bodyPr>
          <a:lstStyle/>
          <a:p>
            <a:pPr algn="ctr"/>
            <a:r>
              <a:rPr lang="fr-FR" sz="4400" u="sng" dirty="0"/>
              <a:t>Dictée</a:t>
            </a:r>
            <a:endParaRPr lang="fr-FR" sz="5000" u="sng" dirty="0"/>
          </a:p>
        </p:txBody>
      </p:sp>
      <p:sp>
        <p:nvSpPr>
          <p:cNvPr id="3" name="ZoneTexte 2"/>
          <p:cNvSpPr txBox="1"/>
          <p:nvPr/>
        </p:nvSpPr>
        <p:spPr>
          <a:xfrm>
            <a:off x="304800" y="1190685"/>
            <a:ext cx="11353800" cy="4524315"/>
          </a:xfrm>
          <a:prstGeom prst="rect">
            <a:avLst/>
          </a:prstGeom>
          <a:noFill/>
        </p:spPr>
        <p:txBody>
          <a:bodyPr wrap="square" rtlCol="0">
            <a:spAutoFit/>
          </a:bodyPr>
          <a:lstStyle/>
          <a:p>
            <a:r>
              <a:rPr lang="fr-FR" sz="3600" dirty="0" smtClean="0"/>
              <a:t>Dans les récits mythologiques, les dieux interviennent  dans </a:t>
            </a:r>
          </a:p>
          <a:p>
            <a:endParaRPr lang="fr-FR" sz="3600" dirty="0" smtClean="0"/>
          </a:p>
          <a:p>
            <a:r>
              <a:rPr lang="fr-FR" sz="3600" dirty="0" smtClean="0"/>
              <a:t>la vie des hommes. Leurs attributs représentent leurs </a:t>
            </a:r>
          </a:p>
          <a:p>
            <a:endParaRPr lang="fr-FR" sz="3600" dirty="0" smtClean="0"/>
          </a:p>
          <a:p>
            <a:r>
              <a:rPr lang="fr-FR" sz="3600" dirty="0" smtClean="0"/>
              <a:t>pouvoirs. Ils décident de l’aide ou des châtiments à donner </a:t>
            </a:r>
          </a:p>
          <a:p>
            <a:endParaRPr lang="fr-FR" sz="3600" dirty="0" smtClean="0"/>
          </a:p>
          <a:p>
            <a:r>
              <a:rPr lang="fr-FR" sz="3600" dirty="0" smtClean="0"/>
              <a:t>aux hommes depuis l’Olympe, leur domicile.</a:t>
            </a:r>
          </a:p>
          <a:p>
            <a:endParaRPr lang="fr-FR" sz="3600" dirty="0" smtClean="0"/>
          </a:p>
        </p:txBody>
      </p:sp>
    </p:spTree>
    <p:extLst>
      <p:ext uri="{BB962C8B-B14F-4D97-AF65-F5344CB8AC3E}">
        <p14:creationId xmlns:p14="http://schemas.microsoft.com/office/powerpoint/2010/main" val="187451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MAINTENANT </a:t>
            </a:r>
            <a:r>
              <a:rPr lang="fr-FR" cap="all" dirty="0">
                <a:latin typeface="Comic Sans MS" pitchFamily="66" charset="0"/>
              </a:rPr>
              <a:t>à </a:t>
            </a:r>
            <a:r>
              <a:rPr lang="fr-FR" dirty="0">
                <a:latin typeface="Comic Sans MS" pitchFamily="66" charset="0"/>
              </a:rPr>
              <a:t>TON TOUR </a:t>
            </a:r>
          </a:p>
        </p:txBody>
      </p:sp>
      <p:pic>
        <p:nvPicPr>
          <p:cNvPr id="2050" name="Picture 2" descr="H:\Emoticon\emoticon-1392280_1280orange.png"/>
          <p:cNvPicPr>
            <a:picLocks noChangeAspect="1" noChangeArrowheads="1"/>
          </p:cNvPicPr>
          <p:nvPr/>
        </p:nvPicPr>
        <p:blipFill>
          <a:blip r:embed="rId2" cstate="print"/>
          <a:srcRect/>
          <a:stretch>
            <a:fillRect/>
          </a:stretch>
        </p:blipFill>
        <p:spPr bwMode="auto">
          <a:xfrm>
            <a:off x="4343400" y="2057400"/>
            <a:ext cx="3276600" cy="36861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1752600" y="0"/>
            <a:ext cx="2209800" cy="523220"/>
          </a:xfrm>
          <a:prstGeom prst="rect">
            <a:avLst/>
          </a:prstGeom>
          <a:noFill/>
          <a:ln>
            <a:solidFill>
              <a:srgbClr val="0070C0"/>
            </a:solidFill>
          </a:ln>
        </p:spPr>
        <p:txBody>
          <a:bodyPr wrap="square" rtlCol="0">
            <a:spAutoFit/>
          </a:bodyPr>
          <a:lstStyle/>
          <a:p>
            <a:pPr algn="ctr"/>
            <a:r>
              <a:rPr lang="fr-FR" sz="2800" dirty="0" smtClean="0"/>
              <a:t>Athéna</a:t>
            </a:r>
            <a:endParaRPr lang="fr-FR" sz="2800" dirty="0"/>
          </a:p>
        </p:txBody>
      </p:sp>
      <p:sp>
        <p:nvSpPr>
          <p:cNvPr id="13" name="ZoneTexte 12"/>
          <p:cNvSpPr txBox="1"/>
          <p:nvPr/>
        </p:nvSpPr>
        <p:spPr>
          <a:xfrm>
            <a:off x="4114800" y="4648200"/>
            <a:ext cx="2209800" cy="523220"/>
          </a:xfrm>
          <a:prstGeom prst="rect">
            <a:avLst/>
          </a:prstGeom>
          <a:noFill/>
          <a:ln>
            <a:solidFill>
              <a:srgbClr val="0070C0"/>
            </a:solidFill>
          </a:ln>
        </p:spPr>
        <p:txBody>
          <a:bodyPr wrap="square" rtlCol="0">
            <a:spAutoFit/>
          </a:bodyPr>
          <a:lstStyle/>
          <a:p>
            <a:pPr algn="ctr"/>
            <a:r>
              <a:rPr lang="fr-FR" sz="2800" dirty="0" smtClean="0"/>
              <a:t>Zeus</a:t>
            </a:r>
            <a:endParaRPr lang="fr-FR" sz="2800" dirty="0"/>
          </a:p>
        </p:txBody>
      </p:sp>
      <p:sp>
        <p:nvSpPr>
          <p:cNvPr id="20" name="ZoneTexte 19"/>
          <p:cNvSpPr txBox="1"/>
          <p:nvPr/>
        </p:nvSpPr>
        <p:spPr>
          <a:xfrm>
            <a:off x="3124200" y="5410200"/>
            <a:ext cx="2209800" cy="523220"/>
          </a:xfrm>
          <a:prstGeom prst="rect">
            <a:avLst/>
          </a:prstGeom>
          <a:noFill/>
          <a:ln>
            <a:solidFill>
              <a:srgbClr val="0070C0"/>
            </a:solidFill>
          </a:ln>
        </p:spPr>
        <p:txBody>
          <a:bodyPr wrap="square" rtlCol="0">
            <a:spAutoFit/>
          </a:bodyPr>
          <a:lstStyle/>
          <a:p>
            <a:pPr algn="ctr"/>
            <a:r>
              <a:rPr lang="fr-FR" sz="2800" dirty="0" smtClean="0"/>
              <a:t>Un trident</a:t>
            </a:r>
            <a:endParaRPr lang="fr-FR" sz="2800" dirty="0"/>
          </a:p>
        </p:txBody>
      </p:sp>
      <p:sp>
        <p:nvSpPr>
          <p:cNvPr id="21" name="ZoneTexte 20"/>
          <p:cNvSpPr txBox="1"/>
          <p:nvPr/>
        </p:nvSpPr>
        <p:spPr>
          <a:xfrm>
            <a:off x="1752600" y="6019800"/>
            <a:ext cx="2590800" cy="523220"/>
          </a:xfrm>
          <a:prstGeom prst="rect">
            <a:avLst/>
          </a:prstGeom>
          <a:noFill/>
          <a:ln>
            <a:solidFill>
              <a:srgbClr val="0070C0"/>
            </a:solidFill>
          </a:ln>
        </p:spPr>
        <p:txBody>
          <a:bodyPr wrap="square" rtlCol="0">
            <a:spAutoFit/>
          </a:bodyPr>
          <a:lstStyle/>
          <a:p>
            <a:pPr algn="ctr"/>
            <a:r>
              <a:rPr lang="fr-FR" sz="2800" dirty="0" smtClean="0"/>
              <a:t>Dieu des dieux</a:t>
            </a:r>
            <a:endParaRPr lang="fr-FR" sz="2800" dirty="0"/>
          </a:p>
        </p:txBody>
      </p:sp>
      <p:sp>
        <p:nvSpPr>
          <p:cNvPr id="22" name="ZoneTexte 21"/>
          <p:cNvSpPr txBox="1"/>
          <p:nvPr/>
        </p:nvSpPr>
        <p:spPr>
          <a:xfrm>
            <a:off x="5486400" y="5410200"/>
            <a:ext cx="2209800" cy="523220"/>
          </a:xfrm>
          <a:prstGeom prst="rect">
            <a:avLst/>
          </a:prstGeom>
          <a:noFill/>
          <a:ln>
            <a:solidFill>
              <a:srgbClr val="0070C0"/>
            </a:solidFill>
          </a:ln>
        </p:spPr>
        <p:txBody>
          <a:bodyPr wrap="square" rtlCol="0">
            <a:spAutoFit/>
          </a:bodyPr>
          <a:lstStyle/>
          <a:p>
            <a:pPr algn="ctr"/>
            <a:r>
              <a:rPr lang="fr-FR" sz="2800" dirty="0" smtClean="0"/>
              <a:t>Un casque</a:t>
            </a:r>
            <a:endParaRPr lang="fr-FR" sz="2800" dirty="0"/>
          </a:p>
        </p:txBody>
      </p:sp>
      <p:sp>
        <p:nvSpPr>
          <p:cNvPr id="9" name="ZoneTexte 8"/>
          <p:cNvSpPr txBox="1"/>
          <p:nvPr/>
        </p:nvSpPr>
        <p:spPr>
          <a:xfrm>
            <a:off x="7772400" y="5334000"/>
            <a:ext cx="4038600" cy="954107"/>
          </a:xfrm>
          <a:prstGeom prst="rect">
            <a:avLst/>
          </a:prstGeom>
          <a:noFill/>
          <a:ln>
            <a:solidFill>
              <a:srgbClr val="0070C0"/>
            </a:solidFill>
          </a:ln>
        </p:spPr>
        <p:txBody>
          <a:bodyPr wrap="square" rtlCol="0">
            <a:spAutoFit/>
          </a:bodyPr>
          <a:lstStyle/>
          <a:p>
            <a:pPr algn="ctr"/>
            <a:r>
              <a:rPr lang="fr-FR" sz="2800" dirty="0" smtClean="0"/>
              <a:t>Déesse de la sagesse et de la guerre</a:t>
            </a:r>
            <a:endParaRPr lang="fr-FR" sz="2800" dirty="0"/>
          </a:p>
        </p:txBody>
      </p:sp>
      <p:sp>
        <p:nvSpPr>
          <p:cNvPr id="10" name="ZoneTexte 9"/>
          <p:cNvSpPr txBox="1"/>
          <p:nvPr/>
        </p:nvSpPr>
        <p:spPr>
          <a:xfrm>
            <a:off x="6553200" y="4648200"/>
            <a:ext cx="2286000" cy="523220"/>
          </a:xfrm>
          <a:prstGeom prst="rect">
            <a:avLst/>
          </a:prstGeom>
          <a:noFill/>
          <a:ln>
            <a:solidFill>
              <a:srgbClr val="0070C0"/>
            </a:solidFill>
          </a:ln>
        </p:spPr>
        <p:txBody>
          <a:bodyPr wrap="square" rtlCol="0">
            <a:spAutoFit/>
          </a:bodyPr>
          <a:lstStyle/>
          <a:p>
            <a:pPr algn="ctr"/>
            <a:r>
              <a:rPr lang="fr-FR" sz="2800" dirty="0" smtClean="0"/>
              <a:t>La foudre</a:t>
            </a:r>
            <a:endParaRPr lang="fr-FR" sz="2800" dirty="0"/>
          </a:p>
        </p:txBody>
      </p:sp>
      <p:sp>
        <p:nvSpPr>
          <p:cNvPr id="11" name="ZoneTexte 10"/>
          <p:cNvSpPr txBox="1"/>
          <p:nvPr/>
        </p:nvSpPr>
        <p:spPr>
          <a:xfrm>
            <a:off x="304800" y="5410200"/>
            <a:ext cx="2667000" cy="523220"/>
          </a:xfrm>
          <a:prstGeom prst="rect">
            <a:avLst/>
          </a:prstGeom>
          <a:noFill/>
          <a:ln>
            <a:solidFill>
              <a:srgbClr val="0070C0"/>
            </a:solidFill>
          </a:ln>
        </p:spPr>
        <p:txBody>
          <a:bodyPr wrap="square" rtlCol="0">
            <a:spAutoFit/>
          </a:bodyPr>
          <a:lstStyle/>
          <a:p>
            <a:pPr algn="ctr"/>
            <a:r>
              <a:rPr lang="fr-FR" sz="2800" dirty="0" smtClean="0"/>
              <a:t>Dieu de la mer</a:t>
            </a:r>
            <a:endParaRPr lang="fr-FR" sz="2800" dirty="0"/>
          </a:p>
        </p:txBody>
      </p:sp>
      <p:sp>
        <p:nvSpPr>
          <p:cNvPr id="14" name="ZoneTexte 13"/>
          <p:cNvSpPr txBox="1"/>
          <p:nvPr/>
        </p:nvSpPr>
        <p:spPr>
          <a:xfrm>
            <a:off x="9982200" y="2895600"/>
            <a:ext cx="2209800" cy="523220"/>
          </a:xfrm>
          <a:prstGeom prst="rect">
            <a:avLst/>
          </a:prstGeom>
          <a:noFill/>
          <a:ln>
            <a:solidFill>
              <a:srgbClr val="0070C0"/>
            </a:solidFill>
          </a:ln>
        </p:spPr>
        <p:txBody>
          <a:bodyPr wrap="square" rtlCol="0">
            <a:spAutoFit/>
          </a:bodyPr>
          <a:lstStyle/>
          <a:p>
            <a:pPr algn="ctr"/>
            <a:r>
              <a:rPr lang="fr-FR" sz="2800" dirty="0" smtClean="0"/>
              <a:t>Poséidon</a:t>
            </a:r>
            <a:endParaRPr lang="fr-FR" sz="2800" dirty="0"/>
          </a:p>
        </p:txBody>
      </p:sp>
      <p:pic>
        <p:nvPicPr>
          <p:cNvPr id="15" name="Picture 1"/>
          <p:cNvPicPr>
            <a:picLocks noChangeAspect="1" noChangeArrowheads="1"/>
          </p:cNvPicPr>
          <p:nvPr/>
        </p:nvPicPr>
        <p:blipFill>
          <a:blip r:embed="rId3" cstate="print"/>
          <a:srcRect l="21867" t="31354" r="69150" b="43684"/>
          <a:stretch>
            <a:fillRect/>
          </a:stretch>
        </p:blipFill>
        <p:spPr bwMode="auto">
          <a:xfrm>
            <a:off x="0" y="0"/>
            <a:ext cx="1600200" cy="2286000"/>
          </a:xfrm>
          <a:prstGeom prst="rect">
            <a:avLst/>
          </a:prstGeom>
          <a:noFill/>
          <a:ln w="9525">
            <a:noFill/>
            <a:miter lim="800000"/>
            <a:headEnd/>
            <a:tailEnd/>
          </a:ln>
        </p:spPr>
      </p:pic>
      <p:pic>
        <p:nvPicPr>
          <p:cNvPr id="16" name="Picture 1"/>
          <p:cNvPicPr>
            <a:picLocks noChangeAspect="1" noChangeArrowheads="1"/>
          </p:cNvPicPr>
          <p:nvPr/>
        </p:nvPicPr>
        <p:blipFill>
          <a:blip r:embed="rId3" cstate="print"/>
          <a:srcRect l="11601" t="28858" r="81983" b="44932"/>
          <a:stretch>
            <a:fillRect/>
          </a:stretch>
        </p:blipFill>
        <p:spPr bwMode="auto">
          <a:xfrm>
            <a:off x="10896600" y="0"/>
            <a:ext cx="1295400" cy="2720340"/>
          </a:xfrm>
          <a:prstGeom prst="rect">
            <a:avLst/>
          </a:prstGeom>
          <a:noFill/>
          <a:ln w="9525">
            <a:noFill/>
            <a:miter lim="800000"/>
            <a:headEnd/>
            <a:tailEnd/>
          </a:ln>
        </p:spPr>
      </p:pic>
      <p:pic>
        <p:nvPicPr>
          <p:cNvPr id="17" name="Picture 2" descr="http://expositions.bnf.fr/homere/it/images/b3/220.jpg"/>
          <p:cNvPicPr>
            <a:picLocks noChangeAspect="1" noChangeArrowheads="1"/>
          </p:cNvPicPr>
          <p:nvPr/>
        </p:nvPicPr>
        <p:blipFill>
          <a:blip r:embed="rId4" cstate="print"/>
          <a:srcRect l="36056" r="45344" b="73939"/>
          <a:stretch>
            <a:fillRect/>
          </a:stretch>
        </p:blipFill>
        <p:spPr bwMode="auto">
          <a:xfrm>
            <a:off x="5105400" y="0"/>
            <a:ext cx="1828800" cy="2259106"/>
          </a:xfrm>
          <a:prstGeom prst="rect">
            <a:avLst/>
          </a:prstGeom>
          <a:noFill/>
        </p:spPr>
      </p:pic>
      <p:sp>
        <p:nvSpPr>
          <p:cNvPr id="18" name="ZoneTexte 17"/>
          <p:cNvSpPr txBox="1"/>
          <p:nvPr/>
        </p:nvSpPr>
        <p:spPr>
          <a:xfrm>
            <a:off x="4572000" y="6019800"/>
            <a:ext cx="2209800" cy="523220"/>
          </a:xfrm>
          <a:prstGeom prst="rect">
            <a:avLst/>
          </a:prstGeom>
          <a:noFill/>
          <a:ln>
            <a:solidFill>
              <a:srgbClr val="0070C0"/>
            </a:solidFill>
          </a:ln>
        </p:spPr>
        <p:txBody>
          <a:bodyPr wrap="square" rtlCol="0">
            <a:spAutoFit/>
          </a:bodyPr>
          <a:lstStyle/>
          <a:p>
            <a:pPr algn="ctr"/>
            <a:r>
              <a:rPr lang="fr-FR" sz="2800" dirty="0" smtClean="0"/>
              <a:t>Athéna</a:t>
            </a:r>
            <a:endParaRPr lang="fr-FR" sz="2800" dirty="0"/>
          </a:p>
        </p:txBody>
      </p:sp>
      <p:sp>
        <p:nvSpPr>
          <p:cNvPr id="19" name="ZoneTexte 18"/>
          <p:cNvSpPr txBox="1"/>
          <p:nvPr/>
        </p:nvSpPr>
        <p:spPr>
          <a:xfrm>
            <a:off x="7010400" y="0"/>
            <a:ext cx="2209800" cy="523220"/>
          </a:xfrm>
          <a:prstGeom prst="rect">
            <a:avLst/>
          </a:prstGeom>
          <a:noFill/>
          <a:ln>
            <a:solidFill>
              <a:srgbClr val="0070C0"/>
            </a:solidFill>
          </a:ln>
        </p:spPr>
        <p:txBody>
          <a:bodyPr wrap="square" rtlCol="0">
            <a:spAutoFit/>
          </a:bodyPr>
          <a:lstStyle/>
          <a:p>
            <a:pPr algn="ctr"/>
            <a:r>
              <a:rPr lang="fr-FR" sz="2800" dirty="0" smtClean="0"/>
              <a:t>Zeus</a:t>
            </a:r>
            <a:endParaRPr lang="fr-FR" sz="2800" dirty="0"/>
          </a:p>
        </p:txBody>
      </p:sp>
      <p:sp>
        <p:nvSpPr>
          <p:cNvPr id="24" name="ZoneTexte 23"/>
          <p:cNvSpPr txBox="1"/>
          <p:nvPr/>
        </p:nvSpPr>
        <p:spPr>
          <a:xfrm>
            <a:off x="9982200" y="3581400"/>
            <a:ext cx="2209800" cy="523220"/>
          </a:xfrm>
          <a:prstGeom prst="rect">
            <a:avLst/>
          </a:prstGeom>
          <a:noFill/>
          <a:ln>
            <a:solidFill>
              <a:srgbClr val="0070C0"/>
            </a:solidFill>
          </a:ln>
        </p:spPr>
        <p:txBody>
          <a:bodyPr wrap="square" rtlCol="0">
            <a:spAutoFit/>
          </a:bodyPr>
          <a:lstStyle/>
          <a:p>
            <a:pPr algn="ctr"/>
            <a:r>
              <a:rPr lang="fr-FR" sz="2800" dirty="0" smtClean="0"/>
              <a:t>Un trident</a:t>
            </a:r>
            <a:endParaRPr lang="fr-FR" sz="2800" dirty="0"/>
          </a:p>
        </p:txBody>
      </p:sp>
      <p:sp>
        <p:nvSpPr>
          <p:cNvPr id="25" name="ZoneTexte 24"/>
          <p:cNvSpPr txBox="1"/>
          <p:nvPr/>
        </p:nvSpPr>
        <p:spPr>
          <a:xfrm>
            <a:off x="7010400" y="1686580"/>
            <a:ext cx="2590800" cy="523220"/>
          </a:xfrm>
          <a:prstGeom prst="rect">
            <a:avLst/>
          </a:prstGeom>
          <a:noFill/>
          <a:ln>
            <a:solidFill>
              <a:srgbClr val="0070C0"/>
            </a:solidFill>
          </a:ln>
        </p:spPr>
        <p:txBody>
          <a:bodyPr wrap="square" rtlCol="0">
            <a:spAutoFit/>
          </a:bodyPr>
          <a:lstStyle/>
          <a:p>
            <a:pPr algn="ctr"/>
            <a:r>
              <a:rPr lang="fr-FR" sz="2800" dirty="0" smtClean="0"/>
              <a:t>Dieu des dieux</a:t>
            </a:r>
            <a:endParaRPr lang="fr-FR" sz="2800" dirty="0"/>
          </a:p>
        </p:txBody>
      </p:sp>
      <p:sp>
        <p:nvSpPr>
          <p:cNvPr id="26" name="ZoneTexte 25"/>
          <p:cNvSpPr txBox="1"/>
          <p:nvPr/>
        </p:nvSpPr>
        <p:spPr>
          <a:xfrm>
            <a:off x="1752600" y="914400"/>
            <a:ext cx="2209800" cy="523220"/>
          </a:xfrm>
          <a:prstGeom prst="rect">
            <a:avLst/>
          </a:prstGeom>
          <a:noFill/>
          <a:ln>
            <a:solidFill>
              <a:srgbClr val="0070C0"/>
            </a:solidFill>
          </a:ln>
        </p:spPr>
        <p:txBody>
          <a:bodyPr wrap="square" rtlCol="0">
            <a:spAutoFit/>
          </a:bodyPr>
          <a:lstStyle/>
          <a:p>
            <a:pPr algn="ctr"/>
            <a:r>
              <a:rPr lang="fr-FR" sz="2800" dirty="0" smtClean="0"/>
              <a:t>Un casque</a:t>
            </a:r>
            <a:endParaRPr lang="fr-FR" sz="2800" dirty="0"/>
          </a:p>
        </p:txBody>
      </p:sp>
      <p:sp>
        <p:nvSpPr>
          <p:cNvPr id="27" name="ZoneTexte 26"/>
          <p:cNvSpPr txBox="1"/>
          <p:nvPr/>
        </p:nvSpPr>
        <p:spPr>
          <a:xfrm>
            <a:off x="76200" y="2514600"/>
            <a:ext cx="4038600" cy="954107"/>
          </a:xfrm>
          <a:prstGeom prst="rect">
            <a:avLst/>
          </a:prstGeom>
          <a:noFill/>
          <a:ln>
            <a:solidFill>
              <a:srgbClr val="0070C0"/>
            </a:solidFill>
          </a:ln>
        </p:spPr>
        <p:txBody>
          <a:bodyPr wrap="square" rtlCol="0">
            <a:spAutoFit/>
          </a:bodyPr>
          <a:lstStyle/>
          <a:p>
            <a:pPr algn="ctr"/>
            <a:r>
              <a:rPr lang="fr-FR" sz="2800" dirty="0" smtClean="0"/>
              <a:t>Déesse de la sagesse et de la guerre</a:t>
            </a:r>
            <a:endParaRPr lang="fr-FR" sz="2800" dirty="0"/>
          </a:p>
        </p:txBody>
      </p:sp>
      <p:sp>
        <p:nvSpPr>
          <p:cNvPr id="28" name="ZoneTexte 27"/>
          <p:cNvSpPr txBox="1"/>
          <p:nvPr/>
        </p:nvSpPr>
        <p:spPr>
          <a:xfrm>
            <a:off x="7010400" y="848380"/>
            <a:ext cx="2286000" cy="523220"/>
          </a:xfrm>
          <a:prstGeom prst="rect">
            <a:avLst/>
          </a:prstGeom>
          <a:noFill/>
          <a:ln>
            <a:solidFill>
              <a:srgbClr val="0070C0"/>
            </a:solidFill>
          </a:ln>
        </p:spPr>
        <p:txBody>
          <a:bodyPr wrap="square" rtlCol="0">
            <a:spAutoFit/>
          </a:bodyPr>
          <a:lstStyle/>
          <a:p>
            <a:pPr algn="ctr"/>
            <a:r>
              <a:rPr lang="fr-FR" sz="2800" dirty="0" smtClean="0"/>
              <a:t>La foudre</a:t>
            </a:r>
            <a:endParaRPr lang="fr-FR" sz="2800" dirty="0"/>
          </a:p>
        </p:txBody>
      </p:sp>
      <p:sp>
        <p:nvSpPr>
          <p:cNvPr id="29" name="ZoneTexte 28"/>
          <p:cNvSpPr txBox="1"/>
          <p:nvPr/>
        </p:nvSpPr>
        <p:spPr>
          <a:xfrm>
            <a:off x="9525000" y="4343400"/>
            <a:ext cx="2667000" cy="523220"/>
          </a:xfrm>
          <a:prstGeom prst="rect">
            <a:avLst/>
          </a:prstGeom>
          <a:noFill/>
          <a:ln>
            <a:solidFill>
              <a:srgbClr val="0070C0"/>
            </a:solidFill>
          </a:ln>
        </p:spPr>
        <p:txBody>
          <a:bodyPr wrap="square" rtlCol="0">
            <a:spAutoFit/>
          </a:bodyPr>
          <a:lstStyle/>
          <a:p>
            <a:pPr algn="ctr"/>
            <a:r>
              <a:rPr lang="fr-FR" sz="2800" dirty="0" smtClean="0"/>
              <a:t>Dieu de la mer</a:t>
            </a:r>
            <a:endParaRPr lang="fr-FR" sz="2800" dirty="0"/>
          </a:p>
        </p:txBody>
      </p:sp>
      <p:sp>
        <p:nvSpPr>
          <p:cNvPr id="30" name="ZoneTexte 29"/>
          <p:cNvSpPr txBox="1"/>
          <p:nvPr/>
        </p:nvSpPr>
        <p:spPr>
          <a:xfrm>
            <a:off x="1524000" y="4648200"/>
            <a:ext cx="2209800" cy="523220"/>
          </a:xfrm>
          <a:prstGeom prst="rect">
            <a:avLst/>
          </a:prstGeom>
          <a:noFill/>
          <a:ln>
            <a:solidFill>
              <a:srgbClr val="0070C0"/>
            </a:solidFill>
          </a:ln>
        </p:spPr>
        <p:txBody>
          <a:bodyPr wrap="square" rtlCol="0">
            <a:spAutoFit/>
          </a:bodyPr>
          <a:lstStyle/>
          <a:p>
            <a:pPr algn="ctr"/>
            <a:r>
              <a:rPr lang="fr-FR" sz="2800" dirty="0" smtClean="0"/>
              <a:t>Poséidon</a:t>
            </a:r>
            <a:endParaRPr lang="fr-FR" sz="28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1" presetClass="exit"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1" presetClass="exit"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1" presetClass="exit"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1" presetClass="exit"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1" presetClass="exit"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1" presetClass="exit"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1" presetClass="exit"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1" presetClass="exit"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20" grpId="0" animBg="1"/>
      <p:bldP spid="21" grpId="0" animBg="1"/>
      <p:bldP spid="22" grpId="0" animBg="1"/>
      <p:bldP spid="9" grpId="0" animBg="1"/>
      <p:bldP spid="10" grpId="0" animBg="1"/>
      <p:bldP spid="11" grpId="0" animBg="1"/>
      <p:bldP spid="14" grpId="0" animBg="1"/>
      <p:bldP spid="18" grpId="0" animBg="1"/>
      <p:bldP spid="19" grpId="0" animBg="1"/>
      <p:bldP spid="24" grpId="0" animBg="1"/>
      <p:bldP spid="25" grpId="0" animBg="1"/>
      <p:bldP spid="26" grpId="0" animBg="1"/>
      <p:bldP spid="27" grpId="0" animBg="1"/>
      <p:bldP spid="28" grpId="0" animBg="1"/>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78F8B96-C37A-BD4C-9730-09B53676BF5F}"/>
              </a:ext>
            </a:extLst>
          </p:cNvPr>
          <p:cNvSpPr>
            <a:spLocks noGrp="1"/>
          </p:cNvSpPr>
          <p:nvPr>
            <p:ph type="title"/>
          </p:nvPr>
        </p:nvSpPr>
        <p:spPr>
          <a:xfrm>
            <a:off x="838200" y="365125"/>
            <a:ext cx="10515600" cy="1387475"/>
          </a:xfrm>
        </p:spPr>
        <p:txBody>
          <a:bodyPr>
            <a:noAutofit/>
          </a:bodyPr>
          <a:lstStyle/>
          <a:p>
            <a:r>
              <a:rPr lang="fr-FR" sz="2800" dirty="0"/>
              <a:t/>
            </a:r>
            <a:br>
              <a:rPr lang="fr-FR" sz="2800" dirty="0"/>
            </a:br>
            <a:r>
              <a:rPr lang="fr-FR" sz="2800" dirty="0"/>
              <a:t/>
            </a:r>
            <a:br>
              <a:rPr lang="fr-FR" sz="2800" dirty="0"/>
            </a:br>
            <a:r>
              <a:rPr lang="fr-FR" sz="2800" dirty="0"/>
              <a:t>Invente un petit texte de 2/3 phrases qui emploie ces mots et </a:t>
            </a:r>
            <a:r>
              <a:rPr lang="fr-FR" sz="2800" dirty="0" smtClean="0"/>
              <a:t>conjugue les verbes au présent : </a:t>
            </a:r>
            <a:r>
              <a:rPr lang="fr-FR" sz="2800" dirty="0"/>
              <a:t/>
            </a:r>
            <a:br>
              <a:rPr lang="fr-FR" sz="2800" dirty="0"/>
            </a:br>
            <a:r>
              <a:rPr lang="fr-FR" sz="2800" dirty="0"/>
              <a:t/>
            </a:r>
            <a:br>
              <a:rPr lang="fr-FR" sz="2800" dirty="0"/>
            </a:br>
            <a:r>
              <a:rPr lang="fr-FR" sz="2800" dirty="0"/>
              <a:t/>
            </a:r>
            <a:br>
              <a:rPr lang="fr-FR" sz="2800" dirty="0"/>
            </a:br>
            <a:endParaRPr lang="fr-FR" sz="2800" dirty="0"/>
          </a:p>
        </p:txBody>
      </p:sp>
      <p:sp>
        <p:nvSpPr>
          <p:cNvPr id="5" name="ZoneTexte 4">
            <a:extLst>
              <a:ext uri="{FF2B5EF4-FFF2-40B4-BE49-F238E27FC236}">
                <a16:creationId xmlns="" xmlns:a16="http://schemas.microsoft.com/office/drawing/2014/main" id="{902833A0-A40E-324D-8321-A1E935291679}"/>
              </a:ext>
            </a:extLst>
          </p:cNvPr>
          <p:cNvSpPr txBox="1"/>
          <p:nvPr/>
        </p:nvSpPr>
        <p:spPr>
          <a:xfrm>
            <a:off x="376777" y="5541428"/>
            <a:ext cx="1828800" cy="523220"/>
          </a:xfrm>
          <a:prstGeom prst="rect">
            <a:avLst/>
          </a:prstGeom>
          <a:noFill/>
        </p:spPr>
        <p:txBody>
          <a:bodyPr wrap="square" rtlCol="0">
            <a:spAutoFit/>
          </a:bodyPr>
          <a:lstStyle/>
          <a:p>
            <a:pPr algn="ctr"/>
            <a:endParaRPr lang="fr-FR" sz="2800" dirty="0">
              <a:solidFill>
                <a:srgbClr val="C00000"/>
              </a:solidFill>
            </a:endParaRPr>
          </a:p>
        </p:txBody>
      </p:sp>
      <p:sp>
        <p:nvSpPr>
          <p:cNvPr id="6" name="ZoneTexte 5">
            <a:extLst>
              <a:ext uri="{FF2B5EF4-FFF2-40B4-BE49-F238E27FC236}">
                <a16:creationId xmlns="" xmlns:a16="http://schemas.microsoft.com/office/drawing/2014/main" id="{61C5C295-6DB8-0C4D-8709-42060771151A}"/>
              </a:ext>
            </a:extLst>
          </p:cNvPr>
          <p:cNvSpPr txBox="1"/>
          <p:nvPr/>
        </p:nvSpPr>
        <p:spPr>
          <a:xfrm>
            <a:off x="2048939" y="5541428"/>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7" name="ZoneTexte 6">
            <a:extLst>
              <a:ext uri="{FF2B5EF4-FFF2-40B4-BE49-F238E27FC236}">
                <a16:creationId xmlns="" xmlns:a16="http://schemas.microsoft.com/office/drawing/2014/main" id="{DAEE8F5C-EAB4-CC4B-AA0D-753C138C1A57}"/>
              </a:ext>
            </a:extLst>
          </p:cNvPr>
          <p:cNvSpPr txBox="1"/>
          <p:nvPr/>
        </p:nvSpPr>
        <p:spPr>
          <a:xfrm>
            <a:off x="3604682" y="5541425"/>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8" name="ZoneTexte 7">
            <a:extLst>
              <a:ext uri="{FF2B5EF4-FFF2-40B4-BE49-F238E27FC236}">
                <a16:creationId xmlns="" xmlns:a16="http://schemas.microsoft.com/office/drawing/2014/main" id="{5F20C6B9-1D59-8843-826F-BECA4EBA7902}"/>
              </a:ext>
            </a:extLst>
          </p:cNvPr>
          <p:cNvSpPr txBox="1"/>
          <p:nvPr/>
        </p:nvSpPr>
        <p:spPr>
          <a:xfrm>
            <a:off x="4747686" y="5552014"/>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11" name="ZoneTexte 10">
            <a:extLst>
              <a:ext uri="{FF2B5EF4-FFF2-40B4-BE49-F238E27FC236}">
                <a16:creationId xmlns="" xmlns:a16="http://schemas.microsoft.com/office/drawing/2014/main" id="{9863CBEB-1EFB-FA41-9764-7CDDCE780E87}"/>
              </a:ext>
            </a:extLst>
          </p:cNvPr>
          <p:cNvSpPr txBox="1"/>
          <p:nvPr/>
        </p:nvSpPr>
        <p:spPr>
          <a:xfrm>
            <a:off x="6049434" y="5552015"/>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12" name="ZoneTexte 11">
            <a:extLst>
              <a:ext uri="{FF2B5EF4-FFF2-40B4-BE49-F238E27FC236}">
                <a16:creationId xmlns="" xmlns:a16="http://schemas.microsoft.com/office/drawing/2014/main" id="{E24758FC-354D-044C-97DC-D66857E6F4CD}"/>
              </a:ext>
            </a:extLst>
          </p:cNvPr>
          <p:cNvSpPr txBox="1"/>
          <p:nvPr/>
        </p:nvSpPr>
        <p:spPr>
          <a:xfrm>
            <a:off x="7499347" y="5520259"/>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13" name="ZoneTexte 12">
            <a:extLst>
              <a:ext uri="{FF2B5EF4-FFF2-40B4-BE49-F238E27FC236}">
                <a16:creationId xmlns="" xmlns:a16="http://schemas.microsoft.com/office/drawing/2014/main" id="{22AA3E28-8460-4242-ADFA-2B85778A2E95}"/>
              </a:ext>
            </a:extLst>
          </p:cNvPr>
          <p:cNvSpPr txBox="1"/>
          <p:nvPr/>
        </p:nvSpPr>
        <p:spPr>
          <a:xfrm>
            <a:off x="8716426" y="5520262"/>
            <a:ext cx="850907" cy="523220"/>
          </a:xfrm>
          <a:prstGeom prst="rect">
            <a:avLst/>
          </a:prstGeom>
          <a:noFill/>
        </p:spPr>
        <p:txBody>
          <a:bodyPr wrap="square" rtlCol="0">
            <a:spAutoFit/>
          </a:bodyPr>
          <a:lstStyle/>
          <a:p>
            <a:pPr algn="l"/>
            <a:endParaRPr lang="fr-FR" sz="2800" dirty="0">
              <a:solidFill>
                <a:srgbClr val="C00000"/>
              </a:solidFill>
            </a:endParaRPr>
          </a:p>
        </p:txBody>
      </p:sp>
      <p:graphicFrame>
        <p:nvGraphicFramePr>
          <p:cNvPr id="15" name="Tableau 15">
            <a:extLst>
              <a:ext uri="{FF2B5EF4-FFF2-40B4-BE49-F238E27FC236}">
                <a16:creationId xmlns="" xmlns:a16="http://schemas.microsoft.com/office/drawing/2014/main" id="{27998EE9-C3C3-0047-89A1-2DAC4AEE7251}"/>
              </a:ext>
            </a:extLst>
          </p:cNvPr>
          <p:cNvGraphicFramePr>
            <a:graphicFrameLocks noGrp="1"/>
          </p:cNvGraphicFramePr>
          <p:nvPr>
            <p:extLst>
              <p:ext uri="{D42A27DB-BD31-4B8C-83A1-F6EECF244321}">
                <p14:modId xmlns:p14="http://schemas.microsoft.com/office/powerpoint/2010/main" val="4067389261"/>
              </p:ext>
            </p:extLst>
          </p:nvPr>
        </p:nvGraphicFramePr>
        <p:xfrm>
          <a:off x="1143000" y="1981200"/>
          <a:ext cx="9525000" cy="3733800"/>
        </p:xfrm>
        <a:graphic>
          <a:graphicData uri="http://schemas.openxmlformats.org/drawingml/2006/table">
            <a:tbl>
              <a:tblPr firstRow="1" bandRow="1">
                <a:tableStyleId>{5C22544A-7EE6-4342-B048-85BDC9FD1C3A}</a:tableStyleId>
              </a:tblPr>
              <a:tblGrid>
                <a:gridCol w="2115804">
                  <a:extLst>
                    <a:ext uri="{9D8B030D-6E8A-4147-A177-3AD203B41FA5}">
                      <a16:colId xmlns="" xmlns:a16="http://schemas.microsoft.com/office/drawing/2014/main" val="1829894862"/>
                    </a:ext>
                  </a:extLst>
                </a:gridCol>
                <a:gridCol w="3704598">
                  <a:extLst>
                    <a:ext uri="{9D8B030D-6E8A-4147-A177-3AD203B41FA5}">
                      <a16:colId xmlns="" xmlns:a16="http://schemas.microsoft.com/office/drawing/2014/main" val="405785588"/>
                    </a:ext>
                  </a:extLst>
                </a:gridCol>
                <a:gridCol w="3704598">
                  <a:extLst>
                    <a:ext uri="{9D8B030D-6E8A-4147-A177-3AD203B41FA5}">
                      <a16:colId xmlns="" xmlns:a16="http://schemas.microsoft.com/office/drawing/2014/main" val="1614464961"/>
                    </a:ext>
                  </a:extLst>
                </a:gridCol>
              </a:tblGrid>
              <a:tr h="1186440">
                <a:tc>
                  <a:txBody>
                    <a:bodyPr/>
                    <a:lstStyle/>
                    <a:p>
                      <a:pPr algn="ctr"/>
                      <a:r>
                        <a:rPr lang="fr-FR" sz="2800" dirty="0"/>
                        <a:t>Les </a:t>
                      </a:r>
                      <a:r>
                        <a:rPr lang="fr-FR" sz="2800" dirty="0" smtClean="0"/>
                        <a:t>verbes</a:t>
                      </a:r>
                      <a:endParaRPr lang="fr-FR" sz="2800" dirty="0"/>
                    </a:p>
                  </a:txBody>
                  <a:tcPr/>
                </a:tc>
                <a:tc>
                  <a:txBody>
                    <a:bodyPr/>
                    <a:lstStyle/>
                    <a:p>
                      <a:pPr algn="ctr"/>
                      <a:r>
                        <a:rPr lang="fr-FR" sz="2800" dirty="0"/>
                        <a:t>Les noms</a:t>
                      </a:r>
                      <a:r>
                        <a:rPr lang="fr-FR" dirty="0"/>
                        <a:t> </a:t>
                      </a:r>
                    </a:p>
                  </a:txBody>
                  <a:tcPr/>
                </a:tc>
                <a:tc>
                  <a:txBody>
                    <a:bodyPr/>
                    <a:lstStyle/>
                    <a:p>
                      <a:pPr algn="ctr"/>
                      <a:r>
                        <a:rPr lang="fr-FR" sz="2800" dirty="0"/>
                        <a:t>Les adjectifs</a:t>
                      </a:r>
                    </a:p>
                  </a:txBody>
                  <a:tcPr/>
                </a:tc>
                <a:extLst>
                  <a:ext uri="{0D108BD9-81ED-4DB2-BD59-A6C34878D82A}">
                    <a16:rowId xmlns="" xmlns:a16="http://schemas.microsoft.com/office/drawing/2014/main" val="3321423243"/>
                  </a:ext>
                </a:extLst>
              </a:tr>
              <a:tr h="849120">
                <a:tc>
                  <a:txBody>
                    <a:bodyPr/>
                    <a:lstStyle/>
                    <a:p>
                      <a:pPr algn="ctr"/>
                      <a:r>
                        <a:rPr lang="fr-FR" sz="2800" dirty="0" smtClean="0"/>
                        <a:t>aider</a:t>
                      </a:r>
                      <a:endParaRPr lang="fr-FR" sz="2800" dirty="0"/>
                    </a:p>
                  </a:txBody>
                  <a:tcPr/>
                </a:tc>
                <a:tc>
                  <a:txBody>
                    <a:bodyPr/>
                    <a:lstStyle/>
                    <a:p>
                      <a:pPr algn="ctr"/>
                      <a:r>
                        <a:rPr lang="fr-FR" sz="2800" dirty="0" smtClean="0"/>
                        <a:t>déesse</a:t>
                      </a:r>
                      <a:endParaRPr lang="fr-FR" sz="2800" dirty="0"/>
                    </a:p>
                  </a:txBody>
                  <a:tcPr/>
                </a:tc>
                <a:tc>
                  <a:txBody>
                    <a:bodyPr/>
                    <a:lstStyle/>
                    <a:p>
                      <a:pPr algn="ctr"/>
                      <a:r>
                        <a:rPr lang="fr-FR" sz="2800" dirty="0" smtClean="0"/>
                        <a:t>furieux</a:t>
                      </a:r>
                      <a:endParaRPr lang="fr-FR" sz="2800" dirty="0"/>
                    </a:p>
                  </a:txBody>
                  <a:tcPr/>
                </a:tc>
                <a:extLst>
                  <a:ext uri="{0D108BD9-81ED-4DB2-BD59-A6C34878D82A}">
                    <a16:rowId xmlns="" xmlns:a16="http://schemas.microsoft.com/office/drawing/2014/main" val="3520551004"/>
                  </a:ext>
                </a:extLst>
              </a:tr>
              <a:tr h="849120">
                <a:tc>
                  <a:txBody>
                    <a:bodyPr/>
                    <a:lstStyle/>
                    <a:p>
                      <a:pPr algn="ctr"/>
                      <a:r>
                        <a:rPr lang="fr-FR" sz="2800" dirty="0" smtClean="0"/>
                        <a:t>punir</a:t>
                      </a:r>
                      <a:endParaRPr lang="fr-FR" sz="2800" dirty="0"/>
                    </a:p>
                  </a:txBody>
                  <a:tcPr/>
                </a:tc>
                <a:tc>
                  <a:txBody>
                    <a:bodyPr/>
                    <a:lstStyle/>
                    <a:p>
                      <a:pPr algn="ctr"/>
                      <a:r>
                        <a:rPr lang="fr-FR" sz="2800" dirty="0" smtClean="0"/>
                        <a:t>attribut</a:t>
                      </a:r>
                      <a:endParaRPr lang="fr-FR" sz="2800" dirty="0"/>
                    </a:p>
                  </a:txBody>
                  <a:tcPr/>
                </a:tc>
                <a:tc>
                  <a:txBody>
                    <a:bodyPr/>
                    <a:lstStyle/>
                    <a:p>
                      <a:pPr algn="ctr"/>
                      <a:r>
                        <a:rPr lang="fr-FR" sz="2800" dirty="0" smtClean="0"/>
                        <a:t>bienveillant</a:t>
                      </a:r>
                      <a:endParaRPr lang="fr-FR" sz="2800" dirty="0"/>
                    </a:p>
                  </a:txBody>
                  <a:tcPr/>
                </a:tc>
                <a:extLst>
                  <a:ext uri="{0D108BD9-81ED-4DB2-BD59-A6C34878D82A}">
                    <a16:rowId xmlns="" xmlns:a16="http://schemas.microsoft.com/office/drawing/2014/main" val="1721871193"/>
                  </a:ext>
                </a:extLst>
              </a:tr>
              <a:tr h="849120">
                <a:tc>
                  <a:txBody>
                    <a:bodyPr/>
                    <a:lstStyle/>
                    <a:p>
                      <a:pPr algn="ctr"/>
                      <a:r>
                        <a:rPr lang="fr-FR" sz="2800" dirty="0" smtClean="0"/>
                        <a:t>récompenser</a:t>
                      </a:r>
                      <a:endParaRPr lang="fr-FR" sz="2800" dirty="0"/>
                    </a:p>
                  </a:txBody>
                  <a:tcPr/>
                </a:tc>
                <a:tc>
                  <a:txBody>
                    <a:bodyPr/>
                    <a:lstStyle/>
                    <a:p>
                      <a:pPr algn="ctr"/>
                      <a:r>
                        <a:rPr lang="fr-FR" sz="2800" dirty="0" smtClean="0"/>
                        <a:t>châtiment</a:t>
                      </a:r>
                      <a:endParaRPr lang="fr-FR" sz="2800" dirty="0"/>
                    </a:p>
                  </a:txBody>
                  <a:tcPr/>
                </a:tc>
                <a:tc>
                  <a:txBody>
                    <a:bodyPr/>
                    <a:lstStyle/>
                    <a:p>
                      <a:pPr algn="ctr"/>
                      <a:r>
                        <a:rPr lang="fr-FR" sz="2800" dirty="0" smtClean="0"/>
                        <a:t>sage</a:t>
                      </a:r>
                      <a:endParaRPr lang="fr-FR" sz="2800" dirty="0"/>
                    </a:p>
                  </a:txBody>
                  <a:tcPr/>
                </a:tc>
                <a:extLst>
                  <a:ext uri="{0D108BD9-81ED-4DB2-BD59-A6C34878D82A}">
                    <a16:rowId xmlns="" xmlns:a16="http://schemas.microsoft.com/office/drawing/2014/main" val="2743839404"/>
                  </a:ext>
                </a:extLst>
              </a:tr>
            </a:tbl>
          </a:graphicData>
        </a:graphic>
      </p:graphicFrame>
    </p:spTree>
    <p:extLst>
      <p:ext uri="{BB962C8B-B14F-4D97-AF65-F5344CB8AC3E}">
        <p14:creationId xmlns:p14="http://schemas.microsoft.com/office/powerpoint/2010/main" val="1721846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6" name="ZoneTexte 5"/>
          <p:cNvSpPr txBox="1"/>
          <p:nvPr/>
        </p:nvSpPr>
        <p:spPr>
          <a:xfrm>
            <a:off x="685800" y="1905000"/>
            <a:ext cx="10972800" cy="2308324"/>
          </a:xfrm>
          <a:prstGeom prst="rect">
            <a:avLst/>
          </a:prstGeom>
          <a:noFill/>
        </p:spPr>
        <p:txBody>
          <a:bodyPr wrap="square" rtlCol="0">
            <a:spAutoFit/>
          </a:bodyPr>
          <a:lstStyle/>
          <a:p>
            <a:r>
              <a:rPr lang="fr-FR" sz="3600" dirty="0" smtClean="0"/>
              <a:t>Athéna, déesse de la sagesse et de la guerre, aide Bellérophon en lui donnant une bride pour monter sur Pégase.</a:t>
            </a:r>
          </a:p>
          <a:p>
            <a:r>
              <a:rPr lang="fr-FR" sz="3600" dirty="0" smtClean="0"/>
              <a:t>Il va tuer la Chimère et sera récompensé. </a:t>
            </a:r>
            <a:endParaRPr lang="fr-FR" sz="3600" dirty="0"/>
          </a:p>
        </p:txBody>
      </p:sp>
      <p:sp>
        <p:nvSpPr>
          <p:cNvPr id="7" name="Titre 1">
            <a:extLst>
              <a:ext uri="{FF2B5EF4-FFF2-40B4-BE49-F238E27FC236}">
                <a16:creationId xmlns="" xmlns:a16="http://schemas.microsoft.com/office/drawing/2014/main" id="{C78F8B96-C37A-BD4C-9730-09B53676BF5F}"/>
              </a:ext>
            </a:extLst>
          </p:cNvPr>
          <p:cNvSpPr txBox="1">
            <a:spLocks/>
          </p:cNvSpPr>
          <p:nvPr/>
        </p:nvSpPr>
        <p:spPr>
          <a:xfrm>
            <a:off x="685800" y="381000"/>
            <a:ext cx="10515600" cy="1006475"/>
          </a:xfrm>
          <a:prstGeom prst="rect">
            <a:avLst/>
          </a:prstGeo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0" i="0" u="sng" strike="noStrike" kern="1200" cap="none" spc="0" normalizeH="0" baseline="0" noProof="0" dirty="0" smtClean="0">
                <a:ln>
                  <a:noFill/>
                </a:ln>
                <a:solidFill>
                  <a:srgbClr val="0070C0"/>
                </a:solidFill>
                <a:effectLst/>
                <a:uLnTx/>
                <a:uFillTx/>
                <a:latin typeface="+mj-lt"/>
                <a:ea typeface="+mj-ea"/>
                <a:cs typeface="+mj-cs"/>
              </a:rPr>
              <a:t>Un</a:t>
            </a:r>
            <a:r>
              <a:rPr kumimoji="0" lang="fr-FR" sz="3200" b="0" i="0" u="sng" strike="noStrike" kern="1200" cap="none" spc="0" normalizeH="0" noProof="0" dirty="0" smtClean="0">
                <a:ln>
                  <a:noFill/>
                </a:ln>
                <a:solidFill>
                  <a:srgbClr val="0070C0"/>
                </a:solidFill>
                <a:effectLst/>
                <a:uLnTx/>
                <a:uFillTx/>
                <a:latin typeface="+mj-lt"/>
                <a:ea typeface="+mj-ea"/>
                <a:cs typeface="+mj-cs"/>
              </a:rPr>
              <a:t> exemple de texte</a:t>
            </a:r>
            <a:endParaRPr kumimoji="0" lang="fr-FR" sz="3200" b="0" i="0" u="sng" strike="noStrike" kern="1200" cap="none" spc="0" normalizeH="0" baseline="0" noProof="0" dirty="0">
              <a:ln>
                <a:noFill/>
              </a:ln>
              <a:solidFill>
                <a:srgbClr val="0070C0"/>
              </a:solidFill>
              <a:effectLst/>
              <a:uLnTx/>
              <a:uFillTx/>
              <a:latin typeface="+mj-lt"/>
              <a:ea typeface="+mj-ea"/>
              <a:cs typeface="+mj-cs"/>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1544" y="381000"/>
            <a:ext cx="8229600" cy="1143000"/>
          </a:xfrm>
        </p:spPr>
        <p:txBody>
          <a:bodyPr>
            <a:normAutofit/>
          </a:bodyPr>
          <a:lstStyle/>
          <a:p>
            <a:pPr algn="ctr"/>
            <a:r>
              <a:rPr lang="fr-FR" sz="6600" dirty="0"/>
              <a:t>A </a:t>
            </a:r>
            <a:r>
              <a:rPr lang="fr-FR" sz="6600" dirty="0" smtClean="0"/>
              <a:t>bientôt!</a:t>
            </a:r>
            <a:endParaRPr lang="fr-FR" sz="6600" dirty="0"/>
          </a:p>
        </p:txBody>
      </p:sp>
      <p:pic>
        <p:nvPicPr>
          <p:cNvPr id="4" name="Picture 2" descr="H:\Emoticon\emoticon-1392280_1280orange.png"/>
          <p:cNvPicPr>
            <a:picLocks noChangeAspect="1" noChangeArrowheads="1"/>
          </p:cNvPicPr>
          <p:nvPr/>
        </p:nvPicPr>
        <p:blipFill>
          <a:blip r:embed="rId3" cstate="print"/>
          <a:srcRect/>
          <a:stretch>
            <a:fillRect/>
          </a:stretch>
        </p:blipFill>
        <p:spPr bwMode="auto">
          <a:xfrm>
            <a:off x="4267200" y="2133600"/>
            <a:ext cx="3276600" cy="3686175"/>
          </a:xfrm>
          <a:prstGeom prst="rect">
            <a:avLst/>
          </a:prstGeom>
          <a:noFill/>
        </p:spPr>
      </p:pic>
    </p:spTree>
    <p:extLst>
      <p:ext uri="{BB962C8B-B14F-4D97-AF65-F5344CB8AC3E}">
        <p14:creationId xmlns:p14="http://schemas.microsoft.com/office/powerpoint/2010/main" val="237987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2667000" y="1958876"/>
            <a:ext cx="6553200" cy="230832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Bellérophon et la chimère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304800" y="152400"/>
            <a:ext cx="7315200" cy="646331"/>
          </a:xfrm>
          <a:prstGeom prst="rect">
            <a:avLst/>
          </a:prstGeom>
        </p:spPr>
        <p:txBody>
          <a:bodyPr wrap="square">
            <a:spAutoFit/>
          </a:bodyPr>
          <a:lstStyle/>
          <a:p>
            <a:r>
              <a:rPr lang="fr-FR" sz="3600" u="sng" dirty="0" smtClean="0">
                <a:solidFill>
                  <a:srgbClr val="0070C0"/>
                </a:solidFill>
              </a:rPr>
              <a:t>Des lois divines</a:t>
            </a:r>
            <a:endParaRPr lang="fr-FR" sz="4400" u="sng" dirty="0">
              <a:solidFill>
                <a:srgbClr val="0070C0"/>
              </a:solidFill>
            </a:endParaRPr>
          </a:p>
        </p:txBody>
      </p:sp>
      <p:sp>
        <p:nvSpPr>
          <p:cNvPr id="6" name="ZoneTexte 5"/>
          <p:cNvSpPr txBox="1"/>
          <p:nvPr/>
        </p:nvSpPr>
        <p:spPr>
          <a:xfrm>
            <a:off x="304800" y="1600200"/>
            <a:ext cx="11658600" cy="3257174"/>
          </a:xfrm>
          <a:prstGeom prst="rect">
            <a:avLst/>
          </a:prstGeom>
          <a:noFill/>
        </p:spPr>
        <p:txBody>
          <a:bodyPr wrap="square" rtlCol="0">
            <a:spAutoFit/>
          </a:bodyPr>
          <a:lstStyle/>
          <a:p>
            <a:pPr>
              <a:lnSpc>
                <a:spcPct val="150000"/>
              </a:lnSpc>
            </a:pPr>
            <a:r>
              <a:rPr lang="fr-FR" sz="2800" dirty="0" smtClean="0"/>
              <a:t>Le prince Bellérophon, en exil, vivait heureux à la cour du roi Protée. Mais un jour, la femme du roi lui confia que le jeune et beau prince l’avait insultée. Ignorant qu’il s’agissait là d’un mensonge, le roi se mit très en colère. Il aurait voulu tuer Bellérophon, mais savait qu’il ne pourrait pas nuire à un hôte sans offenser les dieux.</a:t>
            </a:r>
          </a:p>
        </p:txBody>
      </p:sp>
      <p:sp>
        <p:nvSpPr>
          <p:cNvPr id="7" name="Rectangle 6"/>
          <p:cNvSpPr/>
          <p:nvPr/>
        </p:nvSpPr>
        <p:spPr>
          <a:xfrm>
            <a:off x="7086600" y="6290846"/>
            <a:ext cx="5562600" cy="338554"/>
          </a:xfrm>
          <a:prstGeom prst="rect">
            <a:avLst/>
          </a:prstGeom>
        </p:spPr>
        <p:txBody>
          <a:bodyPr wrap="square">
            <a:spAutoFit/>
          </a:bodyPr>
          <a:lstStyle/>
          <a:p>
            <a:r>
              <a:rPr lang="fr-FR" sz="1600" dirty="0" err="1" smtClean="0"/>
              <a:t>Jeny</a:t>
            </a:r>
            <a:r>
              <a:rPr lang="fr-FR" sz="1600" dirty="0" smtClean="0"/>
              <a:t> Tyler, </a:t>
            </a:r>
            <a:r>
              <a:rPr lang="fr-FR" sz="1600" i="1" dirty="0" smtClean="0"/>
              <a:t>Mythes grecs pour les petits </a:t>
            </a:r>
            <a:r>
              <a:rPr lang="fr-FR" sz="1600" dirty="0" smtClean="0"/>
              <a:t>© </a:t>
            </a:r>
            <a:r>
              <a:rPr lang="fr-FR" sz="1600" dirty="0" err="1" smtClean="0"/>
              <a:t>Usborne</a:t>
            </a:r>
            <a:r>
              <a:rPr lang="fr-FR" sz="1600" dirty="0" smtClean="0"/>
              <a:t>,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4735142" cy="523220"/>
          </a:xfrm>
          <a:prstGeom prst="rect">
            <a:avLst/>
          </a:prstGeom>
        </p:spPr>
        <p:txBody>
          <a:bodyPr wrap="none">
            <a:spAutoFit/>
          </a:bodyPr>
          <a:lstStyle/>
          <a:p>
            <a:r>
              <a:rPr lang="fr-FR" sz="2800" dirty="0" smtClean="0"/>
              <a:t>Il aurait voulu tuer Bellérophon</a:t>
            </a:r>
            <a:endParaRPr lang="fr-FR" sz="2800" dirty="0"/>
          </a:p>
        </p:txBody>
      </p:sp>
      <p:sp>
        <p:nvSpPr>
          <p:cNvPr id="3" name="Rectangle 2"/>
          <p:cNvSpPr/>
          <p:nvPr/>
        </p:nvSpPr>
        <p:spPr>
          <a:xfrm>
            <a:off x="3962400" y="5410200"/>
            <a:ext cx="3467424" cy="523220"/>
          </a:xfrm>
          <a:prstGeom prst="rect">
            <a:avLst/>
          </a:prstGeom>
        </p:spPr>
        <p:txBody>
          <a:bodyPr wrap="none">
            <a:spAutoFit/>
          </a:bodyPr>
          <a:lstStyle/>
          <a:p>
            <a:r>
              <a:rPr lang="fr-FR" sz="2800" dirty="0" smtClean="0"/>
              <a:t>Les lois de l’</a:t>
            </a:r>
            <a:r>
              <a:rPr lang="fr-FR" sz="2800" dirty="0" smtClean="0">
                <a:solidFill>
                  <a:srgbClr val="C00000"/>
                </a:solidFill>
              </a:rPr>
              <a:t>hospitalité</a:t>
            </a:r>
            <a:endParaRPr lang="fr-FR" sz="2800" dirty="0">
              <a:solidFill>
                <a:srgbClr val="C00000"/>
              </a:solidFill>
            </a:endParaRPr>
          </a:p>
        </p:txBody>
      </p:sp>
      <p:sp>
        <p:nvSpPr>
          <p:cNvPr id="4" name="Rectangle 3"/>
          <p:cNvSpPr/>
          <p:nvPr/>
        </p:nvSpPr>
        <p:spPr>
          <a:xfrm>
            <a:off x="1066800" y="1447800"/>
            <a:ext cx="10744200" cy="523220"/>
          </a:xfrm>
          <a:prstGeom prst="rect">
            <a:avLst/>
          </a:prstGeom>
        </p:spPr>
        <p:txBody>
          <a:bodyPr wrap="square">
            <a:spAutoFit/>
          </a:bodyPr>
          <a:lstStyle/>
          <a:p>
            <a:r>
              <a:rPr lang="fr-FR" sz="2800" dirty="0" smtClean="0"/>
              <a:t>mais savait qu’il ne pourrait pas nuire à </a:t>
            </a:r>
            <a:r>
              <a:rPr lang="fr-FR" sz="2800" dirty="0" smtClean="0">
                <a:solidFill>
                  <a:srgbClr val="C00000"/>
                </a:solidFill>
              </a:rPr>
              <a:t>un hôte </a:t>
            </a:r>
            <a:r>
              <a:rPr lang="fr-FR" sz="2800" dirty="0" smtClean="0"/>
              <a:t>sans offenser les dieux.</a:t>
            </a:r>
            <a:endParaRPr lang="fr-FR" sz="2800" dirty="0"/>
          </a:p>
        </p:txBody>
      </p:sp>
      <p:sp>
        <p:nvSpPr>
          <p:cNvPr id="5" name="Rectangle 4"/>
          <p:cNvSpPr/>
          <p:nvPr/>
        </p:nvSpPr>
        <p:spPr>
          <a:xfrm>
            <a:off x="4876800" y="3896380"/>
            <a:ext cx="1905000" cy="553998"/>
          </a:xfrm>
          <a:prstGeom prst="rect">
            <a:avLst/>
          </a:prstGeom>
        </p:spPr>
        <p:txBody>
          <a:bodyPr wrap="square">
            <a:spAutoFit/>
          </a:bodyPr>
          <a:lstStyle/>
          <a:p>
            <a:r>
              <a:rPr lang="fr-FR" sz="3000" dirty="0" smtClean="0"/>
              <a:t>ZEUS</a:t>
            </a:r>
            <a:endParaRPr lang="fr-FR" sz="3000" dirty="0"/>
          </a:p>
        </p:txBody>
      </p:sp>
      <p:pic>
        <p:nvPicPr>
          <p:cNvPr id="67585" name="Picture 1" descr="C:\Users\famille Emier\AppData\Local\Microsoft\Windows\Temporary Internet Files\Content.IE5\M93N21AH\Emoji_u2753.svg[1].png"/>
          <p:cNvPicPr>
            <a:picLocks noChangeAspect="1" noChangeArrowheads="1"/>
          </p:cNvPicPr>
          <p:nvPr/>
        </p:nvPicPr>
        <p:blipFill>
          <a:blip r:embed="rId3" cstate="print"/>
          <a:srcRect/>
          <a:stretch>
            <a:fillRect/>
          </a:stretch>
        </p:blipFill>
        <p:spPr bwMode="auto">
          <a:xfrm>
            <a:off x="4800600" y="2209800"/>
            <a:ext cx="1295400" cy="1295400"/>
          </a:xfrm>
          <a:prstGeom prst="rect">
            <a:avLst/>
          </a:prstGeom>
          <a:noFill/>
        </p:spPr>
      </p:pic>
      <p:cxnSp>
        <p:nvCxnSpPr>
          <p:cNvPr id="8" name="Connecteur droit avec flèche 7"/>
          <p:cNvCxnSpPr/>
          <p:nvPr/>
        </p:nvCxnSpPr>
        <p:spPr>
          <a:xfrm flipH="1">
            <a:off x="6400800" y="1981200"/>
            <a:ext cx="44958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5334000" y="4648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expositions.bnf.fr/homere/it/images/b3/221.jpg"/>
          <p:cNvPicPr>
            <a:picLocks noChangeAspect="1" noChangeArrowheads="1"/>
          </p:cNvPicPr>
          <p:nvPr/>
        </p:nvPicPr>
        <p:blipFill>
          <a:blip r:embed="rId2" cstate="print"/>
          <a:srcRect l="24427" r="17557"/>
          <a:stretch>
            <a:fillRect/>
          </a:stretch>
        </p:blipFill>
        <p:spPr bwMode="auto">
          <a:xfrm>
            <a:off x="7467600" y="228600"/>
            <a:ext cx="4191000" cy="6369219"/>
          </a:xfrm>
          <a:prstGeom prst="rect">
            <a:avLst/>
          </a:prstGeom>
          <a:noFill/>
        </p:spPr>
      </p:pic>
      <p:sp>
        <p:nvSpPr>
          <p:cNvPr id="3" name="Rectangle 2"/>
          <p:cNvSpPr/>
          <p:nvPr/>
        </p:nvSpPr>
        <p:spPr>
          <a:xfrm>
            <a:off x="457200" y="457200"/>
            <a:ext cx="6553200" cy="3539430"/>
          </a:xfrm>
          <a:prstGeom prst="rect">
            <a:avLst/>
          </a:prstGeom>
        </p:spPr>
        <p:txBody>
          <a:bodyPr wrap="square">
            <a:spAutoFit/>
          </a:bodyPr>
          <a:lstStyle/>
          <a:p>
            <a:r>
              <a:rPr lang="fr-FR" sz="2800" dirty="0" smtClean="0">
                <a:solidFill>
                  <a:srgbClr val="C00000"/>
                </a:solidFill>
              </a:rPr>
              <a:t>Le maître de l'Univers</a:t>
            </a:r>
          </a:p>
          <a:p>
            <a:endParaRPr lang="fr-FR" sz="2800" dirty="0" smtClean="0"/>
          </a:p>
          <a:p>
            <a:r>
              <a:rPr lang="fr-FR" sz="2800" dirty="0" smtClean="0"/>
              <a:t>Souverain du Ciel, </a:t>
            </a:r>
            <a:r>
              <a:rPr lang="fr-FR" sz="2800" dirty="0" smtClean="0">
                <a:solidFill>
                  <a:srgbClr val="C00000"/>
                </a:solidFill>
              </a:rPr>
              <a:t>Zeus</a:t>
            </a:r>
            <a:r>
              <a:rPr lang="fr-FR" sz="2800" dirty="0" smtClean="0"/>
              <a:t> est le plus puissant des dieux, maîtrisant les phénomènes atmosphériques : la foudre est son attribut et l'aigle son symbole. Zeus assure le respect des serments et des lois de l'hospitalité. </a:t>
            </a:r>
            <a:endParaRPr lang="fr-FR" sz="2800" dirty="0"/>
          </a:p>
        </p:txBody>
      </p:sp>
      <p:sp>
        <p:nvSpPr>
          <p:cNvPr id="4" name="Rectangle 3"/>
          <p:cNvSpPr/>
          <p:nvPr/>
        </p:nvSpPr>
        <p:spPr>
          <a:xfrm>
            <a:off x="1371600" y="6211669"/>
            <a:ext cx="6096000" cy="646331"/>
          </a:xfrm>
          <a:prstGeom prst="rect">
            <a:avLst/>
          </a:prstGeom>
        </p:spPr>
        <p:txBody>
          <a:bodyPr>
            <a:spAutoFit/>
          </a:bodyPr>
          <a:lstStyle/>
          <a:p>
            <a:r>
              <a:rPr lang="fr-FR" sz="1200" dirty="0" smtClean="0"/>
              <a:t>Antoine </a:t>
            </a:r>
            <a:r>
              <a:rPr lang="fr-FR" sz="1200" dirty="0" err="1" smtClean="0"/>
              <a:t>Quatremère</a:t>
            </a:r>
            <a:r>
              <a:rPr lang="fr-FR" sz="1200" dirty="0" smtClean="0"/>
              <a:t> de Quincy (1755-1849), auteur, Paris, de Bure frères, 1815.</a:t>
            </a:r>
          </a:p>
          <a:p>
            <a:r>
              <a:rPr lang="fr-FR" sz="1200" dirty="0" err="1" smtClean="0"/>
              <a:t>BnF</a:t>
            </a:r>
            <a:r>
              <a:rPr lang="fr-FR" sz="1200" dirty="0" smtClean="0"/>
              <a:t>, Philosophie, histoire, sciences de l'homme, J-214</a:t>
            </a:r>
          </a:p>
          <a:p>
            <a:r>
              <a:rPr lang="fr-FR" sz="1200" dirty="0" smtClean="0"/>
              <a:t>© Bibliothèque nationale de France</a:t>
            </a:r>
            <a:endParaRPr lang="fr-FR"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04800" y="1179493"/>
            <a:ext cx="11658600" cy="954107"/>
          </a:xfrm>
          <a:prstGeom prst="rect">
            <a:avLst/>
          </a:prstGeom>
          <a:noFill/>
        </p:spPr>
        <p:txBody>
          <a:bodyPr wrap="square" rtlCol="0">
            <a:spAutoFit/>
          </a:bodyPr>
          <a:lstStyle/>
          <a:p>
            <a:pPr algn="ctr"/>
            <a:r>
              <a:rPr lang="fr-FR" sz="2800" i="1" dirty="0" smtClean="0"/>
              <a:t>Protée décide alors d’envoyer Bellérophon porter une lettre au roi de Lycie. Dans cette </a:t>
            </a:r>
            <a:r>
              <a:rPr lang="fr-FR" sz="2800" i="1" dirty="0" smtClean="0"/>
              <a:t>lettre, </a:t>
            </a:r>
            <a:r>
              <a:rPr lang="fr-FR" sz="2800" i="1" dirty="0" smtClean="0"/>
              <a:t>il demande au roi de tuer Bellérophon.</a:t>
            </a:r>
          </a:p>
        </p:txBody>
      </p:sp>
      <p:sp>
        <p:nvSpPr>
          <p:cNvPr id="9" name="Rectangle 8"/>
          <p:cNvSpPr/>
          <p:nvPr/>
        </p:nvSpPr>
        <p:spPr>
          <a:xfrm>
            <a:off x="685800" y="2679918"/>
            <a:ext cx="10972800" cy="1815882"/>
          </a:xfrm>
          <a:prstGeom prst="rect">
            <a:avLst/>
          </a:prstGeom>
        </p:spPr>
        <p:txBody>
          <a:bodyPr wrap="square">
            <a:spAutoFit/>
          </a:bodyPr>
          <a:lstStyle/>
          <a:p>
            <a:r>
              <a:rPr lang="fr-FR" sz="2800" dirty="0" smtClean="0">
                <a:solidFill>
                  <a:prstClr val="black"/>
                </a:solidFill>
              </a:rPr>
              <a:t>Le roi de Lycie l’accueillit à bras ouverts. Il mit de côté la lettre de Protée et oublia de l’ouvrir pendant neuf jours. Lorsqu’il lut enfin la lettre, lui-même s’était pris d’amitié pour le sympathique prince, et il ne souhaitait pas non plus tuer l’un de ses invités. C’est alors qu’il songea à la Chimère.</a:t>
            </a:r>
            <a:endParaRPr lang="fr-FR" dirty="0"/>
          </a:p>
        </p:txBody>
      </p:sp>
      <p:sp>
        <p:nvSpPr>
          <p:cNvPr id="11" name="Rectangle 10"/>
          <p:cNvSpPr/>
          <p:nvPr/>
        </p:nvSpPr>
        <p:spPr>
          <a:xfrm>
            <a:off x="4114800" y="228600"/>
            <a:ext cx="2984920" cy="523220"/>
          </a:xfrm>
          <a:prstGeom prst="rect">
            <a:avLst/>
          </a:prstGeom>
        </p:spPr>
        <p:txBody>
          <a:bodyPr wrap="none">
            <a:spAutoFit/>
          </a:bodyPr>
          <a:lstStyle/>
          <a:p>
            <a:pPr algn="ctr"/>
            <a:r>
              <a:rPr lang="fr-FR" sz="2800" dirty="0" smtClean="0">
                <a:solidFill>
                  <a:srgbClr val="C00000"/>
                </a:solidFill>
              </a:rPr>
              <a:t>Lois de l’hospitalité</a:t>
            </a:r>
            <a:endParaRPr lang="fr-FR" sz="2800" dirty="0">
              <a:solidFill>
                <a:srgbClr val="C00000"/>
              </a:solidFill>
            </a:endParaRPr>
          </a:p>
        </p:txBody>
      </p:sp>
      <p:sp>
        <p:nvSpPr>
          <p:cNvPr id="13" name="Rectangle 12"/>
          <p:cNvSpPr/>
          <p:nvPr/>
        </p:nvSpPr>
        <p:spPr>
          <a:xfrm>
            <a:off x="7239000" y="6477000"/>
            <a:ext cx="4953000" cy="338554"/>
          </a:xfrm>
          <a:prstGeom prst="rect">
            <a:avLst/>
          </a:prstGeom>
        </p:spPr>
        <p:txBody>
          <a:bodyPr wrap="square">
            <a:spAutoFit/>
          </a:bodyPr>
          <a:lstStyle/>
          <a:p>
            <a:r>
              <a:rPr lang="fr-FR" sz="1600" dirty="0" err="1" smtClean="0"/>
              <a:t>Jeny</a:t>
            </a:r>
            <a:r>
              <a:rPr lang="fr-FR" sz="1600" dirty="0" smtClean="0"/>
              <a:t> Tyler, </a:t>
            </a:r>
            <a:r>
              <a:rPr lang="fr-FR" sz="1600" i="1" dirty="0" smtClean="0"/>
              <a:t>Mythes grecs pour les petits </a:t>
            </a:r>
            <a:r>
              <a:rPr lang="fr-FR" sz="1600" dirty="0" smtClean="0"/>
              <a:t>© </a:t>
            </a:r>
            <a:r>
              <a:rPr lang="fr-FR" sz="1600" dirty="0" err="1" smtClean="0"/>
              <a:t>Usborne</a:t>
            </a:r>
            <a:r>
              <a:rPr lang="fr-FR" sz="1600" dirty="0" smtClean="0"/>
              <a:t>,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chimère"/>
          <p:cNvPicPr>
            <a:picLocks noChangeAspect="1" noChangeArrowheads="1"/>
          </p:cNvPicPr>
          <p:nvPr/>
        </p:nvPicPr>
        <p:blipFill>
          <a:blip r:embed="rId3" cstate="print"/>
          <a:srcRect/>
          <a:stretch>
            <a:fillRect/>
          </a:stretch>
        </p:blipFill>
        <p:spPr bwMode="auto">
          <a:xfrm>
            <a:off x="4724400" y="609600"/>
            <a:ext cx="7208626" cy="5233662"/>
          </a:xfrm>
          <a:prstGeom prst="rect">
            <a:avLst/>
          </a:prstGeom>
          <a:noFill/>
        </p:spPr>
      </p:pic>
      <p:sp>
        <p:nvSpPr>
          <p:cNvPr id="4" name="Rectangle 3"/>
          <p:cNvSpPr/>
          <p:nvPr/>
        </p:nvSpPr>
        <p:spPr>
          <a:xfrm>
            <a:off x="304800" y="304800"/>
            <a:ext cx="38862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chimère</a:t>
            </a:r>
            <a:endPar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5" name="Connecteur droit avec flèche 4"/>
          <p:cNvCxnSpPr/>
          <p:nvPr/>
        </p:nvCxnSpPr>
        <p:spPr>
          <a:xfrm flipH="1">
            <a:off x="990600" y="1143000"/>
            <a:ext cx="1066800" cy="20574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3124200" y="1143000"/>
            <a:ext cx="609600" cy="19812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6200" y="3276600"/>
            <a:ext cx="1981200" cy="457200"/>
          </a:xfrm>
          <a:prstGeom prst="rect">
            <a:avLst/>
          </a:prstGeom>
          <a:noFill/>
          <a:ln>
            <a:solidFill>
              <a:srgbClr val="0070C0"/>
            </a:solidFill>
          </a:ln>
        </p:spPr>
        <p:txBody>
          <a:bodyPr wrap="square" rtlCol="0">
            <a:spAutoFit/>
          </a:bodyPr>
          <a:lstStyle/>
          <a:p>
            <a:pPr algn="ctr"/>
            <a:r>
              <a:rPr lang="fr-FR" sz="2400" dirty="0" smtClean="0"/>
              <a:t>Tête de lion</a:t>
            </a:r>
            <a:endParaRPr lang="fr-FR" sz="2400" dirty="0"/>
          </a:p>
        </p:txBody>
      </p:sp>
      <p:sp>
        <p:nvSpPr>
          <p:cNvPr id="8" name="ZoneTexte 7"/>
          <p:cNvSpPr txBox="1"/>
          <p:nvPr/>
        </p:nvSpPr>
        <p:spPr>
          <a:xfrm>
            <a:off x="3124200" y="3200400"/>
            <a:ext cx="1447800" cy="830997"/>
          </a:xfrm>
          <a:prstGeom prst="rect">
            <a:avLst/>
          </a:prstGeom>
          <a:noFill/>
          <a:ln>
            <a:solidFill>
              <a:srgbClr val="0070C0"/>
            </a:solidFill>
          </a:ln>
        </p:spPr>
        <p:txBody>
          <a:bodyPr wrap="square" rtlCol="0">
            <a:spAutoFit/>
          </a:bodyPr>
          <a:lstStyle/>
          <a:p>
            <a:pPr algn="ctr"/>
            <a:r>
              <a:rPr lang="fr-FR" sz="2400" dirty="0" smtClean="0"/>
              <a:t>Queue de dragon</a:t>
            </a:r>
            <a:endParaRPr lang="fr-FR" sz="2400" dirty="0"/>
          </a:p>
        </p:txBody>
      </p:sp>
      <p:cxnSp>
        <p:nvCxnSpPr>
          <p:cNvPr id="10" name="Connecteur droit avec flèche 9"/>
          <p:cNvCxnSpPr/>
          <p:nvPr/>
        </p:nvCxnSpPr>
        <p:spPr>
          <a:xfrm>
            <a:off x="2514600" y="1219200"/>
            <a:ext cx="0" cy="30480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28800" y="4419600"/>
            <a:ext cx="1447800" cy="830997"/>
          </a:xfrm>
          <a:prstGeom prst="rect">
            <a:avLst/>
          </a:prstGeom>
          <a:noFill/>
          <a:ln>
            <a:solidFill>
              <a:srgbClr val="0070C0"/>
            </a:solidFill>
          </a:ln>
        </p:spPr>
        <p:txBody>
          <a:bodyPr wrap="square" rtlCol="0">
            <a:spAutoFit/>
          </a:bodyPr>
          <a:lstStyle/>
          <a:p>
            <a:pPr algn="ctr"/>
            <a:r>
              <a:rPr lang="fr-FR" sz="2400" dirty="0" smtClean="0"/>
              <a:t>Corps de chèvre</a:t>
            </a:r>
            <a:endParaRPr lang="fr-FR" sz="2400" dirty="0"/>
          </a:p>
        </p:txBody>
      </p:sp>
      <p:sp>
        <p:nvSpPr>
          <p:cNvPr id="62469" name="Rectangle 5"/>
          <p:cNvSpPr>
            <a:spLocks noChangeArrowheads="1"/>
          </p:cNvSpPr>
          <p:nvPr/>
        </p:nvSpPr>
        <p:spPr bwMode="auto">
          <a:xfrm>
            <a:off x="4572000" y="5934670"/>
            <a:ext cx="7924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strike="noStrike" cap="none" normalizeH="0" baseline="0" dirty="0" smtClean="0">
                <a:ln>
                  <a:noFill/>
                </a:ln>
                <a:solidFill>
                  <a:schemeClr val="tx1"/>
                </a:solidFill>
                <a:effectLst/>
                <a:latin typeface="Arial" charset="0"/>
                <a:cs typeface="Arial" charset="0"/>
              </a:rPr>
              <a:t>© Archives </a:t>
            </a:r>
            <a:r>
              <a:rPr kumimoji="0" lang="fr-FR" sz="1800" b="0" i="0" strike="noStrike" cap="none" normalizeH="0" baseline="0" dirty="0" err="1" smtClean="0">
                <a:ln>
                  <a:noFill/>
                </a:ln>
                <a:solidFill>
                  <a:schemeClr val="tx1"/>
                </a:solidFill>
                <a:effectLst/>
                <a:latin typeface="Arial" charset="0"/>
                <a:cs typeface="Arial" charset="0"/>
              </a:rPr>
              <a:t>Alinari</a:t>
            </a:r>
            <a:r>
              <a:rPr kumimoji="0" lang="fr-FR" sz="1800" b="0" i="0" strike="noStrike" cap="none" normalizeH="0" baseline="0" dirty="0" smtClean="0">
                <a:ln>
                  <a:noFill/>
                </a:ln>
                <a:solidFill>
                  <a:schemeClr val="tx1"/>
                </a:solidFill>
                <a:effectLst/>
                <a:latin typeface="Arial" charset="0"/>
                <a:cs typeface="Arial" charset="0"/>
              </a:rPr>
              <a:t>, Florence, </a:t>
            </a:r>
            <a:r>
              <a:rPr kumimoji="0" lang="fr-FR" sz="1800" b="0" i="0" strike="noStrike" cap="none" normalizeH="0" baseline="0" dirty="0" err="1" smtClean="0">
                <a:ln>
                  <a:noFill/>
                </a:ln>
                <a:solidFill>
                  <a:schemeClr val="tx1"/>
                </a:solidFill>
                <a:effectLst/>
                <a:latin typeface="Arial" charset="0"/>
                <a:cs typeface="Arial" charset="0"/>
              </a:rPr>
              <a:t>Dist</a:t>
            </a:r>
            <a:r>
              <a:rPr kumimoji="0" lang="fr-FR" sz="1800" b="0" i="0" strike="noStrike" cap="none" normalizeH="0" baseline="0" dirty="0" smtClean="0">
                <a:ln>
                  <a:noFill/>
                </a:ln>
                <a:solidFill>
                  <a:schemeClr val="tx1"/>
                </a:solidFill>
                <a:effectLst/>
                <a:latin typeface="Arial" charset="0"/>
                <a:cs typeface="Arial" charset="0"/>
              </a:rPr>
              <a:t>. RMN – Grand Palais / </a:t>
            </a:r>
            <a:r>
              <a:rPr kumimoji="0" lang="fr-FR" sz="1800" b="0" i="0" strike="noStrike" cap="none" normalizeH="0" baseline="0" dirty="0" err="1" smtClean="0">
                <a:ln>
                  <a:noFill/>
                </a:ln>
                <a:solidFill>
                  <a:schemeClr val="tx1"/>
                </a:solidFill>
                <a:effectLst/>
                <a:latin typeface="Arial" charset="0"/>
                <a:cs typeface="Arial" charset="0"/>
              </a:rPr>
              <a:t>Raffaello</a:t>
            </a:r>
            <a:r>
              <a:rPr kumimoji="0" lang="fr-FR" sz="1800" b="0" i="0" strike="noStrike" cap="none" normalizeH="0" baseline="0" dirty="0" smtClean="0">
                <a:ln>
                  <a:noFill/>
                </a:ln>
                <a:solidFill>
                  <a:schemeClr val="tx1"/>
                </a:solidFill>
                <a:effectLst/>
                <a:latin typeface="Arial" charset="0"/>
                <a:cs typeface="Arial" charset="0"/>
              </a:rPr>
              <a:t> </a:t>
            </a:r>
            <a:r>
              <a:rPr kumimoji="0" lang="fr-FR" sz="1800" b="0" i="0" strike="noStrike" cap="none" normalizeH="0" baseline="0" dirty="0" err="1" smtClean="0">
                <a:ln>
                  <a:noFill/>
                </a:ln>
                <a:solidFill>
                  <a:schemeClr val="tx1"/>
                </a:solidFill>
                <a:effectLst/>
                <a:latin typeface="Arial" charset="0"/>
                <a:cs typeface="Arial" charset="0"/>
              </a:rPr>
              <a:t>Bencini</a:t>
            </a:r>
            <a:endParaRPr kumimoji="0" lang="fr-FR" sz="1800" b="0" i="0"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  </a:t>
            </a:r>
            <a:r>
              <a:rPr kumimoji="0" lang="fr-FR" sz="11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304800" y="152400"/>
            <a:ext cx="7315200" cy="584775"/>
          </a:xfrm>
          <a:prstGeom prst="rect">
            <a:avLst/>
          </a:prstGeom>
        </p:spPr>
        <p:txBody>
          <a:bodyPr wrap="square">
            <a:spAutoFit/>
          </a:bodyPr>
          <a:lstStyle/>
          <a:p>
            <a:r>
              <a:rPr lang="fr-FR" sz="3200" u="sng" dirty="0" smtClean="0">
                <a:solidFill>
                  <a:srgbClr val="0070C0"/>
                </a:solidFill>
              </a:rPr>
              <a:t>Bellérophon et la Chimère</a:t>
            </a:r>
            <a:endParaRPr lang="fr-FR" sz="4000" u="sng" dirty="0">
              <a:solidFill>
                <a:srgbClr val="0070C0"/>
              </a:solidFill>
            </a:endParaRPr>
          </a:p>
        </p:txBody>
      </p:sp>
      <p:sp>
        <p:nvSpPr>
          <p:cNvPr id="6" name="ZoneTexte 5"/>
          <p:cNvSpPr txBox="1"/>
          <p:nvPr/>
        </p:nvSpPr>
        <p:spPr>
          <a:xfrm>
            <a:off x="304800" y="762000"/>
            <a:ext cx="11658600" cy="5940088"/>
          </a:xfrm>
          <a:prstGeom prst="rect">
            <a:avLst/>
          </a:prstGeom>
          <a:noFill/>
        </p:spPr>
        <p:txBody>
          <a:bodyPr wrap="square" rtlCol="0">
            <a:spAutoFit/>
          </a:bodyPr>
          <a:lstStyle/>
          <a:p>
            <a:r>
              <a:rPr lang="fr-FR" sz="2600" dirty="0" smtClean="0"/>
              <a:t>Le jeune prince accepta de relever ce défi. Juste avant son départ, un vieux sage lui donna ce conseil : « Tu ne tueras ce monstre que si tu arrives à monter Pégase, le cheval aux grandes ailes blanches. Mais personne n’y est encore parvenu. » </a:t>
            </a:r>
          </a:p>
          <a:p>
            <a:r>
              <a:rPr lang="fr-FR" sz="2600" dirty="0" smtClean="0"/>
              <a:t>Bellérophon partit à la recherche de la Chimère. En chemin, la déesse Athéna lui apparut soudain. « Prends ceci », lui dit-elle en lui tendant une bride en or. Elle disparut avant qu’il n’ait le temps de la remercier.</a:t>
            </a:r>
          </a:p>
          <a:p>
            <a:endParaRPr lang="fr-FR" sz="1600" dirty="0" smtClean="0"/>
          </a:p>
          <a:p>
            <a:r>
              <a:rPr lang="fr-FR" sz="2600" dirty="0" smtClean="0"/>
              <a:t>Un soir, Bellérophon aperçut Pégase qui se désaltérait dans un ruisseau. Il s’approcha à pas de loup et passa la bride au cou de l’animal. (…) Pégase battit des ailes et s’envola. Ils survolèrent plaines et montagnes jusqu’à ce que Bellérophon repère la Chimère. Il tira alors sur la bride et Pégase fondit vers le monstre.</a:t>
            </a:r>
          </a:p>
          <a:p>
            <a:endParaRPr lang="fr-FR" sz="1600" dirty="0" smtClean="0"/>
          </a:p>
          <a:p>
            <a:r>
              <a:rPr lang="fr-FR" sz="2600" dirty="0" smtClean="0"/>
              <a:t>La Chimère se mit à cracher du feu, et sa queue de serpent, du venin. Mais Bellérophon, en sécurité sur le dos de Pégase, esquiva ses attaques. Il tira une flèche dans les flancs du monstre, puis </a:t>
            </a:r>
            <a:r>
              <a:rPr lang="fr-FR" sz="2600" dirty="0" smtClean="0"/>
              <a:t>une autre </a:t>
            </a:r>
            <a:r>
              <a:rPr lang="fr-FR" sz="2600" dirty="0" smtClean="0"/>
              <a:t>dans sa gueule. La Chimère était morte.</a:t>
            </a:r>
          </a:p>
        </p:txBody>
      </p:sp>
      <p:sp>
        <p:nvSpPr>
          <p:cNvPr id="7" name="Rectangle 6"/>
          <p:cNvSpPr/>
          <p:nvPr/>
        </p:nvSpPr>
        <p:spPr>
          <a:xfrm>
            <a:off x="7239000" y="6519446"/>
            <a:ext cx="9525000" cy="338554"/>
          </a:xfrm>
          <a:prstGeom prst="rect">
            <a:avLst/>
          </a:prstGeom>
        </p:spPr>
        <p:txBody>
          <a:bodyPr wrap="square">
            <a:spAutoFit/>
          </a:bodyPr>
          <a:lstStyle/>
          <a:p>
            <a:r>
              <a:rPr lang="fr-FR" sz="1600" dirty="0" err="1" smtClean="0"/>
              <a:t>Jeny</a:t>
            </a:r>
            <a:r>
              <a:rPr lang="fr-FR" sz="1600" dirty="0" smtClean="0"/>
              <a:t> Tyler, </a:t>
            </a:r>
            <a:r>
              <a:rPr lang="fr-FR" sz="1600" i="1" dirty="0" smtClean="0"/>
              <a:t>Mythes grecs pour les petits </a:t>
            </a:r>
            <a:r>
              <a:rPr lang="fr-FR" sz="1600" dirty="0" smtClean="0"/>
              <a:t>© </a:t>
            </a:r>
            <a:r>
              <a:rPr lang="fr-FR" sz="1600" dirty="0" err="1" smtClean="0"/>
              <a:t>Usborne</a:t>
            </a:r>
            <a:r>
              <a:rPr lang="fr-FR" sz="1600" dirty="0" smtClean="0"/>
              <a:t>,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14528</TotalTime>
  <Words>1380</Words>
  <Application>Microsoft Office PowerPoint</Application>
  <PresentationFormat>Personnalisé</PresentationFormat>
  <Paragraphs>215</Paragraphs>
  <Slides>29</Slides>
  <Notes>24</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Français  CM1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Place à la dictée du jour !</vt:lpstr>
      <vt:lpstr>Présentation PowerPoint</vt:lpstr>
      <vt:lpstr>Présentation PowerPoint</vt:lpstr>
      <vt:lpstr>MAINTENANT à TON TOUR </vt:lpstr>
      <vt:lpstr>Présentation PowerPoint</vt:lpstr>
      <vt:lpstr>  Invente un petit texte de 2/3 phrases qui emploie ces mots et conjugue les verbes au présent :    </vt:lpstr>
      <vt:lpstr>Présentation PowerPoint</vt:lpstr>
      <vt:lpstr>A bientôt!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Catherine Mottet</cp:lastModifiedBy>
  <cp:revision>750</cp:revision>
  <dcterms:created xsi:type="dcterms:W3CDTF">2020-03-28T13:19:54Z</dcterms:created>
  <dcterms:modified xsi:type="dcterms:W3CDTF">2020-05-31T16:52:43Z</dcterms:modified>
</cp:coreProperties>
</file>