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71" r:id="rId3"/>
    <p:sldId id="372" r:id="rId4"/>
    <p:sldId id="374" r:id="rId5"/>
    <p:sldId id="373" r:id="rId6"/>
    <p:sldId id="354" r:id="rId7"/>
    <p:sldId id="375" r:id="rId8"/>
    <p:sldId id="376" r:id="rId9"/>
    <p:sldId id="377" r:id="rId10"/>
    <p:sldId id="378" r:id="rId11"/>
    <p:sldId id="379" r:id="rId12"/>
    <p:sldId id="380" r:id="rId13"/>
    <p:sldId id="355" r:id="rId14"/>
    <p:sldId id="381" r:id="rId15"/>
    <p:sldId id="382" r:id="rId16"/>
    <p:sldId id="317" r:id="rId17"/>
    <p:sldId id="383" r:id="rId18"/>
    <p:sldId id="385" r:id="rId19"/>
    <p:sldId id="386" r:id="rId20"/>
    <p:sldId id="265" r:id="rId21"/>
    <p:sldId id="281" r:id="rId22"/>
    <p:sldId id="28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81753" autoAdjust="0"/>
  </p:normalViewPr>
  <p:slideViewPr>
    <p:cSldViewPr>
      <p:cViewPr>
        <p:scale>
          <a:sx n="50" d="100"/>
          <a:sy n="50" d="100"/>
        </p:scale>
        <p:origin x="-1422" y="-28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28/05/2020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Lecture </a:t>
            </a:r>
            <a:r>
              <a:rPr lang="fr-FR" baseline="0" dirty="0"/>
              <a:t>magistrale.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Quel sens donnes-tu ici au verbe « répéter »?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Quel lien fais-tu entre ce verbe et l’Echo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Explicitation</a:t>
            </a:r>
            <a:r>
              <a:rPr lang="fr-FR" baseline="0" dirty="0"/>
              <a:t> du mot écho</a:t>
            </a:r>
          </a:p>
          <a:p>
            <a:r>
              <a:rPr lang="fr-FR" baseline="0" dirty="0" err="1"/>
              <a:t>contextualisation</a:t>
            </a:r>
            <a:endParaRPr lang="fr-FR" baseline="0" dirty="0"/>
          </a:p>
          <a:p>
            <a:r>
              <a:rPr lang="fr-FR" baseline="0" dirty="0"/>
              <a:t>Définition</a:t>
            </a:r>
          </a:p>
          <a:p>
            <a:r>
              <a:rPr lang="fr-FR" baseline="0" dirty="0"/>
              <a:t>Mot de la même famille</a:t>
            </a:r>
          </a:p>
          <a:p>
            <a:r>
              <a:rPr lang="fr-FR" baseline="0" dirty="0"/>
              <a:t>Retour au sens par </a:t>
            </a:r>
            <a:r>
              <a:rPr lang="fr-FR" baseline="0" dirty="0" smtClean="0"/>
              <a:t>l’étymologie</a:t>
            </a:r>
          </a:p>
          <a:p>
            <a:r>
              <a:rPr lang="fr-FR" baseline="0" dirty="0" smtClean="0"/>
              <a:t>CM : bien dire qu’écholalie est très rare, </a:t>
            </a:r>
            <a:r>
              <a:rPr lang="fr-FR" baseline="0" dirty="0" err="1" smtClean="0"/>
              <a:t>voca</a:t>
            </a:r>
            <a:r>
              <a:rPr lang="fr-FR" baseline="0" dirty="0" smtClean="0"/>
              <a:t> de la psychologie</a:t>
            </a:r>
            <a:endParaRPr lang="fr-FR" baseline="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Expliciter</a:t>
            </a:r>
            <a:r>
              <a:rPr lang="fr-FR" baseline="0" dirty="0"/>
              <a:t> que Poséidon est l’une des divinités principales, que comme la majorité des dieux il est représenté avec son attribut : le trident car c’est le dieu des mers. Il est le frère de Zeus.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20</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OK, bien dire que l’enjeu est lexical et aider pour les accords, notamment de</a:t>
            </a:r>
            <a:r>
              <a:rPr lang="fr-FR" baseline="0" dirty="0" smtClean="0"/>
              <a:t> l’adjectif</a:t>
            </a:r>
            <a:r>
              <a:rPr lang="fr-FR" dirty="0" smtClean="0"/>
              <a:t> détaché « anciens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 partir des phrases</a:t>
            </a:r>
            <a:r>
              <a:rPr lang="fr-FR" baseline="0" dirty="0"/>
              <a:t> demander aux élèves de chercher le sens des expressions.</a:t>
            </a:r>
          </a:p>
          <a:p>
            <a:r>
              <a:rPr lang="fr-FR" baseline="0" dirty="0"/>
              <a:t>Pour la mer Egée, dire simplement qu’aujourd’hui encore cette mer est appelée ainsi.</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 partir des phrases</a:t>
            </a:r>
            <a:r>
              <a:rPr lang="fr-FR" baseline="0" dirty="0"/>
              <a:t> demander aux élèves de chercher le sens des expressions.</a:t>
            </a:r>
          </a:p>
          <a:p>
            <a:r>
              <a:rPr lang="fr-FR" baseline="0" dirty="0"/>
              <a:t>Pour la mer Egée, dire simplement qu’aujourd’hui encore cette mer est appelée ainsi.</a:t>
            </a:r>
          </a:p>
          <a:p>
            <a:r>
              <a:rPr lang="fr-FR" baseline="0" dirty="0"/>
              <a:t>Puis dire que plusieurs mythes ont donné des noms à des éléments de la nature, et que certains phénomènes pouvaient s’expliquer par les mythes (car les connaissances scientifiques ne permettaient encore de les expliquer de façon raisonnée). Ovide est un auteur grec qui a écrit </a:t>
            </a:r>
            <a:r>
              <a:rPr lang="fr-FR" i="1" baseline="0" dirty="0"/>
              <a:t>Les métamorphoses </a:t>
            </a:r>
            <a:r>
              <a:rPr lang="fr-FR" i="0" baseline="0" dirty="0"/>
              <a:t>dans lesquelles il raconte, en vers, de nombreux mythes. Aujourd’hui nous allons découvrir l’origine (selon Ovide) de cette jolie fleur…</a:t>
            </a:r>
            <a:endParaRPr lang="fr-FR" i="1"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Précise</a:t>
            </a:r>
            <a:r>
              <a:rPr lang="fr-FR" baseline="0" dirty="0"/>
              <a:t>r que le genre de ce nom est masculin.</a:t>
            </a:r>
          </a:p>
          <a:p>
            <a:r>
              <a:rPr lang="fr-FR" dirty="0"/>
              <a:t>Cette</a:t>
            </a:r>
            <a:r>
              <a:rPr lang="fr-FR" baseline="0" dirty="0"/>
              <a:t> fleur appelée Narcisse vient d’un personnage de la mythologie dont nous allons lire l’histoire…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Lecture magistrale afin de donner le contexte, expliquer</a:t>
            </a:r>
            <a:r>
              <a:rPr lang="fr-FR" baseline="0" dirty="0"/>
              <a:t> qu’un nymphe est une jeune déesse représentant la nature.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Némésis est la déesse de la juste colère c’est pour cela qu’elle décide de venger Echo</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Lecture silencieuse</a:t>
            </a:r>
            <a:r>
              <a:rPr lang="fr-FR" baseline="0" dirty="0"/>
              <a:t> (1min) puis magistrale.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Questions de compréhension :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Comment Narcisse arrive-t-il à la source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De qui Narcisse est-il tombé amoureux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Qu’est-ce qui lui cause une si grande douleur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En quoi Echo est-elle vengée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Que provoque cet amour impossible chez Narcisse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Expliciter « le temps s’écoulait » </a:t>
            </a:r>
            <a:r>
              <a:rPr lang="fr-FR" dirty="0">
                <a:sym typeface="Wingdings" pitchFamily="2" charset="2"/>
              </a:rPr>
              <a:t> il reste si </a:t>
            </a:r>
            <a:r>
              <a:rPr lang="fr-FR" baseline="0" dirty="0">
                <a:sym typeface="Wingdings" pitchFamily="2" charset="2"/>
              </a:rPr>
              <a:t>longtemps à s’admirer qu’il « prend racine » …</a:t>
            </a:r>
            <a:r>
              <a:rPr lang="fr-FR" dirty="0"/>
              <a:t> </a:t>
            </a:r>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Cette</a:t>
            </a:r>
            <a:r>
              <a:rPr lang="fr-FR" baseline="0" dirty="0"/>
              <a:t> fleur appelée Narcisse vient d’un personnage de la mythologie dont nous allons lire l’histoire…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Explicitation</a:t>
            </a:r>
            <a:r>
              <a:rPr lang="fr-FR" baseline="0" dirty="0"/>
              <a:t> du mot narcissique (dérivation du mot narcisse)</a:t>
            </a:r>
          </a:p>
          <a:p>
            <a:r>
              <a:rPr lang="fr-FR" baseline="0" dirty="0" err="1"/>
              <a:t>contextualisation</a:t>
            </a:r>
            <a:endParaRPr lang="fr-FR" baseline="0" dirty="0"/>
          </a:p>
          <a:p>
            <a:r>
              <a:rPr lang="fr-FR" baseline="0" dirty="0"/>
              <a:t>Définition</a:t>
            </a:r>
          </a:p>
          <a:p>
            <a:r>
              <a:rPr lang="fr-FR" baseline="0" dirty="0"/>
              <a:t>Synonymie</a:t>
            </a:r>
          </a:p>
          <a:p>
            <a:r>
              <a:rPr lang="fr-FR" baseline="0" dirty="0"/>
              <a:t>Retour au sens par l’étymologie</a:t>
            </a:r>
          </a:p>
          <a:p>
            <a:r>
              <a:rPr lang="fr-FR" baseline="0" dirty="0"/>
              <a:t>Dans cette histoire n’as-tu pas repéré un autre personnage qui fait écho à tes connaissances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88B00C4-C887-B542-84D7-F899E5D5BE85}"/>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5" name="Espace réservé du pied de page 4">
            <a:extLst>
              <a:ext uri="{FF2B5EF4-FFF2-40B4-BE49-F238E27FC236}">
                <a16:creationId xmlns:a16="http://schemas.microsoft.com/office/drawing/2014/main" xmlns=""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65171D-4117-6C41-BC1B-D4F6A9F47E22}"/>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5" name="Espace réservé du pied de page 4">
            <a:extLst>
              <a:ext uri="{FF2B5EF4-FFF2-40B4-BE49-F238E27FC236}">
                <a16:creationId xmlns:a16="http://schemas.microsoft.com/office/drawing/2014/main" xmlns=""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60AE30-D834-9746-B938-C2DB2B4F0DBD}"/>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5" name="Espace réservé du pied de page 4">
            <a:extLst>
              <a:ext uri="{FF2B5EF4-FFF2-40B4-BE49-F238E27FC236}">
                <a16:creationId xmlns:a16="http://schemas.microsoft.com/office/drawing/2014/main" xmlns=""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11D65FB-2282-5442-83C3-6133380B08F8}"/>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5" name="Espace réservé du pied de page 4">
            <a:extLst>
              <a:ext uri="{FF2B5EF4-FFF2-40B4-BE49-F238E27FC236}">
                <a16:creationId xmlns:a16="http://schemas.microsoft.com/office/drawing/2014/main" xmlns=""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BECA9F48-7B92-8B47-BCEF-EBDB77B847CF}"/>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5" name="Espace réservé du pied de page 4">
            <a:extLst>
              <a:ext uri="{FF2B5EF4-FFF2-40B4-BE49-F238E27FC236}">
                <a16:creationId xmlns:a16="http://schemas.microsoft.com/office/drawing/2014/main" xmlns=""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C7599B8-823F-BB44-BD81-38C15046283E}"/>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6" name="Espace réservé du pied de page 5">
            <a:extLst>
              <a:ext uri="{FF2B5EF4-FFF2-40B4-BE49-F238E27FC236}">
                <a16:creationId xmlns:a16="http://schemas.microsoft.com/office/drawing/2014/main" xmlns=""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3EE84D3-0405-F544-9F13-8CD8B9802AED}"/>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8" name="Espace réservé du pied de page 7">
            <a:extLst>
              <a:ext uri="{FF2B5EF4-FFF2-40B4-BE49-F238E27FC236}">
                <a16:creationId xmlns:a16="http://schemas.microsoft.com/office/drawing/2014/main" xmlns=""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BBDD99A5-10DE-AC45-BE25-1A0D318C64DB}"/>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4" name="Espace réservé du pied de page 3">
            <a:extLst>
              <a:ext uri="{FF2B5EF4-FFF2-40B4-BE49-F238E27FC236}">
                <a16:creationId xmlns:a16="http://schemas.microsoft.com/office/drawing/2014/main" xmlns=""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AE76FC6-A618-614C-882B-5A954D351A2A}"/>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3" name="Espace réservé du pied de page 2">
            <a:extLst>
              <a:ext uri="{FF2B5EF4-FFF2-40B4-BE49-F238E27FC236}">
                <a16:creationId xmlns:a16="http://schemas.microsoft.com/office/drawing/2014/main" xmlns=""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37FB49D-B5D9-504A-986B-A523E0CDD761}"/>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6" name="Espace réservé du pied de page 5">
            <a:extLst>
              <a:ext uri="{FF2B5EF4-FFF2-40B4-BE49-F238E27FC236}">
                <a16:creationId xmlns:a16="http://schemas.microsoft.com/office/drawing/2014/main" xmlns=""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7783550-4A8F-E04E-A9BE-9228F04B505B}"/>
              </a:ext>
            </a:extLst>
          </p:cNvPr>
          <p:cNvSpPr>
            <a:spLocks noGrp="1"/>
          </p:cNvSpPr>
          <p:nvPr>
            <p:ph type="dt" sz="half" idx="10"/>
          </p:nvPr>
        </p:nvSpPr>
        <p:spPr/>
        <p:txBody>
          <a:bodyPr/>
          <a:lstStyle/>
          <a:p>
            <a:fld id="{050A95A0-46AC-DD44-9D77-3F7C849049D7}" type="datetimeFigureOut">
              <a:rPr lang="fr-FR" smtClean="0"/>
              <a:pPr/>
              <a:t>28/05/2020</a:t>
            </a:fld>
            <a:endParaRPr lang="fr-FR"/>
          </a:p>
        </p:txBody>
      </p:sp>
      <p:sp>
        <p:nvSpPr>
          <p:cNvPr id="6" name="Espace réservé du pied de page 5">
            <a:extLst>
              <a:ext uri="{FF2B5EF4-FFF2-40B4-BE49-F238E27FC236}">
                <a16:creationId xmlns:a16="http://schemas.microsoft.com/office/drawing/2014/main" xmlns=""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28/05/2020</a:t>
            </a:fld>
            <a:endParaRPr lang="fr-FR"/>
          </a:p>
        </p:txBody>
      </p:sp>
      <p:sp>
        <p:nvSpPr>
          <p:cNvPr id="5" name="Espace réservé du pied de page 4">
            <a:extLst>
              <a:ext uri="{FF2B5EF4-FFF2-40B4-BE49-F238E27FC236}">
                <a16:creationId xmlns:a16="http://schemas.microsoft.com/office/drawing/2014/main" xmlns=""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999B49-E57C-A246-ADE7-29BFE76BA6ED}"/>
              </a:ext>
            </a:extLst>
          </p:cNvPr>
          <p:cNvSpPr>
            <a:spLocks noGrp="1"/>
          </p:cNvSpPr>
          <p:nvPr>
            <p:ph type="ctrTitle"/>
          </p:nvPr>
        </p:nvSpPr>
        <p:spPr>
          <a:xfrm>
            <a:off x="1524000" y="762000"/>
            <a:ext cx="9144000" cy="2387600"/>
          </a:xfrm>
        </p:spPr>
        <p:txBody>
          <a:bodyPr/>
          <a:lstStyle/>
          <a:p>
            <a:r>
              <a:rPr lang="fr-FR" dirty="0"/>
              <a:t>Français </a:t>
            </a:r>
            <a:br>
              <a:rPr lang="fr-FR" dirty="0"/>
            </a:br>
            <a:r>
              <a:rPr lang="fr-FR" dirty="0"/>
              <a:t>CM1</a:t>
            </a:r>
          </a:p>
        </p:txBody>
      </p:sp>
      <p:sp>
        <p:nvSpPr>
          <p:cNvPr id="3" name="Sous-titre 2">
            <a:extLst>
              <a:ext uri="{FF2B5EF4-FFF2-40B4-BE49-F238E27FC236}">
                <a16:creationId xmlns:a16="http://schemas.microsoft.com/office/drawing/2014/main" xmlns="" id="{683518CA-9E1B-5943-BDAE-F2032CD1D695}"/>
              </a:ext>
            </a:extLst>
          </p:cNvPr>
          <p:cNvSpPr>
            <a:spLocks noGrp="1"/>
          </p:cNvSpPr>
          <p:nvPr>
            <p:ph type="subTitle" idx="1"/>
          </p:nvPr>
        </p:nvSpPr>
        <p:spPr>
          <a:xfrm>
            <a:off x="1676400" y="3429000"/>
            <a:ext cx="9144000" cy="914400"/>
          </a:xfrm>
        </p:spPr>
        <p:txBody>
          <a:bodyPr>
            <a:normAutofit/>
          </a:bodyPr>
          <a:lstStyle/>
          <a:p>
            <a:r>
              <a:rPr lang="fr-FR" sz="3200" dirty="0"/>
              <a:t>Mythes et héros</a:t>
            </a:r>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11353800" cy="1631216"/>
          </a:xfrm>
          <a:prstGeom prst="rect">
            <a:avLst/>
          </a:prstGeom>
        </p:spPr>
        <p:txBody>
          <a:bodyPr wrap="square">
            <a:spAutoFit/>
          </a:bodyPr>
          <a:lstStyle/>
          <a:p>
            <a:endParaRPr lang="fr-FR" sz="2500" dirty="0"/>
          </a:p>
          <a:p>
            <a:endParaRPr lang="fr-FR" sz="2500" dirty="0"/>
          </a:p>
          <a:p>
            <a:r>
              <a:rPr lang="fr-FR" sz="2500" dirty="0"/>
              <a:t/>
            </a:r>
            <a:br>
              <a:rPr lang="fr-FR" sz="2500" dirty="0"/>
            </a:br>
            <a:endParaRPr lang="fr-FR" sz="2500" dirty="0"/>
          </a:p>
        </p:txBody>
      </p:sp>
      <p:sp>
        <p:nvSpPr>
          <p:cNvPr id="4" name="Rectangle 3"/>
          <p:cNvSpPr/>
          <p:nvPr/>
        </p:nvSpPr>
        <p:spPr>
          <a:xfrm>
            <a:off x="8458200" y="6553200"/>
            <a:ext cx="4038600" cy="30480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t>D’après Ovide, </a:t>
            </a:r>
            <a:r>
              <a:rPr lang="fr-FR" sz="1400" i="1" dirty="0" smtClean="0"/>
              <a:t>Le</a:t>
            </a:r>
            <a:r>
              <a:rPr lang="fr-FR" sz="1400" i="1" dirty="0" smtClean="0"/>
              <a:t>s Métamorphoses</a:t>
            </a:r>
            <a:endParaRPr lang="fr-FR" sz="1400" dirty="0"/>
          </a:p>
        </p:txBody>
      </p:sp>
      <p:sp>
        <p:nvSpPr>
          <p:cNvPr id="5" name="Rectangle 4"/>
          <p:cNvSpPr/>
          <p:nvPr/>
        </p:nvSpPr>
        <p:spPr>
          <a:xfrm>
            <a:off x="609600" y="595034"/>
            <a:ext cx="10972800" cy="5196166"/>
          </a:xfrm>
          <a:prstGeom prst="rect">
            <a:avLst/>
          </a:prstGeom>
        </p:spPr>
        <p:txBody>
          <a:bodyPr wrap="square">
            <a:spAutoFit/>
          </a:bodyPr>
          <a:lstStyle/>
          <a:p>
            <a:pPr>
              <a:lnSpc>
                <a:spcPct val="150000"/>
              </a:lnSpc>
            </a:pPr>
            <a:r>
              <a:rPr lang="fr-FR" sz="2800" dirty="0"/>
              <a:t>La folie de Narcisse n'avait pas apaisé la douleur d'Écho. Elle continuait à veiller sur lui. Et lorsque Narcisse dit adieu à son propre reflet, Écho répéta doucement, tristement : « Adieu… »</a:t>
            </a:r>
          </a:p>
          <a:p>
            <a:pPr>
              <a:lnSpc>
                <a:spcPct val="150000"/>
              </a:lnSpc>
            </a:pPr>
            <a:endParaRPr lang="fr-FR" sz="2800" dirty="0"/>
          </a:p>
          <a:p>
            <a:pPr>
              <a:lnSpc>
                <a:spcPct val="150000"/>
              </a:lnSpc>
            </a:pPr>
            <a:r>
              <a:rPr lang="fr-FR" sz="2800" dirty="0"/>
              <a:t>Depuis ce jour, la nymphe s’est laissée dépérir de chagrin et il ne reste d’elle que sa voix. </a:t>
            </a:r>
          </a:p>
          <a:p>
            <a:pPr>
              <a:lnSpc>
                <a:spcPct val="150000"/>
              </a:lnSpc>
            </a:pPr>
            <a:r>
              <a:rPr lang="fr-FR" sz="2800" dirty="0"/>
              <a:t>Encore aujourd’hui, elle répète inlassablement les derniers mots qu’elle entend.</a:t>
            </a:r>
          </a:p>
        </p:txBody>
      </p:sp>
    </p:spTree>
    <p:extLst>
      <p:ext uri="{BB962C8B-B14F-4D97-AF65-F5344CB8AC3E}">
        <p14:creationId xmlns:p14="http://schemas.microsoft.com/office/powerpoint/2010/main" val="17582130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14980"/>
            <a:ext cx="10515600" cy="584775"/>
          </a:xfrm>
          <a:prstGeom prst="rect">
            <a:avLst/>
          </a:prstGeom>
        </p:spPr>
        <p:txBody>
          <a:bodyPr wrap="square">
            <a:spAutoFit/>
          </a:bodyPr>
          <a:lstStyle/>
          <a:p>
            <a:r>
              <a:rPr lang="fr-FR" sz="3200" u="sng" dirty="0">
                <a:solidFill>
                  <a:srgbClr val="0070C0"/>
                </a:solidFill>
              </a:rPr>
              <a:t>A ton avis, quel sens peut avoir le nom commun …</a:t>
            </a:r>
          </a:p>
        </p:txBody>
      </p:sp>
      <p:sp>
        <p:nvSpPr>
          <p:cNvPr id="3" name="Rectangle 2"/>
          <p:cNvSpPr/>
          <p:nvPr/>
        </p:nvSpPr>
        <p:spPr>
          <a:xfrm>
            <a:off x="4648200" y="1305580"/>
            <a:ext cx="1905000" cy="523220"/>
          </a:xfrm>
          <a:prstGeom prst="rect">
            <a:avLst/>
          </a:prstGeom>
        </p:spPr>
        <p:txBody>
          <a:bodyPr wrap="square">
            <a:spAutoFit/>
          </a:bodyPr>
          <a:lstStyle/>
          <a:p>
            <a:r>
              <a:rPr lang="fr-FR" sz="2800" dirty="0"/>
              <a:t>Un écho</a:t>
            </a:r>
          </a:p>
        </p:txBody>
      </p:sp>
      <p:sp>
        <p:nvSpPr>
          <p:cNvPr id="4" name="Rectangle 3"/>
          <p:cNvSpPr/>
          <p:nvPr/>
        </p:nvSpPr>
        <p:spPr>
          <a:xfrm>
            <a:off x="381000" y="2219980"/>
            <a:ext cx="11582400" cy="954107"/>
          </a:xfrm>
          <a:prstGeom prst="rect">
            <a:avLst/>
          </a:prstGeom>
        </p:spPr>
        <p:txBody>
          <a:bodyPr wrap="square">
            <a:spAutoFit/>
          </a:bodyPr>
          <a:lstStyle/>
          <a:p>
            <a:r>
              <a:rPr lang="fr-FR" sz="2800" dirty="0" smtClean="0"/>
              <a:t>Mon </a:t>
            </a:r>
            <a:r>
              <a:rPr lang="fr-FR" sz="2800" dirty="0"/>
              <a:t>frère et moi </a:t>
            </a:r>
            <a:r>
              <a:rPr lang="fr-FR" sz="2800" dirty="0" smtClean="0"/>
              <a:t>sommes </a:t>
            </a:r>
            <a:r>
              <a:rPr lang="fr-FR" sz="2800" dirty="0"/>
              <a:t>partis en randonnée en </a:t>
            </a:r>
            <a:r>
              <a:rPr lang="fr-FR" sz="2800" dirty="0" smtClean="0"/>
              <a:t>montagne</a:t>
            </a:r>
            <a:r>
              <a:rPr lang="fr-FR" sz="2800" dirty="0"/>
              <a:t> </a:t>
            </a:r>
            <a:r>
              <a:rPr lang="fr-FR" sz="2800" dirty="0" smtClean="0"/>
              <a:t>;</a:t>
            </a:r>
            <a:r>
              <a:rPr lang="fr-FR" sz="2800" dirty="0" smtClean="0"/>
              <a:t> nous avons </a:t>
            </a:r>
            <a:r>
              <a:rPr lang="fr-FR" sz="2800" dirty="0"/>
              <a:t>crié très fort pour entendre l’écho de nos voix.</a:t>
            </a:r>
          </a:p>
        </p:txBody>
      </p:sp>
      <p:sp>
        <p:nvSpPr>
          <p:cNvPr id="5" name="Rectangle 4"/>
          <p:cNvSpPr/>
          <p:nvPr/>
        </p:nvSpPr>
        <p:spPr>
          <a:xfrm>
            <a:off x="2209800" y="3591580"/>
            <a:ext cx="7467600" cy="523220"/>
          </a:xfrm>
          <a:prstGeom prst="rect">
            <a:avLst/>
          </a:prstGeom>
        </p:spPr>
        <p:txBody>
          <a:bodyPr wrap="square">
            <a:spAutoFit/>
          </a:bodyPr>
          <a:lstStyle/>
          <a:p>
            <a:r>
              <a:rPr lang="fr-FR" sz="2800" dirty="0"/>
              <a:t>La répétition d’un son en touchant un obstacle.</a:t>
            </a:r>
          </a:p>
        </p:txBody>
      </p:sp>
      <p:sp>
        <p:nvSpPr>
          <p:cNvPr id="6" name="Rectangle 5"/>
          <p:cNvSpPr/>
          <p:nvPr/>
        </p:nvSpPr>
        <p:spPr>
          <a:xfrm>
            <a:off x="4495800" y="4429780"/>
            <a:ext cx="2362200" cy="523220"/>
          </a:xfrm>
          <a:prstGeom prst="rect">
            <a:avLst/>
          </a:prstGeom>
        </p:spPr>
        <p:txBody>
          <a:bodyPr wrap="square">
            <a:spAutoFit/>
          </a:bodyPr>
          <a:lstStyle/>
          <a:p>
            <a:r>
              <a:rPr lang="fr-FR" sz="2800" dirty="0"/>
              <a:t>écholalie</a:t>
            </a:r>
          </a:p>
        </p:txBody>
      </p:sp>
      <p:cxnSp>
        <p:nvCxnSpPr>
          <p:cNvPr id="8" name="Connecteur droit avec flèche 7"/>
          <p:cNvCxnSpPr/>
          <p:nvPr/>
        </p:nvCxnSpPr>
        <p:spPr>
          <a:xfrm flipH="1">
            <a:off x="4572000" y="4963180"/>
            <a:ext cx="304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791200" y="496318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38400" y="5496580"/>
            <a:ext cx="3200400" cy="523220"/>
          </a:xfrm>
          <a:prstGeom prst="rect">
            <a:avLst/>
          </a:prstGeom>
        </p:spPr>
        <p:txBody>
          <a:bodyPr wrap="square">
            <a:spAutoFit/>
          </a:bodyPr>
          <a:lstStyle/>
          <a:p>
            <a:r>
              <a:rPr lang="fr-FR" sz="2800" dirty="0"/>
              <a:t>écho </a:t>
            </a:r>
            <a:r>
              <a:rPr lang="fr-FR" sz="2800" dirty="0">
                <a:sym typeface="Wingdings" pitchFamily="2" charset="2"/>
              </a:rPr>
              <a:t> son répétitif</a:t>
            </a:r>
            <a:endParaRPr lang="fr-FR" sz="2800" b="1" dirty="0"/>
          </a:p>
        </p:txBody>
      </p:sp>
      <p:sp>
        <p:nvSpPr>
          <p:cNvPr id="14" name="Rectangle 13"/>
          <p:cNvSpPr/>
          <p:nvPr/>
        </p:nvSpPr>
        <p:spPr>
          <a:xfrm>
            <a:off x="5943600" y="5496580"/>
            <a:ext cx="2971800" cy="523220"/>
          </a:xfrm>
          <a:prstGeom prst="rect">
            <a:avLst/>
          </a:prstGeom>
        </p:spPr>
        <p:txBody>
          <a:bodyPr wrap="square">
            <a:spAutoFit/>
          </a:bodyPr>
          <a:lstStyle/>
          <a:p>
            <a:r>
              <a:rPr lang="fr-FR" sz="2800" dirty="0" err="1"/>
              <a:t>lalie</a:t>
            </a:r>
            <a:r>
              <a:rPr lang="fr-FR" sz="2800" dirty="0"/>
              <a:t> </a:t>
            </a:r>
            <a:r>
              <a:rPr lang="fr-FR" sz="2800" dirty="0">
                <a:sym typeface="Wingdings" pitchFamily="2" charset="2"/>
              </a:rPr>
              <a:t> babillage</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anim calcmode="lin" valueType="num">
                                      <p:cBhvr>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strVal val="#ppt_x"/>
                                          </p:val>
                                        </p:tav>
                                        <p:tav tm="100000">
                                          <p:val>
                                            <p:strVal val="#ppt_x"/>
                                          </p:val>
                                        </p:tav>
                                      </p:tavLst>
                                    </p:anim>
                                    <p:anim calcmode="lin" valueType="num">
                                      <p:cBhvr>
                                        <p:cTn id="3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14980"/>
            <a:ext cx="10515600" cy="584775"/>
          </a:xfrm>
          <a:prstGeom prst="rect">
            <a:avLst/>
          </a:prstGeom>
        </p:spPr>
        <p:txBody>
          <a:bodyPr wrap="square">
            <a:spAutoFit/>
          </a:bodyPr>
          <a:lstStyle/>
          <a:p>
            <a:r>
              <a:rPr lang="fr-FR" sz="3200" u="sng" dirty="0">
                <a:solidFill>
                  <a:srgbClr val="0070C0"/>
                </a:solidFill>
              </a:rPr>
              <a:t>Des expressions …</a:t>
            </a:r>
          </a:p>
        </p:txBody>
      </p:sp>
      <p:sp>
        <p:nvSpPr>
          <p:cNvPr id="4" name="Rectangle 3"/>
          <p:cNvSpPr/>
          <p:nvPr/>
        </p:nvSpPr>
        <p:spPr>
          <a:xfrm>
            <a:off x="304800" y="2170093"/>
            <a:ext cx="11582400" cy="954107"/>
          </a:xfrm>
          <a:prstGeom prst="rect">
            <a:avLst/>
          </a:prstGeom>
        </p:spPr>
        <p:txBody>
          <a:bodyPr wrap="square">
            <a:spAutoFit/>
          </a:bodyPr>
          <a:lstStyle/>
          <a:p>
            <a:r>
              <a:rPr lang="fr-FR" sz="2800" dirty="0"/>
              <a:t>Lorsque je suis allé chez ma </a:t>
            </a:r>
            <a:r>
              <a:rPr lang="fr-FR" sz="2800" dirty="0" smtClean="0"/>
              <a:t>grand-mère, </a:t>
            </a:r>
            <a:r>
              <a:rPr lang="fr-FR" sz="2800" dirty="0"/>
              <a:t>j’ai vu son buffet </a:t>
            </a:r>
            <a:r>
              <a:rPr lang="fr-FR" sz="2800" dirty="0" smtClean="0"/>
              <a:t>: </a:t>
            </a:r>
            <a:r>
              <a:rPr lang="fr-FR" sz="2800" dirty="0"/>
              <a:t>cela a fait écho au poème de Rimbaud que je venais de lire.</a:t>
            </a:r>
          </a:p>
        </p:txBody>
      </p:sp>
      <p:sp>
        <p:nvSpPr>
          <p:cNvPr id="11" name="ZoneTexte 10"/>
          <p:cNvSpPr txBox="1"/>
          <p:nvPr/>
        </p:nvSpPr>
        <p:spPr>
          <a:xfrm>
            <a:off x="1447800" y="1484293"/>
            <a:ext cx="3200400" cy="523220"/>
          </a:xfrm>
          <a:prstGeom prst="rect">
            <a:avLst/>
          </a:prstGeom>
          <a:noFill/>
          <a:ln>
            <a:solidFill>
              <a:srgbClr val="0070C0"/>
            </a:solidFill>
          </a:ln>
        </p:spPr>
        <p:txBody>
          <a:bodyPr wrap="square" rtlCol="0">
            <a:spAutoFit/>
          </a:bodyPr>
          <a:lstStyle/>
          <a:p>
            <a:pPr algn="ctr"/>
            <a:r>
              <a:rPr lang="fr-FR" sz="2800" dirty="0"/>
              <a:t>faire écho à </a:t>
            </a:r>
          </a:p>
        </p:txBody>
      </p:sp>
      <p:sp>
        <p:nvSpPr>
          <p:cNvPr id="12" name="ZoneTexte 11"/>
          <p:cNvSpPr txBox="1"/>
          <p:nvPr/>
        </p:nvSpPr>
        <p:spPr>
          <a:xfrm>
            <a:off x="1600200" y="3846493"/>
            <a:ext cx="3200400" cy="523220"/>
          </a:xfrm>
          <a:prstGeom prst="rect">
            <a:avLst/>
          </a:prstGeom>
          <a:noFill/>
          <a:ln>
            <a:solidFill>
              <a:srgbClr val="0070C0"/>
            </a:solidFill>
          </a:ln>
        </p:spPr>
        <p:txBody>
          <a:bodyPr wrap="square" rtlCol="0">
            <a:spAutoFit/>
          </a:bodyPr>
          <a:lstStyle/>
          <a:p>
            <a:pPr algn="ctr"/>
            <a:r>
              <a:rPr lang="fr-FR" sz="2800" dirty="0"/>
              <a:t>trouver écho</a:t>
            </a:r>
          </a:p>
        </p:txBody>
      </p:sp>
      <p:sp>
        <p:nvSpPr>
          <p:cNvPr id="15" name="Rectangle 14"/>
          <p:cNvSpPr/>
          <p:nvPr/>
        </p:nvSpPr>
        <p:spPr>
          <a:xfrm>
            <a:off x="381000" y="4837093"/>
            <a:ext cx="11582400" cy="954107"/>
          </a:xfrm>
          <a:prstGeom prst="rect">
            <a:avLst/>
          </a:prstGeom>
        </p:spPr>
        <p:txBody>
          <a:bodyPr wrap="square">
            <a:spAutoFit/>
          </a:bodyPr>
          <a:lstStyle/>
          <a:p>
            <a:r>
              <a:rPr lang="fr-FR" sz="2800" dirty="0"/>
              <a:t>La demande que j’ai faite à la directrice a trouvé un écho favorable : elle a accepté mon projet.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anim calcmode="lin" valueType="num">
                                      <p:cBhvr>
                                        <p:cTn id="27" dur="500" fill="hold"/>
                                        <p:tgtEl>
                                          <p:spTgt spid="15"/>
                                        </p:tgtEl>
                                        <p:attrNameLst>
                                          <p:attrName>ppt_x</p:attrName>
                                        </p:attrNameLst>
                                      </p:cBhvr>
                                      <p:tavLst>
                                        <p:tav tm="0">
                                          <p:val>
                                            <p:strVal val="#ppt_x"/>
                                          </p:val>
                                        </p:tav>
                                        <p:tav tm="100000">
                                          <p:val>
                                            <p:strVal val="#ppt_x"/>
                                          </p:val>
                                        </p:tav>
                                      </p:tavLst>
                                    </p:anim>
                                    <p:anim calcmode="lin" valueType="num">
                                      <p:cBhvr>
                                        <p:cTn id="2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381000" y="1229380"/>
            <a:ext cx="1905000" cy="523220"/>
          </a:xfrm>
          <a:prstGeom prst="rect">
            <a:avLst/>
          </a:prstGeom>
          <a:noFill/>
          <a:ln>
            <a:solidFill>
              <a:srgbClr val="0070C0"/>
            </a:solidFill>
          </a:ln>
        </p:spPr>
        <p:txBody>
          <a:bodyPr wrap="square" rtlCol="0">
            <a:spAutoFit/>
          </a:bodyPr>
          <a:lstStyle/>
          <a:p>
            <a:pPr algn="ctr"/>
            <a:r>
              <a:rPr lang="fr-FR" sz="2800" dirty="0">
                <a:solidFill>
                  <a:srgbClr val="C00000"/>
                </a:solidFill>
              </a:rPr>
              <a:t>Narcisse</a:t>
            </a:r>
          </a:p>
        </p:txBody>
      </p:sp>
      <p:sp>
        <p:nvSpPr>
          <p:cNvPr id="24" name="ZoneTexte 23"/>
          <p:cNvSpPr txBox="1"/>
          <p:nvPr/>
        </p:nvSpPr>
        <p:spPr>
          <a:xfrm>
            <a:off x="381000" y="2819400"/>
            <a:ext cx="1905000" cy="523220"/>
          </a:xfrm>
          <a:prstGeom prst="rect">
            <a:avLst/>
          </a:prstGeom>
          <a:noFill/>
          <a:ln>
            <a:solidFill>
              <a:srgbClr val="0070C0"/>
            </a:solidFill>
          </a:ln>
        </p:spPr>
        <p:txBody>
          <a:bodyPr wrap="square" rtlCol="0">
            <a:spAutoFit/>
          </a:bodyPr>
          <a:lstStyle/>
          <a:p>
            <a:pPr algn="ctr"/>
            <a:r>
              <a:rPr lang="fr-FR" sz="2800" dirty="0"/>
              <a:t>narcissique</a:t>
            </a:r>
          </a:p>
        </p:txBody>
      </p:sp>
      <p:sp>
        <p:nvSpPr>
          <p:cNvPr id="25" name="ZoneTexte 24"/>
          <p:cNvSpPr txBox="1"/>
          <p:nvPr/>
        </p:nvSpPr>
        <p:spPr>
          <a:xfrm>
            <a:off x="8915400" y="2057400"/>
            <a:ext cx="2209800" cy="523220"/>
          </a:xfrm>
          <a:prstGeom prst="rect">
            <a:avLst/>
          </a:prstGeom>
          <a:noFill/>
          <a:ln>
            <a:solidFill>
              <a:srgbClr val="0070C0"/>
            </a:solidFill>
          </a:ln>
        </p:spPr>
        <p:txBody>
          <a:bodyPr wrap="square" rtlCol="0">
            <a:spAutoFit/>
          </a:bodyPr>
          <a:lstStyle/>
          <a:p>
            <a:pPr algn="ctr"/>
            <a:r>
              <a:rPr lang="fr-FR" sz="2800" dirty="0"/>
              <a:t>Un écho</a:t>
            </a:r>
          </a:p>
        </p:txBody>
      </p:sp>
      <p:sp>
        <p:nvSpPr>
          <p:cNvPr id="26" name="ZoneTexte 25"/>
          <p:cNvSpPr txBox="1"/>
          <p:nvPr/>
        </p:nvSpPr>
        <p:spPr>
          <a:xfrm>
            <a:off x="8915400" y="1229380"/>
            <a:ext cx="2286000" cy="523220"/>
          </a:xfrm>
          <a:prstGeom prst="rect">
            <a:avLst/>
          </a:prstGeom>
          <a:noFill/>
          <a:ln>
            <a:solidFill>
              <a:srgbClr val="0070C0"/>
            </a:solidFill>
          </a:ln>
        </p:spPr>
        <p:txBody>
          <a:bodyPr wrap="square" rtlCol="0">
            <a:spAutoFit/>
          </a:bodyPr>
          <a:lstStyle/>
          <a:p>
            <a:pPr algn="ctr"/>
            <a:r>
              <a:rPr lang="fr-FR" sz="2800" dirty="0">
                <a:solidFill>
                  <a:srgbClr val="C00000"/>
                </a:solidFill>
              </a:rPr>
              <a:t>Écho</a:t>
            </a:r>
          </a:p>
        </p:txBody>
      </p:sp>
      <p:sp>
        <p:nvSpPr>
          <p:cNvPr id="27" name="ZoneTexte 26"/>
          <p:cNvSpPr txBox="1"/>
          <p:nvPr/>
        </p:nvSpPr>
        <p:spPr>
          <a:xfrm>
            <a:off x="381000" y="1981200"/>
            <a:ext cx="1905000" cy="523220"/>
          </a:xfrm>
          <a:prstGeom prst="rect">
            <a:avLst/>
          </a:prstGeom>
          <a:noFill/>
          <a:ln>
            <a:solidFill>
              <a:srgbClr val="0070C0"/>
            </a:solidFill>
          </a:ln>
        </p:spPr>
        <p:txBody>
          <a:bodyPr wrap="square" rtlCol="0">
            <a:spAutoFit/>
          </a:bodyPr>
          <a:lstStyle/>
          <a:p>
            <a:pPr algn="ctr"/>
            <a:r>
              <a:rPr lang="fr-FR" sz="2800" dirty="0"/>
              <a:t>narcisse</a:t>
            </a:r>
          </a:p>
        </p:txBody>
      </p:sp>
      <p:sp>
        <p:nvSpPr>
          <p:cNvPr id="28" name="ZoneTexte 27"/>
          <p:cNvSpPr txBox="1"/>
          <p:nvPr/>
        </p:nvSpPr>
        <p:spPr>
          <a:xfrm>
            <a:off x="8915400" y="2819400"/>
            <a:ext cx="2667000" cy="523220"/>
          </a:xfrm>
          <a:prstGeom prst="rect">
            <a:avLst/>
          </a:prstGeom>
          <a:noFill/>
          <a:ln>
            <a:solidFill>
              <a:srgbClr val="0070C0"/>
            </a:solidFill>
          </a:ln>
        </p:spPr>
        <p:txBody>
          <a:bodyPr wrap="square" rtlCol="0">
            <a:spAutoFit/>
          </a:bodyPr>
          <a:lstStyle/>
          <a:p>
            <a:pPr algn="ctr"/>
            <a:r>
              <a:rPr lang="fr-FR" sz="2800" dirty="0"/>
              <a:t>faire écho à </a:t>
            </a:r>
          </a:p>
        </p:txBody>
      </p:sp>
      <p:sp>
        <p:nvSpPr>
          <p:cNvPr id="10" name="ZoneTexte 9"/>
          <p:cNvSpPr txBox="1"/>
          <p:nvPr/>
        </p:nvSpPr>
        <p:spPr>
          <a:xfrm>
            <a:off x="8915400" y="3733800"/>
            <a:ext cx="2819400" cy="523220"/>
          </a:xfrm>
          <a:prstGeom prst="rect">
            <a:avLst/>
          </a:prstGeom>
          <a:noFill/>
          <a:ln>
            <a:solidFill>
              <a:srgbClr val="0070C0"/>
            </a:solidFill>
          </a:ln>
        </p:spPr>
        <p:txBody>
          <a:bodyPr wrap="square" rtlCol="0">
            <a:spAutoFit/>
          </a:bodyPr>
          <a:lstStyle/>
          <a:p>
            <a:pPr algn="ctr"/>
            <a:r>
              <a:rPr lang="fr-FR" sz="2800" dirty="0"/>
              <a:t>trouver écho</a:t>
            </a:r>
          </a:p>
        </p:txBody>
      </p:sp>
      <p:sp>
        <p:nvSpPr>
          <p:cNvPr id="11" name="ZoneTexte 10"/>
          <p:cNvSpPr txBox="1"/>
          <p:nvPr/>
        </p:nvSpPr>
        <p:spPr>
          <a:xfrm>
            <a:off x="5867400" y="2057400"/>
            <a:ext cx="2209800" cy="523220"/>
          </a:xfrm>
          <a:prstGeom prst="rect">
            <a:avLst/>
          </a:prstGeom>
          <a:noFill/>
          <a:ln>
            <a:solidFill>
              <a:srgbClr val="0070C0"/>
            </a:solidFill>
          </a:ln>
        </p:spPr>
        <p:txBody>
          <a:bodyPr wrap="square" rtlCol="0">
            <a:spAutoFit/>
          </a:bodyPr>
          <a:lstStyle/>
          <a:p>
            <a:pPr algn="ctr"/>
            <a:r>
              <a:rPr lang="fr-FR" sz="2800" dirty="0"/>
              <a:t>Un labyrinthe</a:t>
            </a:r>
          </a:p>
        </p:txBody>
      </p:sp>
      <p:sp>
        <p:nvSpPr>
          <p:cNvPr id="12" name="ZoneTexte 11"/>
          <p:cNvSpPr txBox="1"/>
          <p:nvPr/>
        </p:nvSpPr>
        <p:spPr>
          <a:xfrm>
            <a:off x="76200" y="76200"/>
            <a:ext cx="9220200" cy="646331"/>
          </a:xfrm>
          <a:prstGeom prst="rect">
            <a:avLst/>
          </a:prstGeom>
          <a:noFill/>
          <a:ln>
            <a:noFill/>
          </a:ln>
        </p:spPr>
        <p:txBody>
          <a:bodyPr wrap="square" rtlCol="0">
            <a:spAutoFit/>
          </a:bodyPr>
          <a:lstStyle/>
          <a:p>
            <a:pPr algn="ctr"/>
            <a:r>
              <a:rPr lang="fr-FR" sz="3600" u="sng" dirty="0">
                <a:solidFill>
                  <a:srgbClr val="0070C0"/>
                </a:solidFill>
              </a:rPr>
              <a:t>Des mots et des expressions issues des mythes</a:t>
            </a:r>
          </a:p>
        </p:txBody>
      </p:sp>
      <p:sp>
        <p:nvSpPr>
          <p:cNvPr id="13" name="ZoneTexte 12"/>
          <p:cNvSpPr txBox="1"/>
          <p:nvPr/>
        </p:nvSpPr>
        <p:spPr>
          <a:xfrm>
            <a:off x="3200400" y="1219200"/>
            <a:ext cx="1752600" cy="523220"/>
          </a:xfrm>
          <a:prstGeom prst="rect">
            <a:avLst/>
          </a:prstGeom>
          <a:noFill/>
          <a:ln>
            <a:solidFill>
              <a:srgbClr val="0070C0"/>
            </a:solidFill>
          </a:ln>
        </p:spPr>
        <p:txBody>
          <a:bodyPr wrap="square" rtlCol="0">
            <a:spAutoFit/>
          </a:bodyPr>
          <a:lstStyle/>
          <a:p>
            <a:pPr algn="ctr"/>
            <a:r>
              <a:rPr lang="fr-FR" sz="2800" dirty="0">
                <a:solidFill>
                  <a:srgbClr val="C00000"/>
                </a:solidFill>
              </a:rPr>
              <a:t>Ariane</a:t>
            </a:r>
          </a:p>
        </p:txBody>
      </p:sp>
      <p:sp>
        <p:nvSpPr>
          <p:cNvPr id="16" name="ZoneTexte 15"/>
          <p:cNvSpPr txBox="1"/>
          <p:nvPr/>
        </p:nvSpPr>
        <p:spPr>
          <a:xfrm>
            <a:off x="5867400" y="1219200"/>
            <a:ext cx="1600200" cy="523220"/>
          </a:xfrm>
          <a:prstGeom prst="rect">
            <a:avLst/>
          </a:prstGeom>
          <a:noFill/>
          <a:ln>
            <a:solidFill>
              <a:srgbClr val="0070C0"/>
            </a:solidFill>
          </a:ln>
        </p:spPr>
        <p:txBody>
          <a:bodyPr wrap="square" rtlCol="0">
            <a:spAutoFit/>
          </a:bodyPr>
          <a:lstStyle/>
          <a:p>
            <a:pPr algn="ctr"/>
            <a:r>
              <a:rPr lang="fr-FR" sz="2800" dirty="0">
                <a:solidFill>
                  <a:srgbClr val="C00000"/>
                </a:solidFill>
              </a:rPr>
              <a:t>Dédale</a:t>
            </a:r>
          </a:p>
        </p:txBody>
      </p:sp>
      <p:sp>
        <p:nvSpPr>
          <p:cNvPr id="17" name="ZoneTexte 16"/>
          <p:cNvSpPr txBox="1"/>
          <p:nvPr/>
        </p:nvSpPr>
        <p:spPr>
          <a:xfrm>
            <a:off x="3200400" y="2057400"/>
            <a:ext cx="1752600" cy="523220"/>
          </a:xfrm>
          <a:prstGeom prst="rect">
            <a:avLst/>
          </a:prstGeom>
          <a:noFill/>
          <a:ln>
            <a:solidFill>
              <a:srgbClr val="0070C0"/>
            </a:solidFill>
          </a:ln>
        </p:spPr>
        <p:txBody>
          <a:bodyPr wrap="square" rtlCol="0">
            <a:spAutoFit/>
          </a:bodyPr>
          <a:lstStyle/>
          <a:p>
            <a:pPr algn="ctr"/>
            <a:r>
              <a:rPr lang="fr-FR" sz="2800" dirty="0"/>
              <a:t>fil</a:t>
            </a:r>
          </a:p>
        </p:txBody>
      </p:sp>
      <p:sp>
        <p:nvSpPr>
          <p:cNvPr id="18" name="ZoneTexte 17"/>
          <p:cNvSpPr txBox="1"/>
          <p:nvPr/>
        </p:nvSpPr>
        <p:spPr>
          <a:xfrm>
            <a:off x="4267200" y="3810000"/>
            <a:ext cx="2362200" cy="523220"/>
          </a:xfrm>
          <a:prstGeom prst="rect">
            <a:avLst/>
          </a:prstGeom>
          <a:noFill/>
          <a:ln>
            <a:solidFill>
              <a:srgbClr val="0070C0"/>
            </a:solidFill>
          </a:ln>
        </p:spPr>
        <p:txBody>
          <a:bodyPr wrap="square" rtlCol="0">
            <a:spAutoFit/>
          </a:bodyPr>
          <a:lstStyle/>
          <a:p>
            <a:pPr algn="ctr"/>
            <a:r>
              <a:rPr lang="fr-FR" sz="2800" dirty="0">
                <a:solidFill>
                  <a:srgbClr val="C00000"/>
                </a:solidFill>
              </a:rPr>
              <a:t>Egée</a:t>
            </a:r>
          </a:p>
        </p:txBody>
      </p:sp>
      <p:sp>
        <p:nvSpPr>
          <p:cNvPr id="19" name="ZoneTexte 18"/>
          <p:cNvSpPr txBox="1"/>
          <p:nvPr/>
        </p:nvSpPr>
        <p:spPr>
          <a:xfrm>
            <a:off x="4267200" y="4648200"/>
            <a:ext cx="2362200" cy="523220"/>
          </a:xfrm>
          <a:prstGeom prst="rect">
            <a:avLst/>
          </a:prstGeom>
          <a:noFill/>
          <a:ln>
            <a:solidFill>
              <a:srgbClr val="0070C0"/>
            </a:solidFill>
          </a:ln>
        </p:spPr>
        <p:txBody>
          <a:bodyPr wrap="square" rtlCol="0">
            <a:spAutoFit/>
          </a:bodyPr>
          <a:lstStyle/>
          <a:p>
            <a:pPr algn="ctr"/>
            <a:r>
              <a:rPr lang="fr-FR" sz="2800" dirty="0"/>
              <a:t>La mer Egée</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10" grpId="0" animBg="1"/>
      <p:bldP spid="11" grpId="0" animBg="1"/>
      <p:bldP spid="13"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1371600" y="1219200"/>
            <a:ext cx="2209800" cy="523220"/>
          </a:xfrm>
          <a:prstGeom prst="rect">
            <a:avLst/>
          </a:prstGeom>
          <a:noFill/>
          <a:ln>
            <a:solidFill>
              <a:srgbClr val="0070C0"/>
            </a:solidFill>
          </a:ln>
        </p:spPr>
        <p:txBody>
          <a:bodyPr wrap="square" rtlCol="0">
            <a:spAutoFit/>
          </a:bodyPr>
          <a:lstStyle/>
          <a:p>
            <a:pPr algn="ctr"/>
            <a:r>
              <a:rPr lang="fr-FR" sz="2800" dirty="0"/>
              <a:t>Poséidon</a:t>
            </a:r>
          </a:p>
        </p:txBody>
      </p:sp>
      <p:sp>
        <p:nvSpPr>
          <p:cNvPr id="12" name="ZoneTexte 11"/>
          <p:cNvSpPr txBox="1"/>
          <p:nvPr/>
        </p:nvSpPr>
        <p:spPr>
          <a:xfrm>
            <a:off x="-152400" y="162580"/>
            <a:ext cx="5334000" cy="584775"/>
          </a:xfrm>
          <a:prstGeom prst="rect">
            <a:avLst/>
          </a:prstGeom>
          <a:noFill/>
          <a:ln>
            <a:noFill/>
          </a:ln>
        </p:spPr>
        <p:txBody>
          <a:bodyPr wrap="square" rtlCol="0">
            <a:spAutoFit/>
          </a:bodyPr>
          <a:lstStyle/>
          <a:p>
            <a:pPr algn="ctr"/>
            <a:r>
              <a:rPr lang="fr-FR" sz="3200" u="sng" dirty="0">
                <a:solidFill>
                  <a:srgbClr val="0070C0"/>
                </a:solidFill>
              </a:rPr>
              <a:t>Des interventions divines</a:t>
            </a:r>
          </a:p>
        </p:txBody>
      </p:sp>
      <p:sp>
        <p:nvSpPr>
          <p:cNvPr id="13" name="ZoneTexte 12"/>
          <p:cNvSpPr txBox="1"/>
          <p:nvPr/>
        </p:nvSpPr>
        <p:spPr>
          <a:xfrm>
            <a:off x="8382000" y="1219200"/>
            <a:ext cx="2209800" cy="523220"/>
          </a:xfrm>
          <a:prstGeom prst="rect">
            <a:avLst/>
          </a:prstGeom>
          <a:noFill/>
          <a:ln>
            <a:solidFill>
              <a:srgbClr val="0070C0"/>
            </a:solidFill>
          </a:ln>
        </p:spPr>
        <p:txBody>
          <a:bodyPr wrap="square" rtlCol="0">
            <a:spAutoFit/>
          </a:bodyPr>
          <a:lstStyle/>
          <a:p>
            <a:pPr algn="ctr"/>
            <a:r>
              <a:rPr lang="fr-FR" sz="2800" dirty="0">
                <a:solidFill>
                  <a:srgbClr val="7030A0"/>
                </a:solidFill>
              </a:rPr>
              <a:t>Némésis </a:t>
            </a:r>
          </a:p>
        </p:txBody>
      </p:sp>
      <p:sp>
        <p:nvSpPr>
          <p:cNvPr id="20" name="ZoneTexte 19"/>
          <p:cNvSpPr txBox="1"/>
          <p:nvPr/>
        </p:nvSpPr>
        <p:spPr>
          <a:xfrm>
            <a:off x="1066800" y="2362200"/>
            <a:ext cx="3048000" cy="523220"/>
          </a:xfrm>
          <a:prstGeom prst="rect">
            <a:avLst/>
          </a:prstGeom>
          <a:noFill/>
          <a:ln>
            <a:solidFill>
              <a:srgbClr val="0070C0"/>
            </a:solidFill>
          </a:ln>
        </p:spPr>
        <p:txBody>
          <a:bodyPr wrap="square" rtlCol="0">
            <a:spAutoFit/>
          </a:bodyPr>
          <a:lstStyle/>
          <a:p>
            <a:pPr algn="ctr"/>
            <a:r>
              <a:rPr lang="fr-FR" sz="2800" dirty="0"/>
              <a:t>Trompé par Minos</a:t>
            </a:r>
          </a:p>
        </p:txBody>
      </p:sp>
      <p:sp>
        <p:nvSpPr>
          <p:cNvPr id="21" name="ZoneTexte 20"/>
          <p:cNvSpPr txBox="1"/>
          <p:nvPr/>
        </p:nvSpPr>
        <p:spPr>
          <a:xfrm>
            <a:off x="7315200" y="3352800"/>
            <a:ext cx="4343400" cy="954107"/>
          </a:xfrm>
          <a:prstGeom prst="rect">
            <a:avLst/>
          </a:prstGeom>
          <a:noFill/>
          <a:ln>
            <a:solidFill>
              <a:srgbClr val="0070C0"/>
            </a:solidFill>
          </a:ln>
        </p:spPr>
        <p:txBody>
          <a:bodyPr wrap="square" rtlCol="0">
            <a:spAutoFit/>
          </a:bodyPr>
          <a:lstStyle/>
          <a:p>
            <a:pPr algn="ctr"/>
            <a:r>
              <a:rPr lang="fr-FR" sz="2800" dirty="0">
                <a:solidFill>
                  <a:srgbClr val="7030A0"/>
                </a:solidFill>
              </a:rPr>
              <a:t>Narcisse tombe amoureux de son reflet</a:t>
            </a:r>
          </a:p>
        </p:txBody>
      </p:sp>
      <p:sp>
        <p:nvSpPr>
          <p:cNvPr id="22" name="ZoneTexte 21"/>
          <p:cNvSpPr txBox="1"/>
          <p:nvPr/>
        </p:nvSpPr>
        <p:spPr>
          <a:xfrm>
            <a:off x="914400" y="3505200"/>
            <a:ext cx="3581400" cy="954107"/>
          </a:xfrm>
          <a:prstGeom prst="rect">
            <a:avLst/>
          </a:prstGeom>
          <a:noFill/>
          <a:ln>
            <a:solidFill>
              <a:srgbClr val="0070C0"/>
            </a:solidFill>
          </a:ln>
        </p:spPr>
        <p:txBody>
          <a:bodyPr wrap="square" rtlCol="0">
            <a:spAutoFit/>
          </a:bodyPr>
          <a:lstStyle/>
          <a:p>
            <a:pPr algn="ctr"/>
            <a:r>
              <a:rPr lang="fr-FR" sz="2800" dirty="0"/>
              <a:t>Amour de Pasiphaé pour le taureau </a:t>
            </a:r>
          </a:p>
        </p:txBody>
      </p:sp>
      <p:sp>
        <p:nvSpPr>
          <p:cNvPr id="9" name="ZoneTexte 8"/>
          <p:cNvSpPr txBox="1"/>
          <p:nvPr/>
        </p:nvSpPr>
        <p:spPr>
          <a:xfrm>
            <a:off x="1143000" y="5105400"/>
            <a:ext cx="3048000" cy="523220"/>
          </a:xfrm>
          <a:prstGeom prst="rect">
            <a:avLst/>
          </a:prstGeom>
          <a:noFill/>
          <a:ln>
            <a:solidFill>
              <a:srgbClr val="0070C0"/>
            </a:solidFill>
          </a:ln>
        </p:spPr>
        <p:txBody>
          <a:bodyPr wrap="square" rtlCol="0">
            <a:spAutoFit/>
          </a:bodyPr>
          <a:lstStyle/>
          <a:p>
            <a:pPr algn="ctr"/>
            <a:r>
              <a:rPr lang="fr-FR" sz="2800" dirty="0"/>
              <a:t>Le Minotaure</a:t>
            </a:r>
          </a:p>
        </p:txBody>
      </p:sp>
      <p:sp>
        <p:nvSpPr>
          <p:cNvPr id="10" name="ZoneTexte 9"/>
          <p:cNvSpPr txBox="1"/>
          <p:nvPr/>
        </p:nvSpPr>
        <p:spPr>
          <a:xfrm>
            <a:off x="7467600" y="2209800"/>
            <a:ext cx="4114800" cy="954107"/>
          </a:xfrm>
          <a:prstGeom prst="rect">
            <a:avLst/>
          </a:prstGeom>
          <a:noFill/>
          <a:ln>
            <a:solidFill>
              <a:srgbClr val="0070C0"/>
            </a:solidFill>
          </a:ln>
        </p:spPr>
        <p:txBody>
          <a:bodyPr wrap="square" rtlCol="0">
            <a:spAutoFit/>
          </a:bodyPr>
          <a:lstStyle/>
          <a:p>
            <a:pPr algn="ctr"/>
            <a:r>
              <a:rPr lang="fr-FR" sz="2800" dirty="0">
                <a:solidFill>
                  <a:srgbClr val="7030A0"/>
                </a:solidFill>
              </a:rPr>
              <a:t>Exauce la prière de ceux que Narcisse a fait souffrir</a:t>
            </a:r>
          </a:p>
        </p:txBody>
      </p:sp>
      <p:sp>
        <p:nvSpPr>
          <p:cNvPr id="11" name="ZoneTexte 10"/>
          <p:cNvSpPr txBox="1"/>
          <p:nvPr/>
        </p:nvSpPr>
        <p:spPr>
          <a:xfrm>
            <a:off x="7315200" y="4724400"/>
            <a:ext cx="4343400" cy="954107"/>
          </a:xfrm>
          <a:prstGeom prst="rect">
            <a:avLst/>
          </a:prstGeom>
          <a:noFill/>
          <a:ln>
            <a:solidFill>
              <a:srgbClr val="0070C0"/>
            </a:solidFill>
          </a:ln>
        </p:spPr>
        <p:txBody>
          <a:bodyPr wrap="square" rtlCol="0">
            <a:spAutoFit/>
          </a:bodyPr>
          <a:lstStyle/>
          <a:p>
            <a:pPr algn="ctr"/>
            <a:r>
              <a:rPr lang="fr-FR" sz="2800" dirty="0">
                <a:solidFill>
                  <a:srgbClr val="7030A0"/>
                </a:solidFill>
              </a:rPr>
              <a:t>Narcisse meurt et devient une fleur</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0" grpId="0" animBg="1"/>
      <p:bldP spid="21" grpId="0" animBg="1"/>
      <p:bldP spid="22"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304800"/>
            <a:ext cx="5362575" cy="5372100"/>
          </a:xfrm>
          <a:prstGeom prst="rect">
            <a:avLst/>
          </a:prstGeom>
          <a:noFill/>
          <a:ln w="9525">
            <a:noFill/>
            <a:miter lim="800000"/>
            <a:headEnd/>
            <a:tailEnd/>
          </a:ln>
        </p:spPr>
      </p:pic>
      <p:sp>
        <p:nvSpPr>
          <p:cNvPr id="5" name="Rectangle 4"/>
          <p:cNvSpPr/>
          <p:nvPr/>
        </p:nvSpPr>
        <p:spPr>
          <a:xfrm>
            <a:off x="381000" y="5715000"/>
            <a:ext cx="5334000" cy="830997"/>
          </a:xfrm>
          <a:prstGeom prst="rect">
            <a:avLst/>
          </a:prstGeom>
        </p:spPr>
        <p:txBody>
          <a:bodyPr wrap="square">
            <a:spAutoFit/>
          </a:bodyPr>
          <a:lstStyle/>
          <a:p>
            <a:pPr eaLnBrk="0" fontAlgn="base" hangingPunct="0">
              <a:spcBef>
                <a:spcPct val="0"/>
              </a:spcBef>
              <a:spcAft>
                <a:spcPct val="0"/>
              </a:spcAft>
            </a:pPr>
            <a:r>
              <a:rPr lang="fr-FR" sz="1600" dirty="0">
                <a:solidFill>
                  <a:prstClr val="black"/>
                </a:solidFill>
                <a:latin typeface="Arial" charset="0"/>
                <a:cs typeface="Arial" charset="0"/>
              </a:rPr>
              <a:t>Poséidon et Thésée</a:t>
            </a:r>
          </a:p>
          <a:p>
            <a:pPr lvl="0" eaLnBrk="0" fontAlgn="base" hangingPunct="0">
              <a:spcBef>
                <a:spcPct val="0"/>
              </a:spcBef>
              <a:spcAft>
                <a:spcPct val="0"/>
              </a:spcAft>
            </a:pPr>
            <a:r>
              <a:rPr lang="fr-FR" sz="1600" dirty="0">
                <a:solidFill>
                  <a:prstClr val="black"/>
                </a:solidFill>
                <a:latin typeface="Arial" charset="0"/>
                <a:cs typeface="Arial" charset="0"/>
              </a:rPr>
              <a:t>© Bibliothèque nationale de France / CNRS - Maison Archéologie &amp; Ethnologie René </a:t>
            </a:r>
            <a:r>
              <a:rPr lang="fr-FR" sz="1600" dirty="0" err="1">
                <a:solidFill>
                  <a:prstClr val="black"/>
                </a:solidFill>
                <a:latin typeface="Arial" charset="0"/>
                <a:cs typeface="Arial" charset="0"/>
              </a:rPr>
              <a:t>Ginouvès</a:t>
            </a:r>
            <a:endParaRPr lang="fr-FR" sz="1600" dirty="0">
              <a:solidFill>
                <a:prstClr val="black"/>
              </a:solidFill>
              <a:latin typeface="Arial" charset="0"/>
              <a:cs typeface="Arial" charset="0"/>
            </a:endParaRPr>
          </a:p>
        </p:txBody>
      </p:sp>
      <p:pic>
        <p:nvPicPr>
          <p:cNvPr id="7" name="Picture 2"/>
          <p:cNvPicPr>
            <a:picLocks noChangeAspect="1" noChangeArrowheads="1"/>
          </p:cNvPicPr>
          <p:nvPr/>
        </p:nvPicPr>
        <p:blipFill>
          <a:blip r:embed="rId3" cstate="print"/>
          <a:srcRect l="34103" t="11614" r="37478" b="33333"/>
          <a:stretch>
            <a:fillRect/>
          </a:stretch>
        </p:blipFill>
        <p:spPr bwMode="auto">
          <a:xfrm>
            <a:off x="8610600" y="228600"/>
            <a:ext cx="3096638" cy="6009313"/>
          </a:xfrm>
          <a:prstGeom prst="rect">
            <a:avLst/>
          </a:prstGeom>
          <a:noFill/>
          <a:ln w="9525">
            <a:noFill/>
            <a:miter lim="800000"/>
            <a:headEnd/>
            <a:tailEnd/>
          </a:ln>
        </p:spPr>
      </p:pic>
      <p:cxnSp>
        <p:nvCxnSpPr>
          <p:cNvPr id="9" name="Connecteur droit avec flèche 8"/>
          <p:cNvCxnSpPr/>
          <p:nvPr/>
        </p:nvCxnSpPr>
        <p:spPr>
          <a:xfrm>
            <a:off x="3810000" y="2362200"/>
            <a:ext cx="495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943600" y="1676400"/>
            <a:ext cx="2209800" cy="523220"/>
          </a:xfrm>
          <a:prstGeom prst="rect">
            <a:avLst/>
          </a:prstGeom>
          <a:noFill/>
          <a:ln>
            <a:solidFill>
              <a:srgbClr val="0070C0"/>
            </a:solidFill>
          </a:ln>
        </p:spPr>
        <p:txBody>
          <a:bodyPr wrap="square" rtlCol="0">
            <a:spAutoFit/>
          </a:bodyPr>
          <a:lstStyle/>
          <a:p>
            <a:pPr algn="ctr"/>
            <a:r>
              <a:rPr lang="fr-FR" sz="2800" dirty="0"/>
              <a:t>Poséidon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6248400" cy="1325563"/>
          </a:xfrm>
        </p:spPr>
        <p:txBody>
          <a:bodyPr/>
          <a:lstStyle/>
          <a:p>
            <a:r>
              <a:rPr lang="fr-FR" u="sng" dirty="0">
                <a:solidFill>
                  <a:srgbClr val="0070C0"/>
                </a:solidFill>
              </a:rPr>
              <a:t>Charades mythologiques…</a:t>
            </a:r>
          </a:p>
        </p:txBody>
      </p:sp>
      <p:sp>
        <p:nvSpPr>
          <p:cNvPr id="6" name="ZoneTexte 5"/>
          <p:cNvSpPr txBox="1"/>
          <p:nvPr/>
        </p:nvSpPr>
        <p:spPr>
          <a:xfrm>
            <a:off x="1143000" y="4876800"/>
            <a:ext cx="6769511" cy="1384995"/>
          </a:xfrm>
          <a:prstGeom prst="rect">
            <a:avLst/>
          </a:prstGeom>
          <a:noFill/>
        </p:spPr>
        <p:txBody>
          <a:bodyPr wrap="square" rtlCol="0">
            <a:spAutoFit/>
          </a:bodyPr>
          <a:lstStyle/>
          <a:p>
            <a:r>
              <a:rPr lang="fr-FR" sz="2800" dirty="0"/>
              <a:t>Mon tout est aimé de ÉCHO</a:t>
            </a:r>
          </a:p>
          <a:p>
            <a:endParaRPr lang="fr-FR" sz="2800" dirty="0"/>
          </a:p>
          <a:p>
            <a:r>
              <a:rPr lang="fr-FR" sz="2800" dirty="0">
                <a:solidFill>
                  <a:srgbClr val="C00000"/>
                </a:solidFill>
              </a:rPr>
              <a:t>Qui suis-je ?</a:t>
            </a:r>
          </a:p>
        </p:txBody>
      </p:sp>
      <p:sp>
        <p:nvSpPr>
          <p:cNvPr id="7" name="Rectangle 6"/>
          <p:cNvSpPr/>
          <p:nvPr/>
        </p:nvSpPr>
        <p:spPr>
          <a:xfrm>
            <a:off x="1143001" y="1524000"/>
            <a:ext cx="7772400" cy="523220"/>
          </a:xfrm>
          <a:prstGeom prst="rect">
            <a:avLst/>
          </a:prstGeom>
        </p:spPr>
        <p:txBody>
          <a:bodyPr wrap="square">
            <a:spAutoFit/>
          </a:bodyPr>
          <a:lstStyle/>
          <a:p>
            <a:pPr lvl="0"/>
            <a:r>
              <a:rPr lang="fr-FR" sz="2800" dirty="0">
                <a:solidFill>
                  <a:prstClr val="black"/>
                </a:solidFill>
              </a:rPr>
              <a:t>Mon premier est la quatorzième lettre de l’alphabet</a:t>
            </a:r>
          </a:p>
        </p:txBody>
      </p:sp>
      <p:sp>
        <p:nvSpPr>
          <p:cNvPr id="8" name="Rectangle 7"/>
          <p:cNvSpPr/>
          <p:nvPr/>
        </p:nvSpPr>
        <p:spPr>
          <a:xfrm>
            <a:off x="1143001" y="2438400"/>
            <a:ext cx="7772400" cy="523220"/>
          </a:xfrm>
          <a:prstGeom prst="rect">
            <a:avLst/>
          </a:prstGeom>
        </p:spPr>
        <p:txBody>
          <a:bodyPr wrap="square">
            <a:spAutoFit/>
          </a:bodyPr>
          <a:lstStyle/>
          <a:p>
            <a:pPr lvl="0"/>
            <a:r>
              <a:rPr lang="fr-FR" sz="2800" dirty="0">
                <a:solidFill>
                  <a:prstClr val="black"/>
                </a:solidFill>
              </a:rPr>
              <a:t>Mon deuxième est la première syllabe de ARBRE</a:t>
            </a:r>
          </a:p>
        </p:txBody>
      </p:sp>
      <p:sp>
        <p:nvSpPr>
          <p:cNvPr id="9" name="Rectangle 8"/>
          <p:cNvSpPr/>
          <p:nvPr/>
        </p:nvSpPr>
        <p:spPr>
          <a:xfrm>
            <a:off x="1143001" y="3429000"/>
            <a:ext cx="7772400" cy="523220"/>
          </a:xfrm>
          <a:prstGeom prst="rect">
            <a:avLst/>
          </a:prstGeom>
        </p:spPr>
        <p:txBody>
          <a:bodyPr wrap="square">
            <a:spAutoFit/>
          </a:bodyPr>
          <a:lstStyle/>
          <a:p>
            <a:pPr lvl="0"/>
            <a:r>
              <a:rPr lang="fr-FR" sz="2800" dirty="0">
                <a:solidFill>
                  <a:prstClr val="black"/>
                </a:solidFill>
              </a:rPr>
              <a:t>Mon troisième vient après cinq</a:t>
            </a:r>
          </a:p>
        </p:txBody>
      </p:sp>
      <p:sp>
        <p:nvSpPr>
          <p:cNvPr id="10" name="Rectangle 9"/>
          <p:cNvSpPr/>
          <p:nvPr/>
        </p:nvSpPr>
        <p:spPr>
          <a:xfrm>
            <a:off x="9677400" y="1143000"/>
            <a:ext cx="641521" cy="923330"/>
          </a:xfrm>
          <a:prstGeom prst="rect">
            <a:avLst/>
          </a:prstGeom>
          <a:noFill/>
        </p:spPr>
        <p:txBody>
          <a:bodyPr wrap="none" lIns="91440" tIns="45720" rIns="91440" bIns="45720">
            <a:spAutoFit/>
          </a:bodyPr>
          <a:lstStyle/>
          <a:p>
            <a:pPr algn="ctr"/>
            <a:r>
              <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p>
        </p:txBody>
      </p:sp>
      <p:sp>
        <p:nvSpPr>
          <p:cNvPr id="11" name="Rectangle 10"/>
          <p:cNvSpPr/>
          <p:nvPr/>
        </p:nvSpPr>
        <p:spPr>
          <a:xfrm>
            <a:off x="9666661" y="3352800"/>
            <a:ext cx="1077539" cy="923330"/>
          </a:xfrm>
          <a:prstGeom prst="rect">
            <a:avLst/>
          </a:prstGeom>
          <a:noFill/>
        </p:spPr>
        <p:txBody>
          <a:bodyPr wrap="none" lIns="91440" tIns="45720" rIns="91440" bIns="45720">
            <a:spAutoFit/>
          </a:bodyPr>
          <a:lstStyle/>
          <a:p>
            <a:pPr algn="ctr"/>
            <a:r>
              <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SIX</a:t>
            </a:r>
          </a:p>
        </p:txBody>
      </p:sp>
      <p:sp>
        <p:nvSpPr>
          <p:cNvPr id="12" name="Rectangle 11"/>
          <p:cNvSpPr/>
          <p:nvPr/>
        </p:nvSpPr>
        <p:spPr>
          <a:xfrm>
            <a:off x="9677400" y="2209800"/>
            <a:ext cx="994183" cy="923330"/>
          </a:xfrm>
          <a:prstGeom prst="rect">
            <a:avLst/>
          </a:prstGeom>
          <a:noFill/>
        </p:spPr>
        <p:txBody>
          <a:bodyPr wrap="none" lIns="91440" tIns="45720" rIns="91440" bIns="45720">
            <a:spAutoFit/>
          </a:bodyPr>
          <a:lstStyle/>
          <a:p>
            <a:pPr algn="ct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AR</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8229600" y="5410200"/>
            <a:ext cx="3429000" cy="923330"/>
          </a:xfrm>
          <a:prstGeom prst="rect">
            <a:avLst/>
          </a:prstGeom>
          <a:noFill/>
        </p:spPr>
        <p:txBody>
          <a:bodyPr wrap="square" lIns="91440" tIns="45720" rIns="91440" bIns="45720">
            <a:spAutoFit/>
          </a:bodyPr>
          <a:lstStyle/>
          <a:p>
            <a:pPr algn="ctr"/>
            <a:r>
              <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NARCISSE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anim calcmode="lin" valueType="num">
                                      <p:cBhvr>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400" decel="100000"/>
                                        <p:tgtEl>
                                          <p:spTgt spid="13"/>
                                        </p:tgtEl>
                                      </p:cBhvr>
                                    </p:animEffect>
                                    <p:anim calcmode="lin" valueType="num">
                                      <p:cBhvr>
                                        <p:cTn id="45" dur="400" decel="100000" fill="hold"/>
                                        <p:tgtEl>
                                          <p:spTgt spid="13"/>
                                        </p:tgtEl>
                                        <p:attrNameLst>
                                          <p:attrName>style.rotation</p:attrName>
                                        </p:attrNameLst>
                                      </p:cBhvr>
                                      <p:tavLst>
                                        <p:tav tm="0">
                                          <p:val>
                                            <p:fltVal val="-90"/>
                                          </p:val>
                                        </p:tav>
                                        <p:tav tm="100000">
                                          <p:val>
                                            <p:fltVal val="0"/>
                                          </p:val>
                                        </p:tav>
                                      </p:tavLst>
                                    </p:anim>
                                    <p:anim calcmode="lin" valueType="num">
                                      <p:cBhvr>
                                        <p:cTn id="46" dur="400" decel="100000" fill="hold"/>
                                        <p:tgtEl>
                                          <p:spTgt spid="13"/>
                                        </p:tgtEl>
                                        <p:attrNameLst>
                                          <p:attrName>ppt_x</p:attrName>
                                        </p:attrNameLst>
                                      </p:cBhvr>
                                      <p:tavLst>
                                        <p:tav tm="0">
                                          <p:val>
                                            <p:strVal val="#ppt_x+0.4"/>
                                          </p:val>
                                        </p:tav>
                                        <p:tav tm="100000">
                                          <p:val>
                                            <p:strVal val="#ppt_x-0.05"/>
                                          </p:val>
                                        </p:tav>
                                      </p:tavLst>
                                    </p:anim>
                                    <p:anim calcmode="lin" valueType="num">
                                      <p:cBhvr>
                                        <p:cTn id="47" dur="400" decel="100000" fill="hold"/>
                                        <p:tgtEl>
                                          <p:spTgt spid="13"/>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6248400" cy="1325563"/>
          </a:xfrm>
        </p:spPr>
        <p:txBody>
          <a:bodyPr/>
          <a:lstStyle/>
          <a:p>
            <a:r>
              <a:rPr lang="fr-FR" u="sng" dirty="0">
                <a:solidFill>
                  <a:srgbClr val="0070C0"/>
                </a:solidFill>
              </a:rPr>
              <a:t>Charades mythologiques…</a:t>
            </a:r>
          </a:p>
        </p:txBody>
      </p:sp>
      <p:sp>
        <p:nvSpPr>
          <p:cNvPr id="6" name="ZoneTexte 5"/>
          <p:cNvSpPr txBox="1"/>
          <p:nvPr/>
        </p:nvSpPr>
        <p:spPr>
          <a:xfrm>
            <a:off x="685800" y="4876800"/>
            <a:ext cx="6769511" cy="1384995"/>
          </a:xfrm>
          <a:prstGeom prst="rect">
            <a:avLst/>
          </a:prstGeom>
          <a:noFill/>
        </p:spPr>
        <p:txBody>
          <a:bodyPr wrap="square" rtlCol="0">
            <a:spAutoFit/>
          </a:bodyPr>
          <a:lstStyle/>
          <a:p>
            <a:r>
              <a:rPr lang="fr-FR" sz="2800" dirty="0"/>
              <a:t>Mon tout est la bête que Thésée a tuée</a:t>
            </a:r>
          </a:p>
          <a:p>
            <a:endParaRPr lang="fr-FR" sz="2800" dirty="0"/>
          </a:p>
          <a:p>
            <a:r>
              <a:rPr lang="fr-FR" sz="2800" dirty="0">
                <a:solidFill>
                  <a:srgbClr val="C00000"/>
                </a:solidFill>
              </a:rPr>
              <a:t>Qui suis-je ?</a:t>
            </a:r>
          </a:p>
        </p:txBody>
      </p:sp>
      <p:sp>
        <p:nvSpPr>
          <p:cNvPr id="7" name="Rectangle 6"/>
          <p:cNvSpPr/>
          <p:nvPr/>
        </p:nvSpPr>
        <p:spPr>
          <a:xfrm>
            <a:off x="685801" y="1524000"/>
            <a:ext cx="7772400" cy="523220"/>
          </a:xfrm>
          <a:prstGeom prst="rect">
            <a:avLst/>
          </a:prstGeom>
        </p:spPr>
        <p:txBody>
          <a:bodyPr wrap="square">
            <a:spAutoFit/>
          </a:bodyPr>
          <a:lstStyle/>
          <a:p>
            <a:pPr lvl="0"/>
            <a:r>
              <a:rPr lang="fr-FR" sz="2800" dirty="0">
                <a:solidFill>
                  <a:prstClr val="black"/>
                </a:solidFill>
              </a:rPr>
              <a:t>Mon premier est la dernière syllabe du mot AMI</a:t>
            </a:r>
          </a:p>
        </p:txBody>
      </p:sp>
      <p:sp>
        <p:nvSpPr>
          <p:cNvPr id="8" name="Rectangle 7"/>
          <p:cNvSpPr/>
          <p:nvPr/>
        </p:nvSpPr>
        <p:spPr>
          <a:xfrm>
            <a:off x="685801" y="2438400"/>
            <a:ext cx="7772400" cy="523220"/>
          </a:xfrm>
          <a:prstGeom prst="rect">
            <a:avLst/>
          </a:prstGeom>
        </p:spPr>
        <p:txBody>
          <a:bodyPr wrap="square">
            <a:spAutoFit/>
          </a:bodyPr>
          <a:lstStyle/>
          <a:p>
            <a:pPr lvl="0"/>
            <a:r>
              <a:rPr lang="fr-FR" sz="2800" dirty="0">
                <a:solidFill>
                  <a:prstClr val="black"/>
                </a:solidFill>
              </a:rPr>
              <a:t>Mon deuxième est NON en anglais</a:t>
            </a:r>
          </a:p>
        </p:txBody>
      </p:sp>
      <p:sp>
        <p:nvSpPr>
          <p:cNvPr id="9" name="Rectangle 8"/>
          <p:cNvSpPr/>
          <p:nvPr/>
        </p:nvSpPr>
        <p:spPr>
          <a:xfrm>
            <a:off x="685800" y="3429000"/>
            <a:ext cx="8229599" cy="523220"/>
          </a:xfrm>
          <a:prstGeom prst="rect">
            <a:avLst/>
          </a:prstGeom>
        </p:spPr>
        <p:txBody>
          <a:bodyPr wrap="square">
            <a:spAutoFit/>
          </a:bodyPr>
          <a:lstStyle/>
          <a:p>
            <a:pPr lvl="0"/>
            <a:r>
              <a:rPr lang="fr-FR" sz="2800" dirty="0">
                <a:solidFill>
                  <a:prstClr val="black"/>
                </a:solidFill>
              </a:rPr>
              <a:t>Mon troisième est la première syllabe du verbe tordre</a:t>
            </a:r>
          </a:p>
        </p:txBody>
      </p:sp>
      <p:sp>
        <p:nvSpPr>
          <p:cNvPr id="10" name="Rectangle 9"/>
          <p:cNvSpPr/>
          <p:nvPr/>
        </p:nvSpPr>
        <p:spPr>
          <a:xfrm>
            <a:off x="9510688" y="1210270"/>
            <a:ext cx="974947" cy="923330"/>
          </a:xfrm>
          <a:prstGeom prst="rect">
            <a:avLst/>
          </a:prstGeom>
          <a:noFill/>
        </p:spPr>
        <p:txBody>
          <a:bodyPr wrap="none" lIns="91440" tIns="45720" rIns="91440" bIns="45720">
            <a:spAutoFit/>
          </a:bodyPr>
          <a:lstStyle/>
          <a:p>
            <a:pPr algn="ctr"/>
            <a:r>
              <a:rPr lang="fr-FR" sz="5400" b="1" cap="none" spc="0" dirty="0">
                <a:ln w="18000">
                  <a:solidFill>
                    <a:srgbClr val="7030A0"/>
                  </a:solidFill>
                  <a:prstDash val="solid"/>
                  <a:miter lim="800000"/>
                </a:ln>
                <a:solidFill>
                  <a:schemeClr val="bg1"/>
                </a:solidFill>
                <a:effectLst>
                  <a:outerShdw blurRad="25500" dist="23000" dir="7020000" algn="tl">
                    <a:srgbClr val="000000">
                      <a:alpha val="50000"/>
                    </a:srgbClr>
                  </a:outerShdw>
                </a:effectLst>
              </a:rPr>
              <a:t>MI</a:t>
            </a:r>
          </a:p>
        </p:txBody>
      </p:sp>
      <p:sp>
        <p:nvSpPr>
          <p:cNvPr id="11" name="Rectangle 10"/>
          <p:cNvSpPr/>
          <p:nvPr/>
        </p:nvSpPr>
        <p:spPr>
          <a:xfrm>
            <a:off x="9522071" y="3200400"/>
            <a:ext cx="1366721" cy="923330"/>
          </a:xfrm>
          <a:prstGeom prst="rect">
            <a:avLst/>
          </a:prstGeom>
          <a:noFill/>
        </p:spPr>
        <p:txBody>
          <a:bodyPr wrap="none" lIns="91440" tIns="45720" rIns="91440" bIns="45720">
            <a:spAutoFit/>
          </a:bodyPr>
          <a:lstStyle/>
          <a:p>
            <a:pPr algn="ctr"/>
            <a:r>
              <a:rPr lang="fr-FR" sz="5400" b="1" cap="none" spc="0" dirty="0">
                <a:ln w="18000">
                  <a:solidFill>
                    <a:srgbClr val="7030A0"/>
                  </a:solidFill>
                  <a:prstDash val="solid"/>
                  <a:miter lim="800000"/>
                </a:ln>
                <a:solidFill>
                  <a:schemeClr val="bg1"/>
                </a:solidFill>
                <a:effectLst>
                  <a:outerShdw blurRad="25500" dist="23000" dir="7020000" algn="tl">
                    <a:srgbClr val="000000">
                      <a:alpha val="50000"/>
                    </a:srgbClr>
                  </a:outerShdw>
                </a:effectLst>
              </a:rPr>
              <a:t>TOR</a:t>
            </a:r>
          </a:p>
        </p:txBody>
      </p:sp>
      <p:sp>
        <p:nvSpPr>
          <p:cNvPr id="12" name="Rectangle 11"/>
          <p:cNvSpPr/>
          <p:nvPr/>
        </p:nvSpPr>
        <p:spPr>
          <a:xfrm>
            <a:off x="9525000" y="2209800"/>
            <a:ext cx="1109598" cy="923330"/>
          </a:xfrm>
          <a:prstGeom prst="rect">
            <a:avLst/>
          </a:prstGeom>
          <a:noFill/>
        </p:spPr>
        <p:txBody>
          <a:bodyPr wrap="none" lIns="91440" tIns="45720" rIns="91440" bIns="45720">
            <a:spAutoFit/>
          </a:bodyPr>
          <a:lstStyle/>
          <a:p>
            <a:pPr algn="ctr"/>
            <a:r>
              <a:rPr lang="fr-FR" sz="5400" b="1" dirty="0">
                <a:ln w="18000">
                  <a:solidFill>
                    <a:srgbClr val="7030A0"/>
                  </a:solidFill>
                  <a:prstDash val="solid"/>
                  <a:miter lim="800000"/>
                </a:ln>
                <a:solidFill>
                  <a:schemeClr val="bg1"/>
                </a:solidFill>
                <a:effectLst>
                  <a:outerShdw blurRad="25500" dist="23000" dir="7020000" algn="tl">
                    <a:srgbClr val="000000">
                      <a:alpha val="50000"/>
                    </a:srgbClr>
                  </a:outerShdw>
                </a:effectLst>
              </a:rPr>
              <a:t>NO</a:t>
            </a:r>
            <a:endParaRPr lang="fr-FR" sz="5400" b="1" cap="none" spc="0"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p:txBody>
      </p:sp>
      <p:sp>
        <p:nvSpPr>
          <p:cNvPr id="13" name="Rectangle 12"/>
          <p:cNvSpPr/>
          <p:nvPr/>
        </p:nvSpPr>
        <p:spPr>
          <a:xfrm>
            <a:off x="7848600" y="5410200"/>
            <a:ext cx="3810000" cy="923330"/>
          </a:xfrm>
          <a:prstGeom prst="rect">
            <a:avLst/>
          </a:prstGeom>
          <a:noFill/>
        </p:spPr>
        <p:txBody>
          <a:bodyPr wrap="square" lIns="91440" tIns="45720" rIns="91440" bIns="45720">
            <a:spAutoFit/>
          </a:bodyPr>
          <a:lstStyle/>
          <a:p>
            <a:pPr algn="ctr"/>
            <a:r>
              <a:rPr lang="fr-FR" sz="5400" b="1" dirty="0">
                <a:ln w="18000">
                  <a:solidFill>
                    <a:srgbClr val="7030A0"/>
                  </a:solidFill>
                  <a:prstDash val="solid"/>
                  <a:miter lim="800000"/>
                </a:ln>
                <a:solidFill>
                  <a:schemeClr val="bg1"/>
                </a:solidFill>
                <a:effectLst>
                  <a:outerShdw blurRad="25500" dist="23000" dir="7020000" algn="tl">
                    <a:srgbClr val="000000">
                      <a:alpha val="50000"/>
                    </a:srgbClr>
                  </a:outerShdw>
                </a:effectLst>
              </a:rPr>
              <a:t>MINOTAURE</a:t>
            </a:r>
            <a:endParaRPr lang="fr-FR" sz="5400" b="1" cap="none" spc="0" dirty="0">
              <a:ln w="18000">
                <a:solidFill>
                  <a:srgbClr val="7030A0"/>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anim calcmode="lin" valueType="num">
                                      <p:cBhvr>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400" decel="100000"/>
                                        <p:tgtEl>
                                          <p:spTgt spid="13"/>
                                        </p:tgtEl>
                                      </p:cBhvr>
                                    </p:animEffect>
                                    <p:anim calcmode="lin" valueType="num">
                                      <p:cBhvr>
                                        <p:cTn id="45" dur="400" decel="100000" fill="hold"/>
                                        <p:tgtEl>
                                          <p:spTgt spid="13"/>
                                        </p:tgtEl>
                                        <p:attrNameLst>
                                          <p:attrName>style.rotation</p:attrName>
                                        </p:attrNameLst>
                                      </p:cBhvr>
                                      <p:tavLst>
                                        <p:tav tm="0">
                                          <p:val>
                                            <p:fltVal val="-90"/>
                                          </p:val>
                                        </p:tav>
                                        <p:tav tm="100000">
                                          <p:val>
                                            <p:fltVal val="0"/>
                                          </p:val>
                                        </p:tav>
                                      </p:tavLst>
                                    </p:anim>
                                    <p:anim calcmode="lin" valueType="num">
                                      <p:cBhvr>
                                        <p:cTn id="46" dur="400" decel="100000" fill="hold"/>
                                        <p:tgtEl>
                                          <p:spTgt spid="13"/>
                                        </p:tgtEl>
                                        <p:attrNameLst>
                                          <p:attrName>ppt_x</p:attrName>
                                        </p:attrNameLst>
                                      </p:cBhvr>
                                      <p:tavLst>
                                        <p:tav tm="0">
                                          <p:val>
                                            <p:strVal val="#ppt_x+0.4"/>
                                          </p:val>
                                        </p:tav>
                                        <p:tav tm="100000">
                                          <p:val>
                                            <p:strVal val="#ppt_x-0.05"/>
                                          </p:val>
                                        </p:tav>
                                      </p:tavLst>
                                    </p:anim>
                                    <p:anim calcmode="lin" valueType="num">
                                      <p:cBhvr>
                                        <p:cTn id="47" dur="400" decel="100000" fill="hold"/>
                                        <p:tgtEl>
                                          <p:spTgt spid="13"/>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6248400" cy="1325563"/>
          </a:xfrm>
        </p:spPr>
        <p:txBody>
          <a:bodyPr/>
          <a:lstStyle/>
          <a:p>
            <a:r>
              <a:rPr lang="fr-FR" u="sng" dirty="0">
                <a:solidFill>
                  <a:srgbClr val="0070C0"/>
                </a:solidFill>
              </a:rPr>
              <a:t>Charades mythologiques…</a:t>
            </a:r>
          </a:p>
        </p:txBody>
      </p:sp>
      <p:sp>
        <p:nvSpPr>
          <p:cNvPr id="6" name="ZoneTexte 5"/>
          <p:cNvSpPr txBox="1"/>
          <p:nvPr/>
        </p:nvSpPr>
        <p:spPr>
          <a:xfrm>
            <a:off x="685800" y="4876800"/>
            <a:ext cx="6769511" cy="1384995"/>
          </a:xfrm>
          <a:prstGeom prst="rect">
            <a:avLst/>
          </a:prstGeom>
          <a:noFill/>
        </p:spPr>
        <p:txBody>
          <a:bodyPr wrap="square" rtlCol="0">
            <a:spAutoFit/>
          </a:bodyPr>
          <a:lstStyle/>
          <a:p>
            <a:r>
              <a:rPr lang="fr-FR" sz="2800" dirty="0"/>
              <a:t>Mon tout est un monstre de la mythologie</a:t>
            </a:r>
          </a:p>
          <a:p>
            <a:endParaRPr lang="fr-FR" sz="2800" dirty="0"/>
          </a:p>
          <a:p>
            <a:r>
              <a:rPr lang="fr-FR" sz="2800" dirty="0">
                <a:solidFill>
                  <a:srgbClr val="C00000"/>
                </a:solidFill>
              </a:rPr>
              <a:t>Qui suis-je ?</a:t>
            </a:r>
          </a:p>
        </p:txBody>
      </p:sp>
      <p:sp>
        <p:nvSpPr>
          <p:cNvPr id="7" name="Rectangle 6"/>
          <p:cNvSpPr/>
          <p:nvPr/>
        </p:nvSpPr>
        <p:spPr>
          <a:xfrm>
            <a:off x="685801" y="1524000"/>
            <a:ext cx="7772400" cy="523220"/>
          </a:xfrm>
          <a:prstGeom prst="rect">
            <a:avLst/>
          </a:prstGeom>
        </p:spPr>
        <p:txBody>
          <a:bodyPr wrap="square">
            <a:spAutoFit/>
          </a:bodyPr>
          <a:lstStyle/>
          <a:p>
            <a:pPr lvl="0"/>
            <a:r>
              <a:rPr lang="fr-FR" sz="2800" dirty="0">
                <a:solidFill>
                  <a:prstClr val="black"/>
                </a:solidFill>
              </a:rPr>
              <a:t>Mon premier est la boisson favorite des vampires</a:t>
            </a:r>
          </a:p>
        </p:txBody>
      </p:sp>
      <p:sp>
        <p:nvSpPr>
          <p:cNvPr id="8" name="Rectangle 7"/>
          <p:cNvSpPr/>
          <p:nvPr/>
        </p:nvSpPr>
        <p:spPr>
          <a:xfrm>
            <a:off x="685801" y="2438400"/>
            <a:ext cx="7772400" cy="523220"/>
          </a:xfrm>
          <a:prstGeom prst="rect">
            <a:avLst/>
          </a:prstGeom>
        </p:spPr>
        <p:txBody>
          <a:bodyPr wrap="square">
            <a:spAutoFit/>
          </a:bodyPr>
          <a:lstStyle/>
          <a:p>
            <a:pPr lvl="0"/>
            <a:r>
              <a:rPr lang="fr-FR" sz="2800" dirty="0">
                <a:solidFill>
                  <a:prstClr val="black"/>
                </a:solidFill>
              </a:rPr>
              <a:t>Mon deuxième est la vingtième lettre de l’alphabet</a:t>
            </a:r>
          </a:p>
        </p:txBody>
      </p:sp>
      <p:sp>
        <p:nvSpPr>
          <p:cNvPr id="9" name="Rectangle 8"/>
          <p:cNvSpPr/>
          <p:nvPr/>
        </p:nvSpPr>
        <p:spPr>
          <a:xfrm>
            <a:off x="685801" y="3429000"/>
            <a:ext cx="7772400" cy="523220"/>
          </a:xfrm>
          <a:prstGeom prst="rect">
            <a:avLst/>
          </a:prstGeom>
        </p:spPr>
        <p:txBody>
          <a:bodyPr wrap="square">
            <a:spAutoFit/>
          </a:bodyPr>
          <a:lstStyle/>
          <a:p>
            <a:pPr lvl="0"/>
            <a:r>
              <a:rPr lang="fr-FR" sz="2800" dirty="0">
                <a:solidFill>
                  <a:prstClr val="black"/>
                </a:solidFill>
              </a:rPr>
              <a:t>Mon troisième est un métal précieux</a:t>
            </a:r>
          </a:p>
        </p:txBody>
      </p:sp>
      <p:sp>
        <p:nvSpPr>
          <p:cNvPr id="10" name="Rectangle 9"/>
          <p:cNvSpPr/>
          <p:nvPr/>
        </p:nvSpPr>
        <p:spPr>
          <a:xfrm>
            <a:off x="9228117" y="1219200"/>
            <a:ext cx="1820883" cy="923330"/>
          </a:xfrm>
          <a:prstGeom prst="rect">
            <a:avLst/>
          </a:prstGeom>
          <a:noFill/>
        </p:spPr>
        <p:txBody>
          <a:bodyPr wrap="none" lIns="91440" tIns="45720" rIns="91440" bIns="45720">
            <a:spAutoFit/>
          </a:bodyPr>
          <a:lstStyle/>
          <a:p>
            <a:pPr algn="ctr"/>
            <a:r>
              <a:rPr lang="fr-FR" sz="5400" b="1" cap="none" spc="0" dirty="0">
                <a:ln w="18000">
                  <a:solidFill>
                    <a:srgbClr val="00B0F0"/>
                  </a:solidFill>
                  <a:prstDash val="solid"/>
                  <a:miter lim="800000"/>
                </a:ln>
                <a:solidFill>
                  <a:schemeClr val="bg1"/>
                </a:solidFill>
                <a:effectLst>
                  <a:outerShdw blurRad="25500" dist="23000" dir="7020000" algn="tl">
                    <a:srgbClr val="000000">
                      <a:alpha val="50000"/>
                    </a:srgbClr>
                  </a:outerShdw>
                </a:effectLst>
              </a:rPr>
              <a:t>SANG</a:t>
            </a:r>
          </a:p>
        </p:txBody>
      </p:sp>
      <p:sp>
        <p:nvSpPr>
          <p:cNvPr id="11" name="Rectangle 10"/>
          <p:cNvSpPr/>
          <p:nvPr/>
        </p:nvSpPr>
        <p:spPr>
          <a:xfrm>
            <a:off x="9684294" y="3276600"/>
            <a:ext cx="1042273" cy="923330"/>
          </a:xfrm>
          <a:prstGeom prst="rect">
            <a:avLst/>
          </a:prstGeom>
          <a:noFill/>
        </p:spPr>
        <p:txBody>
          <a:bodyPr wrap="none" lIns="91440" tIns="45720" rIns="91440" bIns="45720">
            <a:spAutoFit/>
          </a:bodyPr>
          <a:lstStyle/>
          <a:p>
            <a:pPr algn="ctr"/>
            <a:r>
              <a:rPr lang="fr-FR" sz="5400" b="1" cap="none" spc="0" dirty="0">
                <a:ln w="18000">
                  <a:solidFill>
                    <a:srgbClr val="00B0F0"/>
                  </a:solidFill>
                  <a:prstDash val="solid"/>
                  <a:miter lim="800000"/>
                </a:ln>
                <a:solidFill>
                  <a:schemeClr val="bg1"/>
                </a:solidFill>
                <a:effectLst>
                  <a:outerShdw blurRad="25500" dist="23000" dir="7020000" algn="tl">
                    <a:srgbClr val="000000">
                      <a:alpha val="50000"/>
                    </a:srgbClr>
                  </a:outerShdw>
                </a:effectLst>
              </a:rPr>
              <a:t>OR</a:t>
            </a:r>
          </a:p>
        </p:txBody>
      </p:sp>
      <p:sp>
        <p:nvSpPr>
          <p:cNvPr id="12" name="Rectangle 11"/>
          <p:cNvSpPr/>
          <p:nvPr/>
        </p:nvSpPr>
        <p:spPr>
          <a:xfrm>
            <a:off x="9910636" y="2200870"/>
            <a:ext cx="527709" cy="923330"/>
          </a:xfrm>
          <a:prstGeom prst="rect">
            <a:avLst/>
          </a:prstGeom>
          <a:noFill/>
        </p:spPr>
        <p:txBody>
          <a:bodyPr wrap="none" lIns="91440" tIns="45720" rIns="91440" bIns="45720">
            <a:spAutoFit/>
          </a:bodyPr>
          <a:lstStyle/>
          <a:p>
            <a:pPr algn="ctr"/>
            <a:r>
              <a:rPr lang="fr-FR" sz="5400" b="1" dirty="0">
                <a:ln w="18000">
                  <a:solidFill>
                    <a:srgbClr val="00B0F0"/>
                  </a:solidFill>
                  <a:prstDash val="solid"/>
                  <a:miter lim="800000"/>
                </a:ln>
                <a:solidFill>
                  <a:schemeClr val="bg1"/>
                </a:solidFill>
                <a:effectLst>
                  <a:outerShdw blurRad="25500" dist="23000" dir="7020000" algn="tl">
                    <a:srgbClr val="000000">
                      <a:alpha val="50000"/>
                    </a:srgbClr>
                  </a:outerShdw>
                </a:effectLst>
              </a:rPr>
              <a:t>T</a:t>
            </a:r>
            <a:endParaRPr lang="fr-FR" sz="5400" b="1" cap="none" spc="0" dirty="0">
              <a:ln w="18000">
                <a:solidFill>
                  <a:srgbClr val="00B0F0"/>
                </a:solidFill>
                <a:prstDash val="solid"/>
                <a:miter lim="800000"/>
              </a:ln>
              <a:solidFill>
                <a:schemeClr val="bg1"/>
              </a:solidFill>
              <a:effectLst>
                <a:outerShdw blurRad="25500" dist="23000" dir="7020000" algn="tl">
                  <a:srgbClr val="000000">
                    <a:alpha val="50000"/>
                  </a:srgbClr>
                </a:outerShdw>
              </a:effectLst>
            </a:endParaRPr>
          </a:p>
        </p:txBody>
      </p:sp>
      <p:sp>
        <p:nvSpPr>
          <p:cNvPr id="13" name="Rectangle 12"/>
          <p:cNvSpPr/>
          <p:nvPr/>
        </p:nvSpPr>
        <p:spPr>
          <a:xfrm>
            <a:off x="8229600" y="5334000"/>
            <a:ext cx="3429000" cy="923330"/>
          </a:xfrm>
          <a:prstGeom prst="rect">
            <a:avLst/>
          </a:prstGeom>
          <a:noFill/>
        </p:spPr>
        <p:txBody>
          <a:bodyPr wrap="square" lIns="91440" tIns="45720" rIns="91440" bIns="45720">
            <a:spAutoFit/>
          </a:bodyPr>
          <a:lstStyle/>
          <a:p>
            <a:pPr algn="ctr"/>
            <a:r>
              <a:rPr lang="fr-FR" sz="5400" b="1" cap="none" spc="0" dirty="0">
                <a:ln w="18000">
                  <a:solidFill>
                    <a:srgbClr val="00B0F0"/>
                  </a:solidFill>
                  <a:prstDash val="solid"/>
                  <a:miter lim="800000"/>
                </a:ln>
                <a:solidFill>
                  <a:schemeClr val="bg1"/>
                </a:solidFill>
                <a:effectLst>
                  <a:outerShdw blurRad="25500" dist="23000" dir="7020000" algn="tl">
                    <a:srgbClr val="000000">
                      <a:alpha val="50000"/>
                    </a:srgbClr>
                  </a:outerShdw>
                </a:effectLst>
              </a:rPr>
              <a:t>CENTAURE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anim calcmode="lin" valueType="num">
                                      <p:cBhvr>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400" decel="100000"/>
                                        <p:tgtEl>
                                          <p:spTgt spid="13"/>
                                        </p:tgtEl>
                                      </p:cBhvr>
                                    </p:animEffect>
                                    <p:anim calcmode="lin" valueType="num">
                                      <p:cBhvr>
                                        <p:cTn id="45" dur="400" decel="100000" fill="hold"/>
                                        <p:tgtEl>
                                          <p:spTgt spid="13"/>
                                        </p:tgtEl>
                                        <p:attrNameLst>
                                          <p:attrName>style.rotation</p:attrName>
                                        </p:attrNameLst>
                                      </p:cBhvr>
                                      <p:tavLst>
                                        <p:tav tm="0">
                                          <p:val>
                                            <p:fltVal val="-90"/>
                                          </p:val>
                                        </p:tav>
                                        <p:tav tm="100000">
                                          <p:val>
                                            <p:fltVal val="0"/>
                                          </p:val>
                                        </p:tav>
                                      </p:tavLst>
                                    </p:anim>
                                    <p:anim calcmode="lin" valueType="num">
                                      <p:cBhvr>
                                        <p:cTn id="46" dur="400" decel="100000" fill="hold"/>
                                        <p:tgtEl>
                                          <p:spTgt spid="13"/>
                                        </p:tgtEl>
                                        <p:attrNameLst>
                                          <p:attrName>ppt_x</p:attrName>
                                        </p:attrNameLst>
                                      </p:cBhvr>
                                      <p:tavLst>
                                        <p:tav tm="0">
                                          <p:val>
                                            <p:strVal val="#ppt_x+0.4"/>
                                          </p:val>
                                        </p:tav>
                                        <p:tav tm="100000">
                                          <p:val>
                                            <p:strVal val="#ppt_x-0.05"/>
                                          </p:val>
                                        </p:tav>
                                      </p:tavLst>
                                    </p:anim>
                                    <p:anim calcmode="lin" valueType="num">
                                      <p:cBhvr>
                                        <p:cTn id="47" dur="400" decel="100000" fill="hold"/>
                                        <p:tgtEl>
                                          <p:spTgt spid="13"/>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1000" y="228600"/>
            <a:ext cx="10058400" cy="584775"/>
          </a:xfrm>
          <a:prstGeom prst="rect">
            <a:avLst/>
          </a:prstGeom>
          <a:noFill/>
        </p:spPr>
        <p:txBody>
          <a:bodyPr wrap="square" rtlCol="0">
            <a:spAutoFit/>
          </a:bodyPr>
          <a:lstStyle/>
          <a:p>
            <a:r>
              <a:rPr lang="fr-FR" sz="3200" u="sng" dirty="0">
                <a:solidFill>
                  <a:srgbClr val="0070C0"/>
                </a:solidFill>
              </a:rPr>
              <a:t>Que nous reste-t-il de ce mythe aujourd’hui ?...</a:t>
            </a:r>
          </a:p>
        </p:txBody>
      </p:sp>
      <p:sp>
        <p:nvSpPr>
          <p:cNvPr id="3" name="ZoneTexte 2"/>
          <p:cNvSpPr txBox="1"/>
          <p:nvPr/>
        </p:nvSpPr>
        <p:spPr>
          <a:xfrm>
            <a:off x="3429000" y="1320225"/>
            <a:ext cx="6019800" cy="584775"/>
          </a:xfrm>
          <a:prstGeom prst="rect">
            <a:avLst/>
          </a:prstGeom>
          <a:noFill/>
        </p:spPr>
        <p:txBody>
          <a:bodyPr wrap="square" rtlCol="0">
            <a:spAutoFit/>
          </a:bodyPr>
          <a:lstStyle/>
          <a:p>
            <a:r>
              <a:rPr lang="fr-FR" sz="3200" dirty="0">
                <a:solidFill>
                  <a:srgbClr val="7030A0"/>
                </a:solidFill>
              </a:rPr>
              <a:t>Des mots et des expressions…</a:t>
            </a:r>
          </a:p>
        </p:txBody>
      </p:sp>
      <p:sp>
        <p:nvSpPr>
          <p:cNvPr id="4" name="ZoneTexte 3"/>
          <p:cNvSpPr txBox="1"/>
          <p:nvPr/>
        </p:nvSpPr>
        <p:spPr>
          <a:xfrm>
            <a:off x="304800" y="2819400"/>
            <a:ext cx="11658600" cy="954107"/>
          </a:xfrm>
          <a:prstGeom prst="rect">
            <a:avLst/>
          </a:prstGeom>
          <a:noFill/>
        </p:spPr>
        <p:txBody>
          <a:bodyPr wrap="square" rtlCol="0">
            <a:spAutoFit/>
          </a:bodyPr>
          <a:lstStyle/>
          <a:p>
            <a:r>
              <a:rPr lang="fr-FR" sz="2800" dirty="0">
                <a:solidFill>
                  <a:srgbClr val="0070C0"/>
                </a:solidFill>
              </a:rPr>
              <a:t>Dans les « Escape </a:t>
            </a:r>
            <a:r>
              <a:rPr lang="fr-FR" sz="2800" dirty="0" err="1">
                <a:solidFill>
                  <a:srgbClr val="0070C0"/>
                </a:solidFill>
              </a:rPr>
              <a:t>games</a:t>
            </a:r>
            <a:r>
              <a:rPr lang="fr-FR" sz="2800" dirty="0">
                <a:solidFill>
                  <a:srgbClr val="0070C0"/>
                </a:solidFill>
              </a:rPr>
              <a:t> », les indices sont </a:t>
            </a:r>
            <a:r>
              <a:rPr lang="fr-FR" sz="2800" u="sng" dirty="0">
                <a:solidFill>
                  <a:srgbClr val="7030A0"/>
                </a:solidFill>
              </a:rPr>
              <a:t>le fil d’Ariane </a:t>
            </a:r>
            <a:r>
              <a:rPr lang="fr-FR" sz="2800" dirty="0">
                <a:solidFill>
                  <a:srgbClr val="0070C0"/>
                </a:solidFill>
              </a:rPr>
              <a:t>qui </a:t>
            </a:r>
            <a:r>
              <a:rPr lang="fr-FR" sz="2800" dirty="0" smtClean="0">
                <a:solidFill>
                  <a:srgbClr val="0070C0"/>
                </a:solidFill>
              </a:rPr>
              <a:t>permet </a:t>
            </a:r>
            <a:r>
              <a:rPr lang="fr-FR" sz="2800" dirty="0">
                <a:solidFill>
                  <a:srgbClr val="0070C0"/>
                </a:solidFill>
              </a:rPr>
              <a:t>aux joueurs de trouver la sortie.</a:t>
            </a:r>
          </a:p>
        </p:txBody>
      </p:sp>
      <p:sp>
        <p:nvSpPr>
          <p:cNvPr id="5" name="ZoneTexte 4"/>
          <p:cNvSpPr txBox="1"/>
          <p:nvPr/>
        </p:nvSpPr>
        <p:spPr>
          <a:xfrm>
            <a:off x="304800" y="3846493"/>
            <a:ext cx="11658600" cy="954107"/>
          </a:xfrm>
          <a:prstGeom prst="rect">
            <a:avLst/>
          </a:prstGeom>
          <a:noFill/>
        </p:spPr>
        <p:txBody>
          <a:bodyPr wrap="square" rtlCol="0">
            <a:spAutoFit/>
          </a:bodyPr>
          <a:lstStyle/>
          <a:p>
            <a:r>
              <a:rPr lang="fr-FR" sz="2800" dirty="0"/>
              <a:t>Cela signifie qu’ils ont pris la bonne voie pour arriver à sortir d’une situation difficile.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200" y="1981200"/>
            <a:ext cx="3352800"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059A02F-C558-7C43-97C9-E15DD9CF2601}"/>
              </a:ext>
            </a:extLst>
          </p:cNvPr>
          <p:cNvSpPr txBox="1"/>
          <p:nvPr/>
        </p:nvSpPr>
        <p:spPr>
          <a:xfrm>
            <a:off x="4191000" y="0"/>
            <a:ext cx="3306234" cy="861774"/>
          </a:xfrm>
          <a:prstGeom prst="rect">
            <a:avLst/>
          </a:prstGeom>
          <a:noFill/>
        </p:spPr>
        <p:txBody>
          <a:bodyPr wrap="square" rtlCol="0">
            <a:spAutoFit/>
          </a:bodyPr>
          <a:lstStyle/>
          <a:p>
            <a:pPr algn="ctr"/>
            <a:r>
              <a:rPr lang="fr-FR" sz="5000" u="sng" dirty="0"/>
              <a:t>Dictée</a:t>
            </a:r>
          </a:p>
        </p:txBody>
      </p:sp>
      <p:sp>
        <p:nvSpPr>
          <p:cNvPr id="3" name="ZoneTexte 2"/>
          <p:cNvSpPr txBox="1"/>
          <p:nvPr/>
        </p:nvSpPr>
        <p:spPr>
          <a:xfrm>
            <a:off x="228600" y="1389995"/>
            <a:ext cx="11734800" cy="4401205"/>
          </a:xfrm>
          <a:prstGeom prst="rect">
            <a:avLst/>
          </a:prstGeom>
          <a:noFill/>
        </p:spPr>
        <p:txBody>
          <a:bodyPr wrap="square" rtlCol="0">
            <a:spAutoFit/>
          </a:bodyPr>
          <a:lstStyle/>
          <a:p>
            <a:r>
              <a:rPr lang="fr-FR" sz="4000" dirty="0"/>
              <a:t>Très anciens, les mythes grecs sont encore bien connus </a:t>
            </a:r>
          </a:p>
          <a:p>
            <a:endParaRPr lang="fr-FR" sz="4000" dirty="0"/>
          </a:p>
          <a:p>
            <a:r>
              <a:rPr lang="fr-FR" sz="4000" dirty="0"/>
              <a:t>aujourd’hui. Ils ont donné naissance à de nombreux </a:t>
            </a:r>
          </a:p>
          <a:p>
            <a:endParaRPr lang="fr-FR" sz="4000" dirty="0"/>
          </a:p>
          <a:p>
            <a:r>
              <a:rPr lang="fr-FR" sz="4000" dirty="0"/>
              <a:t>mots ou expressions encore utilisés de nos jours. Ainsi, </a:t>
            </a:r>
          </a:p>
          <a:p>
            <a:endParaRPr lang="fr-FR" sz="4000" dirty="0"/>
          </a:p>
          <a:p>
            <a:r>
              <a:rPr lang="fr-FR" sz="4000" dirty="0"/>
              <a:t>la mer Egée, le fil d’Ariane font écho à leur lecture.</a:t>
            </a:r>
          </a:p>
        </p:txBody>
      </p:sp>
    </p:spTree>
    <p:extLst>
      <p:ext uri="{BB962C8B-B14F-4D97-AF65-F5344CB8AC3E}">
        <p14:creationId xmlns:p14="http://schemas.microsoft.com/office/powerpoint/2010/main" val="187451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81200" y="457200"/>
            <a:ext cx="8229600" cy="1143000"/>
          </a:xfrm>
        </p:spPr>
        <p:txBody>
          <a:bodyPr>
            <a:normAutofit/>
          </a:bodyPr>
          <a:lstStyle/>
          <a:p>
            <a:pPr algn="ctr"/>
            <a:r>
              <a:rPr lang="fr-FR" sz="6600" dirty="0"/>
              <a:t>A bientôt!</a:t>
            </a:r>
          </a:p>
        </p:txBody>
      </p:sp>
      <p:pic>
        <p:nvPicPr>
          <p:cNvPr id="4" name="Picture 2" descr="H:\Emoticon\emoticon-1392280_1280orange.png"/>
          <p:cNvPicPr>
            <a:picLocks noChangeAspect="1" noChangeArrowheads="1"/>
          </p:cNvPicPr>
          <p:nvPr/>
        </p:nvPicPr>
        <p:blipFill>
          <a:blip r:embed="rId3" cstate="print"/>
          <a:srcRect/>
          <a:stretch>
            <a:fillRect/>
          </a:stretch>
        </p:blipFill>
        <p:spPr bwMode="auto">
          <a:xfrm>
            <a:off x="4343400" y="2057400"/>
            <a:ext cx="3276600" cy="3686175"/>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1000" y="228600"/>
            <a:ext cx="10058400" cy="584775"/>
          </a:xfrm>
          <a:prstGeom prst="rect">
            <a:avLst/>
          </a:prstGeom>
          <a:noFill/>
        </p:spPr>
        <p:txBody>
          <a:bodyPr wrap="square" rtlCol="0">
            <a:spAutoFit/>
          </a:bodyPr>
          <a:lstStyle/>
          <a:p>
            <a:r>
              <a:rPr lang="fr-FR" sz="3200" u="sng" dirty="0">
                <a:solidFill>
                  <a:srgbClr val="0070C0"/>
                </a:solidFill>
              </a:rPr>
              <a:t>Que nous reste-t-il de ce mythe aujourd’hui ?...</a:t>
            </a:r>
          </a:p>
        </p:txBody>
      </p:sp>
      <p:sp>
        <p:nvSpPr>
          <p:cNvPr id="3" name="ZoneTexte 2"/>
          <p:cNvSpPr txBox="1"/>
          <p:nvPr/>
        </p:nvSpPr>
        <p:spPr>
          <a:xfrm>
            <a:off x="3429000" y="1244025"/>
            <a:ext cx="6019800" cy="584775"/>
          </a:xfrm>
          <a:prstGeom prst="rect">
            <a:avLst/>
          </a:prstGeom>
          <a:noFill/>
        </p:spPr>
        <p:txBody>
          <a:bodyPr wrap="square" rtlCol="0">
            <a:spAutoFit/>
          </a:bodyPr>
          <a:lstStyle/>
          <a:p>
            <a:r>
              <a:rPr lang="fr-FR" sz="3200" dirty="0">
                <a:solidFill>
                  <a:srgbClr val="7030A0"/>
                </a:solidFill>
              </a:rPr>
              <a:t>Des mots et des expressions…</a:t>
            </a:r>
          </a:p>
        </p:txBody>
      </p:sp>
      <p:sp>
        <p:nvSpPr>
          <p:cNvPr id="6" name="ZoneTexte 5"/>
          <p:cNvSpPr txBox="1"/>
          <p:nvPr/>
        </p:nvSpPr>
        <p:spPr>
          <a:xfrm>
            <a:off x="381000" y="2448580"/>
            <a:ext cx="11277600" cy="954107"/>
          </a:xfrm>
          <a:prstGeom prst="rect">
            <a:avLst/>
          </a:prstGeom>
          <a:noFill/>
        </p:spPr>
        <p:txBody>
          <a:bodyPr wrap="square" rtlCol="0">
            <a:spAutoFit/>
          </a:bodyPr>
          <a:lstStyle/>
          <a:p>
            <a:r>
              <a:rPr lang="fr-FR" sz="2800" dirty="0">
                <a:solidFill>
                  <a:srgbClr val="0070C0"/>
                </a:solidFill>
              </a:rPr>
              <a:t>Elle cherchait son chemin mais, dans </a:t>
            </a:r>
            <a:r>
              <a:rPr lang="fr-FR" sz="2800" u="sng" dirty="0">
                <a:solidFill>
                  <a:srgbClr val="7030A0"/>
                </a:solidFill>
              </a:rPr>
              <a:t>ce dédale </a:t>
            </a:r>
            <a:r>
              <a:rPr lang="fr-FR" sz="2800" dirty="0">
                <a:solidFill>
                  <a:srgbClr val="0070C0"/>
                </a:solidFill>
              </a:rPr>
              <a:t>de ruelles, elle n’y parvenait pas</a:t>
            </a:r>
            <a:r>
              <a:rPr lang="fr-FR" sz="2800" dirty="0"/>
              <a:t>.</a:t>
            </a:r>
          </a:p>
        </p:txBody>
      </p:sp>
      <p:sp>
        <p:nvSpPr>
          <p:cNvPr id="7" name="ZoneTexte 6"/>
          <p:cNvSpPr txBox="1"/>
          <p:nvPr/>
        </p:nvSpPr>
        <p:spPr>
          <a:xfrm>
            <a:off x="381000" y="3475673"/>
            <a:ext cx="11658600" cy="954107"/>
          </a:xfrm>
          <a:prstGeom prst="rect">
            <a:avLst/>
          </a:prstGeom>
          <a:noFill/>
        </p:spPr>
        <p:txBody>
          <a:bodyPr wrap="square" rtlCol="0">
            <a:spAutoFit/>
          </a:bodyPr>
          <a:lstStyle/>
          <a:p>
            <a:r>
              <a:rPr lang="fr-FR" sz="2800" dirty="0"/>
              <a:t>Cela signifie que les ruelles sont nombreuses et se ressemblent, comme dans un labyrinthe.</a:t>
            </a:r>
          </a:p>
        </p:txBody>
      </p:sp>
      <p:sp>
        <p:nvSpPr>
          <p:cNvPr id="8" name="Rectangle 7"/>
          <p:cNvSpPr/>
          <p:nvPr/>
        </p:nvSpPr>
        <p:spPr>
          <a:xfrm>
            <a:off x="381000" y="4886980"/>
            <a:ext cx="1956241" cy="523220"/>
          </a:xfrm>
          <a:prstGeom prst="rect">
            <a:avLst/>
          </a:prstGeom>
        </p:spPr>
        <p:txBody>
          <a:bodyPr wrap="none">
            <a:spAutoFit/>
          </a:bodyPr>
          <a:lstStyle/>
          <a:p>
            <a:r>
              <a:rPr lang="fr-FR" sz="2800" u="sng" dirty="0">
                <a:solidFill>
                  <a:srgbClr val="7030A0"/>
                </a:solidFill>
              </a:rPr>
              <a:t>La mer Egée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MILL~1\AppData\Local\Temp\images-gratuites-libres-de-droits-sans-droits-d-auteur-117.jpg"/>
          <p:cNvPicPr>
            <a:picLocks noChangeAspect="1" noChangeArrowheads="1"/>
          </p:cNvPicPr>
          <p:nvPr/>
        </p:nvPicPr>
        <p:blipFill>
          <a:blip r:embed="rId3" cstate="print"/>
          <a:srcRect l="8523" t="11111" r="35927"/>
          <a:stretch>
            <a:fillRect/>
          </a:stretch>
        </p:blipFill>
        <p:spPr bwMode="auto">
          <a:xfrm>
            <a:off x="990600" y="304800"/>
            <a:ext cx="5867400" cy="6258560"/>
          </a:xfrm>
          <a:prstGeom prst="rect">
            <a:avLst/>
          </a:prstGeom>
          <a:noFill/>
        </p:spPr>
      </p:pic>
      <p:sp>
        <p:nvSpPr>
          <p:cNvPr id="3" name="Rectangle 2"/>
          <p:cNvSpPr/>
          <p:nvPr/>
        </p:nvSpPr>
        <p:spPr>
          <a:xfrm>
            <a:off x="7010400" y="381000"/>
            <a:ext cx="49530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 narcisse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ZoneTexte 3"/>
          <p:cNvSpPr txBox="1"/>
          <p:nvPr/>
        </p:nvSpPr>
        <p:spPr>
          <a:xfrm>
            <a:off x="7391400" y="2590800"/>
            <a:ext cx="4419600" cy="1815882"/>
          </a:xfrm>
          <a:prstGeom prst="rect">
            <a:avLst/>
          </a:prstGeom>
          <a:noFill/>
        </p:spPr>
        <p:txBody>
          <a:bodyPr wrap="square" rtlCol="0">
            <a:spAutoFit/>
          </a:bodyPr>
          <a:lstStyle/>
          <a:p>
            <a:r>
              <a:rPr lang="fr-FR" sz="2800" dirty="0"/>
              <a:t>Cette fleur à pétales jaunes ou blancs se trouve souvent près de lacs et sa tête semble se pencher vers l’eau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457200"/>
            <a:ext cx="11353800" cy="5262979"/>
          </a:xfrm>
          <a:prstGeom prst="rect">
            <a:avLst/>
          </a:prstGeom>
        </p:spPr>
        <p:txBody>
          <a:bodyPr wrap="square">
            <a:spAutoFit/>
          </a:bodyPr>
          <a:lstStyle/>
          <a:p>
            <a:pPr>
              <a:lnSpc>
                <a:spcPct val="150000"/>
              </a:lnSpc>
            </a:pPr>
            <a:r>
              <a:rPr lang="fr-FR" sz="2800" dirty="0"/>
              <a:t>Écho, une jeune </a:t>
            </a:r>
            <a:r>
              <a:rPr lang="fr-FR" sz="2800" dirty="0" smtClean="0"/>
              <a:t>nymphe, </a:t>
            </a:r>
            <a:r>
              <a:rPr lang="fr-FR" sz="2800" dirty="0"/>
              <a:t>aimait Narcisse, un jeune et beau </a:t>
            </a:r>
            <a:r>
              <a:rPr lang="fr-FR" sz="2800" dirty="0" smtClean="0"/>
              <a:t>garçon qui </a:t>
            </a:r>
            <a:r>
              <a:rPr lang="fr-FR" sz="2800" dirty="0"/>
              <a:t>plaisait à tous ceux qu’il rencontrait. Mais Narcisse se moqua d’elle.</a:t>
            </a:r>
          </a:p>
          <a:p>
            <a:pPr>
              <a:lnSpc>
                <a:spcPct val="150000"/>
              </a:lnSpc>
            </a:pPr>
            <a:r>
              <a:rPr lang="fr-FR" sz="2800" dirty="0"/>
              <a:t>Méprisée par celui qu'elle aimait, Écho s'enfuit à travers bois, jusqu'à trouver une grotte dans laquelle elle voulut cacher sa honte et son désespoir.</a:t>
            </a:r>
            <a:br>
              <a:rPr lang="fr-FR" sz="2800" dirty="0"/>
            </a:br>
            <a:endParaRPr lang="fr-FR" sz="2800" dirty="0"/>
          </a:p>
          <a:p>
            <a:pPr>
              <a:lnSpc>
                <a:spcPct val="150000"/>
              </a:lnSpc>
            </a:pPr>
            <a:r>
              <a:rPr lang="fr-FR" sz="2800" dirty="0"/>
              <a:t>Émue par le chagrin sincère de la nymphe et de tous ceux qui avaient également été méprisés par Narcisse, la déesse Némésis exauça leur prière : « Puisse-t-il aimer, lui aussi, et ne jamais posséder l’objet de son amour ! »</a:t>
            </a:r>
          </a:p>
        </p:txBody>
      </p:sp>
      <p:sp>
        <p:nvSpPr>
          <p:cNvPr id="6" name="Rectangle 5"/>
          <p:cNvSpPr/>
          <p:nvPr/>
        </p:nvSpPr>
        <p:spPr>
          <a:xfrm>
            <a:off x="7848600" y="6172200"/>
            <a:ext cx="4495800" cy="30777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t>D’après Ovide, </a:t>
            </a:r>
            <a:r>
              <a:rPr lang="fr-FR" sz="1400" i="1" dirty="0" smtClean="0"/>
              <a:t>Le</a:t>
            </a:r>
            <a:r>
              <a:rPr lang="fr-FR" sz="1400" i="1" dirty="0" smtClean="0"/>
              <a:t>s  Métamorphoses</a:t>
            </a:r>
            <a:endParaRPr lang="fr-FR" sz="14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11353800" cy="5909310"/>
          </a:xfrm>
          <a:prstGeom prst="rect">
            <a:avLst/>
          </a:prstGeom>
        </p:spPr>
        <p:txBody>
          <a:bodyPr wrap="square">
            <a:spAutoFit/>
          </a:bodyPr>
          <a:lstStyle/>
          <a:p>
            <a:pPr>
              <a:lnSpc>
                <a:spcPct val="150000"/>
              </a:lnSpc>
            </a:pPr>
            <a:r>
              <a:rPr lang="fr-FR" sz="2800" dirty="0"/>
              <a:t>Narcisse se promenait comme à son habitude, lorsqu'il fut soudain pris d'une soif terrible. Il se laissa alors guider par Némésis jusqu'à une source pure et il s'y pencha pour prendre une gorgée d'eau. Lorsqu'il vit son propre reflet, Narcisse en tomba amoureux. Dès lors, il ne cessa plus de contempler son beau visage dans l'eau limpide. Il se désespérait de ne pouvoir ni toucher ni aimer </a:t>
            </a:r>
            <a:r>
              <a:rPr lang="fr-FR" sz="2800"/>
              <a:t>cette </a:t>
            </a:r>
            <a:r>
              <a:rPr lang="fr-FR" sz="2800" smtClean="0"/>
              <a:t>image </a:t>
            </a:r>
            <a:r>
              <a:rPr lang="fr-FR" sz="2800" dirty="0"/>
              <a:t>et il n'arrivait pas à s'en éloigner. Sa douleur était si grande qu'il appelait la mort, espérant ainsi se libérer d'un amour impossible. « Hélas, gémissait-il, je comprends bien maintenant toute la peine que j'ai causée à ces jeunes filles ! » </a:t>
            </a:r>
          </a:p>
        </p:txBody>
      </p:sp>
      <p:sp>
        <p:nvSpPr>
          <p:cNvPr id="4" name="Rectangle 3"/>
          <p:cNvSpPr/>
          <p:nvPr/>
        </p:nvSpPr>
        <p:spPr>
          <a:xfrm>
            <a:off x="8458200" y="6553200"/>
            <a:ext cx="4038600" cy="30480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t>D’après Ovide, </a:t>
            </a:r>
            <a:r>
              <a:rPr lang="fr-FR" sz="1400" i="1" dirty="0" smtClean="0"/>
              <a:t>Le</a:t>
            </a:r>
            <a:r>
              <a:rPr lang="fr-FR" sz="1400" i="1" dirty="0" smtClean="0"/>
              <a:t>s Métamorphoses</a:t>
            </a:r>
            <a:endParaRPr lang="fr-FR" sz="14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76400"/>
            <a:ext cx="10515600" cy="2610843"/>
          </a:xfrm>
          <a:prstGeom prst="rect">
            <a:avLst/>
          </a:prstGeom>
        </p:spPr>
        <p:txBody>
          <a:bodyPr wrap="square">
            <a:spAutoFit/>
          </a:bodyPr>
          <a:lstStyle/>
          <a:p>
            <a:pPr>
              <a:lnSpc>
                <a:spcPct val="150000"/>
              </a:lnSpc>
            </a:pPr>
            <a:r>
              <a:rPr lang="fr-FR" sz="2800" dirty="0"/>
              <a:t>Le temps s'écoulait et, progressivement, les pieds de Narcisse se changeaient en racines, son corps en tige, et sans qu'il s'en aperçût, le jeune homme se transforma en une jolie fleur, qui porte encore son nom.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MILL~1\AppData\Local\Temp\images-gratuites-libres-de-droits-sans-droits-d-auteur-117.jpg"/>
          <p:cNvPicPr>
            <a:picLocks noChangeAspect="1" noChangeArrowheads="1"/>
          </p:cNvPicPr>
          <p:nvPr/>
        </p:nvPicPr>
        <p:blipFill>
          <a:blip r:embed="rId3" cstate="print"/>
          <a:srcRect l="8523" t="11111" r="35927"/>
          <a:stretch>
            <a:fillRect/>
          </a:stretch>
        </p:blipFill>
        <p:spPr bwMode="auto">
          <a:xfrm>
            <a:off x="990600" y="304800"/>
            <a:ext cx="5867400" cy="6258560"/>
          </a:xfrm>
          <a:prstGeom prst="rect">
            <a:avLst/>
          </a:prstGeom>
          <a:noFill/>
        </p:spPr>
      </p:pic>
      <p:sp>
        <p:nvSpPr>
          <p:cNvPr id="3" name="Rectangle 2"/>
          <p:cNvSpPr/>
          <p:nvPr/>
        </p:nvSpPr>
        <p:spPr>
          <a:xfrm>
            <a:off x="7239000" y="609600"/>
            <a:ext cx="4272006"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Narcisse</a:t>
            </a:r>
          </a:p>
        </p:txBody>
      </p:sp>
      <p:sp>
        <p:nvSpPr>
          <p:cNvPr id="4" name="Rectangle 3"/>
          <p:cNvSpPr/>
          <p:nvPr/>
        </p:nvSpPr>
        <p:spPr>
          <a:xfrm>
            <a:off x="7239000" y="2514600"/>
            <a:ext cx="4648200" cy="2677656"/>
          </a:xfrm>
          <a:prstGeom prst="rect">
            <a:avLst/>
          </a:prstGeom>
        </p:spPr>
        <p:txBody>
          <a:bodyPr wrap="square">
            <a:spAutoFit/>
          </a:bodyPr>
          <a:lstStyle/>
          <a:p>
            <a:r>
              <a:rPr lang="fr-FR" sz="2800" dirty="0"/>
              <a:t>Les pieds de Narcisse se changeaient en racines, son corps en tige, et sans qu'il s'en aperçût, le jeune homme se transforma en une jolie fleur, qui porte encore son nom.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14980"/>
            <a:ext cx="10515600" cy="584775"/>
          </a:xfrm>
          <a:prstGeom prst="rect">
            <a:avLst/>
          </a:prstGeom>
        </p:spPr>
        <p:txBody>
          <a:bodyPr wrap="square">
            <a:spAutoFit/>
          </a:bodyPr>
          <a:lstStyle/>
          <a:p>
            <a:r>
              <a:rPr lang="fr-FR" sz="3200" u="sng" dirty="0">
                <a:solidFill>
                  <a:srgbClr val="0070C0"/>
                </a:solidFill>
              </a:rPr>
              <a:t>A ton avis, quel sens peut avoir l’adjectif …</a:t>
            </a:r>
          </a:p>
        </p:txBody>
      </p:sp>
      <p:sp>
        <p:nvSpPr>
          <p:cNvPr id="3" name="Rectangle 2"/>
          <p:cNvSpPr/>
          <p:nvPr/>
        </p:nvSpPr>
        <p:spPr>
          <a:xfrm>
            <a:off x="4800600" y="1305580"/>
            <a:ext cx="1905000" cy="523220"/>
          </a:xfrm>
          <a:prstGeom prst="rect">
            <a:avLst/>
          </a:prstGeom>
        </p:spPr>
        <p:txBody>
          <a:bodyPr wrap="square">
            <a:spAutoFit/>
          </a:bodyPr>
          <a:lstStyle/>
          <a:p>
            <a:r>
              <a:rPr lang="fr-FR" sz="2800" dirty="0"/>
              <a:t>Narcissique</a:t>
            </a:r>
          </a:p>
        </p:txBody>
      </p:sp>
      <p:sp>
        <p:nvSpPr>
          <p:cNvPr id="4" name="Rectangle 3"/>
          <p:cNvSpPr/>
          <p:nvPr/>
        </p:nvSpPr>
        <p:spPr>
          <a:xfrm>
            <a:off x="533400" y="2219980"/>
            <a:ext cx="11582400" cy="954107"/>
          </a:xfrm>
          <a:prstGeom prst="rect">
            <a:avLst/>
          </a:prstGeom>
        </p:spPr>
        <p:txBody>
          <a:bodyPr wrap="square">
            <a:spAutoFit/>
          </a:bodyPr>
          <a:lstStyle/>
          <a:p>
            <a:r>
              <a:rPr lang="fr-FR" sz="2800" dirty="0"/>
              <a:t>Cet homme est tellement narcissique qu’il </a:t>
            </a:r>
            <a:r>
              <a:rPr lang="fr-FR" sz="2800" dirty="0"/>
              <a:t> </a:t>
            </a:r>
            <a:r>
              <a:rPr lang="fr-FR" sz="2800" dirty="0" smtClean="0"/>
              <a:t>n’accorde aucune attention aux autres</a:t>
            </a:r>
            <a:r>
              <a:rPr lang="fr-FR" sz="2800" dirty="0" smtClean="0"/>
              <a:t>.</a:t>
            </a:r>
            <a:endParaRPr lang="fr-FR" sz="2800" dirty="0"/>
          </a:p>
        </p:txBody>
      </p:sp>
      <p:sp>
        <p:nvSpPr>
          <p:cNvPr id="5" name="Rectangle 4"/>
          <p:cNvSpPr/>
          <p:nvPr/>
        </p:nvSpPr>
        <p:spPr>
          <a:xfrm>
            <a:off x="1295400" y="3591580"/>
            <a:ext cx="9829800" cy="523220"/>
          </a:xfrm>
          <a:prstGeom prst="rect">
            <a:avLst/>
          </a:prstGeom>
        </p:spPr>
        <p:txBody>
          <a:bodyPr wrap="square">
            <a:spAutoFit/>
          </a:bodyPr>
          <a:lstStyle/>
          <a:p>
            <a:r>
              <a:rPr lang="fr-FR" sz="2800" dirty="0"/>
              <a:t>Être en admiration de soi-même, sans prêter attention aux autres.</a:t>
            </a:r>
          </a:p>
        </p:txBody>
      </p:sp>
      <p:sp>
        <p:nvSpPr>
          <p:cNvPr id="6" name="Rectangle 5"/>
          <p:cNvSpPr/>
          <p:nvPr/>
        </p:nvSpPr>
        <p:spPr>
          <a:xfrm>
            <a:off x="4648200" y="4429780"/>
            <a:ext cx="2362200" cy="523220"/>
          </a:xfrm>
          <a:prstGeom prst="rect">
            <a:avLst/>
          </a:prstGeom>
        </p:spPr>
        <p:txBody>
          <a:bodyPr wrap="square">
            <a:spAutoFit/>
          </a:bodyPr>
          <a:lstStyle/>
          <a:p>
            <a:r>
              <a:rPr lang="fr-FR" sz="2800" dirty="0"/>
              <a:t>égocentrique</a:t>
            </a:r>
          </a:p>
        </p:txBody>
      </p:sp>
      <p:cxnSp>
        <p:nvCxnSpPr>
          <p:cNvPr id="8" name="Connecteur droit avec flèche 7"/>
          <p:cNvCxnSpPr/>
          <p:nvPr/>
        </p:nvCxnSpPr>
        <p:spPr>
          <a:xfrm flipH="1">
            <a:off x="4724400" y="4963180"/>
            <a:ext cx="304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943600" y="496318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81400" y="5496580"/>
            <a:ext cx="1676400" cy="523220"/>
          </a:xfrm>
          <a:prstGeom prst="rect">
            <a:avLst/>
          </a:prstGeom>
        </p:spPr>
        <p:txBody>
          <a:bodyPr wrap="square">
            <a:spAutoFit/>
          </a:bodyPr>
          <a:lstStyle/>
          <a:p>
            <a:r>
              <a:rPr lang="fr-FR" sz="2800" dirty="0"/>
              <a:t>égo </a:t>
            </a:r>
            <a:r>
              <a:rPr lang="fr-FR" sz="2800" dirty="0">
                <a:sym typeface="Wingdings" pitchFamily="2" charset="2"/>
              </a:rPr>
              <a:t> soi</a:t>
            </a:r>
            <a:endParaRPr lang="fr-FR" sz="2800" dirty="0"/>
          </a:p>
        </p:txBody>
      </p:sp>
      <p:sp>
        <p:nvSpPr>
          <p:cNvPr id="14" name="Rectangle 13"/>
          <p:cNvSpPr/>
          <p:nvPr/>
        </p:nvSpPr>
        <p:spPr>
          <a:xfrm>
            <a:off x="6096000" y="5496580"/>
            <a:ext cx="2971800" cy="523220"/>
          </a:xfrm>
          <a:prstGeom prst="rect">
            <a:avLst/>
          </a:prstGeom>
        </p:spPr>
        <p:txBody>
          <a:bodyPr wrap="square">
            <a:spAutoFit/>
          </a:bodyPr>
          <a:lstStyle/>
          <a:p>
            <a:r>
              <a:rPr lang="fr-FR" sz="2800" dirty="0" err="1"/>
              <a:t>centr</a:t>
            </a:r>
            <a:r>
              <a:rPr lang="fr-FR" sz="2800" dirty="0"/>
              <a:t>- </a:t>
            </a:r>
            <a:r>
              <a:rPr lang="fr-FR" sz="2800" dirty="0">
                <a:sym typeface="Wingdings" pitchFamily="2" charset="2"/>
              </a:rPr>
              <a:t> le centre</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strVal val="#ppt_x"/>
                                          </p:val>
                                        </p:tav>
                                        <p:tav tm="100000">
                                          <p:val>
                                            <p:strVal val="#ppt_x"/>
                                          </p:val>
                                        </p:tav>
                                      </p:tavLst>
                                    </p:anim>
                                    <p:anim calcmode="lin" valueType="num">
                                      <p:cBhvr>
                                        <p:cTn id="3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P spid="1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14567</TotalTime>
  <Words>1206</Words>
  <Application>Microsoft Office PowerPoint</Application>
  <PresentationFormat>Personnalisé</PresentationFormat>
  <Paragraphs>173</Paragraphs>
  <Slides>22</Slides>
  <Notes>18</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Français  CM1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MAINTENANT à TON TOUR </vt:lpstr>
      <vt:lpstr>Charades mythologiques…</vt:lpstr>
      <vt:lpstr>Charades mythologiques…</vt:lpstr>
      <vt:lpstr>Charades mythologiques…</vt:lpstr>
      <vt:lpstr>Place à la dictée du jour !</vt:lpstr>
      <vt:lpstr>Présentation PowerPoint</vt:lpstr>
      <vt:lpstr>A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Catherine Mottet</cp:lastModifiedBy>
  <cp:revision>781</cp:revision>
  <dcterms:created xsi:type="dcterms:W3CDTF">2020-03-28T13:19:54Z</dcterms:created>
  <dcterms:modified xsi:type="dcterms:W3CDTF">2020-05-28T11:03:59Z</dcterms:modified>
</cp:coreProperties>
</file>