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6" r:id="rId5"/>
    <p:sldMasterId id="2147483814" r:id="rId6"/>
  </p:sldMasterIdLst>
  <p:notesMasterIdLst>
    <p:notesMasterId r:id="rId32"/>
  </p:notesMasterIdLst>
  <p:handoutMasterIdLst>
    <p:handoutMasterId r:id="rId33"/>
  </p:handoutMasterIdLst>
  <p:sldIdLst>
    <p:sldId id="338" r:id="rId7"/>
    <p:sldId id="339" r:id="rId8"/>
    <p:sldId id="340" r:id="rId9"/>
    <p:sldId id="341" r:id="rId10"/>
    <p:sldId id="344" r:id="rId11"/>
    <p:sldId id="345" r:id="rId12"/>
    <p:sldId id="346" r:id="rId13"/>
    <p:sldId id="347" r:id="rId14"/>
    <p:sldId id="348" r:id="rId15"/>
    <p:sldId id="343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8"/>
            <p14:sldId id="339"/>
            <p14:sldId id="340"/>
            <p14:sldId id="341"/>
            <p14:sldId id="344"/>
            <p14:sldId id="345"/>
            <p14:sldId id="346"/>
            <p14:sldId id="347"/>
            <p14:sldId id="348"/>
            <p14:sldId id="343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HERVE" initials="NH" lastIdx="1" clrIdx="0">
    <p:extLst>
      <p:ext uri="{19B8F6BF-5375-455C-9EA6-DF929625EA0E}">
        <p15:presenceInfo xmlns:p15="http://schemas.microsoft.com/office/powerpoint/2012/main" userId="S-1-5-21-1616320312-2655828719-4280963109-3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5"/>
    <p:restoredTop sz="94660"/>
  </p:normalViewPr>
  <p:slideViewPr>
    <p:cSldViewPr showGuides="1">
      <p:cViewPr varScale="1">
        <p:scale>
          <a:sx n="115" d="100"/>
          <a:sy n="115" d="100"/>
        </p:scale>
        <p:origin x="756" y="108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34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75AC69-ECC0-DED6-E50B-228703D6CA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CF0C9F-D89D-10E6-7306-4C1ACD1187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5DB1-7186-714F-9EB7-D00EDBAD362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4B4E19-12B5-EF5E-10D6-BBD32CE4C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7683FC-EE44-BB39-58DD-7F7C28CA6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FE6D0-38D5-514C-A911-37F3626F4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5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03/05/2023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567"/>
            <a:ext cx="5651510" cy="46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M</a:t>
            </a:r>
            <a:r>
              <a:rPr lang="fr-FR" dirty="0"/>
              <a:t>ars</a:t>
            </a:r>
            <a:r>
              <a:rPr lang="fr-FR" cap="all" dirty="0"/>
              <a:t>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39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9A64C5-2ADE-875C-9496-756BECCCD2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0F22970-35F7-F699-124F-236743548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01AAC80-96FF-9049-8174-BCFFFF40A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13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74A3C-32FC-7120-5E30-F9ED348F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78575-35AE-2C2D-F2E7-4C2EEAAC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8F5394B-257A-F917-3F1E-0A3A00DC297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15D315A-C052-27A8-4EBF-C177576AD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9B841BC-9B6F-B993-13DD-C80BECC98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60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104CB-2127-5FF2-8894-EA1FC318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E99B9-AEE8-C598-7E28-A31A4F92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971B76A-4F1A-490E-9481-5897DFEC081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6596818-879D-9EE8-F270-ABF48E9D8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6E56678-4AB4-8927-2C6F-0FA223E4A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0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40662-33F0-FEAA-0072-FD65DCBF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D77FF4-8B0D-2663-902B-739BE79F7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E26585-1516-47F1-3C39-1ED4F061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34D096-F7E5-62EC-68C9-CC8D82E3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00879-015E-F446-7AD9-1DB1AAE7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0D8B1A-DC89-ED3B-C65F-017DCD5B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92D31-B83B-68CC-20AB-1E88FA77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F4FD3-1BD2-2483-FE36-9B872AD5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D42567-40C5-EC6D-BA87-419447642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8A9696-0072-A489-4BBC-1146BBEAF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704EE0-76A5-92A5-DB21-AD0D05A18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D0AB00-1900-CFAF-1D50-C633514B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87970D-FA29-3A2C-9D48-1E62DCB7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77A0EC-C45B-E02A-FD78-FA24650A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0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F56C8-E39E-6039-194B-632D9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6D6B41-AD56-D6D6-EABA-1A066D0D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D2FAD-DFB2-F4E2-1C84-FEE6F103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0BEFD4-02D3-C180-1773-00DB7F2D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95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20BE19-04CF-8E62-DE67-45FF8C3C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6F691F-A638-DEBD-F543-9CB3D85A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053A5B-40F1-C97C-E649-89A424F3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630"/>
            <a:ext cx="2879750" cy="23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10191-D6E4-17EA-C393-82D10049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9BC23-4F28-3AA8-C7E5-DC8F1CE8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8C4C11-B6DD-D744-B735-FB3237482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E463CD-1391-2BCF-09D0-52F8FCAC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94F17A-9F97-5243-6BBC-42933F32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BCECD9-71B4-4FBC-FA79-144FAF2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8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F1708-DB41-E725-C752-68350677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7EDDC3-27B9-D847-A9DA-16D41EEB3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72F164-1CA7-1CD3-A980-0DED32AAF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AB384D-0712-6187-341E-37394666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5C814B-6DD5-B31D-3BE2-90176834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5ACB63-88CE-BD27-14AF-47696AE9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2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AE3D8-6882-5C3D-3268-E8EF057D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7F45FC-42C9-AC1C-D3A5-ED06C19CB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F4FEE-C248-49D7-5E6E-C4C220D7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F7C168-FA6A-AD26-9E4F-FC729DCC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FE8FC-C433-3F3D-DD8A-6C50F9F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70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285B60-13A7-1E79-C046-DC97E7AB3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CE657C-DF02-2D6F-068C-20370B95F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05FB1-B700-E9B2-B8DD-F36966B4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6AA4B3-491C-294D-BE6A-E4AB4B9720E3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23B05-141B-E375-D219-15F052B0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F1E33-A237-C8D6-7F3E-046AC749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03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AC10E-6144-C86C-8D49-6428954C4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2A2DF7-F961-61B9-613E-08F873485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3D4B155-A523-AE97-3DB6-6F7B8DB5E3C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0B231E9-712C-9458-1F77-DC34CF565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F1F3E2-0009-CC54-61DC-561C82F1D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00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dirty="0"/>
              <a:t>Avril 2023</a:t>
            </a:r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348880"/>
            <a:ext cx="8424000" cy="3548144"/>
          </a:xfrm>
        </p:spPr>
        <p:txBody>
          <a:bodyPr/>
          <a:lstStyle>
            <a:lvl1pPr marL="171450" indent="-171450"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800" b="0"/>
            </a:lvl1pPr>
            <a:lvl2pPr marL="465746" indent="-285750"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FF68A4-54AF-5ED7-FB9E-A946313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3771BCC-9D57-7F25-9F80-BBEB6F033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348880"/>
            <a:ext cx="8424000" cy="3548144"/>
          </a:xfrm>
        </p:spPr>
        <p:txBody>
          <a:bodyPr/>
          <a:lstStyle>
            <a:lvl1pPr marL="177800" indent="-177800"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 b="0">
                <a:latin typeface="+mn-lt"/>
              </a:defRPr>
            </a:lvl1pPr>
            <a:lvl2pPr marL="357188" indent="-134938"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Niveau 2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05804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553834C-EDD3-4F79-DD78-BF19CF27A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553834C-EDD3-4F79-DD78-BF19CF27A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DBD9A4A-EAEC-4061-8820-D045DEB20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8" y="2348880"/>
            <a:ext cx="8423999" cy="3548144"/>
          </a:xfrm>
        </p:spPr>
        <p:txBody>
          <a:bodyPr/>
          <a:lstStyle>
            <a:lvl1pPr marL="177800" indent="-177800"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250825" indent="-73025">
              <a:buClr>
                <a:srgbClr val="EF7D05"/>
              </a:buClr>
              <a:tabLst/>
              <a:defRPr sz="1400"/>
            </a:lvl2pPr>
            <a:lvl3pPr marL="431990" indent="-71999">
              <a:buFont typeface="Police système Courant"/>
              <a:buChar char="-"/>
              <a:defRPr sz="1200"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 Texte de niveau 2</a:t>
            </a:r>
          </a:p>
          <a:p>
            <a:pPr lvl="2"/>
            <a:r>
              <a:rPr lang="fr-FR" dirty="0"/>
              <a:t> 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635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D6B013-DE7A-2604-AC56-1A8E52D94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340768"/>
            <a:ext cx="8820472" cy="46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36E761-ED8A-3A4D-90B4-9CE6699D6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738" y="1342578"/>
            <a:ext cx="8813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8424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58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 cap="none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dirty="0"/>
              <a:t>Avril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28" r:id="rId4"/>
    <p:sldLayoutId id="2147483830" r:id="rId5"/>
    <p:sldLayoutId id="2147483832" r:id="rId6"/>
    <p:sldLayoutId id="2147483831" r:id="rId7"/>
    <p:sldLayoutId id="2147483833" r:id="rId8"/>
    <p:sldLayoutId id="2147483829" r:id="rId9"/>
    <p:sldLayoutId id="2147483813" r:id="rId10"/>
    <p:sldLayoutId id="2147483811" r:id="rId11"/>
    <p:sldLayoutId id="2147483809" r:id="rId12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>
            <a:extLst>
              <a:ext uri="{FF2B5EF4-FFF2-40B4-BE49-F238E27FC236}">
                <a16:creationId xmlns:a16="http://schemas.microsoft.com/office/drawing/2014/main" id="{8D8A5DC9-6C10-C9DA-F52C-7610255CDA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077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F1DFDA-7731-35FE-E484-F184C2DD8F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7599CB2-C9DA-BC66-A572-48191E6CE87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EA8A9718-CA0F-371E-060A-368409AF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0AFA0CC-82D1-55B5-6F40-209D5E516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3622A18-7034-DDB1-9689-06EDD9C63AAD}"/>
              </a:ext>
            </a:extLst>
          </p:cNvPr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CEE06E1F-27AE-5BD4-A6A2-7815BE7E9E7B}"/>
              </a:ext>
            </a:extLst>
          </p:cNvPr>
          <p:cNvSpPr txBox="1">
            <a:spLocks/>
          </p:cNvSpPr>
          <p:nvPr userDrawn="1"/>
        </p:nvSpPr>
        <p:spPr>
          <a:xfrm>
            <a:off x="360001" y="1400344"/>
            <a:ext cx="832680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Cliquez et modifiez le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745B21F-11FF-434E-5F4A-3F6A0466890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0001" y="2564904"/>
            <a:ext cx="8326800" cy="34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Cliquez pour modifier les styles du texte du masque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768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98436D7-335B-3FD3-EE07-3FF9BF5A1FD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4735AC8-D1F4-E615-BCC7-1A91BEF53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0C60247-36BC-BDC7-6515-951FCB20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0B1EA95-D7D2-7BFD-06F7-3E434E0E26B8}"/>
              </a:ext>
            </a:extLst>
          </p:cNvPr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ondes-premieres2022-2023.fr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84FBF-971F-CBA4-3771-600EA8FA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C86EA5-AFFA-5950-F06F-83DBA5D2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0CED23-9187-064E-3528-728360A1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9F37C5-01C3-4EF7-C449-5F80C1A7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4"/>
            <a:ext cx="9144000" cy="6413500"/>
          </a:xfrm>
          <a:prstGeom prst="rect">
            <a:avLst/>
          </a:prstGeom>
        </p:spPr>
      </p:pic>
      <p:sp>
        <p:nvSpPr>
          <p:cNvPr id="11" name="Sous-titre 1">
            <a:extLst>
              <a:ext uri="{FF2B5EF4-FFF2-40B4-BE49-F238E27FC236}">
                <a16:creationId xmlns:a16="http://schemas.microsoft.com/office/drawing/2014/main" id="{0B7236E2-6215-0411-8528-95A4353D3C29}"/>
              </a:ext>
            </a:extLst>
          </p:cNvPr>
          <p:cNvSpPr txBox="1">
            <a:spLocks/>
          </p:cNvSpPr>
          <p:nvPr/>
        </p:nvSpPr>
        <p:spPr bwMode="auto">
          <a:xfrm>
            <a:off x="4382429" y="2377688"/>
            <a:ext cx="4492393" cy="220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sz="2400" b="1" cap="all" dirty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lycée d’enseignement </a:t>
            </a:r>
            <a:r>
              <a:rPr lang="fr-FR" sz="2400" b="1" cap="all" dirty="0">
                <a:solidFill>
                  <a:srgbClr val="EF7D05"/>
                </a:solidFill>
                <a:latin typeface="Arial Black" charset="0"/>
                <a:ea typeface="Arial Black" charset="0"/>
                <a:cs typeface="Arial Black" charset="0"/>
              </a:rPr>
              <a:t>Général</a:t>
            </a:r>
            <a: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sz="2400" b="1" cap="all" dirty="0">
                <a:solidFill>
                  <a:srgbClr val="558ED5"/>
                </a:solidFill>
                <a:latin typeface="Arial Black" charset="0"/>
                <a:ea typeface="Arial Black" charset="0"/>
                <a:cs typeface="Arial Black" charset="0"/>
              </a:rPr>
              <a:t>et technologique</a:t>
            </a:r>
          </a:p>
          <a:p>
            <a:pPr eaLnBrk="1" hangingPunct="1">
              <a:defRPr/>
            </a:pP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b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élèves de SECONDE </a:t>
            </a:r>
            <a:b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à leur famille</a:t>
            </a:r>
            <a:endParaRPr lang="fr-FR" sz="2000" b="1" cap="all" dirty="0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0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7A1BB9-0C89-0C68-2A3A-8EBB4485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91B451-D77C-28F9-F034-29C55479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9EE3FB-8579-A45C-765E-592E21CF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6174CB-EF87-6B9B-9BF0-BC201C2F3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  <a:defRPr/>
            </a:pPr>
            <a:r>
              <a:rPr lang="fr-FR" altLang="fr-FR" dirty="0"/>
              <a:t>Les élèves de la voie générale choisissent d’approfondir progressivement </a:t>
            </a:r>
            <a:br>
              <a:rPr lang="fr-FR" altLang="fr-FR" dirty="0"/>
            </a:br>
            <a:r>
              <a:rPr lang="fr-FR" altLang="fr-FR" dirty="0"/>
              <a:t>leur profil d’études grâce au choix des </a:t>
            </a:r>
            <a:r>
              <a:rPr lang="fr-FR" altLang="fr-FR" b="1" dirty="0"/>
              <a:t>enseignements de spécialité</a:t>
            </a:r>
            <a:r>
              <a:rPr lang="fr-FR" altLang="fr-FR" dirty="0"/>
              <a:t>.</a:t>
            </a:r>
          </a:p>
          <a:p>
            <a:pPr lvl="1" fontAlgn="base">
              <a:spcAft>
                <a:spcPts val="1200"/>
              </a:spcAft>
              <a:defRPr/>
            </a:pPr>
            <a:r>
              <a:rPr lang="fr-FR" altLang="fr-FR" dirty="0"/>
              <a:t>À la fin de la seconde, les élèves qui se dirigent vers la voie générale choisissent </a:t>
            </a:r>
            <a:r>
              <a:rPr lang="fr-FR" altLang="fr-FR" b="1" dirty="0"/>
              <a:t>trois enseignements de spécialité qu’ils suivront en première </a:t>
            </a:r>
            <a:r>
              <a:rPr lang="fr-FR" altLang="fr-FR" dirty="0"/>
              <a:t>(</a:t>
            </a:r>
            <a:r>
              <a:rPr lang="fr-FR" altLang="fr-FR" dirty="0" smtClean="0"/>
              <a:t>4 h </a:t>
            </a:r>
            <a:r>
              <a:rPr lang="fr-FR" altLang="fr-FR" dirty="0"/>
              <a:t>hebdomadaires par spécialité</a:t>
            </a:r>
            <a:r>
              <a:rPr lang="fr-FR" altLang="fr-FR" dirty="0" smtClean="0"/>
              <a:t>).</a:t>
            </a:r>
            <a:endParaRPr lang="fr-FR" altLang="fr-FR" dirty="0"/>
          </a:p>
          <a:p>
            <a:pPr lvl="1" fontAlgn="base">
              <a:spcAft>
                <a:spcPct val="0"/>
              </a:spcAft>
              <a:defRPr/>
            </a:pPr>
            <a:r>
              <a:rPr lang="fr-FR" altLang="fr-FR" dirty="0"/>
              <a:t>À la fin de l’année de première, ils choisissent, parmi ces trois enseignements, les </a:t>
            </a:r>
            <a:r>
              <a:rPr lang="fr-FR" altLang="fr-FR" b="1" dirty="0"/>
              <a:t>deux enseignements de spécialité </a:t>
            </a:r>
            <a:r>
              <a:rPr lang="fr-FR" altLang="fr-FR" b="1" dirty="0" smtClean="0"/>
              <a:t>qu’ils </a:t>
            </a:r>
            <a:r>
              <a:rPr lang="fr-FR" altLang="fr-FR" b="1" dirty="0"/>
              <a:t>poursuivront en classe de terminale</a:t>
            </a:r>
            <a:r>
              <a:rPr lang="fr-FR" altLang="fr-FR" dirty="0"/>
              <a:t> (</a:t>
            </a:r>
            <a:r>
              <a:rPr lang="fr-FR" altLang="fr-FR" dirty="0" smtClean="0"/>
              <a:t>6 h </a:t>
            </a:r>
            <a:r>
              <a:rPr lang="fr-FR" altLang="fr-FR" dirty="0"/>
              <a:t>hebdomadaires par spécialité</a:t>
            </a:r>
            <a:r>
              <a:rPr lang="fr-FR" altLang="fr-FR" dirty="0" smtClean="0"/>
              <a:t>).</a:t>
            </a:r>
            <a:endParaRPr lang="fr-FR" alt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7E8AD7A-A119-E935-430D-1144722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Enseignements de spécialité</a:t>
            </a:r>
          </a:p>
        </p:txBody>
      </p:sp>
    </p:spTree>
    <p:extLst>
      <p:ext uri="{BB962C8B-B14F-4D97-AF65-F5344CB8AC3E}">
        <p14:creationId xmlns:p14="http://schemas.microsoft.com/office/powerpoint/2010/main" val="6533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B45BEC-C848-9662-47E7-3D7C28FB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2E3EB6-CF64-DC35-2BA3-7D194EA5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56BCA2-CD3C-097E-C2A0-C6FAA3AA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4B493-A482-6D50-247B-844A82C99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3960440"/>
          </a:xfrm>
        </p:spPr>
        <p:txBody>
          <a:bodyPr/>
          <a:lstStyle/>
          <a:p>
            <a:pPr eaLnBrk="1" hangingPunct="1">
              <a:spcAft>
                <a:spcPts val="200"/>
              </a:spcAft>
            </a:pPr>
            <a:r>
              <a:rPr lang="fr-FR" altLang="fr-FR" dirty="0"/>
              <a:t>Les lycées proposent des enseignements de spécialité parmi les suivants :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Mathématiques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Physique-chimie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Sciences de la vie et de la Terre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Sciences économiques et sociales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Histoire géographie, géopolitique et sciences politiques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Humanités, littérature et philosophie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Langues, littératures et cultures étrangères et régionales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Numérique et sciences informatiques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Sciences de l’ingénieur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Littérature, langues et cultures de l’Antiquité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Arts (arts plastiques ou arts du cirque ou musique ou théâtre ou cinéma-audiovisuel ou danse ou histoire des arts)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Biologie écologie (dans les lycées agricoles uniquement)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 smtClean="0"/>
              <a:t>Éducation </a:t>
            </a:r>
            <a:r>
              <a:rPr lang="fr-FR" altLang="fr-FR" sz="1200" dirty="0"/>
              <a:t>physique, pratiques et culture sportives</a:t>
            </a:r>
          </a:p>
          <a:p>
            <a:pPr>
              <a:spcBef>
                <a:spcPts val="0"/>
              </a:spcBef>
            </a:pPr>
            <a:r>
              <a:rPr lang="fr-FR" altLang="fr-FR" sz="1600" dirty="0">
                <a:latin typeface="Arial" panose="020B0604020202020204" pitchFamily="34" charset="0"/>
              </a:rPr>
              <a:t>Les lycées offrent au moins les sept premiers de ces treize enseignements de </a:t>
            </a:r>
            <a:r>
              <a:rPr lang="fr-FR" altLang="fr-FR" sz="1600" dirty="0" smtClean="0">
                <a:latin typeface="Arial" panose="020B0604020202020204" pitchFamily="34" charset="0"/>
              </a:rPr>
              <a:t>spécialité.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altLang="fr-FR" sz="1600" dirty="0">
                <a:latin typeface="Arial" panose="020B0604020202020204" pitchFamily="34" charset="0"/>
              </a:rPr>
              <a:t>Si l’élève souhaite choisir un enseignement de spécialité qui n’est pas offert par son </a:t>
            </a:r>
            <a:r>
              <a:rPr lang="fr-FR" altLang="fr-FR" sz="1600" dirty="0" smtClean="0">
                <a:latin typeface="Arial" panose="020B0604020202020204" pitchFamily="34" charset="0"/>
              </a:rPr>
              <a:t>établissement, </a:t>
            </a:r>
            <a:r>
              <a:rPr lang="fr-FR" altLang="fr-FR" sz="1600" dirty="0">
                <a:latin typeface="Arial" panose="020B0604020202020204" pitchFamily="34" charset="0"/>
              </a:rPr>
              <a:t>il peut le suivre dans un autre établissement ou par le </a:t>
            </a:r>
            <a:r>
              <a:rPr lang="fr-FR" altLang="fr-FR" sz="1600" dirty="0" err="1" smtClean="0">
                <a:latin typeface="Arial" panose="020B0604020202020204" pitchFamily="34" charset="0"/>
              </a:rPr>
              <a:t>Cned</a:t>
            </a:r>
            <a:r>
              <a:rPr lang="fr-FR" altLang="fr-FR" sz="1600" dirty="0" smtClean="0">
                <a:latin typeface="Arial" panose="020B0604020202020204" pitchFamily="34" charset="0"/>
              </a:rPr>
              <a:t>.</a:t>
            </a:r>
            <a:endParaRPr lang="fr-FR" altLang="fr-FR" sz="15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Police système Courant"/>
              <a:buChar char="-"/>
            </a:pPr>
            <a:endParaRPr lang="fr-FR" altLang="fr-FR" sz="16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09F5BF6-4B2E-6DE9-1BA2-977243B7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Enseignements de spécialité</a:t>
            </a:r>
          </a:p>
        </p:txBody>
      </p:sp>
    </p:spTree>
    <p:extLst>
      <p:ext uri="{BB962C8B-B14F-4D97-AF65-F5344CB8AC3E}">
        <p14:creationId xmlns:p14="http://schemas.microsoft.com/office/powerpoint/2010/main" val="20897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47AA55-18E7-8C98-AB33-4E369C10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B79F15-7D46-1D13-B523-18515611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A89606-32DC-0202-F864-2383B162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F25C72-7662-010A-D774-0D257A751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388843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dirty="0"/>
              <a:t>Des enseignements optionnels pour</a:t>
            </a:r>
            <a:r>
              <a:rPr lang="fr-FR" altLang="fr-FR" b="1" dirty="0"/>
              <a:t> élargir sa culture </a:t>
            </a:r>
            <a:r>
              <a:rPr lang="fr-FR" altLang="fr-FR" dirty="0"/>
              <a:t>ou compléter son profil :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En première et en </a:t>
            </a:r>
            <a:r>
              <a:rPr lang="fr-FR" altLang="fr-FR" dirty="0" smtClean="0"/>
              <a:t>terminale, </a:t>
            </a:r>
            <a:r>
              <a:rPr lang="fr-FR" altLang="fr-FR" dirty="0"/>
              <a:t>les élèves de la voie générale peuvent choisir un enseignement optionnel parmi : </a:t>
            </a:r>
          </a:p>
          <a:p>
            <a:pPr marL="490538" indent="-130175" fontAlgn="base"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Langue vivante C</a:t>
            </a:r>
          </a:p>
          <a:p>
            <a:pPr marL="490538" indent="-130175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Arts</a:t>
            </a:r>
          </a:p>
          <a:p>
            <a:pPr marL="490538" indent="-130175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Langue des signes française (LSF)</a:t>
            </a:r>
          </a:p>
          <a:p>
            <a:pPr marL="490538" indent="-130175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Éducation physique et sportive</a:t>
            </a:r>
          </a:p>
          <a:p>
            <a:pPr marL="490538" indent="-130175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Langues et cultures de l’Antiquité (cumulable avec une autre option)</a:t>
            </a:r>
            <a:endParaRPr lang="fr-FR" altLang="fr-FR" dirty="0"/>
          </a:p>
          <a:p>
            <a:pPr lvl="1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En terminale, les élèves peuvent également ajouter un enseignement optionnel pour élargir leurs possibilités d’études supérieures :</a:t>
            </a:r>
          </a:p>
          <a:p>
            <a:pPr marL="490538" indent="-130175" fontAlgn="base"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Droit et grands enjeux du monde contemporain</a:t>
            </a:r>
          </a:p>
          <a:p>
            <a:pPr marL="490538" indent="-130175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Mathématiques expertes s’adresse aux élèves qui ont choisi la spécialité mathématiques en terminale</a:t>
            </a:r>
          </a:p>
          <a:p>
            <a:pPr marL="490538" indent="-130175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400" dirty="0"/>
              <a:t>Mathématiques complémentaires s’adresse aux élèves qui n’ont pas choisi la spécialité mathématiques en terminale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CF883D7-1E96-18AF-E75B-B27179CF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Enseignements optionnels</a:t>
            </a:r>
          </a:p>
        </p:txBody>
      </p:sp>
    </p:spTree>
    <p:extLst>
      <p:ext uri="{BB962C8B-B14F-4D97-AF65-F5344CB8AC3E}">
        <p14:creationId xmlns:p14="http://schemas.microsoft.com/office/powerpoint/2010/main" val="178043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ADFA30-B18F-233C-8324-010732F2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CFFFAF-72D5-0612-B699-0EAEC7BC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4726B7-F968-FC84-2253-2E98DB84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3DA3FED6-34A2-E92E-D1E2-2D9872B0B6CF}"/>
              </a:ext>
            </a:extLst>
          </p:cNvPr>
          <p:cNvSpPr txBox="1">
            <a:spLocks/>
          </p:cNvSpPr>
          <p:nvPr/>
        </p:nvSpPr>
        <p:spPr bwMode="auto">
          <a:xfrm>
            <a:off x="4751388" y="2708919"/>
            <a:ext cx="428510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 Black" panose="020B0A04020102020204" pitchFamily="34" charset="0"/>
              </a:rPr>
              <a:t>VOIE TECHNOLOGIQUE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cap="all" dirty="0">
                <a:latin typeface="Arial "/>
              </a:rPr>
              <a:t>La première</a:t>
            </a:r>
            <a:br>
              <a:rPr lang="fr-FR" altLang="fr-FR" sz="2400" b="1" cap="all" dirty="0">
                <a:latin typeface="Arial "/>
              </a:rPr>
            </a:br>
            <a:r>
              <a:rPr lang="fr-FR" altLang="fr-FR" sz="2400" b="1" cap="all" dirty="0">
                <a:latin typeface="Arial "/>
              </a:rPr>
              <a:t>et la terminale</a:t>
            </a:r>
            <a:endParaRPr lang="fr-FR" altLang="fr-FR" sz="2400" b="1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7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FF896E-9C40-B515-E21B-11EDB408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9083D8-2EAA-65FA-3AB3-FD129A45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181F4E-3A3E-F762-E57C-BF097687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F8A389-3396-E956-8F06-C75E42557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ts val="600"/>
              </a:spcAft>
            </a:pPr>
            <a:r>
              <a:rPr lang="fr-FR" altLang="fr-FR" dirty="0"/>
              <a:t>Dès la fin de la seconde, les élèves optant pour la voie technologique se dirigent  vers </a:t>
            </a:r>
            <a:r>
              <a:rPr lang="fr-FR" altLang="fr-FR" b="1" dirty="0"/>
              <a:t>une série, qui déterminera leurs enseignements de spécialité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ST2S : Sciences et technologies de la santé et du social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STL : Sciences et technologies de laboratoire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STD2A : Sciences et technologies du design et des arts appliqués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STI2D : Sciences et technologies de l’industrie et du développement durable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STMG : Sciences et technologies du management et de la gestion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STHR : Sciences et technologies de l’hôtellerie et de la restauration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S2TMD : Sciences et techniques du théâtre, de la musique et de la danse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dirty="0"/>
              <a:t>STAV : Sciences et technologies de l’agronomie et du vivant (dans les lycées agricoles uniquement)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8AC311A-81BF-5DAC-94DA-1B2F3328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voie technologique</a:t>
            </a:r>
          </a:p>
        </p:txBody>
      </p:sp>
    </p:spTree>
    <p:extLst>
      <p:ext uri="{BB962C8B-B14F-4D97-AF65-F5344CB8AC3E}">
        <p14:creationId xmlns:p14="http://schemas.microsoft.com/office/powerpoint/2010/main" val="144481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029EC6-8B31-7897-8FAE-3C7FEC5C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BFCD74-87D5-6527-14C9-2CEAE7DE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E2A615-4D71-3D28-0C96-04C518FF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E79C2C8-8D9B-F02F-B8F9-BD3A4A1C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enseignements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CFE3E59-0D88-35F1-2D45-5304D19D9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3960440"/>
          </a:xfrm>
        </p:spPr>
        <p:txBody>
          <a:bodyPr/>
          <a:lstStyle/>
          <a:p>
            <a:pPr fontAlgn="base">
              <a:spcAft>
                <a:spcPts val="300"/>
              </a:spcAft>
            </a:pPr>
            <a:r>
              <a:rPr lang="fr-FR" altLang="fr-FR" b="1" dirty="0"/>
              <a:t>Enseignements communs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Français (en première) : </a:t>
            </a:r>
            <a:r>
              <a:rPr lang="fr-FR" altLang="fr-FR" dirty="0" smtClean="0"/>
              <a:t>3 h</a:t>
            </a:r>
            <a:endParaRPr lang="fr-FR" altLang="fr-FR" dirty="0"/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Philosophie (en terminale) : </a:t>
            </a:r>
            <a:r>
              <a:rPr lang="fr-FR" altLang="fr-FR" dirty="0" smtClean="0"/>
              <a:t>2 h</a:t>
            </a:r>
            <a:endParaRPr lang="fr-FR" altLang="fr-FR" dirty="0"/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 smtClean="0"/>
              <a:t>Histoire-géographie </a:t>
            </a:r>
            <a:r>
              <a:rPr lang="fr-FR" altLang="fr-FR" dirty="0"/>
              <a:t>: </a:t>
            </a:r>
            <a:r>
              <a:rPr lang="fr-FR" altLang="fr-FR" dirty="0" smtClean="0"/>
              <a:t>1 h 30</a:t>
            </a:r>
            <a:endParaRPr lang="fr-FR" altLang="fr-FR" dirty="0"/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Langues vivantes (A et B) + enseignement technologique en langue vivante (ETLV) : </a:t>
            </a:r>
            <a:r>
              <a:rPr lang="fr-FR" altLang="fr-FR" dirty="0" smtClean="0"/>
              <a:t>4 h </a:t>
            </a:r>
            <a:r>
              <a:rPr lang="fr-FR" altLang="fr-FR" dirty="0"/>
              <a:t>de langues vivantes (dont </a:t>
            </a:r>
            <a:r>
              <a:rPr lang="fr-FR" altLang="fr-FR" dirty="0" smtClean="0"/>
              <a:t>1 h </a:t>
            </a:r>
            <a:r>
              <a:rPr lang="fr-FR" altLang="fr-FR" dirty="0"/>
              <a:t>d’ETLV)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 smtClean="0"/>
              <a:t>Éducation </a:t>
            </a:r>
            <a:r>
              <a:rPr lang="fr-FR" altLang="fr-FR" dirty="0"/>
              <a:t>physique et sportive : </a:t>
            </a:r>
            <a:r>
              <a:rPr lang="fr-FR" altLang="fr-FR" dirty="0" smtClean="0"/>
              <a:t>2 h</a:t>
            </a:r>
            <a:endParaRPr lang="fr-FR" altLang="fr-FR" dirty="0"/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Mathématiques : </a:t>
            </a:r>
            <a:r>
              <a:rPr lang="fr-FR" altLang="fr-FR" dirty="0" smtClean="0"/>
              <a:t>3 h</a:t>
            </a:r>
            <a:endParaRPr lang="fr-FR" altLang="fr-FR" dirty="0"/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Enseignement moral et civique : </a:t>
            </a:r>
            <a:r>
              <a:rPr lang="fr-FR" altLang="fr-FR" dirty="0" smtClean="0"/>
              <a:t>18 h </a:t>
            </a:r>
            <a:r>
              <a:rPr lang="fr-FR" altLang="fr-FR" dirty="0"/>
              <a:t>sur l’année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</a:pPr>
            <a:r>
              <a:rPr lang="fr-FR" altLang="fr-FR" dirty="0"/>
              <a:t>Accompagnement au choix de l’orientation : </a:t>
            </a:r>
            <a:r>
              <a:rPr lang="fr-FR" altLang="fr-FR" dirty="0" smtClean="0"/>
              <a:t>54 h </a:t>
            </a:r>
            <a:r>
              <a:rPr lang="fr-FR" altLang="fr-FR" dirty="0"/>
              <a:t>à titre indicatif sur l’année</a:t>
            </a:r>
          </a:p>
          <a:p>
            <a:pPr lvl="1" fontAlgn="base">
              <a:spcAft>
                <a:spcPct val="0"/>
              </a:spcAft>
            </a:pPr>
            <a:endParaRPr lang="fr-FR" altLang="fr-FR" dirty="0"/>
          </a:p>
          <a:p>
            <a:pPr fontAlgn="base">
              <a:spcBef>
                <a:spcPts val="200"/>
              </a:spcBef>
              <a:spcAft>
                <a:spcPts val="300"/>
              </a:spcAft>
            </a:pPr>
            <a:r>
              <a:rPr lang="fr-FR" altLang="fr-FR" b="1" dirty="0"/>
              <a:t>Enseignements de spécialité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3 enseignements de spécialité en première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2 enseignements de spécialité en terminale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dirty="0"/>
              <a:t>Les enseignements de spécialité sont déterminés par la série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25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C3F9E5-F53F-86AB-B6CB-A602F596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FE057C-7291-31C7-3D00-4C06D049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BED8F7-6A1D-283C-8DC4-3ECC0425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84BFA3-3B66-FC8C-F228-38EA74BEB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altLang="fr-FR" b="1" dirty="0"/>
              <a:t>Enseignements optionnels</a:t>
            </a:r>
            <a:endParaRPr lang="fr-FR" altLang="fr-FR" sz="1400" b="1" dirty="0"/>
          </a:p>
          <a:p>
            <a:pPr marL="179388" indent="0">
              <a:buNone/>
            </a:pPr>
            <a:r>
              <a:rPr lang="fr-FR" altLang="fr-FR" sz="1400" dirty="0"/>
              <a:t>Les élèves de la voie technologique peuvent choisir deux enseignements optionnels (au plus) parmi :</a:t>
            </a:r>
            <a:endParaRPr lang="fr-FR" altLang="fr-FR" sz="1400" b="1" dirty="0"/>
          </a:p>
          <a:p>
            <a:pPr lvl="1" fontAlgn="base">
              <a:spcBef>
                <a:spcPts val="0"/>
              </a:spcBef>
              <a:spcAft>
                <a:spcPct val="0"/>
              </a:spcAft>
            </a:pPr>
            <a:r>
              <a:rPr lang="fr-FR" altLang="fr-FR" dirty="0"/>
              <a:t>Langue vivante C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</a:pPr>
            <a:r>
              <a:rPr lang="fr-FR" altLang="fr-FR" dirty="0"/>
              <a:t>Langue des signes française (LSF) 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</a:pPr>
            <a:r>
              <a:rPr lang="fr-FR" altLang="fr-FR" dirty="0"/>
              <a:t>Arts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</a:pPr>
            <a:r>
              <a:rPr lang="fr-FR" altLang="fr-FR" dirty="0" smtClean="0"/>
              <a:t>Éducation </a:t>
            </a:r>
            <a:r>
              <a:rPr lang="fr-FR" altLang="fr-FR" dirty="0"/>
              <a:t>physique et sportive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</a:pPr>
            <a:r>
              <a:rPr lang="fr-FR" altLang="fr-FR" dirty="0"/>
              <a:t>Langues et cultures de l’Antiquité (cumulable avec deux autres options)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</a:pPr>
            <a:r>
              <a:rPr lang="fr-FR" altLang="fr-FR" dirty="0"/>
              <a:t>Droit et grands enjeux du monde contemporain (en terminale uniquement)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C9462E0-267A-307F-3286-3003AE4B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enseignements (suite)</a:t>
            </a:r>
          </a:p>
        </p:txBody>
      </p:sp>
    </p:spTree>
    <p:extLst>
      <p:ext uri="{BB962C8B-B14F-4D97-AF65-F5344CB8AC3E}">
        <p14:creationId xmlns:p14="http://schemas.microsoft.com/office/powerpoint/2010/main" val="35675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8E91E2-192F-356B-9A93-AB03A6DB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61E2CA-E32A-9B35-2FC5-7ABE7A2D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C9D820-83BD-0555-C3F2-D8B796E6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A8E7934F-DE04-847D-1E56-5F9C3480C1B0}"/>
              </a:ext>
            </a:extLst>
          </p:cNvPr>
          <p:cNvSpPr txBox="1">
            <a:spLocks/>
          </p:cNvSpPr>
          <p:nvPr/>
        </p:nvSpPr>
        <p:spPr bwMode="auto">
          <a:xfrm>
            <a:off x="4751388" y="2708918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 Black" panose="020B0A04020102020204" pitchFamily="34" charset="0"/>
              </a:rPr>
              <a:t>LES ÉPREUVES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latin typeface="Arial Black" panose="020B0A04020102020204" pitchFamily="34" charset="0"/>
              </a:rPr>
              <a:t>DU BACCALAURÉAT</a:t>
            </a:r>
          </a:p>
        </p:txBody>
      </p:sp>
    </p:spTree>
    <p:extLst>
      <p:ext uri="{BB962C8B-B14F-4D97-AF65-F5344CB8AC3E}">
        <p14:creationId xmlns:p14="http://schemas.microsoft.com/office/powerpoint/2010/main" val="121868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DA2E0A-FA70-6413-181E-E5E17F67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7DFFCC-6A7C-A7EC-8F40-58012B51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7B445C-A8A6-84AE-7F5B-2BA4A0A5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E89251-5183-74FB-50D3-0E0651559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9712" y="2193082"/>
            <a:ext cx="6984776" cy="3250478"/>
          </a:xfr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8650" lvl="1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8650" lvl="1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</a:t>
            </a:r>
            <a:b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</a:b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et 1 épreuve orale terminale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(« grand oral </a:t>
            </a:r>
            <a:r>
              <a:rPr lang="fr-FR" sz="1200" dirty="0" smtClean="0">
                <a:latin typeface="Arial" panose="020B0604020202020204" pitchFamily="34" charset="0"/>
                <a:ea typeface="Roboto" panose="02000000000000000000" pitchFamily="2" charset="0"/>
              </a:rPr>
              <a:t>»).</a:t>
            </a:r>
          </a:p>
          <a:p>
            <a:pPr marL="628650" lvl="1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endParaRPr lang="fr-FR" sz="1200" dirty="0" smtClean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Clr>
                <a:srgbClr val="EE7444"/>
              </a:buClr>
              <a:buSzPct val="100000"/>
              <a:defRPr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contrôle continu représente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40 %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la note finale</a:t>
            </a:r>
          </a:p>
          <a:p>
            <a:pPr marL="62865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30 % correspondant à la moyenne de l'élève au cours du cycle terminal en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histoire-géographie, LVA-LVB, enseignement scientifique dans la voie générale ou mathématiques dans la voie technologique, et EPS. Chacun de ces cinq enseignements compte à poids égal, soit 6 %, sur le cycle terminal ;</a:t>
            </a:r>
          </a:p>
          <a:p>
            <a:pPr marL="62865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r>
              <a:rPr lang="fr-FR" sz="1200" b="1" dirty="0" smtClean="0">
                <a:latin typeface="Arial" panose="020B0604020202020204" pitchFamily="34" charset="0"/>
                <a:ea typeface="Roboto" panose="02000000000000000000" pitchFamily="2" charset="0"/>
              </a:rPr>
              <a:t>8 %</a:t>
            </a:r>
            <a:r>
              <a:rPr lang="fr-FR" sz="1200" dirty="0" smtClean="0">
                <a:latin typeface="Arial" panose="020B0604020202020204" pitchFamily="34" charset="0"/>
                <a:ea typeface="Roboto" panose="02000000000000000000" pitchFamily="2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correspondant à la moyenne dans l'enseignement de spécialité suivi uniquement en classe de première ;</a:t>
            </a:r>
          </a:p>
          <a:p>
            <a:pPr marL="62865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r>
              <a:rPr lang="fr-FR" sz="1200" b="1" dirty="0" smtClean="0">
                <a:latin typeface="Arial" panose="020B0604020202020204" pitchFamily="34" charset="0"/>
                <a:ea typeface="Roboto" panose="02000000000000000000" pitchFamily="2" charset="0"/>
              </a:rPr>
              <a:t>2 %</a:t>
            </a:r>
            <a:r>
              <a:rPr lang="fr-FR" sz="1200" dirty="0" smtClean="0">
                <a:latin typeface="Arial" panose="020B0604020202020204" pitchFamily="34" charset="0"/>
                <a:ea typeface="Roboto" panose="02000000000000000000" pitchFamily="2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correspondant à la moyenne dans l'enseignement moral et civique, sur le cycle terminal.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6C77157-8B1F-4685-80A8-1AEC245D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baccalauréat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9286E-2CBF-1D40-B8A4-92EE50AD8B94}"/>
              </a:ext>
            </a:extLst>
          </p:cNvPr>
          <p:cNvSpPr/>
          <p:nvPr/>
        </p:nvSpPr>
        <p:spPr>
          <a:xfrm>
            <a:off x="359999" y="2824336"/>
            <a:ext cx="1292342" cy="182880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 technologique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06228951-0A4D-B04E-8A6C-C35078DE75D8}"/>
              </a:ext>
            </a:extLst>
          </p:cNvPr>
          <p:cNvSpPr/>
          <p:nvPr/>
        </p:nvSpPr>
        <p:spPr>
          <a:xfrm>
            <a:off x="1741587" y="2184040"/>
            <a:ext cx="238125" cy="3117168"/>
          </a:xfrm>
          <a:prstGeom prst="leftBrace">
            <a:avLst/>
          </a:prstGeom>
          <a:ln>
            <a:solidFill>
              <a:srgbClr val="95B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B6D9C8-BBF3-7B4B-8BB3-A400FFB1CE61}"/>
              </a:ext>
            </a:extLst>
          </p:cNvPr>
          <p:cNvSpPr/>
          <p:nvPr/>
        </p:nvSpPr>
        <p:spPr>
          <a:xfrm>
            <a:off x="372840" y="5486326"/>
            <a:ext cx="8460471" cy="749322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400" b="1" u="sng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464E04-53D4-9F4A-8C6F-4B41D1043815}"/>
              </a:ext>
            </a:extLst>
          </p:cNvPr>
          <p:cNvSpPr txBox="1"/>
          <p:nvPr/>
        </p:nvSpPr>
        <p:spPr>
          <a:xfrm>
            <a:off x="359998" y="5546551"/>
            <a:ext cx="84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EE7444"/>
              </a:buClr>
              <a:buFont typeface="Arial"/>
              <a:buNone/>
              <a:defRPr/>
            </a:pPr>
            <a:r>
              <a:rPr lang="fr-FR" sz="1200" b="1" dirty="0">
                <a:solidFill>
                  <a:prstClr val="black"/>
                </a:solidFill>
              </a:rPr>
              <a:t>Les épreuves de rattrapage : </a:t>
            </a:r>
            <a:r>
              <a:rPr lang="fr-FR" sz="1200" dirty="0">
                <a:solidFill>
                  <a:prstClr val="black"/>
                </a:solidFill>
              </a:rPr>
              <a:t>Un élève ayant obtenu une note supérieure ou égale à 8 et inférieure à 10 au baccalauréat peut se présenter aux épreuves de rattrapage : deux épreuves orales, dans les disciplines des épreuves </a:t>
            </a:r>
            <a:r>
              <a:rPr lang="fr-FR" sz="1200" dirty="0"/>
              <a:t>terminales </a:t>
            </a:r>
            <a:r>
              <a:rPr lang="fr-FR" sz="1200" dirty="0">
                <a:solidFill>
                  <a:prstClr val="black"/>
                </a:solidFill>
              </a:rPr>
              <a:t>écrites (français, philosophie, ou enseignements de spécialité).</a:t>
            </a:r>
          </a:p>
        </p:txBody>
      </p:sp>
    </p:spTree>
    <p:extLst>
      <p:ext uri="{BB962C8B-B14F-4D97-AF65-F5344CB8AC3E}">
        <p14:creationId xmlns:p14="http://schemas.microsoft.com/office/powerpoint/2010/main" val="261469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7C9DFF6-04C8-D452-2B9B-4BB20E4A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508840"/>
            <a:ext cx="8424000" cy="480000"/>
          </a:xfrm>
        </p:spPr>
        <p:txBody>
          <a:bodyPr/>
          <a:lstStyle/>
          <a:p>
            <a:pPr algn="ctr"/>
            <a:r>
              <a:rPr lang="fr-FR" dirty="0"/>
              <a:t>Calcul de la note du bac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FCD668-BF97-34BA-84EB-7F1F5556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53920B-54AE-E131-DF07-2B666CBD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28CE36-7634-AC41-3A2C-78D5786C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E6B851-32C8-D347-8955-89663D6A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36" y="1988840"/>
            <a:ext cx="4633729" cy="42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3DDC3-894D-78E9-36B8-1B43048E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6717E3-5FD3-2A51-EF16-97CEBC6A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5A7B27-1E5D-4901-03A5-75179F90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ED1CDA-41EA-29D6-D090-12F0EDCA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3F9B87-F580-0649-AFD3-92DF55FF2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lycée d’enseignement général et technologique</a:t>
            </a:r>
          </a:p>
          <a:p>
            <a:pPr>
              <a:defRPr/>
            </a:pPr>
            <a:r>
              <a:rPr lang="fr-FR" dirty="0"/>
              <a:t>La seconde générale et technologique</a:t>
            </a:r>
          </a:p>
          <a:p>
            <a:pPr>
              <a:defRPr/>
            </a:pPr>
            <a:r>
              <a:rPr lang="fr-FR" dirty="0"/>
              <a:t>La voie générale</a:t>
            </a:r>
          </a:p>
          <a:p>
            <a:pPr>
              <a:defRPr/>
            </a:pPr>
            <a:r>
              <a:rPr lang="fr-FR" dirty="0"/>
              <a:t>La voie technologique</a:t>
            </a:r>
          </a:p>
          <a:p>
            <a:pPr>
              <a:defRPr/>
            </a:pPr>
            <a:r>
              <a:rPr lang="fr-FR" dirty="0"/>
              <a:t>Les épreuves du baccalauréat</a:t>
            </a:r>
          </a:p>
          <a:p>
            <a:pPr>
              <a:defRPr/>
            </a:pPr>
            <a:r>
              <a:rPr lang="fr-FR" dirty="0"/>
              <a:t>L’orientation en classe de seconde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888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B33F31-0B70-A347-85D0-33FF5FC5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E88C03-9DE3-1042-A83A-4672F7D1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9D60B8-A3C5-7C42-9361-F26EE162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95D0D4-1B3D-EC4F-9476-F50AC2526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4029120"/>
          </a:xfrm>
        </p:spPr>
        <p:txBody>
          <a:bodyPr/>
          <a:lstStyle/>
          <a:p>
            <a:pPr fontAlgn="base">
              <a:spcAft>
                <a:spcPts val="300"/>
              </a:spcAft>
              <a:defRPr/>
            </a:pPr>
            <a:r>
              <a:rPr lang="fr-FR" altLang="fr-FR" b="1" dirty="0"/>
              <a:t>Classe de </a:t>
            </a:r>
            <a:r>
              <a:rPr lang="fr-FR" altLang="fr-FR" b="1" dirty="0" smtClean="0"/>
              <a:t>seconde</a:t>
            </a:r>
            <a:endParaRPr lang="fr-FR" altLang="fr-FR" b="1" dirty="0"/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Classe permettant d'opter entre la voie technologique et la voie générale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Choix de la série pour la voie technologique, choix des trois spécialités de </a:t>
            </a:r>
            <a:r>
              <a:rPr lang="fr-FR" altLang="fr-FR" dirty="0" smtClean="0"/>
              <a:t>1</a:t>
            </a:r>
            <a:r>
              <a:rPr lang="fr-FR" altLang="fr-FR" baseline="30000" dirty="0" smtClean="0"/>
              <a:t>re</a:t>
            </a:r>
            <a:r>
              <a:rPr lang="fr-FR" altLang="fr-FR" dirty="0" smtClean="0"/>
              <a:t> </a:t>
            </a:r>
            <a:r>
              <a:rPr lang="fr-FR" altLang="fr-FR" dirty="0"/>
              <a:t>pour la voie générale</a:t>
            </a:r>
          </a:p>
          <a:p>
            <a:pPr fontAlgn="base">
              <a:spcBef>
                <a:spcPts val="1800"/>
              </a:spcBef>
              <a:spcAft>
                <a:spcPts val="200"/>
              </a:spcAft>
              <a:defRPr/>
            </a:pPr>
            <a:r>
              <a:rPr lang="fr-FR" altLang="fr-FR" b="1" dirty="0"/>
              <a:t>Classe de </a:t>
            </a:r>
            <a:r>
              <a:rPr lang="fr-FR" altLang="fr-FR" b="1" dirty="0" smtClean="0"/>
              <a:t>première</a:t>
            </a:r>
            <a:endParaRPr lang="fr-FR" altLang="fr-FR" b="1" dirty="0"/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Trois spécialités suivies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Prise en compte, dans le cadre du contrôle continu, des moyennes annuelles de la classe de première dans les enseignements ne donnant pas lieu à des épreuves terminales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Juin : épreuves anticipées de français en première</a:t>
            </a:r>
          </a:p>
          <a:p>
            <a:pPr marL="177800" lvl="1" indent="-177800" fontAlgn="base">
              <a:spcBef>
                <a:spcPts val="1800"/>
              </a:spcBef>
              <a:spcAft>
                <a:spcPts val="200"/>
              </a:spcAft>
              <a:defRPr/>
            </a:pPr>
            <a:r>
              <a:rPr lang="fr-FR" altLang="fr-FR" sz="1800" b="1" dirty="0"/>
              <a:t>Classe de </a:t>
            </a:r>
            <a:r>
              <a:rPr lang="fr-FR" altLang="fr-FR" sz="1800" b="1" dirty="0" smtClean="0"/>
              <a:t>terminale</a:t>
            </a:r>
            <a:endParaRPr lang="fr-FR" altLang="fr-FR" sz="1800" b="1" dirty="0"/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Deux spécialités conservées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Printemps (au mois de </a:t>
            </a:r>
            <a:r>
              <a:rPr lang="fr-FR" altLang="fr-FR" dirty="0" smtClean="0"/>
              <a:t>mars</a:t>
            </a:r>
            <a:r>
              <a:rPr lang="fr-FR" altLang="fr-FR" dirty="0"/>
              <a:t>) : deux épreuves de </a:t>
            </a:r>
            <a:r>
              <a:rPr lang="fr-FR" altLang="fr-FR" dirty="0" smtClean="0"/>
              <a:t>spécialité</a:t>
            </a:r>
            <a:endParaRPr lang="fr-FR" altLang="fr-FR" dirty="0"/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Prise en compte, dans le cadre du contrôle continu, des moyennes annuelles de la classe de terminale dans les enseignements ne donnant pas lieu à des épreuves terminales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Juin : épreuve écrite de philosophie et Grand oral</a:t>
            </a:r>
          </a:p>
          <a:p>
            <a:pPr lvl="1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altLang="fr-FR" dirty="0"/>
              <a:t>Juillet : délivrance du baccalauréat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211506F-22E8-2F4E-9DC8-7E7D9AA5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Étapes de la scolarité des futurs bacheliers </a:t>
            </a:r>
          </a:p>
        </p:txBody>
      </p:sp>
    </p:spTree>
    <p:extLst>
      <p:ext uri="{BB962C8B-B14F-4D97-AF65-F5344CB8AC3E}">
        <p14:creationId xmlns:p14="http://schemas.microsoft.com/office/powerpoint/2010/main" val="312849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AB7AB-D084-9B47-8EBA-B7006A69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736EC8-09BC-0440-AD7D-0ECCC259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FC12E4-1F02-BF42-BD8D-21F7A1CD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AFAC381-2175-C540-A3FB-7ED8A5CC46DC}"/>
              </a:ext>
            </a:extLst>
          </p:cNvPr>
          <p:cNvSpPr txBox="1">
            <a:spLocks/>
          </p:cNvSpPr>
          <p:nvPr/>
        </p:nvSpPr>
        <p:spPr bwMode="auto">
          <a:xfrm>
            <a:off x="4751388" y="2486025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 Black" panose="020B0A04020102020204" pitchFamily="34" charset="0"/>
              </a:rPr>
              <a:t>L’ORIENTATION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latin typeface="Arial Black" panose="020B0A04020102020204" pitchFamily="34" charset="0"/>
              </a:rPr>
              <a:t>EN SECONDE</a:t>
            </a:r>
            <a:r>
              <a:rPr lang="fr-FR" altLang="fr-FR" sz="2400" b="1" baseline="30000" dirty="0">
                <a:latin typeface="Arial Black" panose="020B0A04020102020204" pitchFamily="34" charset="0"/>
              </a:rPr>
              <a:t> </a:t>
            </a:r>
            <a:r>
              <a:rPr lang="fr-FR" altLang="fr-FR" sz="2400" b="1" dirty="0">
                <a:latin typeface="Arial Black" panose="020B0A04020102020204" pitchFamily="34" charset="0"/>
              </a:rPr>
              <a:t>GÉNÉRALE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latin typeface="Arial Black" panose="020B0A04020102020204" pitchFamily="34" charset="0"/>
              </a:rPr>
              <a:t>ET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3062943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2B6EF8-E5A2-F545-8C73-F54D81B4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B5E411-F473-B34E-8C37-7AF4CAF9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F0A19A-0BF4-EE46-AC28-A42DAD57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56205E-7E37-BA47-A931-AB1B76D9A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3816424"/>
          </a:xfrm>
        </p:spPr>
        <p:txBody>
          <a:bodyPr/>
          <a:lstStyle/>
          <a:p>
            <a:pPr fontAlgn="base">
              <a:spcAft>
                <a:spcPts val="1200"/>
              </a:spcAft>
            </a:pPr>
            <a:r>
              <a:rPr lang="fr-FR" altLang="fr-FR" dirty="0"/>
              <a:t>Dès le début de l’année de seconde, les lycéens commencent à construire leur projet </a:t>
            </a:r>
            <a:r>
              <a:rPr lang="fr-FR" altLang="fr-FR" dirty="0" smtClean="0"/>
              <a:t>d’orientation ; </a:t>
            </a:r>
            <a:r>
              <a:rPr lang="fr-FR" altLang="fr-FR" dirty="0"/>
              <a:t>ils sont accompagnés par l’équipe pédagogique dans le cadre de l’aide au choix d’orientation.</a:t>
            </a:r>
          </a:p>
          <a:p>
            <a:pPr fontAlgn="base">
              <a:spcAft>
                <a:spcPts val="1200"/>
              </a:spcAft>
            </a:pPr>
            <a:r>
              <a:rPr lang="fr-FR" altLang="fr-FR" dirty="0"/>
              <a:t>Les semaines de l’orientation et les événements dédiés à l’orientation permettent aux élèves de rencontrer des professionnels et des étudiants afin de mieux formuler leurs aspirations et d’identifier les pistes qui leur correspondent.</a:t>
            </a:r>
          </a:p>
          <a:p>
            <a:pPr fontAlgn="base">
              <a:spcAft>
                <a:spcPts val="600"/>
              </a:spcAft>
            </a:pPr>
            <a:r>
              <a:rPr lang="fr-FR" altLang="fr-FR" dirty="0"/>
              <a:t>Afin de fournir aux élèves une information fiable et approfondie sur les formations de l’enseignement supérieur et le monde professionnel, </a:t>
            </a:r>
            <a:r>
              <a:rPr lang="fr-FR" altLang="fr-FR" dirty="0" smtClean="0"/>
              <a:t>l’Onisep </a:t>
            </a:r>
            <a:r>
              <a:rPr lang="fr-FR" altLang="fr-FR" dirty="0"/>
              <a:t>a mis en ligne une plateforme de ressources :  </a:t>
            </a: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fr-FR" altLang="fr-FR" dirty="0"/>
              <a:t> </a:t>
            </a:r>
            <a:r>
              <a:rPr lang="fr-FR" altLang="fr-FR" sz="2000" u="sng" dirty="0">
                <a:hlinkClick r:id="rId2"/>
              </a:rPr>
              <a:t>www.secondes-premieres2022-2023.fr/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77C69B5-5602-374C-BE2D-C824E0E3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406393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D513DE-261E-ED42-B728-47986A52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F8CD8E-962B-A945-AA4B-44A6857B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CE44CC-E48A-3D4F-B0A4-B9F035F9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C75031-5A4F-8A49-B536-5768A35BB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</a:pPr>
            <a:r>
              <a:rPr lang="fr-FR" altLang="fr-FR" dirty="0"/>
              <a:t>Avant les vacances de Noël, chaque lycée informe les élèves et les familles des enseignements de spécialité qui seront disponibles au sein de l’établissement.</a:t>
            </a:r>
          </a:p>
          <a:p>
            <a:pPr fontAlgn="base">
              <a:spcAft>
                <a:spcPts val="1200"/>
              </a:spcAft>
            </a:pPr>
            <a:r>
              <a:rPr lang="fr-FR" altLang="fr-FR" dirty="0"/>
              <a:t>À la fin du deuxième trimestre, chaque élève formule des </a:t>
            </a:r>
            <a:r>
              <a:rPr lang="fr-FR" altLang="fr-FR" b="1" dirty="0"/>
              <a:t>souhaits d’orientation</a:t>
            </a:r>
            <a:r>
              <a:rPr lang="fr-FR" altLang="fr-FR" dirty="0"/>
              <a:t> grâce à la « fiche dialogue » renseignée par les parents, qui est le support des échanges entre la famille et l’établissement.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2743648-ABC3-E147-A748-EDCB74CE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2</a:t>
            </a:r>
            <a:r>
              <a:rPr lang="fr-FR" baseline="30000" dirty="0"/>
              <a:t>e</a:t>
            </a:r>
            <a:r>
              <a:rPr lang="fr-FR" dirty="0"/>
              <a:t> trimestre en seconde</a:t>
            </a:r>
          </a:p>
        </p:txBody>
      </p:sp>
    </p:spTree>
    <p:extLst>
      <p:ext uri="{BB962C8B-B14F-4D97-AF65-F5344CB8AC3E}">
        <p14:creationId xmlns:p14="http://schemas.microsoft.com/office/powerpoint/2010/main" val="284092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DF1B43-600A-0B41-8F1A-2AEF63BE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B69C5D-9C28-D547-B82C-AC06A353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1FD084-F8B4-434A-B758-094D3440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8A2AA0-3A9F-0D46-8133-A7A3D621F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  <a:defRPr/>
            </a:pPr>
            <a:r>
              <a:rPr lang="fr-FR" altLang="fr-FR" dirty="0"/>
              <a:t>Pour la </a:t>
            </a:r>
            <a:r>
              <a:rPr lang="fr-FR" altLang="fr-FR" b="1" dirty="0"/>
              <a:t>voie générale</a:t>
            </a:r>
            <a:r>
              <a:rPr lang="fr-FR" altLang="fr-FR" dirty="0"/>
              <a:t>, au </a:t>
            </a:r>
            <a:r>
              <a:rPr lang="fr-FR" altLang="fr-FR" dirty="0" smtClean="0"/>
              <a:t>2</a:t>
            </a:r>
            <a:r>
              <a:rPr lang="fr-FR" altLang="fr-FR" baseline="30000" dirty="0" smtClean="0"/>
              <a:t>e</a:t>
            </a:r>
            <a:r>
              <a:rPr lang="fr-FR" altLang="fr-FR" dirty="0" smtClean="0"/>
              <a:t> </a:t>
            </a:r>
            <a:r>
              <a:rPr lang="fr-FR" altLang="fr-FR" dirty="0"/>
              <a:t>trimestre, chaque élève indique </a:t>
            </a:r>
            <a:br>
              <a:rPr lang="fr-FR" altLang="fr-FR" dirty="0"/>
            </a:br>
            <a:r>
              <a:rPr lang="fr-FR" altLang="fr-FR" b="1" dirty="0"/>
              <a:t>4 enseignements de spécialité</a:t>
            </a:r>
            <a:r>
              <a:rPr lang="fr-FR" altLang="fr-FR" sz="2000" b="1" dirty="0"/>
              <a:t>*</a:t>
            </a:r>
            <a:r>
              <a:rPr lang="fr-FR" altLang="fr-FR" b="1" dirty="0"/>
              <a:t> </a:t>
            </a:r>
            <a:r>
              <a:rPr lang="fr-FR" altLang="fr-FR" dirty="0"/>
              <a:t>qui l’intéressent pour la classe de 1</a:t>
            </a:r>
            <a:r>
              <a:rPr lang="fr-FR" altLang="fr-FR" baseline="30000" dirty="0"/>
              <a:t>re</a:t>
            </a:r>
            <a:r>
              <a:rPr lang="fr-FR" altLang="fr-FR" dirty="0"/>
              <a:t>.</a:t>
            </a:r>
          </a:p>
          <a:p>
            <a:pPr fontAlgn="base">
              <a:spcAft>
                <a:spcPts val="1200"/>
              </a:spcAft>
              <a:defRPr/>
            </a:pPr>
            <a:r>
              <a:rPr lang="fr-FR" altLang="fr-FR" dirty="0"/>
              <a:t>Le conseil de classe émet des recommandations sur ces souhaits, en fonction </a:t>
            </a:r>
            <a:br>
              <a:rPr lang="fr-FR" altLang="fr-FR" dirty="0"/>
            </a:br>
            <a:r>
              <a:rPr lang="fr-FR" altLang="fr-FR" dirty="0"/>
              <a:t>du potentiel de l’élève et des organisations de l’établissement. </a:t>
            </a:r>
          </a:p>
          <a:p>
            <a:pPr fontAlgn="base">
              <a:spcAft>
                <a:spcPts val="1200"/>
              </a:spcAft>
              <a:defRPr/>
            </a:pPr>
            <a:r>
              <a:rPr lang="fr-FR" altLang="fr-FR" dirty="0"/>
              <a:t>Ces souhaits font l’objet d’échanges entre la famille, l’élève et l’équipe éducative pour aboutir, après avis du conseil de classe du troisième trimestre, au </a:t>
            </a:r>
            <a:r>
              <a:rPr lang="fr-FR" altLang="fr-FR" b="1" dirty="0"/>
              <a:t>choix de 3 spécialités</a:t>
            </a:r>
            <a:r>
              <a:rPr lang="fr-FR" altLang="fr-FR" dirty="0"/>
              <a:t> pour la classe de 1</a:t>
            </a:r>
            <a:r>
              <a:rPr lang="fr-FR" altLang="fr-FR" baseline="30000" dirty="0"/>
              <a:t>re</a:t>
            </a:r>
            <a:r>
              <a:rPr lang="fr-FR" altLang="fr-FR" dirty="0"/>
              <a:t>.</a:t>
            </a:r>
          </a:p>
          <a:p>
            <a:pPr fontAlgn="base">
              <a:spcAft>
                <a:spcPct val="0"/>
              </a:spcAft>
              <a:defRPr/>
            </a:pPr>
            <a:r>
              <a:rPr lang="fr-FR" altLang="fr-FR" dirty="0"/>
              <a:t>Pour la </a:t>
            </a:r>
            <a:r>
              <a:rPr lang="fr-FR" altLang="fr-FR" b="1" dirty="0"/>
              <a:t>voie technologique</a:t>
            </a:r>
            <a:r>
              <a:rPr lang="fr-FR" altLang="fr-FR" dirty="0"/>
              <a:t>, l’élève et sa famille indiquent leurs souhaits de série qui fera l’objet d’une décision d’orientation au troisième trimestre après discussion avec l’équipe éducative.</a:t>
            </a:r>
          </a:p>
          <a:p>
            <a:pPr marL="0" indent="0" fontAlgn="base">
              <a:spcBef>
                <a:spcPts val="2200"/>
              </a:spcBef>
              <a:spcAft>
                <a:spcPct val="0"/>
              </a:spcAft>
              <a:buFont typeface="Arial"/>
              <a:buNone/>
              <a:defRPr/>
            </a:pPr>
            <a:r>
              <a:rPr lang="fr-FR" altLang="fr-FR" sz="1400" i="1" dirty="0"/>
              <a:t>* voire 5 si l’une des spécialités envisagées n’est pas proposée dans l’établissement.</a:t>
            </a:r>
            <a:endParaRPr lang="fr-FR" sz="16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3A949C2-89D9-914B-BD29-8CB88556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choix pour les voies générale et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3201466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11AE84-897A-674D-8411-A087CE0C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Avril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9E0AE0-B146-C340-9512-0041F800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BE9D2-DC1B-4C4B-8C5A-F3D0F8DF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06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EE34D-1A12-ADE0-F064-7A209C22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lycée d’enseignement général et technologique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5C3FEE-5201-1E47-7774-6A208350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017F20-1971-C25F-078F-1FD8A05B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BAB492-4B46-7F73-E1EA-F5D9AD3D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3F64A3-43B5-0615-101F-FFD2780D1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dirty="0"/>
              <a:t>Pour bien accompagner les élèves dans la conception de leur projet d’orientation</a:t>
            </a:r>
            <a:endParaRPr lang="fr-FR" altLang="fr-FR" sz="1400" dirty="0"/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400" dirty="0"/>
              <a:t>Un temps dédié à l’orientation en 2</a:t>
            </a:r>
            <a:r>
              <a:rPr lang="fr-FR" altLang="fr-FR" sz="1400" baseline="30000" dirty="0"/>
              <a:t>de</a:t>
            </a:r>
            <a:r>
              <a:rPr lang="fr-FR" altLang="fr-FR" sz="1400" dirty="0"/>
              <a:t>, en 1</a:t>
            </a:r>
            <a:r>
              <a:rPr lang="fr-FR" altLang="fr-FR" sz="1400" baseline="30000" dirty="0"/>
              <a:t>re</a:t>
            </a:r>
            <a:r>
              <a:rPr lang="fr-FR" altLang="fr-FR" sz="1400" dirty="0"/>
              <a:t> et en </a:t>
            </a:r>
            <a:r>
              <a:rPr lang="fr-FR" altLang="fr-FR" sz="1400" dirty="0" smtClean="0"/>
              <a:t>terminale.</a:t>
            </a:r>
            <a:endParaRPr lang="fr-FR" altLang="fr-FR" sz="1400" dirty="0"/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400" dirty="0"/>
              <a:t>Des professeurs principaux ou professeurs référents en </a:t>
            </a:r>
            <a:r>
              <a:rPr lang="fr-FR" altLang="fr-FR" sz="1400" dirty="0" smtClean="0"/>
              <a:t>1</a:t>
            </a:r>
            <a:r>
              <a:rPr lang="fr-FR" altLang="fr-FR" sz="1400" baseline="30000" dirty="0" smtClean="0"/>
              <a:t>re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et en </a:t>
            </a:r>
            <a:r>
              <a:rPr lang="fr-FR" altLang="fr-FR" sz="1400" dirty="0" smtClean="0"/>
              <a:t>terminale.</a:t>
            </a:r>
            <a:endParaRPr lang="fr-FR" altLang="fr-FR" sz="1400" dirty="0"/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400" dirty="0"/>
              <a:t>Des </a:t>
            </a:r>
            <a:r>
              <a:rPr lang="fr-FR" altLang="fr-FR" sz="1400" b="1" dirty="0"/>
              <a:t>enseignements communs</a:t>
            </a:r>
            <a:r>
              <a:rPr lang="fr-FR" altLang="fr-FR" sz="1400" dirty="0"/>
              <a:t>, des </a:t>
            </a:r>
            <a:r>
              <a:rPr lang="fr-FR" altLang="fr-FR" sz="1400" b="1" dirty="0"/>
              <a:t>enseignements de spécialité </a:t>
            </a:r>
            <a:r>
              <a:rPr lang="fr-FR" altLang="fr-FR" sz="1400" dirty="0"/>
              <a:t>et la possibilité de choisir </a:t>
            </a:r>
            <a:br>
              <a:rPr lang="fr-FR" altLang="fr-FR" sz="1400" dirty="0"/>
            </a:br>
            <a:r>
              <a:rPr lang="fr-FR" altLang="fr-FR" sz="1400" dirty="0"/>
              <a:t>des </a:t>
            </a:r>
            <a:r>
              <a:rPr lang="fr-FR" altLang="fr-FR" sz="1400" b="1" dirty="0"/>
              <a:t>enseignements </a:t>
            </a:r>
            <a:r>
              <a:rPr lang="fr-FR" altLang="fr-FR" sz="1400" b="1" dirty="0" smtClean="0"/>
              <a:t>optionnels</a:t>
            </a:r>
            <a:r>
              <a:rPr lang="fr-FR" altLang="fr-FR" sz="1400" dirty="0" smtClean="0"/>
              <a:t>.</a:t>
            </a:r>
            <a:r>
              <a:rPr lang="fr-FR" altLang="fr-FR" sz="1400" dirty="0"/>
              <a:t/>
            </a:r>
            <a:br>
              <a:rPr lang="fr-FR" altLang="fr-FR" sz="1400" dirty="0"/>
            </a:br>
            <a:endParaRPr lang="fr-FR" altLang="fr-FR" sz="1400" dirty="0"/>
          </a:p>
          <a:p>
            <a:pPr marL="465746" lvl="1" indent="-285750" fontAlgn="base">
              <a:spcAft>
                <a:spcPct val="0"/>
              </a:spcAft>
              <a:buClr>
                <a:srgbClr val="FF000F"/>
              </a:buClr>
              <a:buFont typeface="Arial" panose="020B0604020202020204" pitchFamily="34" charset="0"/>
              <a:buChar char="•"/>
            </a:pPr>
            <a:endParaRPr lang="fr-FR" altLang="fr-FR" sz="1400" dirty="0"/>
          </a:p>
          <a:p>
            <a:pPr fontAlgn="base">
              <a:spcAft>
                <a:spcPct val="0"/>
              </a:spcAft>
            </a:pPr>
            <a:r>
              <a:rPr lang="fr-FR" altLang="fr-FR" dirty="0"/>
              <a:t>Pour servir de tremplin vers la réussite dans le supérieur 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400" dirty="0"/>
              <a:t>Les lycéens bénéficient </a:t>
            </a:r>
            <a:r>
              <a:rPr lang="fr-FR" altLang="fr-FR" sz="1400" b="1" dirty="0"/>
              <a:t>d’enseignements communs à tous</a:t>
            </a:r>
            <a:r>
              <a:rPr lang="fr-FR" altLang="fr-FR" sz="1400" dirty="0"/>
              <a:t>, qui garantissent l’acquisition </a:t>
            </a:r>
            <a:br>
              <a:rPr lang="fr-FR" altLang="fr-FR" sz="1400" dirty="0"/>
            </a:br>
            <a:r>
              <a:rPr lang="fr-FR" altLang="fr-FR" sz="1400" dirty="0"/>
              <a:t>d’une culture commune et favorisent la réussite de chacun.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400" dirty="0"/>
              <a:t>Les lycéens choisissent </a:t>
            </a:r>
            <a:r>
              <a:rPr lang="fr-FR" altLang="fr-FR" sz="1400" b="1" dirty="0"/>
              <a:t>des enseignements de spécialité </a:t>
            </a:r>
            <a:r>
              <a:rPr lang="fr-FR" altLang="fr-FR" sz="1400" dirty="0"/>
              <a:t>pour approfondir leurs connaissances </a:t>
            </a:r>
            <a:br>
              <a:rPr lang="fr-FR" altLang="fr-FR" sz="1400" dirty="0"/>
            </a:br>
            <a:r>
              <a:rPr lang="fr-FR" altLang="fr-FR" sz="1400" dirty="0"/>
              <a:t>et affiner progressivement leur projet dans leurs domaines de prédilection.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47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FADC8-0A84-477F-20C1-5D6DFAFD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04040"/>
            <a:ext cx="8424000" cy="788856"/>
          </a:xfrm>
        </p:spPr>
        <p:txBody>
          <a:bodyPr/>
          <a:lstStyle/>
          <a:p>
            <a:r>
              <a:rPr lang="fr-FR" dirty="0"/>
              <a:t>La scolarité au lycée d’enseignement général </a:t>
            </a:r>
            <a:br>
              <a:rPr lang="fr-FR" dirty="0"/>
            </a:br>
            <a:r>
              <a:rPr lang="fr-FR" dirty="0"/>
              <a:t>et technologique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0CE029-8572-D4B7-FD0B-DE4F5EA0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F2739D-E146-0556-1EF1-BFE7E7D6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5B784F-104B-A96D-FBEF-01D41B43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7112390-F79C-2EF3-9BCD-81C2923FE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636912"/>
            <a:ext cx="8424000" cy="3260112"/>
          </a:xfrm>
        </p:spPr>
        <p:txBody>
          <a:bodyPr/>
          <a:lstStyle/>
          <a:p>
            <a:pPr fontAlgn="base">
              <a:spcBef>
                <a:spcPts val="300"/>
              </a:spcBef>
              <a:spcAft>
                <a:spcPts val="1200"/>
              </a:spcAft>
              <a:tabLst>
                <a:tab pos="360000" algn="l"/>
              </a:tabLst>
              <a:defRPr/>
            </a:pPr>
            <a:r>
              <a:rPr lang="fr-FR" altLang="fr-FR" dirty="0"/>
              <a:t>En </a:t>
            </a:r>
            <a:r>
              <a:rPr lang="fr-FR" altLang="fr-FR" b="1" dirty="0"/>
              <a:t>seconde GT </a:t>
            </a:r>
            <a:r>
              <a:rPr lang="fr-FR" altLang="fr-FR" dirty="0"/>
              <a:t>: tronc commun  +  accompagnement personnalisé (AP) 			                </a:t>
            </a:r>
            <a:r>
              <a:rPr lang="fr-FR" altLang="fr-FR" dirty="0" smtClean="0"/>
              <a:t>(+ </a:t>
            </a:r>
            <a:r>
              <a:rPr lang="fr-FR" altLang="fr-FR" dirty="0"/>
              <a:t>options)</a:t>
            </a:r>
          </a:p>
          <a:p>
            <a:pPr fontAlgn="base">
              <a:spcBef>
                <a:spcPts val="300"/>
              </a:spcBef>
              <a:spcAft>
                <a:spcPts val="1200"/>
              </a:spcAft>
              <a:defRPr/>
            </a:pPr>
            <a:r>
              <a:rPr lang="fr-FR" altLang="fr-FR" dirty="0"/>
              <a:t>En </a:t>
            </a:r>
            <a:r>
              <a:rPr lang="fr-FR" altLang="fr-FR" b="1" dirty="0"/>
              <a:t>première</a:t>
            </a:r>
            <a:r>
              <a:rPr lang="fr-FR" altLang="fr-FR" dirty="0"/>
              <a:t>  :     tronc commun  +  3 spécialités   +   AP</a:t>
            </a:r>
            <a:r>
              <a:rPr lang="fr-FR" altLang="fr-FR" dirty="0">
                <a:solidFill>
                  <a:srgbClr val="FF0000"/>
                </a:solidFill>
              </a:rPr>
              <a:t>   </a:t>
            </a:r>
            <a:r>
              <a:rPr lang="fr-FR" altLang="fr-FR" dirty="0"/>
              <a:t>(+ options)</a:t>
            </a:r>
          </a:p>
          <a:p>
            <a:pPr fontAlgn="base">
              <a:spcBef>
                <a:spcPts val="300"/>
              </a:spcBef>
              <a:spcAft>
                <a:spcPts val="1200"/>
              </a:spcAft>
              <a:defRPr/>
            </a:pPr>
            <a:r>
              <a:rPr lang="fr-FR" altLang="fr-FR" dirty="0"/>
              <a:t>En </a:t>
            </a:r>
            <a:r>
              <a:rPr lang="fr-FR" altLang="fr-FR" b="1" dirty="0"/>
              <a:t>terminale</a:t>
            </a:r>
            <a:r>
              <a:rPr lang="fr-FR" altLang="fr-FR" dirty="0"/>
              <a:t> :	  tronc commun   +   2 spécialités  +  AP    (+ options)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6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1B1C22-C892-D50C-82CC-7D57A5E2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8EB8DF-6D37-827D-D0A1-C4B47C96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B58F3D-C171-4C73-D479-6B7F2B3E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6F5BA10-003F-1547-B44B-1E2CB580EA13}"/>
              </a:ext>
            </a:extLst>
          </p:cNvPr>
          <p:cNvSpPr txBox="1">
            <a:spLocks/>
          </p:cNvSpPr>
          <p:nvPr/>
        </p:nvSpPr>
        <p:spPr bwMode="auto">
          <a:xfrm>
            <a:off x="4751388" y="2708920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 Black" panose="020B0A04020102020204" pitchFamily="34" charset="0"/>
              </a:rPr>
              <a:t>LA SECONDE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latin typeface="Arial Black" panose="020B0A04020102020204" pitchFamily="34" charset="0"/>
              </a:rPr>
              <a:t>GÉNÉRALE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latin typeface="Arial Black" panose="020B0A04020102020204" pitchFamily="34" charset="0"/>
              </a:rPr>
              <a:t>ET TECHNOLOGIQUE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latin typeface="Arial Black" panose="020B0A04020102020204" pitchFamily="34" charset="0"/>
              </a:rPr>
              <a:t/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endParaRPr lang="fr-FR" altLang="fr-FR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9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C56348-A0A6-566C-F7E4-D5A8FD89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B81BFF-08AC-2603-F1DD-C804C1C5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85890A-8CA8-2880-735A-A68D8B36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21A6A2-5CE7-1198-2447-170C8716A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402912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200"/>
              </a:spcAft>
              <a:defRPr/>
            </a:pPr>
            <a:r>
              <a:rPr lang="fr-FR" b="1" dirty="0"/>
              <a:t>Test de positionnement :</a:t>
            </a:r>
          </a:p>
          <a:p>
            <a:pPr marL="179996" lvl="1" indent="0"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lang="fr-FR" dirty="0"/>
              <a:t>En tout début d’année scolaire, chaque élève passe un test de positionnement en maîtrise de la langue française et en mathématiques, qui lui permet d’identifier ses acquis et ses besoins.</a:t>
            </a:r>
          </a:p>
          <a:p>
            <a:pPr marL="179996" lvl="1" indent="0">
              <a:buNone/>
              <a:defRPr/>
            </a:pPr>
            <a:r>
              <a:rPr lang="fr-FR" dirty="0"/>
              <a:t>Les résultats sont anonymes, personnels, uniquement partagés avec les professeurs concernés et la famille et permettent la mise en place d’un accompagnement personnalisé de l’élève.</a:t>
            </a:r>
          </a:p>
          <a:p>
            <a:pPr>
              <a:lnSpc>
                <a:spcPct val="120000"/>
              </a:lnSpc>
              <a:spcAft>
                <a:spcPts val="200"/>
              </a:spcAft>
              <a:defRPr/>
            </a:pPr>
            <a:r>
              <a:rPr lang="fr-FR" b="1" dirty="0"/>
              <a:t>Accompagnement personnalisé :</a:t>
            </a:r>
          </a:p>
          <a:p>
            <a:pPr marL="179996" lvl="1" indent="0">
              <a:spcBef>
                <a:spcPts val="0"/>
              </a:spcBef>
              <a:buNone/>
              <a:defRPr/>
            </a:pPr>
            <a:r>
              <a:rPr lang="fr-FR" dirty="0"/>
              <a:t>Chaque lycéen bénéficie d’un accompagnement adapté à ses besoins, notamment pour consolider sa maîtrise de l’expression écrite et orale. </a:t>
            </a:r>
          </a:p>
          <a:p>
            <a:pPr>
              <a:lnSpc>
                <a:spcPct val="120000"/>
              </a:lnSpc>
              <a:spcAft>
                <a:spcPts val="200"/>
              </a:spcAft>
              <a:defRPr/>
            </a:pPr>
            <a:r>
              <a:rPr lang="fr-FR" b="1" dirty="0"/>
              <a:t>L’accompagnement comprend une aide au choix de l’orientation :</a:t>
            </a:r>
          </a:p>
          <a:p>
            <a:pPr marL="323850" indent="-17145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Pour accompagner chaque lycéen dans la conception de son projet de poursuite </a:t>
            </a:r>
            <a:r>
              <a:rPr lang="fr-FR" sz="1400" dirty="0" smtClean="0"/>
              <a:t>d’études.</a:t>
            </a:r>
            <a:endParaRPr lang="fr-FR" sz="1400" dirty="0"/>
          </a:p>
          <a:p>
            <a:pPr marL="323850" indent="-171450">
              <a:spcAft>
                <a:spcPts val="0"/>
              </a:spcAft>
              <a:defRPr/>
            </a:pPr>
            <a:r>
              <a:rPr lang="fr-FR" sz="1400" dirty="0"/>
              <a:t>Pour le choix de sa voie en vue de son passage en 1</a:t>
            </a:r>
            <a:r>
              <a:rPr lang="fr-FR" sz="1400" baseline="30000" dirty="0"/>
              <a:t>re</a:t>
            </a:r>
            <a:r>
              <a:rPr lang="fr-FR" sz="1400" dirty="0"/>
              <a:t> (générale ou technologique</a:t>
            </a:r>
            <a:r>
              <a:rPr lang="fr-FR" sz="1400" dirty="0" smtClean="0"/>
              <a:t>).</a:t>
            </a:r>
            <a:endParaRPr lang="fr-FR" sz="1400" dirty="0"/>
          </a:p>
          <a:p>
            <a:pPr marL="323850" indent="-171450">
              <a:spcAft>
                <a:spcPts val="0"/>
              </a:spcAft>
              <a:defRPr/>
            </a:pPr>
            <a:r>
              <a:rPr lang="fr-FR" sz="1400" dirty="0"/>
              <a:t>Pour l’aider à choisir ses trois enseignements de spécialité s’il envisage une 1</a:t>
            </a:r>
            <a:r>
              <a:rPr lang="fr-FR" sz="1400" baseline="30000" dirty="0"/>
              <a:t>re</a:t>
            </a:r>
            <a:r>
              <a:rPr lang="fr-FR" sz="1400" dirty="0"/>
              <a:t> générale ou sa série s’il envisage une 1</a:t>
            </a:r>
            <a:r>
              <a:rPr lang="fr-FR" sz="1400" baseline="30000" dirty="0"/>
              <a:t>re</a:t>
            </a:r>
            <a:r>
              <a:rPr lang="fr-FR" sz="1400" dirty="0"/>
              <a:t> technologique.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71551E-7F53-22AF-AEDD-FE072225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nouveautés</a:t>
            </a:r>
            <a:r>
              <a:rPr lang="fr-FR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54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8A42FA-53A9-DBB1-0269-D753D6DE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9DFDAB-50D5-C4F2-6985-0376AE63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CD137F-03DE-30F4-D1A5-B080CBF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AC1B85-A7AA-B83B-53F1-2F4AD9061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fr-FR" altLang="fr-FR" dirty="0"/>
              <a:t>À la fin de l’année de seconde, chaque élève est orienté, après avis du conseil de classe :</a:t>
            </a:r>
          </a:p>
          <a:p>
            <a:pPr lv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r-FR" altLang="fr-FR" dirty="0"/>
              <a:t>v</a:t>
            </a:r>
            <a:r>
              <a:rPr lang="fr-FR" altLang="fr-FR" dirty="0" smtClean="0"/>
              <a:t>ers </a:t>
            </a:r>
            <a:r>
              <a:rPr lang="fr-FR" altLang="fr-FR" dirty="0"/>
              <a:t>une série de la </a:t>
            </a:r>
            <a:r>
              <a:rPr lang="fr-FR" altLang="fr-FR" b="1" dirty="0"/>
              <a:t>voie technologique </a:t>
            </a:r>
          </a:p>
          <a:p>
            <a:pPr marL="179996" lvl="1" indent="0" fontAlgn="base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fr-FR" altLang="fr-FR" dirty="0"/>
              <a:t>ou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altLang="fr-FR" dirty="0"/>
              <a:t>e</a:t>
            </a:r>
            <a:r>
              <a:rPr lang="fr-FR" altLang="fr-FR" dirty="0" smtClean="0"/>
              <a:t>n </a:t>
            </a:r>
            <a:r>
              <a:rPr lang="fr-FR" altLang="fr-FR" b="1" dirty="0"/>
              <a:t>voie générale</a:t>
            </a:r>
            <a:r>
              <a:rPr lang="fr-FR" altLang="fr-FR" dirty="0"/>
              <a:t>, auquel cas il choisit ses </a:t>
            </a:r>
            <a:r>
              <a:rPr lang="fr-FR" altLang="fr-FR" b="1" dirty="0"/>
              <a:t>enseignements de spécialité</a:t>
            </a:r>
            <a:r>
              <a:rPr lang="fr-FR" altLang="fr-FR" dirty="0"/>
              <a:t> </a:t>
            </a:r>
            <a:br>
              <a:rPr lang="fr-FR" altLang="fr-FR" dirty="0"/>
            </a:br>
            <a:r>
              <a:rPr lang="fr-FR" altLang="fr-FR" dirty="0"/>
              <a:t>pour la classe de première, après </a:t>
            </a:r>
            <a:r>
              <a:rPr lang="fr-FR" altLang="fr-FR" dirty="0" smtClean="0"/>
              <a:t>recommandations du </a:t>
            </a:r>
            <a:r>
              <a:rPr lang="fr-FR" altLang="fr-FR" dirty="0"/>
              <a:t>conseil de </a:t>
            </a:r>
            <a:r>
              <a:rPr lang="fr-FR" altLang="fr-FR" dirty="0" smtClean="0"/>
              <a:t>classe.</a:t>
            </a:r>
            <a:endParaRPr lang="fr-FR" altLang="fr-FR" dirty="0"/>
          </a:p>
          <a:p>
            <a:pPr lvl="1" fontAlgn="base">
              <a:lnSpc>
                <a:spcPct val="150000"/>
              </a:lnSpc>
              <a:spcAft>
                <a:spcPct val="0"/>
              </a:spcAft>
              <a:defRPr/>
            </a:pPr>
            <a:endParaRPr lang="fr-FR" altLang="fr-FR" dirty="0"/>
          </a:p>
          <a:p>
            <a:pPr lvl="1" fontAlgn="base">
              <a:spcAft>
                <a:spcPct val="0"/>
              </a:spcAft>
              <a:defRPr/>
            </a:pPr>
            <a:endParaRPr lang="fr-FR" altLang="fr-FR" sz="1800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DFD50A4-01A2-197C-1425-EAE545EB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la seconde : voie générale ou technologique ?</a:t>
            </a:r>
          </a:p>
        </p:txBody>
      </p:sp>
    </p:spTree>
    <p:extLst>
      <p:ext uri="{BB962C8B-B14F-4D97-AF65-F5344CB8AC3E}">
        <p14:creationId xmlns:p14="http://schemas.microsoft.com/office/powerpoint/2010/main" val="48709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F17F38-5E7C-77D1-DF1A-B7DFE980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391B92-C90D-400E-DB63-485E2C01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4612E-CCC9-DA6E-2316-DBB29163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2162EF1A-8209-E9B7-0242-F5B5FA21596B}"/>
              </a:ext>
            </a:extLst>
          </p:cNvPr>
          <p:cNvSpPr txBox="1">
            <a:spLocks/>
          </p:cNvSpPr>
          <p:nvPr/>
        </p:nvSpPr>
        <p:spPr bwMode="auto">
          <a:xfrm>
            <a:off x="4751388" y="2708920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cap="all" dirty="0" smtClean="0">
                <a:latin typeface="Arial Black" panose="020B0A04020102020204" pitchFamily="34" charset="0"/>
              </a:rPr>
              <a:t>VOIE </a:t>
            </a:r>
            <a:r>
              <a:rPr lang="fr-FR" altLang="fr-FR" sz="2400" b="1" cap="all" dirty="0">
                <a:latin typeface="Arial Black" panose="020B0A04020102020204" pitchFamily="34" charset="0"/>
              </a:rPr>
              <a:t>GÉNÉRALE</a:t>
            </a:r>
            <a:br>
              <a:rPr lang="fr-FR" altLang="fr-FR" sz="2400" b="1" cap="all" dirty="0">
                <a:latin typeface="Arial Black" panose="020B0A04020102020204" pitchFamily="34" charset="0"/>
              </a:rPr>
            </a:br>
            <a:r>
              <a:rPr lang="fr-FR" altLang="fr-FR" sz="2400" b="1" cap="all" dirty="0">
                <a:latin typeface="Arial "/>
              </a:rPr>
              <a:t>La première</a:t>
            </a:r>
            <a:br>
              <a:rPr lang="fr-FR" altLang="fr-FR" sz="2400" b="1" cap="all" dirty="0">
                <a:latin typeface="Arial "/>
              </a:rPr>
            </a:br>
            <a:r>
              <a:rPr lang="fr-FR" altLang="fr-FR" sz="2400" b="1" cap="all" dirty="0">
                <a:latin typeface="Arial "/>
              </a:rPr>
              <a:t>et la terminale</a:t>
            </a:r>
            <a:endParaRPr lang="fr-FR" altLang="fr-FR" sz="2400" b="1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3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A1100B-B2C9-2AEC-7435-62DAF532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Avril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CB8ABF-AFF4-831E-9769-A75A2BD1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E8BA51-AFC6-85B3-3EBF-CA8AE403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B17E1DE-8644-DD40-9AC1-0C8C573EDC4A}"/>
              </a:ext>
            </a:extLst>
          </p:cNvPr>
          <p:cNvSpPr txBox="1">
            <a:spLocks/>
          </p:cNvSpPr>
          <p:nvPr/>
        </p:nvSpPr>
        <p:spPr bwMode="gray">
          <a:xfrm>
            <a:off x="361396" y="2348880"/>
            <a:ext cx="8424000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1190F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46" indent="-171450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FF00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altLang="fr-FR" dirty="0"/>
              <a:t>Les élèves de la voie générale suivent des </a:t>
            </a:r>
            <a:r>
              <a:rPr lang="fr-FR" altLang="fr-FR" b="1" dirty="0"/>
              <a:t>enseignements communs</a:t>
            </a:r>
            <a:r>
              <a:rPr lang="fr-FR" altLang="fr-FR" dirty="0"/>
              <a:t>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9" name="Titre 5">
            <a:extLst>
              <a:ext uri="{FF2B5EF4-FFF2-40B4-BE49-F238E27FC236}">
                <a16:creationId xmlns:a16="http://schemas.microsoft.com/office/drawing/2014/main" id="{935DD1AF-2E90-2449-AB1B-26F779EC04DC}"/>
              </a:ext>
            </a:extLst>
          </p:cNvPr>
          <p:cNvSpPr txBox="1">
            <a:spLocks/>
          </p:cNvSpPr>
          <p:nvPr/>
        </p:nvSpPr>
        <p:spPr bwMode="gray">
          <a:xfrm>
            <a:off x="512398" y="2065923"/>
            <a:ext cx="8424000" cy="4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C088EA0D-F6C3-8149-BCA4-C8794E0C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04040"/>
            <a:ext cx="8424000" cy="480000"/>
          </a:xfrm>
        </p:spPr>
        <p:txBody>
          <a:bodyPr/>
          <a:lstStyle/>
          <a:p>
            <a:r>
              <a:rPr lang="fr-FR" dirty="0"/>
              <a:t>Enseignements communs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108BC6B-24E9-8C41-BD43-50713CB7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58" y="2790195"/>
            <a:ext cx="8813800" cy="3352800"/>
          </a:xfrm>
          <a:prstGeom prst="rect">
            <a:avLst/>
          </a:prstGeom>
        </p:spPr>
      </p:pic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41718E06-8ED8-9049-8049-EC4AE451A24A}"/>
              </a:ext>
            </a:extLst>
          </p:cNvPr>
          <p:cNvSpPr txBox="1">
            <a:spLocks/>
          </p:cNvSpPr>
          <p:nvPr/>
        </p:nvSpPr>
        <p:spPr bwMode="gray">
          <a:xfrm>
            <a:off x="512398" y="5733256"/>
            <a:ext cx="8272998" cy="401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1190F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46" indent="-171450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FF000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000" dirty="0"/>
              <a:t>* 2 h, sans mathématiques spécifiques intégrés, si spécialité mathématiques suivie en première ; 3 h 30, avec mathématiques spécifiques intégrés, si spécialité mathématiques non suivie en première.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71823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schemas.microsoft.com/office/infopath/2007/PartnerControls"/>
    <ds:schemaRef ds:uri="2c7ddd52-0a06-43b1-a35c-dcb15ea2e3f4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1165</TotalTime>
  <Words>2011</Words>
  <Application>Microsoft Office PowerPoint</Application>
  <PresentationFormat>Affichage à l'écran (4:3)</PresentationFormat>
  <Paragraphs>233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Arial </vt:lpstr>
      <vt:lpstr>Arial Black</vt:lpstr>
      <vt:lpstr>Calibri</vt:lpstr>
      <vt:lpstr>Calibri Light</vt:lpstr>
      <vt:lpstr>Police système Courant</vt:lpstr>
      <vt:lpstr>Roboto</vt:lpstr>
      <vt:lpstr>MINISTÈRIEL</vt:lpstr>
      <vt:lpstr>1_Conception personnalisée</vt:lpstr>
      <vt:lpstr>Conception personnalisée</vt:lpstr>
      <vt:lpstr>Présentation PowerPoint</vt:lpstr>
      <vt:lpstr>Sommaire</vt:lpstr>
      <vt:lpstr>Le lycée d’enseignement général et technologique </vt:lpstr>
      <vt:lpstr>La scolarité au lycée d’enseignement général  et technologique</vt:lpstr>
      <vt:lpstr>Présentation PowerPoint</vt:lpstr>
      <vt:lpstr>Les nouveautés </vt:lpstr>
      <vt:lpstr>Après la seconde : voie générale ou technologique ?</vt:lpstr>
      <vt:lpstr>Présentation PowerPoint</vt:lpstr>
      <vt:lpstr>Enseignements communs</vt:lpstr>
      <vt:lpstr>Enseignements de spécialité</vt:lpstr>
      <vt:lpstr>Enseignements de spécialité</vt:lpstr>
      <vt:lpstr>Enseignements optionnels</vt:lpstr>
      <vt:lpstr>Présentation PowerPoint</vt:lpstr>
      <vt:lpstr>La voie technologique</vt:lpstr>
      <vt:lpstr>Les enseignements</vt:lpstr>
      <vt:lpstr>Les enseignements (suite)</vt:lpstr>
      <vt:lpstr>Présentation PowerPoint</vt:lpstr>
      <vt:lpstr>Le baccalauréat</vt:lpstr>
      <vt:lpstr>Calcul de la note du bac</vt:lpstr>
      <vt:lpstr>Étapes de la scolarité des futurs bacheliers </vt:lpstr>
      <vt:lpstr>Présentation PowerPoint</vt:lpstr>
      <vt:lpstr>Construire son projet d’orientation</vt:lpstr>
      <vt:lpstr>Au 2e trimestre en seconde</vt:lpstr>
      <vt:lpstr>Les choix pour les voies générale et technologique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NATHALIE HERVE</cp:lastModifiedBy>
  <cp:revision>40</cp:revision>
  <dcterms:created xsi:type="dcterms:W3CDTF">2020-03-05T15:21:24Z</dcterms:created>
  <dcterms:modified xsi:type="dcterms:W3CDTF">2023-05-03T08:55:14Z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