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54" r:id="rId3"/>
    <p:sldId id="318" r:id="rId4"/>
    <p:sldId id="355" r:id="rId5"/>
    <p:sldId id="357" r:id="rId6"/>
    <p:sldId id="356" r:id="rId7"/>
    <p:sldId id="358" r:id="rId8"/>
    <p:sldId id="337" r:id="rId9"/>
    <p:sldId id="359" r:id="rId10"/>
    <p:sldId id="339" r:id="rId11"/>
    <p:sldId id="360" r:id="rId12"/>
    <p:sldId id="362" r:id="rId13"/>
    <p:sldId id="361" r:id="rId14"/>
    <p:sldId id="265" r:id="rId15"/>
    <p:sldId id="281" r:id="rId16"/>
    <p:sldId id="317" r:id="rId17"/>
    <p:sldId id="363" r:id="rId18"/>
    <p:sldId id="364" r:id="rId19"/>
    <p:sldId id="365" r:id="rId20"/>
    <p:sldId id="289"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50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7" autoAdjust="0"/>
    <p:restoredTop sz="79428" autoAdjust="0"/>
  </p:normalViewPr>
  <p:slideViewPr>
    <p:cSldViewPr>
      <p:cViewPr>
        <p:scale>
          <a:sx n="50" d="100"/>
          <a:sy n="50" d="100"/>
        </p:scale>
        <p:origin x="-1422" y="-25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183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949F0-7D83-4415-9465-A54B2CA0D234}" type="datetimeFigureOut">
              <a:rPr lang="fr-FR" smtClean="0"/>
              <a:pPr/>
              <a:t>25/05/2020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3605-6721-460F-98C1-B167D2044D27}" type="slidenum">
              <a:rPr lang="fr-FR" smtClean="0"/>
              <a:pPr/>
              <a:t>‹N°›</a:t>
            </a:fld>
            <a:endParaRPr lang="fr-FR"/>
          </a:p>
        </p:txBody>
      </p:sp>
    </p:spTree>
    <p:extLst>
      <p:ext uri="{BB962C8B-B14F-4D97-AF65-F5344CB8AC3E}">
        <p14:creationId xmlns:p14="http://schemas.microsoft.com/office/powerpoint/2010/main" val="235219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Expliquer qu’à la naissance du Minotaure, Minos fait construire un labyrinthe par Dédale son architecte pour l’enfermer et que pour se venger de la mort d’un de ses fils à Athènes, tous les 3 ans 7 jeunes hommes et 7 jeunes femmes (athéniens) sont sacrifiés au Minotaure</a:t>
            </a:r>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Lecture magistrale</a:t>
            </a:r>
            <a:r>
              <a:rPr lang="fr-FR" baseline="0" dirty="0" smtClean="0"/>
              <a:t> afin que les élèves puissent connaitre la fin du mythe (</a:t>
            </a:r>
            <a:r>
              <a:rPr lang="fr-FR" baseline="0" dirty="0" err="1" smtClean="0"/>
              <a:t>cf</a:t>
            </a:r>
            <a:r>
              <a:rPr lang="fr-FR" baseline="0" dirty="0" smtClean="0"/>
              <a:t> séance 5 : fil d’Ariane, Egée, Dédale)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attention, le texte comporte manifestement des erreurs (et/ou de mauvaises coupes) : Ariane embarque mais les élèves ne vont pas comprendre qu’elle soit abandonnée (en réalité, il l’abandonne en chemin sur une île !) , « sabordent » s’écrit –</a:t>
            </a:r>
            <a:r>
              <a:rPr lang="fr-FR" baseline="0" dirty="0" err="1" smtClean="0"/>
              <a:t>ent</a:t>
            </a:r>
            <a:r>
              <a:rPr lang="fr-FR" baseline="0" dirty="0" smtClean="0"/>
              <a:t>…et le lecteur ne peut comprendre quelle colère craint Thésée (en fait, celle de Minos puisqu’il enlève bel et bien sa fille !). A vérifier et source à inscrire</a:t>
            </a:r>
            <a:r>
              <a:rPr lang="fr-FR"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OK, il faudra bien expliquer tout cela aux élèves (origines de la crainte de l’équipage et abandon « sur la route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Comment</a:t>
            </a:r>
            <a:r>
              <a:rPr lang="fr-FR" baseline="0" dirty="0" smtClean="0"/>
              <a:t> qualifier Thésée suite au manquement de ses promesses ?</a:t>
            </a:r>
          </a:p>
          <a:p>
            <a:r>
              <a:rPr lang="fr-FR" baseline="0" dirty="0" smtClean="0"/>
              <a:t>Dire que certains mots s’opposent, que défaut est l’antonyme de qualité</a:t>
            </a:r>
          </a:p>
          <a:p>
            <a:r>
              <a:rPr lang="fr-FR" baseline="0" dirty="0" smtClean="0"/>
              <a:t>CM : oui, on peut aller jusqu’à interroger l’héroïsme de Thésée….Disons que c’est un héros…très humain…!</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Définition</a:t>
            </a:r>
            <a:r>
              <a:rPr lang="fr-FR" baseline="0" dirty="0" smtClean="0"/>
              <a:t> d’antonyme et expliquer le parallèle entre la voile noire et la voile blanche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14</a:t>
            </a:fld>
            <a:endParaRPr lang="fr-FR"/>
          </a:p>
        </p:txBody>
      </p:sp>
    </p:spTree>
    <p:extLst>
      <p:ext uri="{BB962C8B-B14F-4D97-AF65-F5344CB8AC3E}">
        <p14:creationId xmlns:p14="http://schemas.microsoft.com/office/powerpoint/2010/main" val="486301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Faire remarquer</a:t>
            </a:r>
            <a:r>
              <a:rPr lang="fr-FR" baseline="0" dirty="0" smtClean="0"/>
              <a:t> que certains antonymes peuvent se construire grâce aux préfixes</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17</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20</a:t>
            </a:fld>
            <a:endParaRPr lang="fr-FR"/>
          </a:p>
        </p:txBody>
      </p:sp>
    </p:spTree>
    <p:extLst>
      <p:ext uri="{BB962C8B-B14F-4D97-AF65-F5344CB8AC3E}">
        <p14:creationId xmlns:p14="http://schemas.microsoft.com/office/powerpoint/2010/main" val="1913844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Lecture silencieuse</a:t>
            </a:r>
            <a:r>
              <a:rPr lang="fr-FR" baseline="0" dirty="0" smtClean="0"/>
              <a:t> (1min) puis magistrale.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source à indiquer (identique à celle du 1</a:t>
            </a:r>
            <a:r>
              <a:rPr lang="fr-FR" baseline="30000" dirty="0" smtClean="0"/>
              <a:t>er</a:t>
            </a:r>
            <a:r>
              <a:rPr lang="fr-FR" baseline="0" dirty="0" smtClean="0"/>
              <a:t> extrait </a:t>
            </a:r>
            <a:r>
              <a:rPr lang="fr-FR" baseline="0" dirty="0" smtClean="0"/>
              <a:t>?)</a:t>
            </a:r>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Explicitation : rôle</a:t>
            </a:r>
            <a:r>
              <a:rPr lang="fr-FR" baseline="0" dirty="0" smtClean="0"/>
              <a:t> des reprises anaphorique : non seulement cela évite les répétitions mais cela permet également de donner des informations supplémentaires (le prince)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rappel de la séance du lundi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Pour « martèle le monstre », je vous rajoute à chaque fois « de coups de poing », sinon l’énoncé ne se comprend pas.</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Relever dans le texte tout ce qui se rapporte à Thésée (ses actions, son</a:t>
            </a:r>
            <a:r>
              <a:rPr lang="fr-FR" baseline="0" dirty="0" smtClean="0"/>
              <a:t> physique, ses qualités…)</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pour faciliter la participation à distance, je vous propose de mener ce travail de façon binaire : bien établir au départ que Thésée est le fils du roi, puis ligne 4 : « le roi », est-ce Thésée ? Non, c’est son père…Début du 2</a:t>
            </a:r>
            <a:r>
              <a:rPr lang="fr-FR" baseline="30000" dirty="0" smtClean="0"/>
              <a:t>ème</a:t>
            </a:r>
            <a:r>
              <a:rPr lang="fr-FR" baseline="0" dirty="0" smtClean="0"/>
              <a:t> § : « les jeunes Athéniens », le groupe comprend-il Thésée ? Non, lui s’en détache. Etc….</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Lecture silencieuse</a:t>
            </a:r>
            <a:r>
              <a:rPr lang="fr-FR" baseline="0" dirty="0" smtClean="0"/>
              <a:t> (1min) puis magistrale.</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CM : bien réinsérer la source sur chaque diapo</a:t>
            </a:r>
            <a:r>
              <a:rPr lang="fr-FR"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J’ai corrigé sur toutes les diapos « t’emmener avec moi » , remplacé par « m’emmener avec toi » (plus logique !); j’ignore si l’erreur est dans le texte, mais de toutes façons, on ne peut pas laisser cela. Aussi ai-je placé ici en violet « toi » et non « t’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CM : j’ai remis dans l’ordre chronologique les énoncés de droite.</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Par groupe de mots,</a:t>
            </a:r>
            <a:r>
              <a:rPr lang="fr-FR" baseline="0" dirty="0" smtClean="0"/>
              <a:t> demander aux élèves quelles qualités cela révèle chez Thésée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Quelles qualités ces</a:t>
            </a:r>
            <a:r>
              <a:rPr lang="fr-FR" baseline="0" dirty="0" smtClean="0"/>
              <a:t> adjectifs révèlent-ils ?</a:t>
            </a:r>
            <a:endParaRPr lang="fr-FR" dirty="0"/>
          </a:p>
        </p:txBody>
      </p:sp>
      <p:sp>
        <p:nvSpPr>
          <p:cNvPr id="4" name="Espace réservé du numéro de diapositive 3"/>
          <p:cNvSpPr>
            <a:spLocks noGrp="1"/>
          </p:cNvSpPr>
          <p:nvPr>
            <p:ph type="sldNum" sz="quarter" idx="10"/>
          </p:nvPr>
        </p:nvSpPr>
        <p:spPr/>
        <p:txBody>
          <a:bodyPr/>
          <a:lstStyle/>
          <a:p>
            <a:fld id="{699B3605-6721-460F-98C1-B167D2044D2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098398-D88C-124F-8807-9511F3C32F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8E4225BC-E567-E747-BD81-52FF3E5A2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388B00C4-C887-B542-84D7-F899E5D5BE85}"/>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A44A39E2-6AEE-DC48-920D-EEB2DE40EE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C19A5FB-8EC5-7A43-88F0-96F6D4F494E3}"/>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408247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CCFE62-63D3-6E40-9EB7-E22BB2CAF7F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21C445BF-F9E9-5548-9023-4C532F83C43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765171D-4117-6C41-BC1B-D4F6A9F47E22}"/>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E106F73D-394C-AC42-B672-4E66FA4290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EF4ECBE-62CA-464C-9939-2078ACF49AE5}"/>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75095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D7E7C716-09FF-C24E-9CF0-818B99E8292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2072A88F-8BB2-2243-B510-B6B23E5478B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260AE30-D834-9746-B938-C2DB2B4F0DBD}"/>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13FD4C45-85F1-6B45-8986-2029886851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CD9C788-BA25-BB41-8ED1-A112C1EAC1CF}"/>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27143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E53840-4342-F944-8880-C1ABA4E7D2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4DA2BC86-7D38-4941-B5B7-300F382A704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11D65FB-2282-5442-83C3-6133380B08F8}"/>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A1A2B6D7-6708-6D40-94D8-228C19984D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38C923F-216A-5C40-AF27-D02D006A5445}"/>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408755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CF1134-2A47-1E42-A3BA-C8B633B6DD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A71B147-5A6C-0640-BF31-D868EDDD0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BECA9F48-7B92-8B47-BCEF-EBDB77B847CF}"/>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FCBB5F30-0FF3-2544-B633-E3382FB2F2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99CD42E-EEAE-0F44-8A0F-63EC78727EEF}"/>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70290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FCFF0A1-C437-4746-82C5-3476474521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AB9A021-3724-6346-84DC-D7B6D5DF1E0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51F26763-2E8A-AF4E-B8B7-41FB5B9E021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DC7599B8-823F-BB44-BD81-38C15046283E}"/>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6" name="Espace réservé du pied de page 5">
            <a:extLst>
              <a:ext uri="{FF2B5EF4-FFF2-40B4-BE49-F238E27FC236}">
                <a16:creationId xmlns:a16="http://schemas.microsoft.com/office/drawing/2014/main" xmlns="" id="{2351A9F7-479A-9C46-ADDE-6956483431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D0A72BB-1F44-3446-A1E6-C7D22A75161C}"/>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8395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DC724C3-48D5-9F46-9676-E22B3D70A48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EC188EA-0BB7-384D-B833-E2E30F652B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BB363EC6-E2D0-C24E-B6EB-C71E1E9492E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900136EE-1F84-7E4E-8419-2CF10DB98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9F707724-A815-D743-80B2-CAA0D14B275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43EE84D3-0405-F544-9F13-8CD8B9802AED}"/>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8" name="Espace réservé du pied de page 7">
            <a:extLst>
              <a:ext uri="{FF2B5EF4-FFF2-40B4-BE49-F238E27FC236}">
                <a16:creationId xmlns:a16="http://schemas.microsoft.com/office/drawing/2014/main" xmlns="" id="{537C11B2-692E-DA4E-B44C-ED269B9F40E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44D5AC19-1EAF-FA44-AD63-6BDCEB0777B1}"/>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33746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39DF26-437F-9B40-8F80-2DD94E168FB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BBDD99A5-10DE-AC45-BE25-1A0D318C64DB}"/>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4" name="Espace réservé du pied de page 3">
            <a:extLst>
              <a:ext uri="{FF2B5EF4-FFF2-40B4-BE49-F238E27FC236}">
                <a16:creationId xmlns:a16="http://schemas.microsoft.com/office/drawing/2014/main" xmlns="" id="{B2273528-2C1F-1B45-9A3D-1E263429542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46A26E88-095F-EC45-A1EC-6DFD65C43A71}"/>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46292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AE76FC6-A618-614C-882B-5A954D351A2A}"/>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3" name="Espace réservé du pied de page 2">
            <a:extLst>
              <a:ext uri="{FF2B5EF4-FFF2-40B4-BE49-F238E27FC236}">
                <a16:creationId xmlns:a16="http://schemas.microsoft.com/office/drawing/2014/main" xmlns="" id="{3EF1775E-E4C9-0945-8E20-EBBA5B5B326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7AF0AF2F-D3F8-B24A-B68C-D0A16356D43C}"/>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137471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B194313-5124-644D-8A10-B945B3ECE06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A59564CE-5DF0-EE47-BBB0-94F47B2225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28B4B5F1-468C-6045-B171-6DB6E8F63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637FB49D-B5D9-504A-986B-A523E0CDD761}"/>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6" name="Espace réservé du pied de page 5">
            <a:extLst>
              <a:ext uri="{FF2B5EF4-FFF2-40B4-BE49-F238E27FC236}">
                <a16:creationId xmlns:a16="http://schemas.microsoft.com/office/drawing/2014/main" xmlns="" id="{07BCF0AC-27FD-934F-A80C-FCC243D0D4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9C9F207A-466B-CD4C-8214-F0086E6AC9D8}"/>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282910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C5A6ED4-63CA-494C-BCCC-84EE683346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2CB36F6E-7A43-974A-A89A-B3286BB1D6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3D0FFF29-5981-DA42-85AD-BBC1C504E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C7783550-4A8F-E04E-A9BE-9228F04B505B}"/>
              </a:ext>
            </a:extLst>
          </p:cNvPr>
          <p:cNvSpPr>
            <a:spLocks noGrp="1"/>
          </p:cNvSpPr>
          <p:nvPr>
            <p:ph type="dt" sz="half" idx="10"/>
          </p:nvPr>
        </p:nvSpPr>
        <p:spPr/>
        <p:txBody>
          <a:bodyPr/>
          <a:lstStyle/>
          <a:p>
            <a:fld id="{050A95A0-46AC-DD44-9D77-3F7C849049D7}" type="datetimeFigureOut">
              <a:rPr lang="fr-FR" smtClean="0"/>
              <a:pPr/>
              <a:t>25/05/2020</a:t>
            </a:fld>
            <a:endParaRPr lang="fr-FR"/>
          </a:p>
        </p:txBody>
      </p:sp>
      <p:sp>
        <p:nvSpPr>
          <p:cNvPr id="6" name="Espace réservé du pied de page 5">
            <a:extLst>
              <a:ext uri="{FF2B5EF4-FFF2-40B4-BE49-F238E27FC236}">
                <a16:creationId xmlns:a16="http://schemas.microsoft.com/office/drawing/2014/main" xmlns="" id="{491689C4-9BA2-534F-B1C8-7C1658F20EC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F70E758-46F0-2B47-AD98-42B9BF9C75ED}"/>
              </a:ext>
            </a:extLst>
          </p:cNvPr>
          <p:cNvSpPr>
            <a:spLocks noGrp="1"/>
          </p:cNvSpPr>
          <p:nvPr>
            <p:ph type="sldNum" sz="quarter" idx="12"/>
          </p:nvPr>
        </p:nvSpPr>
        <p:spPr/>
        <p:txBody>
          <a:bodyPr/>
          <a:lstStyle/>
          <a:p>
            <a:fld id="{EB535A00-3DC4-B948-A188-862B72D11699}" type="slidenum">
              <a:rPr lang="fr-FR" smtClean="0"/>
              <a:pPr/>
              <a:t>‹N°›</a:t>
            </a:fld>
            <a:endParaRPr lang="fr-FR"/>
          </a:p>
        </p:txBody>
      </p:sp>
    </p:spTree>
    <p:extLst>
      <p:ext uri="{BB962C8B-B14F-4D97-AF65-F5344CB8AC3E}">
        <p14:creationId xmlns:p14="http://schemas.microsoft.com/office/powerpoint/2010/main" val="31255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55BC62-2B29-774C-8A13-D9160DA3B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B13010A5-A62E-A846-9732-6F6C29D17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CF6AC86-AF31-7642-B031-793CD29ABC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A95A0-46AC-DD44-9D77-3F7C849049D7}" type="datetimeFigureOut">
              <a:rPr lang="fr-FR" smtClean="0"/>
              <a:pPr/>
              <a:t>25/05/2020</a:t>
            </a:fld>
            <a:endParaRPr lang="fr-FR"/>
          </a:p>
        </p:txBody>
      </p:sp>
      <p:sp>
        <p:nvSpPr>
          <p:cNvPr id="5" name="Espace réservé du pied de page 4">
            <a:extLst>
              <a:ext uri="{FF2B5EF4-FFF2-40B4-BE49-F238E27FC236}">
                <a16:creationId xmlns:a16="http://schemas.microsoft.com/office/drawing/2014/main" xmlns="" id="{8328C7D2-6CB1-AA47-AB2E-2815615037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1A1DDA83-6AEB-E148-B7A9-2E2FCAC9DD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35A00-3DC4-B948-A188-862B72D11699}" type="slidenum">
              <a:rPr lang="fr-FR" smtClean="0"/>
              <a:pPr/>
              <a:t>‹N°›</a:t>
            </a:fld>
            <a:endParaRPr lang="fr-FR"/>
          </a:p>
        </p:txBody>
      </p:sp>
    </p:spTree>
    <p:extLst>
      <p:ext uri="{BB962C8B-B14F-4D97-AF65-F5344CB8AC3E}">
        <p14:creationId xmlns:p14="http://schemas.microsoft.com/office/powerpoint/2010/main" val="122052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C999B49-E57C-A246-ADE7-29BFE76BA6ED}"/>
              </a:ext>
            </a:extLst>
          </p:cNvPr>
          <p:cNvSpPr>
            <a:spLocks noGrp="1"/>
          </p:cNvSpPr>
          <p:nvPr>
            <p:ph type="ctrTitle"/>
          </p:nvPr>
        </p:nvSpPr>
        <p:spPr>
          <a:xfrm>
            <a:off x="1524000" y="762000"/>
            <a:ext cx="9144000" cy="2387600"/>
          </a:xfrm>
        </p:spPr>
        <p:txBody>
          <a:bodyPr/>
          <a:lstStyle/>
          <a:p>
            <a:r>
              <a:rPr lang="fr-FR" dirty="0"/>
              <a:t>Français </a:t>
            </a:r>
            <a:br>
              <a:rPr lang="fr-FR" dirty="0"/>
            </a:br>
            <a:r>
              <a:rPr lang="fr-FR" dirty="0" smtClean="0"/>
              <a:t>CM1</a:t>
            </a:r>
            <a:endParaRPr lang="fr-FR" dirty="0"/>
          </a:p>
        </p:txBody>
      </p:sp>
      <p:sp>
        <p:nvSpPr>
          <p:cNvPr id="3" name="Sous-titre 2">
            <a:extLst>
              <a:ext uri="{FF2B5EF4-FFF2-40B4-BE49-F238E27FC236}">
                <a16:creationId xmlns:a16="http://schemas.microsoft.com/office/drawing/2014/main" xmlns="" id="{683518CA-9E1B-5943-BDAE-F2032CD1D695}"/>
              </a:ext>
            </a:extLst>
          </p:cNvPr>
          <p:cNvSpPr>
            <a:spLocks noGrp="1"/>
          </p:cNvSpPr>
          <p:nvPr>
            <p:ph type="subTitle" idx="1"/>
          </p:nvPr>
        </p:nvSpPr>
        <p:spPr>
          <a:xfrm>
            <a:off x="1676400" y="3429000"/>
            <a:ext cx="9144000" cy="588962"/>
          </a:xfrm>
        </p:spPr>
        <p:txBody>
          <a:bodyPr>
            <a:noAutofit/>
          </a:bodyPr>
          <a:lstStyle/>
          <a:p>
            <a:r>
              <a:rPr lang="fr-FR" sz="3200" dirty="0" smtClean="0"/>
              <a:t>Monstres </a:t>
            </a:r>
            <a:r>
              <a:rPr lang="fr-FR" sz="3200" dirty="0"/>
              <a:t>et héros</a:t>
            </a:r>
          </a:p>
          <a:p>
            <a:r>
              <a:rPr lang="fr-FR" sz="3200" dirty="0" smtClean="0"/>
              <a:t>mythologiques </a:t>
            </a:r>
            <a:endParaRPr lang="fr-FR" sz="3200" dirty="0"/>
          </a:p>
        </p:txBody>
      </p:sp>
    </p:spTree>
    <p:extLst>
      <p:ext uri="{BB962C8B-B14F-4D97-AF65-F5344CB8AC3E}">
        <p14:creationId xmlns:p14="http://schemas.microsoft.com/office/powerpoint/2010/main" val="1257301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5" name="Rectangle 4"/>
          <p:cNvSpPr/>
          <p:nvPr/>
        </p:nvSpPr>
        <p:spPr>
          <a:xfrm>
            <a:off x="0" y="0"/>
            <a:ext cx="4953000" cy="584775"/>
          </a:xfrm>
          <a:prstGeom prst="rect">
            <a:avLst/>
          </a:prstGeom>
        </p:spPr>
        <p:txBody>
          <a:bodyPr wrap="square">
            <a:spAutoFit/>
          </a:bodyPr>
          <a:lstStyle/>
          <a:p>
            <a:r>
              <a:rPr lang="fr-FR" sz="3200" u="sng" dirty="0" smtClean="0">
                <a:solidFill>
                  <a:srgbClr val="0070C0"/>
                </a:solidFill>
              </a:rPr>
              <a:t>Thésée, un héros faillible</a:t>
            </a:r>
            <a:endParaRPr lang="fr-FR" sz="4000" u="sng" dirty="0">
              <a:solidFill>
                <a:srgbClr val="0070C0"/>
              </a:solidFill>
            </a:endParaRPr>
          </a:p>
        </p:txBody>
      </p:sp>
      <p:sp>
        <p:nvSpPr>
          <p:cNvPr id="6" name="ZoneTexte 5"/>
          <p:cNvSpPr txBox="1"/>
          <p:nvPr/>
        </p:nvSpPr>
        <p:spPr>
          <a:xfrm>
            <a:off x="0" y="685800"/>
            <a:ext cx="12192000" cy="5693866"/>
          </a:xfrm>
          <a:prstGeom prst="rect">
            <a:avLst/>
          </a:prstGeom>
          <a:noFill/>
        </p:spPr>
        <p:txBody>
          <a:bodyPr wrap="square" rtlCol="0">
            <a:spAutoFit/>
          </a:bodyPr>
          <a:lstStyle/>
          <a:p>
            <a:r>
              <a:rPr lang="fr-FR" sz="2800" dirty="0" smtClean="0"/>
              <a:t>Pour sortir du Labyrinthe, Thésée suit le fil de sa pelote qui court le long de salles vides et de couloirs tortueux. Il retrouve ainsi son chemin. […] Craignant la colère du roi, Thésée, Ariane et les jeunes Athéniens se précipitent au port, sabordent les navires crétois pour ne pas être poursuivis, embarquent sur leurs vaisseaux, hissent la voile et gagnent la haute mer. Le soir même, le cœur est en fête, ils font escale dans la petite ville de Naxos. Le Minotaure est mort, Athènes est sauvée ! Le lendemain, à peine éveillée, Ariane aperçoit au loin le navire aux voiles noires. Elle est seule, Thésée l’a abandonnée ! […] </a:t>
            </a:r>
          </a:p>
          <a:p>
            <a:r>
              <a:rPr lang="fr-FR" sz="2800" dirty="0" smtClean="0"/>
              <a:t>Comme il oublia la promesse faite à Ariane, le jeune prince oublie celle faite à son père. Depuis des jours et des nuits, le roi Egée, fou d’inquiétude, scrute en vain l’horizon. Il attend en vain son fils unique. Enfin il aperçoit le bateau. Les voiles noires flottent au vent. Désespéré, il se jette à la mer et se noie. </a:t>
            </a:r>
          </a:p>
          <a:p>
            <a:r>
              <a:rPr lang="fr-FR" sz="2800" dirty="0" smtClean="0"/>
              <a:t>En souvenir de lui, cette mer porte son nom : on l’appelle la mer Egée. </a:t>
            </a:r>
            <a:endParaRPr lang="fr-FR" sz="2800" dirty="0"/>
          </a:p>
        </p:txBody>
      </p:sp>
      <p:sp>
        <p:nvSpPr>
          <p:cNvPr id="7" name="Rectangle 6"/>
          <p:cNvSpPr/>
          <p:nvPr/>
        </p:nvSpPr>
        <p:spPr>
          <a:xfrm>
            <a:off x="6324600" y="6443246"/>
            <a:ext cx="6019800" cy="307777"/>
          </a:xfrm>
          <a:prstGeom prst="rect">
            <a:avLst/>
          </a:prstGeom>
        </p:spPr>
        <p:txBody>
          <a:bodyPr wrap="square">
            <a:spAutoFit/>
          </a:body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743200"/>
            <a:ext cx="5867400" cy="523220"/>
          </a:xfrm>
          <a:prstGeom prst="rect">
            <a:avLst/>
          </a:prstGeom>
        </p:spPr>
        <p:txBody>
          <a:bodyPr wrap="square">
            <a:spAutoFit/>
          </a:bodyPr>
          <a:lstStyle/>
          <a:p>
            <a:r>
              <a:rPr lang="fr-FR" sz="2800" dirty="0" smtClean="0">
                <a:solidFill>
                  <a:srgbClr val="7030A0"/>
                </a:solidFill>
              </a:rPr>
              <a:t>Elle est seule, Thésée l’a abandonnée. </a:t>
            </a:r>
            <a:endParaRPr lang="fr-FR" dirty="0">
              <a:solidFill>
                <a:srgbClr val="7030A0"/>
              </a:solidFill>
            </a:endParaRPr>
          </a:p>
        </p:txBody>
      </p:sp>
      <p:sp>
        <p:nvSpPr>
          <p:cNvPr id="5" name="Rectangle 4"/>
          <p:cNvSpPr/>
          <p:nvPr/>
        </p:nvSpPr>
        <p:spPr>
          <a:xfrm>
            <a:off x="1905000" y="304800"/>
            <a:ext cx="9067800" cy="1138773"/>
          </a:xfrm>
          <a:prstGeom prst="rect">
            <a:avLst/>
          </a:prstGeom>
        </p:spPr>
        <p:txBody>
          <a:bodyPr wrap="square">
            <a:spAutoFit/>
          </a:bodyPr>
          <a:lstStyle/>
          <a:p>
            <a:pPr algn="ctr"/>
            <a:r>
              <a:rPr lang="fr-FR" sz="3400" dirty="0" smtClean="0">
                <a:solidFill>
                  <a:srgbClr val="FF0000"/>
                </a:solidFill>
              </a:rPr>
              <a:t>Comme il oublia la promesse faite à Ariane, le jeune prince oublie celle faite à son père</a:t>
            </a:r>
            <a:endParaRPr lang="fr-FR" sz="3400" dirty="0">
              <a:solidFill>
                <a:srgbClr val="FF0000"/>
              </a:solidFill>
            </a:endParaRPr>
          </a:p>
        </p:txBody>
      </p:sp>
      <p:sp>
        <p:nvSpPr>
          <p:cNvPr id="6" name="Rectangle 5"/>
          <p:cNvSpPr/>
          <p:nvPr/>
        </p:nvSpPr>
        <p:spPr>
          <a:xfrm>
            <a:off x="5334000" y="4572000"/>
            <a:ext cx="6553200" cy="523220"/>
          </a:xfrm>
          <a:prstGeom prst="rect">
            <a:avLst/>
          </a:prstGeom>
        </p:spPr>
        <p:txBody>
          <a:bodyPr wrap="square">
            <a:spAutoFit/>
          </a:bodyPr>
          <a:lstStyle/>
          <a:p>
            <a:r>
              <a:rPr lang="fr-FR" sz="2800" dirty="0" smtClean="0">
                <a:solidFill>
                  <a:srgbClr val="7030A0"/>
                </a:solidFill>
              </a:rPr>
              <a:t>Désespéré, Egée se jette à la mer et se noie.</a:t>
            </a:r>
            <a:endParaRPr lang="fr-FR"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304800"/>
            <a:ext cx="9067800" cy="1138773"/>
          </a:xfrm>
          <a:prstGeom prst="rect">
            <a:avLst/>
          </a:prstGeom>
        </p:spPr>
        <p:txBody>
          <a:bodyPr wrap="square">
            <a:spAutoFit/>
          </a:bodyPr>
          <a:lstStyle/>
          <a:p>
            <a:pPr algn="ctr"/>
            <a:r>
              <a:rPr lang="fr-FR" sz="3400" dirty="0" smtClean="0">
                <a:solidFill>
                  <a:srgbClr val="FF0000"/>
                </a:solidFill>
              </a:rPr>
              <a:t>Comme il oublia la promesse faite à Ariane, le jeune prince oublie celle faite à son père</a:t>
            </a:r>
            <a:endParaRPr lang="fr-FR" sz="3400" dirty="0">
              <a:solidFill>
                <a:srgbClr val="FF0000"/>
              </a:solidFill>
            </a:endParaRPr>
          </a:p>
        </p:txBody>
      </p:sp>
      <p:sp>
        <p:nvSpPr>
          <p:cNvPr id="5" name="ZoneTexte 4"/>
          <p:cNvSpPr txBox="1"/>
          <p:nvPr/>
        </p:nvSpPr>
        <p:spPr>
          <a:xfrm>
            <a:off x="609600" y="1981200"/>
            <a:ext cx="25146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irresponsable</a:t>
            </a:r>
            <a:endParaRPr lang="fr-FR" sz="3200" dirty="0">
              <a:solidFill>
                <a:srgbClr val="7030A0"/>
              </a:solidFill>
            </a:endParaRPr>
          </a:p>
        </p:txBody>
      </p:sp>
      <p:sp>
        <p:nvSpPr>
          <p:cNvPr id="6" name="ZoneTexte 5"/>
          <p:cNvSpPr txBox="1"/>
          <p:nvPr/>
        </p:nvSpPr>
        <p:spPr>
          <a:xfrm>
            <a:off x="3886200" y="1981200"/>
            <a:ext cx="20574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menteur</a:t>
            </a:r>
            <a:endParaRPr lang="fr-FR" sz="3200" dirty="0">
              <a:solidFill>
                <a:srgbClr val="7030A0"/>
              </a:solidFill>
            </a:endParaRPr>
          </a:p>
        </p:txBody>
      </p:sp>
      <p:sp>
        <p:nvSpPr>
          <p:cNvPr id="7" name="ZoneTexte 6"/>
          <p:cNvSpPr txBox="1"/>
          <p:nvPr/>
        </p:nvSpPr>
        <p:spPr>
          <a:xfrm>
            <a:off x="9372600" y="1981200"/>
            <a:ext cx="20574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égoïste</a:t>
            </a:r>
            <a:endParaRPr lang="fr-FR" sz="3200" dirty="0">
              <a:solidFill>
                <a:srgbClr val="7030A0"/>
              </a:solidFill>
            </a:endParaRPr>
          </a:p>
        </p:txBody>
      </p:sp>
      <p:sp>
        <p:nvSpPr>
          <p:cNvPr id="8" name="ZoneTexte 7"/>
          <p:cNvSpPr txBox="1"/>
          <p:nvPr/>
        </p:nvSpPr>
        <p:spPr>
          <a:xfrm>
            <a:off x="6705600" y="1981200"/>
            <a:ext cx="20574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insouciant</a:t>
            </a:r>
            <a:endParaRPr lang="fr-FR" sz="3200" dirty="0">
              <a:solidFill>
                <a:srgbClr val="7030A0"/>
              </a:solidFill>
            </a:endParaRPr>
          </a:p>
        </p:txBody>
      </p:sp>
      <p:sp>
        <p:nvSpPr>
          <p:cNvPr id="9" name="Flèche vers le bas 8"/>
          <p:cNvSpPr/>
          <p:nvPr/>
        </p:nvSpPr>
        <p:spPr>
          <a:xfrm>
            <a:off x="1676400" y="2590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800600" y="2590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7543800" y="2590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10287000" y="2590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76200" y="3200400"/>
            <a:ext cx="33528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L’irresponsabilité</a:t>
            </a:r>
            <a:endParaRPr lang="fr-FR" sz="3200" dirty="0">
              <a:solidFill>
                <a:srgbClr val="7030A0"/>
              </a:solidFill>
            </a:endParaRPr>
          </a:p>
        </p:txBody>
      </p:sp>
      <p:sp>
        <p:nvSpPr>
          <p:cNvPr id="14" name="ZoneTexte 13"/>
          <p:cNvSpPr txBox="1"/>
          <p:nvPr/>
        </p:nvSpPr>
        <p:spPr>
          <a:xfrm>
            <a:off x="3657600" y="3225225"/>
            <a:ext cx="25908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Le mensonge</a:t>
            </a:r>
            <a:endParaRPr lang="fr-FR" sz="3200" dirty="0">
              <a:solidFill>
                <a:srgbClr val="7030A0"/>
              </a:solidFill>
            </a:endParaRPr>
          </a:p>
        </p:txBody>
      </p:sp>
      <p:sp>
        <p:nvSpPr>
          <p:cNvPr id="15" name="ZoneTexte 14"/>
          <p:cNvSpPr txBox="1"/>
          <p:nvPr/>
        </p:nvSpPr>
        <p:spPr>
          <a:xfrm>
            <a:off x="9372600" y="3225225"/>
            <a:ext cx="20574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L’égoïsme</a:t>
            </a:r>
            <a:endParaRPr lang="fr-FR" sz="3200" dirty="0">
              <a:solidFill>
                <a:srgbClr val="7030A0"/>
              </a:solidFill>
            </a:endParaRPr>
          </a:p>
        </p:txBody>
      </p:sp>
      <p:sp>
        <p:nvSpPr>
          <p:cNvPr id="16" name="ZoneTexte 15"/>
          <p:cNvSpPr txBox="1"/>
          <p:nvPr/>
        </p:nvSpPr>
        <p:spPr>
          <a:xfrm>
            <a:off x="6477000" y="3225225"/>
            <a:ext cx="2514600" cy="584775"/>
          </a:xfrm>
          <a:prstGeom prst="rect">
            <a:avLst/>
          </a:prstGeom>
          <a:noFill/>
          <a:ln>
            <a:solidFill>
              <a:srgbClr val="7030A0"/>
            </a:solidFill>
          </a:ln>
        </p:spPr>
        <p:txBody>
          <a:bodyPr wrap="square" rtlCol="0">
            <a:spAutoFit/>
          </a:bodyPr>
          <a:lstStyle/>
          <a:p>
            <a:pPr algn="ctr"/>
            <a:r>
              <a:rPr lang="fr-FR" sz="3200" dirty="0" smtClean="0">
                <a:solidFill>
                  <a:srgbClr val="7030A0"/>
                </a:solidFill>
              </a:rPr>
              <a:t>L’insouciance</a:t>
            </a:r>
            <a:endParaRPr lang="fr-FR" sz="3200" dirty="0">
              <a:solidFill>
                <a:srgbClr val="7030A0"/>
              </a:solidFill>
            </a:endParaRPr>
          </a:p>
        </p:txBody>
      </p:sp>
      <p:sp>
        <p:nvSpPr>
          <p:cNvPr id="17" name="Rectangle 16"/>
          <p:cNvSpPr/>
          <p:nvPr/>
        </p:nvSpPr>
        <p:spPr>
          <a:xfrm>
            <a:off x="609600" y="4343400"/>
            <a:ext cx="11201400" cy="2062103"/>
          </a:xfrm>
          <a:prstGeom prst="rect">
            <a:avLst/>
          </a:prstGeom>
        </p:spPr>
        <p:txBody>
          <a:bodyPr wrap="square">
            <a:spAutoFit/>
          </a:bodyPr>
          <a:lstStyle/>
          <a:p>
            <a:r>
              <a:rPr lang="fr-FR" sz="3200" dirty="0" smtClean="0">
                <a:solidFill>
                  <a:srgbClr val="0070C0"/>
                </a:solidFill>
              </a:rPr>
              <a:t>Un héros est un personnage qui a des qualités et des valeurs telles que la volonté, la force, la ténacité, le courage. Il se montre protecteur envers les plus faibles. </a:t>
            </a:r>
            <a:r>
              <a:rPr lang="fr-FR" sz="3200" dirty="0" smtClean="0">
                <a:solidFill>
                  <a:srgbClr val="7030A0"/>
                </a:solidFill>
              </a:rPr>
              <a:t>Néanmoins il a également des défauts tels que l’égoïsme ou l’insouciance…</a:t>
            </a:r>
            <a:endParaRPr lang="fr-FR" sz="40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anim calcmode="lin" valueType="num">
                                      <p:cBhvr>
                                        <p:cTn id="22" dur="500" fill="hold"/>
                                        <p:tgtEl>
                                          <p:spTgt spid="8"/>
                                        </p:tgtEl>
                                        <p:attrNameLst>
                                          <p:attrName>ppt_x</p:attrName>
                                        </p:attrNameLst>
                                      </p:cBhvr>
                                      <p:tavLst>
                                        <p:tav tm="0">
                                          <p:val>
                                            <p:strVal val="#ppt_x"/>
                                          </p:val>
                                        </p:tav>
                                        <p:tav tm="100000">
                                          <p:val>
                                            <p:strVal val="#ppt_x"/>
                                          </p:val>
                                        </p:tav>
                                      </p:tavLst>
                                    </p:anim>
                                    <p:anim calcmode="lin" valueType="num">
                                      <p:cBhvr>
                                        <p:cTn id="23"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anim calcmode="lin" valueType="num">
                                      <p:cBhvr>
                                        <p:cTn id="29" dur="500" fill="hold"/>
                                        <p:tgtEl>
                                          <p:spTgt spid="7"/>
                                        </p:tgtEl>
                                        <p:attrNameLst>
                                          <p:attrName>ppt_x</p:attrName>
                                        </p:attrNameLst>
                                      </p:cBhvr>
                                      <p:tavLst>
                                        <p:tav tm="0">
                                          <p:val>
                                            <p:strVal val="#ppt_x"/>
                                          </p:val>
                                        </p:tav>
                                        <p:tav tm="100000">
                                          <p:val>
                                            <p:strVal val="#ppt_x"/>
                                          </p:val>
                                        </p:tav>
                                      </p:tavLst>
                                    </p:anim>
                                    <p:anim calcmode="lin" valueType="num">
                                      <p:cBhvr>
                                        <p:cTn id="30"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anim calcmode="lin" valueType="num">
                                      <p:cBhvr>
                                        <p:cTn id="36" dur="500" fill="hold"/>
                                        <p:tgtEl>
                                          <p:spTgt spid="13"/>
                                        </p:tgtEl>
                                        <p:attrNameLst>
                                          <p:attrName>ppt_x</p:attrName>
                                        </p:attrNameLst>
                                      </p:cBhvr>
                                      <p:tavLst>
                                        <p:tav tm="0">
                                          <p:val>
                                            <p:strVal val="#ppt_x"/>
                                          </p:val>
                                        </p:tav>
                                        <p:tav tm="100000">
                                          <p:val>
                                            <p:strVal val="#ppt_x"/>
                                          </p:val>
                                        </p:tav>
                                      </p:tavLst>
                                    </p:anim>
                                    <p:anim calcmode="lin" valueType="num">
                                      <p:cBhvr>
                                        <p:cTn id="37" dur="500" fill="hold"/>
                                        <p:tgtEl>
                                          <p:spTgt spid="13"/>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anim calcmode="lin" valueType="num">
                                      <p:cBhvr>
                                        <p:cTn id="41" dur="500" fill="hold"/>
                                        <p:tgtEl>
                                          <p:spTgt spid="9"/>
                                        </p:tgtEl>
                                        <p:attrNameLst>
                                          <p:attrName>ppt_x</p:attrName>
                                        </p:attrNameLst>
                                      </p:cBhvr>
                                      <p:tavLst>
                                        <p:tav tm="0">
                                          <p:val>
                                            <p:strVal val="#ppt_x"/>
                                          </p:val>
                                        </p:tav>
                                        <p:tav tm="100000">
                                          <p:val>
                                            <p:strVal val="#ppt_x"/>
                                          </p:val>
                                        </p:tav>
                                      </p:tavLst>
                                    </p:anim>
                                    <p:anim calcmode="lin" valueType="num">
                                      <p:cBhvr>
                                        <p:cTn id="42"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anim calcmode="lin" valueType="num">
                                      <p:cBhvr>
                                        <p:cTn id="48" dur="500" fill="hold"/>
                                        <p:tgtEl>
                                          <p:spTgt spid="14"/>
                                        </p:tgtEl>
                                        <p:attrNameLst>
                                          <p:attrName>ppt_x</p:attrName>
                                        </p:attrNameLst>
                                      </p:cBhvr>
                                      <p:tavLst>
                                        <p:tav tm="0">
                                          <p:val>
                                            <p:strVal val="#ppt_x"/>
                                          </p:val>
                                        </p:tav>
                                        <p:tav tm="100000">
                                          <p:val>
                                            <p:strVal val="#ppt_x"/>
                                          </p:val>
                                        </p:tav>
                                      </p:tavLst>
                                    </p:anim>
                                    <p:anim calcmode="lin" valueType="num">
                                      <p:cBhvr>
                                        <p:cTn id="49" dur="500" fill="hold"/>
                                        <p:tgtEl>
                                          <p:spTgt spid="14"/>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anim calcmode="lin" valueType="num">
                                      <p:cBhvr>
                                        <p:cTn id="53" dur="500" fill="hold"/>
                                        <p:tgtEl>
                                          <p:spTgt spid="10"/>
                                        </p:tgtEl>
                                        <p:attrNameLst>
                                          <p:attrName>ppt_x</p:attrName>
                                        </p:attrNameLst>
                                      </p:cBhvr>
                                      <p:tavLst>
                                        <p:tav tm="0">
                                          <p:val>
                                            <p:strVal val="#ppt_x"/>
                                          </p:val>
                                        </p:tav>
                                        <p:tav tm="100000">
                                          <p:val>
                                            <p:strVal val="#ppt_x"/>
                                          </p:val>
                                        </p:tav>
                                      </p:tavLst>
                                    </p:anim>
                                    <p:anim calcmode="lin" valueType="num">
                                      <p:cBhvr>
                                        <p:cTn id="54"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500"/>
                                        <p:tgtEl>
                                          <p:spTgt spid="16"/>
                                        </p:tgtEl>
                                      </p:cBhvr>
                                    </p:animEffect>
                                    <p:anim calcmode="lin" valueType="num">
                                      <p:cBhvr>
                                        <p:cTn id="60" dur="500" fill="hold"/>
                                        <p:tgtEl>
                                          <p:spTgt spid="16"/>
                                        </p:tgtEl>
                                        <p:attrNameLst>
                                          <p:attrName>ppt_x</p:attrName>
                                        </p:attrNameLst>
                                      </p:cBhvr>
                                      <p:tavLst>
                                        <p:tav tm="0">
                                          <p:val>
                                            <p:strVal val="#ppt_x"/>
                                          </p:val>
                                        </p:tav>
                                        <p:tav tm="100000">
                                          <p:val>
                                            <p:strVal val="#ppt_x"/>
                                          </p:val>
                                        </p:tav>
                                      </p:tavLst>
                                    </p:anim>
                                    <p:anim calcmode="lin" valueType="num">
                                      <p:cBhvr>
                                        <p:cTn id="61" dur="500" fill="hold"/>
                                        <p:tgtEl>
                                          <p:spTgt spid="16"/>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anim calcmode="lin" valueType="num">
                                      <p:cBhvr>
                                        <p:cTn id="65" dur="500" fill="hold"/>
                                        <p:tgtEl>
                                          <p:spTgt spid="11"/>
                                        </p:tgtEl>
                                        <p:attrNameLst>
                                          <p:attrName>ppt_x</p:attrName>
                                        </p:attrNameLst>
                                      </p:cBhvr>
                                      <p:tavLst>
                                        <p:tav tm="0">
                                          <p:val>
                                            <p:strVal val="#ppt_x"/>
                                          </p:val>
                                        </p:tav>
                                        <p:tav tm="100000">
                                          <p:val>
                                            <p:strVal val="#ppt_x"/>
                                          </p:val>
                                        </p:tav>
                                      </p:tavLst>
                                    </p:anim>
                                    <p:anim calcmode="lin" valueType="num">
                                      <p:cBhvr>
                                        <p:cTn id="66"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7"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anim calcmode="lin" valueType="num">
                                      <p:cBhvr>
                                        <p:cTn id="72" dur="500" fill="hold"/>
                                        <p:tgtEl>
                                          <p:spTgt spid="15"/>
                                        </p:tgtEl>
                                        <p:attrNameLst>
                                          <p:attrName>ppt_x</p:attrName>
                                        </p:attrNameLst>
                                      </p:cBhvr>
                                      <p:tavLst>
                                        <p:tav tm="0">
                                          <p:val>
                                            <p:strVal val="#ppt_x"/>
                                          </p:val>
                                        </p:tav>
                                        <p:tav tm="100000">
                                          <p:val>
                                            <p:strVal val="#ppt_x"/>
                                          </p:val>
                                        </p:tav>
                                      </p:tavLst>
                                    </p:anim>
                                    <p:anim calcmode="lin" valueType="num">
                                      <p:cBhvr>
                                        <p:cTn id="73" dur="500" fill="hold"/>
                                        <p:tgtEl>
                                          <p:spTgt spid="15"/>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500"/>
                                        <p:tgtEl>
                                          <p:spTgt spid="12"/>
                                        </p:tgtEl>
                                      </p:cBhvr>
                                    </p:animEffect>
                                    <p:anim calcmode="lin" valueType="num">
                                      <p:cBhvr>
                                        <p:cTn id="77" dur="500" fill="hold"/>
                                        <p:tgtEl>
                                          <p:spTgt spid="12"/>
                                        </p:tgtEl>
                                        <p:attrNameLst>
                                          <p:attrName>ppt_x</p:attrName>
                                        </p:attrNameLst>
                                      </p:cBhvr>
                                      <p:tavLst>
                                        <p:tav tm="0">
                                          <p:val>
                                            <p:strVal val="#ppt_x"/>
                                          </p:val>
                                        </p:tav>
                                        <p:tav tm="100000">
                                          <p:val>
                                            <p:strVal val="#ppt_x"/>
                                          </p:val>
                                        </p:tav>
                                      </p:tavLst>
                                    </p:anim>
                                    <p:anim calcmode="lin" valueType="num">
                                      <p:cBhvr>
                                        <p:cTn id="78"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ppt_x"/>
                                          </p:val>
                                        </p:tav>
                                        <p:tav tm="100000">
                                          <p:val>
                                            <p:strVal val="#ppt_x"/>
                                          </p:val>
                                        </p:tav>
                                      </p:tavLst>
                                    </p:anim>
                                    <p:anim calcmode="lin" valueType="num">
                                      <p:cBhvr additive="base">
                                        <p:cTn id="8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57200" y="381000"/>
            <a:ext cx="10820400" cy="954107"/>
          </a:xfrm>
          <a:prstGeom prst="rect">
            <a:avLst/>
          </a:prstGeom>
        </p:spPr>
        <p:txBody>
          <a:bodyPr wrap="square">
            <a:spAutoFit/>
          </a:bodyPr>
          <a:lstStyle/>
          <a:p>
            <a:pPr algn="ctr"/>
            <a:r>
              <a:rPr lang="fr-FR" sz="2800" dirty="0" smtClean="0"/>
              <a:t>« Utilise </a:t>
            </a:r>
            <a:r>
              <a:rPr lang="fr-FR" sz="2800" dirty="0" smtClean="0"/>
              <a:t>les voiles noires pour le voyage aller, qui est si funeste, et les voiles blanches pour le retour, qui sera joyeux</a:t>
            </a:r>
            <a:r>
              <a:rPr lang="fr-FR" sz="2800" dirty="0" smtClean="0"/>
              <a:t>. »</a:t>
            </a:r>
            <a:endParaRPr lang="fr-FR" sz="2800" dirty="0"/>
          </a:p>
        </p:txBody>
      </p:sp>
      <p:sp>
        <p:nvSpPr>
          <p:cNvPr id="19" name="ZoneTexte 18"/>
          <p:cNvSpPr txBox="1"/>
          <p:nvPr/>
        </p:nvSpPr>
        <p:spPr>
          <a:xfrm>
            <a:off x="990600" y="2829580"/>
            <a:ext cx="2438400" cy="523220"/>
          </a:xfrm>
          <a:prstGeom prst="rect">
            <a:avLst/>
          </a:prstGeom>
          <a:noFill/>
        </p:spPr>
        <p:txBody>
          <a:bodyPr wrap="square" rtlCol="0">
            <a:spAutoFit/>
          </a:bodyPr>
          <a:lstStyle/>
          <a:p>
            <a:pPr algn="ctr"/>
            <a:r>
              <a:rPr lang="fr-FR" sz="2800" dirty="0" smtClean="0"/>
              <a:t>Voiles noires</a:t>
            </a:r>
            <a:endParaRPr lang="fr-FR" sz="2800" dirty="0"/>
          </a:p>
        </p:txBody>
      </p:sp>
      <p:sp>
        <p:nvSpPr>
          <p:cNvPr id="21" name="ZoneTexte 20"/>
          <p:cNvSpPr txBox="1"/>
          <p:nvPr/>
        </p:nvSpPr>
        <p:spPr>
          <a:xfrm>
            <a:off x="990600" y="4734580"/>
            <a:ext cx="2438400" cy="523220"/>
          </a:xfrm>
          <a:prstGeom prst="rect">
            <a:avLst/>
          </a:prstGeom>
          <a:noFill/>
        </p:spPr>
        <p:txBody>
          <a:bodyPr wrap="square" rtlCol="0">
            <a:spAutoFit/>
          </a:bodyPr>
          <a:lstStyle/>
          <a:p>
            <a:pPr algn="ctr"/>
            <a:r>
              <a:rPr lang="fr-FR" sz="2800" dirty="0" smtClean="0"/>
              <a:t>funeste</a:t>
            </a:r>
            <a:endParaRPr lang="fr-FR" sz="2800" dirty="0"/>
          </a:p>
        </p:txBody>
      </p:sp>
      <p:sp>
        <p:nvSpPr>
          <p:cNvPr id="22" name="ZoneTexte 21"/>
          <p:cNvSpPr txBox="1"/>
          <p:nvPr/>
        </p:nvSpPr>
        <p:spPr>
          <a:xfrm>
            <a:off x="990600" y="3820180"/>
            <a:ext cx="2438400" cy="523220"/>
          </a:xfrm>
          <a:prstGeom prst="rect">
            <a:avLst/>
          </a:prstGeom>
          <a:noFill/>
        </p:spPr>
        <p:txBody>
          <a:bodyPr wrap="square" rtlCol="0">
            <a:spAutoFit/>
          </a:bodyPr>
          <a:lstStyle/>
          <a:p>
            <a:pPr algn="ctr"/>
            <a:r>
              <a:rPr lang="fr-FR" sz="2800" dirty="0" smtClean="0"/>
              <a:t>aller</a:t>
            </a:r>
            <a:endParaRPr lang="fr-FR" sz="2800" dirty="0"/>
          </a:p>
        </p:txBody>
      </p:sp>
      <p:sp>
        <p:nvSpPr>
          <p:cNvPr id="23" name="ZoneTexte 22"/>
          <p:cNvSpPr txBox="1"/>
          <p:nvPr/>
        </p:nvSpPr>
        <p:spPr>
          <a:xfrm>
            <a:off x="8077200" y="2829580"/>
            <a:ext cx="2438400" cy="523220"/>
          </a:xfrm>
          <a:prstGeom prst="rect">
            <a:avLst/>
          </a:prstGeom>
          <a:noFill/>
        </p:spPr>
        <p:txBody>
          <a:bodyPr wrap="square" rtlCol="0">
            <a:spAutoFit/>
          </a:bodyPr>
          <a:lstStyle/>
          <a:p>
            <a:pPr algn="ctr"/>
            <a:r>
              <a:rPr lang="fr-FR" sz="2800" dirty="0" smtClean="0"/>
              <a:t>Voiles </a:t>
            </a:r>
            <a:r>
              <a:rPr lang="fr-FR" sz="2800" dirty="0" smtClean="0">
                <a:solidFill>
                  <a:srgbClr val="7030A0"/>
                </a:solidFill>
              </a:rPr>
              <a:t>blanches</a:t>
            </a:r>
            <a:endParaRPr lang="fr-FR" sz="2800" dirty="0">
              <a:solidFill>
                <a:srgbClr val="7030A0"/>
              </a:solidFill>
            </a:endParaRPr>
          </a:p>
        </p:txBody>
      </p:sp>
      <p:sp>
        <p:nvSpPr>
          <p:cNvPr id="24" name="ZoneTexte 23"/>
          <p:cNvSpPr txBox="1"/>
          <p:nvPr/>
        </p:nvSpPr>
        <p:spPr>
          <a:xfrm>
            <a:off x="8077200" y="4734580"/>
            <a:ext cx="2438400" cy="523220"/>
          </a:xfrm>
          <a:prstGeom prst="rect">
            <a:avLst/>
          </a:prstGeom>
          <a:noFill/>
        </p:spPr>
        <p:txBody>
          <a:bodyPr wrap="square" rtlCol="0">
            <a:spAutoFit/>
          </a:bodyPr>
          <a:lstStyle/>
          <a:p>
            <a:pPr algn="ctr"/>
            <a:r>
              <a:rPr lang="fr-FR" sz="2800" dirty="0" smtClean="0">
                <a:solidFill>
                  <a:srgbClr val="7030A0"/>
                </a:solidFill>
              </a:rPr>
              <a:t>joyeux</a:t>
            </a:r>
            <a:endParaRPr lang="fr-FR" sz="2800" dirty="0">
              <a:solidFill>
                <a:srgbClr val="7030A0"/>
              </a:solidFill>
            </a:endParaRPr>
          </a:p>
        </p:txBody>
      </p:sp>
      <p:sp>
        <p:nvSpPr>
          <p:cNvPr id="25" name="ZoneTexte 24"/>
          <p:cNvSpPr txBox="1"/>
          <p:nvPr/>
        </p:nvSpPr>
        <p:spPr>
          <a:xfrm>
            <a:off x="8077200" y="3820180"/>
            <a:ext cx="2438400" cy="523220"/>
          </a:xfrm>
          <a:prstGeom prst="rect">
            <a:avLst/>
          </a:prstGeom>
          <a:noFill/>
        </p:spPr>
        <p:txBody>
          <a:bodyPr wrap="square" rtlCol="0">
            <a:spAutoFit/>
          </a:bodyPr>
          <a:lstStyle/>
          <a:p>
            <a:pPr algn="ctr"/>
            <a:r>
              <a:rPr lang="fr-FR" sz="2800" dirty="0" smtClean="0">
                <a:solidFill>
                  <a:srgbClr val="7030A0"/>
                </a:solidFill>
              </a:rPr>
              <a:t>retour</a:t>
            </a:r>
            <a:endParaRPr lang="fr-FR" sz="2800" dirty="0">
              <a:solidFill>
                <a:srgbClr val="7030A0"/>
              </a:solidFill>
            </a:endParaRPr>
          </a:p>
        </p:txBody>
      </p:sp>
      <p:sp>
        <p:nvSpPr>
          <p:cNvPr id="26" name="ZoneTexte 25"/>
          <p:cNvSpPr txBox="1"/>
          <p:nvPr/>
        </p:nvSpPr>
        <p:spPr>
          <a:xfrm>
            <a:off x="4191000" y="1676400"/>
            <a:ext cx="3048000" cy="646331"/>
          </a:xfrm>
          <a:prstGeom prst="rect">
            <a:avLst/>
          </a:prstGeom>
          <a:noFill/>
        </p:spPr>
        <p:txBody>
          <a:bodyPr wrap="square" rtlCol="0">
            <a:spAutoFit/>
          </a:bodyPr>
          <a:lstStyle/>
          <a:p>
            <a:pPr algn="ctr"/>
            <a:r>
              <a:rPr lang="fr-FR" sz="3600" u="sng" dirty="0" smtClean="0">
                <a:solidFill>
                  <a:srgbClr val="0070C0"/>
                </a:solidFill>
              </a:rPr>
              <a:t>Des antonymes</a:t>
            </a:r>
            <a:endParaRPr lang="fr-FR" sz="3600" u="sng" dirty="0">
              <a:solidFill>
                <a:srgbClr val="0070C0"/>
              </a:solidFill>
            </a:endParaRPr>
          </a:p>
        </p:txBody>
      </p:sp>
      <p:cxnSp>
        <p:nvCxnSpPr>
          <p:cNvPr id="28" name="Connecteur droit avec flèche 27"/>
          <p:cNvCxnSpPr/>
          <p:nvPr/>
        </p:nvCxnSpPr>
        <p:spPr>
          <a:xfrm>
            <a:off x="3810000" y="3124200"/>
            <a:ext cx="3886200" cy="0"/>
          </a:xfrm>
          <a:prstGeom prst="straightConnector1">
            <a:avLst/>
          </a:prstGeom>
          <a:ln w="44450">
            <a:solidFill>
              <a:schemeClr val="accent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3810000" y="4114800"/>
            <a:ext cx="3886200" cy="0"/>
          </a:xfrm>
          <a:prstGeom prst="straightConnector1">
            <a:avLst/>
          </a:prstGeom>
          <a:ln w="44450">
            <a:solidFill>
              <a:schemeClr val="accent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3810000" y="5105400"/>
            <a:ext cx="3886200" cy="0"/>
          </a:xfrm>
          <a:prstGeom prst="straightConnector1">
            <a:avLst/>
          </a:prstGeom>
          <a:ln w="44450">
            <a:solidFill>
              <a:schemeClr val="accent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562E3C-88DD-E144-ACAA-1AFDD8CF4FB7}"/>
              </a:ext>
            </a:extLst>
          </p:cNvPr>
          <p:cNvSpPr>
            <a:spLocks noGrp="1"/>
          </p:cNvSpPr>
          <p:nvPr>
            <p:ph type="title"/>
          </p:nvPr>
        </p:nvSpPr>
        <p:spPr/>
        <p:txBody>
          <a:bodyPr/>
          <a:lstStyle/>
          <a:p>
            <a:pPr algn="ctr"/>
            <a:r>
              <a:rPr lang="fr-FR" dirty="0"/>
              <a:t>Place à la dictée du jour !</a:t>
            </a:r>
          </a:p>
        </p:txBody>
      </p:sp>
      <p:pic>
        <p:nvPicPr>
          <p:cNvPr id="1026" name="Picture 2" descr="H:\Emoticon\emoticon-1392280_1280.png"/>
          <p:cNvPicPr>
            <a:picLocks noChangeAspect="1" noChangeArrowheads="1"/>
          </p:cNvPicPr>
          <p:nvPr/>
        </p:nvPicPr>
        <p:blipFill>
          <a:blip r:embed="rId3" cstate="print"/>
          <a:srcRect/>
          <a:stretch>
            <a:fillRect/>
          </a:stretch>
        </p:blipFill>
        <p:spPr bwMode="auto">
          <a:xfrm>
            <a:off x="4267200" y="1981200"/>
            <a:ext cx="3352800" cy="3878729"/>
          </a:xfrm>
          <a:prstGeom prst="rect">
            <a:avLst/>
          </a:prstGeom>
          <a:noFill/>
        </p:spPr>
      </p:pic>
    </p:spTree>
    <p:extLst>
      <p:ext uri="{BB962C8B-B14F-4D97-AF65-F5344CB8AC3E}">
        <p14:creationId xmlns:p14="http://schemas.microsoft.com/office/powerpoint/2010/main" val="761763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7059A02F-C558-7C43-97C9-E15DD9CF2601}"/>
              </a:ext>
            </a:extLst>
          </p:cNvPr>
          <p:cNvSpPr txBox="1"/>
          <p:nvPr/>
        </p:nvSpPr>
        <p:spPr>
          <a:xfrm>
            <a:off x="4191000" y="0"/>
            <a:ext cx="3306234" cy="861774"/>
          </a:xfrm>
          <a:prstGeom prst="rect">
            <a:avLst/>
          </a:prstGeom>
          <a:noFill/>
        </p:spPr>
        <p:txBody>
          <a:bodyPr wrap="square" rtlCol="0">
            <a:spAutoFit/>
          </a:bodyPr>
          <a:lstStyle/>
          <a:p>
            <a:pPr algn="ctr"/>
            <a:r>
              <a:rPr lang="fr-FR" sz="5000" u="sng" dirty="0"/>
              <a:t>Dictée</a:t>
            </a:r>
          </a:p>
        </p:txBody>
      </p:sp>
      <p:sp>
        <p:nvSpPr>
          <p:cNvPr id="3" name="ZoneTexte 2"/>
          <p:cNvSpPr txBox="1"/>
          <p:nvPr/>
        </p:nvSpPr>
        <p:spPr>
          <a:xfrm>
            <a:off x="228600" y="1295400"/>
            <a:ext cx="11734800" cy="4401205"/>
          </a:xfrm>
          <a:prstGeom prst="rect">
            <a:avLst/>
          </a:prstGeom>
          <a:noFill/>
        </p:spPr>
        <p:txBody>
          <a:bodyPr wrap="square" rtlCol="0">
            <a:spAutoFit/>
          </a:bodyPr>
          <a:lstStyle/>
          <a:p>
            <a:r>
              <a:rPr lang="fr-FR" sz="4000" dirty="0" smtClean="0"/>
              <a:t>Thésée est un héros de la mythologie. Il possède de </a:t>
            </a:r>
          </a:p>
          <a:p>
            <a:endParaRPr lang="fr-FR" sz="4000" dirty="0" smtClean="0"/>
          </a:p>
          <a:p>
            <a:r>
              <a:rPr lang="fr-FR" sz="4000" dirty="0" smtClean="0"/>
              <a:t>nombreuses qualités : la force, le courage... Mais il a </a:t>
            </a:r>
          </a:p>
          <a:p>
            <a:endParaRPr lang="fr-FR" sz="4000" dirty="0" smtClean="0"/>
          </a:p>
          <a:p>
            <a:r>
              <a:rPr lang="fr-FR" sz="4000" dirty="0" smtClean="0"/>
              <a:t>également des défauts comme l’égoïsme et </a:t>
            </a:r>
          </a:p>
          <a:p>
            <a:endParaRPr lang="fr-FR" sz="4000" dirty="0" smtClean="0"/>
          </a:p>
          <a:p>
            <a:r>
              <a:rPr lang="fr-FR" sz="4000" dirty="0" smtClean="0"/>
              <a:t>l’insouciance.</a:t>
            </a:r>
            <a:endParaRPr lang="fr-FR" sz="4000" dirty="0"/>
          </a:p>
        </p:txBody>
      </p:sp>
    </p:spTree>
    <p:extLst>
      <p:ext uri="{BB962C8B-B14F-4D97-AF65-F5344CB8AC3E}">
        <p14:creationId xmlns:p14="http://schemas.microsoft.com/office/powerpoint/2010/main" val="1874513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Comic Sans MS" pitchFamily="66" charset="0"/>
              </a:rPr>
              <a:t>MAINTENANT </a:t>
            </a:r>
            <a:r>
              <a:rPr lang="fr-FR" cap="all" dirty="0">
                <a:latin typeface="Comic Sans MS" pitchFamily="66" charset="0"/>
              </a:rPr>
              <a:t>à </a:t>
            </a:r>
            <a:r>
              <a:rPr lang="fr-FR" dirty="0">
                <a:latin typeface="Comic Sans MS" pitchFamily="66" charset="0"/>
              </a:rPr>
              <a:t>TON TOUR </a:t>
            </a:r>
          </a:p>
        </p:txBody>
      </p:sp>
      <p:pic>
        <p:nvPicPr>
          <p:cNvPr id="2050" name="Picture 2" descr="H:\Emoticon\emoticon-1392280_1280orange.png"/>
          <p:cNvPicPr>
            <a:picLocks noChangeAspect="1" noChangeArrowheads="1"/>
          </p:cNvPicPr>
          <p:nvPr/>
        </p:nvPicPr>
        <p:blipFill>
          <a:blip r:embed="rId2" cstate="print"/>
          <a:srcRect/>
          <a:stretch>
            <a:fillRect/>
          </a:stretch>
        </p:blipFill>
        <p:spPr bwMode="auto">
          <a:xfrm>
            <a:off x="4343400" y="2057400"/>
            <a:ext cx="3276600" cy="36861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0" y="76200"/>
            <a:ext cx="119634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u="sng" dirty="0" smtClean="0">
                <a:solidFill>
                  <a:srgbClr val="0070C0"/>
                </a:solidFill>
              </a:rPr>
              <a:t>Associe les adjectifs à leur contraire</a:t>
            </a:r>
            <a:endParaRPr lang="fr-FR" sz="4000" u="sng" dirty="0">
              <a:solidFill>
                <a:srgbClr val="0070C0"/>
              </a:solidFill>
            </a:endParaRPr>
          </a:p>
        </p:txBody>
      </p:sp>
      <p:sp>
        <p:nvSpPr>
          <p:cNvPr id="4" name="Espace réservé du contenu 2">
            <a:extLst>
              <a:ext uri="{FF2B5EF4-FFF2-40B4-BE49-F238E27FC236}">
                <a16:creationId xmlns:a16="http://schemas.microsoft.com/office/drawing/2014/main" xmlns="" id="{85398997-8225-4785-AB96-99B3BB13CE5E}"/>
              </a:ext>
            </a:extLst>
          </p:cNvPr>
          <p:cNvSpPr txBox="1">
            <a:spLocks/>
          </p:cNvSpPr>
          <p:nvPr/>
        </p:nvSpPr>
        <p:spPr>
          <a:xfrm>
            <a:off x="2590800" y="6096000"/>
            <a:ext cx="2209800" cy="457200"/>
          </a:xfrm>
          <a:prstGeom prst="rect">
            <a:avLst/>
          </a:prstGeom>
          <a:ln>
            <a:solidFill>
              <a:schemeClr val="accent2">
                <a:lumMod val="75000"/>
              </a:schemeClr>
            </a:solidFill>
          </a:ln>
        </p:spPr>
        <p:txBody>
          <a:bodyPr vert="horz" lIns="91440" tIns="45720" rIns="91440" bIns="45720" rtlCol="0">
            <a:normAutofit lnSpcReduction="10000"/>
          </a:bodyPr>
          <a:lstStyle/>
          <a:p>
            <a:pPr marL="228600" marR="0" lvl="0" indent="-228600" algn="ctr" defTabSz="914400" rtl="0" eaLnBrk="1" fontAlgn="auto" latinLnBrk="0" hangingPunct="1">
              <a:lnSpc>
                <a:spcPct val="90000"/>
              </a:lnSpc>
              <a:spcBef>
                <a:spcPts val="1000"/>
              </a:spcBef>
              <a:spcAft>
                <a:spcPts val="0"/>
              </a:spcAft>
              <a:buClrTx/>
              <a:buSzTx/>
              <a:tabLst/>
              <a:defRPr/>
            </a:pPr>
            <a:r>
              <a:rPr lang="fr-FR" sz="2800" dirty="0" smtClean="0"/>
              <a:t>puissant</a:t>
            </a:r>
            <a:endParaRPr kumimoji="0" lang="fr-FR" sz="2800" b="0" i="0" u="sng"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Espace réservé du contenu 2">
            <a:extLst>
              <a:ext uri="{FF2B5EF4-FFF2-40B4-BE49-F238E27FC236}">
                <a16:creationId xmlns:a16="http://schemas.microsoft.com/office/drawing/2014/main" xmlns="" id="{85398997-8225-4785-AB96-99B3BB13CE5E}"/>
              </a:ext>
            </a:extLst>
          </p:cNvPr>
          <p:cNvSpPr txBox="1">
            <a:spLocks/>
          </p:cNvSpPr>
          <p:nvPr/>
        </p:nvSpPr>
        <p:spPr>
          <a:xfrm>
            <a:off x="9601200" y="5486399"/>
            <a:ext cx="2209800" cy="520687"/>
          </a:xfrm>
          <a:prstGeom prst="rect">
            <a:avLst/>
          </a:prstGeom>
          <a:ln>
            <a:solidFill>
              <a:schemeClr val="accent2">
                <a:lumMod val="75000"/>
              </a:schemeClr>
            </a:solidFill>
          </a:ln>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courageux</a:t>
            </a:r>
            <a:endParaRPr kumimoji="0" lang="fr-FR" sz="2800" b="0" i="0" u="sng"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contenu 2">
            <a:extLst>
              <a:ext uri="{FF2B5EF4-FFF2-40B4-BE49-F238E27FC236}">
                <a16:creationId xmlns:a16="http://schemas.microsoft.com/office/drawing/2014/main" xmlns="" id="{85398997-8225-4785-AB96-99B3BB13CE5E}"/>
              </a:ext>
            </a:extLst>
          </p:cNvPr>
          <p:cNvSpPr txBox="1">
            <a:spLocks/>
          </p:cNvSpPr>
          <p:nvPr/>
        </p:nvSpPr>
        <p:spPr>
          <a:xfrm>
            <a:off x="4953000" y="5486399"/>
            <a:ext cx="2209800" cy="520687"/>
          </a:xfrm>
          <a:prstGeom prst="rect">
            <a:avLst/>
          </a:prstGeom>
          <a:ln>
            <a:solidFill>
              <a:schemeClr val="accent2">
                <a:lumMod val="75000"/>
              </a:schemeClr>
            </a:solidFill>
          </a:ln>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fr-FR" sz="2800" b="0" i="0" u="none" strike="noStrike" kern="1200" cap="none" spc="0" normalizeH="0" noProof="0" dirty="0" smtClean="0">
                <a:ln>
                  <a:noFill/>
                </a:ln>
                <a:solidFill>
                  <a:schemeClr val="tx1"/>
                </a:solidFill>
                <a:effectLst/>
                <a:uLnTx/>
                <a:uFillTx/>
                <a:latin typeface="+mn-lt"/>
                <a:ea typeface="+mn-ea"/>
                <a:cs typeface="+mn-cs"/>
              </a:rPr>
              <a:t>égoïste</a:t>
            </a: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Espace réservé du contenu 2">
            <a:extLst>
              <a:ext uri="{FF2B5EF4-FFF2-40B4-BE49-F238E27FC236}">
                <a16:creationId xmlns:a16="http://schemas.microsoft.com/office/drawing/2014/main" xmlns="" id="{85398997-8225-4785-AB96-99B3BB13CE5E}"/>
              </a:ext>
            </a:extLst>
          </p:cNvPr>
          <p:cNvSpPr txBox="1">
            <a:spLocks/>
          </p:cNvSpPr>
          <p:nvPr/>
        </p:nvSpPr>
        <p:spPr>
          <a:xfrm>
            <a:off x="7239000" y="6095999"/>
            <a:ext cx="2209800" cy="444487"/>
          </a:xfrm>
          <a:prstGeom prst="rect">
            <a:avLst/>
          </a:prstGeom>
          <a:ln>
            <a:solidFill>
              <a:schemeClr val="accent2">
                <a:lumMod val="75000"/>
              </a:schemeClr>
            </a:solidFill>
          </a:ln>
        </p:spPr>
        <p:txBody>
          <a:bodyPr vert="horz" lIns="91440" tIns="45720" rIns="91440" bIns="45720" rtlCol="0">
            <a:normAutofit lnSpcReduction="10000"/>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fr-FR" sz="2800" b="0" i="0" u="none" strike="noStrike" kern="1200" cap="none" spc="0" normalizeH="0" noProof="0" dirty="0" smtClean="0">
                <a:ln>
                  <a:noFill/>
                </a:ln>
                <a:solidFill>
                  <a:schemeClr val="tx1"/>
                </a:solidFill>
                <a:effectLst/>
                <a:uLnTx/>
                <a:uFillTx/>
                <a:latin typeface="+mn-lt"/>
                <a:ea typeface="+mn-ea"/>
                <a:cs typeface="+mn-cs"/>
              </a:rPr>
              <a:t>chétif</a:t>
            </a: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space réservé du contenu 2">
            <a:extLst>
              <a:ext uri="{FF2B5EF4-FFF2-40B4-BE49-F238E27FC236}">
                <a16:creationId xmlns:a16="http://schemas.microsoft.com/office/drawing/2014/main" xmlns="" id="{85398997-8225-4785-AB96-99B3BB13CE5E}"/>
              </a:ext>
            </a:extLst>
          </p:cNvPr>
          <p:cNvSpPr txBox="1">
            <a:spLocks/>
          </p:cNvSpPr>
          <p:nvPr/>
        </p:nvSpPr>
        <p:spPr>
          <a:xfrm>
            <a:off x="9601200" y="6095999"/>
            <a:ext cx="2209800" cy="457200"/>
          </a:xfrm>
          <a:prstGeom prst="rect">
            <a:avLst/>
          </a:prstGeom>
          <a:ln>
            <a:solidFill>
              <a:schemeClr val="accent2">
                <a:lumMod val="75000"/>
              </a:schemeClr>
            </a:solidFill>
          </a:ln>
        </p:spPr>
        <p:txBody>
          <a:bodyPr vert="horz" lIns="91440" tIns="45720" rIns="91440" bIns="45720" rtlCol="0">
            <a:normAutofit lnSpcReduction="10000"/>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généreux</a:t>
            </a:r>
            <a:endParaRPr kumimoji="0" lang="fr-FR" sz="2800" b="0" i="0" u="sng"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Espace réservé du contenu 2">
            <a:extLst>
              <a:ext uri="{FF2B5EF4-FFF2-40B4-BE49-F238E27FC236}">
                <a16:creationId xmlns:a16="http://schemas.microsoft.com/office/drawing/2014/main" xmlns="" id="{85398997-8225-4785-AB96-99B3BB13CE5E}"/>
              </a:ext>
            </a:extLst>
          </p:cNvPr>
          <p:cNvSpPr txBox="1">
            <a:spLocks/>
          </p:cNvSpPr>
          <p:nvPr/>
        </p:nvSpPr>
        <p:spPr>
          <a:xfrm>
            <a:off x="152400" y="5486399"/>
            <a:ext cx="2209800" cy="457200"/>
          </a:xfrm>
          <a:prstGeom prst="rect">
            <a:avLst/>
          </a:prstGeom>
          <a:ln>
            <a:solidFill>
              <a:schemeClr val="accent2">
                <a:lumMod val="75000"/>
              </a:schemeClr>
            </a:solidFill>
          </a:ln>
        </p:spPr>
        <p:txBody>
          <a:bodyPr vert="horz" lIns="91440" tIns="45720" rIns="91440" bIns="45720" rtlCol="0">
            <a:normAutofit lnSpcReduction="10000"/>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responsable</a:t>
            </a:r>
            <a:endParaRPr kumimoji="0" lang="fr-FR" sz="2800" b="0" i="0" u="sng"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Espace réservé du contenu 2">
            <a:extLst>
              <a:ext uri="{FF2B5EF4-FFF2-40B4-BE49-F238E27FC236}">
                <a16:creationId xmlns:a16="http://schemas.microsoft.com/office/drawing/2014/main" xmlns="" id="{85398997-8225-4785-AB96-99B3BB13CE5E}"/>
              </a:ext>
            </a:extLst>
          </p:cNvPr>
          <p:cNvSpPr txBox="1">
            <a:spLocks/>
          </p:cNvSpPr>
          <p:nvPr/>
        </p:nvSpPr>
        <p:spPr>
          <a:xfrm>
            <a:off x="7239000" y="5486399"/>
            <a:ext cx="2209800" cy="520687"/>
          </a:xfrm>
          <a:prstGeom prst="rect">
            <a:avLst/>
          </a:prstGeom>
          <a:ln>
            <a:solidFill>
              <a:schemeClr val="accent2">
                <a:lumMod val="75000"/>
              </a:schemeClr>
            </a:solidFill>
          </a:ln>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irresponsable</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Espace réservé du contenu 2">
            <a:extLst>
              <a:ext uri="{FF2B5EF4-FFF2-40B4-BE49-F238E27FC236}">
                <a16:creationId xmlns:a16="http://schemas.microsoft.com/office/drawing/2014/main" xmlns="" id="{85398997-8225-4785-AB96-99B3BB13CE5E}"/>
              </a:ext>
            </a:extLst>
          </p:cNvPr>
          <p:cNvSpPr txBox="1">
            <a:spLocks/>
          </p:cNvSpPr>
          <p:nvPr/>
        </p:nvSpPr>
        <p:spPr>
          <a:xfrm>
            <a:off x="2590800" y="5486399"/>
            <a:ext cx="2209800" cy="457200"/>
          </a:xfrm>
          <a:prstGeom prst="rect">
            <a:avLst/>
          </a:prstGeom>
          <a:ln>
            <a:solidFill>
              <a:schemeClr val="accent2">
                <a:lumMod val="75000"/>
              </a:schemeClr>
            </a:solidFill>
          </a:ln>
        </p:spPr>
        <p:txBody>
          <a:bodyPr vert="horz" lIns="91440" tIns="45720" rIns="91440" bIns="45720" rtlCol="0">
            <a:normAutofit lnSpcReduction="10000"/>
          </a:bodyPr>
          <a:lstStyle/>
          <a:p>
            <a:pPr marL="228600" marR="0" lvl="0" indent="-228600" algn="ctr" defTabSz="914400" rtl="0" eaLnBrk="1" fontAlgn="auto" latinLnBrk="0" hangingPunct="1">
              <a:lnSpc>
                <a:spcPct val="90000"/>
              </a:lnSpc>
              <a:spcBef>
                <a:spcPts val="1000"/>
              </a:spcBef>
              <a:spcAft>
                <a:spcPts val="0"/>
              </a:spcAft>
              <a:buClrTx/>
              <a:buSzTx/>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lâche</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Espace réservé du contenu 2">
            <a:extLst>
              <a:ext uri="{FF2B5EF4-FFF2-40B4-BE49-F238E27FC236}">
                <a16:creationId xmlns:a16="http://schemas.microsoft.com/office/drawing/2014/main" xmlns="" id="{85398997-8225-4785-AB96-99B3BB13CE5E}"/>
              </a:ext>
            </a:extLst>
          </p:cNvPr>
          <p:cNvSpPr txBox="1">
            <a:spLocks/>
          </p:cNvSpPr>
          <p:nvPr/>
        </p:nvSpPr>
        <p:spPr>
          <a:xfrm>
            <a:off x="152400" y="6096000"/>
            <a:ext cx="2209800" cy="457200"/>
          </a:xfrm>
          <a:prstGeom prst="rect">
            <a:avLst/>
          </a:prstGeom>
          <a:ln>
            <a:solidFill>
              <a:schemeClr val="accent2">
                <a:lumMod val="75000"/>
              </a:schemeClr>
            </a:solidFill>
          </a:ln>
        </p:spPr>
        <p:txBody>
          <a:bodyPr vert="horz" lIns="91440" tIns="45720" rIns="91440" bIns="45720" rtlCol="0">
            <a:normAutofit lnSpcReduction="10000"/>
          </a:bodyPr>
          <a:lstStyle/>
          <a:p>
            <a:pPr marL="228600" marR="0" lvl="0" indent="-228600" algn="ctr" defTabSz="914400" rtl="0" eaLnBrk="1" fontAlgn="auto" latinLnBrk="0" hangingPunct="1">
              <a:lnSpc>
                <a:spcPct val="90000"/>
              </a:lnSpc>
              <a:spcBef>
                <a:spcPts val="1000"/>
              </a:spcBef>
              <a:spcAft>
                <a:spcPts val="0"/>
              </a:spcAft>
              <a:buClrTx/>
              <a:buSzTx/>
              <a:tabLst/>
              <a:defRPr/>
            </a:pPr>
            <a:r>
              <a:rPr lang="fr-FR" sz="2800" dirty="0" smtClean="0"/>
              <a:t>magnifique</a:t>
            </a:r>
            <a:endParaRPr kumimoji="0" lang="fr-FR" sz="2800" b="0" i="0" u="sng"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Espace réservé du contenu 2">
            <a:extLst>
              <a:ext uri="{FF2B5EF4-FFF2-40B4-BE49-F238E27FC236}">
                <a16:creationId xmlns:a16="http://schemas.microsoft.com/office/drawing/2014/main" xmlns="" id="{85398997-8225-4785-AB96-99B3BB13CE5E}"/>
              </a:ext>
            </a:extLst>
          </p:cNvPr>
          <p:cNvSpPr txBox="1">
            <a:spLocks/>
          </p:cNvSpPr>
          <p:nvPr/>
        </p:nvSpPr>
        <p:spPr>
          <a:xfrm>
            <a:off x="4953000" y="6095999"/>
            <a:ext cx="2209800" cy="457200"/>
          </a:xfrm>
          <a:prstGeom prst="rect">
            <a:avLst/>
          </a:prstGeom>
          <a:ln>
            <a:solidFill>
              <a:schemeClr val="accent2">
                <a:lumMod val="75000"/>
              </a:schemeClr>
            </a:solidFill>
          </a:ln>
        </p:spPr>
        <p:txBody>
          <a:bodyPr vert="horz" lIns="91440" tIns="45720" rIns="91440" bIns="45720" rtlCol="0">
            <a:normAutofit lnSpcReduction="10000"/>
          </a:bodyPr>
          <a:lstStyle/>
          <a:p>
            <a:pPr marL="228600" marR="0" lvl="0" indent="-228600" algn="ctr" defTabSz="914400" rtl="0" eaLnBrk="1" fontAlgn="auto" latinLnBrk="0" hangingPunct="1">
              <a:lnSpc>
                <a:spcPct val="90000"/>
              </a:lnSpc>
              <a:spcBef>
                <a:spcPts val="1000"/>
              </a:spcBef>
              <a:spcAft>
                <a:spcPts val="0"/>
              </a:spcAft>
              <a:buClrTx/>
              <a:buSzTx/>
              <a:tabLst/>
              <a:defRPr/>
            </a:pPr>
            <a:r>
              <a:rPr lang="fr-FR" sz="2800" dirty="0" smtClean="0"/>
              <a:t>hideux</a:t>
            </a: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sz="2800" dirty="0" smtClean="0"/>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4" name="Éclair 23"/>
          <p:cNvSpPr/>
          <p:nvPr/>
        </p:nvSpPr>
        <p:spPr>
          <a:xfrm rot="252693">
            <a:off x="5409839" y="793493"/>
            <a:ext cx="1371600" cy="4191000"/>
          </a:xfrm>
          <a:prstGeom prst="lightningBol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E-6 -3.33333E-6 L 0.24063 -0.65555 " pathEditMode="relative" rAng="0" ptsTypes="AA">
                                      <p:cBhvr>
                                        <p:cTn id="6" dur="2000" fill="hold"/>
                                        <p:tgtEl>
                                          <p:spTgt spid="9"/>
                                        </p:tgtEl>
                                        <p:attrNameLst>
                                          <p:attrName>ppt_x</p:attrName>
                                          <p:attrName>ppt_y</p:attrName>
                                        </p:attrNameLst>
                                      </p:cBhvr>
                                      <p:rCtr x="12000" y="-32800"/>
                                    </p:animMotion>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anim calcmode="lin" valueType="num">
                                      <p:cBhvr>
                                        <p:cTn id="12" dur="500" fill="hold"/>
                                        <p:tgtEl>
                                          <p:spTgt spid="24"/>
                                        </p:tgtEl>
                                        <p:attrNameLst>
                                          <p:attrName>ppt_x</p:attrName>
                                        </p:attrNameLst>
                                      </p:cBhvr>
                                      <p:tavLst>
                                        <p:tav tm="0">
                                          <p:val>
                                            <p:strVal val="#ppt_x"/>
                                          </p:val>
                                        </p:tav>
                                        <p:tav tm="100000">
                                          <p:val>
                                            <p:strVal val="#ppt_x"/>
                                          </p:val>
                                        </p:tav>
                                      </p:tavLst>
                                    </p:anim>
                                    <p:anim calcmode="lin" valueType="num">
                                      <p:cBhvr>
                                        <p:cTn id="13"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0" nodeType="clickEffect">
                                  <p:stCondLst>
                                    <p:cond delay="0"/>
                                  </p:stCondLst>
                                  <p:childTnLst>
                                    <p:animMotion origin="layout" path="M 5E-6 -2.96296E-6 L -0.02812 -0.66018 " pathEditMode="relative" rAng="0" ptsTypes="AA">
                                      <p:cBhvr>
                                        <p:cTn id="17" dur="2000" fill="hold"/>
                                        <p:tgtEl>
                                          <p:spTgt spid="10"/>
                                        </p:tgtEl>
                                        <p:attrNameLst>
                                          <p:attrName>ppt_x</p:attrName>
                                          <p:attrName>ppt_y</p:attrName>
                                        </p:attrNameLst>
                                      </p:cBhvr>
                                      <p:rCtr x="-1400" y="-33000"/>
                                    </p:animMotion>
                                  </p:childTnLst>
                                </p:cTn>
                              </p:par>
                            </p:childTnLst>
                          </p:cTn>
                        </p:par>
                      </p:childTnLst>
                    </p:cTn>
                  </p:par>
                  <p:par>
                    <p:cTn id="18" fill="hold">
                      <p:stCondLst>
                        <p:cond delay="indefinite"/>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5E-6 -2.96296E-6 L -0.53438 -0.53796 " pathEditMode="relative" rAng="0" ptsTypes="AA">
                                      <p:cBhvr>
                                        <p:cTn id="21" dur="2000" fill="hold"/>
                                        <p:tgtEl>
                                          <p:spTgt spid="5"/>
                                        </p:tgtEl>
                                        <p:attrNameLst>
                                          <p:attrName>ppt_x</p:attrName>
                                          <p:attrName>ppt_y</p:attrName>
                                        </p:attrNameLst>
                                      </p:cBhvr>
                                      <p:rCtr x="-26700" y="-26900"/>
                                    </p:animMotion>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0" nodeType="clickEffect">
                                  <p:stCondLst>
                                    <p:cond delay="0"/>
                                  </p:stCondLst>
                                  <p:childTnLst>
                                    <p:animMotion origin="layout" path="M 5E-6 -3.33333E-6 L 0.34688 -0.53333 " pathEditMode="relative" rAng="0" ptsTypes="AA">
                                      <p:cBhvr>
                                        <p:cTn id="25" dur="2000" fill="hold"/>
                                        <p:tgtEl>
                                          <p:spTgt spid="11"/>
                                        </p:tgtEl>
                                        <p:attrNameLst>
                                          <p:attrName>ppt_x</p:attrName>
                                          <p:attrName>ppt_y</p:attrName>
                                        </p:attrNameLst>
                                      </p:cBhvr>
                                      <p:rCtr x="17300" y="-26700"/>
                                    </p:animMotion>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5E-6 -2.22222E-6 L -0.52813 -0.5 " pathEditMode="relative" rAng="0" ptsTypes="AA">
                                      <p:cBhvr>
                                        <p:cTn id="29" dur="2000" fill="hold"/>
                                        <p:tgtEl>
                                          <p:spTgt spid="8"/>
                                        </p:tgtEl>
                                        <p:attrNameLst>
                                          <p:attrName>ppt_x</p:attrName>
                                          <p:attrName>ppt_y</p:attrName>
                                        </p:attrNameLst>
                                      </p:cBhvr>
                                      <p:rCtr x="-26400" y="-25000"/>
                                    </p:animMotion>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5E-6 -2.96296E-6 L 0.15938 -0.42685 " pathEditMode="relative" rAng="0" ptsTypes="AA">
                                      <p:cBhvr>
                                        <p:cTn id="33" dur="2000" fill="hold"/>
                                        <p:tgtEl>
                                          <p:spTgt spid="6"/>
                                        </p:tgtEl>
                                        <p:attrNameLst>
                                          <p:attrName>ppt_x</p:attrName>
                                          <p:attrName>ppt_y</p:attrName>
                                        </p:attrNameLst>
                                      </p:cBhvr>
                                      <p:rCtr x="8000" y="-21300"/>
                                    </p:animMotion>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5E-6 -2.22222E-6 L 0.04063 -0.38889 " pathEditMode="relative" rAng="0" ptsTypes="AA">
                                      <p:cBhvr>
                                        <p:cTn id="37" dur="2000" fill="hold"/>
                                        <p:tgtEl>
                                          <p:spTgt spid="4"/>
                                        </p:tgtEl>
                                        <p:attrNameLst>
                                          <p:attrName>ppt_x</p:attrName>
                                          <p:attrName>ppt_y</p:attrName>
                                        </p:attrNameLst>
                                      </p:cBhvr>
                                      <p:rCtr x="2000" y="-19400"/>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5E-6 3.7037E-6 L -0.03437 -0.38797 " pathEditMode="relative" rAng="0" ptsTypes="AA">
                                      <p:cBhvr>
                                        <p:cTn id="41" dur="2000" fill="hold"/>
                                        <p:tgtEl>
                                          <p:spTgt spid="7"/>
                                        </p:tgtEl>
                                        <p:attrNameLst>
                                          <p:attrName>ppt_x</p:attrName>
                                          <p:attrName>ppt_y</p:attrName>
                                        </p:attrNameLst>
                                      </p:cBhvr>
                                      <p:rCtr x="-1700" y="-19400"/>
                                    </p:animMotion>
                                  </p:child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0" nodeType="clickEffect">
                                  <p:stCondLst>
                                    <p:cond delay="0"/>
                                  </p:stCondLst>
                                  <p:childTnLst>
                                    <p:animMotion origin="layout" path="M 5E-6 -2.22222E-6 L 0.24063 -0.26666 " pathEditMode="relative" rAng="0" ptsTypes="AA">
                                      <p:cBhvr>
                                        <p:cTn id="45" dur="2000" fill="hold"/>
                                        <p:tgtEl>
                                          <p:spTgt spid="12"/>
                                        </p:tgtEl>
                                        <p:attrNameLst>
                                          <p:attrName>ppt_x</p:attrName>
                                          <p:attrName>ppt_y</p:attrName>
                                        </p:attrNameLst>
                                      </p:cBhvr>
                                      <p:rCtr x="12000" y="-13300"/>
                                    </p:animMotion>
                                  </p:childTnLst>
                                </p:cTn>
                              </p:par>
                            </p:childTnLst>
                          </p:cTn>
                        </p:par>
                      </p:childTnLst>
                    </p:cTn>
                  </p:par>
                  <p:par>
                    <p:cTn id="46" fill="hold">
                      <p:stCondLst>
                        <p:cond delay="indefinite"/>
                      </p:stCondLst>
                      <p:childTnLst>
                        <p:par>
                          <p:cTn id="47" fill="hold">
                            <p:stCondLst>
                              <p:cond delay="0"/>
                            </p:stCondLst>
                            <p:childTnLst>
                              <p:par>
                                <p:cTn id="48" presetID="0" presetClass="path" presetSubtype="0" accel="50000" decel="50000" fill="hold" grpId="0" nodeType="clickEffect">
                                  <p:stCondLst>
                                    <p:cond delay="0"/>
                                  </p:stCondLst>
                                  <p:childTnLst>
                                    <p:animMotion origin="layout" path="M 5E-6 -2.22222E-6 L 0.15313 -0.26666 " pathEditMode="relative" rAng="0" ptsTypes="AA">
                                      <p:cBhvr>
                                        <p:cTn id="49" dur="2000" fill="hold"/>
                                        <p:tgtEl>
                                          <p:spTgt spid="13"/>
                                        </p:tgtEl>
                                        <p:attrNameLst>
                                          <p:attrName>ppt_x</p:attrName>
                                          <p:attrName>ppt_y</p:attrName>
                                        </p:attrNameLst>
                                      </p:cBhvr>
                                      <p:rCtr x="7700" y="-13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78F8B96-C37A-BD4C-9730-09B53676BF5F}"/>
              </a:ext>
            </a:extLst>
          </p:cNvPr>
          <p:cNvSpPr>
            <a:spLocks noGrp="1"/>
          </p:cNvSpPr>
          <p:nvPr>
            <p:ph type="title"/>
          </p:nvPr>
        </p:nvSpPr>
        <p:spPr>
          <a:xfrm>
            <a:off x="838200" y="365125"/>
            <a:ext cx="10515600" cy="1387475"/>
          </a:xfrm>
        </p:spPr>
        <p:txBody>
          <a:bodyPr>
            <a:noAutofit/>
          </a:bodyPr>
          <a:lstStyle/>
          <a:p>
            <a:r>
              <a:rPr lang="fr-FR" sz="2800" dirty="0"/>
              <a:t/>
            </a:r>
            <a:br>
              <a:rPr lang="fr-FR" sz="2800" dirty="0"/>
            </a:br>
            <a:r>
              <a:rPr lang="fr-FR" sz="2800" dirty="0"/>
              <a:t/>
            </a:r>
            <a:br>
              <a:rPr lang="fr-FR" sz="2800" dirty="0"/>
            </a:br>
            <a:r>
              <a:rPr lang="fr-FR" sz="2800" dirty="0"/>
              <a:t>Invente un petit texte de 2/3 phrases qui emploie ces mots et </a:t>
            </a:r>
            <a:r>
              <a:rPr lang="fr-FR" sz="2800" dirty="0" smtClean="0"/>
              <a:t>conjugue les verbes au présent : </a:t>
            </a:r>
            <a:r>
              <a:rPr lang="fr-FR" sz="2800" dirty="0"/>
              <a:t/>
            </a:r>
            <a:br>
              <a:rPr lang="fr-FR" sz="2800" dirty="0"/>
            </a:br>
            <a:r>
              <a:rPr lang="fr-FR" sz="2800" dirty="0"/>
              <a:t/>
            </a:r>
            <a:br>
              <a:rPr lang="fr-FR" sz="2800" dirty="0"/>
            </a:br>
            <a:r>
              <a:rPr lang="fr-FR" sz="2800" dirty="0"/>
              <a:t/>
            </a:r>
            <a:br>
              <a:rPr lang="fr-FR" sz="2800" dirty="0"/>
            </a:br>
            <a:endParaRPr lang="fr-FR" sz="2800" dirty="0"/>
          </a:p>
        </p:txBody>
      </p:sp>
      <p:sp>
        <p:nvSpPr>
          <p:cNvPr id="5" name="ZoneTexte 4">
            <a:extLst>
              <a:ext uri="{FF2B5EF4-FFF2-40B4-BE49-F238E27FC236}">
                <a16:creationId xmlns:a16="http://schemas.microsoft.com/office/drawing/2014/main" xmlns="" id="{902833A0-A40E-324D-8321-A1E935291679}"/>
              </a:ext>
            </a:extLst>
          </p:cNvPr>
          <p:cNvSpPr txBox="1"/>
          <p:nvPr/>
        </p:nvSpPr>
        <p:spPr>
          <a:xfrm>
            <a:off x="376777" y="5541428"/>
            <a:ext cx="1828800" cy="523220"/>
          </a:xfrm>
          <a:prstGeom prst="rect">
            <a:avLst/>
          </a:prstGeom>
          <a:noFill/>
        </p:spPr>
        <p:txBody>
          <a:bodyPr wrap="square" rtlCol="0">
            <a:spAutoFit/>
          </a:bodyPr>
          <a:lstStyle/>
          <a:p>
            <a:pPr algn="ctr"/>
            <a:endParaRPr lang="fr-FR" sz="2800" dirty="0">
              <a:solidFill>
                <a:srgbClr val="C00000"/>
              </a:solidFill>
            </a:endParaRPr>
          </a:p>
        </p:txBody>
      </p:sp>
      <p:sp>
        <p:nvSpPr>
          <p:cNvPr id="6" name="ZoneTexte 5">
            <a:extLst>
              <a:ext uri="{FF2B5EF4-FFF2-40B4-BE49-F238E27FC236}">
                <a16:creationId xmlns:a16="http://schemas.microsoft.com/office/drawing/2014/main" xmlns="" id="{61C5C295-6DB8-0C4D-8709-42060771151A}"/>
              </a:ext>
            </a:extLst>
          </p:cNvPr>
          <p:cNvSpPr txBox="1"/>
          <p:nvPr/>
        </p:nvSpPr>
        <p:spPr>
          <a:xfrm>
            <a:off x="2048939" y="5541428"/>
            <a:ext cx="1828800" cy="523220"/>
          </a:xfrm>
          <a:prstGeom prst="rect">
            <a:avLst/>
          </a:prstGeom>
          <a:noFill/>
        </p:spPr>
        <p:txBody>
          <a:bodyPr wrap="square" rtlCol="0">
            <a:spAutoFit/>
          </a:bodyPr>
          <a:lstStyle/>
          <a:p>
            <a:pPr algn="l"/>
            <a:endParaRPr lang="fr-FR" sz="2800" dirty="0">
              <a:solidFill>
                <a:srgbClr val="C00000"/>
              </a:solidFill>
            </a:endParaRPr>
          </a:p>
        </p:txBody>
      </p:sp>
      <p:sp>
        <p:nvSpPr>
          <p:cNvPr id="7" name="ZoneTexte 6">
            <a:extLst>
              <a:ext uri="{FF2B5EF4-FFF2-40B4-BE49-F238E27FC236}">
                <a16:creationId xmlns:a16="http://schemas.microsoft.com/office/drawing/2014/main" xmlns="" id="{DAEE8F5C-EAB4-CC4B-AA0D-753C138C1A57}"/>
              </a:ext>
            </a:extLst>
          </p:cNvPr>
          <p:cNvSpPr txBox="1"/>
          <p:nvPr/>
        </p:nvSpPr>
        <p:spPr>
          <a:xfrm>
            <a:off x="3604682" y="5541425"/>
            <a:ext cx="1828800" cy="523220"/>
          </a:xfrm>
          <a:prstGeom prst="rect">
            <a:avLst/>
          </a:prstGeom>
          <a:noFill/>
        </p:spPr>
        <p:txBody>
          <a:bodyPr wrap="square" rtlCol="0">
            <a:spAutoFit/>
          </a:bodyPr>
          <a:lstStyle/>
          <a:p>
            <a:pPr algn="l"/>
            <a:endParaRPr lang="fr-FR" sz="2800" dirty="0">
              <a:solidFill>
                <a:srgbClr val="C00000"/>
              </a:solidFill>
            </a:endParaRPr>
          </a:p>
        </p:txBody>
      </p:sp>
      <p:sp>
        <p:nvSpPr>
          <p:cNvPr id="8" name="ZoneTexte 7">
            <a:extLst>
              <a:ext uri="{FF2B5EF4-FFF2-40B4-BE49-F238E27FC236}">
                <a16:creationId xmlns:a16="http://schemas.microsoft.com/office/drawing/2014/main" xmlns="" id="{5F20C6B9-1D59-8843-826F-BECA4EBA7902}"/>
              </a:ext>
            </a:extLst>
          </p:cNvPr>
          <p:cNvSpPr txBox="1"/>
          <p:nvPr/>
        </p:nvSpPr>
        <p:spPr>
          <a:xfrm>
            <a:off x="4747686" y="5552014"/>
            <a:ext cx="1828800" cy="523220"/>
          </a:xfrm>
          <a:prstGeom prst="rect">
            <a:avLst/>
          </a:prstGeom>
          <a:noFill/>
        </p:spPr>
        <p:txBody>
          <a:bodyPr wrap="square" rtlCol="0">
            <a:spAutoFit/>
          </a:bodyPr>
          <a:lstStyle/>
          <a:p>
            <a:pPr algn="l"/>
            <a:endParaRPr lang="fr-FR" sz="2800" dirty="0">
              <a:solidFill>
                <a:srgbClr val="C00000"/>
              </a:solidFill>
            </a:endParaRPr>
          </a:p>
        </p:txBody>
      </p:sp>
      <p:sp>
        <p:nvSpPr>
          <p:cNvPr id="11" name="ZoneTexte 10">
            <a:extLst>
              <a:ext uri="{FF2B5EF4-FFF2-40B4-BE49-F238E27FC236}">
                <a16:creationId xmlns:a16="http://schemas.microsoft.com/office/drawing/2014/main" xmlns="" id="{9863CBEB-1EFB-FA41-9764-7CDDCE780E87}"/>
              </a:ext>
            </a:extLst>
          </p:cNvPr>
          <p:cNvSpPr txBox="1"/>
          <p:nvPr/>
        </p:nvSpPr>
        <p:spPr>
          <a:xfrm>
            <a:off x="6049434" y="5552015"/>
            <a:ext cx="1828800" cy="523220"/>
          </a:xfrm>
          <a:prstGeom prst="rect">
            <a:avLst/>
          </a:prstGeom>
          <a:noFill/>
        </p:spPr>
        <p:txBody>
          <a:bodyPr wrap="square" rtlCol="0">
            <a:spAutoFit/>
          </a:bodyPr>
          <a:lstStyle/>
          <a:p>
            <a:pPr algn="l"/>
            <a:endParaRPr lang="fr-FR" sz="2800" dirty="0">
              <a:solidFill>
                <a:srgbClr val="C00000"/>
              </a:solidFill>
            </a:endParaRPr>
          </a:p>
        </p:txBody>
      </p:sp>
      <p:sp>
        <p:nvSpPr>
          <p:cNvPr id="12" name="ZoneTexte 11">
            <a:extLst>
              <a:ext uri="{FF2B5EF4-FFF2-40B4-BE49-F238E27FC236}">
                <a16:creationId xmlns:a16="http://schemas.microsoft.com/office/drawing/2014/main" xmlns="" id="{E24758FC-354D-044C-97DC-D66857E6F4CD}"/>
              </a:ext>
            </a:extLst>
          </p:cNvPr>
          <p:cNvSpPr txBox="1"/>
          <p:nvPr/>
        </p:nvSpPr>
        <p:spPr>
          <a:xfrm>
            <a:off x="7499347" y="5520259"/>
            <a:ext cx="1828800" cy="523220"/>
          </a:xfrm>
          <a:prstGeom prst="rect">
            <a:avLst/>
          </a:prstGeom>
          <a:noFill/>
        </p:spPr>
        <p:txBody>
          <a:bodyPr wrap="square" rtlCol="0">
            <a:spAutoFit/>
          </a:bodyPr>
          <a:lstStyle/>
          <a:p>
            <a:pPr algn="l"/>
            <a:endParaRPr lang="fr-FR" sz="2800" dirty="0">
              <a:solidFill>
                <a:srgbClr val="C00000"/>
              </a:solidFill>
            </a:endParaRPr>
          </a:p>
        </p:txBody>
      </p:sp>
      <p:sp>
        <p:nvSpPr>
          <p:cNvPr id="13" name="ZoneTexte 12">
            <a:extLst>
              <a:ext uri="{FF2B5EF4-FFF2-40B4-BE49-F238E27FC236}">
                <a16:creationId xmlns:a16="http://schemas.microsoft.com/office/drawing/2014/main" xmlns="" id="{22AA3E28-8460-4242-ADFA-2B85778A2E95}"/>
              </a:ext>
            </a:extLst>
          </p:cNvPr>
          <p:cNvSpPr txBox="1"/>
          <p:nvPr/>
        </p:nvSpPr>
        <p:spPr>
          <a:xfrm>
            <a:off x="8716426" y="5520262"/>
            <a:ext cx="850907" cy="523220"/>
          </a:xfrm>
          <a:prstGeom prst="rect">
            <a:avLst/>
          </a:prstGeom>
          <a:noFill/>
        </p:spPr>
        <p:txBody>
          <a:bodyPr wrap="square" rtlCol="0">
            <a:spAutoFit/>
          </a:bodyPr>
          <a:lstStyle/>
          <a:p>
            <a:pPr algn="l"/>
            <a:endParaRPr lang="fr-FR" sz="2800" dirty="0">
              <a:solidFill>
                <a:srgbClr val="C00000"/>
              </a:solidFill>
            </a:endParaRPr>
          </a:p>
        </p:txBody>
      </p:sp>
      <p:graphicFrame>
        <p:nvGraphicFramePr>
          <p:cNvPr id="15" name="Tableau 15">
            <a:extLst>
              <a:ext uri="{FF2B5EF4-FFF2-40B4-BE49-F238E27FC236}">
                <a16:creationId xmlns:a16="http://schemas.microsoft.com/office/drawing/2014/main" xmlns="" id="{27998EE9-C3C3-0047-89A1-2DAC4AEE7251}"/>
              </a:ext>
            </a:extLst>
          </p:cNvPr>
          <p:cNvGraphicFramePr>
            <a:graphicFrameLocks noGrp="1"/>
          </p:cNvGraphicFramePr>
          <p:nvPr>
            <p:extLst>
              <p:ext uri="{D42A27DB-BD31-4B8C-83A1-F6EECF244321}">
                <p14:modId xmlns:p14="http://schemas.microsoft.com/office/powerpoint/2010/main" val="4067389261"/>
              </p:ext>
            </p:extLst>
          </p:nvPr>
        </p:nvGraphicFramePr>
        <p:xfrm>
          <a:off x="1447800" y="1981200"/>
          <a:ext cx="9220200" cy="3733800"/>
        </p:xfrm>
        <a:graphic>
          <a:graphicData uri="http://schemas.openxmlformats.org/drawingml/2006/table">
            <a:tbl>
              <a:tblPr firstRow="1" bandRow="1">
                <a:tableStyleId>{5C22544A-7EE6-4342-B048-85BDC9FD1C3A}</a:tableStyleId>
              </a:tblPr>
              <a:tblGrid>
                <a:gridCol w="2048098">
                  <a:extLst>
                    <a:ext uri="{9D8B030D-6E8A-4147-A177-3AD203B41FA5}">
                      <a16:colId xmlns:a16="http://schemas.microsoft.com/office/drawing/2014/main" xmlns="" val="1829894862"/>
                    </a:ext>
                  </a:extLst>
                </a:gridCol>
                <a:gridCol w="3586051">
                  <a:extLst>
                    <a:ext uri="{9D8B030D-6E8A-4147-A177-3AD203B41FA5}">
                      <a16:colId xmlns:a16="http://schemas.microsoft.com/office/drawing/2014/main" xmlns="" val="405785588"/>
                    </a:ext>
                  </a:extLst>
                </a:gridCol>
                <a:gridCol w="3586051">
                  <a:extLst>
                    <a:ext uri="{9D8B030D-6E8A-4147-A177-3AD203B41FA5}">
                      <a16:colId xmlns:a16="http://schemas.microsoft.com/office/drawing/2014/main" xmlns="" val="1614464961"/>
                    </a:ext>
                  </a:extLst>
                </a:gridCol>
              </a:tblGrid>
              <a:tr h="1186440">
                <a:tc>
                  <a:txBody>
                    <a:bodyPr/>
                    <a:lstStyle/>
                    <a:p>
                      <a:pPr algn="ctr"/>
                      <a:r>
                        <a:rPr lang="fr-FR" sz="2800" dirty="0"/>
                        <a:t>Les </a:t>
                      </a:r>
                      <a:r>
                        <a:rPr lang="fr-FR" sz="2800" dirty="0" smtClean="0"/>
                        <a:t>verbes</a:t>
                      </a:r>
                      <a:endParaRPr lang="fr-FR" sz="2800" dirty="0"/>
                    </a:p>
                  </a:txBody>
                  <a:tcPr/>
                </a:tc>
                <a:tc>
                  <a:txBody>
                    <a:bodyPr/>
                    <a:lstStyle/>
                    <a:p>
                      <a:pPr algn="ctr"/>
                      <a:r>
                        <a:rPr lang="fr-FR" sz="2800" dirty="0"/>
                        <a:t>Les noms</a:t>
                      </a:r>
                      <a:r>
                        <a:rPr lang="fr-FR" dirty="0"/>
                        <a:t> </a:t>
                      </a:r>
                    </a:p>
                  </a:txBody>
                  <a:tcPr/>
                </a:tc>
                <a:tc>
                  <a:txBody>
                    <a:bodyPr/>
                    <a:lstStyle/>
                    <a:p>
                      <a:pPr algn="ctr"/>
                      <a:r>
                        <a:rPr lang="fr-FR" sz="2800" dirty="0"/>
                        <a:t>Les adjectifs</a:t>
                      </a:r>
                    </a:p>
                  </a:txBody>
                  <a:tcPr/>
                </a:tc>
                <a:extLst>
                  <a:ext uri="{0D108BD9-81ED-4DB2-BD59-A6C34878D82A}">
                    <a16:rowId xmlns:a16="http://schemas.microsoft.com/office/drawing/2014/main" xmlns="" val="3321423243"/>
                  </a:ext>
                </a:extLst>
              </a:tr>
              <a:tr h="849120">
                <a:tc>
                  <a:txBody>
                    <a:bodyPr/>
                    <a:lstStyle/>
                    <a:p>
                      <a:pPr algn="ctr"/>
                      <a:r>
                        <a:rPr lang="fr-FR" sz="2800" dirty="0" smtClean="0"/>
                        <a:t>combattre</a:t>
                      </a:r>
                      <a:endParaRPr lang="fr-FR" sz="2800" dirty="0"/>
                    </a:p>
                  </a:txBody>
                  <a:tcPr/>
                </a:tc>
                <a:tc>
                  <a:txBody>
                    <a:bodyPr/>
                    <a:lstStyle/>
                    <a:p>
                      <a:pPr algn="ctr"/>
                      <a:r>
                        <a:rPr lang="fr-FR" sz="2800" dirty="0" smtClean="0"/>
                        <a:t>héroïne</a:t>
                      </a:r>
                      <a:endParaRPr lang="fr-FR" sz="2800" dirty="0"/>
                    </a:p>
                  </a:txBody>
                  <a:tcPr/>
                </a:tc>
                <a:tc>
                  <a:txBody>
                    <a:bodyPr/>
                    <a:lstStyle/>
                    <a:p>
                      <a:pPr algn="ctr"/>
                      <a:r>
                        <a:rPr lang="fr-FR" sz="2800" dirty="0" smtClean="0"/>
                        <a:t>volontaire</a:t>
                      </a:r>
                      <a:endParaRPr lang="fr-FR" sz="2800" dirty="0"/>
                    </a:p>
                  </a:txBody>
                  <a:tcPr/>
                </a:tc>
                <a:extLst>
                  <a:ext uri="{0D108BD9-81ED-4DB2-BD59-A6C34878D82A}">
                    <a16:rowId xmlns:a16="http://schemas.microsoft.com/office/drawing/2014/main" xmlns="" val="3520551004"/>
                  </a:ext>
                </a:extLst>
              </a:tr>
              <a:tr h="849120">
                <a:tc>
                  <a:txBody>
                    <a:bodyPr/>
                    <a:lstStyle/>
                    <a:p>
                      <a:pPr algn="ctr"/>
                      <a:r>
                        <a:rPr lang="fr-FR" sz="2800" dirty="0" smtClean="0"/>
                        <a:t>voyager</a:t>
                      </a:r>
                      <a:endParaRPr lang="fr-FR" sz="2800" dirty="0"/>
                    </a:p>
                  </a:txBody>
                  <a:tcPr/>
                </a:tc>
                <a:tc>
                  <a:txBody>
                    <a:bodyPr/>
                    <a:lstStyle/>
                    <a:p>
                      <a:pPr algn="ctr"/>
                      <a:r>
                        <a:rPr lang="fr-FR" sz="2800" dirty="0" smtClean="0"/>
                        <a:t>ténacité</a:t>
                      </a:r>
                      <a:endParaRPr lang="fr-FR" sz="2800" dirty="0"/>
                    </a:p>
                  </a:txBody>
                  <a:tcPr/>
                </a:tc>
                <a:tc>
                  <a:txBody>
                    <a:bodyPr/>
                    <a:lstStyle/>
                    <a:p>
                      <a:pPr algn="ctr"/>
                      <a:r>
                        <a:rPr lang="fr-FR" sz="2800" dirty="0" smtClean="0"/>
                        <a:t>forte</a:t>
                      </a:r>
                      <a:endParaRPr lang="fr-FR" sz="2800" dirty="0"/>
                    </a:p>
                  </a:txBody>
                  <a:tcPr/>
                </a:tc>
                <a:extLst>
                  <a:ext uri="{0D108BD9-81ED-4DB2-BD59-A6C34878D82A}">
                    <a16:rowId xmlns:a16="http://schemas.microsoft.com/office/drawing/2014/main" xmlns="" val="1721871193"/>
                  </a:ext>
                </a:extLst>
              </a:tr>
              <a:tr h="849120">
                <a:tc>
                  <a:txBody>
                    <a:bodyPr/>
                    <a:lstStyle/>
                    <a:p>
                      <a:pPr algn="ctr"/>
                      <a:r>
                        <a:rPr lang="fr-FR" sz="2800" dirty="0" smtClean="0"/>
                        <a:t>défendre</a:t>
                      </a:r>
                      <a:endParaRPr lang="fr-FR" sz="2800" dirty="0"/>
                    </a:p>
                  </a:txBody>
                  <a:tcPr/>
                </a:tc>
                <a:tc>
                  <a:txBody>
                    <a:bodyPr/>
                    <a:lstStyle/>
                    <a:p>
                      <a:pPr algn="ctr"/>
                      <a:r>
                        <a:rPr lang="fr-FR" sz="2800" dirty="0" smtClean="0"/>
                        <a:t>courage</a:t>
                      </a:r>
                      <a:endParaRPr lang="fr-FR" sz="2800" dirty="0"/>
                    </a:p>
                  </a:txBody>
                  <a:tcPr/>
                </a:tc>
                <a:tc>
                  <a:txBody>
                    <a:bodyPr/>
                    <a:lstStyle/>
                    <a:p>
                      <a:pPr algn="ctr"/>
                      <a:r>
                        <a:rPr lang="fr-FR" sz="2800" dirty="0" smtClean="0"/>
                        <a:t>magnifique</a:t>
                      </a:r>
                      <a:endParaRPr lang="fr-FR" sz="2800" dirty="0"/>
                    </a:p>
                  </a:txBody>
                  <a:tcPr/>
                </a:tc>
                <a:extLst>
                  <a:ext uri="{0D108BD9-81ED-4DB2-BD59-A6C34878D82A}">
                    <a16:rowId xmlns:a16="http://schemas.microsoft.com/office/drawing/2014/main" xmlns="" val="2743839404"/>
                  </a:ext>
                </a:extLst>
              </a:tr>
            </a:tbl>
          </a:graphicData>
        </a:graphic>
      </p:graphicFrame>
    </p:spTree>
    <p:extLst>
      <p:ext uri="{BB962C8B-B14F-4D97-AF65-F5344CB8AC3E}">
        <p14:creationId xmlns:p14="http://schemas.microsoft.com/office/powerpoint/2010/main" val="1721846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52600"/>
            <a:ext cx="11353800" cy="3444875"/>
          </a:xfrm>
        </p:spPr>
        <p:txBody>
          <a:bodyPr>
            <a:normAutofit/>
          </a:bodyPr>
          <a:lstStyle/>
          <a:p>
            <a:r>
              <a:rPr lang="fr-FR" dirty="0" smtClean="0"/>
              <a:t>Cette magnifique héroïne combat avec ténacité et courage. </a:t>
            </a:r>
            <a:br>
              <a:rPr lang="fr-FR" dirty="0" smtClean="0"/>
            </a:br>
            <a:r>
              <a:rPr lang="fr-FR" dirty="0" smtClean="0"/>
              <a:t>Forte et volontaire elle défend les peuples qu’elle rencontre lorsqu’elle voyage. </a:t>
            </a:r>
            <a:endParaRPr lang="fr-FR" dirty="0"/>
          </a:p>
        </p:txBody>
      </p:sp>
      <p:sp>
        <p:nvSpPr>
          <p:cNvPr id="3" name="Titre 1">
            <a:extLst>
              <a:ext uri="{FF2B5EF4-FFF2-40B4-BE49-F238E27FC236}">
                <a16:creationId xmlns:a16="http://schemas.microsoft.com/office/drawing/2014/main" xmlns="" id="{C78F8B96-C37A-BD4C-9730-09B53676BF5F}"/>
              </a:ext>
            </a:extLst>
          </p:cNvPr>
          <p:cNvSpPr txBox="1">
            <a:spLocks/>
          </p:cNvSpPr>
          <p:nvPr/>
        </p:nvSpPr>
        <p:spPr>
          <a:xfrm>
            <a:off x="533400" y="457200"/>
            <a:ext cx="5638800" cy="138747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chemeClr val="tx1"/>
                </a:solidFill>
                <a:effectLst/>
                <a:uLnTx/>
                <a:uFillTx/>
                <a:latin typeface="+mj-lt"/>
                <a:ea typeface="+mj-ea"/>
                <a:cs typeface="+mj-cs"/>
              </a:rPr>
              <a:t/>
            </a:r>
            <a:br>
              <a:rPr kumimoji="0" lang="fr-FR" sz="2800" b="0" i="0" u="none" strike="noStrike" kern="1200" cap="none" spc="0" normalizeH="0" baseline="0" noProof="0" dirty="0" smtClean="0">
                <a:ln>
                  <a:noFill/>
                </a:ln>
                <a:solidFill>
                  <a:schemeClr val="tx1"/>
                </a:solidFill>
                <a:effectLst/>
                <a:uLnTx/>
                <a:uFillTx/>
                <a:latin typeface="+mj-lt"/>
                <a:ea typeface="+mj-ea"/>
                <a:cs typeface="+mj-cs"/>
              </a:rPr>
            </a:br>
            <a:r>
              <a:rPr kumimoji="0" lang="fr-FR" sz="3600" b="0" i="0" u="sng" strike="noStrike" kern="1200" cap="none" spc="0" normalizeH="0" baseline="0" noProof="0" dirty="0" smtClean="0">
                <a:ln>
                  <a:noFill/>
                </a:ln>
                <a:solidFill>
                  <a:srgbClr val="0070C0"/>
                </a:solidFill>
                <a:effectLst/>
                <a:uLnTx/>
                <a:uFillTx/>
                <a:latin typeface="+mj-lt"/>
                <a:ea typeface="+mj-ea"/>
                <a:cs typeface="+mj-cs"/>
              </a:rPr>
              <a:t>Un exemple</a:t>
            </a:r>
            <a:r>
              <a:rPr kumimoji="0" lang="fr-FR" sz="3600" b="0" i="0" u="sng" strike="noStrike" kern="1200" cap="none" spc="0" normalizeH="0" noProof="0" dirty="0" smtClean="0">
                <a:ln>
                  <a:noFill/>
                </a:ln>
                <a:solidFill>
                  <a:srgbClr val="0070C0"/>
                </a:solidFill>
                <a:effectLst/>
                <a:uLnTx/>
                <a:uFillTx/>
                <a:latin typeface="+mj-lt"/>
                <a:ea typeface="+mj-ea"/>
                <a:cs typeface="+mj-cs"/>
              </a:rPr>
              <a:t> possible</a:t>
            </a:r>
            <a:r>
              <a:rPr kumimoji="0" lang="fr-FR" sz="2800" b="0" i="0" u="none" strike="noStrike" kern="1200" cap="none" spc="0" normalizeH="0" baseline="0" noProof="0" dirty="0" smtClean="0">
                <a:ln>
                  <a:noFill/>
                </a:ln>
                <a:solidFill>
                  <a:schemeClr val="tx1"/>
                </a:solidFill>
                <a:effectLst/>
                <a:uLnTx/>
                <a:uFillTx/>
                <a:latin typeface="+mj-lt"/>
                <a:ea typeface="+mj-ea"/>
                <a:cs typeface="+mj-cs"/>
              </a:rPr>
              <a:t/>
            </a:r>
            <a:br>
              <a:rPr kumimoji="0" lang="fr-FR" sz="2800" b="0" i="0" u="none" strike="noStrike" kern="1200" cap="none" spc="0" normalizeH="0" baseline="0" noProof="0" dirty="0" smtClean="0">
                <a:ln>
                  <a:noFill/>
                </a:ln>
                <a:solidFill>
                  <a:schemeClr val="tx1"/>
                </a:solidFill>
                <a:effectLst/>
                <a:uLnTx/>
                <a:uFillTx/>
                <a:latin typeface="+mj-lt"/>
                <a:ea typeface="+mj-ea"/>
                <a:cs typeface="+mj-cs"/>
              </a:rPr>
            </a:br>
            <a:r>
              <a:rPr kumimoji="0" lang="fr-FR" sz="2800" b="0" i="0" u="none" strike="noStrike" kern="1200" cap="none" spc="0" normalizeH="0" baseline="0" noProof="0" dirty="0" smtClean="0">
                <a:ln>
                  <a:noFill/>
                </a:ln>
                <a:solidFill>
                  <a:schemeClr val="tx1"/>
                </a:solidFill>
                <a:effectLst/>
                <a:uLnTx/>
                <a:uFillTx/>
                <a:latin typeface="+mj-lt"/>
                <a:ea typeface="+mj-ea"/>
                <a:cs typeface="+mj-cs"/>
              </a:rPr>
              <a:t/>
            </a:r>
            <a:br>
              <a:rPr kumimoji="0" lang="fr-FR" sz="2800" b="0" i="0" u="none" strike="noStrike" kern="1200" cap="none" spc="0" normalizeH="0" baseline="0" noProof="0" dirty="0" smtClean="0">
                <a:ln>
                  <a:noFill/>
                </a:ln>
                <a:solidFill>
                  <a:schemeClr val="tx1"/>
                </a:solidFill>
                <a:effectLst/>
                <a:uLnTx/>
                <a:uFillTx/>
                <a:latin typeface="+mj-lt"/>
                <a:ea typeface="+mj-ea"/>
                <a:cs typeface="+mj-cs"/>
              </a:rPr>
            </a:br>
            <a:r>
              <a:rPr kumimoji="0" lang="fr-FR" sz="2800" b="0" i="0" u="none" strike="noStrike" kern="1200" cap="none" spc="0" normalizeH="0" baseline="0" noProof="0" dirty="0" smtClean="0">
                <a:ln>
                  <a:noFill/>
                </a:ln>
                <a:solidFill>
                  <a:schemeClr val="tx1"/>
                </a:solidFill>
                <a:effectLst/>
                <a:uLnTx/>
                <a:uFillTx/>
                <a:latin typeface="+mj-lt"/>
                <a:ea typeface="+mj-ea"/>
                <a:cs typeface="+mj-cs"/>
              </a:rPr>
              <a:t/>
            </a:r>
            <a:br>
              <a:rPr kumimoji="0" lang="fr-FR" sz="2800" b="0" i="0" u="none" strike="noStrike" kern="1200" cap="none" spc="0" normalizeH="0" baseline="0" noProof="0" dirty="0" smtClean="0">
                <a:ln>
                  <a:noFill/>
                </a:ln>
                <a:solidFill>
                  <a:schemeClr val="tx1"/>
                </a:solidFill>
                <a:effectLst/>
                <a:uLnTx/>
                <a:uFillTx/>
                <a:latin typeface="+mj-lt"/>
                <a:ea typeface="+mj-ea"/>
                <a:cs typeface="+mj-cs"/>
              </a:rPr>
            </a:br>
            <a:endParaRPr kumimoji="0" lang="fr-FR"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09800" y="838200"/>
            <a:ext cx="7391400" cy="452431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Pourquoi Thésée va-t-il combattre le Minotaure ?</a:t>
            </a:r>
            <a:endParaRPr lang="fr-FR"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991544" y="908720"/>
            <a:ext cx="8229600" cy="1143000"/>
          </a:xfrm>
        </p:spPr>
        <p:txBody>
          <a:bodyPr>
            <a:normAutofit/>
          </a:bodyPr>
          <a:lstStyle/>
          <a:p>
            <a:pPr algn="ctr"/>
            <a:r>
              <a:rPr lang="fr-FR" sz="6600" dirty="0"/>
              <a:t>A </a:t>
            </a:r>
            <a:r>
              <a:rPr lang="fr-FR" sz="6600" dirty="0" smtClean="0"/>
              <a:t>bientôt!</a:t>
            </a:r>
            <a:endParaRPr lang="fr-FR" sz="6600" dirty="0"/>
          </a:p>
        </p:txBody>
      </p:sp>
      <p:pic>
        <p:nvPicPr>
          <p:cNvPr id="1026" name="Picture 2" descr="Résultat de recherche d'images pour &quot;smiley au revoir&quot;"/>
          <p:cNvPicPr>
            <a:picLocks noChangeAspect="1" noChangeArrowheads="1"/>
          </p:cNvPicPr>
          <p:nvPr/>
        </p:nvPicPr>
        <p:blipFill>
          <a:blip r:embed="rId3" cstate="print"/>
          <a:srcRect/>
          <a:stretch>
            <a:fillRect/>
          </a:stretch>
        </p:blipFill>
        <p:spPr bwMode="auto">
          <a:xfrm>
            <a:off x="4871864" y="3212977"/>
            <a:ext cx="3057972" cy="2011205"/>
          </a:xfrm>
          <a:prstGeom prst="rect">
            <a:avLst/>
          </a:prstGeom>
          <a:noFill/>
        </p:spPr>
      </p:pic>
    </p:spTree>
    <p:extLst>
      <p:ext uri="{BB962C8B-B14F-4D97-AF65-F5344CB8AC3E}">
        <p14:creationId xmlns:p14="http://schemas.microsoft.com/office/powerpoint/2010/main" val="237987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6740307"/>
          </a:xfrm>
          <a:prstGeom prst="rect">
            <a:avLst/>
          </a:prstGeom>
          <a:noFill/>
        </p:spPr>
        <p:txBody>
          <a:bodyPr wrap="square" rtlCol="0">
            <a:spAutoFit/>
          </a:bodyPr>
          <a:lstStyle/>
          <a:p>
            <a:r>
              <a:rPr lang="fr-FR" sz="2600" dirty="0" smtClean="0"/>
              <a:t>Les années passent. Les Athéniens s’apprêtent à envoyer des jeunes gens pour la troisième fois vers la Crète. En ville, la colère gronde. Egée, le roi d’Athènes, ne sait que faire, quand, soudain, son fils unique, le prince Thésée se porte volontaire pour partir. […]</a:t>
            </a:r>
          </a:p>
          <a:p>
            <a:r>
              <a:rPr lang="fr-FR" sz="2600" dirty="0" smtClean="0"/>
              <a:t>- Puisque ta décision est prise, dit le roi, ému par sa jeunesse et son courage, voici deux jeux de voiles pour ton navire. Utilise les voiles noires pour le voyage aller, qui est si funeste, et les voiles blanches pour le retour, qui sera joyeux. N’oublie pas de hisser les voiles blanches si tu reviens sur le bateau. N’oublie surtout pas…</a:t>
            </a:r>
          </a:p>
          <a:p>
            <a:endParaRPr lang="fr-FR" sz="1600" dirty="0" smtClean="0"/>
          </a:p>
          <a:p>
            <a:r>
              <a:rPr lang="fr-FR" sz="2600" dirty="0" smtClean="0"/>
              <a:t>Pendant le voyage, les jeunes Athéniens tremblent en pensant au Minotaure. Seul Thésée n’a pas peur. Arrivé en Crète, Thésée remarque sur le rivage la princesse Ariane, fille de Minos. Il la trouve fort belle et elle le trouve magnifique. Elle ne veut pas qu’il soit dévoré par le Minotaure et décide d’aider celui qu’elle aime déjà. […]</a:t>
            </a:r>
          </a:p>
          <a:p>
            <a:r>
              <a:rPr lang="fr-FR" sz="2600" dirty="0" smtClean="0"/>
              <a:t>- Prends cette pelote de fil, propose Ariane au prince. Quand tu seras dans le labyrinthe, déroule-la tout au long du chemin. Ainsi tu trouveras la sortie, mais promets-moi de </a:t>
            </a:r>
            <a:r>
              <a:rPr lang="fr-FR" sz="2600" dirty="0" smtClean="0"/>
              <a:t>m’emmener </a:t>
            </a:r>
            <a:r>
              <a:rPr lang="fr-FR" sz="2600" dirty="0" smtClean="0"/>
              <a:t>avec </a:t>
            </a:r>
            <a:r>
              <a:rPr lang="fr-FR" sz="2600" dirty="0" smtClean="0"/>
              <a:t>toi </a:t>
            </a:r>
            <a:r>
              <a:rPr lang="fr-FR" sz="2600" dirty="0" smtClean="0"/>
              <a:t>et de m’épouser. </a:t>
            </a:r>
          </a:p>
          <a:p>
            <a:r>
              <a:rPr lang="fr-FR" sz="2600" dirty="0" smtClean="0"/>
              <a:t>- Attends-moi, douce princesse. Je tue ce monstre et t’enlève aussitôt. Tu seras ma femme, murmure Thésée. Je te le promets.</a:t>
            </a:r>
            <a:endParaRPr lang="fr-FR" sz="2600" dirty="0"/>
          </a:p>
        </p:txBody>
      </p:sp>
      <p:sp>
        <p:nvSpPr>
          <p:cNvPr id="3" name="Rectangle 2"/>
          <p:cNvSpPr/>
          <p:nvPr/>
        </p:nvSpPr>
        <p:spPr>
          <a:xfrm>
            <a:off x="6324600" y="6443246"/>
            <a:ext cx="6019800" cy="307777"/>
          </a:xfrm>
          <a:prstGeom prst="rect">
            <a:avLst/>
          </a:prstGeom>
        </p:spPr>
        <p:txBody>
          <a:bodyPr wrap="square">
            <a:spAutoFit/>
          </a:body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8" name="Rectangle 7"/>
          <p:cNvSpPr/>
          <p:nvPr/>
        </p:nvSpPr>
        <p:spPr>
          <a:xfrm>
            <a:off x="4643394" y="76200"/>
            <a:ext cx="4272006" cy="120032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Thésée</a:t>
            </a:r>
            <a:endParaRPr lang="fr-FR"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3" name="ZoneTexte 22"/>
          <p:cNvSpPr txBox="1"/>
          <p:nvPr/>
        </p:nvSpPr>
        <p:spPr>
          <a:xfrm>
            <a:off x="1371600" y="2372380"/>
            <a:ext cx="3581400" cy="523220"/>
          </a:xfrm>
          <a:prstGeom prst="rect">
            <a:avLst/>
          </a:prstGeom>
          <a:noFill/>
          <a:ln>
            <a:solidFill>
              <a:srgbClr val="0070C0"/>
            </a:solidFill>
          </a:ln>
        </p:spPr>
        <p:txBody>
          <a:bodyPr wrap="square" rtlCol="0">
            <a:spAutoFit/>
          </a:bodyPr>
          <a:lstStyle/>
          <a:p>
            <a:pPr algn="ctr"/>
            <a:r>
              <a:rPr lang="fr-FR" sz="2800" dirty="0" smtClean="0"/>
              <a:t>marche d’un pas ferme</a:t>
            </a:r>
            <a:endParaRPr lang="fr-FR" sz="2800" dirty="0"/>
          </a:p>
        </p:txBody>
      </p:sp>
      <p:sp>
        <p:nvSpPr>
          <p:cNvPr id="24" name="ZoneTexte 23"/>
          <p:cNvSpPr txBox="1"/>
          <p:nvPr/>
        </p:nvSpPr>
        <p:spPr>
          <a:xfrm>
            <a:off x="914400" y="4572000"/>
            <a:ext cx="5257800" cy="523220"/>
          </a:xfrm>
          <a:prstGeom prst="rect">
            <a:avLst/>
          </a:prstGeom>
          <a:noFill/>
          <a:ln>
            <a:solidFill>
              <a:srgbClr val="0070C0"/>
            </a:solidFill>
          </a:ln>
        </p:spPr>
        <p:txBody>
          <a:bodyPr wrap="square" rtlCol="0">
            <a:spAutoFit/>
          </a:bodyPr>
          <a:lstStyle/>
          <a:p>
            <a:pPr algn="ctr"/>
            <a:r>
              <a:rPr lang="fr-FR" sz="2800" dirty="0" smtClean="0"/>
              <a:t>repousse la gueule prête à mordre</a:t>
            </a:r>
            <a:endParaRPr lang="fr-FR" sz="2800" dirty="0"/>
          </a:p>
        </p:txBody>
      </p:sp>
      <p:sp>
        <p:nvSpPr>
          <p:cNvPr id="25" name="ZoneTexte 24"/>
          <p:cNvSpPr txBox="1"/>
          <p:nvPr/>
        </p:nvSpPr>
        <p:spPr>
          <a:xfrm>
            <a:off x="7086600" y="3810000"/>
            <a:ext cx="3200400" cy="523220"/>
          </a:xfrm>
          <a:prstGeom prst="rect">
            <a:avLst/>
          </a:prstGeom>
          <a:noFill/>
          <a:ln>
            <a:solidFill>
              <a:srgbClr val="0070C0"/>
            </a:solidFill>
          </a:ln>
        </p:spPr>
        <p:txBody>
          <a:bodyPr wrap="square" rtlCol="0">
            <a:spAutoFit/>
          </a:bodyPr>
          <a:lstStyle/>
          <a:p>
            <a:pPr algn="ctr"/>
            <a:r>
              <a:rPr lang="fr-FR" sz="2800" dirty="0" smtClean="0"/>
              <a:t>redouble d’efforts</a:t>
            </a:r>
            <a:endParaRPr lang="fr-FR" sz="2800" dirty="0"/>
          </a:p>
        </p:txBody>
      </p:sp>
      <p:sp>
        <p:nvSpPr>
          <p:cNvPr id="26" name="ZoneTexte 25"/>
          <p:cNvSpPr txBox="1"/>
          <p:nvPr/>
        </p:nvSpPr>
        <p:spPr>
          <a:xfrm>
            <a:off x="7086600" y="2362200"/>
            <a:ext cx="3581400" cy="523220"/>
          </a:xfrm>
          <a:prstGeom prst="rect">
            <a:avLst/>
          </a:prstGeom>
          <a:noFill/>
          <a:ln>
            <a:solidFill>
              <a:srgbClr val="0070C0"/>
            </a:solidFill>
          </a:ln>
        </p:spPr>
        <p:txBody>
          <a:bodyPr wrap="square" rtlCol="0">
            <a:spAutoFit/>
          </a:bodyPr>
          <a:lstStyle/>
          <a:p>
            <a:pPr algn="ctr"/>
            <a:r>
              <a:rPr lang="fr-FR" sz="2800" dirty="0" smtClean="0"/>
              <a:t>ignore ses blessures</a:t>
            </a:r>
            <a:endParaRPr lang="fr-FR" sz="2800" dirty="0"/>
          </a:p>
        </p:txBody>
      </p:sp>
      <p:sp>
        <p:nvSpPr>
          <p:cNvPr id="27" name="ZoneTexte 26"/>
          <p:cNvSpPr txBox="1"/>
          <p:nvPr/>
        </p:nvSpPr>
        <p:spPr>
          <a:xfrm>
            <a:off x="609600" y="3505200"/>
            <a:ext cx="5943600" cy="523220"/>
          </a:xfrm>
          <a:prstGeom prst="rect">
            <a:avLst/>
          </a:prstGeom>
          <a:noFill/>
          <a:ln>
            <a:solidFill>
              <a:srgbClr val="0070C0"/>
            </a:solidFill>
          </a:ln>
        </p:spPr>
        <p:txBody>
          <a:bodyPr wrap="square" rtlCol="0">
            <a:spAutoFit/>
          </a:bodyPr>
          <a:lstStyle/>
          <a:p>
            <a:pPr algn="ctr"/>
            <a:r>
              <a:rPr lang="fr-FR" sz="2800" dirty="0" smtClean="0"/>
              <a:t>martèle le monstre de coups de poing</a:t>
            </a:r>
            <a:endParaRPr lang="fr-FR" sz="2800" dirty="0"/>
          </a:p>
        </p:txBody>
      </p:sp>
      <p:sp>
        <p:nvSpPr>
          <p:cNvPr id="28" name="ZoneTexte 27"/>
          <p:cNvSpPr txBox="1"/>
          <p:nvPr/>
        </p:nvSpPr>
        <p:spPr>
          <a:xfrm>
            <a:off x="7086600" y="5486400"/>
            <a:ext cx="3200400" cy="646331"/>
          </a:xfrm>
          <a:prstGeom prst="rect">
            <a:avLst/>
          </a:prstGeom>
          <a:noFill/>
          <a:ln>
            <a:solidFill>
              <a:srgbClr val="0070C0"/>
            </a:solidFill>
          </a:ln>
        </p:spPr>
        <p:txBody>
          <a:bodyPr wrap="square" rtlCol="0">
            <a:spAutoFit/>
          </a:bodyPr>
          <a:lstStyle/>
          <a:p>
            <a:pPr algn="ctr"/>
            <a:r>
              <a:rPr lang="fr-FR" sz="3600" u="sng" dirty="0" smtClean="0">
                <a:solidFill>
                  <a:srgbClr val="FF0000"/>
                </a:solidFill>
              </a:rPr>
              <a:t>finit par le tuer </a:t>
            </a:r>
            <a:endParaRPr lang="fr-FR" sz="3600" u="sng" dirty="0">
              <a:solidFill>
                <a:srgbClr val="FF0000"/>
              </a:solidFill>
            </a:endParaRPr>
          </a:p>
        </p:txBody>
      </p:sp>
      <p:sp>
        <p:nvSpPr>
          <p:cNvPr id="15" name="ZoneTexte 14"/>
          <p:cNvSpPr txBox="1"/>
          <p:nvPr/>
        </p:nvSpPr>
        <p:spPr>
          <a:xfrm>
            <a:off x="533400" y="1219200"/>
            <a:ext cx="3657600" cy="646331"/>
          </a:xfrm>
          <a:prstGeom prst="rect">
            <a:avLst/>
          </a:prstGeom>
          <a:noFill/>
        </p:spPr>
        <p:txBody>
          <a:bodyPr wrap="square" rtlCol="0">
            <a:spAutoFit/>
          </a:bodyPr>
          <a:lstStyle/>
          <a:p>
            <a:r>
              <a:rPr lang="fr-FR" sz="3600" u="sng" dirty="0" smtClean="0"/>
              <a:t>Comment agit-il ?</a:t>
            </a:r>
            <a:endParaRPr lang="fr-FR" sz="3600" u="sng" dirty="0"/>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ppt_x"/>
                                          </p:val>
                                        </p:tav>
                                        <p:tav tm="100000">
                                          <p:val>
                                            <p:strVal val="#ppt_x"/>
                                          </p:val>
                                        </p:tav>
                                      </p:tavLst>
                                    </p:anim>
                                    <p:anim calcmode="lin" valueType="num">
                                      <p:cBhvr additive="base">
                                        <p:cTn id="4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6740307"/>
          </a:xfrm>
          <a:prstGeom prst="rect">
            <a:avLst/>
          </a:prstGeom>
          <a:noFill/>
        </p:spPr>
        <p:txBody>
          <a:bodyPr wrap="square" rtlCol="0">
            <a:spAutoFit/>
          </a:bodyPr>
          <a:lstStyle/>
          <a:p>
            <a:r>
              <a:rPr lang="fr-FR" sz="2600" dirty="0" smtClean="0"/>
              <a:t>Les années passent. Les Athéniens s’apprêtent à envoyer des jeunes gens pour la troisième fois vers la Crète. En ville, la colère gronde. Egée, le roi d’Athènes, ne sait que faire, quand, soudain, son fils unique, le prince Thésée se porte volontaire pour partir. […]</a:t>
            </a:r>
          </a:p>
          <a:p>
            <a:r>
              <a:rPr lang="fr-FR" sz="2600" dirty="0" smtClean="0"/>
              <a:t>- Puisque ta décision est prise, dit le roi, ému par sa jeunesse et son courage, voici deux jeux de voiles pour ton navire. Utilise les voiles noires pour le voyage aller, qui est si funeste, et les voiles blanches pour le retour, qui sera joyeux. N’oublie pas de hisser les voiles blanches si tu reviens sur le bateau. N’oublie surtout pas…</a:t>
            </a:r>
          </a:p>
          <a:p>
            <a:endParaRPr lang="fr-FR" sz="1600" dirty="0" smtClean="0"/>
          </a:p>
          <a:p>
            <a:r>
              <a:rPr lang="fr-FR" sz="2600" dirty="0" smtClean="0"/>
              <a:t>Pendant le voyage, les jeunes Athéniens tremblent en pensant au Minotaure. Seul Thésée n’a pas peur. Arrivé en Crète, Thésée remarque sur le rivage la princesse Ariane, fille de Minos. Il la trouve fort belle et elle le trouve magnifique. Elle ne veut pas qu’il soit dévoré par le Minotaure et décide d’aider celui qu’elle aime déjà. […]</a:t>
            </a:r>
          </a:p>
          <a:p>
            <a:r>
              <a:rPr lang="fr-FR" sz="2600" dirty="0" smtClean="0"/>
              <a:t>- Prends cette pelote de fil, propose Ariane au prince. Quand tu seras dans le labyrinthe, déroule-la tout au long du chemin. Ainsi tu trouveras la sortie, mais promets-moi de </a:t>
            </a:r>
            <a:r>
              <a:rPr lang="fr-FR" sz="2600" dirty="0" smtClean="0"/>
              <a:t>m’emmener </a:t>
            </a:r>
            <a:r>
              <a:rPr lang="fr-FR" sz="2600" dirty="0" smtClean="0"/>
              <a:t>avec </a:t>
            </a:r>
            <a:r>
              <a:rPr lang="fr-FR" sz="2600" dirty="0" smtClean="0"/>
              <a:t>toi </a:t>
            </a:r>
            <a:r>
              <a:rPr lang="fr-FR" sz="2600" dirty="0" smtClean="0"/>
              <a:t>et de m’épouser. </a:t>
            </a:r>
          </a:p>
          <a:p>
            <a:r>
              <a:rPr lang="fr-FR" sz="2600" dirty="0" smtClean="0"/>
              <a:t>- Attends-moi, douce princesse. Je tue ce monstre et t’enlève aussitôt. Tu seras ma femme, murmure Thésée. Je te le promets.</a:t>
            </a:r>
            <a:endParaRPr lang="fr-FR" sz="2600" dirty="0"/>
          </a:p>
        </p:txBody>
      </p:sp>
      <p:sp>
        <p:nvSpPr>
          <p:cNvPr id="3" name="Rectangle 2"/>
          <p:cNvSpPr/>
          <p:nvPr/>
        </p:nvSpPr>
        <p:spPr>
          <a:xfrm>
            <a:off x="6324600" y="6443246"/>
            <a:ext cx="6019800" cy="307777"/>
          </a:xfrm>
          <a:prstGeom prst="rect">
            <a:avLst/>
          </a:prstGeom>
        </p:spPr>
        <p:txBody>
          <a:bodyPr wrap="square">
            <a:spAutoFit/>
          </a:body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6740307"/>
          </a:xfrm>
          <a:prstGeom prst="rect">
            <a:avLst/>
          </a:prstGeom>
          <a:noFill/>
        </p:spPr>
        <p:txBody>
          <a:bodyPr wrap="square" rtlCol="0">
            <a:spAutoFit/>
          </a:bodyPr>
          <a:lstStyle/>
          <a:p>
            <a:r>
              <a:rPr lang="fr-FR" sz="2600" dirty="0" smtClean="0"/>
              <a:t>Les années passent. Les Athéniens s’apprêtent à envoyer des jeunes gens pour la troisième fois vers la Crète. En ville, la colère gronde. Egée, le roi d’Athènes, ne sait que faire, quand, soudain, </a:t>
            </a:r>
            <a:r>
              <a:rPr lang="fr-FR" sz="2600" dirty="0" smtClean="0">
                <a:solidFill>
                  <a:srgbClr val="7030A0"/>
                </a:solidFill>
              </a:rPr>
              <a:t>son fils unique</a:t>
            </a:r>
            <a:r>
              <a:rPr lang="fr-FR" sz="2600" dirty="0" smtClean="0"/>
              <a:t>, </a:t>
            </a:r>
            <a:r>
              <a:rPr lang="fr-FR" sz="2600" dirty="0" smtClean="0">
                <a:solidFill>
                  <a:srgbClr val="7030A0"/>
                </a:solidFill>
              </a:rPr>
              <a:t>le prince Thésée se porte volontaire </a:t>
            </a:r>
            <a:r>
              <a:rPr lang="fr-FR" sz="2600" dirty="0" smtClean="0"/>
              <a:t>pour partir. […]</a:t>
            </a:r>
          </a:p>
          <a:p>
            <a:r>
              <a:rPr lang="fr-FR" sz="2600" dirty="0" smtClean="0"/>
              <a:t>- Puisque ta décision est prise, dit le roi, ému par </a:t>
            </a:r>
            <a:r>
              <a:rPr lang="fr-FR" sz="2600" dirty="0" smtClean="0">
                <a:solidFill>
                  <a:srgbClr val="7030A0"/>
                </a:solidFill>
              </a:rPr>
              <a:t>sa jeunesse et son courage</a:t>
            </a:r>
            <a:r>
              <a:rPr lang="fr-FR" sz="2600" dirty="0" smtClean="0"/>
              <a:t>, voici deux jeux de voiles pour ton navire. Utilise les voiles noires pour le voyage aller, qui est si funeste, et les voiles blanches pour le retour, qui sera joyeux. N’oublie pas de hisser les voiles blanches si tu reviens sur le bateau. N’oublie surtout pas…</a:t>
            </a:r>
          </a:p>
          <a:p>
            <a:endParaRPr lang="fr-FR" sz="1600" dirty="0" smtClean="0"/>
          </a:p>
          <a:p>
            <a:r>
              <a:rPr lang="fr-FR" sz="2600" dirty="0" smtClean="0"/>
              <a:t>Pendant le voyage, les jeunes Athéniens tremblent en pensant au Minotaure. </a:t>
            </a:r>
            <a:r>
              <a:rPr lang="fr-FR" sz="2600" dirty="0" smtClean="0">
                <a:solidFill>
                  <a:srgbClr val="7030A0"/>
                </a:solidFill>
              </a:rPr>
              <a:t>Seul Thésée n’a pas peur</a:t>
            </a:r>
            <a:r>
              <a:rPr lang="fr-FR" sz="2600" dirty="0" smtClean="0"/>
              <a:t>. Arrivé en Crète, </a:t>
            </a:r>
            <a:r>
              <a:rPr lang="fr-FR" sz="2600" dirty="0" smtClean="0">
                <a:solidFill>
                  <a:srgbClr val="7030A0"/>
                </a:solidFill>
              </a:rPr>
              <a:t>Thésée</a:t>
            </a:r>
            <a:r>
              <a:rPr lang="fr-FR" sz="2600" dirty="0" smtClean="0"/>
              <a:t> remarque sur le rivage la princesse Ariane, fille de Minos.</a:t>
            </a:r>
            <a:r>
              <a:rPr lang="fr-FR" sz="2600" dirty="0" smtClean="0">
                <a:solidFill>
                  <a:srgbClr val="7030A0"/>
                </a:solidFill>
              </a:rPr>
              <a:t> Il </a:t>
            </a:r>
            <a:r>
              <a:rPr lang="fr-FR" sz="2600" dirty="0" smtClean="0"/>
              <a:t>la trouve fort belle et elle </a:t>
            </a:r>
            <a:r>
              <a:rPr lang="fr-FR" sz="2600" dirty="0" smtClean="0">
                <a:solidFill>
                  <a:srgbClr val="7030A0"/>
                </a:solidFill>
              </a:rPr>
              <a:t>le</a:t>
            </a:r>
            <a:r>
              <a:rPr lang="fr-FR" sz="2600" dirty="0" smtClean="0"/>
              <a:t> trouve </a:t>
            </a:r>
            <a:r>
              <a:rPr lang="fr-FR" sz="2600" dirty="0" smtClean="0">
                <a:solidFill>
                  <a:srgbClr val="7030A0"/>
                </a:solidFill>
              </a:rPr>
              <a:t>magnifique</a:t>
            </a:r>
            <a:r>
              <a:rPr lang="fr-FR" sz="2600" dirty="0" smtClean="0"/>
              <a:t>. Elle ne veut pas qu’</a:t>
            </a:r>
            <a:r>
              <a:rPr lang="fr-FR" sz="2600" dirty="0" smtClean="0">
                <a:solidFill>
                  <a:srgbClr val="7030A0"/>
                </a:solidFill>
              </a:rPr>
              <a:t>il</a:t>
            </a:r>
            <a:r>
              <a:rPr lang="fr-FR" sz="2600" dirty="0" smtClean="0"/>
              <a:t> soit dévoré par le Minotaure et décide d’aider celui qu’elle aime déjà. […]</a:t>
            </a:r>
          </a:p>
          <a:p>
            <a:r>
              <a:rPr lang="fr-FR" sz="2600" dirty="0" smtClean="0"/>
              <a:t>- Prends cette pelote de fil, propose Ariane </a:t>
            </a:r>
            <a:r>
              <a:rPr lang="fr-FR" sz="2600" dirty="0" smtClean="0">
                <a:solidFill>
                  <a:srgbClr val="7030A0"/>
                </a:solidFill>
              </a:rPr>
              <a:t>au prince</a:t>
            </a:r>
            <a:r>
              <a:rPr lang="fr-FR" sz="2600" dirty="0" smtClean="0"/>
              <a:t>. Quand </a:t>
            </a:r>
            <a:r>
              <a:rPr lang="fr-FR" sz="2600" dirty="0" smtClean="0">
                <a:solidFill>
                  <a:srgbClr val="7030A0"/>
                </a:solidFill>
              </a:rPr>
              <a:t>tu</a:t>
            </a:r>
            <a:r>
              <a:rPr lang="fr-FR" sz="2600" dirty="0" smtClean="0"/>
              <a:t> seras dans le labyrinthe, déroule-la tout au long du chemin. Ainsi </a:t>
            </a:r>
            <a:r>
              <a:rPr lang="fr-FR" sz="2600" dirty="0" smtClean="0">
                <a:solidFill>
                  <a:srgbClr val="7030A0"/>
                </a:solidFill>
              </a:rPr>
              <a:t>tu</a:t>
            </a:r>
            <a:r>
              <a:rPr lang="fr-FR" sz="2600" dirty="0" smtClean="0"/>
              <a:t> trouveras la sortie, mais promets-moi de </a:t>
            </a:r>
            <a:r>
              <a:rPr lang="fr-FR" sz="2600" dirty="0" smtClean="0"/>
              <a:t>m’emmener </a:t>
            </a:r>
            <a:r>
              <a:rPr lang="fr-FR" sz="2600" dirty="0" smtClean="0"/>
              <a:t>avec </a:t>
            </a:r>
            <a:r>
              <a:rPr lang="fr-FR" sz="2600" dirty="0" smtClean="0">
                <a:solidFill>
                  <a:srgbClr val="7030A0"/>
                </a:solidFill>
              </a:rPr>
              <a:t>toi </a:t>
            </a:r>
            <a:r>
              <a:rPr lang="fr-FR" sz="2600" dirty="0" smtClean="0"/>
              <a:t>et de m’épouser. </a:t>
            </a:r>
          </a:p>
          <a:p>
            <a:r>
              <a:rPr lang="fr-FR" sz="2600" dirty="0" smtClean="0"/>
              <a:t>- Attends-moi, douce princesse. </a:t>
            </a:r>
            <a:r>
              <a:rPr lang="fr-FR" sz="2600" dirty="0" smtClean="0">
                <a:solidFill>
                  <a:srgbClr val="7030A0"/>
                </a:solidFill>
              </a:rPr>
              <a:t>Je</a:t>
            </a:r>
            <a:r>
              <a:rPr lang="fr-FR" sz="2600" dirty="0" smtClean="0"/>
              <a:t> </a:t>
            </a:r>
            <a:r>
              <a:rPr lang="fr-FR" sz="2600" dirty="0" smtClean="0">
                <a:solidFill>
                  <a:srgbClr val="7030A0"/>
                </a:solidFill>
              </a:rPr>
              <a:t>tue</a:t>
            </a:r>
            <a:r>
              <a:rPr lang="fr-FR" sz="2600" dirty="0" smtClean="0"/>
              <a:t> ce monstre et t</a:t>
            </a:r>
            <a:r>
              <a:rPr lang="fr-FR" sz="2600" dirty="0" smtClean="0">
                <a:solidFill>
                  <a:srgbClr val="7030A0"/>
                </a:solidFill>
              </a:rPr>
              <a:t>’enlève</a:t>
            </a:r>
            <a:r>
              <a:rPr lang="fr-FR" sz="2600" dirty="0" smtClean="0"/>
              <a:t> aussitôt. Tu seras ma femme, murmure </a:t>
            </a:r>
            <a:r>
              <a:rPr lang="fr-FR" sz="2600" dirty="0" smtClean="0">
                <a:solidFill>
                  <a:srgbClr val="7030A0"/>
                </a:solidFill>
              </a:rPr>
              <a:t>Thésée</a:t>
            </a:r>
            <a:r>
              <a:rPr lang="fr-FR" sz="2600" dirty="0" smtClean="0"/>
              <a:t>. </a:t>
            </a:r>
            <a:r>
              <a:rPr lang="fr-FR" sz="2600" dirty="0" smtClean="0">
                <a:solidFill>
                  <a:srgbClr val="7030A0"/>
                </a:solidFill>
              </a:rPr>
              <a:t>Je</a:t>
            </a:r>
            <a:r>
              <a:rPr lang="fr-FR" sz="2600" dirty="0" smtClean="0"/>
              <a:t> te le promets.</a:t>
            </a:r>
            <a:endParaRPr lang="fr-FR" sz="2600" dirty="0"/>
          </a:p>
        </p:txBody>
      </p:sp>
      <p:sp>
        <p:nvSpPr>
          <p:cNvPr id="3" name="Rectangle 2"/>
          <p:cNvSpPr/>
          <p:nvPr/>
        </p:nvSpPr>
        <p:spPr>
          <a:xfrm>
            <a:off x="6324600" y="6443246"/>
            <a:ext cx="6019800" cy="307777"/>
          </a:xfrm>
          <a:prstGeom prst="rect">
            <a:avLst/>
          </a:prstGeom>
        </p:spPr>
        <p:txBody>
          <a:bodyPr wrap="square">
            <a:spAutoFit/>
          </a:bodyPr>
          <a:lstStyle/>
          <a:p>
            <a:r>
              <a:rPr lang="fr-FR" sz="1400" dirty="0" smtClean="0"/>
              <a:t>Viviane Koenig, </a:t>
            </a:r>
            <a:r>
              <a:rPr lang="fr-FR" sz="1400" i="1" dirty="0" smtClean="0"/>
              <a:t>Les plus beaux mythes de Grèce </a:t>
            </a:r>
            <a:r>
              <a:rPr lang="fr-FR" sz="1400" dirty="0" smtClean="0"/>
              <a:t>©La </a:t>
            </a:r>
            <a:r>
              <a:rPr lang="fr-FR" sz="1400" dirty="0" err="1" smtClean="0"/>
              <a:t>Martinière</a:t>
            </a:r>
            <a:r>
              <a:rPr lang="fr-FR" sz="1400" dirty="0" smtClean="0"/>
              <a:t> jeunesse, 2003.</a:t>
            </a: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8" name="Rectangle 7"/>
          <p:cNvSpPr/>
          <p:nvPr/>
        </p:nvSpPr>
        <p:spPr>
          <a:xfrm>
            <a:off x="3657600" y="0"/>
            <a:ext cx="4272006" cy="120032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7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Thésée</a:t>
            </a:r>
            <a:endParaRPr lang="fr-FR"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 name="ZoneTexte 9"/>
          <p:cNvSpPr txBox="1"/>
          <p:nvPr/>
        </p:nvSpPr>
        <p:spPr>
          <a:xfrm>
            <a:off x="457200" y="2905780"/>
            <a:ext cx="2667000" cy="523220"/>
          </a:xfrm>
          <a:prstGeom prst="rect">
            <a:avLst/>
          </a:prstGeom>
          <a:noFill/>
          <a:ln>
            <a:solidFill>
              <a:srgbClr val="0070C0"/>
            </a:solidFill>
          </a:ln>
        </p:spPr>
        <p:txBody>
          <a:bodyPr wrap="square" rtlCol="0">
            <a:spAutoFit/>
          </a:bodyPr>
          <a:lstStyle/>
          <a:p>
            <a:pPr algn="ctr"/>
            <a:r>
              <a:rPr lang="fr-FR" sz="2800" dirty="0" smtClean="0"/>
              <a:t>son fils unique</a:t>
            </a:r>
            <a:endParaRPr lang="fr-FR" sz="2800" dirty="0"/>
          </a:p>
        </p:txBody>
      </p:sp>
      <p:sp>
        <p:nvSpPr>
          <p:cNvPr id="12" name="ZoneTexte 11"/>
          <p:cNvSpPr txBox="1"/>
          <p:nvPr/>
        </p:nvSpPr>
        <p:spPr>
          <a:xfrm>
            <a:off x="457200" y="5115580"/>
            <a:ext cx="2667000" cy="523220"/>
          </a:xfrm>
          <a:prstGeom prst="rect">
            <a:avLst/>
          </a:prstGeom>
          <a:noFill/>
          <a:ln>
            <a:solidFill>
              <a:srgbClr val="0070C0"/>
            </a:solidFill>
          </a:ln>
        </p:spPr>
        <p:txBody>
          <a:bodyPr wrap="square" rtlCol="0">
            <a:spAutoFit/>
          </a:bodyPr>
          <a:lstStyle/>
          <a:p>
            <a:pPr algn="ctr"/>
            <a:r>
              <a:rPr lang="fr-FR" sz="2800" dirty="0" smtClean="0"/>
              <a:t>Thésée</a:t>
            </a:r>
            <a:endParaRPr lang="fr-FR" sz="2800" dirty="0"/>
          </a:p>
        </p:txBody>
      </p:sp>
      <p:sp>
        <p:nvSpPr>
          <p:cNvPr id="17" name="ZoneTexte 16"/>
          <p:cNvSpPr txBox="1"/>
          <p:nvPr/>
        </p:nvSpPr>
        <p:spPr>
          <a:xfrm>
            <a:off x="457200" y="4353580"/>
            <a:ext cx="1981200" cy="523220"/>
          </a:xfrm>
          <a:prstGeom prst="rect">
            <a:avLst/>
          </a:prstGeom>
          <a:noFill/>
          <a:ln>
            <a:solidFill>
              <a:srgbClr val="0070C0"/>
            </a:solidFill>
          </a:ln>
        </p:spPr>
        <p:txBody>
          <a:bodyPr wrap="square" rtlCol="0">
            <a:spAutoFit/>
          </a:bodyPr>
          <a:lstStyle/>
          <a:p>
            <a:pPr algn="ctr"/>
            <a:r>
              <a:rPr lang="fr-FR" sz="2800" dirty="0" smtClean="0"/>
              <a:t>il</a:t>
            </a:r>
            <a:endParaRPr lang="fr-FR" sz="2800" dirty="0"/>
          </a:p>
        </p:txBody>
      </p:sp>
      <p:sp>
        <p:nvSpPr>
          <p:cNvPr id="20" name="ZoneTexte 19"/>
          <p:cNvSpPr txBox="1"/>
          <p:nvPr/>
        </p:nvSpPr>
        <p:spPr>
          <a:xfrm>
            <a:off x="457200" y="3667780"/>
            <a:ext cx="2667000" cy="523220"/>
          </a:xfrm>
          <a:prstGeom prst="rect">
            <a:avLst/>
          </a:prstGeom>
          <a:noFill/>
          <a:ln>
            <a:solidFill>
              <a:srgbClr val="0070C0"/>
            </a:solidFill>
          </a:ln>
        </p:spPr>
        <p:txBody>
          <a:bodyPr wrap="square" rtlCol="0">
            <a:spAutoFit/>
          </a:bodyPr>
          <a:lstStyle/>
          <a:p>
            <a:pPr algn="ctr"/>
            <a:r>
              <a:rPr lang="fr-FR" sz="2800" dirty="0" smtClean="0"/>
              <a:t>le prince Thésée</a:t>
            </a:r>
            <a:endParaRPr lang="fr-FR" sz="2800" dirty="0"/>
          </a:p>
        </p:txBody>
      </p:sp>
      <p:sp>
        <p:nvSpPr>
          <p:cNvPr id="23" name="ZoneTexte 22"/>
          <p:cNvSpPr txBox="1"/>
          <p:nvPr/>
        </p:nvSpPr>
        <p:spPr>
          <a:xfrm>
            <a:off x="4038600" y="2829580"/>
            <a:ext cx="3581400" cy="523220"/>
          </a:xfrm>
          <a:prstGeom prst="rect">
            <a:avLst/>
          </a:prstGeom>
          <a:noFill/>
          <a:ln>
            <a:solidFill>
              <a:srgbClr val="0070C0"/>
            </a:solidFill>
          </a:ln>
        </p:spPr>
        <p:txBody>
          <a:bodyPr wrap="square" rtlCol="0">
            <a:spAutoFit/>
          </a:bodyPr>
          <a:lstStyle/>
          <a:p>
            <a:pPr algn="ctr"/>
            <a:r>
              <a:rPr lang="fr-FR" sz="2800" dirty="0" smtClean="0"/>
              <a:t>sa jeunesse</a:t>
            </a:r>
            <a:endParaRPr lang="fr-FR" sz="2800" dirty="0"/>
          </a:p>
        </p:txBody>
      </p:sp>
      <p:sp>
        <p:nvSpPr>
          <p:cNvPr id="24" name="ZoneTexte 23"/>
          <p:cNvSpPr txBox="1"/>
          <p:nvPr/>
        </p:nvSpPr>
        <p:spPr>
          <a:xfrm>
            <a:off x="8305800" y="2829580"/>
            <a:ext cx="3048000" cy="523220"/>
          </a:xfrm>
          <a:prstGeom prst="rect">
            <a:avLst/>
          </a:prstGeom>
          <a:noFill/>
          <a:ln>
            <a:solidFill>
              <a:srgbClr val="0070C0"/>
            </a:solidFill>
          </a:ln>
        </p:spPr>
        <p:txBody>
          <a:bodyPr wrap="square" rtlCol="0">
            <a:spAutoFit/>
          </a:bodyPr>
          <a:lstStyle/>
          <a:p>
            <a:pPr algn="ctr"/>
            <a:r>
              <a:rPr lang="fr-FR" sz="2800" dirty="0"/>
              <a:t>se porte </a:t>
            </a:r>
            <a:r>
              <a:rPr lang="fr-FR" sz="2800" dirty="0" smtClean="0"/>
              <a:t>volontaire</a:t>
            </a:r>
            <a:endParaRPr lang="fr-FR" sz="2800" dirty="0"/>
          </a:p>
        </p:txBody>
      </p:sp>
      <p:sp>
        <p:nvSpPr>
          <p:cNvPr id="25" name="ZoneTexte 24"/>
          <p:cNvSpPr txBox="1"/>
          <p:nvPr/>
        </p:nvSpPr>
        <p:spPr>
          <a:xfrm>
            <a:off x="4038600" y="5191780"/>
            <a:ext cx="3200400" cy="523220"/>
          </a:xfrm>
          <a:prstGeom prst="rect">
            <a:avLst/>
          </a:prstGeom>
          <a:noFill/>
          <a:ln>
            <a:solidFill>
              <a:srgbClr val="0070C0"/>
            </a:solidFill>
          </a:ln>
        </p:spPr>
        <p:txBody>
          <a:bodyPr wrap="square" rtlCol="0">
            <a:spAutoFit/>
          </a:bodyPr>
          <a:lstStyle/>
          <a:p>
            <a:pPr algn="ctr"/>
            <a:r>
              <a:rPr lang="fr-FR" sz="2800" dirty="0" smtClean="0"/>
              <a:t>magnifique</a:t>
            </a:r>
            <a:endParaRPr lang="fr-FR" sz="2800" dirty="0"/>
          </a:p>
        </p:txBody>
      </p:sp>
      <p:sp>
        <p:nvSpPr>
          <p:cNvPr id="26" name="ZoneTexte 25"/>
          <p:cNvSpPr txBox="1"/>
          <p:nvPr/>
        </p:nvSpPr>
        <p:spPr>
          <a:xfrm>
            <a:off x="4038600" y="3591580"/>
            <a:ext cx="3581400" cy="523220"/>
          </a:xfrm>
          <a:prstGeom prst="rect">
            <a:avLst/>
          </a:prstGeom>
          <a:noFill/>
          <a:ln>
            <a:solidFill>
              <a:srgbClr val="0070C0"/>
            </a:solidFill>
          </a:ln>
        </p:spPr>
        <p:txBody>
          <a:bodyPr wrap="square" rtlCol="0">
            <a:spAutoFit/>
          </a:bodyPr>
          <a:lstStyle/>
          <a:p>
            <a:pPr algn="ctr"/>
            <a:r>
              <a:rPr lang="fr-FR" sz="2800" dirty="0" smtClean="0"/>
              <a:t>son courage</a:t>
            </a:r>
            <a:endParaRPr lang="fr-FR" sz="2800" dirty="0"/>
          </a:p>
        </p:txBody>
      </p:sp>
      <p:sp>
        <p:nvSpPr>
          <p:cNvPr id="27" name="ZoneTexte 26"/>
          <p:cNvSpPr txBox="1"/>
          <p:nvPr/>
        </p:nvSpPr>
        <p:spPr>
          <a:xfrm>
            <a:off x="4038600" y="4429780"/>
            <a:ext cx="3581400" cy="523220"/>
          </a:xfrm>
          <a:prstGeom prst="rect">
            <a:avLst/>
          </a:prstGeom>
          <a:noFill/>
          <a:ln>
            <a:solidFill>
              <a:srgbClr val="0070C0"/>
            </a:solidFill>
          </a:ln>
        </p:spPr>
        <p:txBody>
          <a:bodyPr wrap="square" rtlCol="0">
            <a:spAutoFit/>
          </a:bodyPr>
          <a:lstStyle/>
          <a:p>
            <a:pPr algn="ctr"/>
            <a:r>
              <a:rPr lang="fr-FR" sz="2800" dirty="0" smtClean="0"/>
              <a:t>n’a pas peur</a:t>
            </a:r>
            <a:endParaRPr lang="fr-FR" sz="2800" dirty="0"/>
          </a:p>
        </p:txBody>
      </p:sp>
      <p:sp>
        <p:nvSpPr>
          <p:cNvPr id="28" name="ZoneTexte 27"/>
          <p:cNvSpPr txBox="1"/>
          <p:nvPr/>
        </p:nvSpPr>
        <p:spPr>
          <a:xfrm>
            <a:off x="8305800" y="3591581"/>
            <a:ext cx="3048000" cy="523220"/>
          </a:xfrm>
          <a:prstGeom prst="rect">
            <a:avLst/>
          </a:prstGeom>
          <a:noFill/>
          <a:ln>
            <a:solidFill>
              <a:srgbClr val="0070C0"/>
            </a:solidFill>
          </a:ln>
        </p:spPr>
        <p:txBody>
          <a:bodyPr wrap="square" rtlCol="0">
            <a:spAutoFit/>
          </a:bodyPr>
          <a:lstStyle/>
          <a:p>
            <a:pPr algn="ctr"/>
            <a:r>
              <a:rPr lang="fr-FR" sz="2800" dirty="0" smtClean="0"/>
              <a:t>je </a:t>
            </a:r>
            <a:r>
              <a:rPr lang="fr-FR" sz="2800" dirty="0"/>
              <a:t>tue ce </a:t>
            </a:r>
            <a:r>
              <a:rPr lang="fr-FR" sz="2800" dirty="0" smtClean="0"/>
              <a:t>monstre</a:t>
            </a:r>
            <a:endParaRPr lang="fr-FR" sz="2800" dirty="0"/>
          </a:p>
        </p:txBody>
      </p:sp>
      <p:sp>
        <p:nvSpPr>
          <p:cNvPr id="14" name="ZoneTexte 13"/>
          <p:cNvSpPr txBox="1"/>
          <p:nvPr/>
        </p:nvSpPr>
        <p:spPr>
          <a:xfrm>
            <a:off x="457200" y="1915180"/>
            <a:ext cx="2667000" cy="646331"/>
          </a:xfrm>
          <a:prstGeom prst="rect">
            <a:avLst/>
          </a:prstGeom>
          <a:noFill/>
        </p:spPr>
        <p:txBody>
          <a:bodyPr wrap="square" rtlCol="0">
            <a:spAutoFit/>
          </a:bodyPr>
          <a:lstStyle/>
          <a:p>
            <a:r>
              <a:rPr lang="fr-FR" sz="3600" dirty="0" smtClean="0">
                <a:solidFill>
                  <a:srgbClr val="FF0000"/>
                </a:solidFill>
              </a:rPr>
              <a:t>Qui est-il ?</a:t>
            </a:r>
            <a:endParaRPr lang="fr-FR" sz="3600" dirty="0">
              <a:solidFill>
                <a:srgbClr val="FF0000"/>
              </a:solidFill>
            </a:endParaRPr>
          </a:p>
        </p:txBody>
      </p:sp>
      <p:sp>
        <p:nvSpPr>
          <p:cNvPr id="15" name="ZoneTexte 14"/>
          <p:cNvSpPr txBox="1"/>
          <p:nvPr/>
        </p:nvSpPr>
        <p:spPr>
          <a:xfrm>
            <a:off x="8229600" y="1915180"/>
            <a:ext cx="3657600" cy="646331"/>
          </a:xfrm>
          <a:prstGeom prst="rect">
            <a:avLst/>
          </a:prstGeom>
          <a:noFill/>
        </p:spPr>
        <p:txBody>
          <a:bodyPr wrap="square" rtlCol="0">
            <a:spAutoFit/>
          </a:bodyPr>
          <a:lstStyle/>
          <a:p>
            <a:r>
              <a:rPr lang="fr-FR" sz="3600" dirty="0" smtClean="0">
                <a:solidFill>
                  <a:srgbClr val="FF0000"/>
                </a:solidFill>
              </a:rPr>
              <a:t>Comment agit-il ?</a:t>
            </a:r>
            <a:endParaRPr lang="fr-FR" sz="3600" dirty="0">
              <a:solidFill>
                <a:srgbClr val="FF0000"/>
              </a:solidFill>
            </a:endParaRPr>
          </a:p>
        </p:txBody>
      </p:sp>
      <p:sp>
        <p:nvSpPr>
          <p:cNvPr id="18" name="ZoneTexte 17"/>
          <p:cNvSpPr txBox="1"/>
          <p:nvPr/>
        </p:nvSpPr>
        <p:spPr>
          <a:xfrm rot="10800000" flipV="1">
            <a:off x="8305800" y="4343400"/>
            <a:ext cx="3048000" cy="523220"/>
          </a:xfrm>
          <a:prstGeom prst="rect">
            <a:avLst/>
          </a:prstGeom>
          <a:noFill/>
          <a:ln>
            <a:solidFill>
              <a:srgbClr val="0070C0"/>
            </a:solidFill>
          </a:ln>
        </p:spPr>
        <p:txBody>
          <a:bodyPr wrap="square" rtlCol="0">
            <a:spAutoFit/>
          </a:bodyPr>
          <a:lstStyle/>
          <a:p>
            <a:pPr algn="ctr"/>
            <a:r>
              <a:rPr lang="fr-FR" sz="2800" dirty="0" smtClean="0"/>
              <a:t>je </a:t>
            </a:r>
            <a:r>
              <a:rPr lang="fr-FR" sz="2800" dirty="0"/>
              <a:t>t’enlève</a:t>
            </a:r>
          </a:p>
        </p:txBody>
      </p:sp>
      <p:sp>
        <p:nvSpPr>
          <p:cNvPr id="19" name="ZoneTexte 18"/>
          <p:cNvSpPr txBox="1"/>
          <p:nvPr/>
        </p:nvSpPr>
        <p:spPr>
          <a:xfrm>
            <a:off x="8305800" y="5115580"/>
            <a:ext cx="3048000" cy="523220"/>
          </a:xfrm>
          <a:prstGeom prst="rect">
            <a:avLst/>
          </a:prstGeom>
          <a:noFill/>
          <a:ln>
            <a:solidFill>
              <a:srgbClr val="0070C0"/>
            </a:solidFill>
          </a:ln>
        </p:spPr>
        <p:txBody>
          <a:bodyPr wrap="square" rtlCol="0">
            <a:spAutoFit/>
          </a:bodyPr>
          <a:lstStyle/>
          <a:p>
            <a:pPr algn="ctr"/>
            <a:r>
              <a:rPr lang="fr-FR" sz="2800" dirty="0"/>
              <a:t>je te le promets</a:t>
            </a:r>
          </a:p>
        </p:txBody>
      </p:sp>
      <p:sp>
        <p:nvSpPr>
          <p:cNvPr id="21" name="ZoneTexte 20"/>
          <p:cNvSpPr txBox="1"/>
          <p:nvPr/>
        </p:nvSpPr>
        <p:spPr>
          <a:xfrm>
            <a:off x="4038600" y="1915180"/>
            <a:ext cx="3657600" cy="646331"/>
          </a:xfrm>
          <a:prstGeom prst="rect">
            <a:avLst/>
          </a:prstGeom>
          <a:noFill/>
        </p:spPr>
        <p:txBody>
          <a:bodyPr wrap="square" rtlCol="0">
            <a:spAutoFit/>
          </a:bodyPr>
          <a:lstStyle/>
          <a:p>
            <a:r>
              <a:rPr lang="fr-FR" sz="3600" dirty="0" smtClean="0">
                <a:solidFill>
                  <a:srgbClr val="FF0000"/>
                </a:solidFill>
              </a:rPr>
              <a:t>Comment est-il ?</a:t>
            </a:r>
            <a:endParaRPr lang="fr-FR" sz="3600" dirty="0">
              <a:solidFill>
                <a:srgbClr val="FF0000"/>
              </a:solidFill>
            </a:endParaRP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anim calcmode="lin" valueType="num">
                                      <p:cBhvr>
                                        <p:cTn id="12" dur="500" fill="hold"/>
                                        <p:tgtEl>
                                          <p:spTgt spid="10"/>
                                        </p:tgtEl>
                                        <p:attrNameLst>
                                          <p:attrName>ppt_x</p:attrName>
                                        </p:attrNameLst>
                                      </p:cBhvr>
                                      <p:tavLst>
                                        <p:tav tm="0">
                                          <p:val>
                                            <p:strVal val="#ppt_x"/>
                                          </p:val>
                                        </p:tav>
                                        <p:tav tm="100000">
                                          <p:val>
                                            <p:strVal val="#ppt_x"/>
                                          </p:val>
                                        </p:tav>
                                      </p:tavLst>
                                    </p:anim>
                                    <p:anim calcmode="lin" valueType="num">
                                      <p:cBhvr>
                                        <p:cTn id="13"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anim calcmode="lin" valueType="num">
                                      <p:cBhvr>
                                        <p:cTn id="19" dur="500" fill="hold"/>
                                        <p:tgtEl>
                                          <p:spTgt spid="20"/>
                                        </p:tgtEl>
                                        <p:attrNameLst>
                                          <p:attrName>ppt_x</p:attrName>
                                        </p:attrNameLst>
                                      </p:cBhvr>
                                      <p:tavLst>
                                        <p:tav tm="0">
                                          <p:val>
                                            <p:strVal val="#ppt_x"/>
                                          </p:val>
                                        </p:tav>
                                        <p:tav tm="100000">
                                          <p:val>
                                            <p:strVal val="#ppt_x"/>
                                          </p:val>
                                        </p:tav>
                                      </p:tavLst>
                                    </p:anim>
                                    <p:anim calcmode="lin" valueType="num">
                                      <p:cBhvr>
                                        <p:cTn id="20" dur="5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anim calcmode="lin" valueType="num">
                                      <p:cBhvr>
                                        <p:cTn id="26" dur="500" fill="hold"/>
                                        <p:tgtEl>
                                          <p:spTgt spid="17"/>
                                        </p:tgtEl>
                                        <p:attrNameLst>
                                          <p:attrName>ppt_x</p:attrName>
                                        </p:attrNameLst>
                                      </p:cBhvr>
                                      <p:tavLst>
                                        <p:tav tm="0">
                                          <p:val>
                                            <p:strVal val="#ppt_x"/>
                                          </p:val>
                                        </p:tav>
                                        <p:tav tm="100000">
                                          <p:val>
                                            <p:strVal val="#ppt_x"/>
                                          </p:val>
                                        </p:tav>
                                      </p:tavLst>
                                    </p:anim>
                                    <p:anim calcmode="lin" valueType="num">
                                      <p:cBhvr>
                                        <p:cTn id="27" dur="5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anim calcmode="lin" valueType="num">
                                      <p:cBhvr>
                                        <p:cTn id="33" dur="500" fill="hold"/>
                                        <p:tgtEl>
                                          <p:spTgt spid="12"/>
                                        </p:tgtEl>
                                        <p:attrNameLst>
                                          <p:attrName>ppt_x</p:attrName>
                                        </p:attrNameLst>
                                      </p:cBhvr>
                                      <p:tavLst>
                                        <p:tav tm="0">
                                          <p:val>
                                            <p:strVal val="#ppt_x"/>
                                          </p:val>
                                        </p:tav>
                                        <p:tav tm="100000">
                                          <p:val>
                                            <p:strVal val="#ppt_x"/>
                                          </p:val>
                                        </p:tav>
                                      </p:tavLst>
                                    </p:anim>
                                    <p:anim calcmode="lin" valueType="num">
                                      <p:cBhvr>
                                        <p:cTn id="34"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additive="base">
                                        <p:cTn id="77" dur="500" fill="hold"/>
                                        <p:tgtEl>
                                          <p:spTgt spid="28"/>
                                        </p:tgtEl>
                                        <p:attrNameLst>
                                          <p:attrName>ppt_x</p:attrName>
                                        </p:attrNameLst>
                                      </p:cBhvr>
                                      <p:tavLst>
                                        <p:tav tm="0">
                                          <p:val>
                                            <p:strVal val="#ppt_x"/>
                                          </p:val>
                                        </p:tav>
                                        <p:tav tm="100000">
                                          <p:val>
                                            <p:strVal val="#ppt_x"/>
                                          </p:val>
                                        </p:tav>
                                      </p:tavLst>
                                    </p:anim>
                                    <p:anim calcmode="lin" valueType="num">
                                      <p:cBhvr additive="base">
                                        <p:cTn id="7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fill="hold"/>
                                        <p:tgtEl>
                                          <p:spTgt spid="18"/>
                                        </p:tgtEl>
                                        <p:attrNameLst>
                                          <p:attrName>ppt_x</p:attrName>
                                        </p:attrNameLst>
                                      </p:cBhvr>
                                      <p:tavLst>
                                        <p:tav tm="0">
                                          <p:val>
                                            <p:strVal val="#ppt_x"/>
                                          </p:val>
                                        </p:tav>
                                        <p:tav tm="100000">
                                          <p:val>
                                            <p:strVal val="#ppt_x"/>
                                          </p:val>
                                        </p:tav>
                                      </p:tavLst>
                                    </p:anim>
                                    <p:anim calcmode="lin" valueType="num">
                                      <p:cBhvr additive="base">
                                        <p:cTn id="8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ppt_x"/>
                                          </p:val>
                                        </p:tav>
                                        <p:tav tm="100000">
                                          <p:val>
                                            <p:strVal val="#ppt_x"/>
                                          </p:val>
                                        </p:tav>
                                      </p:tavLst>
                                    </p:anim>
                                    <p:anim calcmode="lin" valueType="num">
                                      <p:cBhvr additive="base">
                                        <p:cTn id="9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20" grpId="0" animBg="1"/>
      <p:bldP spid="23" grpId="0" animBg="1"/>
      <p:bldP spid="24" grpId="0" animBg="1"/>
      <p:bldP spid="25" grpId="0" animBg="1"/>
      <p:bldP spid="26" grpId="0" animBg="1"/>
      <p:bldP spid="27" grpId="0" animBg="1"/>
      <p:bldP spid="28" grpId="0" animBg="1"/>
      <p:bldP spid="14" grpId="0"/>
      <p:bldP spid="15" grpId="0"/>
      <p:bldP spid="18" grpId="0" animBg="1"/>
      <p:bldP spid="19" grpId="0" animBg="1"/>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D75427C2-2E7B-5D43-BE79-AC367C946598}"/>
              </a:ext>
            </a:extLst>
          </p:cNvPr>
          <p:cNvSpPr txBox="1"/>
          <p:nvPr/>
        </p:nvSpPr>
        <p:spPr>
          <a:xfrm>
            <a:off x="-86608" y="-3195"/>
            <a:ext cx="11762240" cy="1200329"/>
          </a:xfrm>
          <a:prstGeom prst="rect">
            <a:avLst/>
          </a:prstGeom>
          <a:noFill/>
        </p:spPr>
        <p:txBody>
          <a:bodyPr wrap="square" rtlCol="0">
            <a:spAutoFit/>
          </a:bodyPr>
          <a:lstStyle/>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fr-FR" sz="2400" dirty="0"/>
          </a:p>
        </p:txBody>
      </p:sp>
      <p:sp>
        <p:nvSpPr>
          <p:cNvPr id="5" name="Rectangle 4"/>
          <p:cNvSpPr/>
          <p:nvPr/>
        </p:nvSpPr>
        <p:spPr>
          <a:xfrm>
            <a:off x="304800" y="0"/>
            <a:ext cx="7315200" cy="646331"/>
          </a:xfrm>
          <a:prstGeom prst="rect">
            <a:avLst/>
          </a:prstGeom>
        </p:spPr>
        <p:txBody>
          <a:bodyPr wrap="square">
            <a:spAutoFit/>
          </a:bodyPr>
          <a:lstStyle/>
          <a:p>
            <a:r>
              <a:rPr lang="fr-FR" sz="3600" u="sng" dirty="0" smtClean="0">
                <a:solidFill>
                  <a:srgbClr val="0070C0"/>
                </a:solidFill>
              </a:rPr>
              <a:t>Thésée, un héros ?</a:t>
            </a:r>
            <a:endParaRPr lang="fr-FR" sz="4400" dirty="0">
              <a:solidFill>
                <a:srgbClr val="0070C0"/>
              </a:solidFill>
            </a:endParaRPr>
          </a:p>
        </p:txBody>
      </p:sp>
      <p:sp>
        <p:nvSpPr>
          <p:cNvPr id="6" name="Rectangle 5"/>
          <p:cNvSpPr/>
          <p:nvPr/>
        </p:nvSpPr>
        <p:spPr>
          <a:xfrm>
            <a:off x="4876800" y="0"/>
            <a:ext cx="7315200" cy="646331"/>
          </a:xfrm>
          <a:prstGeom prst="rect">
            <a:avLst/>
          </a:prstGeom>
        </p:spPr>
        <p:txBody>
          <a:bodyPr wrap="square">
            <a:spAutoFit/>
          </a:bodyPr>
          <a:lstStyle/>
          <a:p>
            <a:r>
              <a:rPr lang="fr-FR" sz="3600" u="sng" dirty="0" smtClean="0">
                <a:solidFill>
                  <a:srgbClr val="0070C0"/>
                </a:solidFill>
              </a:rPr>
              <a:t>des actes de bravoure</a:t>
            </a:r>
            <a:endParaRPr lang="fr-FR" sz="4400" dirty="0">
              <a:solidFill>
                <a:srgbClr val="0070C0"/>
              </a:solidFill>
            </a:endParaRPr>
          </a:p>
        </p:txBody>
      </p:sp>
      <p:sp>
        <p:nvSpPr>
          <p:cNvPr id="7" name="ZoneTexte 6"/>
          <p:cNvSpPr txBox="1"/>
          <p:nvPr/>
        </p:nvSpPr>
        <p:spPr>
          <a:xfrm>
            <a:off x="4648200" y="5877580"/>
            <a:ext cx="3200400" cy="523220"/>
          </a:xfrm>
          <a:prstGeom prst="rect">
            <a:avLst/>
          </a:prstGeom>
          <a:noFill/>
          <a:ln>
            <a:solidFill>
              <a:srgbClr val="0070C0"/>
            </a:solidFill>
          </a:ln>
        </p:spPr>
        <p:txBody>
          <a:bodyPr wrap="square" rtlCol="0">
            <a:spAutoFit/>
          </a:bodyPr>
          <a:lstStyle/>
          <a:p>
            <a:pPr algn="ctr"/>
            <a:r>
              <a:rPr lang="fr-FR" sz="2800" dirty="0" smtClean="0"/>
              <a:t>je tue ce monstre</a:t>
            </a:r>
            <a:endParaRPr lang="fr-FR" sz="2800" dirty="0"/>
          </a:p>
        </p:txBody>
      </p:sp>
      <p:sp>
        <p:nvSpPr>
          <p:cNvPr id="8" name="ZoneTexte 7"/>
          <p:cNvSpPr txBox="1"/>
          <p:nvPr/>
        </p:nvSpPr>
        <p:spPr>
          <a:xfrm>
            <a:off x="304800" y="2362200"/>
            <a:ext cx="3581400" cy="523220"/>
          </a:xfrm>
          <a:prstGeom prst="rect">
            <a:avLst/>
          </a:prstGeom>
          <a:noFill/>
          <a:ln>
            <a:solidFill>
              <a:srgbClr val="0070C0"/>
            </a:solidFill>
          </a:ln>
        </p:spPr>
        <p:txBody>
          <a:bodyPr wrap="square" rtlCol="0">
            <a:spAutoFit/>
          </a:bodyPr>
          <a:lstStyle/>
          <a:p>
            <a:pPr algn="ctr"/>
            <a:r>
              <a:rPr lang="fr-FR" sz="2800" dirty="0" smtClean="0"/>
              <a:t>n’a pas peur</a:t>
            </a:r>
            <a:endParaRPr lang="fr-FR" sz="2800" dirty="0"/>
          </a:p>
        </p:txBody>
      </p:sp>
      <p:sp>
        <p:nvSpPr>
          <p:cNvPr id="9" name="ZoneTexte 8"/>
          <p:cNvSpPr txBox="1"/>
          <p:nvPr/>
        </p:nvSpPr>
        <p:spPr>
          <a:xfrm>
            <a:off x="304800" y="1752600"/>
            <a:ext cx="3200400" cy="523220"/>
          </a:xfrm>
          <a:prstGeom prst="rect">
            <a:avLst/>
          </a:prstGeom>
          <a:noFill/>
          <a:ln>
            <a:solidFill>
              <a:srgbClr val="0070C0"/>
            </a:solidFill>
          </a:ln>
        </p:spPr>
        <p:txBody>
          <a:bodyPr wrap="square" rtlCol="0">
            <a:spAutoFit/>
          </a:bodyPr>
          <a:lstStyle/>
          <a:p>
            <a:pPr algn="ctr"/>
            <a:r>
              <a:rPr lang="fr-FR" sz="2800" dirty="0" smtClean="0"/>
              <a:t>se porte volontaire</a:t>
            </a:r>
            <a:endParaRPr lang="fr-FR" sz="2800" dirty="0"/>
          </a:p>
        </p:txBody>
      </p:sp>
      <p:sp>
        <p:nvSpPr>
          <p:cNvPr id="10" name="ZoneTexte 9"/>
          <p:cNvSpPr txBox="1"/>
          <p:nvPr/>
        </p:nvSpPr>
        <p:spPr>
          <a:xfrm>
            <a:off x="8610600" y="838200"/>
            <a:ext cx="3200400" cy="523220"/>
          </a:xfrm>
          <a:prstGeom prst="rect">
            <a:avLst/>
          </a:prstGeom>
          <a:noFill/>
          <a:ln>
            <a:solidFill>
              <a:srgbClr val="0070C0"/>
            </a:solidFill>
          </a:ln>
        </p:spPr>
        <p:txBody>
          <a:bodyPr wrap="square" rtlCol="0">
            <a:spAutoFit/>
          </a:bodyPr>
          <a:lstStyle/>
          <a:p>
            <a:pPr algn="ctr"/>
            <a:r>
              <a:rPr lang="fr-FR" sz="2800" dirty="0" smtClean="0"/>
              <a:t>je t’enlève</a:t>
            </a:r>
            <a:endParaRPr lang="fr-FR" sz="2800" dirty="0"/>
          </a:p>
        </p:txBody>
      </p:sp>
      <p:sp>
        <p:nvSpPr>
          <p:cNvPr id="11" name="ZoneTexte 10"/>
          <p:cNvSpPr txBox="1"/>
          <p:nvPr/>
        </p:nvSpPr>
        <p:spPr>
          <a:xfrm>
            <a:off x="8610600" y="1524000"/>
            <a:ext cx="3200400" cy="523220"/>
          </a:xfrm>
          <a:prstGeom prst="rect">
            <a:avLst/>
          </a:prstGeom>
          <a:noFill/>
          <a:ln>
            <a:solidFill>
              <a:srgbClr val="0070C0"/>
            </a:solidFill>
          </a:ln>
        </p:spPr>
        <p:txBody>
          <a:bodyPr wrap="square" rtlCol="0">
            <a:spAutoFit/>
          </a:bodyPr>
          <a:lstStyle/>
          <a:p>
            <a:pPr algn="ctr"/>
            <a:r>
              <a:rPr lang="fr-FR" sz="2800" dirty="0" smtClean="0"/>
              <a:t>je te le promets</a:t>
            </a:r>
            <a:endParaRPr lang="fr-FR" sz="2800" dirty="0"/>
          </a:p>
        </p:txBody>
      </p:sp>
      <p:sp>
        <p:nvSpPr>
          <p:cNvPr id="12" name="ZoneTexte 11"/>
          <p:cNvSpPr txBox="1"/>
          <p:nvPr/>
        </p:nvSpPr>
        <p:spPr>
          <a:xfrm>
            <a:off x="304800" y="1066800"/>
            <a:ext cx="3581400" cy="523220"/>
          </a:xfrm>
          <a:prstGeom prst="rect">
            <a:avLst/>
          </a:prstGeom>
          <a:noFill/>
          <a:ln>
            <a:solidFill>
              <a:srgbClr val="0070C0"/>
            </a:solidFill>
          </a:ln>
        </p:spPr>
        <p:txBody>
          <a:bodyPr wrap="square" rtlCol="0">
            <a:spAutoFit/>
          </a:bodyPr>
          <a:lstStyle/>
          <a:p>
            <a:pPr algn="ctr"/>
            <a:r>
              <a:rPr lang="fr-FR" sz="2800" dirty="0" smtClean="0"/>
              <a:t>marche d’un pas ferme</a:t>
            </a:r>
            <a:endParaRPr lang="fr-FR" sz="2800" dirty="0"/>
          </a:p>
        </p:txBody>
      </p:sp>
      <p:sp>
        <p:nvSpPr>
          <p:cNvPr id="13" name="ZoneTexte 12"/>
          <p:cNvSpPr txBox="1"/>
          <p:nvPr/>
        </p:nvSpPr>
        <p:spPr>
          <a:xfrm>
            <a:off x="4648200" y="5191780"/>
            <a:ext cx="3200400" cy="523220"/>
          </a:xfrm>
          <a:prstGeom prst="rect">
            <a:avLst/>
          </a:prstGeom>
          <a:noFill/>
          <a:ln>
            <a:solidFill>
              <a:srgbClr val="0070C0"/>
            </a:solidFill>
          </a:ln>
        </p:spPr>
        <p:txBody>
          <a:bodyPr wrap="square" rtlCol="0">
            <a:spAutoFit/>
          </a:bodyPr>
          <a:lstStyle/>
          <a:p>
            <a:pPr algn="ctr"/>
            <a:r>
              <a:rPr lang="fr-FR" sz="2800" dirty="0" smtClean="0"/>
              <a:t>redouble d’efforts</a:t>
            </a:r>
            <a:endParaRPr lang="fr-FR" sz="2800" dirty="0"/>
          </a:p>
        </p:txBody>
      </p:sp>
      <p:sp>
        <p:nvSpPr>
          <p:cNvPr id="14" name="ZoneTexte 13"/>
          <p:cNvSpPr txBox="1"/>
          <p:nvPr/>
        </p:nvSpPr>
        <p:spPr>
          <a:xfrm>
            <a:off x="4648200" y="4505980"/>
            <a:ext cx="3581400" cy="523220"/>
          </a:xfrm>
          <a:prstGeom prst="rect">
            <a:avLst/>
          </a:prstGeom>
          <a:noFill/>
          <a:ln>
            <a:solidFill>
              <a:srgbClr val="0070C0"/>
            </a:solidFill>
          </a:ln>
        </p:spPr>
        <p:txBody>
          <a:bodyPr wrap="square" rtlCol="0">
            <a:spAutoFit/>
          </a:bodyPr>
          <a:lstStyle/>
          <a:p>
            <a:pPr algn="ctr"/>
            <a:r>
              <a:rPr lang="fr-FR" sz="2800" dirty="0" smtClean="0"/>
              <a:t>ignore ses blessures</a:t>
            </a:r>
            <a:endParaRPr lang="fr-FR" sz="2800" dirty="0"/>
          </a:p>
        </p:txBody>
      </p:sp>
      <p:sp>
        <p:nvSpPr>
          <p:cNvPr id="15" name="ZoneTexte 14"/>
          <p:cNvSpPr txBox="1"/>
          <p:nvPr/>
        </p:nvSpPr>
        <p:spPr>
          <a:xfrm>
            <a:off x="3962400" y="3429000"/>
            <a:ext cx="5105400" cy="954107"/>
          </a:xfrm>
          <a:prstGeom prst="rect">
            <a:avLst/>
          </a:prstGeom>
          <a:noFill/>
          <a:ln>
            <a:solidFill>
              <a:srgbClr val="0070C0"/>
            </a:solidFill>
          </a:ln>
        </p:spPr>
        <p:txBody>
          <a:bodyPr wrap="square" rtlCol="0">
            <a:spAutoFit/>
          </a:bodyPr>
          <a:lstStyle/>
          <a:p>
            <a:pPr algn="ctr"/>
            <a:r>
              <a:rPr lang="fr-FR" sz="2800" dirty="0" smtClean="0"/>
              <a:t>martèle le monstre de coups de poing</a:t>
            </a:r>
            <a:endParaRPr lang="fr-FR" sz="2800" dirty="0"/>
          </a:p>
        </p:txBody>
      </p:sp>
      <p:sp>
        <p:nvSpPr>
          <p:cNvPr id="16" name="Flèche vers le bas 15"/>
          <p:cNvSpPr/>
          <p:nvPr/>
        </p:nvSpPr>
        <p:spPr>
          <a:xfrm>
            <a:off x="1676400" y="2971800"/>
            <a:ext cx="304800" cy="152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762000" y="4572000"/>
            <a:ext cx="25146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volontaire </a:t>
            </a:r>
            <a:endParaRPr lang="fr-FR" sz="3200" dirty="0">
              <a:solidFill>
                <a:schemeClr val="accent2"/>
              </a:solidFill>
            </a:endParaRPr>
          </a:p>
        </p:txBody>
      </p:sp>
      <p:sp>
        <p:nvSpPr>
          <p:cNvPr id="18" name="ZoneTexte 17"/>
          <p:cNvSpPr txBox="1"/>
          <p:nvPr/>
        </p:nvSpPr>
        <p:spPr>
          <a:xfrm>
            <a:off x="990600" y="53340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courageux</a:t>
            </a:r>
            <a:endParaRPr lang="fr-FR" sz="3200" dirty="0">
              <a:solidFill>
                <a:schemeClr val="accent2"/>
              </a:solidFill>
            </a:endParaRPr>
          </a:p>
        </p:txBody>
      </p:sp>
      <p:sp>
        <p:nvSpPr>
          <p:cNvPr id="19" name="ZoneTexte 18"/>
          <p:cNvSpPr txBox="1"/>
          <p:nvPr/>
        </p:nvSpPr>
        <p:spPr>
          <a:xfrm>
            <a:off x="5257800" y="17526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fort</a:t>
            </a:r>
            <a:endParaRPr lang="fr-FR" sz="3200" dirty="0">
              <a:solidFill>
                <a:schemeClr val="accent2"/>
              </a:solidFill>
            </a:endParaRPr>
          </a:p>
        </p:txBody>
      </p:sp>
      <p:sp>
        <p:nvSpPr>
          <p:cNvPr id="20" name="ZoneTexte 19"/>
          <p:cNvSpPr txBox="1"/>
          <p:nvPr/>
        </p:nvSpPr>
        <p:spPr>
          <a:xfrm>
            <a:off x="5257800" y="9906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tenace</a:t>
            </a:r>
            <a:endParaRPr lang="fr-FR" sz="3200" dirty="0">
              <a:solidFill>
                <a:schemeClr val="accent2"/>
              </a:solidFill>
            </a:endParaRPr>
          </a:p>
        </p:txBody>
      </p:sp>
      <p:sp>
        <p:nvSpPr>
          <p:cNvPr id="22" name="ZoneTexte 21"/>
          <p:cNvSpPr txBox="1"/>
          <p:nvPr/>
        </p:nvSpPr>
        <p:spPr>
          <a:xfrm>
            <a:off x="9372600" y="3962400"/>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protecteur</a:t>
            </a:r>
            <a:endParaRPr lang="fr-FR" sz="3200" dirty="0">
              <a:solidFill>
                <a:schemeClr val="accent2"/>
              </a:solidFill>
            </a:endParaRPr>
          </a:p>
        </p:txBody>
      </p:sp>
      <p:sp>
        <p:nvSpPr>
          <p:cNvPr id="23" name="Flèche vers le bas 22"/>
          <p:cNvSpPr/>
          <p:nvPr/>
        </p:nvSpPr>
        <p:spPr>
          <a:xfrm flipV="1">
            <a:off x="6096000" y="2438400"/>
            <a:ext cx="3048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a:off x="10134600" y="2133600"/>
            <a:ext cx="304800" cy="167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58213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ppt_x</p:attrName>
                                        </p:attrNameLst>
                                      </p:cBhvr>
                                      <p:tavLst>
                                        <p:tav tm="0">
                                          <p:val>
                                            <p:strVal val="#ppt_x"/>
                                          </p:val>
                                        </p:tav>
                                        <p:tav tm="100000">
                                          <p:val>
                                            <p:strVal val="#ppt_x"/>
                                          </p:val>
                                        </p:tav>
                                      </p:tavLst>
                                    </p:anim>
                                    <p:anim calcmode="lin" valueType="num">
                                      <p:cBhvr>
                                        <p:cTn id="51" dur="500" fill="hold"/>
                                        <p:tgtEl>
                                          <p:spTgt spid="16"/>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anim calcmode="lin" valueType="num">
                                      <p:cBhvr>
                                        <p:cTn id="55" dur="500" fill="hold"/>
                                        <p:tgtEl>
                                          <p:spTgt spid="17"/>
                                        </p:tgtEl>
                                        <p:attrNameLst>
                                          <p:attrName>ppt_x</p:attrName>
                                        </p:attrNameLst>
                                      </p:cBhvr>
                                      <p:tavLst>
                                        <p:tav tm="0">
                                          <p:val>
                                            <p:strVal val="#ppt_x"/>
                                          </p:val>
                                        </p:tav>
                                        <p:tav tm="100000">
                                          <p:val>
                                            <p:strVal val="#ppt_x"/>
                                          </p:val>
                                        </p:tav>
                                      </p:tavLst>
                                    </p:anim>
                                    <p:anim calcmode="lin" valueType="num">
                                      <p:cBhvr>
                                        <p:cTn id="56" dur="500" fill="hold"/>
                                        <p:tgtEl>
                                          <p:spTgt spid="17"/>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anim calcmode="lin" valueType="num">
                                      <p:cBhvr>
                                        <p:cTn id="60" dur="500" fill="hold"/>
                                        <p:tgtEl>
                                          <p:spTgt spid="18"/>
                                        </p:tgtEl>
                                        <p:attrNameLst>
                                          <p:attrName>ppt_x</p:attrName>
                                        </p:attrNameLst>
                                      </p:cBhvr>
                                      <p:tavLst>
                                        <p:tav tm="0">
                                          <p:val>
                                            <p:strVal val="#ppt_x"/>
                                          </p:val>
                                        </p:tav>
                                        <p:tav tm="100000">
                                          <p:val>
                                            <p:strVal val="#ppt_x"/>
                                          </p:val>
                                        </p:tav>
                                      </p:tavLst>
                                    </p:anim>
                                    <p:anim calcmode="lin" valueType="num">
                                      <p:cBhvr>
                                        <p:cTn id="61" dur="5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additive="base">
                                        <p:cTn id="70" dur="500" fill="hold"/>
                                        <p:tgtEl>
                                          <p:spTgt spid="19"/>
                                        </p:tgtEl>
                                        <p:attrNameLst>
                                          <p:attrName>ppt_x</p:attrName>
                                        </p:attrNameLst>
                                      </p:cBhvr>
                                      <p:tavLst>
                                        <p:tav tm="0">
                                          <p:val>
                                            <p:strVal val="#ppt_x"/>
                                          </p:val>
                                        </p:tav>
                                        <p:tav tm="100000">
                                          <p:val>
                                            <p:strVal val="#ppt_x"/>
                                          </p:val>
                                        </p:tav>
                                      </p:tavLst>
                                    </p:anim>
                                    <p:anim calcmode="lin" valueType="num">
                                      <p:cBhvr additive="base">
                                        <p:cTn id="71" dur="500" fill="hold"/>
                                        <p:tgtEl>
                                          <p:spTgt spid="19"/>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fill="hold"/>
                                        <p:tgtEl>
                                          <p:spTgt spid="20"/>
                                        </p:tgtEl>
                                        <p:attrNameLst>
                                          <p:attrName>ppt_x</p:attrName>
                                        </p:attrNameLst>
                                      </p:cBhvr>
                                      <p:tavLst>
                                        <p:tav tm="0">
                                          <p:val>
                                            <p:strVal val="#ppt_x"/>
                                          </p:val>
                                        </p:tav>
                                        <p:tav tm="100000">
                                          <p:val>
                                            <p:strVal val="#ppt_x"/>
                                          </p:val>
                                        </p:tav>
                                      </p:tavLst>
                                    </p:anim>
                                    <p:anim calcmode="lin" valueType="num">
                                      <p:cBhvr additive="base">
                                        <p:cTn id="7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anim calcmode="lin" valueType="num">
                                      <p:cBhvr>
                                        <p:cTn id="81" dur="500" fill="hold"/>
                                        <p:tgtEl>
                                          <p:spTgt spid="24"/>
                                        </p:tgtEl>
                                        <p:attrNameLst>
                                          <p:attrName>ppt_x</p:attrName>
                                        </p:attrNameLst>
                                      </p:cBhvr>
                                      <p:tavLst>
                                        <p:tav tm="0">
                                          <p:val>
                                            <p:strVal val="#ppt_x"/>
                                          </p:val>
                                        </p:tav>
                                        <p:tav tm="100000">
                                          <p:val>
                                            <p:strVal val="#ppt_x"/>
                                          </p:val>
                                        </p:tav>
                                      </p:tavLst>
                                    </p:anim>
                                    <p:anim calcmode="lin" valueType="num">
                                      <p:cBhvr>
                                        <p:cTn id="82" dur="500" fill="hold"/>
                                        <p:tgtEl>
                                          <p:spTgt spid="24"/>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fade">
                                      <p:cBhvr>
                                        <p:cTn id="85" dur="500"/>
                                        <p:tgtEl>
                                          <p:spTgt spid="22"/>
                                        </p:tgtEl>
                                      </p:cBhvr>
                                    </p:animEffect>
                                    <p:anim calcmode="lin" valueType="num">
                                      <p:cBhvr>
                                        <p:cTn id="86" dur="500" fill="hold"/>
                                        <p:tgtEl>
                                          <p:spTgt spid="22"/>
                                        </p:tgtEl>
                                        <p:attrNameLst>
                                          <p:attrName>ppt_x</p:attrName>
                                        </p:attrNameLst>
                                      </p:cBhvr>
                                      <p:tavLst>
                                        <p:tav tm="0">
                                          <p:val>
                                            <p:strVal val="#ppt_x"/>
                                          </p:val>
                                        </p:tav>
                                        <p:tav tm="100000">
                                          <p:val>
                                            <p:strVal val="#ppt_x"/>
                                          </p:val>
                                        </p:tav>
                                      </p:tavLst>
                                    </p:anim>
                                    <p:anim calcmode="lin" valueType="num">
                                      <p:cBhvr>
                                        <p:cTn id="87"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12"/>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9"/>
                                        </p:tgtEl>
                                        <p:attrNameLst>
                                          <p:attrName>style.visibility</p:attrName>
                                        </p:attrNameLst>
                                      </p:cBhvr>
                                      <p:to>
                                        <p:strVal val="hidden"/>
                                      </p:to>
                                    </p:set>
                                  </p:childTnLst>
                                </p:cTn>
                              </p:par>
                              <p:par>
                                <p:cTn id="94" presetID="1" presetClass="exit" presetSubtype="0" fill="hold" grpId="1" nodeType="withEffect">
                                  <p:stCondLst>
                                    <p:cond delay="0"/>
                                  </p:stCondLst>
                                  <p:childTnLst>
                                    <p:set>
                                      <p:cBhvr>
                                        <p:cTn id="95" dur="1" fill="hold">
                                          <p:stCondLst>
                                            <p:cond delay="0"/>
                                          </p:stCondLst>
                                        </p:cTn>
                                        <p:tgtEl>
                                          <p:spTgt spid="8"/>
                                        </p:tgtEl>
                                        <p:attrNameLst>
                                          <p:attrName>style.visibility</p:attrName>
                                        </p:attrNameLst>
                                      </p:cBhvr>
                                      <p:to>
                                        <p:strVal val="hidden"/>
                                      </p:to>
                                    </p:set>
                                  </p:childTnLst>
                                </p:cTn>
                              </p:par>
                              <p:par>
                                <p:cTn id="96" presetID="1" presetClass="exit" presetSubtype="0" fill="hold" grpId="1" nodeType="withEffect">
                                  <p:stCondLst>
                                    <p:cond delay="0"/>
                                  </p:stCondLst>
                                  <p:childTnLst>
                                    <p:set>
                                      <p:cBhvr>
                                        <p:cTn id="97" dur="1" fill="hold">
                                          <p:stCondLst>
                                            <p:cond delay="0"/>
                                          </p:stCondLst>
                                        </p:cTn>
                                        <p:tgtEl>
                                          <p:spTgt spid="16"/>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23"/>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15"/>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14"/>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13"/>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7"/>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10"/>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11"/>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8" grpId="0" animBg="1"/>
      <p:bldP spid="19" grpId="0" animBg="1"/>
      <p:bldP spid="20" grpId="0" animBg="1"/>
      <p:bldP spid="22" grpId="0" animBg="1"/>
      <p:bldP spid="23" grpId="0" animBg="1"/>
      <p:bldP spid="23" grpId="1" animBg="1"/>
      <p:bldP spid="24" grpId="0" animBg="1"/>
      <p:bldP spid="2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76400" y="1167825"/>
            <a:ext cx="25146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volontaire </a:t>
            </a:r>
            <a:endParaRPr lang="fr-FR" sz="3200" dirty="0">
              <a:solidFill>
                <a:schemeClr val="accent2"/>
              </a:solidFill>
            </a:endParaRPr>
          </a:p>
        </p:txBody>
      </p:sp>
      <p:sp>
        <p:nvSpPr>
          <p:cNvPr id="3" name="ZoneTexte 2"/>
          <p:cNvSpPr txBox="1"/>
          <p:nvPr/>
        </p:nvSpPr>
        <p:spPr>
          <a:xfrm>
            <a:off x="8305800" y="1167825"/>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courageux</a:t>
            </a:r>
            <a:endParaRPr lang="fr-FR" sz="3200" dirty="0">
              <a:solidFill>
                <a:schemeClr val="accent2"/>
              </a:solidFill>
            </a:endParaRPr>
          </a:p>
        </p:txBody>
      </p:sp>
      <p:sp>
        <p:nvSpPr>
          <p:cNvPr id="4" name="ZoneTexte 3"/>
          <p:cNvSpPr txBox="1"/>
          <p:nvPr/>
        </p:nvSpPr>
        <p:spPr>
          <a:xfrm>
            <a:off x="4191000" y="1167825"/>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fort</a:t>
            </a:r>
            <a:endParaRPr lang="fr-FR" sz="3200" dirty="0">
              <a:solidFill>
                <a:schemeClr val="accent2"/>
              </a:solidFill>
            </a:endParaRPr>
          </a:p>
        </p:txBody>
      </p:sp>
      <p:sp>
        <p:nvSpPr>
          <p:cNvPr id="5" name="ZoneTexte 4"/>
          <p:cNvSpPr txBox="1"/>
          <p:nvPr/>
        </p:nvSpPr>
        <p:spPr>
          <a:xfrm>
            <a:off x="6248400" y="1167825"/>
            <a:ext cx="2057400" cy="584775"/>
          </a:xfrm>
          <a:prstGeom prst="rect">
            <a:avLst/>
          </a:prstGeom>
          <a:noFill/>
          <a:ln>
            <a:solidFill>
              <a:schemeClr val="accent2">
                <a:lumMod val="75000"/>
              </a:schemeClr>
            </a:solidFill>
          </a:ln>
        </p:spPr>
        <p:txBody>
          <a:bodyPr wrap="square" rtlCol="0">
            <a:spAutoFit/>
          </a:bodyPr>
          <a:lstStyle/>
          <a:p>
            <a:pPr algn="ctr"/>
            <a:r>
              <a:rPr lang="fr-FR" sz="3200" dirty="0" smtClean="0">
                <a:solidFill>
                  <a:schemeClr val="accent2"/>
                </a:solidFill>
              </a:rPr>
              <a:t>tenace</a:t>
            </a:r>
            <a:endParaRPr lang="fr-FR" sz="3200" dirty="0">
              <a:solidFill>
                <a:schemeClr val="accent2"/>
              </a:solidFill>
            </a:endParaRPr>
          </a:p>
        </p:txBody>
      </p:sp>
      <p:sp>
        <p:nvSpPr>
          <p:cNvPr id="7" name="Flèche vers le bas 6"/>
          <p:cNvSpPr/>
          <p:nvPr/>
        </p:nvSpPr>
        <p:spPr>
          <a:xfrm>
            <a:off x="2667000" y="1752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5029200" y="1752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7010400" y="1752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9144000" y="1752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04800" y="0"/>
            <a:ext cx="7315200" cy="646331"/>
          </a:xfrm>
          <a:prstGeom prst="rect">
            <a:avLst/>
          </a:prstGeom>
        </p:spPr>
        <p:txBody>
          <a:bodyPr wrap="square">
            <a:spAutoFit/>
          </a:bodyPr>
          <a:lstStyle/>
          <a:p>
            <a:r>
              <a:rPr lang="fr-FR" sz="3600" u="sng" dirty="0" smtClean="0">
                <a:solidFill>
                  <a:srgbClr val="0070C0"/>
                </a:solidFill>
              </a:rPr>
              <a:t>Des qualités héroïques…</a:t>
            </a:r>
            <a:endParaRPr lang="fr-FR" sz="4400" dirty="0">
              <a:solidFill>
                <a:srgbClr val="0070C0"/>
              </a:solidFill>
            </a:endParaRPr>
          </a:p>
        </p:txBody>
      </p:sp>
      <p:sp>
        <p:nvSpPr>
          <p:cNvPr id="13" name="ZoneTexte 12"/>
          <p:cNvSpPr txBox="1"/>
          <p:nvPr/>
        </p:nvSpPr>
        <p:spPr>
          <a:xfrm>
            <a:off x="1676400" y="2844225"/>
            <a:ext cx="2514600" cy="584775"/>
          </a:xfrm>
          <a:prstGeom prst="rect">
            <a:avLst/>
          </a:prstGeom>
          <a:noFill/>
          <a:ln>
            <a:solidFill>
              <a:srgbClr val="0070C0"/>
            </a:solidFill>
          </a:ln>
        </p:spPr>
        <p:txBody>
          <a:bodyPr wrap="square" rtlCol="0">
            <a:spAutoFit/>
          </a:bodyPr>
          <a:lstStyle/>
          <a:p>
            <a:pPr algn="ctr"/>
            <a:r>
              <a:rPr lang="fr-FR" sz="3200" dirty="0" smtClean="0">
                <a:solidFill>
                  <a:srgbClr val="0070C0"/>
                </a:solidFill>
              </a:rPr>
              <a:t>La volonté</a:t>
            </a:r>
            <a:endParaRPr lang="fr-FR" sz="3200" dirty="0">
              <a:solidFill>
                <a:srgbClr val="0070C0"/>
              </a:solidFill>
            </a:endParaRPr>
          </a:p>
        </p:txBody>
      </p:sp>
      <p:sp>
        <p:nvSpPr>
          <p:cNvPr id="14" name="ZoneTexte 13"/>
          <p:cNvSpPr txBox="1"/>
          <p:nvPr/>
        </p:nvSpPr>
        <p:spPr>
          <a:xfrm>
            <a:off x="8305800" y="2844225"/>
            <a:ext cx="2057400" cy="584775"/>
          </a:xfrm>
          <a:prstGeom prst="rect">
            <a:avLst/>
          </a:prstGeom>
          <a:noFill/>
          <a:ln>
            <a:solidFill>
              <a:srgbClr val="0070C0"/>
            </a:solidFill>
          </a:ln>
        </p:spPr>
        <p:txBody>
          <a:bodyPr wrap="square" rtlCol="0">
            <a:spAutoFit/>
          </a:bodyPr>
          <a:lstStyle/>
          <a:p>
            <a:pPr algn="ctr"/>
            <a:r>
              <a:rPr lang="fr-FR" sz="3200" dirty="0" smtClean="0">
                <a:solidFill>
                  <a:srgbClr val="0070C0"/>
                </a:solidFill>
              </a:rPr>
              <a:t>Le courage</a:t>
            </a:r>
            <a:endParaRPr lang="fr-FR" sz="3200" dirty="0">
              <a:solidFill>
                <a:srgbClr val="0070C0"/>
              </a:solidFill>
            </a:endParaRPr>
          </a:p>
        </p:txBody>
      </p:sp>
      <p:sp>
        <p:nvSpPr>
          <p:cNvPr id="15" name="ZoneTexte 14"/>
          <p:cNvSpPr txBox="1"/>
          <p:nvPr/>
        </p:nvSpPr>
        <p:spPr>
          <a:xfrm>
            <a:off x="4191000" y="2844225"/>
            <a:ext cx="2057400" cy="584775"/>
          </a:xfrm>
          <a:prstGeom prst="rect">
            <a:avLst/>
          </a:prstGeom>
          <a:noFill/>
          <a:ln>
            <a:solidFill>
              <a:srgbClr val="0070C0"/>
            </a:solidFill>
          </a:ln>
        </p:spPr>
        <p:txBody>
          <a:bodyPr wrap="square" rtlCol="0">
            <a:spAutoFit/>
          </a:bodyPr>
          <a:lstStyle/>
          <a:p>
            <a:pPr algn="ctr"/>
            <a:r>
              <a:rPr lang="fr-FR" sz="3200" dirty="0" smtClean="0">
                <a:solidFill>
                  <a:srgbClr val="0070C0"/>
                </a:solidFill>
              </a:rPr>
              <a:t>La force</a:t>
            </a:r>
            <a:endParaRPr lang="fr-FR" sz="3200" dirty="0">
              <a:solidFill>
                <a:srgbClr val="0070C0"/>
              </a:solidFill>
            </a:endParaRPr>
          </a:p>
        </p:txBody>
      </p:sp>
      <p:sp>
        <p:nvSpPr>
          <p:cNvPr id="16" name="ZoneTexte 15"/>
          <p:cNvSpPr txBox="1"/>
          <p:nvPr/>
        </p:nvSpPr>
        <p:spPr>
          <a:xfrm>
            <a:off x="6248400" y="2844225"/>
            <a:ext cx="2057400" cy="584775"/>
          </a:xfrm>
          <a:prstGeom prst="rect">
            <a:avLst/>
          </a:prstGeom>
          <a:noFill/>
          <a:ln>
            <a:solidFill>
              <a:srgbClr val="0070C0"/>
            </a:solidFill>
          </a:ln>
        </p:spPr>
        <p:txBody>
          <a:bodyPr wrap="square" rtlCol="0">
            <a:spAutoFit/>
          </a:bodyPr>
          <a:lstStyle/>
          <a:p>
            <a:pPr algn="ctr"/>
            <a:r>
              <a:rPr lang="fr-FR" sz="3200" dirty="0" smtClean="0">
                <a:solidFill>
                  <a:srgbClr val="0070C0"/>
                </a:solidFill>
              </a:rPr>
              <a:t>La ténacité</a:t>
            </a:r>
            <a:endParaRPr lang="fr-FR" sz="3200" dirty="0">
              <a:solidFill>
                <a:srgbClr val="0070C0"/>
              </a:solidFill>
            </a:endParaRPr>
          </a:p>
        </p:txBody>
      </p:sp>
      <p:sp>
        <p:nvSpPr>
          <p:cNvPr id="18" name="Rectangle 17"/>
          <p:cNvSpPr/>
          <p:nvPr/>
        </p:nvSpPr>
        <p:spPr>
          <a:xfrm>
            <a:off x="609600" y="4343400"/>
            <a:ext cx="11201400" cy="1569660"/>
          </a:xfrm>
          <a:prstGeom prst="rect">
            <a:avLst/>
          </a:prstGeom>
        </p:spPr>
        <p:txBody>
          <a:bodyPr wrap="square">
            <a:spAutoFit/>
          </a:bodyPr>
          <a:lstStyle/>
          <a:p>
            <a:r>
              <a:rPr lang="fr-FR" sz="3200" dirty="0" smtClean="0">
                <a:solidFill>
                  <a:srgbClr val="0070C0"/>
                </a:solidFill>
              </a:rPr>
              <a:t>Un héros est un personnage qui a des qualités et des valeurs telles que la volonté, la force, la ténacité, le courage. Il se montre protecteur envers les plus faibles.</a:t>
            </a:r>
            <a:endParaRPr lang="fr-FR" sz="4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anim calcmode="lin" valueType="num">
                                      <p:cBhvr>
                                        <p:cTn id="30" dur="500" fill="hold"/>
                                        <p:tgtEl>
                                          <p:spTgt spid="7"/>
                                        </p:tgtEl>
                                        <p:attrNameLst>
                                          <p:attrName>ppt_x</p:attrName>
                                        </p:attrNameLst>
                                      </p:cBhvr>
                                      <p:tavLst>
                                        <p:tav tm="0">
                                          <p:val>
                                            <p:strVal val="#ppt_x"/>
                                          </p:val>
                                        </p:tav>
                                        <p:tav tm="100000">
                                          <p:val>
                                            <p:strVal val="#ppt_x"/>
                                          </p:val>
                                        </p:tav>
                                      </p:tavLst>
                                    </p:anim>
                                    <p:anim calcmode="lin" valueType="num">
                                      <p:cBhvr>
                                        <p:cTn id="31" dur="500" fill="hold"/>
                                        <p:tgtEl>
                                          <p:spTgt spid="7"/>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anim calcmode="lin" valueType="num">
                                      <p:cBhvr>
                                        <p:cTn id="42" dur="500" fill="hold"/>
                                        <p:tgtEl>
                                          <p:spTgt spid="8"/>
                                        </p:tgtEl>
                                        <p:attrNameLst>
                                          <p:attrName>ppt_x</p:attrName>
                                        </p:attrNameLst>
                                      </p:cBhvr>
                                      <p:tavLst>
                                        <p:tav tm="0">
                                          <p:val>
                                            <p:strVal val="#ppt_x"/>
                                          </p:val>
                                        </p:tav>
                                        <p:tav tm="100000">
                                          <p:val>
                                            <p:strVal val="#ppt_x"/>
                                          </p:val>
                                        </p:tav>
                                      </p:tavLst>
                                    </p:anim>
                                    <p:anim calcmode="lin" valueType="num">
                                      <p:cBhvr>
                                        <p:cTn id="43" dur="500" fill="hold"/>
                                        <p:tgtEl>
                                          <p:spTgt spid="8"/>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anim calcmode="lin" valueType="num">
                                      <p:cBhvr>
                                        <p:cTn id="47" dur="500" fill="hold"/>
                                        <p:tgtEl>
                                          <p:spTgt spid="15"/>
                                        </p:tgtEl>
                                        <p:attrNameLst>
                                          <p:attrName>ppt_x</p:attrName>
                                        </p:attrNameLst>
                                      </p:cBhvr>
                                      <p:tavLst>
                                        <p:tav tm="0">
                                          <p:val>
                                            <p:strVal val="#ppt_x"/>
                                          </p:val>
                                        </p:tav>
                                        <p:tav tm="100000">
                                          <p:val>
                                            <p:strVal val="#ppt_x"/>
                                          </p:val>
                                        </p:tav>
                                      </p:tavLst>
                                    </p:anim>
                                    <p:anim calcmode="lin" valueType="num">
                                      <p:cBhvr>
                                        <p:cTn id="4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anim calcmode="lin" valueType="num">
                                      <p:cBhvr>
                                        <p:cTn id="54" dur="500" fill="hold"/>
                                        <p:tgtEl>
                                          <p:spTgt spid="9"/>
                                        </p:tgtEl>
                                        <p:attrNameLst>
                                          <p:attrName>ppt_x</p:attrName>
                                        </p:attrNameLst>
                                      </p:cBhvr>
                                      <p:tavLst>
                                        <p:tav tm="0">
                                          <p:val>
                                            <p:strVal val="#ppt_x"/>
                                          </p:val>
                                        </p:tav>
                                        <p:tav tm="100000">
                                          <p:val>
                                            <p:strVal val="#ppt_x"/>
                                          </p:val>
                                        </p:tav>
                                      </p:tavLst>
                                    </p:anim>
                                    <p:anim calcmode="lin" valueType="num">
                                      <p:cBhvr>
                                        <p:cTn id="55" dur="500" fill="hold"/>
                                        <p:tgtEl>
                                          <p:spTgt spid="9"/>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anim calcmode="lin" valueType="num">
                                      <p:cBhvr>
                                        <p:cTn id="59" dur="500" fill="hold"/>
                                        <p:tgtEl>
                                          <p:spTgt spid="16"/>
                                        </p:tgtEl>
                                        <p:attrNameLst>
                                          <p:attrName>ppt_x</p:attrName>
                                        </p:attrNameLst>
                                      </p:cBhvr>
                                      <p:tavLst>
                                        <p:tav tm="0">
                                          <p:val>
                                            <p:strVal val="#ppt_x"/>
                                          </p:val>
                                        </p:tav>
                                        <p:tav tm="100000">
                                          <p:val>
                                            <p:strVal val="#ppt_x"/>
                                          </p:val>
                                        </p:tav>
                                      </p:tavLst>
                                    </p:anim>
                                    <p:anim calcmode="lin" valueType="num">
                                      <p:cBhvr>
                                        <p:cTn id="60" dur="5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500"/>
                                        <p:tgtEl>
                                          <p:spTgt spid="11"/>
                                        </p:tgtEl>
                                      </p:cBhvr>
                                    </p:animEffect>
                                    <p:anim calcmode="lin" valueType="num">
                                      <p:cBhvr>
                                        <p:cTn id="66" dur="500" fill="hold"/>
                                        <p:tgtEl>
                                          <p:spTgt spid="11"/>
                                        </p:tgtEl>
                                        <p:attrNameLst>
                                          <p:attrName>ppt_x</p:attrName>
                                        </p:attrNameLst>
                                      </p:cBhvr>
                                      <p:tavLst>
                                        <p:tav tm="0">
                                          <p:val>
                                            <p:strVal val="#ppt_x"/>
                                          </p:val>
                                        </p:tav>
                                        <p:tav tm="100000">
                                          <p:val>
                                            <p:strVal val="#ppt_x"/>
                                          </p:val>
                                        </p:tav>
                                      </p:tavLst>
                                    </p:anim>
                                    <p:anim calcmode="lin" valueType="num">
                                      <p:cBhvr>
                                        <p:cTn id="67" dur="500" fill="hold"/>
                                        <p:tgtEl>
                                          <p:spTgt spid="11"/>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500"/>
                                        <p:tgtEl>
                                          <p:spTgt spid="14"/>
                                        </p:tgtEl>
                                      </p:cBhvr>
                                    </p:animEffect>
                                    <p:anim calcmode="lin" valueType="num">
                                      <p:cBhvr>
                                        <p:cTn id="71" dur="500" fill="hold"/>
                                        <p:tgtEl>
                                          <p:spTgt spid="14"/>
                                        </p:tgtEl>
                                        <p:attrNameLst>
                                          <p:attrName>ppt_x</p:attrName>
                                        </p:attrNameLst>
                                      </p:cBhvr>
                                      <p:tavLst>
                                        <p:tav tm="0">
                                          <p:val>
                                            <p:strVal val="#ppt_x"/>
                                          </p:val>
                                        </p:tav>
                                        <p:tav tm="100000">
                                          <p:val>
                                            <p:strVal val="#ppt_x"/>
                                          </p:val>
                                        </p:tav>
                                      </p:tavLst>
                                    </p:anim>
                                    <p:anim calcmode="lin" valueType="num">
                                      <p:cBhvr>
                                        <p:cTn id="72"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fill="hold"/>
                                        <p:tgtEl>
                                          <p:spTgt spid="18"/>
                                        </p:tgtEl>
                                        <p:attrNameLst>
                                          <p:attrName>ppt_x</p:attrName>
                                        </p:attrNameLst>
                                      </p:cBhvr>
                                      <p:tavLst>
                                        <p:tav tm="0">
                                          <p:val>
                                            <p:strVal val="#ppt_x"/>
                                          </p:val>
                                        </p:tav>
                                        <p:tav tm="100000">
                                          <p:val>
                                            <p:strVal val="#ppt_x"/>
                                          </p:val>
                                        </p:tav>
                                      </p:tavLst>
                                    </p:anim>
                                    <p:anim calcmode="lin" valueType="num">
                                      <p:cBhvr additive="base">
                                        <p:cTn id="7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P spid="9" grpId="0" animBg="1"/>
      <p:bldP spid="11" grpId="0" animBg="1"/>
      <p:bldP spid="13" grpId="0" animBg="1"/>
      <p:bldP spid="14" grpId="0" animBg="1"/>
      <p:bldP spid="15" grpId="0" animBg="1"/>
      <p:bldP spid="16" grpId="0" animBg="1"/>
      <p:bldP spid="1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12483</TotalTime>
  <Words>1835</Words>
  <Application>Microsoft Office PowerPoint</Application>
  <PresentationFormat>Personnalisé</PresentationFormat>
  <Paragraphs>200</Paragraphs>
  <Slides>20</Slides>
  <Notes>16</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Français  CM1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Place à la dictée du jour !</vt:lpstr>
      <vt:lpstr>Présentation PowerPoint</vt:lpstr>
      <vt:lpstr>MAINTENANT à TON TOUR </vt:lpstr>
      <vt:lpstr>Présentation PowerPoint</vt:lpstr>
      <vt:lpstr>  Invente un petit texte de 2/3 phrases qui emploie ces mots et conjugue les verbes au présent :    </vt:lpstr>
      <vt:lpstr>Cette magnifique héroïne combat avec ténacité et courage.  Forte et volontaire elle défend les peuples qu’elle rencontre lorsqu’elle voyage. </vt:lpstr>
      <vt:lpstr>A bientôt!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dc:title>
  <dc:creator>Alexandra Lorvellec</dc:creator>
  <cp:lastModifiedBy>Catherine Mottet</cp:lastModifiedBy>
  <cp:revision>672</cp:revision>
  <dcterms:created xsi:type="dcterms:W3CDTF">2020-03-28T13:19:54Z</dcterms:created>
  <dcterms:modified xsi:type="dcterms:W3CDTF">2020-05-25T13:33:05Z</dcterms:modified>
</cp:coreProperties>
</file>