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354" r:id="rId3"/>
    <p:sldId id="318" r:id="rId4"/>
    <p:sldId id="355" r:id="rId5"/>
    <p:sldId id="357" r:id="rId6"/>
    <p:sldId id="356" r:id="rId7"/>
    <p:sldId id="358" r:id="rId8"/>
    <p:sldId id="337" r:id="rId9"/>
    <p:sldId id="359" r:id="rId10"/>
    <p:sldId id="339" r:id="rId11"/>
    <p:sldId id="360" r:id="rId12"/>
    <p:sldId id="362" r:id="rId13"/>
    <p:sldId id="361" r:id="rId14"/>
    <p:sldId id="265" r:id="rId15"/>
    <p:sldId id="281" r:id="rId16"/>
    <p:sldId id="317" r:id="rId17"/>
    <p:sldId id="363" r:id="rId18"/>
    <p:sldId id="364" r:id="rId19"/>
    <p:sldId id="365" r:id="rId20"/>
    <p:sldId id="289"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50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17" autoAdjust="0"/>
    <p:restoredTop sz="79428" autoAdjust="0"/>
  </p:normalViewPr>
  <p:slideViewPr>
    <p:cSldViewPr>
      <p:cViewPr>
        <p:scale>
          <a:sx n="50" d="100"/>
          <a:sy n="50" d="100"/>
        </p:scale>
        <p:origin x="-1422" y="-252"/>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5" d="100"/>
          <a:sy n="55" d="100"/>
        </p:scale>
        <p:origin x="-1830"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C949F0-7D83-4415-9465-A54B2CA0D234}" type="datetimeFigureOut">
              <a:rPr lang="fr-FR" smtClean="0"/>
              <a:pPr/>
              <a:t>25/05/2020</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9B3605-6721-460F-98C1-B167D2044D27}" type="slidenum">
              <a:rPr lang="fr-FR" smtClean="0"/>
              <a:pPr/>
              <a:t>‹N°›</a:t>
            </a:fld>
            <a:endParaRPr lang="fr-FR"/>
          </a:p>
        </p:txBody>
      </p:sp>
    </p:spTree>
    <p:extLst>
      <p:ext uri="{BB962C8B-B14F-4D97-AF65-F5344CB8AC3E}">
        <p14:creationId xmlns:p14="http://schemas.microsoft.com/office/powerpoint/2010/main" val="2352196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baseline="0" dirty="0" smtClean="0"/>
              <a:t>Expliquer qu’à la naissance du Minotaure, Minos fait construire un labyrinthe par Dédale son architecte pour l’enfermer et que pour se venger de la mort d’un de ses fils à Athènes, tous les 3 ans 7 jeunes hommes et 7 jeunes femmes (athéniens) sont sacrifiés au Minotaure</a:t>
            </a:r>
            <a:endParaRPr lang="fr-FR" baseline="0" dirty="0"/>
          </a:p>
          <a:p>
            <a:endParaRPr lang="fr-FR" dirty="0"/>
          </a:p>
        </p:txBody>
      </p:sp>
      <p:sp>
        <p:nvSpPr>
          <p:cNvPr id="4" name="Espace réservé du numéro de diapositive 3"/>
          <p:cNvSpPr>
            <a:spLocks noGrp="1"/>
          </p:cNvSpPr>
          <p:nvPr>
            <p:ph type="sldNum" sz="quarter" idx="10"/>
          </p:nvPr>
        </p:nvSpPr>
        <p:spPr/>
        <p:txBody>
          <a:bodyPr/>
          <a:lstStyle/>
          <a:p>
            <a:fld id="{699B3605-6721-460F-98C1-B167D2044D27}" type="slidenum">
              <a:rPr lang="fr-FR" smtClean="0"/>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Lecture magistrale</a:t>
            </a:r>
            <a:r>
              <a:rPr lang="fr-FR" baseline="0" dirty="0" smtClean="0"/>
              <a:t> afin que les élèves puissent connaitre la fin du mythe (</a:t>
            </a:r>
            <a:r>
              <a:rPr lang="fr-FR" baseline="0" dirty="0" err="1" smtClean="0"/>
              <a:t>cf</a:t>
            </a:r>
            <a:r>
              <a:rPr lang="fr-FR" baseline="0" dirty="0" smtClean="0"/>
              <a:t> séance 5 : fil d’Ariane, Egée, Dédale)</a:t>
            </a: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CM : attention, le texte comporte manifestement des erreurs (et/ou de mauvaises coupes) : Ariane embarque mais les élèves ne vont pas comprendre qu’elle soit abandonnée (en réalité, il l’abandonne en chemin sur une île !) , « sabordent » s’écrit –</a:t>
            </a:r>
            <a:r>
              <a:rPr lang="fr-FR" baseline="0" dirty="0" err="1" smtClean="0"/>
              <a:t>ent</a:t>
            </a:r>
            <a:r>
              <a:rPr lang="fr-FR" baseline="0" dirty="0" smtClean="0"/>
              <a:t>…et le lecteur ne peut comprendre quelle colère craint Thésée (en fait, celle de Minos puisqu’il enlève bel et bien sa fille !). A vérifier et source à inscrire</a:t>
            </a:r>
            <a:r>
              <a:rPr lang="fr-FR"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OK, il faudra bien expliquer tout cela aux élèves (origines de la crainte de l’équipage et abandon « sur la route »…!)</a:t>
            </a:r>
            <a:endParaRPr lang="fr-FR" dirty="0"/>
          </a:p>
        </p:txBody>
      </p:sp>
      <p:sp>
        <p:nvSpPr>
          <p:cNvPr id="4" name="Espace réservé du numéro de diapositive 3"/>
          <p:cNvSpPr>
            <a:spLocks noGrp="1"/>
          </p:cNvSpPr>
          <p:nvPr>
            <p:ph type="sldNum" sz="quarter" idx="10"/>
          </p:nvPr>
        </p:nvSpPr>
        <p:spPr/>
        <p:txBody>
          <a:bodyPr/>
          <a:lstStyle/>
          <a:p>
            <a:fld id="{699B3605-6721-460F-98C1-B167D2044D27}" type="slidenum">
              <a:rPr lang="fr-FR" smtClean="0"/>
              <a:pPr/>
              <a:t>10</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Comment</a:t>
            </a:r>
            <a:r>
              <a:rPr lang="fr-FR" baseline="0" dirty="0" smtClean="0"/>
              <a:t> qualifier Thésée suite au manquement de ses promesses ?</a:t>
            </a:r>
          </a:p>
          <a:p>
            <a:r>
              <a:rPr lang="fr-FR" baseline="0" dirty="0" smtClean="0"/>
              <a:t>Dire que certains mots s’opposent, que défaut est l’antonyme de qualité</a:t>
            </a:r>
          </a:p>
          <a:p>
            <a:r>
              <a:rPr lang="fr-FR" baseline="0" dirty="0" smtClean="0"/>
              <a:t>CM : oui, on peut aller jusqu’à interroger l’héroïsme de Thésée….Disons que c’est un héros…très humain…!</a:t>
            </a:r>
            <a:endParaRPr lang="fr-FR" dirty="0"/>
          </a:p>
        </p:txBody>
      </p:sp>
      <p:sp>
        <p:nvSpPr>
          <p:cNvPr id="4" name="Espace réservé du numéro de diapositive 3"/>
          <p:cNvSpPr>
            <a:spLocks noGrp="1"/>
          </p:cNvSpPr>
          <p:nvPr>
            <p:ph type="sldNum" sz="quarter" idx="10"/>
          </p:nvPr>
        </p:nvSpPr>
        <p:spPr/>
        <p:txBody>
          <a:bodyPr/>
          <a:lstStyle/>
          <a:p>
            <a:fld id="{699B3605-6721-460F-98C1-B167D2044D27}"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Définition</a:t>
            </a:r>
            <a:r>
              <a:rPr lang="fr-FR" baseline="0" dirty="0" smtClean="0"/>
              <a:t> d’antonyme et expliquer le parallèle entre la voile noire et la voile blanche</a:t>
            </a:r>
            <a:endParaRPr lang="fr-FR" dirty="0"/>
          </a:p>
        </p:txBody>
      </p:sp>
      <p:sp>
        <p:nvSpPr>
          <p:cNvPr id="4" name="Espace réservé du numéro de diapositive 3"/>
          <p:cNvSpPr>
            <a:spLocks noGrp="1"/>
          </p:cNvSpPr>
          <p:nvPr>
            <p:ph type="sldNum" sz="quarter" idx="10"/>
          </p:nvPr>
        </p:nvSpPr>
        <p:spPr/>
        <p:txBody>
          <a:bodyPr/>
          <a:lstStyle/>
          <a:p>
            <a:fld id="{699B3605-6721-460F-98C1-B167D2044D27}"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99B3605-6721-460F-98C1-B167D2044D27}" type="slidenum">
              <a:rPr lang="fr-FR" smtClean="0"/>
              <a:pPr/>
              <a:t>14</a:t>
            </a:fld>
            <a:endParaRPr lang="fr-FR"/>
          </a:p>
        </p:txBody>
      </p:sp>
    </p:spTree>
    <p:extLst>
      <p:ext uri="{BB962C8B-B14F-4D97-AF65-F5344CB8AC3E}">
        <p14:creationId xmlns:p14="http://schemas.microsoft.com/office/powerpoint/2010/main" val="4863014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99B3605-6721-460F-98C1-B167D2044D27}"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Faire remarquer</a:t>
            </a:r>
            <a:r>
              <a:rPr lang="fr-FR" baseline="0" dirty="0" smtClean="0"/>
              <a:t> que certains antonymes peuvent se construire grâce aux préfixes</a:t>
            </a:r>
            <a:endParaRPr lang="fr-FR" dirty="0"/>
          </a:p>
        </p:txBody>
      </p:sp>
      <p:sp>
        <p:nvSpPr>
          <p:cNvPr id="4" name="Espace réservé du numéro de diapositive 3"/>
          <p:cNvSpPr>
            <a:spLocks noGrp="1"/>
          </p:cNvSpPr>
          <p:nvPr>
            <p:ph type="sldNum" sz="quarter" idx="10"/>
          </p:nvPr>
        </p:nvSpPr>
        <p:spPr/>
        <p:txBody>
          <a:bodyPr/>
          <a:lstStyle/>
          <a:p>
            <a:fld id="{699B3605-6721-460F-98C1-B167D2044D27}" type="slidenum">
              <a:rPr lang="fr-FR" smtClean="0"/>
              <a:pPr/>
              <a:t>17</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99B3605-6721-460F-98C1-B167D2044D27}" type="slidenum">
              <a:rPr lang="fr-FR" smtClean="0"/>
              <a:pPr/>
              <a:t>20</a:t>
            </a:fld>
            <a:endParaRPr lang="fr-FR"/>
          </a:p>
        </p:txBody>
      </p:sp>
    </p:spTree>
    <p:extLst>
      <p:ext uri="{BB962C8B-B14F-4D97-AF65-F5344CB8AC3E}">
        <p14:creationId xmlns:p14="http://schemas.microsoft.com/office/powerpoint/2010/main" val="19138445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10"/>
          </p:nvPr>
        </p:nvSpPr>
        <p:spPr/>
        <p:txBody>
          <a:bodyPr/>
          <a:lstStyle/>
          <a:p>
            <a:fld id="{699B3605-6721-460F-98C1-B167D2044D27}" type="slidenum">
              <a:rPr lang="fr-FR" smtClean="0"/>
              <a:pPr/>
              <a:t>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Lecture silencieuse</a:t>
            </a:r>
            <a:r>
              <a:rPr lang="fr-FR" baseline="0" dirty="0" smtClean="0"/>
              <a:t> (1min) puis magistrale.</a:t>
            </a: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CM : source à indiquer (identique à celle du 1</a:t>
            </a:r>
            <a:r>
              <a:rPr lang="fr-FR" baseline="30000" dirty="0" smtClean="0"/>
              <a:t>er</a:t>
            </a:r>
            <a:r>
              <a:rPr lang="fr-FR" baseline="0" dirty="0" smtClean="0"/>
              <a:t> extrait </a:t>
            </a:r>
            <a:r>
              <a:rPr lang="fr-FR" baseline="0" dirty="0" smtClean="0"/>
              <a:t>?)</a:t>
            </a:r>
          </a:p>
        </p:txBody>
      </p:sp>
      <p:sp>
        <p:nvSpPr>
          <p:cNvPr id="4" name="Espace réservé du numéro de diapositive 3"/>
          <p:cNvSpPr>
            <a:spLocks noGrp="1"/>
          </p:cNvSpPr>
          <p:nvPr>
            <p:ph type="sldNum" sz="quarter" idx="10"/>
          </p:nvPr>
        </p:nvSpPr>
        <p:spPr/>
        <p:txBody>
          <a:bodyPr/>
          <a:lstStyle/>
          <a:p>
            <a:fld id="{699B3605-6721-460F-98C1-B167D2044D27}" type="slidenum">
              <a:rPr lang="fr-FR" smtClean="0"/>
              <a:pPr/>
              <a:t>3</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Explicitation : rôle</a:t>
            </a:r>
            <a:r>
              <a:rPr lang="fr-FR" baseline="0" dirty="0" smtClean="0"/>
              <a:t> des reprises anaphorique : non seulement cela évite les répétitions mais cela permet également de donner des informations supplémentaires (le prince)</a:t>
            </a: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CM : rappel de la séance du lundi ?</a:t>
            </a: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Pour « martèle le monstre », je vous rajoute à chaque fois « de coups de poing », sinon l’énoncé ne se comprend pas.</a:t>
            </a:r>
            <a:endParaRPr lang="fr-FR" dirty="0"/>
          </a:p>
        </p:txBody>
      </p:sp>
      <p:sp>
        <p:nvSpPr>
          <p:cNvPr id="4" name="Espace réservé du numéro de diapositive 3"/>
          <p:cNvSpPr>
            <a:spLocks noGrp="1"/>
          </p:cNvSpPr>
          <p:nvPr>
            <p:ph type="sldNum" sz="quarter" idx="10"/>
          </p:nvPr>
        </p:nvSpPr>
        <p:spPr/>
        <p:txBody>
          <a:bodyPr/>
          <a:lstStyle/>
          <a:p>
            <a:fld id="{699B3605-6721-460F-98C1-B167D2044D27}" type="slidenum">
              <a:rPr lang="fr-FR" smtClean="0"/>
              <a:pPr/>
              <a:t>4</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Relever dans le texte tout ce qui se rapporte à Thésée (ses actions, son</a:t>
            </a:r>
            <a:r>
              <a:rPr lang="fr-FR" baseline="0" dirty="0" smtClean="0"/>
              <a:t> physique, ses qualités…)</a:t>
            </a: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CM : pour faciliter la participation à distance, je vous propose de mener ce travail de façon binaire : bien établir au départ que Thésée est le fils du roi, puis ligne 4 : « le roi », est-ce Thésée ? Non, c’est son père…Début du 2</a:t>
            </a:r>
            <a:r>
              <a:rPr lang="fr-FR" baseline="30000" dirty="0" smtClean="0"/>
              <a:t>ème</a:t>
            </a:r>
            <a:r>
              <a:rPr lang="fr-FR" baseline="0" dirty="0" smtClean="0"/>
              <a:t> § : « les jeunes Athéniens », le groupe comprend-il Thésée ? Non, lui s’en détache. Etc….</a:t>
            </a:r>
            <a:endParaRPr lang="fr-FR" dirty="0"/>
          </a:p>
        </p:txBody>
      </p:sp>
      <p:sp>
        <p:nvSpPr>
          <p:cNvPr id="4" name="Espace réservé du numéro de diapositive 3"/>
          <p:cNvSpPr>
            <a:spLocks noGrp="1"/>
          </p:cNvSpPr>
          <p:nvPr>
            <p:ph type="sldNum" sz="quarter" idx="10"/>
          </p:nvPr>
        </p:nvSpPr>
        <p:spPr/>
        <p:txBody>
          <a:bodyPr/>
          <a:lstStyle/>
          <a:p>
            <a:fld id="{699B3605-6721-460F-98C1-B167D2044D27}" type="slidenum">
              <a:rPr lang="fr-FR" smtClean="0"/>
              <a:pPr/>
              <a:t>5</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Lecture silencieuse</a:t>
            </a:r>
            <a:r>
              <a:rPr lang="fr-FR" baseline="0" dirty="0" smtClean="0"/>
              <a:t> (1min) puis magistrale.</a:t>
            </a: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CM : bien réinsérer la source sur chaque diapo</a:t>
            </a:r>
            <a:r>
              <a:rPr lang="fr-FR"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J’ai corrigé sur toutes les diapos « t’emmener avec moi » , remplacé par « m’emmener avec toi » (plus logique !); j’ignore si l’erreur est dans le texte, mais de toutes façons, on ne peut pas laisser cela. Aussi ai-je placé ici en violet « toi » et non « t’ ».</a:t>
            </a:r>
            <a:endParaRPr lang="fr-FR" dirty="0"/>
          </a:p>
        </p:txBody>
      </p:sp>
      <p:sp>
        <p:nvSpPr>
          <p:cNvPr id="4" name="Espace réservé du numéro de diapositive 3"/>
          <p:cNvSpPr>
            <a:spLocks noGrp="1"/>
          </p:cNvSpPr>
          <p:nvPr>
            <p:ph type="sldNum" sz="quarter" idx="10"/>
          </p:nvPr>
        </p:nvSpPr>
        <p:spPr/>
        <p:txBody>
          <a:bodyPr/>
          <a:lstStyle/>
          <a:p>
            <a:fld id="{699B3605-6721-460F-98C1-B167D2044D27}" type="slidenum">
              <a:rPr lang="fr-FR" smtClean="0"/>
              <a:pPr/>
              <a:t>6</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CM : j’ai remis dans l’ordre chronologique les énoncés de droite.</a:t>
            </a:r>
            <a:endParaRPr lang="fr-FR" dirty="0"/>
          </a:p>
        </p:txBody>
      </p:sp>
      <p:sp>
        <p:nvSpPr>
          <p:cNvPr id="4" name="Espace réservé du numéro de diapositive 3"/>
          <p:cNvSpPr>
            <a:spLocks noGrp="1"/>
          </p:cNvSpPr>
          <p:nvPr>
            <p:ph type="sldNum" sz="quarter" idx="10"/>
          </p:nvPr>
        </p:nvSpPr>
        <p:spPr/>
        <p:txBody>
          <a:bodyPr/>
          <a:lstStyle/>
          <a:p>
            <a:fld id="{699B3605-6721-460F-98C1-B167D2044D27}" type="slidenum">
              <a:rPr lang="fr-FR" smtClean="0"/>
              <a:pPr/>
              <a:t>7</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Par groupe de mots,</a:t>
            </a:r>
            <a:r>
              <a:rPr lang="fr-FR" baseline="0" dirty="0" smtClean="0"/>
              <a:t> demander aux élèves quelles qualités cela révèle chez Thésée</a:t>
            </a:r>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10"/>
          </p:nvPr>
        </p:nvSpPr>
        <p:spPr/>
        <p:txBody>
          <a:bodyPr/>
          <a:lstStyle/>
          <a:p>
            <a:fld id="{699B3605-6721-460F-98C1-B167D2044D27}" type="slidenum">
              <a:rPr lang="fr-FR" smtClean="0"/>
              <a:pPr/>
              <a:t>8</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Quelles qualités ces</a:t>
            </a:r>
            <a:r>
              <a:rPr lang="fr-FR" baseline="0" dirty="0" smtClean="0"/>
              <a:t> adjectifs révèlent-ils ?</a:t>
            </a:r>
            <a:endParaRPr lang="fr-FR" dirty="0"/>
          </a:p>
        </p:txBody>
      </p:sp>
      <p:sp>
        <p:nvSpPr>
          <p:cNvPr id="4" name="Espace réservé du numéro de diapositive 3"/>
          <p:cNvSpPr>
            <a:spLocks noGrp="1"/>
          </p:cNvSpPr>
          <p:nvPr>
            <p:ph type="sldNum" sz="quarter" idx="10"/>
          </p:nvPr>
        </p:nvSpPr>
        <p:spPr/>
        <p:txBody>
          <a:bodyPr/>
          <a:lstStyle/>
          <a:p>
            <a:fld id="{699B3605-6721-460F-98C1-B167D2044D27}" type="slidenum">
              <a:rPr lang="fr-FR" smtClean="0"/>
              <a:pPr/>
              <a:t>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7098398-D88C-124F-8807-9511F3C32FE9}"/>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xmlns="" id="{8E4225BC-E567-E747-BD81-52FF3E5A23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xmlns="" id="{388B00C4-C887-B542-84D7-F899E5D5BE85}"/>
              </a:ext>
            </a:extLst>
          </p:cNvPr>
          <p:cNvSpPr>
            <a:spLocks noGrp="1"/>
          </p:cNvSpPr>
          <p:nvPr>
            <p:ph type="dt" sz="half" idx="10"/>
          </p:nvPr>
        </p:nvSpPr>
        <p:spPr/>
        <p:txBody>
          <a:bodyPr/>
          <a:lstStyle/>
          <a:p>
            <a:fld id="{050A95A0-46AC-DD44-9D77-3F7C849049D7}" type="datetimeFigureOut">
              <a:rPr lang="fr-FR" smtClean="0"/>
              <a:pPr/>
              <a:t>25/05/2020</a:t>
            </a:fld>
            <a:endParaRPr lang="fr-FR"/>
          </a:p>
        </p:txBody>
      </p:sp>
      <p:sp>
        <p:nvSpPr>
          <p:cNvPr id="5" name="Espace réservé du pied de page 4">
            <a:extLst>
              <a:ext uri="{FF2B5EF4-FFF2-40B4-BE49-F238E27FC236}">
                <a16:creationId xmlns:a16="http://schemas.microsoft.com/office/drawing/2014/main" xmlns="" id="{A44A39E2-6AEE-DC48-920D-EEB2DE40EE7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5C19A5FB-8EC5-7A43-88F0-96F6D4F494E3}"/>
              </a:ext>
            </a:extLst>
          </p:cNvPr>
          <p:cNvSpPr>
            <a:spLocks noGrp="1"/>
          </p:cNvSpPr>
          <p:nvPr>
            <p:ph type="sldNum" sz="quarter" idx="12"/>
          </p:nvPr>
        </p:nvSpPr>
        <p:spPr/>
        <p:txBody>
          <a:bodyPr/>
          <a:lstStyle/>
          <a:p>
            <a:fld id="{EB535A00-3DC4-B948-A188-862B72D11699}" type="slidenum">
              <a:rPr lang="fr-FR" smtClean="0"/>
              <a:pPr/>
              <a:t>‹N°›</a:t>
            </a:fld>
            <a:endParaRPr lang="fr-FR"/>
          </a:p>
        </p:txBody>
      </p:sp>
    </p:spTree>
    <p:extLst>
      <p:ext uri="{BB962C8B-B14F-4D97-AF65-F5344CB8AC3E}">
        <p14:creationId xmlns:p14="http://schemas.microsoft.com/office/powerpoint/2010/main" val="4082472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DCCFE62-63D3-6E40-9EB7-E22BB2CAF7F5}"/>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xmlns="" id="{21C445BF-F9E9-5548-9023-4C532F83C43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C765171D-4117-6C41-BC1B-D4F6A9F47E22}"/>
              </a:ext>
            </a:extLst>
          </p:cNvPr>
          <p:cNvSpPr>
            <a:spLocks noGrp="1"/>
          </p:cNvSpPr>
          <p:nvPr>
            <p:ph type="dt" sz="half" idx="10"/>
          </p:nvPr>
        </p:nvSpPr>
        <p:spPr/>
        <p:txBody>
          <a:bodyPr/>
          <a:lstStyle/>
          <a:p>
            <a:fld id="{050A95A0-46AC-DD44-9D77-3F7C849049D7}" type="datetimeFigureOut">
              <a:rPr lang="fr-FR" smtClean="0"/>
              <a:pPr/>
              <a:t>25/05/2020</a:t>
            </a:fld>
            <a:endParaRPr lang="fr-FR"/>
          </a:p>
        </p:txBody>
      </p:sp>
      <p:sp>
        <p:nvSpPr>
          <p:cNvPr id="5" name="Espace réservé du pied de page 4">
            <a:extLst>
              <a:ext uri="{FF2B5EF4-FFF2-40B4-BE49-F238E27FC236}">
                <a16:creationId xmlns:a16="http://schemas.microsoft.com/office/drawing/2014/main" xmlns="" id="{E106F73D-394C-AC42-B672-4E66FA42904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EEF4ECBE-62CA-464C-9939-2078ACF49AE5}"/>
              </a:ext>
            </a:extLst>
          </p:cNvPr>
          <p:cNvSpPr>
            <a:spLocks noGrp="1"/>
          </p:cNvSpPr>
          <p:nvPr>
            <p:ph type="sldNum" sz="quarter" idx="12"/>
          </p:nvPr>
        </p:nvSpPr>
        <p:spPr/>
        <p:txBody>
          <a:bodyPr/>
          <a:lstStyle/>
          <a:p>
            <a:fld id="{EB535A00-3DC4-B948-A188-862B72D11699}" type="slidenum">
              <a:rPr lang="fr-FR" smtClean="0"/>
              <a:pPr/>
              <a:t>‹N°›</a:t>
            </a:fld>
            <a:endParaRPr lang="fr-FR"/>
          </a:p>
        </p:txBody>
      </p:sp>
    </p:spTree>
    <p:extLst>
      <p:ext uri="{BB962C8B-B14F-4D97-AF65-F5344CB8AC3E}">
        <p14:creationId xmlns:p14="http://schemas.microsoft.com/office/powerpoint/2010/main" val="750955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xmlns="" id="{D7E7C716-09FF-C24E-9CF0-818B99E82921}"/>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xmlns="" id="{2072A88F-8BB2-2243-B510-B6B23E5478BE}"/>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E260AE30-D834-9746-B938-C2DB2B4F0DBD}"/>
              </a:ext>
            </a:extLst>
          </p:cNvPr>
          <p:cNvSpPr>
            <a:spLocks noGrp="1"/>
          </p:cNvSpPr>
          <p:nvPr>
            <p:ph type="dt" sz="half" idx="10"/>
          </p:nvPr>
        </p:nvSpPr>
        <p:spPr/>
        <p:txBody>
          <a:bodyPr/>
          <a:lstStyle/>
          <a:p>
            <a:fld id="{050A95A0-46AC-DD44-9D77-3F7C849049D7}" type="datetimeFigureOut">
              <a:rPr lang="fr-FR" smtClean="0"/>
              <a:pPr/>
              <a:t>25/05/2020</a:t>
            </a:fld>
            <a:endParaRPr lang="fr-FR"/>
          </a:p>
        </p:txBody>
      </p:sp>
      <p:sp>
        <p:nvSpPr>
          <p:cNvPr id="5" name="Espace réservé du pied de page 4">
            <a:extLst>
              <a:ext uri="{FF2B5EF4-FFF2-40B4-BE49-F238E27FC236}">
                <a16:creationId xmlns:a16="http://schemas.microsoft.com/office/drawing/2014/main" xmlns="" id="{13FD4C45-85F1-6B45-8986-20298868513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1CD9C788-BA25-BB41-8ED1-A112C1EAC1CF}"/>
              </a:ext>
            </a:extLst>
          </p:cNvPr>
          <p:cNvSpPr>
            <a:spLocks noGrp="1"/>
          </p:cNvSpPr>
          <p:nvPr>
            <p:ph type="sldNum" sz="quarter" idx="12"/>
          </p:nvPr>
        </p:nvSpPr>
        <p:spPr/>
        <p:txBody>
          <a:bodyPr/>
          <a:lstStyle/>
          <a:p>
            <a:fld id="{EB535A00-3DC4-B948-A188-862B72D11699}" type="slidenum">
              <a:rPr lang="fr-FR" smtClean="0"/>
              <a:pPr/>
              <a:t>‹N°›</a:t>
            </a:fld>
            <a:endParaRPr lang="fr-FR"/>
          </a:p>
        </p:txBody>
      </p:sp>
    </p:spTree>
    <p:extLst>
      <p:ext uri="{BB962C8B-B14F-4D97-AF65-F5344CB8AC3E}">
        <p14:creationId xmlns:p14="http://schemas.microsoft.com/office/powerpoint/2010/main" val="2714376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4E53840-4342-F944-8880-C1ABA4E7D2F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4DA2BC86-7D38-4941-B5B7-300F382A704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311D65FB-2282-5442-83C3-6133380B08F8}"/>
              </a:ext>
            </a:extLst>
          </p:cNvPr>
          <p:cNvSpPr>
            <a:spLocks noGrp="1"/>
          </p:cNvSpPr>
          <p:nvPr>
            <p:ph type="dt" sz="half" idx="10"/>
          </p:nvPr>
        </p:nvSpPr>
        <p:spPr/>
        <p:txBody>
          <a:bodyPr/>
          <a:lstStyle/>
          <a:p>
            <a:fld id="{050A95A0-46AC-DD44-9D77-3F7C849049D7}" type="datetimeFigureOut">
              <a:rPr lang="fr-FR" smtClean="0"/>
              <a:pPr/>
              <a:t>25/05/2020</a:t>
            </a:fld>
            <a:endParaRPr lang="fr-FR"/>
          </a:p>
        </p:txBody>
      </p:sp>
      <p:sp>
        <p:nvSpPr>
          <p:cNvPr id="5" name="Espace réservé du pied de page 4">
            <a:extLst>
              <a:ext uri="{FF2B5EF4-FFF2-40B4-BE49-F238E27FC236}">
                <a16:creationId xmlns:a16="http://schemas.microsoft.com/office/drawing/2014/main" xmlns="" id="{A1A2B6D7-6708-6D40-94D8-228C19984DA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238C923F-216A-5C40-AF27-D02D006A5445}"/>
              </a:ext>
            </a:extLst>
          </p:cNvPr>
          <p:cNvSpPr>
            <a:spLocks noGrp="1"/>
          </p:cNvSpPr>
          <p:nvPr>
            <p:ph type="sldNum" sz="quarter" idx="12"/>
          </p:nvPr>
        </p:nvSpPr>
        <p:spPr/>
        <p:txBody>
          <a:bodyPr/>
          <a:lstStyle/>
          <a:p>
            <a:fld id="{EB535A00-3DC4-B948-A188-862B72D11699}" type="slidenum">
              <a:rPr lang="fr-FR" smtClean="0"/>
              <a:pPr/>
              <a:t>‹N°›</a:t>
            </a:fld>
            <a:endParaRPr lang="fr-FR"/>
          </a:p>
        </p:txBody>
      </p:sp>
    </p:spTree>
    <p:extLst>
      <p:ext uri="{BB962C8B-B14F-4D97-AF65-F5344CB8AC3E}">
        <p14:creationId xmlns:p14="http://schemas.microsoft.com/office/powerpoint/2010/main" val="4087550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2CF1134-2A47-1E42-A3BA-C8B633B6DD5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xmlns="" id="{8A71B147-5A6C-0640-BF31-D868EDDD0D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xmlns="" id="{BECA9F48-7B92-8B47-BCEF-EBDB77B847CF}"/>
              </a:ext>
            </a:extLst>
          </p:cNvPr>
          <p:cNvSpPr>
            <a:spLocks noGrp="1"/>
          </p:cNvSpPr>
          <p:nvPr>
            <p:ph type="dt" sz="half" idx="10"/>
          </p:nvPr>
        </p:nvSpPr>
        <p:spPr/>
        <p:txBody>
          <a:bodyPr/>
          <a:lstStyle/>
          <a:p>
            <a:fld id="{050A95A0-46AC-DD44-9D77-3F7C849049D7}" type="datetimeFigureOut">
              <a:rPr lang="fr-FR" smtClean="0"/>
              <a:pPr/>
              <a:t>25/05/2020</a:t>
            </a:fld>
            <a:endParaRPr lang="fr-FR"/>
          </a:p>
        </p:txBody>
      </p:sp>
      <p:sp>
        <p:nvSpPr>
          <p:cNvPr id="5" name="Espace réservé du pied de page 4">
            <a:extLst>
              <a:ext uri="{FF2B5EF4-FFF2-40B4-BE49-F238E27FC236}">
                <a16:creationId xmlns:a16="http://schemas.microsoft.com/office/drawing/2014/main" xmlns="" id="{FCBB5F30-0FF3-2544-B633-E3382FB2F2E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D99CD42E-EEAE-0F44-8A0F-63EC78727EEF}"/>
              </a:ext>
            </a:extLst>
          </p:cNvPr>
          <p:cNvSpPr>
            <a:spLocks noGrp="1"/>
          </p:cNvSpPr>
          <p:nvPr>
            <p:ph type="sldNum" sz="quarter" idx="12"/>
          </p:nvPr>
        </p:nvSpPr>
        <p:spPr/>
        <p:txBody>
          <a:bodyPr/>
          <a:lstStyle/>
          <a:p>
            <a:fld id="{EB535A00-3DC4-B948-A188-862B72D11699}" type="slidenum">
              <a:rPr lang="fr-FR" smtClean="0"/>
              <a:pPr/>
              <a:t>‹N°›</a:t>
            </a:fld>
            <a:endParaRPr lang="fr-FR"/>
          </a:p>
        </p:txBody>
      </p:sp>
    </p:spTree>
    <p:extLst>
      <p:ext uri="{BB962C8B-B14F-4D97-AF65-F5344CB8AC3E}">
        <p14:creationId xmlns:p14="http://schemas.microsoft.com/office/powerpoint/2010/main" val="1702905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FCFF0A1-C437-4746-82C5-34764745211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8AB9A021-3724-6346-84DC-D7B6D5DF1E0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xmlns="" id="{51F26763-2E8A-AF4E-B8B7-41FB5B9E0218}"/>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xmlns="" id="{DC7599B8-823F-BB44-BD81-38C15046283E}"/>
              </a:ext>
            </a:extLst>
          </p:cNvPr>
          <p:cNvSpPr>
            <a:spLocks noGrp="1"/>
          </p:cNvSpPr>
          <p:nvPr>
            <p:ph type="dt" sz="half" idx="10"/>
          </p:nvPr>
        </p:nvSpPr>
        <p:spPr/>
        <p:txBody>
          <a:bodyPr/>
          <a:lstStyle/>
          <a:p>
            <a:fld id="{050A95A0-46AC-DD44-9D77-3F7C849049D7}" type="datetimeFigureOut">
              <a:rPr lang="fr-FR" smtClean="0"/>
              <a:pPr/>
              <a:t>25/05/2020</a:t>
            </a:fld>
            <a:endParaRPr lang="fr-FR"/>
          </a:p>
        </p:txBody>
      </p:sp>
      <p:sp>
        <p:nvSpPr>
          <p:cNvPr id="6" name="Espace réservé du pied de page 5">
            <a:extLst>
              <a:ext uri="{FF2B5EF4-FFF2-40B4-BE49-F238E27FC236}">
                <a16:creationId xmlns:a16="http://schemas.microsoft.com/office/drawing/2014/main" xmlns="" id="{2351A9F7-479A-9C46-ADDE-69564834319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8D0A72BB-1F44-3446-A1E6-C7D22A75161C}"/>
              </a:ext>
            </a:extLst>
          </p:cNvPr>
          <p:cNvSpPr>
            <a:spLocks noGrp="1"/>
          </p:cNvSpPr>
          <p:nvPr>
            <p:ph type="sldNum" sz="quarter" idx="12"/>
          </p:nvPr>
        </p:nvSpPr>
        <p:spPr/>
        <p:txBody>
          <a:bodyPr/>
          <a:lstStyle/>
          <a:p>
            <a:fld id="{EB535A00-3DC4-B948-A188-862B72D11699}" type="slidenum">
              <a:rPr lang="fr-FR" smtClean="0"/>
              <a:pPr/>
              <a:t>‹N°›</a:t>
            </a:fld>
            <a:endParaRPr lang="fr-FR"/>
          </a:p>
        </p:txBody>
      </p:sp>
    </p:spTree>
    <p:extLst>
      <p:ext uri="{BB962C8B-B14F-4D97-AF65-F5344CB8AC3E}">
        <p14:creationId xmlns:p14="http://schemas.microsoft.com/office/powerpoint/2010/main" val="839585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DC724C3-48D5-9F46-9676-E22B3D70A48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xmlns="" id="{DEC188EA-0BB7-384D-B833-E2E30F652B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xmlns="" id="{BB363EC6-E2D0-C24E-B6EB-C71E1E9492EB}"/>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xmlns="" id="{900136EE-1F84-7E4E-8419-2CF10DB989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xmlns="" id="{9F707724-A815-D743-80B2-CAA0D14B275C}"/>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xmlns="" id="{43EE84D3-0405-F544-9F13-8CD8B9802AED}"/>
              </a:ext>
            </a:extLst>
          </p:cNvPr>
          <p:cNvSpPr>
            <a:spLocks noGrp="1"/>
          </p:cNvSpPr>
          <p:nvPr>
            <p:ph type="dt" sz="half" idx="10"/>
          </p:nvPr>
        </p:nvSpPr>
        <p:spPr/>
        <p:txBody>
          <a:bodyPr/>
          <a:lstStyle/>
          <a:p>
            <a:fld id="{050A95A0-46AC-DD44-9D77-3F7C849049D7}" type="datetimeFigureOut">
              <a:rPr lang="fr-FR" smtClean="0"/>
              <a:pPr/>
              <a:t>25/05/2020</a:t>
            </a:fld>
            <a:endParaRPr lang="fr-FR"/>
          </a:p>
        </p:txBody>
      </p:sp>
      <p:sp>
        <p:nvSpPr>
          <p:cNvPr id="8" name="Espace réservé du pied de page 7">
            <a:extLst>
              <a:ext uri="{FF2B5EF4-FFF2-40B4-BE49-F238E27FC236}">
                <a16:creationId xmlns:a16="http://schemas.microsoft.com/office/drawing/2014/main" xmlns="" id="{537C11B2-692E-DA4E-B44C-ED269B9F40E8}"/>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xmlns="" id="{44D5AC19-1EAF-FA44-AD63-6BDCEB0777B1}"/>
              </a:ext>
            </a:extLst>
          </p:cNvPr>
          <p:cNvSpPr>
            <a:spLocks noGrp="1"/>
          </p:cNvSpPr>
          <p:nvPr>
            <p:ph type="sldNum" sz="quarter" idx="12"/>
          </p:nvPr>
        </p:nvSpPr>
        <p:spPr/>
        <p:txBody>
          <a:bodyPr/>
          <a:lstStyle/>
          <a:p>
            <a:fld id="{EB535A00-3DC4-B948-A188-862B72D11699}" type="slidenum">
              <a:rPr lang="fr-FR" smtClean="0"/>
              <a:pPr/>
              <a:t>‹N°›</a:t>
            </a:fld>
            <a:endParaRPr lang="fr-FR"/>
          </a:p>
        </p:txBody>
      </p:sp>
    </p:spTree>
    <p:extLst>
      <p:ext uri="{BB962C8B-B14F-4D97-AF65-F5344CB8AC3E}">
        <p14:creationId xmlns:p14="http://schemas.microsoft.com/office/powerpoint/2010/main" val="337463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439DF26-437F-9B40-8F80-2DD94E168FB9}"/>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xmlns="" id="{BBDD99A5-10DE-AC45-BE25-1A0D318C64DB}"/>
              </a:ext>
            </a:extLst>
          </p:cNvPr>
          <p:cNvSpPr>
            <a:spLocks noGrp="1"/>
          </p:cNvSpPr>
          <p:nvPr>
            <p:ph type="dt" sz="half" idx="10"/>
          </p:nvPr>
        </p:nvSpPr>
        <p:spPr/>
        <p:txBody>
          <a:bodyPr/>
          <a:lstStyle/>
          <a:p>
            <a:fld id="{050A95A0-46AC-DD44-9D77-3F7C849049D7}" type="datetimeFigureOut">
              <a:rPr lang="fr-FR" smtClean="0"/>
              <a:pPr/>
              <a:t>25/05/2020</a:t>
            </a:fld>
            <a:endParaRPr lang="fr-FR"/>
          </a:p>
        </p:txBody>
      </p:sp>
      <p:sp>
        <p:nvSpPr>
          <p:cNvPr id="4" name="Espace réservé du pied de page 3">
            <a:extLst>
              <a:ext uri="{FF2B5EF4-FFF2-40B4-BE49-F238E27FC236}">
                <a16:creationId xmlns:a16="http://schemas.microsoft.com/office/drawing/2014/main" xmlns="" id="{B2273528-2C1F-1B45-9A3D-1E2634295422}"/>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xmlns="" id="{46A26E88-095F-EC45-A1EC-6DFD65C43A71}"/>
              </a:ext>
            </a:extLst>
          </p:cNvPr>
          <p:cNvSpPr>
            <a:spLocks noGrp="1"/>
          </p:cNvSpPr>
          <p:nvPr>
            <p:ph type="sldNum" sz="quarter" idx="12"/>
          </p:nvPr>
        </p:nvSpPr>
        <p:spPr/>
        <p:txBody>
          <a:bodyPr/>
          <a:lstStyle/>
          <a:p>
            <a:fld id="{EB535A00-3DC4-B948-A188-862B72D11699}" type="slidenum">
              <a:rPr lang="fr-FR" smtClean="0"/>
              <a:pPr/>
              <a:t>‹N°›</a:t>
            </a:fld>
            <a:endParaRPr lang="fr-FR"/>
          </a:p>
        </p:txBody>
      </p:sp>
    </p:spTree>
    <p:extLst>
      <p:ext uri="{BB962C8B-B14F-4D97-AF65-F5344CB8AC3E}">
        <p14:creationId xmlns:p14="http://schemas.microsoft.com/office/powerpoint/2010/main" val="1462929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6AE76FC6-A618-614C-882B-5A954D351A2A}"/>
              </a:ext>
            </a:extLst>
          </p:cNvPr>
          <p:cNvSpPr>
            <a:spLocks noGrp="1"/>
          </p:cNvSpPr>
          <p:nvPr>
            <p:ph type="dt" sz="half" idx="10"/>
          </p:nvPr>
        </p:nvSpPr>
        <p:spPr/>
        <p:txBody>
          <a:bodyPr/>
          <a:lstStyle/>
          <a:p>
            <a:fld id="{050A95A0-46AC-DD44-9D77-3F7C849049D7}" type="datetimeFigureOut">
              <a:rPr lang="fr-FR" smtClean="0"/>
              <a:pPr/>
              <a:t>25/05/2020</a:t>
            </a:fld>
            <a:endParaRPr lang="fr-FR"/>
          </a:p>
        </p:txBody>
      </p:sp>
      <p:sp>
        <p:nvSpPr>
          <p:cNvPr id="3" name="Espace réservé du pied de page 2">
            <a:extLst>
              <a:ext uri="{FF2B5EF4-FFF2-40B4-BE49-F238E27FC236}">
                <a16:creationId xmlns:a16="http://schemas.microsoft.com/office/drawing/2014/main" xmlns="" id="{3EF1775E-E4C9-0945-8E20-EBBA5B5B3266}"/>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xmlns="" id="{7AF0AF2F-D3F8-B24A-B68C-D0A16356D43C}"/>
              </a:ext>
            </a:extLst>
          </p:cNvPr>
          <p:cNvSpPr>
            <a:spLocks noGrp="1"/>
          </p:cNvSpPr>
          <p:nvPr>
            <p:ph type="sldNum" sz="quarter" idx="12"/>
          </p:nvPr>
        </p:nvSpPr>
        <p:spPr/>
        <p:txBody>
          <a:bodyPr/>
          <a:lstStyle/>
          <a:p>
            <a:fld id="{EB535A00-3DC4-B948-A188-862B72D11699}" type="slidenum">
              <a:rPr lang="fr-FR" smtClean="0"/>
              <a:pPr/>
              <a:t>‹N°›</a:t>
            </a:fld>
            <a:endParaRPr lang="fr-FR"/>
          </a:p>
        </p:txBody>
      </p:sp>
    </p:spTree>
    <p:extLst>
      <p:ext uri="{BB962C8B-B14F-4D97-AF65-F5344CB8AC3E}">
        <p14:creationId xmlns:p14="http://schemas.microsoft.com/office/powerpoint/2010/main" val="1374713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B194313-5124-644D-8A10-B945B3ECE06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xmlns="" id="{A59564CE-5DF0-EE47-BBB0-94F47B2225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xmlns="" id="{28B4B5F1-468C-6045-B171-6DB6E8F635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637FB49D-B5D9-504A-986B-A523E0CDD761}"/>
              </a:ext>
            </a:extLst>
          </p:cNvPr>
          <p:cNvSpPr>
            <a:spLocks noGrp="1"/>
          </p:cNvSpPr>
          <p:nvPr>
            <p:ph type="dt" sz="half" idx="10"/>
          </p:nvPr>
        </p:nvSpPr>
        <p:spPr/>
        <p:txBody>
          <a:bodyPr/>
          <a:lstStyle/>
          <a:p>
            <a:fld id="{050A95A0-46AC-DD44-9D77-3F7C849049D7}" type="datetimeFigureOut">
              <a:rPr lang="fr-FR" smtClean="0"/>
              <a:pPr/>
              <a:t>25/05/2020</a:t>
            </a:fld>
            <a:endParaRPr lang="fr-FR"/>
          </a:p>
        </p:txBody>
      </p:sp>
      <p:sp>
        <p:nvSpPr>
          <p:cNvPr id="6" name="Espace réservé du pied de page 5">
            <a:extLst>
              <a:ext uri="{FF2B5EF4-FFF2-40B4-BE49-F238E27FC236}">
                <a16:creationId xmlns:a16="http://schemas.microsoft.com/office/drawing/2014/main" xmlns="" id="{07BCF0AC-27FD-934F-A80C-FCC243D0D4C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9C9F207A-466B-CD4C-8214-F0086E6AC9D8}"/>
              </a:ext>
            </a:extLst>
          </p:cNvPr>
          <p:cNvSpPr>
            <a:spLocks noGrp="1"/>
          </p:cNvSpPr>
          <p:nvPr>
            <p:ph type="sldNum" sz="quarter" idx="12"/>
          </p:nvPr>
        </p:nvSpPr>
        <p:spPr/>
        <p:txBody>
          <a:bodyPr/>
          <a:lstStyle/>
          <a:p>
            <a:fld id="{EB535A00-3DC4-B948-A188-862B72D11699}" type="slidenum">
              <a:rPr lang="fr-FR" smtClean="0"/>
              <a:pPr/>
              <a:t>‹N°›</a:t>
            </a:fld>
            <a:endParaRPr lang="fr-FR"/>
          </a:p>
        </p:txBody>
      </p:sp>
    </p:spTree>
    <p:extLst>
      <p:ext uri="{BB962C8B-B14F-4D97-AF65-F5344CB8AC3E}">
        <p14:creationId xmlns:p14="http://schemas.microsoft.com/office/powerpoint/2010/main" val="2829108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C5A6ED4-63CA-494C-BCCC-84EE6833464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xmlns="" id="{2CB36F6E-7A43-974A-A89A-B3286BB1D6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xmlns="" id="{3D0FFF29-5981-DA42-85AD-BBC1C504E9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C7783550-4A8F-E04E-A9BE-9228F04B505B}"/>
              </a:ext>
            </a:extLst>
          </p:cNvPr>
          <p:cNvSpPr>
            <a:spLocks noGrp="1"/>
          </p:cNvSpPr>
          <p:nvPr>
            <p:ph type="dt" sz="half" idx="10"/>
          </p:nvPr>
        </p:nvSpPr>
        <p:spPr/>
        <p:txBody>
          <a:bodyPr/>
          <a:lstStyle/>
          <a:p>
            <a:fld id="{050A95A0-46AC-DD44-9D77-3F7C849049D7}" type="datetimeFigureOut">
              <a:rPr lang="fr-FR" smtClean="0"/>
              <a:pPr/>
              <a:t>25/05/2020</a:t>
            </a:fld>
            <a:endParaRPr lang="fr-FR"/>
          </a:p>
        </p:txBody>
      </p:sp>
      <p:sp>
        <p:nvSpPr>
          <p:cNvPr id="6" name="Espace réservé du pied de page 5">
            <a:extLst>
              <a:ext uri="{FF2B5EF4-FFF2-40B4-BE49-F238E27FC236}">
                <a16:creationId xmlns:a16="http://schemas.microsoft.com/office/drawing/2014/main" xmlns="" id="{491689C4-9BA2-534F-B1C8-7C1658F20EC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DF70E758-46F0-2B47-AD98-42B9BF9C75ED}"/>
              </a:ext>
            </a:extLst>
          </p:cNvPr>
          <p:cNvSpPr>
            <a:spLocks noGrp="1"/>
          </p:cNvSpPr>
          <p:nvPr>
            <p:ph type="sldNum" sz="quarter" idx="12"/>
          </p:nvPr>
        </p:nvSpPr>
        <p:spPr/>
        <p:txBody>
          <a:bodyPr/>
          <a:lstStyle/>
          <a:p>
            <a:fld id="{EB535A00-3DC4-B948-A188-862B72D11699}" type="slidenum">
              <a:rPr lang="fr-FR" smtClean="0"/>
              <a:pPr/>
              <a:t>‹N°›</a:t>
            </a:fld>
            <a:endParaRPr lang="fr-FR"/>
          </a:p>
        </p:txBody>
      </p:sp>
    </p:spTree>
    <p:extLst>
      <p:ext uri="{BB962C8B-B14F-4D97-AF65-F5344CB8AC3E}">
        <p14:creationId xmlns:p14="http://schemas.microsoft.com/office/powerpoint/2010/main" val="312558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xmlns="" id="{3055BC62-2B29-774C-8A13-D9160DA3B8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xmlns="" id="{B13010A5-A62E-A846-9732-6F6C29D17F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0CF6AC86-AF31-7642-B031-793CD29ABC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0A95A0-46AC-DD44-9D77-3F7C849049D7}" type="datetimeFigureOut">
              <a:rPr lang="fr-FR" smtClean="0"/>
              <a:pPr/>
              <a:t>25/05/2020</a:t>
            </a:fld>
            <a:endParaRPr lang="fr-FR"/>
          </a:p>
        </p:txBody>
      </p:sp>
      <p:sp>
        <p:nvSpPr>
          <p:cNvPr id="5" name="Espace réservé du pied de page 4">
            <a:extLst>
              <a:ext uri="{FF2B5EF4-FFF2-40B4-BE49-F238E27FC236}">
                <a16:creationId xmlns:a16="http://schemas.microsoft.com/office/drawing/2014/main" xmlns="" id="{8328C7D2-6CB1-AA47-AB2E-2815615037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xmlns="" id="{1A1DDA83-6AEB-E148-B7A9-2E2FCAC9DD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535A00-3DC4-B948-A188-862B72D11699}" type="slidenum">
              <a:rPr lang="fr-FR" smtClean="0"/>
              <a:pPr/>
              <a:t>‹N°›</a:t>
            </a:fld>
            <a:endParaRPr lang="fr-FR"/>
          </a:p>
        </p:txBody>
      </p:sp>
    </p:spTree>
    <p:extLst>
      <p:ext uri="{BB962C8B-B14F-4D97-AF65-F5344CB8AC3E}">
        <p14:creationId xmlns:p14="http://schemas.microsoft.com/office/powerpoint/2010/main" val="12205248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C999B49-E57C-A246-ADE7-29BFE76BA6ED}"/>
              </a:ext>
            </a:extLst>
          </p:cNvPr>
          <p:cNvSpPr>
            <a:spLocks noGrp="1"/>
          </p:cNvSpPr>
          <p:nvPr>
            <p:ph type="ctrTitle"/>
          </p:nvPr>
        </p:nvSpPr>
        <p:spPr>
          <a:xfrm>
            <a:off x="1524000" y="762000"/>
            <a:ext cx="9144000" cy="2387600"/>
          </a:xfrm>
        </p:spPr>
        <p:txBody>
          <a:bodyPr/>
          <a:lstStyle/>
          <a:p>
            <a:r>
              <a:rPr lang="fr-FR" dirty="0"/>
              <a:t>Français </a:t>
            </a:r>
            <a:br>
              <a:rPr lang="fr-FR" dirty="0"/>
            </a:br>
            <a:r>
              <a:rPr lang="fr-FR" dirty="0" smtClean="0"/>
              <a:t>CM1</a:t>
            </a:r>
            <a:endParaRPr lang="fr-FR" dirty="0"/>
          </a:p>
        </p:txBody>
      </p:sp>
      <p:sp>
        <p:nvSpPr>
          <p:cNvPr id="3" name="Sous-titre 2">
            <a:extLst>
              <a:ext uri="{FF2B5EF4-FFF2-40B4-BE49-F238E27FC236}">
                <a16:creationId xmlns:a16="http://schemas.microsoft.com/office/drawing/2014/main" xmlns="" id="{683518CA-9E1B-5943-BDAE-F2032CD1D695}"/>
              </a:ext>
            </a:extLst>
          </p:cNvPr>
          <p:cNvSpPr>
            <a:spLocks noGrp="1"/>
          </p:cNvSpPr>
          <p:nvPr>
            <p:ph type="subTitle" idx="1"/>
          </p:nvPr>
        </p:nvSpPr>
        <p:spPr>
          <a:xfrm>
            <a:off x="1676400" y="3429000"/>
            <a:ext cx="9144000" cy="588962"/>
          </a:xfrm>
        </p:spPr>
        <p:txBody>
          <a:bodyPr>
            <a:noAutofit/>
          </a:bodyPr>
          <a:lstStyle/>
          <a:p>
            <a:r>
              <a:rPr lang="fr-FR" sz="3200" dirty="0" smtClean="0"/>
              <a:t>Monstres </a:t>
            </a:r>
            <a:r>
              <a:rPr lang="fr-FR" sz="3200" dirty="0"/>
              <a:t>et héros</a:t>
            </a:r>
          </a:p>
          <a:p>
            <a:r>
              <a:rPr lang="fr-FR" sz="3200" dirty="0" smtClean="0"/>
              <a:t>mythologiques </a:t>
            </a:r>
            <a:endParaRPr lang="fr-FR" sz="3200" dirty="0"/>
          </a:p>
        </p:txBody>
      </p:sp>
    </p:spTree>
    <p:extLst>
      <p:ext uri="{BB962C8B-B14F-4D97-AF65-F5344CB8AC3E}">
        <p14:creationId xmlns:p14="http://schemas.microsoft.com/office/powerpoint/2010/main" val="12573017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xmlns="" id="{D75427C2-2E7B-5D43-BE79-AC367C946598}"/>
              </a:ext>
            </a:extLst>
          </p:cNvPr>
          <p:cNvSpPr txBox="1"/>
          <p:nvPr/>
        </p:nvSpPr>
        <p:spPr>
          <a:xfrm>
            <a:off x="-86608" y="-3195"/>
            <a:ext cx="11762240" cy="1200329"/>
          </a:xfrm>
          <a:prstGeom prst="rect">
            <a:avLst/>
          </a:prstGeom>
          <a:noFill/>
        </p:spPr>
        <p:txBody>
          <a:bodyPr wrap="square" rtlCol="0">
            <a:spAutoFit/>
          </a:bodyPr>
          <a:lstStyle/>
          <a:p>
            <a:endParaRPr lang="fr-FR"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fr-FR"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endParaRPr lang="fr-FR" sz="2400" dirty="0"/>
          </a:p>
        </p:txBody>
      </p:sp>
      <p:sp>
        <p:nvSpPr>
          <p:cNvPr id="5" name="Rectangle 4"/>
          <p:cNvSpPr/>
          <p:nvPr/>
        </p:nvSpPr>
        <p:spPr>
          <a:xfrm>
            <a:off x="0" y="0"/>
            <a:ext cx="4953000" cy="584775"/>
          </a:xfrm>
          <a:prstGeom prst="rect">
            <a:avLst/>
          </a:prstGeom>
        </p:spPr>
        <p:txBody>
          <a:bodyPr wrap="square">
            <a:spAutoFit/>
          </a:bodyPr>
          <a:lstStyle/>
          <a:p>
            <a:r>
              <a:rPr lang="fr-FR" sz="3200" u="sng" dirty="0" smtClean="0">
                <a:solidFill>
                  <a:srgbClr val="0070C0"/>
                </a:solidFill>
              </a:rPr>
              <a:t>Thésée, un héros faillible</a:t>
            </a:r>
            <a:endParaRPr lang="fr-FR" sz="4000" u="sng" dirty="0">
              <a:solidFill>
                <a:srgbClr val="0070C0"/>
              </a:solidFill>
            </a:endParaRPr>
          </a:p>
        </p:txBody>
      </p:sp>
      <p:sp>
        <p:nvSpPr>
          <p:cNvPr id="6" name="ZoneTexte 5"/>
          <p:cNvSpPr txBox="1"/>
          <p:nvPr/>
        </p:nvSpPr>
        <p:spPr>
          <a:xfrm>
            <a:off x="0" y="685800"/>
            <a:ext cx="12192000" cy="5693866"/>
          </a:xfrm>
          <a:prstGeom prst="rect">
            <a:avLst/>
          </a:prstGeom>
          <a:noFill/>
        </p:spPr>
        <p:txBody>
          <a:bodyPr wrap="square" rtlCol="0">
            <a:spAutoFit/>
          </a:bodyPr>
          <a:lstStyle/>
          <a:p>
            <a:r>
              <a:rPr lang="fr-FR" sz="2800" dirty="0" smtClean="0"/>
              <a:t>Pour sortir du Labyrinthe, Thésée suit le fil de sa pelote qui court le long de salles vides et de couloirs tortueux. Il retrouve ainsi son chemin. […] Craignant la colère du roi, Thésée, Ariane et les jeunes Athéniens se précipitent au port, sabordent les navires crétois pour ne pas être poursuivis, embarquent sur leurs vaisseaux, hissent la voile et gagnent la haute mer. Le soir même, le cœur est en fête, ils font escale dans la petite ville de Naxos. Le Minotaure est mort, Athènes est sauvée ! Le lendemain, à peine éveillée, Ariane aperçoit au loin le navire aux voiles noires. Elle est seule, Thésée l’a abandonnée ! […] </a:t>
            </a:r>
          </a:p>
          <a:p>
            <a:r>
              <a:rPr lang="fr-FR" sz="2800" dirty="0" smtClean="0"/>
              <a:t>Comme il oublia la promesse faite à Ariane, le jeune prince oublie celle faite à son père. Depuis des jours et des nuits, le roi Egée, fou d’inquiétude, scrute en vain l’horizon. Il attend en vain son fils unique. Enfin il aperçoit le bateau. Les voiles noires flottent au vent. Désespéré, il se jette à la mer et se noie. </a:t>
            </a:r>
          </a:p>
          <a:p>
            <a:r>
              <a:rPr lang="fr-FR" sz="2800" dirty="0" smtClean="0"/>
              <a:t>En souvenir de lui, cette mer porte son nom : on l’appelle la mer Egée. </a:t>
            </a:r>
            <a:endParaRPr lang="fr-FR" sz="2800" dirty="0"/>
          </a:p>
        </p:txBody>
      </p:sp>
      <p:sp>
        <p:nvSpPr>
          <p:cNvPr id="7" name="Rectangle 6"/>
          <p:cNvSpPr/>
          <p:nvPr/>
        </p:nvSpPr>
        <p:spPr>
          <a:xfrm>
            <a:off x="6324600" y="6443246"/>
            <a:ext cx="6019800" cy="307777"/>
          </a:xfrm>
          <a:prstGeom prst="rect">
            <a:avLst/>
          </a:prstGeom>
        </p:spPr>
        <p:txBody>
          <a:bodyPr wrap="square">
            <a:spAutoFit/>
          </a:bodyPr>
          <a:lstStyle/>
          <a:p>
            <a:r>
              <a:rPr lang="fr-FR" sz="1400" dirty="0" smtClean="0"/>
              <a:t>Viviane Koenig, </a:t>
            </a:r>
            <a:r>
              <a:rPr lang="fr-FR" sz="1400" i="1" dirty="0" smtClean="0"/>
              <a:t>Les plus beaux mythes de Grèce </a:t>
            </a:r>
            <a:r>
              <a:rPr lang="fr-FR" sz="1400" dirty="0" smtClean="0"/>
              <a:t>©La </a:t>
            </a:r>
            <a:r>
              <a:rPr lang="fr-FR" sz="1400" dirty="0" err="1" smtClean="0"/>
              <a:t>Martinière</a:t>
            </a:r>
            <a:r>
              <a:rPr lang="fr-FR" sz="1400" dirty="0" smtClean="0"/>
              <a:t> jeunesse, 2003.</a:t>
            </a:r>
          </a:p>
        </p:txBody>
      </p:sp>
    </p:spTree>
    <p:extLst>
      <p:ext uri="{BB962C8B-B14F-4D97-AF65-F5344CB8AC3E}">
        <p14:creationId xmlns:p14="http://schemas.microsoft.com/office/powerpoint/2010/main" val="1758213076"/>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2743200"/>
            <a:ext cx="5867400" cy="523220"/>
          </a:xfrm>
          <a:prstGeom prst="rect">
            <a:avLst/>
          </a:prstGeom>
        </p:spPr>
        <p:txBody>
          <a:bodyPr wrap="square">
            <a:spAutoFit/>
          </a:bodyPr>
          <a:lstStyle/>
          <a:p>
            <a:r>
              <a:rPr lang="fr-FR" sz="2800" dirty="0" smtClean="0">
                <a:solidFill>
                  <a:srgbClr val="7030A0"/>
                </a:solidFill>
              </a:rPr>
              <a:t>Elle est seule, Thésée l’a abandonnée. </a:t>
            </a:r>
            <a:endParaRPr lang="fr-FR" dirty="0">
              <a:solidFill>
                <a:srgbClr val="7030A0"/>
              </a:solidFill>
            </a:endParaRPr>
          </a:p>
        </p:txBody>
      </p:sp>
      <p:sp>
        <p:nvSpPr>
          <p:cNvPr id="5" name="Rectangle 4"/>
          <p:cNvSpPr/>
          <p:nvPr/>
        </p:nvSpPr>
        <p:spPr>
          <a:xfrm>
            <a:off x="1905000" y="304800"/>
            <a:ext cx="9067800" cy="1138773"/>
          </a:xfrm>
          <a:prstGeom prst="rect">
            <a:avLst/>
          </a:prstGeom>
        </p:spPr>
        <p:txBody>
          <a:bodyPr wrap="square">
            <a:spAutoFit/>
          </a:bodyPr>
          <a:lstStyle/>
          <a:p>
            <a:pPr algn="ctr"/>
            <a:r>
              <a:rPr lang="fr-FR" sz="3400" dirty="0" smtClean="0">
                <a:solidFill>
                  <a:srgbClr val="FF0000"/>
                </a:solidFill>
              </a:rPr>
              <a:t>Comme il oublia la promesse faite à Ariane, le jeune prince oublie celle faite à son père</a:t>
            </a:r>
            <a:endParaRPr lang="fr-FR" sz="3400" dirty="0">
              <a:solidFill>
                <a:srgbClr val="FF0000"/>
              </a:solidFill>
            </a:endParaRPr>
          </a:p>
        </p:txBody>
      </p:sp>
      <p:sp>
        <p:nvSpPr>
          <p:cNvPr id="6" name="Rectangle 5"/>
          <p:cNvSpPr/>
          <p:nvPr/>
        </p:nvSpPr>
        <p:spPr>
          <a:xfrm>
            <a:off x="5334000" y="4572000"/>
            <a:ext cx="6553200" cy="523220"/>
          </a:xfrm>
          <a:prstGeom prst="rect">
            <a:avLst/>
          </a:prstGeom>
        </p:spPr>
        <p:txBody>
          <a:bodyPr wrap="square">
            <a:spAutoFit/>
          </a:bodyPr>
          <a:lstStyle/>
          <a:p>
            <a:r>
              <a:rPr lang="fr-FR" sz="2800" dirty="0" smtClean="0">
                <a:solidFill>
                  <a:srgbClr val="7030A0"/>
                </a:solidFill>
              </a:rPr>
              <a:t>Désespéré, Egée se jette à la mer et se noie.</a:t>
            </a:r>
            <a:endParaRPr lang="fr-FR"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800" decel="100000"/>
                                        <p:tgtEl>
                                          <p:spTgt spid="3"/>
                                        </p:tgtEl>
                                      </p:cBhvr>
                                    </p:animEffect>
                                    <p:anim calcmode="lin" valueType="num">
                                      <p:cBhvr>
                                        <p:cTn id="8" dur="800" decel="100000" fill="hold"/>
                                        <p:tgtEl>
                                          <p:spTgt spid="3"/>
                                        </p:tgtEl>
                                        <p:attrNameLst>
                                          <p:attrName>style.rotation</p:attrName>
                                        </p:attrNameLst>
                                      </p:cBhvr>
                                      <p:tavLst>
                                        <p:tav tm="0">
                                          <p:val>
                                            <p:fltVal val="-90"/>
                                          </p:val>
                                        </p:tav>
                                        <p:tav tm="100000">
                                          <p:val>
                                            <p:fltVal val="0"/>
                                          </p:val>
                                        </p:tav>
                                      </p:tavLst>
                                    </p:anim>
                                    <p:anim calcmode="lin" valueType="num">
                                      <p:cBhvr>
                                        <p:cTn id="9" dur="800" decel="100000" fill="hold"/>
                                        <p:tgtEl>
                                          <p:spTgt spid="3"/>
                                        </p:tgtEl>
                                        <p:attrNameLst>
                                          <p:attrName>ppt_x</p:attrName>
                                        </p:attrNameLst>
                                      </p:cBhvr>
                                      <p:tavLst>
                                        <p:tav tm="0">
                                          <p:val>
                                            <p:strVal val="#ppt_x+0.4"/>
                                          </p:val>
                                        </p:tav>
                                        <p:tav tm="100000">
                                          <p:val>
                                            <p:strVal val="#ppt_x-0.05"/>
                                          </p:val>
                                        </p:tav>
                                      </p:tavLst>
                                    </p:anim>
                                    <p:anim calcmode="lin" valueType="num">
                                      <p:cBhvr>
                                        <p:cTn id="10" dur="800" decel="100000" fill="hold"/>
                                        <p:tgtEl>
                                          <p:spTgt spid="3"/>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800" decel="100000"/>
                                        <p:tgtEl>
                                          <p:spTgt spid="6"/>
                                        </p:tgtEl>
                                      </p:cBhvr>
                                    </p:animEffect>
                                    <p:anim calcmode="lin" valueType="num">
                                      <p:cBhvr>
                                        <p:cTn id="18" dur="800" decel="100000" fill="hold"/>
                                        <p:tgtEl>
                                          <p:spTgt spid="6"/>
                                        </p:tgtEl>
                                        <p:attrNameLst>
                                          <p:attrName>style.rotation</p:attrName>
                                        </p:attrNameLst>
                                      </p:cBhvr>
                                      <p:tavLst>
                                        <p:tav tm="0">
                                          <p:val>
                                            <p:fltVal val="-90"/>
                                          </p:val>
                                        </p:tav>
                                        <p:tav tm="100000">
                                          <p:val>
                                            <p:fltVal val="0"/>
                                          </p:val>
                                        </p:tav>
                                      </p:tavLst>
                                    </p:anim>
                                    <p:anim calcmode="lin" valueType="num">
                                      <p:cBhvr>
                                        <p:cTn id="19" dur="800" decel="100000" fill="hold"/>
                                        <p:tgtEl>
                                          <p:spTgt spid="6"/>
                                        </p:tgtEl>
                                        <p:attrNameLst>
                                          <p:attrName>ppt_x</p:attrName>
                                        </p:attrNameLst>
                                      </p:cBhvr>
                                      <p:tavLst>
                                        <p:tav tm="0">
                                          <p:val>
                                            <p:strVal val="#ppt_x+0.4"/>
                                          </p:val>
                                        </p:tav>
                                        <p:tav tm="100000">
                                          <p:val>
                                            <p:strVal val="#ppt_x-0.05"/>
                                          </p:val>
                                        </p:tav>
                                      </p:tavLst>
                                    </p:anim>
                                    <p:anim calcmode="lin" valueType="num">
                                      <p:cBhvr>
                                        <p:cTn id="20" dur="800" decel="100000" fill="hold"/>
                                        <p:tgtEl>
                                          <p:spTgt spid="6"/>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52600" y="304800"/>
            <a:ext cx="9067800" cy="1138773"/>
          </a:xfrm>
          <a:prstGeom prst="rect">
            <a:avLst/>
          </a:prstGeom>
        </p:spPr>
        <p:txBody>
          <a:bodyPr wrap="square">
            <a:spAutoFit/>
          </a:bodyPr>
          <a:lstStyle/>
          <a:p>
            <a:pPr algn="ctr"/>
            <a:r>
              <a:rPr lang="fr-FR" sz="3400" dirty="0" smtClean="0">
                <a:solidFill>
                  <a:srgbClr val="FF0000"/>
                </a:solidFill>
              </a:rPr>
              <a:t>Comme il oublia la promesse faite à Ariane, le jeune prince oublie celle faite à son père</a:t>
            </a:r>
            <a:endParaRPr lang="fr-FR" sz="3400" dirty="0">
              <a:solidFill>
                <a:srgbClr val="FF0000"/>
              </a:solidFill>
            </a:endParaRPr>
          </a:p>
        </p:txBody>
      </p:sp>
      <p:sp>
        <p:nvSpPr>
          <p:cNvPr id="5" name="ZoneTexte 4"/>
          <p:cNvSpPr txBox="1"/>
          <p:nvPr/>
        </p:nvSpPr>
        <p:spPr>
          <a:xfrm>
            <a:off x="609600" y="1981200"/>
            <a:ext cx="2514600" cy="584775"/>
          </a:xfrm>
          <a:prstGeom prst="rect">
            <a:avLst/>
          </a:prstGeom>
          <a:noFill/>
          <a:ln>
            <a:solidFill>
              <a:srgbClr val="7030A0"/>
            </a:solidFill>
          </a:ln>
        </p:spPr>
        <p:txBody>
          <a:bodyPr wrap="square" rtlCol="0">
            <a:spAutoFit/>
          </a:bodyPr>
          <a:lstStyle/>
          <a:p>
            <a:pPr algn="ctr"/>
            <a:r>
              <a:rPr lang="fr-FR" sz="3200" dirty="0" smtClean="0">
                <a:solidFill>
                  <a:srgbClr val="7030A0"/>
                </a:solidFill>
              </a:rPr>
              <a:t>irresponsable</a:t>
            </a:r>
            <a:endParaRPr lang="fr-FR" sz="3200" dirty="0">
              <a:solidFill>
                <a:srgbClr val="7030A0"/>
              </a:solidFill>
            </a:endParaRPr>
          </a:p>
        </p:txBody>
      </p:sp>
      <p:sp>
        <p:nvSpPr>
          <p:cNvPr id="6" name="ZoneTexte 5"/>
          <p:cNvSpPr txBox="1"/>
          <p:nvPr/>
        </p:nvSpPr>
        <p:spPr>
          <a:xfrm>
            <a:off x="3886200" y="1981200"/>
            <a:ext cx="2057400" cy="584775"/>
          </a:xfrm>
          <a:prstGeom prst="rect">
            <a:avLst/>
          </a:prstGeom>
          <a:noFill/>
          <a:ln>
            <a:solidFill>
              <a:srgbClr val="7030A0"/>
            </a:solidFill>
          </a:ln>
        </p:spPr>
        <p:txBody>
          <a:bodyPr wrap="square" rtlCol="0">
            <a:spAutoFit/>
          </a:bodyPr>
          <a:lstStyle/>
          <a:p>
            <a:pPr algn="ctr"/>
            <a:r>
              <a:rPr lang="fr-FR" sz="3200" dirty="0" smtClean="0">
                <a:solidFill>
                  <a:srgbClr val="7030A0"/>
                </a:solidFill>
              </a:rPr>
              <a:t>menteur</a:t>
            </a:r>
            <a:endParaRPr lang="fr-FR" sz="3200" dirty="0">
              <a:solidFill>
                <a:srgbClr val="7030A0"/>
              </a:solidFill>
            </a:endParaRPr>
          </a:p>
        </p:txBody>
      </p:sp>
      <p:sp>
        <p:nvSpPr>
          <p:cNvPr id="7" name="ZoneTexte 6"/>
          <p:cNvSpPr txBox="1"/>
          <p:nvPr/>
        </p:nvSpPr>
        <p:spPr>
          <a:xfrm>
            <a:off x="9372600" y="1981200"/>
            <a:ext cx="2057400" cy="584775"/>
          </a:xfrm>
          <a:prstGeom prst="rect">
            <a:avLst/>
          </a:prstGeom>
          <a:noFill/>
          <a:ln>
            <a:solidFill>
              <a:srgbClr val="7030A0"/>
            </a:solidFill>
          </a:ln>
        </p:spPr>
        <p:txBody>
          <a:bodyPr wrap="square" rtlCol="0">
            <a:spAutoFit/>
          </a:bodyPr>
          <a:lstStyle/>
          <a:p>
            <a:pPr algn="ctr"/>
            <a:r>
              <a:rPr lang="fr-FR" sz="3200" dirty="0" smtClean="0">
                <a:solidFill>
                  <a:srgbClr val="7030A0"/>
                </a:solidFill>
              </a:rPr>
              <a:t>égoïste</a:t>
            </a:r>
            <a:endParaRPr lang="fr-FR" sz="3200" dirty="0">
              <a:solidFill>
                <a:srgbClr val="7030A0"/>
              </a:solidFill>
            </a:endParaRPr>
          </a:p>
        </p:txBody>
      </p:sp>
      <p:sp>
        <p:nvSpPr>
          <p:cNvPr id="8" name="ZoneTexte 7"/>
          <p:cNvSpPr txBox="1"/>
          <p:nvPr/>
        </p:nvSpPr>
        <p:spPr>
          <a:xfrm>
            <a:off x="6705600" y="1981200"/>
            <a:ext cx="2057400" cy="584775"/>
          </a:xfrm>
          <a:prstGeom prst="rect">
            <a:avLst/>
          </a:prstGeom>
          <a:noFill/>
          <a:ln>
            <a:solidFill>
              <a:srgbClr val="7030A0"/>
            </a:solidFill>
          </a:ln>
        </p:spPr>
        <p:txBody>
          <a:bodyPr wrap="square" rtlCol="0">
            <a:spAutoFit/>
          </a:bodyPr>
          <a:lstStyle/>
          <a:p>
            <a:pPr algn="ctr"/>
            <a:r>
              <a:rPr lang="fr-FR" sz="3200" dirty="0" smtClean="0">
                <a:solidFill>
                  <a:srgbClr val="7030A0"/>
                </a:solidFill>
              </a:rPr>
              <a:t>insouciant</a:t>
            </a:r>
            <a:endParaRPr lang="fr-FR" sz="3200" dirty="0">
              <a:solidFill>
                <a:srgbClr val="7030A0"/>
              </a:solidFill>
            </a:endParaRPr>
          </a:p>
        </p:txBody>
      </p:sp>
      <p:sp>
        <p:nvSpPr>
          <p:cNvPr id="9" name="Flèche vers le bas 8"/>
          <p:cNvSpPr/>
          <p:nvPr/>
        </p:nvSpPr>
        <p:spPr>
          <a:xfrm>
            <a:off x="1676400" y="2590800"/>
            <a:ext cx="3048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a:off x="4800600" y="2590800"/>
            <a:ext cx="3048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7543800" y="2590800"/>
            <a:ext cx="3048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vers le bas 11"/>
          <p:cNvSpPr/>
          <p:nvPr/>
        </p:nvSpPr>
        <p:spPr>
          <a:xfrm>
            <a:off x="10287000" y="2590800"/>
            <a:ext cx="3048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ZoneTexte 12"/>
          <p:cNvSpPr txBox="1"/>
          <p:nvPr/>
        </p:nvSpPr>
        <p:spPr>
          <a:xfrm>
            <a:off x="76200" y="3200400"/>
            <a:ext cx="3352800" cy="584775"/>
          </a:xfrm>
          <a:prstGeom prst="rect">
            <a:avLst/>
          </a:prstGeom>
          <a:noFill/>
          <a:ln>
            <a:solidFill>
              <a:srgbClr val="7030A0"/>
            </a:solidFill>
          </a:ln>
        </p:spPr>
        <p:txBody>
          <a:bodyPr wrap="square" rtlCol="0">
            <a:spAutoFit/>
          </a:bodyPr>
          <a:lstStyle/>
          <a:p>
            <a:pPr algn="ctr"/>
            <a:r>
              <a:rPr lang="fr-FR" sz="3200" dirty="0" smtClean="0">
                <a:solidFill>
                  <a:srgbClr val="7030A0"/>
                </a:solidFill>
              </a:rPr>
              <a:t>L’irresponsabilité</a:t>
            </a:r>
            <a:endParaRPr lang="fr-FR" sz="3200" dirty="0">
              <a:solidFill>
                <a:srgbClr val="7030A0"/>
              </a:solidFill>
            </a:endParaRPr>
          </a:p>
        </p:txBody>
      </p:sp>
      <p:sp>
        <p:nvSpPr>
          <p:cNvPr id="14" name="ZoneTexte 13"/>
          <p:cNvSpPr txBox="1"/>
          <p:nvPr/>
        </p:nvSpPr>
        <p:spPr>
          <a:xfrm>
            <a:off x="3657600" y="3225225"/>
            <a:ext cx="2590800" cy="584775"/>
          </a:xfrm>
          <a:prstGeom prst="rect">
            <a:avLst/>
          </a:prstGeom>
          <a:noFill/>
          <a:ln>
            <a:solidFill>
              <a:srgbClr val="7030A0"/>
            </a:solidFill>
          </a:ln>
        </p:spPr>
        <p:txBody>
          <a:bodyPr wrap="square" rtlCol="0">
            <a:spAutoFit/>
          </a:bodyPr>
          <a:lstStyle/>
          <a:p>
            <a:pPr algn="ctr"/>
            <a:r>
              <a:rPr lang="fr-FR" sz="3200" dirty="0" smtClean="0">
                <a:solidFill>
                  <a:srgbClr val="7030A0"/>
                </a:solidFill>
              </a:rPr>
              <a:t>Le mensonge</a:t>
            </a:r>
            <a:endParaRPr lang="fr-FR" sz="3200" dirty="0">
              <a:solidFill>
                <a:srgbClr val="7030A0"/>
              </a:solidFill>
            </a:endParaRPr>
          </a:p>
        </p:txBody>
      </p:sp>
      <p:sp>
        <p:nvSpPr>
          <p:cNvPr id="15" name="ZoneTexte 14"/>
          <p:cNvSpPr txBox="1"/>
          <p:nvPr/>
        </p:nvSpPr>
        <p:spPr>
          <a:xfrm>
            <a:off x="9372600" y="3225225"/>
            <a:ext cx="2057400" cy="584775"/>
          </a:xfrm>
          <a:prstGeom prst="rect">
            <a:avLst/>
          </a:prstGeom>
          <a:noFill/>
          <a:ln>
            <a:solidFill>
              <a:srgbClr val="7030A0"/>
            </a:solidFill>
          </a:ln>
        </p:spPr>
        <p:txBody>
          <a:bodyPr wrap="square" rtlCol="0">
            <a:spAutoFit/>
          </a:bodyPr>
          <a:lstStyle/>
          <a:p>
            <a:pPr algn="ctr"/>
            <a:r>
              <a:rPr lang="fr-FR" sz="3200" dirty="0" smtClean="0">
                <a:solidFill>
                  <a:srgbClr val="7030A0"/>
                </a:solidFill>
              </a:rPr>
              <a:t>L’égoïsme</a:t>
            </a:r>
            <a:endParaRPr lang="fr-FR" sz="3200" dirty="0">
              <a:solidFill>
                <a:srgbClr val="7030A0"/>
              </a:solidFill>
            </a:endParaRPr>
          </a:p>
        </p:txBody>
      </p:sp>
      <p:sp>
        <p:nvSpPr>
          <p:cNvPr id="16" name="ZoneTexte 15"/>
          <p:cNvSpPr txBox="1"/>
          <p:nvPr/>
        </p:nvSpPr>
        <p:spPr>
          <a:xfrm>
            <a:off x="6477000" y="3225225"/>
            <a:ext cx="2514600" cy="584775"/>
          </a:xfrm>
          <a:prstGeom prst="rect">
            <a:avLst/>
          </a:prstGeom>
          <a:noFill/>
          <a:ln>
            <a:solidFill>
              <a:srgbClr val="7030A0"/>
            </a:solidFill>
          </a:ln>
        </p:spPr>
        <p:txBody>
          <a:bodyPr wrap="square" rtlCol="0">
            <a:spAutoFit/>
          </a:bodyPr>
          <a:lstStyle/>
          <a:p>
            <a:pPr algn="ctr"/>
            <a:r>
              <a:rPr lang="fr-FR" sz="3200" dirty="0" smtClean="0">
                <a:solidFill>
                  <a:srgbClr val="7030A0"/>
                </a:solidFill>
              </a:rPr>
              <a:t>L’insouciance</a:t>
            </a:r>
            <a:endParaRPr lang="fr-FR" sz="3200" dirty="0">
              <a:solidFill>
                <a:srgbClr val="7030A0"/>
              </a:solidFill>
            </a:endParaRPr>
          </a:p>
        </p:txBody>
      </p:sp>
      <p:sp>
        <p:nvSpPr>
          <p:cNvPr id="17" name="Rectangle 16"/>
          <p:cNvSpPr/>
          <p:nvPr/>
        </p:nvSpPr>
        <p:spPr>
          <a:xfrm>
            <a:off x="609600" y="4343400"/>
            <a:ext cx="11201400" cy="2062103"/>
          </a:xfrm>
          <a:prstGeom prst="rect">
            <a:avLst/>
          </a:prstGeom>
        </p:spPr>
        <p:txBody>
          <a:bodyPr wrap="square">
            <a:spAutoFit/>
          </a:bodyPr>
          <a:lstStyle/>
          <a:p>
            <a:r>
              <a:rPr lang="fr-FR" sz="3200" dirty="0" smtClean="0">
                <a:solidFill>
                  <a:srgbClr val="0070C0"/>
                </a:solidFill>
              </a:rPr>
              <a:t>Un héros est un personnage qui a des qualités et des valeurs telles que la volonté, la force, la ténacité, le courage. Il se montre protecteur envers les plus faibles. </a:t>
            </a:r>
            <a:r>
              <a:rPr lang="fr-FR" sz="3200" dirty="0" smtClean="0">
                <a:solidFill>
                  <a:srgbClr val="7030A0"/>
                </a:solidFill>
              </a:rPr>
              <a:t>Néanmoins il a également des défauts tels que l’égoïsme ou l’insouciance…</a:t>
            </a:r>
            <a:endParaRPr lang="fr-FR" sz="4000"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anim calcmode="lin" valueType="num">
                                      <p:cBhvr>
                                        <p:cTn id="8" dur="500" fill="hold"/>
                                        <p:tgtEl>
                                          <p:spTgt spid="5"/>
                                        </p:tgtEl>
                                        <p:attrNameLst>
                                          <p:attrName>ppt_x</p:attrName>
                                        </p:attrNameLst>
                                      </p:cBhvr>
                                      <p:tavLst>
                                        <p:tav tm="0">
                                          <p:val>
                                            <p:strVal val="#ppt_x"/>
                                          </p:val>
                                        </p:tav>
                                        <p:tav tm="100000">
                                          <p:val>
                                            <p:strVal val="#ppt_x"/>
                                          </p:val>
                                        </p:tav>
                                      </p:tavLst>
                                    </p:anim>
                                    <p:anim calcmode="lin" valueType="num">
                                      <p:cBhvr>
                                        <p:cTn id="9" dur="5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500"/>
                                        <p:tgtEl>
                                          <p:spTgt spid="6"/>
                                        </p:tgtEl>
                                      </p:cBhvr>
                                    </p:animEffect>
                                    <p:anim calcmode="lin" valueType="num">
                                      <p:cBhvr>
                                        <p:cTn id="15" dur="500" fill="hold"/>
                                        <p:tgtEl>
                                          <p:spTgt spid="6"/>
                                        </p:tgtEl>
                                        <p:attrNameLst>
                                          <p:attrName>ppt_x</p:attrName>
                                        </p:attrNameLst>
                                      </p:cBhvr>
                                      <p:tavLst>
                                        <p:tav tm="0">
                                          <p:val>
                                            <p:strVal val="#ppt_x"/>
                                          </p:val>
                                        </p:tav>
                                        <p:tav tm="100000">
                                          <p:val>
                                            <p:strVal val="#ppt_x"/>
                                          </p:val>
                                        </p:tav>
                                      </p:tavLst>
                                    </p:anim>
                                    <p:anim calcmode="lin" valueType="num">
                                      <p:cBhvr>
                                        <p:cTn id="16" dur="5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anim calcmode="lin" valueType="num">
                                      <p:cBhvr>
                                        <p:cTn id="22" dur="500" fill="hold"/>
                                        <p:tgtEl>
                                          <p:spTgt spid="8"/>
                                        </p:tgtEl>
                                        <p:attrNameLst>
                                          <p:attrName>ppt_x</p:attrName>
                                        </p:attrNameLst>
                                      </p:cBhvr>
                                      <p:tavLst>
                                        <p:tav tm="0">
                                          <p:val>
                                            <p:strVal val="#ppt_x"/>
                                          </p:val>
                                        </p:tav>
                                        <p:tav tm="100000">
                                          <p:val>
                                            <p:strVal val="#ppt_x"/>
                                          </p:val>
                                        </p:tav>
                                      </p:tavLst>
                                    </p:anim>
                                    <p:anim calcmode="lin" valueType="num">
                                      <p:cBhvr>
                                        <p:cTn id="23" dur="5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500"/>
                                        <p:tgtEl>
                                          <p:spTgt spid="7"/>
                                        </p:tgtEl>
                                      </p:cBhvr>
                                    </p:animEffect>
                                    <p:anim calcmode="lin" valueType="num">
                                      <p:cBhvr>
                                        <p:cTn id="29" dur="500" fill="hold"/>
                                        <p:tgtEl>
                                          <p:spTgt spid="7"/>
                                        </p:tgtEl>
                                        <p:attrNameLst>
                                          <p:attrName>ppt_x</p:attrName>
                                        </p:attrNameLst>
                                      </p:cBhvr>
                                      <p:tavLst>
                                        <p:tav tm="0">
                                          <p:val>
                                            <p:strVal val="#ppt_x"/>
                                          </p:val>
                                        </p:tav>
                                        <p:tav tm="100000">
                                          <p:val>
                                            <p:strVal val="#ppt_x"/>
                                          </p:val>
                                        </p:tav>
                                      </p:tavLst>
                                    </p:anim>
                                    <p:anim calcmode="lin" valueType="num">
                                      <p:cBhvr>
                                        <p:cTn id="30" dur="5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500"/>
                                        <p:tgtEl>
                                          <p:spTgt spid="13"/>
                                        </p:tgtEl>
                                      </p:cBhvr>
                                    </p:animEffect>
                                    <p:anim calcmode="lin" valueType="num">
                                      <p:cBhvr>
                                        <p:cTn id="36" dur="500" fill="hold"/>
                                        <p:tgtEl>
                                          <p:spTgt spid="13"/>
                                        </p:tgtEl>
                                        <p:attrNameLst>
                                          <p:attrName>ppt_x</p:attrName>
                                        </p:attrNameLst>
                                      </p:cBhvr>
                                      <p:tavLst>
                                        <p:tav tm="0">
                                          <p:val>
                                            <p:strVal val="#ppt_x"/>
                                          </p:val>
                                        </p:tav>
                                        <p:tav tm="100000">
                                          <p:val>
                                            <p:strVal val="#ppt_x"/>
                                          </p:val>
                                        </p:tav>
                                      </p:tavLst>
                                    </p:anim>
                                    <p:anim calcmode="lin" valueType="num">
                                      <p:cBhvr>
                                        <p:cTn id="37" dur="500" fill="hold"/>
                                        <p:tgtEl>
                                          <p:spTgt spid="13"/>
                                        </p:tgtEl>
                                        <p:attrNameLst>
                                          <p:attrName>ppt_y</p:attrName>
                                        </p:attrNameLst>
                                      </p:cBhvr>
                                      <p:tavLst>
                                        <p:tav tm="0">
                                          <p:val>
                                            <p:strVal val="#ppt_y-.1"/>
                                          </p:val>
                                        </p:tav>
                                        <p:tav tm="100000">
                                          <p:val>
                                            <p:strVal val="#ppt_y"/>
                                          </p:val>
                                        </p:tav>
                                      </p:tavLst>
                                    </p:anim>
                                  </p:childTnLst>
                                </p:cTn>
                              </p:par>
                              <p:par>
                                <p:cTn id="38" presetID="47" presetClass="entr" presetSubtype="0" fill="hold" grpId="0" nodeType="with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fade">
                                      <p:cBhvr>
                                        <p:cTn id="40" dur="500"/>
                                        <p:tgtEl>
                                          <p:spTgt spid="9"/>
                                        </p:tgtEl>
                                      </p:cBhvr>
                                    </p:animEffect>
                                    <p:anim calcmode="lin" valueType="num">
                                      <p:cBhvr>
                                        <p:cTn id="41" dur="500" fill="hold"/>
                                        <p:tgtEl>
                                          <p:spTgt spid="9"/>
                                        </p:tgtEl>
                                        <p:attrNameLst>
                                          <p:attrName>ppt_x</p:attrName>
                                        </p:attrNameLst>
                                      </p:cBhvr>
                                      <p:tavLst>
                                        <p:tav tm="0">
                                          <p:val>
                                            <p:strVal val="#ppt_x"/>
                                          </p:val>
                                        </p:tav>
                                        <p:tav tm="100000">
                                          <p:val>
                                            <p:strVal val="#ppt_x"/>
                                          </p:val>
                                        </p:tav>
                                      </p:tavLst>
                                    </p:anim>
                                    <p:anim calcmode="lin" valueType="num">
                                      <p:cBhvr>
                                        <p:cTn id="42" dur="5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7"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fade">
                                      <p:cBhvr>
                                        <p:cTn id="47" dur="500"/>
                                        <p:tgtEl>
                                          <p:spTgt spid="14"/>
                                        </p:tgtEl>
                                      </p:cBhvr>
                                    </p:animEffect>
                                    <p:anim calcmode="lin" valueType="num">
                                      <p:cBhvr>
                                        <p:cTn id="48" dur="500" fill="hold"/>
                                        <p:tgtEl>
                                          <p:spTgt spid="14"/>
                                        </p:tgtEl>
                                        <p:attrNameLst>
                                          <p:attrName>ppt_x</p:attrName>
                                        </p:attrNameLst>
                                      </p:cBhvr>
                                      <p:tavLst>
                                        <p:tav tm="0">
                                          <p:val>
                                            <p:strVal val="#ppt_x"/>
                                          </p:val>
                                        </p:tav>
                                        <p:tav tm="100000">
                                          <p:val>
                                            <p:strVal val="#ppt_x"/>
                                          </p:val>
                                        </p:tav>
                                      </p:tavLst>
                                    </p:anim>
                                    <p:anim calcmode="lin" valueType="num">
                                      <p:cBhvr>
                                        <p:cTn id="49" dur="500" fill="hold"/>
                                        <p:tgtEl>
                                          <p:spTgt spid="14"/>
                                        </p:tgtEl>
                                        <p:attrNameLst>
                                          <p:attrName>ppt_y</p:attrName>
                                        </p:attrNameLst>
                                      </p:cBhvr>
                                      <p:tavLst>
                                        <p:tav tm="0">
                                          <p:val>
                                            <p:strVal val="#ppt_y-.1"/>
                                          </p:val>
                                        </p:tav>
                                        <p:tav tm="100000">
                                          <p:val>
                                            <p:strVal val="#ppt_y"/>
                                          </p:val>
                                        </p:tav>
                                      </p:tavLst>
                                    </p:anim>
                                  </p:childTnLst>
                                </p:cTn>
                              </p:par>
                              <p:par>
                                <p:cTn id="50" presetID="47" presetClass="entr" presetSubtype="0" fill="hold" grpId="0" nodeType="with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fade">
                                      <p:cBhvr>
                                        <p:cTn id="52" dur="500"/>
                                        <p:tgtEl>
                                          <p:spTgt spid="10"/>
                                        </p:tgtEl>
                                      </p:cBhvr>
                                    </p:animEffect>
                                    <p:anim calcmode="lin" valueType="num">
                                      <p:cBhvr>
                                        <p:cTn id="53" dur="500" fill="hold"/>
                                        <p:tgtEl>
                                          <p:spTgt spid="10"/>
                                        </p:tgtEl>
                                        <p:attrNameLst>
                                          <p:attrName>ppt_x</p:attrName>
                                        </p:attrNameLst>
                                      </p:cBhvr>
                                      <p:tavLst>
                                        <p:tav tm="0">
                                          <p:val>
                                            <p:strVal val="#ppt_x"/>
                                          </p:val>
                                        </p:tav>
                                        <p:tav tm="100000">
                                          <p:val>
                                            <p:strVal val="#ppt_x"/>
                                          </p:val>
                                        </p:tav>
                                      </p:tavLst>
                                    </p:anim>
                                    <p:anim calcmode="lin" valueType="num">
                                      <p:cBhvr>
                                        <p:cTn id="54" dur="5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7" presetClass="entr" presetSubtype="0"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animEffect transition="in" filter="fade">
                                      <p:cBhvr>
                                        <p:cTn id="59" dur="500"/>
                                        <p:tgtEl>
                                          <p:spTgt spid="16"/>
                                        </p:tgtEl>
                                      </p:cBhvr>
                                    </p:animEffect>
                                    <p:anim calcmode="lin" valueType="num">
                                      <p:cBhvr>
                                        <p:cTn id="60" dur="500" fill="hold"/>
                                        <p:tgtEl>
                                          <p:spTgt spid="16"/>
                                        </p:tgtEl>
                                        <p:attrNameLst>
                                          <p:attrName>ppt_x</p:attrName>
                                        </p:attrNameLst>
                                      </p:cBhvr>
                                      <p:tavLst>
                                        <p:tav tm="0">
                                          <p:val>
                                            <p:strVal val="#ppt_x"/>
                                          </p:val>
                                        </p:tav>
                                        <p:tav tm="100000">
                                          <p:val>
                                            <p:strVal val="#ppt_x"/>
                                          </p:val>
                                        </p:tav>
                                      </p:tavLst>
                                    </p:anim>
                                    <p:anim calcmode="lin" valueType="num">
                                      <p:cBhvr>
                                        <p:cTn id="61" dur="500" fill="hold"/>
                                        <p:tgtEl>
                                          <p:spTgt spid="16"/>
                                        </p:tgtEl>
                                        <p:attrNameLst>
                                          <p:attrName>ppt_y</p:attrName>
                                        </p:attrNameLst>
                                      </p:cBhvr>
                                      <p:tavLst>
                                        <p:tav tm="0">
                                          <p:val>
                                            <p:strVal val="#ppt_y-.1"/>
                                          </p:val>
                                        </p:tav>
                                        <p:tav tm="100000">
                                          <p:val>
                                            <p:strVal val="#ppt_y"/>
                                          </p:val>
                                        </p:tav>
                                      </p:tavLst>
                                    </p:anim>
                                  </p:childTnLst>
                                </p:cTn>
                              </p:par>
                              <p:par>
                                <p:cTn id="62" presetID="47" presetClass="entr" presetSubtype="0" fill="hold" grpId="0" nodeType="withEffect">
                                  <p:stCondLst>
                                    <p:cond delay="0"/>
                                  </p:stCondLst>
                                  <p:childTnLst>
                                    <p:set>
                                      <p:cBhvr>
                                        <p:cTn id="63" dur="1" fill="hold">
                                          <p:stCondLst>
                                            <p:cond delay="0"/>
                                          </p:stCondLst>
                                        </p:cTn>
                                        <p:tgtEl>
                                          <p:spTgt spid="11"/>
                                        </p:tgtEl>
                                        <p:attrNameLst>
                                          <p:attrName>style.visibility</p:attrName>
                                        </p:attrNameLst>
                                      </p:cBhvr>
                                      <p:to>
                                        <p:strVal val="visible"/>
                                      </p:to>
                                    </p:set>
                                    <p:animEffect transition="in" filter="fade">
                                      <p:cBhvr>
                                        <p:cTn id="64" dur="500"/>
                                        <p:tgtEl>
                                          <p:spTgt spid="11"/>
                                        </p:tgtEl>
                                      </p:cBhvr>
                                    </p:animEffect>
                                    <p:anim calcmode="lin" valueType="num">
                                      <p:cBhvr>
                                        <p:cTn id="65" dur="500" fill="hold"/>
                                        <p:tgtEl>
                                          <p:spTgt spid="11"/>
                                        </p:tgtEl>
                                        <p:attrNameLst>
                                          <p:attrName>ppt_x</p:attrName>
                                        </p:attrNameLst>
                                      </p:cBhvr>
                                      <p:tavLst>
                                        <p:tav tm="0">
                                          <p:val>
                                            <p:strVal val="#ppt_x"/>
                                          </p:val>
                                        </p:tav>
                                        <p:tav tm="100000">
                                          <p:val>
                                            <p:strVal val="#ppt_x"/>
                                          </p:val>
                                        </p:tav>
                                      </p:tavLst>
                                    </p:anim>
                                    <p:anim calcmode="lin" valueType="num">
                                      <p:cBhvr>
                                        <p:cTn id="66" dur="5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47" presetClass="entr" presetSubtype="0" fill="hold" grpId="0" nodeType="clickEffect">
                                  <p:stCondLst>
                                    <p:cond delay="0"/>
                                  </p:stCondLst>
                                  <p:childTnLst>
                                    <p:set>
                                      <p:cBhvr>
                                        <p:cTn id="70" dur="1" fill="hold">
                                          <p:stCondLst>
                                            <p:cond delay="0"/>
                                          </p:stCondLst>
                                        </p:cTn>
                                        <p:tgtEl>
                                          <p:spTgt spid="15"/>
                                        </p:tgtEl>
                                        <p:attrNameLst>
                                          <p:attrName>style.visibility</p:attrName>
                                        </p:attrNameLst>
                                      </p:cBhvr>
                                      <p:to>
                                        <p:strVal val="visible"/>
                                      </p:to>
                                    </p:set>
                                    <p:animEffect transition="in" filter="fade">
                                      <p:cBhvr>
                                        <p:cTn id="71" dur="500"/>
                                        <p:tgtEl>
                                          <p:spTgt spid="15"/>
                                        </p:tgtEl>
                                      </p:cBhvr>
                                    </p:animEffect>
                                    <p:anim calcmode="lin" valueType="num">
                                      <p:cBhvr>
                                        <p:cTn id="72" dur="500" fill="hold"/>
                                        <p:tgtEl>
                                          <p:spTgt spid="15"/>
                                        </p:tgtEl>
                                        <p:attrNameLst>
                                          <p:attrName>ppt_x</p:attrName>
                                        </p:attrNameLst>
                                      </p:cBhvr>
                                      <p:tavLst>
                                        <p:tav tm="0">
                                          <p:val>
                                            <p:strVal val="#ppt_x"/>
                                          </p:val>
                                        </p:tav>
                                        <p:tav tm="100000">
                                          <p:val>
                                            <p:strVal val="#ppt_x"/>
                                          </p:val>
                                        </p:tav>
                                      </p:tavLst>
                                    </p:anim>
                                    <p:anim calcmode="lin" valueType="num">
                                      <p:cBhvr>
                                        <p:cTn id="73" dur="500" fill="hold"/>
                                        <p:tgtEl>
                                          <p:spTgt spid="15"/>
                                        </p:tgtEl>
                                        <p:attrNameLst>
                                          <p:attrName>ppt_y</p:attrName>
                                        </p:attrNameLst>
                                      </p:cBhvr>
                                      <p:tavLst>
                                        <p:tav tm="0">
                                          <p:val>
                                            <p:strVal val="#ppt_y-.1"/>
                                          </p:val>
                                        </p:tav>
                                        <p:tav tm="100000">
                                          <p:val>
                                            <p:strVal val="#ppt_y"/>
                                          </p:val>
                                        </p:tav>
                                      </p:tavLst>
                                    </p:anim>
                                  </p:childTnLst>
                                </p:cTn>
                              </p:par>
                              <p:par>
                                <p:cTn id="74" presetID="47" presetClass="entr" presetSubtype="0" fill="hold" grpId="0" nodeType="withEffect">
                                  <p:stCondLst>
                                    <p:cond delay="0"/>
                                  </p:stCondLst>
                                  <p:childTnLst>
                                    <p:set>
                                      <p:cBhvr>
                                        <p:cTn id="75" dur="1" fill="hold">
                                          <p:stCondLst>
                                            <p:cond delay="0"/>
                                          </p:stCondLst>
                                        </p:cTn>
                                        <p:tgtEl>
                                          <p:spTgt spid="12"/>
                                        </p:tgtEl>
                                        <p:attrNameLst>
                                          <p:attrName>style.visibility</p:attrName>
                                        </p:attrNameLst>
                                      </p:cBhvr>
                                      <p:to>
                                        <p:strVal val="visible"/>
                                      </p:to>
                                    </p:set>
                                    <p:animEffect transition="in" filter="fade">
                                      <p:cBhvr>
                                        <p:cTn id="76" dur="500"/>
                                        <p:tgtEl>
                                          <p:spTgt spid="12"/>
                                        </p:tgtEl>
                                      </p:cBhvr>
                                    </p:animEffect>
                                    <p:anim calcmode="lin" valueType="num">
                                      <p:cBhvr>
                                        <p:cTn id="77" dur="500" fill="hold"/>
                                        <p:tgtEl>
                                          <p:spTgt spid="12"/>
                                        </p:tgtEl>
                                        <p:attrNameLst>
                                          <p:attrName>ppt_x</p:attrName>
                                        </p:attrNameLst>
                                      </p:cBhvr>
                                      <p:tavLst>
                                        <p:tav tm="0">
                                          <p:val>
                                            <p:strVal val="#ppt_x"/>
                                          </p:val>
                                        </p:tav>
                                        <p:tav tm="100000">
                                          <p:val>
                                            <p:strVal val="#ppt_x"/>
                                          </p:val>
                                        </p:tav>
                                      </p:tavLst>
                                    </p:anim>
                                    <p:anim calcmode="lin" valueType="num">
                                      <p:cBhvr>
                                        <p:cTn id="78" dur="5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17"/>
                                        </p:tgtEl>
                                        <p:attrNameLst>
                                          <p:attrName>style.visibility</p:attrName>
                                        </p:attrNameLst>
                                      </p:cBhvr>
                                      <p:to>
                                        <p:strVal val="visible"/>
                                      </p:to>
                                    </p:set>
                                    <p:anim calcmode="lin" valueType="num">
                                      <p:cBhvr additive="base">
                                        <p:cTn id="83" dur="500" fill="hold"/>
                                        <p:tgtEl>
                                          <p:spTgt spid="17"/>
                                        </p:tgtEl>
                                        <p:attrNameLst>
                                          <p:attrName>ppt_x</p:attrName>
                                        </p:attrNameLst>
                                      </p:cBhvr>
                                      <p:tavLst>
                                        <p:tav tm="0">
                                          <p:val>
                                            <p:strVal val="#ppt_x"/>
                                          </p:val>
                                        </p:tav>
                                        <p:tav tm="100000">
                                          <p:val>
                                            <p:strVal val="#ppt_x"/>
                                          </p:val>
                                        </p:tav>
                                      </p:tavLst>
                                    </p:anim>
                                    <p:anim calcmode="lin" valueType="num">
                                      <p:cBhvr additive="base">
                                        <p:cTn id="8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457200" y="381000"/>
            <a:ext cx="10820400" cy="954107"/>
          </a:xfrm>
          <a:prstGeom prst="rect">
            <a:avLst/>
          </a:prstGeom>
        </p:spPr>
        <p:txBody>
          <a:bodyPr wrap="square">
            <a:spAutoFit/>
          </a:bodyPr>
          <a:lstStyle/>
          <a:p>
            <a:pPr algn="ctr"/>
            <a:r>
              <a:rPr lang="fr-FR" sz="2800" dirty="0" smtClean="0"/>
              <a:t>« Utilise </a:t>
            </a:r>
            <a:r>
              <a:rPr lang="fr-FR" sz="2800" dirty="0" smtClean="0"/>
              <a:t>les voiles noires pour le voyage aller, qui est si funeste, et les voiles blanches pour le retour, qui sera joyeux</a:t>
            </a:r>
            <a:r>
              <a:rPr lang="fr-FR" sz="2800" dirty="0" smtClean="0"/>
              <a:t>. »</a:t>
            </a:r>
            <a:endParaRPr lang="fr-FR" sz="2800" dirty="0"/>
          </a:p>
        </p:txBody>
      </p:sp>
      <p:sp>
        <p:nvSpPr>
          <p:cNvPr id="19" name="ZoneTexte 18"/>
          <p:cNvSpPr txBox="1"/>
          <p:nvPr/>
        </p:nvSpPr>
        <p:spPr>
          <a:xfrm>
            <a:off x="990600" y="2829580"/>
            <a:ext cx="2438400" cy="523220"/>
          </a:xfrm>
          <a:prstGeom prst="rect">
            <a:avLst/>
          </a:prstGeom>
          <a:noFill/>
        </p:spPr>
        <p:txBody>
          <a:bodyPr wrap="square" rtlCol="0">
            <a:spAutoFit/>
          </a:bodyPr>
          <a:lstStyle/>
          <a:p>
            <a:pPr algn="ctr"/>
            <a:r>
              <a:rPr lang="fr-FR" sz="2800" dirty="0" smtClean="0"/>
              <a:t>Voiles noires</a:t>
            </a:r>
            <a:endParaRPr lang="fr-FR" sz="2800" dirty="0"/>
          </a:p>
        </p:txBody>
      </p:sp>
      <p:sp>
        <p:nvSpPr>
          <p:cNvPr id="21" name="ZoneTexte 20"/>
          <p:cNvSpPr txBox="1"/>
          <p:nvPr/>
        </p:nvSpPr>
        <p:spPr>
          <a:xfrm>
            <a:off x="990600" y="4734580"/>
            <a:ext cx="2438400" cy="523220"/>
          </a:xfrm>
          <a:prstGeom prst="rect">
            <a:avLst/>
          </a:prstGeom>
          <a:noFill/>
        </p:spPr>
        <p:txBody>
          <a:bodyPr wrap="square" rtlCol="0">
            <a:spAutoFit/>
          </a:bodyPr>
          <a:lstStyle/>
          <a:p>
            <a:pPr algn="ctr"/>
            <a:r>
              <a:rPr lang="fr-FR" sz="2800" dirty="0" smtClean="0"/>
              <a:t>funeste</a:t>
            </a:r>
            <a:endParaRPr lang="fr-FR" sz="2800" dirty="0"/>
          </a:p>
        </p:txBody>
      </p:sp>
      <p:sp>
        <p:nvSpPr>
          <p:cNvPr id="22" name="ZoneTexte 21"/>
          <p:cNvSpPr txBox="1"/>
          <p:nvPr/>
        </p:nvSpPr>
        <p:spPr>
          <a:xfrm>
            <a:off x="990600" y="3820180"/>
            <a:ext cx="2438400" cy="523220"/>
          </a:xfrm>
          <a:prstGeom prst="rect">
            <a:avLst/>
          </a:prstGeom>
          <a:noFill/>
        </p:spPr>
        <p:txBody>
          <a:bodyPr wrap="square" rtlCol="0">
            <a:spAutoFit/>
          </a:bodyPr>
          <a:lstStyle/>
          <a:p>
            <a:pPr algn="ctr"/>
            <a:r>
              <a:rPr lang="fr-FR" sz="2800" dirty="0" smtClean="0"/>
              <a:t>aller</a:t>
            </a:r>
            <a:endParaRPr lang="fr-FR" sz="2800" dirty="0"/>
          </a:p>
        </p:txBody>
      </p:sp>
      <p:sp>
        <p:nvSpPr>
          <p:cNvPr id="23" name="ZoneTexte 22"/>
          <p:cNvSpPr txBox="1"/>
          <p:nvPr/>
        </p:nvSpPr>
        <p:spPr>
          <a:xfrm>
            <a:off x="8077200" y="2829580"/>
            <a:ext cx="2438400" cy="523220"/>
          </a:xfrm>
          <a:prstGeom prst="rect">
            <a:avLst/>
          </a:prstGeom>
          <a:noFill/>
        </p:spPr>
        <p:txBody>
          <a:bodyPr wrap="square" rtlCol="0">
            <a:spAutoFit/>
          </a:bodyPr>
          <a:lstStyle/>
          <a:p>
            <a:pPr algn="ctr"/>
            <a:r>
              <a:rPr lang="fr-FR" sz="2800" dirty="0" smtClean="0"/>
              <a:t>Voiles </a:t>
            </a:r>
            <a:r>
              <a:rPr lang="fr-FR" sz="2800" dirty="0" smtClean="0">
                <a:solidFill>
                  <a:srgbClr val="7030A0"/>
                </a:solidFill>
              </a:rPr>
              <a:t>blanches</a:t>
            </a:r>
            <a:endParaRPr lang="fr-FR" sz="2800" dirty="0">
              <a:solidFill>
                <a:srgbClr val="7030A0"/>
              </a:solidFill>
            </a:endParaRPr>
          </a:p>
        </p:txBody>
      </p:sp>
      <p:sp>
        <p:nvSpPr>
          <p:cNvPr id="24" name="ZoneTexte 23"/>
          <p:cNvSpPr txBox="1"/>
          <p:nvPr/>
        </p:nvSpPr>
        <p:spPr>
          <a:xfrm>
            <a:off x="8077200" y="4734580"/>
            <a:ext cx="2438400" cy="523220"/>
          </a:xfrm>
          <a:prstGeom prst="rect">
            <a:avLst/>
          </a:prstGeom>
          <a:noFill/>
        </p:spPr>
        <p:txBody>
          <a:bodyPr wrap="square" rtlCol="0">
            <a:spAutoFit/>
          </a:bodyPr>
          <a:lstStyle/>
          <a:p>
            <a:pPr algn="ctr"/>
            <a:r>
              <a:rPr lang="fr-FR" sz="2800" dirty="0" smtClean="0">
                <a:solidFill>
                  <a:srgbClr val="7030A0"/>
                </a:solidFill>
              </a:rPr>
              <a:t>joyeux</a:t>
            </a:r>
            <a:endParaRPr lang="fr-FR" sz="2800" dirty="0">
              <a:solidFill>
                <a:srgbClr val="7030A0"/>
              </a:solidFill>
            </a:endParaRPr>
          </a:p>
        </p:txBody>
      </p:sp>
      <p:sp>
        <p:nvSpPr>
          <p:cNvPr id="25" name="ZoneTexte 24"/>
          <p:cNvSpPr txBox="1"/>
          <p:nvPr/>
        </p:nvSpPr>
        <p:spPr>
          <a:xfrm>
            <a:off x="8077200" y="3820180"/>
            <a:ext cx="2438400" cy="523220"/>
          </a:xfrm>
          <a:prstGeom prst="rect">
            <a:avLst/>
          </a:prstGeom>
          <a:noFill/>
        </p:spPr>
        <p:txBody>
          <a:bodyPr wrap="square" rtlCol="0">
            <a:spAutoFit/>
          </a:bodyPr>
          <a:lstStyle/>
          <a:p>
            <a:pPr algn="ctr"/>
            <a:r>
              <a:rPr lang="fr-FR" sz="2800" dirty="0" smtClean="0">
                <a:solidFill>
                  <a:srgbClr val="7030A0"/>
                </a:solidFill>
              </a:rPr>
              <a:t>retour</a:t>
            </a:r>
            <a:endParaRPr lang="fr-FR" sz="2800" dirty="0">
              <a:solidFill>
                <a:srgbClr val="7030A0"/>
              </a:solidFill>
            </a:endParaRPr>
          </a:p>
        </p:txBody>
      </p:sp>
      <p:sp>
        <p:nvSpPr>
          <p:cNvPr id="26" name="ZoneTexte 25"/>
          <p:cNvSpPr txBox="1"/>
          <p:nvPr/>
        </p:nvSpPr>
        <p:spPr>
          <a:xfrm>
            <a:off x="4191000" y="1676400"/>
            <a:ext cx="3048000" cy="646331"/>
          </a:xfrm>
          <a:prstGeom prst="rect">
            <a:avLst/>
          </a:prstGeom>
          <a:noFill/>
        </p:spPr>
        <p:txBody>
          <a:bodyPr wrap="square" rtlCol="0">
            <a:spAutoFit/>
          </a:bodyPr>
          <a:lstStyle/>
          <a:p>
            <a:pPr algn="ctr"/>
            <a:r>
              <a:rPr lang="fr-FR" sz="3600" u="sng" dirty="0" smtClean="0">
                <a:solidFill>
                  <a:srgbClr val="0070C0"/>
                </a:solidFill>
              </a:rPr>
              <a:t>Des antonymes</a:t>
            </a:r>
            <a:endParaRPr lang="fr-FR" sz="3600" u="sng" dirty="0">
              <a:solidFill>
                <a:srgbClr val="0070C0"/>
              </a:solidFill>
            </a:endParaRPr>
          </a:p>
        </p:txBody>
      </p:sp>
      <p:cxnSp>
        <p:nvCxnSpPr>
          <p:cNvPr id="28" name="Connecteur droit avec flèche 27"/>
          <p:cNvCxnSpPr/>
          <p:nvPr/>
        </p:nvCxnSpPr>
        <p:spPr>
          <a:xfrm>
            <a:off x="3810000" y="3124200"/>
            <a:ext cx="3886200" cy="0"/>
          </a:xfrm>
          <a:prstGeom prst="straightConnector1">
            <a:avLst/>
          </a:prstGeom>
          <a:ln w="44450">
            <a:solidFill>
              <a:schemeClr val="accent2">
                <a:lumMod val="75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a:off x="3810000" y="4114800"/>
            <a:ext cx="3886200" cy="0"/>
          </a:xfrm>
          <a:prstGeom prst="straightConnector1">
            <a:avLst/>
          </a:prstGeom>
          <a:ln w="44450">
            <a:solidFill>
              <a:schemeClr val="accent2">
                <a:lumMod val="75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a:off x="3810000" y="5105400"/>
            <a:ext cx="3886200" cy="0"/>
          </a:xfrm>
          <a:prstGeom prst="straightConnector1">
            <a:avLst/>
          </a:prstGeom>
          <a:ln w="44450">
            <a:solidFill>
              <a:schemeClr val="accent2">
                <a:lumMod val="75000"/>
              </a:schemeClr>
            </a:solidFill>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28"/>
                                        </p:tgtEl>
                                        <p:attrNameLst>
                                          <p:attrName>style.visibility</p:attrName>
                                        </p:attrNameLst>
                                      </p:cBhvr>
                                      <p:to>
                                        <p:strVal val="visible"/>
                                      </p:to>
                                    </p:set>
                                    <p:anim calcmode="lin" valueType="num">
                                      <p:cBhvr additive="base">
                                        <p:cTn id="11" dur="500" fill="hold"/>
                                        <p:tgtEl>
                                          <p:spTgt spid="28"/>
                                        </p:tgtEl>
                                        <p:attrNameLst>
                                          <p:attrName>ppt_x</p:attrName>
                                        </p:attrNameLst>
                                      </p:cBhvr>
                                      <p:tavLst>
                                        <p:tav tm="0">
                                          <p:val>
                                            <p:strVal val="#ppt_x"/>
                                          </p:val>
                                        </p:tav>
                                        <p:tav tm="100000">
                                          <p:val>
                                            <p:strVal val="#ppt_x"/>
                                          </p:val>
                                        </p:tav>
                                      </p:tavLst>
                                    </p:anim>
                                    <p:anim calcmode="lin" valueType="num">
                                      <p:cBhvr additive="base">
                                        <p:cTn id="12" dur="500" fill="hold"/>
                                        <p:tgtEl>
                                          <p:spTgt spid="28"/>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additive="base">
                                        <p:cTn id="19" dur="500" fill="hold"/>
                                        <p:tgtEl>
                                          <p:spTgt spid="19"/>
                                        </p:tgtEl>
                                        <p:attrNameLst>
                                          <p:attrName>ppt_x</p:attrName>
                                        </p:attrNameLst>
                                      </p:cBhvr>
                                      <p:tavLst>
                                        <p:tav tm="0">
                                          <p:val>
                                            <p:strVal val="#ppt_x"/>
                                          </p:val>
                                        </p:tav>
                                        <p:tav tm="100000">
                                          <p:val>
                                            <p:strVal val="#ppt_x"/>
                                          </p:val>
                                        </p:tav>
                                      </p:tavLst>
                                    </p:anim>
                                    <p:anim calcmode="lin" valueType="num">
                                      <p:cBhvr additive="base">
                                        <p:cTn id="2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2"/>
                                        </p:tgtEl>
                                        <p:attrNameLst>
                                          <p:attrName>style.visibility</p:attrName>
                                        </p:attrNameLst>
                                      </p:cBhvr>
                                      <p:to>
                                        <p:strVal val="visible"/>
                                      </p:to>
                                    </p:set>
                                    <p:anim calcmode="lin" valueType="num">
                                      <p:cBhvr additive="base">
                                        <p:cTn id="25" dur="500" fill="hold"/>
                                        <p:tgtEl>
                                          <p:spTgt spid="22"/>
                                        </p:tgtEl>
                                        <p:attrNameLst>
                                          <p:attrName>ppt_x</p:attrName>
                                        </p:attrNameLst>
                                      </p:cBhvr>
                                      <p:tavLst>
                                        <p:tav tm="0">
                                          <p:val>
                                            <p:strVal val="#ppt_x"/>
                                          </p:val>
                                        </p:tav>
                                        <p:tav tm="100000">
                                          <p:val>
                                            <p:strVal val="#ppt_x"/>
                                          </p:val>
                                        </p:tav>
                                      </p:tavLst>
                                    </p:anim>
                                    <p:anim calcmode="lin" valueType="num">
                                      <p:cBhvr additive="base">
                                        <p:cTn id="26" dur="500" fill="hold"/>
                                        <p:tgtEl>
                                          <p:spTgt spid="22"/>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9"/>
                                        </p:tgtEl>
                                        <p:attrNameLst>
                                          <p:attrName>style.visibility</p:attrName>
                                        </p:attrNameLst>
                                      </p:cBhvr>
                                      <p:to>
                                        <p:strVal val="visible"/>
                                      </p:to>
                                    </p:set>
                                    <p:anim calcmode="lin" valueType="num">
                                      <p:cBhvr additive="base">
                                        <p:cTn id="29" dur="500" fill="hold"/>
                                        <p:tgtEl>
                                          <p:spTgt spid="29"/>
                                        </p:tgtEl>
                                        <p:attrNameLst>
                                          <p:attrName>ppt_x</p:attrName>
                                        </p:attrNameLst>
                                      </p:cBhvr>
                                      <p:tavLst>
                                        <p:tav tm="0">
                                          <p:val>
                                            <p:strVal val="#ppt_x"/>
                                          </p:val>
                                        </p:tav>
                                        <p:tav tm="100000">
                                          <p:val>
                                            <p:strVal val="#ppt_x"/>
                                          </p:val>
                                        </p:tav>
                                      </p:tavLst>
                                    </p:anim>
                                    <p:anim calcmode="lin" valueType="num">
                                      <p:cBhvr additive="base">
                                        <p:cTn id="30" dur="500" fill="hold"/>
                                        <p:tgtEl>
                                          <p:spTgt spid="29"/>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5"/>
                                        </p:tgtEl>
                                        <p:attrNameLst>
                                          <p:attrName>style.visibility</p:attrName>
                                        </p:attrNameLst>
                                      </p:cBhvr>
                                      <p:to>
                                        <p:strVal val="visible"/>
                                      </p:to>
                                    </p:set>
                                    <p:anim calcmode="lin" valueType="num">
                                      <p:cBhvr additive="base">
                                        <p:cTn id="33" dur="500" fill="hold"/>
                                        <p:tgtEl>
                                          <p:spTgt spid="25"/>
                                        </p:tgtEl>
                                        <p:attrNameLst>
                                          <p:attrName>ppt_x</p:attrName>
                                        </p:attrNameLst>
                                      </p:cBhvr>
                                      <p:tavLst>
                                        <p:tav tm="0">
                                          <p:val>
                                            <p:strVal val="#ppt_x"/>
                                          </p:val>
                                        </p:tav>
                                        <p:tav tm="100000">
                                          <p:val>
                                            <p:strVal val="#ppt_x"/>
                                          </p:val>
                                        </p:tav>
                                      </p:tavLst>
                                    </p:anim>
                                    <p:anim calcmode="lin" valueType="num">
                                      <p:cBhvr additive="base">
                                        <p:cTn id="3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anim calcmode="lin" valueType="num">
                                      <p:cBhvr additive="base">
                                        <p:cTn id="39" dur="500" fill="hold"/>
                                        <p:tgtEl>
                                          <p:spTgt spid="21"/>
                                        </p:tgtEl>
                                        <p:attrNameLst>
                                          <p:attrName>ppt_x</p:attrName>
                                        </p:attrNameLst>
                                      </p:cBhvr>
                                      <p:tavLst>
                                        <p:tav tm="0">
                                          <p:val>
                                            <p:strVal val="#ppt_x"/>
                                          </p:val>
                                        </p:tav>
                                        <p:tav tm="100000">
                                          <p:val>
                                            <p:strVal val="#ppt_x"/>
                                          </p:val>
                                        </p:tav>
                                      </p:tavLst>
                                    </p:anim>
                                    <p:anim calcmode="lin" valueType="num">
                                      <p:cBhvr additive="base">
                                        <p:cTn id="40" dur="500" fill="hold"/>
                                        <p:tgtEl>
                                          <p:spTgt spid="21"/>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0"/>
                                        </p:tgtEl>
                                        <p:attrNameLst>
                                          <p:attrName>style.visibility</p:attrName>
                                        </p:attrNameLst>
                                      </p:cBhvr>
                                      <p:to>
                                        <p:strVal val="visible"/>
                                      </p:to>
                                    </p:set>
                                    <p:anim calcmode="lin" valueType="num">
                                      <p:cBhvr additive="base">
                                        <p:cTn id="43" dur="500" fill="hold"/>
                                        <p:tgtEl>
                                          <p:spTgt spid="30"/>
                                        </p:tgtEl>
                                        <p:attrNameLst>
                                          <p:attrName>ppt_x</p:attrName>
                                        </p:attrNameLst>
                                      </p:cBhvr>
                                      <p:tavLst>
                                        <p:tav tm="0">
                                          <p:val>
                                            <p:strVal val="#ppt_x"/>
                                          </p:val>
                                        </p:tav>
                                        <p:tav tm="100000">
                                          <p:val>
                                            <p:strVal val="#ppt_x"/>
                                          </p:val>
                                        </p:tav>
                                      </p:tavLst>
                                    </p:anim>
                                    <p:anim calcmode="lin" valueType="num">
                                      <p:cBhvr additive="base">
                                        <p:cTn id="44" dur="500" fill="hold"/>
                                        <p:tgtEl>
                                          <p:spTgt spid="30"/>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4"/>
                                        </p:tgtEl>
                                        <p:attrNameLst>
                                          <p:attrName>style.visibility</p:attrName>
                                        </p:attrNameLst>
                                      </p:cBhvr>
                                      <p:to>
                                        <p:strVal val="visible"/>
                                      </p:to>
                                    </p:set>
                                    <p:anim calcmode="lin" valueType="num">
                                      <p:cBhvr additive="base">
                                        <p:cTn id="47" dur="500" fill="hold"/>
                                        <p:tgtEl>
                                          <p:spTgt spid="24"/>
                                        </p:tgtEl>
                                        <p:attrNameLst>
                                          <p:attrName>ppt_x</p:attrName>
                                        </p:attrNameLst>
                                      </p:cBhvr>
                                      <p:tavLst>
                                        <p:tav tm="0">
                                          <p:val>
                                            <p:strVal val="#ppt_x"/>
                                          </p:val>
                                        </p:tav>
                                        <p:tav tm="100000">
                                          <p:val>
                                            <p:strVal val="#ppt_x"/>
                                          </p:val>
                                        </p:tav>
                                      </p:tavLst>
                                    </p:anim>
                                    <p:anim calcmode="lin" valueType="num">
                                      <p:cBhvr additive="base">
                                        <p:cTn id="48"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p:bldP spid="22" grpId="0"/>
      <p:bldP spid="23" grpId="0"/>
      <p:bldP spid="24" grpId="0"/>
      <p:bldP spid="25" grpId="0"/>
      <p:bldP spid="2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4562E3C-88DD-E144-ACAA-1AFDD8CF4FB7}"/>
              </a:ext>
            </a:extLst>
          </p:cNvPr>
          <p:cNvSpPr>
            <a:spLocks noGrp="1"/>
          </p:cNvSpPr>
          <p:nvPr>
            <p:ph type="title"/>
          </p:nvPr>
        </p:nvSpPr>
        <p:spPr/>
        <p:txBody>
          <a:bodyPr/>
          <a:lstStyle/>
          <a:p>
            <a:pPr algn="ctr"/>
            <a:r>
              <a:rPr lang="fr-FR" dirty="0"/>
              <a:t>Place à la dictée du jour !</a:t>
            </a:r>
          </a:p>
        </p:txBody>
      </p:sp>
      <p:pic>
        <p:nvPicPr>
          <p:cNvPr id="1026" name="Picture 2" descr="H:\Emoticon\emoticon-1392280_1280.png"/>
          <p:cNvPicPr>
            <a:picLocks noChangeAspect="1" noChangeArrowheads="1"/>
          </p:cNvPicPr>
          <p:nvPr/>
        </p:nvPicPr>
        <p:blipFill>
          <a:blip r:embed="rId3" cstate="print"/>
          <a:srcRect/>
          <a:stretch>
            <a:fillRect/>
          </a:stretch>
        </p:blipFill>
        <p:spPr bwMode="auto">
          <a:xfrm>
            <a:off x="4267200" y="1981200"/>
            <a:ext cx="3352800" cy="3878729"/>
          </a:xfrm>
          <a:prstGeom prst="rect">
            <a:avLst/>
          </a:prstGeom>
          <a:noFill/>
        </p:spPr>
      </p:pic>
    </p:spTree>
    <p:extLst>
      <p:ext uri="{BB962C8B-B14F-4D97-AF65-F5344CB8AC3E}">
        <p14:creationId xmlns:p14="http://schemas.microsoft.com/office/powerpoint/2010/main" val="7617635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xmlns="" id="{7059A02F-C558-7C43-97C9-E15DD9CF2601}"/>
              </a:ext>
            </a:extLst>
          </p:cNvPr>
          <p:cNvSpPr txBox="1"/>
          <p:nvPr/>
        </p:nvSpPr>
        <p:spPr>
          <a:xfrm>
            <a:off x="4191000" y="0"/>
            <a:ext cx="3306234" cy="861774"/>
          </a:xfrm>
          <a:prstGeom prst="rect">
            <a:avLst/>
          </a:prstGeom>
          <a:noFill/>
        </p:spPr>
        <p:txBody>
          <a:bodyPr wrap="square" rtlCol="0">
            <a:spAutoFit/>
          </a:bodyPr>
          <a:lstStyle/>
          <a:p>
            <a:pPr algn="ctr"/>
            <a:r>
              <a:rPr lang="fr-FR" sz="5000" u="sng" dirty="0"/>
              <a:t>Dictée</a:t>
            </a:r>
          </a:p>
        </p:txBody>
      </p:sp>
      <p:sp>
        <p:nvSpPr>
          <p:cNvPr id="3" name="ZoneTexte 2"/>
          <p:cNvSpPr txBox="1"/>
          <p:nvPr/>
        </p:nvSpPr>
        <p:spPr>
          <a:xfrm>
            <a:off x="228600" y="1295400"/>
            <a:ext cx="11734800" cy="4401205"/>
          </a:xfrm>
          <a:prstGeom prst="rect">
            <a:avLst/>
          </a:prstGeom>
          <a:noFill/>
        </p:spPr>
        <p:txBody>
          <a:bodyPr wrap="square" rtlCol="0">
            <a:spAutoFit/>
          </a:bodyPr>
          <a:lstStyle/>
          <a:p>
            <a:r>
              <a:rPr lang="fr-FR" sz="4000" dirty="0" smtClean="0"/>
              <a:t>Thésée est un héros de la mythologie. Il possède de </a:t>
            </a:r>
          </a:p>
          <a:p>
            <a:endParaRPr lang="fr-FR" sz="4000" dirty="0" smtClean="0"/>
          </a:p>
          <a:p>
            <a:r>
              <a:rPr lang="fr-FR" sz="4000" dirty="0" smtClean="0"/>
              <a:t>nombreuses qualités : la force, le courage... Mais il a </a:t>
            </a:r>
          </a:p>
          <a:p>
            <a:endParaRPr lang="fr-FR" sz="4000" dirty="0" smtClean="0"/>
          </a:p>
          <a:p>
            <a:r>
              <a:rPr lang="fr-FR" sz="4000" dirty="0" smtClean="0"/>
              <a:t>également des défauts comme l’égoïsme et </a:t>
            </a:r>
          </a:p>
          <a:p>
            <a:endParaRPr lang="fr-FR" sz="4000" dirty="0" smtClean="0"/>
          </a:p>
          <a:p>
            <a:r>
              <a:rPr lang="fr-FR" sz="4000" dirty="0" smtClean="0"/>
              <a:t>l’insouciance.</a:t>
            </a:r>
            <a:endParaRPr lang="fr-FR" sz="4000" dirty="0"/>
          </a:p>
        </p:txBody>
      </p:sp>
    </p:spTree>
    <p:extLst>
      <p:ext uri="{BB962C8B-B14F-4D97-AF65-F5344CB8AC3E}">
        <p14:creationId xmlns:p14="http://schemas.microsoft.com/office/powerpoint/2010/main" val="18745139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latin typeface="Comic Sans MS" pitchFamily="66" charset="0"/>
              </a:rPr>
              <a:t>MAINTENANT </a:t>
            </a:r>
            <a:r>
              <a:rPr lang="fr-FR" cap="all" dirty="0">
                <a:latin typeface="Comic Sans MS" pitchFamily="66" charset="0"/>
              </a:rPr>
              <a:t>à </a:t>
            </a:r>
            <a:r>
              <a:rPr lang="fr-FR" dirty="0">
                <a:latin typeface="Comic Sans MS" pitchFamily="66" charset="0"/>
              </a:rPr>
              <a:t>TON TOUR </a:t>
            </a:r>
          </a:p>
        </p:txBody>
      </p:sp>
      <p:pic>
        <p:nvPicPr>
          <p:cNvPr id="2050" name="Picture 2" descr="H:\Emoticon\emoticon-1392280_1280orange.png"/>
          <p:cNvPicPr>
            <a:picLocks noChangeAspect="1" noChangeArrowheads="1"/>
          </p:cNvPicPr>
          <p:nvPr/>
        </p:nvPicPr>
        <p:blipFill>
          <a:blip r:embed="rId2" cstate="print"/>
          <a:srcRect/>
          <a:stretch>
            <a:fillRect/>
          </a:stretch>
        </p:blipFill>
        <p:spPr bwMode="auto">
          <a:xfrm>
            <a:off x="4343400" y="2057400"/>
            <a:ext cx="3276600" cy="3686175"/>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txBox="1">
            <a:spLocks/>
          </p:cNvSpPr>
          <p:nvPr/>
        </p:nvSpPr>
        <p:spPr>
          <a:xfrm>
            <a:off x="0" y="76200"/>
            <a:ext cx="119634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4000" u="sng" dirty="0" smtClean="0">
                <a:solidFill>
                  <a:srgbClr val="0070C0"/>
                </a:solidFill>
              </a:rPr>
              <a:t>Associe les adjectifs à leur contraire</a:t>
            </a:r>
            <a:endParaRPr lang="fr-FR" sz="4000" u="sng" dirty="0">
              <a:solidFill>
                <a:srgbClr val="0070C0"/>
              </a:solidFill>
            </a:endParaRPr>
          </a:p>
        </p:txBody>
      </p:sp>
      <p:sp>
        <p:nvSpPr>
          <p:cNvPr id="4" name="Espace réservé du contenu 2">
            <a:extLst>
              <a:ext uri="{FF2B5EF4-FFF2-40B4-BE49-F238E27FC236}">
                <a16:creationId xmlns:a16="http://schemas.microsoft.com/office/drawing/2014/main" xmlns="" id="{85398997-8225-4785-AB96-99B3BB13CE5E}"/>
              </a:ext>
            </a:extLst>
          </p:cNvPr>
          <p:cNvSpPr txBox="1">
            <a:spLocks/>
          </p:cNvSpPr>
          <p:nvPr/>
        </p:nvSpPr>
        <p:spPr>
          <a:xfrm>
            <a:off x="2590800" y="6096000"/>
            <a:ext cx="2209800" cy="457200"/>
          </a:xfrm>
          <a:prstGeom prst="rect">
            <a:avLst/>
          </a:prstGeom>
          <a:ln>
            <a:solidFill>
              <a:schemeClr val="accent2">
                <a:lumMod val="75000"/>
              </a:schemeClr>
            </a:solidFill>
          </a:ln>
        </p:spPr>
        <p:txBody>
          <a:bodyPr vert="horz" lIns="91440" tIns="45720" rIns="91440" bIns="45720" rtlCol="0">
            <a:normAutofit lnSpcReduction="10000"/>
          </a:bodyPr>
          <a:lstStyle/>
          <a:p>
            <a:pPr marL="228600" marR="0" lvl="0" indent="-228600" algn="ctr" defTabSz="914400" rtl="0" eaLnBrk="1" fontAlgn="auto" latinLnBrk="0" hangingPunct="1">
              <a:lnSpc>
                <a:spcPct val="90000"/>
              </a:lnSpc>
              <a:spcBef>
                <a:spcPts val="1000"/>
              </a:spcBef>
              <a:spcAft>
                <a:spcPts val="0"/>
              </a:spcAft>
              <a:buClrTx/>
              <a:buSzTx/>
              <a:tabLst/>
              <a:defRPr/>
            </a:pPr>
            <a:r>
              <a:rPr lang="fr-FR" sz="2800" dirty="0" smtClean="0"/>
              <a:t>puissant</a:t>
            </a:r>
            <a:endParaRPr kumimoji="0" lang="fr-FR" sz="2800" b="0" i="0" u="sng"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fr-FR" sz="2800" dirty="0" smtClean="0"/>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5" name="Espace réservé du contenu 2">
            <a:extLst>
              <a:ext uri="{FF2B5EF4-FFF2-40B4-BE49-F238E27FC236}">
                <a16:creationId xmlns:a16="http://schemas.microsoft.com/office/drawing/2014/main" xmlns="" id="{85398997-8225-4785-AB96-99B3BB13CE5E}"/>
              </a:ext>
            </a:extLst>
          </p:cNvPr>
          <p:cNvSpPr txBox="1">
            <a:spLocks/>
          </p:cNvSpPr>
          <p:nvPr/>
        </p:nvSpPr>
        <p:spPr>
          <a:xfrm>
            <a:off x="9601200" y="5486399"/>
            <a:ext cx="2209800" cy="520687"/>
          </a:xfrm>
          <a:prstGeom prst="rect">
            <a:avLst/>
          </a:prstGeom>
          <a:ln>
            <a:solidFill>
              <a:schemeClr val="accent2">
                <a:lumMod val="75000"/>
              </a:schemeClr>
            </a:solidFill>
          </a:ln>
        </p:spPr>
        <p:txBody>
          <a:bodyPr vert="horz" lIns="91440" tIns="45720" rIns="91440" bIns="45720" rtlCol="0">
            <a:normAutofit/>
          </a:bodyPr>
          <a:lstStyle/>
          <a:p>
            <a:pPr marL="228600" marR="0" lvl="0" indent="-228600" algn="ctr" defTabSz="914400" rtl="0" eaLnBrk="1" fontAlgn="auto" latinLnBrk="0" hangingPunct="1">
              <a:lnSpc>
                <a:spcPct val="90000"/>
              </a:lnSpc>
              <a:spcBef>
                <a:spcPts val="1000"/>
              </a:spcBef>
              <a:spcAft>
                <a:spcPts val="0"/>
              </a:spcAft>
              <a:buClrTx/>
              <a:buSzTx/>
              <a:tabLst/>
              <a:defRPr/>
            </a:pPr>
            <a:r>
              <a:rPr kumimoji="0" lang="fr-FR" sz="2800" b="0" i="0" u="none" strike="noStrike" kern="1200" cap="none" spc="0" normalizeH="0" baseline="0" noProof="0" dirty="0" smtClean="0">
                <a:ln>
                  <a:noFill/>
                </a:ln>
                <a:solidFill>
                  <a:schemeClr val="tx1"/>
                </a:solidFill>
                <a:effectLst/>
                <a:uLnTx/>
                <a:uFillTx/>
                <a:latin typeface="+mn-lt"/>
                <a:ea typeface="+mn-ea"/>
                <a:cs typeface="+mn-cs"/>
              </a:rPr>
              <a:t>courageux</a:t>
            </a:r>
            <a:endParaRPr kumimoji="0" lang="fr-FR" sz="2800" b="0" i="0" u="sng"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fr-FR" sz="2800" dirty="0" smtClean="0"/>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Espace réservé du contenu 2">
            <a:extLst>
              <a:ext uri="{FF2B5EF4-FFF2-40B4-BE49-F238E27FC236}">
                <a16:creationId xmlns:a16="http://schemas.microsoft.com/office/drawing/2014/main" xmlns="" id="{85398997-8225-4785-AB96-99B3BB13CE5E}"/>
              </a:ext>
            </a:extLst>
          </p:cNvPr>
          <p:cNvSpPr txBox="1">
            <a:spLocks/>
          </p:cNvSpPr>
          <p:nvPr/>
        </p:nvSpPr>
        <p:spPr>
          <a:xfrm>
            <a:off x="4953000" y="5486399"/>
            <a:ext cx="2209800" cy="520687"/>
          </a:xfrm>
          <a:prstGeom prst="rect">
            <a:avLst/>
          </a:prstGeom>
          <a:ln>
            <a:solidFill>
              <a:schemeClr val="accent2">
                <a:lumMod val="75000"/>
              </a:schemeClr>
            </a:solidFill>
          </a:ln>
        </p:spPr>
        <p:txBody>
          <a:bodyPr vert="horz" lIns="91440" tIns="45720" rIns="91440" bIns="45720" rtlCol="0">
            <a:normAutofit/>
          </a:bodyPr>
          <a:lstStyle/>
          <a:p>
            <a:pPr marL="228600" marR="0" lvl="0" indent="-228600" algn="ctr" defTabSz="914400" rtl="0" eaLnBrk="1" fontAlgn="auto" latinLnBrk="0" hangingPunct="1">
              <a:lnSpc>
                <a:spcPct val="90000"/>
              </a:lnSpc>
              <a:spcBef>
                <a:spcPts val="1000"/>
              </a:spcBef>
              <a:spcAft>
                <a:spcPts val="0"/>
              </a:spcAft>
              <a:buClrTx/>
              <a:buSzTx/>
              <a:tabLst/>
              <a:defRPr/>
            </a:pPr>
            <a:r>
              <a:rPr kumimoji="0" lang="fr-FR" sz="2800" b="0" i="0" u="none" strike="noStrike" kern="1200" cap="none" spc="0" normalizeH="0" noProof="0" dirty="0" smtClean="0">
                <a:ln>
                  <a:noFill/>
                </a:ln>
                <a:solidFill>
                  <a:schemeClr val="tx1"/>
                </a:solidFill>
                <a:effectLst/>
                <a:uLnTx/>
                <a:uFillTx/>
                <a:latin typeface="+mn-lt"/>
                <a:ea typeface="+mn-ea"/>
                <a:cs typeface="+mn-cs"/>
              </a:rPr>
              <a:t>égoïste</a:t>
            </a: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fr-FR" sz="2800" dirty="0" smtClean="0"/>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7" name="Espace réservé du contenu 2">
            <a:extLst>
              <a:ext uri="{FF2B5EF4-FFF2-40B4-BE49-F238E27FC236}">
                <a16:creationId xmlns:a16="http://schemas.microsoft.com/office/drawing/2014/main" xmlns="" id="{85398997-8225-4785-AB96-99B3BB13CE5E}"/>
              </a:ext>
            </a:extLst>
          </p:cNvPr>
          <p:cNvSpPr txBox="1">
            <a:spLocks/>
          </p:cNvSpPr>
          <p:nvPr/>
        </p:nvSpPr>
        <p:spPr>
          <a:xfrm>
            <a:off x="7239000" y="6095999"/>
            <a:ext cx="2209800" cy="444487"/>
          </a:xfrm>
          <a:prstGeom prst="rect">
            <a:avLst/>
          </a:prstGeom>
          <a:ln>
            <a:solidFill>
              <a:schemeClr val="accent2">
                <a:lumMod val="75000"/>
              </a:schemeClr>
            </a:solidFill>
          </a:ln>
        </p:spPr>
        <p:txBody>
          <a:bodyPr vert="horz" lIns="91440" tIns="45720" rIns="91440" bIns="45720" rtlCol="0">
            <a:normAutofit lnSpcReduction="10000"/>
          </a:bodyPr>
          <a:lstStyle/>
          <a:p>
            <a:pPr marL="228600" marR="0" lvl="0" indent="-228600" algn="ctr" defTabSz="914400" rtl="0" eaLnBrk="1" fontAlgn="auto" latinLnBrk="0" hangingPunct="1">
              <a:lnSpc>
                <a:spcPct val="90000"/>
              </a:lnSpc>
              <a:spcBef>
                <a:spcPts val="1000"/>
              </a:spcBef>
              <a:spcAft>
                <a:spcPts val="0"/>
              </a:spcAft>
              <a:buClrTx/>
              <a:buSzTx/>
              <a:tabLst/>
              <a:defRPr/>
            </a:pPr>
            <a:r>
              <a:rPr kumimoji="0" lang="fr-FR" sz="2800" b="0" i="0" u="none" strike="noStrike" kern="1200" cap="none" spc="0" normalizeH="0" noProof="0" dirty="0" smtClean="0">
                <a:ln>
                  <a:noFill/>
                </a:ln>
                <a:solidFill>
                  <a:schemeClr val="tx1"/>
                </a:solidFill>
                <a:effectLst/>
                <a:uLnTx/>
                <a:uFillTx/>
                <a:latin typeface="+mn-lt"/>
                <a:ea typeface="+mn-ea"/>
                <a:cs typeface="+mn-cs"/>
              </a:rPr>
              <a:t>chétif</a:t>
            </a: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fr-FR" sz="2800" dirty="0" smtClean="0"/>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8" name="Espace réservé du contenu 2">
            <a:extLst>
              <a:ext uri="{FF2B5EF4-FFF2-40B4-BE49-F238E27FC236}">
                <a16:creationId xmlns:a16="http://schemas.microsoft.com/office/drawing/2014/main" xmlns="" id="{85398997-8225-4785-AB96-99B3BB13CE5E}"/>
              </a:ext>
            </a:extLst>
          </p:cNvPr>
          <p:cNvSpPr txBox="1">
            <a:spLocks/>
          </p:cNvSpPr>
          <p:nvPr/>
        </p:nvSpPr>
        <p:spPr>
          <a:xfrm>
            <a:off x="9601200" y="6095999"/>
            <a:ext cx="2209800" cy="457200"/>
          </a:xfrm>
          <a:prstGeom prst="rect">
            <a:avLst/>
          </a:prstGeom>
          <a:ln>
            <a:solidFill>
              <a:schemeClr val="accent2">
                <a:lumMod val="75000"/>
              </a:schemeClr>
            </a:solidFill>
          </a:ln>
        </p:spPr>
        <p:txBody>
          <a:bodyPr vert="horz" lIns="91440" tIns="45720" rIns="91440" bIns="45720" rtlCol="0">
            <a:normAutofit lnSpcReduction="10000"/>
          </a:bodyPr>
          <a:lstStyle/>
          <a:p>
            <a:pPr marL="228600" marR="0" lvl="0" indent="-228600" algn="ctr" defTabSz="914400" rtl="0" eaLnBrk="1" fontAlgn="auto" latinLnBrk="0" hangingPunct="1">
              <a:lnSpc>
                <a:spcPct val="90000"/>
              </a:lnSpc>
              <a:spcBef>
                <a:spcPts val="1000"/>
              </a:spcBef>
              <a:spcAft>
                <a:spcPts val="0"/>
              </a:spcAft>
              <a:buClrTx/>
              <a:buSzTx/>
              <a:tabLst/>
              <a:defRPr/>
            </a:pPr>
            <a:r>
              <a:rPr kumimoji="0" lang="fr-FR" sz="2800" b="0" i="0" u="none" strike="noStrike" kern="1200" cap="none" spc="0" normalizeH="0" baseline="0" noProof="0" dirty="0" smtClean="0">
                <a:ln>
                  <a:noFill/>
                </a:ln>
                <a:solidFill>
                  <a:schemeClr val="tx1"/>
                </a:solidFill>
                <a:effectLst/>
                <a:uLnTx/>
                <a:uFillTx/>
                <a:latin typeface="+mn-lt"/>
                <a:ea typeface="+mn-ea"/>
                <a:cs typeface="+mn-cs"/>
              </a:rPr>
              <a:t>généreux</a:t>
            </a:r>
            <a:endParaRPr kumimoji="0" lang="fr-FR" sz="2800" b="0" i="0" u="sng"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fr-FR" sz="2800" dirty="0" smtClean="0"/>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9" name="Espace réservé du contenu 2">
            <a:extLst>
              <a:ext uri="{FF2B5EF4-FFF2-40B4-BE49-F238E27FC236}">
                <a16:creationId xmlns:a16="http://schemas.microsoft.com/office/drawing/2014/main" xmlns="" id="{85398997-8225-4785-AB96-99B3BB13CE5E}"/>
              </a:ext>
            </a:extLst>
          </p:cNvPr>
          <p:cNvSpPr txBox="1">
            <a:spLocks/>
          </p:cNvSpPr>
          <p:nvPr/>
        </p:nvSpPr>
        <p:spPr>
          <a:xfrm>
            <a:off x="152400" y="5486399"/>
            <a:ext cx="2209800" cy="457200"/>
          </a:xfrm>
          <a:prstGeom prst="rect">
            <a:avLst/>
          </a:prstGeom>
          <a:ln>
            <a:solidFill>
              <a:schemeClr val="accent2">
                <a:lumMod val="75000"/>
              </a:schemeClr>
            </a:solidFill>
          </a:ln>
        </p:spPr>
        <p:txBody>
          <a:bodyPr vert="horz" lIns="91440" tIns="45720" rIns="91440" bIns="45720" rtlCol="0">
            <a:normAutofit lnSpcReduction="10000"/>
          </a:bodyPr>
          <a:lstStyle/>
          <a:p>
            <a:pPr marL="228600" marR="0" lvl="0" indent="-228600" algn="ctr" defTabSz="914400" rtl="0" eaLnBrk="1" fontAlgn="auto" latinLnBrk="0" hangingPunct="1">
              <a:lnSpc>
                <a:spcPct val="90000"/>
              </a:lnSpc>
              <a:spcBef>
                <a:spcPts val="1000"/>
              </a:spcBef>
              <a:spcAft>
                <a:spcPts val="0"/>
              </a:spcAft>
              <a:buClrTx/>
              <a:buSzTx/>
              <a:tabLst/>
              <a:defRPr/>
            </a:pPr>
            <a:r>
              <a:rPr kumimoji="0" lang="fr-FR" sz="2800" b="0" i="0" u="none" strike="noStrike" kern="1200" cap="none" spc="0" normalizeH="0" baseline="0" noProof="0" dirty="0" smtClean="0">
                <a:ln>
                  <a:noFill/>
                </a:ln>
                <a:solidFill>
                  <a:schemeClr val="tx1"/>
                </a:solidFill>
                <a:effectLst/>
                <a:uLnTx/>
                <a:uFillTx/>
                <a:latin typeface="+mn-lt"/>
                <a:ea typeface="+mn-ea"/>
                <a:cs typeface="+mn-cs"/>
              </a:rPr>
              <a:t>responsable</a:t>
            </a:r>
            <a:endParaRPr kumimoji="0" lang="fr-FR" sz="2800" b="0" i="0" u="sng"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fr-FR" sz="2800" dirty="0" smtClean="0"/>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0" name="Espace réservé du contenu 2">
            <a:extLst>
              <a:ext uri="{FF2B5EF4-FFF2-40B4-BE49-F238E27FC236}">
                <a16:creationId xmlns:a16="http://schemas.microsoft.com/office/drawing/2014/main" xmlns="" id="{85398997-8225-4785-AB96-99B3BB13CE5E}"/>
              </a:ext>
            </a:extLst>
          </p:cNvPr>
          <p:cNvSpPr txBox="1">
            <a:spLocks/>
          </p:cNvSpPr>
          <p:nvPr/>
        </p:nvSpPr>
        <p:spPr>
          <a:xfrm>
            <a:off x="7239000" y="5486399"/>
            <a:ext cx="2209800" cy="520687"/>
          </a:xfrm>
          <a:prstGeom prst="rect">
            <a:avLst/>
          </a:prstGeom>
          <a:ln>
            <a:solidFill>
              <a:schemeClr val="accent2">
                <a:lumMod val="75000"/>
              </a:schemeClr>
            </a:solidFill>
          </a:ln>
        </p:spPr>
        <p:txBody>
          <a:bodyPr vert="horz" lIns="91440" tIns="45720" rIns="91440" bIns="45720" rtlCol="0">
            <a:normAutofit/>
          </a:bodyPr>
          <a:lstStyle/>
          <a:p>
            <a:pPr marL="228600" marR="0" lvl="0" indent="-228600" algn="ctr" defTabSz="914400" rtl="0" eaLnBrk="1" fontAlgn="auto" latinLnBrk="0" hangingPunct="1">
              <a:lnSpc>
                <a:spcPct val="90000"/>
              </a:lnSpc>
              <a:spcBef>
                <a:spcPts val="1000"/>
              </a:spcBef>
              <a:spcAft>
                <a:spcPts val="0"/>
              </a:spcAft>
              <a:buClrTx/>
              <a:buSzTx/>
              <a:tabLst/>
              <a:defRPr/>
            </a:pPr>
            <a:r>
              <a:rPr kumimoji="0" lang="fr-FR" sz="2800" b="0" i="0" u="none" strike="noStrike" kern="1200" cap="none" spc="0" normalizeH="0" baseline="0" noProof="0" dirty="0" smtClean="0">
                <a:ln>
                  <a:noFill/>
                </a:ln>
                <a:solidFill>
                  <a:schemeClr val="tx1"/>
                </a:solidFill>
                <a:effectLst/>
                <a:uLnTx/>
                <a:uFillTx/>
                <a:latin typeface="+mn-lt"/>
                <a:ea typeface="+mn-ea"/>
                <a:cs typeface="+mn-cs"/>
              </a:rPr>
              <a:t>irresponsable</a:t>
            </a: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fr-FR" sz="2800" dirty="0" smtClean="0"/>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1" name="Espace réservé du contenu 2">
            <a:extLst>
              <a:ext uri="{FF2B5EF4-FFF2-40B4-BE49-F238E27FC236}">
                <a16:creationId xmlns:a16="http://schemas.microsoft.com/office/drawing/2014/main" xmlns="" id="{85398997-8225-4785-AB96-99B3BB13CE5E}"/>
              </a:ext>
            </a:extLst>
          </p:cNvPr>
          <p:cNvSpPr txBox="1">
            <a:spLocks/>
          </p:cNvSpPr>
          <p:nvPr/>
        </p:nvSpPr>
        <p:spPr>
          <a:xfrm>
            <a:off x="2590800" y="5486399"/>
            <a:ext cx="2209800" cy="457200"/>
          </a:xfrm>
          <a:prstGeom prst="rect">
            <a:avLst/>
          </a:prstGeom>
          <a:ln>
            <a:solidFill>
              <a:schemeClr val="accent2">
                <a:lumMod val="75000"/>
              </a:schemeClr>
            </a:solidFill>
          </a:ln>
        </p:spPr>
        <p:txBody>
          <a:bodyPr vert="horz" lIns="91440" tIns="45720" rIns="91440" bIns="45720" rtlCol="0">
            <a:normAutofit lnSpcReduction="10000"/>
          </a:bodyPr>
          <a:lstStyle/>
          <a:p>
            <a:pPr marL="228600" marR="0" lvl="0" indent="-228600" algn="ctr" defTabSz="914400" rtl="0" eaLnBrk="1" fontAlgn="auto" latinLnBrk="0" hangingPunct="1">
              <a:lnSpc>
                <a:spcPct val="90000"/>
              </a:lnSpc>
              <a:spcBef>
                <a:spcPts val="1000"/>
              </a:spcBef>
              <a:spcAft>
                <a:spcPts val="0"/>
              </a:spcAft>
              <a:buClrTx/>
              <a:buSzTx/>
              <a:tabLst/>
              <a:defRPr/>
            </a:pPr>
            <a:r>
              <a:rPr kumimoji="0" lang="fr-FR" sz="2800" b="0" i="0" u="none" strike="noStrike" kern="1200" cap="none" spc="0" normalizeH="0" baseline="0" noProof="0" dirty="0" smtClean="0">
                <a:ln>
                  <a:noFill/>
                </a:ln>
                <a:solidFill>
                  <a:schemeClr val="tx1"/>
                </a:solidFill>
                <a:effectLst/>
                <a:uLnTx/>
                <a:uFillTx/>
                <a:latin typeface="+mn-lt"/>
                <a:ea typeface="+mn-ea"/>
                <a:cs typeface="+mn-cs"/>
              </a:rPr>
              <a:t>lâche</a:t>
            </a: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fr-FR" sz="2800" dirty="0" smtClean="0"/>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2" name="Espace réservé du contenu 2">
            <a:extLst>
              <a:ext uri="{FF2B5EF4-FFF2-40B4-BE49-F238E27FC236}">
                <a16:creationId xmlns:a16="http://schemas.microsoft.com/office/drawing/2014/main" xmlns="" id="{85398997-8225-4785-AB96-99B3BB13CE5E}"/>
              </a:ext>
            </a:extLst>
          </p:cNvPr>
          <p:cNvSpPr txBox="1">
            <a:spLocks/>
          </p:cNvSpPr>
          <p:nvPr/>
        </p:nvSpPr>
        <p:spPr>
          <a:xfrm>
            <a:off x="152400" y="6096000"/>
            <a:ext cx="2209800" cy="457200"/>
          </a:xfrm>
          <a:prstGeom prst="rect">
            <a:avLst/>
          </a:prstGeom>
          <a:ln>
            <a:solidFill>
              <a:schemeClr val="accent2">
                <a:lumMod val="75000"/>
              </a:schemeClr>
            </a:solidFill>
          </a:ln>
        </p:spPr>
        <p:txBody>
          <a:bodyPr vert="horz" lIns="91440" tIns="45720" rIns="91440" bIns="45720" rtlCol="0">
            <a:normAutofit lnSpcReduction="10000"/>
          </a:bodyPr>
          <a:lstStyle/>
          <a:p>
            <a:pPr marL="228600" marR="0" lvl="0" indent="-228600" algn="ctr" defTabSz="914400" rtl="0" eaLnBrk="1" fontAlgn="auto" latinLnBrk="0" hangingPunct="1">
              <a:lnSpc>
                <a:spcPct val="90000"/>
              </a:lnSpc>
              <a:spcBef>
                <a:spcPts val="1000"/>
              </a:spcBef>
              <a:spcAft>
                <a:spcPts val="0"/>
              </a:spcAft>
              <a:buClrTx/>
              <a:buSzTx/>
              <a:tabLst/>
              <a:defRPr/>
            </a:pPr>
            <a:r>
              <a:rPr lang="fr-FR" sz="2800" dirty="0" smtClean="0"/>
              <a:t>magnifique</a:t>
            </a:r>
            <a:endParaRPr kumimoji="0" lang="fr-FR" sz="2800" b="0" i="0" u="sng"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fr-FR" sz="2800" dirty="0" smtClean="0"/>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3" name="Espace réservé du contenu 2">
            <a:extLst>
              <a:ext uri="{FF2B5EF4-FFF2-40B4-BE49-F238E27FC236}">
                <a16:creationId xmlns:a16="http://schemas.microsoft.com/office/drawing/2014/main" xmlns="" id="{85398997-8225-4785-AB96-99B3BB13CE5E}"/>
              </a:ext>
            </a:extLst>
          </p:cNvPr>
          <p:cNvSpPr txBox="1">
            <a:spLocks/>
          </p:cNvSpPr>
          <p:nvPr/>
        </p:nvSpPr>
        <p:spPr>
          <a:xfrm>
            <a:off x="4953000" y="6095999"/>
            <a:ext cx="2209800" cy="457200"/>
          </a:xfrm>
          <a:prstGeom prst="rect">
            <a:avLst/>
          </a:prstGeom>
          <a:ln>
            <a:solidFill>
              <a:schemeClr val="accent2">
                <a:lumMod val="75000"/>
              </a:schemeClr>
            </a:solidFill>
          </a:ln>
        </p:spPr>
        <p:txBody>
          <a:bodyPr vert="horz" lIns="91440" tIns="45720" rIns="91440" bIns="45720" rtlCol="0">
            <a:normAutofit lnSpcReduction="10000"/>
          </a:bodyPr>
          <a:lstStyle/>
          <a:p>
            <a:pPr marL="228600" marR="0" lvl="0" indent="-228600" algn="ctr" defTabSz="914400" rtl="0" eaLnBrk="1" fontAlgn="auto" latinLnBrk="0" hangingPunct="1">
              <a:lnSpc>
                <a:spcPct val="90000"/>
              </a:lnSpc>
              <a:spcBef>
                <a:spcPts val="1000"/>
              </a:spcBef>
              <a:spcAft>
                <a:spcPts val="0"/>
              </a:spcAft>
              <a:buClrTx/>
              <a:buSzTx/>
              <a:tabLst/>
              <a:defRPr/>
            </a:pPr>
            <a:r>
              <a:rPr lang="fr-FR" sz="2800" dirty="0" smtClean="0"/>
              <a:t>hideux</a:t>
            </a: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fr-FR" sz="2800" dirty="0" smtClean="0"/>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24" name="Éclair 23"/>
          <p:cNvSpPr/>
          <p:nvPr/>
        </p:nvSpPr>
        <p:spPr>
          <a:xfrm rot="252693">
            <a:off x="5409839" y="793493"/>
            <a:ext cx="1371600" cy="4191000"/>
          </a:xfrm>
          <a:prstGeom prst="lightningBol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5E-6 -3.33333E-6 L 0.24063 -0.65555 " pathEditMode="relative" rAng="0" ptsTypes="AA">
                                      <p:cBhvr>
                                        <p:cTn id="6" dur="2000" fill="hold"/>
                                        <p:tgtEl>
                                          <p:spTgt spid="9"/>
                                        </p:tgtEl>
                                        <p:attrNameLst>
                                          <p:attrName>ppt_x</p:attrName>
                                          <p:attrName>ppt_y</p:attrName>
                                        </p:attrNameLst>
                                      </p:cBhvr>
                                      <p:rCtr x="12000" y="-32800"/>
                                    </p:animMotion>
                                  </p:childTnLst>
                                </p:cTn>
                              </p:par>
                            </p:childTnLst>
                          </p:cTn>
                        </p:par>
                      </p:childTnLst>
                    </p:cTn>
                  </p:par>
                  <p:par>
                    <p:cTn id="7" fill="hold">
                      <p:stCondLst>
                        <p:cond delay="indefinite"/>
                      </p:stCondLst>
                      <p:childTnLst>
                        <p:par>
                          <p:cTn id="8" fill="hold">
                            <p:stCondLst>
                              <p:cond delay="0"/>
                            </p:stCondLst>
                            <p:childTnLst>
                              <p:par>
                                <p:cTn id="9" presetID="47"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fade">
                                      <p:cBhvr>
                                        <p:cTn id="11" dur="500"/>
                                        <p:tgtEl>
                                          <p:spTgt spid="24"/>
                                        </p:tgtEl>
                                      </p:cBhvr>
                                    </p:animEffect>
                                    <p:anim calcmode="lin" valueType="num">
                                      <p:cBhvr>
                                        <p:cTn id="12" dur="500" fill="hold"/>
                                        <p:tgtEl>
                                          <p:spTgt spid="24"/>
                                        </p:tgtEl>
                                        <p:attrNameLst>
                                          <p:attrName>ppt_x</p:attrName>
                                        </p:attrNameLst>
                                      </p:cBhvr>
                                      <p:tavLst>
                                        <p:tav tm="0">
                                          <p:val>
                                            <p:strVal val="#ppt_x"/>
                                          </p:val>
                                        </p:tav>
                                        <p:tav tm="100000">
                                          <p:val>
                                            <p:strVal val="#ppt_x"/>
                                          </p:val>
                                        </p:tav>
                                      </p:tavLst>
                                    </p:anim>
                                    <p:anim calcmode="lin" valueType="num">
                                      <p:cBhvr>
                                        <p:cTn id="13" dur="5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0" presetClass="path" presetSubtype="0" accel="50000" decel="50000" fill="hold" grpId="0" nodeType="clickEffect">
                                  <p:stCondLst>
                                    <p:cond delay="0"/>
                                  </p:stCondLst>
                                  <p:childTnLst>
                                    <p:animMotion origin="layout" path="M 5E-6 -2.96296E-6 L -0.02812 -0.66018 " pathEditMode="relative" rAng="0" ptsTypes="AA">
                                      <p:cBhvr>
                                        <p:cTn id="17" dur="2000" fill="hold"/>
                                        <p:tgtEl>
                                          <p:spTgt spid="10"/>
                                        </p:tgtEl>
                                        <p:attrNameLst>
                                          <p:attrName>ppt_x</p:attrName>
                                          <p:attrName>ppt_y</p:attrName>
                                        </p:attrNameLst>
                                      </p:cBhvr>
                                      <p:rCtr x="-1400" y="-33000"/>
                                    </p:animMotion>
                                  </p:childTnLst>
                                </p:cTn>
                              </p:par>
                            </p:childTnLst>
                          </p:cTn>
                        </p:par>
                      </p:childTnLst>
                    </p:cTn>
                  </p:par>
                  <p:par>
                    <p:cTn id="18" fill="hold">
                      <p:stCondLst>
                        <p:cond delay="indefinite"/>
                      </p:stCondLst>
                      <p:childTnLst>
                        <p:par>
                          <p:cTn id="19" fill="hold">
                            <p:stCondLst>
                              <p:cond delay="0"/>
                            </p:stCondLst>
                            <p:childTnLst>
                              <p:par>
                                <p:cTn id="20" presetID="0" presetClass="path" presetSubtype="0" accel="50000" decel="50000" fill="hold" grpId="0" nodeType="clickEffect">
                                  <p:stCondLst>
                                    <p:cond delay="0"/>
                                  </p:stCondLst>
                                  <p:childTnLst>
                                    <p:animMotion origin="layout" path="M 5E-6 -2.96296E-6 L -0.53438 -0.53796 " pathEditMode="relative" rAng="0" ptsTypes="AA">
                                      <p:cBhvr>
                                        <p:cTn id="21" dur="2000" fill="hold"/>
                                        <p:tgtEl>
                                          <p:spTgt spid="5"/>
                                        </p:tgtEl>
                                        <p:attrNameLst>
                                          <p:attrName>ppt_x</p:attrName>
                                          <p:attrName>ppt_y</p:attrName>
                                        </p:attrNameLst>
                                      </p:cBhvr>
                                      <p:rCtr x="-26700" y="-26900"/>
                                    </p:animMotion>
                                  </p:childTnLst>
                                </p:cTn>
                              </p:par>
                            </p:childTnLst>
                          </p:cTn>
                        </p:par>
                      </p:childTnLst>
                    </p:cTn>
                  </p:par>
                  <p:par>
                    <p:cTn id="22" fill="hold">
                      <p:stCondLst>
                        <p:cond delay="indefinite"/>
                      </p:stCondLst>
                      <p:childTnLst>
                        <p:par>
                          <p:cTn id="23" fill="hold">
                            <p:stCondLst>
                              <p:cond delay="0"/>
                            </p:stCondLst>
                            <p:childTnLst>
                              <p:par>
                                <p:cTn id="24" presetID="0" presetClass="path" presetSubtype="0" accel="50000" decel="50000" fill="hold" grpId="0" nodeType="clickEffect">
                                  <p:stCondLst>
                                    <p:cond delay="0"/>
                                  </p:stCondLst>
                                  <p:childTnLst>
                                    <p:animMotion origin="layout" path="M 5E-6 -3.33333E-6 L 0.34688 -0.53333 " pathEditMode="relative" rAng="0" ptsTypes="AA">
                                      <p:cBhvr>
                                        <p:cTn id="25" dur="2000" fill="hold"/>
                                        <p:tgtEl>
                                          <p:spTgt spid="11"/>
                                        </p:tgtEl>
                                        <p:attrNameLst>
                                          <p:attrName>ppt_x</p:attrName>
                                          <p:attrName>ppt_y</p:attrName>
                                        </p:attrNameLst>
                                      </p:cBhvr>
                                      <p:rCtr x="17300" y="-26700"/>
                                    </p:animMotion>
                                  </p:childTnLst>
                                </p:cTn>
                              </p:par>
                            </p:childTnLst>
                          </p:cTn>
                        </p:par>
                      </p:childTnLst>
                    </p:cTn>
                  </p:par>
                  <p:par>
                    <p:cTn id="26" fill="hold">
                      <p:stCondLst>
                        <p:cond delay="indefinite"/>
                      </p:stCondLst>
                      <p:childTnLst>
                        <p:par>
                          <p:cTn id="27" fill="hold">
                            <p:stCondLst>
                              <p:cond delay="0"/>
                            </p:stCondLst>
                            <p:childTnLst>
                              <p:par>
                                <p:cTn id="28" presetID="0" presetClass="path" presetSubtype="0" accel="50000" decel="50000" fill="hold" grpId="0" nodeType="clickEffect">
                                  <p:stCondLst>
                                    <p:cond delay="0"/>
                                  </p:stCondLst>
                                  <p:childTnLst>
                                    <p:animMotion origin="layout" path="M 5E-6 -2.22222E-6 L -0.52813 -0.5 " pathEditMode="relative" rAng="0" ptsTypes="AA">
                                      <p:cBhvr>
                                        <p:cTn id="29" dur="2000" fill="hold"/>
                                        <p:tgtEl>
                                          <p:spTgt spid="8"/>
                                        </p:tgtEl>
                                        <p:attrNameLst>
                                          <p:attrName>ppt_x</p:attrName>
                                          <p:attrName>ppt_y</p:attrName>
                                        </p:attrNameLst>
                                      </p:cBhvr>
                                      <p:rCtr x="-26400" y="-25000"/>
                                    </p:animMotion>
                                  </p:childTnLst>
                                </p:cTn>
                              </p:par>
                            </p:childTnLst>
                          </p:cTn>
                        </p:par>
                      </p:childTnLst>
                    </p:cTn>
                  </p:par>
                  <p:par>
                    <p:cTn id="30" fill="hold">
                      <p:stCondLst>
                        <p:cond delay="indefinite"/>
                      </p:stCondLst>
                      <p:childTnLst>
                        <p:par>
                          <p:cTn id="31" fill="hold">
                            <p:stCondLst>
                              <p:cond delay="0"/>
                            </p:stCondLst>
                            <p:childTnLst>
                              <p:par>
                                <p:cTn id="32" presetID="0" presetClass="path" presetSubtype="0" accel="50000" decel="50000" fill="hold" grpId="0" nodeType="clickEffect">
                                  <p:stCondLst>
                                    <p:cond delay="0"/>
                                  </p:stCondLst>
                                  <p:childTnLst>
                                    <p:animMotion origin="layout" path="M 5E-6 -2.96296E-6 L 0.15938 -0.42685 " pathEditMode="relative" rAng="0" ptsTypes="AA">
                                      <p:cBhvr>
                                        <p:cTn id="33" dur="2000" fill="hold"/>
                                        <p:tgtEl>
                                          <p:spTgt spid="6"/>
                                        </p:tgtEl>
                                        <p:attrNameLst>
                                          <p:attrName>ppt_x</p:attrName>
                                          <p:attrName>ppt_y</p:attrName>
                                        </p:attrNameLst>
                                      </p:cBhvr>
                                      <p:rCtr x="8000" y="-21300"/>
                                    </p:animMotion>
                                  </p:childTnLst>
                                </p:cTn>
                              </p:par>
                            </p:childTnLst>
                          </p:cTn>
                        </p:par>
                      </p:childTnLst>
                    </p:cTn>
                  </p:par>
                  <p:par>
                    <p:cTn id="34" fill="hold">
                      <p:stCondLst>
                        <p:cond delay="indefinite"/>
                      </p:stCondLst>
                      <p:childTnLst>
                        <p:par>
                          <p:cTn id="35" fill="hold">
                            <p:stCondLst>
                              <p:cond delay="0"/>
                            </p:stCondLst>
                            <p:childTnLst>
                              <p:par>
                                <p:cTn id="36" presetID="0" presetClass="path" presetSubtype="0" accel="50000" decel="50000" fill="hold" grpId="0" nodeType="clickEffect">
                                  <p:stCondLst>
                                    <p:cond delay="0"/>
                                  </p:stCondLst>
                                  <p:childTnLst>
                                    <p:animMotion origin="layout" path="M 5E-6 -2.22222E-6 L 0.04063 -0.38889 " pathEditMode="relative" rAng="0" ptsTypes="AA">
                                      <p:cBhvr>
                                        <p:cTn id="37" dur="2000" fill="hold"/>
                                        <p:tgtEl>
                                          <p:spTgt spid="4"/>
                                        </p:tgtEl>
                                        <p:attrNameLst>
                                          <p:attrName>ppt_x</p:attrName>
                                          <p:attrName>ppt_y</p:attrName>
                                        </p:attrNameLst>
                                      </p:cBhvr>
                                      <p:rCtr x="2000" y="-19400"/>
                                    </p:animMotion>
                                  </p:childTnLst>
                                </p:cTn>
                              </p:par>
                            </p:childTnLst>
                          </p:cTn>
                        </p:par>
                      </p:childTnLst>
                    </p:cTn>
                  </p:par>
                  <p:par>
                    <p:cTn id="38" fill="hold">
                      <p:stCondLst>
                        <p:cond delay="indefinite"/>
                      </p:stCondLst>
                      <p:childTnLst>
                        <p:par>
                          <p:cTn id="39" fill="hold">
                            <p:stCondLst>
                              <p:cond delay="0"/>
                            </p:stCondLst>
                            <p:childTnLst>
                              <p:par>
                                <p:cTn id="40" presetID="0" presetClass="path" presetSubtype="0" accel="50000" decel="50000" fill="hold" grpId="0" nodeType="clickEffect">
                                  <p:stCondLst>
                                    <p:cond delay="0"/>
                                  </p:stCondLst>
                                  <p:childTnLst>
                                    <p:animMotion origin="layout" path="M 5E-6 3.7037E-6 L -0.03437 -0.38797 " pathEditMode="relative" rAng="0" ptsTypes="AA">
                                      <p:cBhvr>
                                        <p:cTn id="41" dur="2000" fill="hold"/>
                                        <p:tgtEl>
                                          <p:spTgt spid="7"/>
                                        </p:tgtEl>
                                        <p:attrNameLst>
                                          <p:attrName>ppt_x</p:attrName>
                                          <p:attrName>ppt_y</p:attrName>
                                        </p:attrNameLst>
                                      </p:cBhvr>
                                      <p:rCtr x="-1700" y="-19400"/>
                                    </p:animMotion>
                                  </p:childTnLst>
                                </p:cTn>
                              </p:par>
                            </p:childTnLst>
                          </p:cTn>
                        </p:par>
                      </p:childTnLst>
                    </p:cTn>
                  </p:par>
                  <p:par>
                    <p:cTn id="42" fill="hold">
                      <p:stCondLst>
                        <p:cond delay="indefinite"/>
                      </p:stCondLst>
                      <p:childTnLst>
                        <p:par>
                          <p:cTn id="43" fill="hold">
                            <p:stCondLst>
                              <p:cond delay="0"/>
                            </p:stCondLst>
                            <p:childTnLst>
                              <p:par>
                                <p:cTn id="44" presetID="0" presetClass="path" presetSubtype="0" accel="50000" decel="50000" fill="hold" grpId="0" nodeType="clickEffect">
                                  <p:stCondLst>
                                    <p:cond delay="0"/>
                                  </p:stCondLst>
                                  <p:childTnLst>
                                    <p:animMotion origin="layout" path="M 5E-6 -2.22222E-6 L 0.24063 -0.26666 " pathEditMode="relative" rAng="0" ptsTypes="AA">
                                      <p:cBhvr>
                                        <p:cTn id="45" dur="2000" fill="hold"/>
                                        <p:tgtEl>
                                          <p:spTgt spid="12"/>
                                        </p:tgtEl>
                                        <p:attrNameLst>
                                          <p:attrName>ppt_x</p:attrName>
                                          <p:attrName>ppt_y</p:attrName>
                                        </p:attrNameLst>
                                      </p:cBhvr>
                                      <p:rCtr x="12000" y="-13300"/>
                                    </p:animMotion>
                                  </p:childTnLst>
                                </p:cTn>
                              </p:par>
                            </p:childTnLst>
                          </p:cTn>
                        </p:par>
                      </p:childTnLst>
                    </p:cTn>
                  </p:par>
                  <p:par>
                    <p:cTn id="46" fill="hold">
                      <p:stCondLst>
                        <p:cond delay="indefinite"/>
                      </p:stCondLst>
                      <p:childTnLst>
                        <p:par>
                          <p:cTn id="47" fill="hold">
                            <p:stCondLst>
                              <p:cond delay="0"/>
                            </p:stCondLst>
                            <p:childTnLst>
                              <p:par>
                                <p:cTn id="48" presetID="0" presetClass="path" presetSubtype="0" accel="50000" decel="50000" fill="hold" grpId="0" nodeType="clickEffect">
                                  <p:stCondLst>
                                    <p:cond delay="0"/>
                                  </p:stCondLst>
                                  <p:childTnLst>
                                    <p:animMotion origin="layout" path="M 5E-6 -2.22222E-6 L 0.15313 -0.26666 " pathEditMode="relative" rAng="0" ptsTypes="AA">
                                      <p:cBhvr>
                                        <p:cTn id="49" dur="2000" fill="hold"/>
                                        <p:tgtEl>
                                          <p:spTgt spid="13"/>
                                        </p:tgtEl>
                                        <p:attrNameLst>
                                          <p:attrName>ppt_x</p:attrName>
                                          <p:attrName>ppt_y</p:attrName>
                                        </p:attrNameLst>
                                      </p:cBhvr>
                                      <p:rCtr x="7700" y="-133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2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78F8B96-C37A-BD4C-9730-09B53676BF5F}"/>
              </a:ext>
            </a:extLst>
          </p:cNvPr>
          <p:cNvSpPr>
            <a:spLocks noGrp="1"/>
          </p:cNvSpPr>
          <p:nvPr>
            <p:ph type="title"/>
          </p:nvPr>
        </p:nvSpPr>
        <p:spPr>
          <a:xfrm>
            <a:off x="838200" y="365125"/>
            <a:ext cx="10515600" cy="1387475"/>
          </a:xfrm>
        </p:spPr>
        <p:txBody>
          <a:bodyPr>
            <a:noAutofit/>
          </a:bodyPr>
          <a:lstStyle/>
          <a:p>
            <a:r>
              <a:rPr lang="fr-FR" sz="2800" dirty="0"/>
              <a:t/>
            </a:r>
            <a:br>
              <a:rPr lang="fr-FR" sz="2800" dirty="0"/>
            </a:br>
            <a:r>
              <a:rPr lang="fr-FR" sz="2800" dirty="0"/>
              <a:t/>
            </a:r>
            <a:br>
              <a:rPr lang="fr-FR" sz="2800" dirty="0"/>
            </a:br>
            <a:r>
              <a:rPr lang="fr-FR" sz="2800" dirty="0"/>
              <a:t>Invente un petit texte de 2/3 phrases qui emploie ces mots et </a:t>
            </a:r>
            <a:r>
              <a:rPr lang="fr-FR" sz="2800" dirty="0" smtClean="0"/>
              <a:t>conjugue les verbes au présent : </a:t>
            </a:r>
            <a:r>
              <a:rPr lang="fr-FR" sz="2800" dirty="0"/>
              <a:t/>
            </a:r>
            <a:br>
              <a:rPr lang="fr-FR" sz="2800" dirty="0"/>
            </a:br>
            <a:r>
              <a:rPr lang="fr-FR" sz="2800" dirty="0"/>
              <a:t/>
            </a:r>
            <a:br>
              <a:rPr lang="fr-FR" sz="2800" dirty="0"/>
            </a:br>
            <a:r>
              <a:rPr lang="fr-FR" sz="2800" dirty="0"/>
              <a:t/>
            </a:r>
            <a:br>
              <a:rPr lang="fr-FR" sz="2800" dirty="0"/>
            </a:br>
            <a:endParaRPr lang="fr-FR" sz="2800" dirty="0"/>
          </a:p>
        </p:txBody>
      </p:sp>
      <p:sp>
        <p:nvSpPr>
          <p:cNvPr id="5" name="ZoneTexte 4">
            <a:extLst>
              <a:ext uri="{FF2B5EF4-FFF2-40B4-BE49-F238E27FC236}">
                <a16:creationId xmlns:a16="http://schemas.microsoft.com/office/drawing/2014/main" xmlns="" id="{902833A0-A40E-324D-8321-A1E935291679}"/>
              </a:ext>
            </a:extLst>
          </p:cNvPr>
          <p:cNvSpPr txBox="1"/>
          <p:nvPr/>
        </p:nvSpPr>
        <p:spPr>
          <a:xfrm>
            <a:off x="376777" y="5541428"/>
            <a:ext cx="1828800" cy="523220"/>
          </a:xfrm>
          <a:prstGeom prst="rect">
            <a:avLst/>
          </a:prstGeom>
          <a:noFill/>
        </p:spPr>
        <p:txBody>
          <a:bodyPr wrap="square" rtlCol="0">
            <a:spAutoFit/>
          </a:bodyPr>
          <a:lstStyle/>
          <a:p>
            <a:pPr algn="ctr"/>
            <a:endParaRPr lang="fr-FR" sz="2800" dirty="0">
              <a:solidFill>
                <a:srgbClr val="C00000"/>
              </a:solidFill>
            </a:endParaRPr>
          </a:p>
        </p:txBody>
      </p:sp>
      <p:sp>
        <p:nvSpPr>
          <p:cNvPr id="6" name="ZoneTexte 5">
            <a:extLst>
              <a:ext uri="{FF2B5EF4-FFF2-40B4-BE49-F238E27FC236}">
                <a16:creationId xmlns:a16="http://schemas.microsoft.com/office/drawing/2014/main" xmlns="" id="{61C5C295-6DB8-0C4D-8709-42060771151A}"/>
              </a:ext>
            </a:extLst>
          </p:cNvPr>
          <p:cNvSpPr txBox="1"/>
          <p:nvPr/>
        </p:nvSpPr>
        <p:spPr>
          <a:xfrm>
            <a:off x="2048939" y="5541428"/>
            <a:ext cx="1828800" cy="523220"/>
          </a:xfrm>
          <a:prstGeom prst="rect">
            <a:avLst/>
          </a:prstGeom>
          <a:noFill/>
        </p:spPr>
        <p:txBody>
          <a:bodyPr wrap="square" rtlCol="0">
            <a:spAutoFit/>
          </a:bodyPr>
          <a:lstStyle/>
          <a:p>
            <a:pPr algn="l"/>
            <a:endParaRPr lang="fr-FR" sz="2800" dirty="0">
              <a:solidFill>
                <a:srgbClr val="C00000"/>
              </a:solidFill>
            </a:endParaRPr>
          </a:p>
        </p:txBody>
      </p:sp>
      <p:sp>
        <p:nvSpPr>
          <p:cNvPr id="7" name="ZoneTexte 6">
            <a:extLst>
              <a:ext uri="{FF2B5EF4-FFF2-40B4-BE49-F238E27FC236}">
                <a16:creationId xmlns:a16="http://schemas.microsoft.com/office/drawing/2014/main" xmlns="" id="{DAEE8F5C-EAB4-CC4B-AA0D-753C138C1A57}"/>
              </a:ext>
            </a:extLst>
          </p:cNvPr>
          <p:cNvSpPr txBox="1"/>
          <p:nvPr/>
        </p:nvSpPr>
        <p:spPr>
          <a:xfrm>
            <a:off x="3604682" y="5541425"/>
            <a:ext cx="1828800" cy="523220"/>
          </a:xfrm>
          <a:prstGeom prst="rect">
            <a:avLst/>
          </a:prstGeom>
          <a:noFill/>
        </p:spPr>
        <p:txBody>
          <a:bodyPr wrap="square" rtlCol="0">
            <a:spAutoFit/>
          </a:bodyPr>
          <a:lstStyle/>
          <a:p>
            <a:pPr algn="l"/>
            <a:endParaRPr lang="fr-FR" sz="2800" dirty="0">
              <a:solidFill>
                <a:srgbClr val="C00000"/>
              </a:solidFill>
            </a:endParaRPr>
          </a:p>
        </p:txBody>
      </p:sp>
      <p:sp>
        <p:nvSpPr>
          <p:cNvPr id="8" name="ZoneTexte 7">
            <a:extLst>
              <a:ext uri="{FF2B5EF4-FFF2-40B4-BE49-F238E27FC236}">
                <a16:creationId xmlns:a16="http://schemas.microsoft.com/office/drawing/2014/main" xmlns="" id="{5F20C6B9-1D59-8843-826F-BECA4EBA7902}"/>
              </a:ext>
            </a:extLst>
          </p:cNvPr>
          <p:cNvSpPr txBox="1"/>
          <p:nvPr/>
        </p:nvSpPr>
        <p:spPr>
          <a:xfrm>
            <a:off x="4747686" y="5552014"/>
            <a:ext cx="1828800" cy="523220"/>
          </a:xfrm>
          <a:prstGeom prst="rect">
            <a:avLst/>
          </a:prstGeom>
          <a:noFill/>
        </p:spPr>
        <p:txBody>
          <a:bodyPr wrap="square" rtlCol="0">
            <a:spAutoFit/>
          </a:bodyPr>
          <a:lstStyle/>
          <a:p>
            <a:pPr algn="l"/>
            <a:endParaRPr lang="fr-FR" sz="2800" dirty="0">
              <a:solidFill>
                <a:srgbClr val="C00000"/>
              </a:solidFill>
            </a:endParaRPr>
          </a:p>
        </p:txBody>
      </p:sp>
      <p:sp>
        <p:nvSpPr>
          <p:cNvPr id="11" name="ZoneTexte 10">
            <a:extLst>
              <a:ext uri="{FF2B5EF4-FFF2-40B4-BE49-F238E27FC236}">
                <a16:creationId xmlns:a16="http://schemas.microsoft.com/office/drawing/2014/main" xmlns="" id="{9863CBEB-1EFB-FA41-9764-7CDDCE780E87}"/>
              </a:ext>
            </a:extLst>
          </p:cNvPr>
          <p:cNvSpPr txBox="1"/>
          <p:nvPr/>
        </p:nvSpPr>
        <p:spPr>
          <a:xfrm>
            <a:off x="6049434" y="5552015"/>
            <a:ext cx="1828800" cy="523220"/>
          </a:xfrm>
          <a:prstGeom prst="rect">
            <a:avLst/>
          </a:prstGeom>
          <a:noFill/>
        </p:spPr>
        <p:txBody>
          <a:bodyPr wrap="square" rtlCol="0">
            <a:spAutoFit/>
          </a:bodyPr>
          <a:lstStyle/>
          <a:p>
            <a:pPr algn="l"/>
            <a:endParaRPr lang="fr-FR" sz="2800" dirty="0">
              <a:solidFill>
                <a:srgbClr val="C00000"/>
              </a:solidFill>
            </a:endParaRPr>
          </a:p>
        </p:txBody>
      </p:sp>
      <p:sp>
        <p:nvSpPr>
          <p:cNvPr id="12" name="ZoneTexte 11">
            <a:extLst>
              <a:ext uri="{FF2B5EF4-FFF2-40B4-BE49-F238E27FC236}">
                <a16:creationId xmlns:a16="http://schemas.microsoft.com/office/drawing/2014/main" xmlns="" id="{E24758FC-354D-044C-97DC-D66857E6F4CD}"/>
              </a:ext>
            </a:extLst>
          </p:cNvPr>
          <p:cNvSpPr txBox="1"/>
          <p:nvPr/>
        </p:nvSpPr>
        <p:spPr>
          <a:xfrm>
            <a:off x="7499347" y="5520259"/>
            <a:ext cx="1828800" cy="523220"/>
          </a:xfrm>
          <a:prstGeom prst="rect">
            <a:avLst/>
          </a:prstGeom>
          <a:noFill/>
        </p:spPr>
        <p:txBody>
          <a:bodyPr wrap="square" rtlCol="0">
            <a:spAutoFit/>
          </a:bodyPr>
          <a:lstStyle/>
          <a:p>
            <a:pPr algn="l"/>
            <a:endParaRPr lang="fr-FR" sz="2800" dirty="0">
              <a:solidFill>
                <a:srgbClr val="C00000"/>
              </a:solidFill>
            </a:endParaRPr>
          </a:p>
        </p:txBody>
      </p:sp>
      <p:sp>
        <p:nvSpPr>
          <p:cNvPr id="13" name="ZoneTexte 12">
            <a:extLst>
              <a:ext uri="{FF2B5EF4-FFF2-40B4-BE49-F238E27FC236}">
                <a16:creationId xmlns:a16="http://schemas.microsoft.com/office/drawing/2014/main" xmlns="" id="{22AA3E28-8460-4242-ADFA-2B85778A2E95}"/>
              </a:ext>
            </a:extLst>
          </p:cNvPr>
          <p:cNvSpPr txBox="1"/>
          <p:nvPr/>
        </p:nvSpPr>
        <p:spPr>
          <a:xfrm>
            <a:off x="8716426" y="5520262"/>
            <a:ext cx="850907" cy="523220"/>
          </a:xfrm>
          <a:prstGeom prst="rect">
            <a:avLst/>
          </a:prstGeom>
          <a:noFill/>
        </p:spPr>
        <p:txBody>
          <a:bodyPr wrap="square" rtlCol="0">
            <a:spAutoFit/>
          </a:bodyPr>
          <a:lstStyle/>
          <a:p>
            <a:pPr algn="l"/>
            <a:endParaRPr lang="fr-FR" sz="2800" dirty="0">
              <a:solidFill>
                <a:srgbClr val="C00000"/>
              </a:solidFill>
            </a:endParaRPr>
          </a:p>
        </p:txBody>
      </p:sp>
      <p:graphicFrame>
        <p:nvGraphicFramePr>
          <p:cNvPr id="15" name="Tableau 15">
            <a:extLst>
              <a:ext uri="{FF2B5EF4-FFF2-40B4-BE49-F238E27FC236}">
                <a16:creationId xmlns:a16="http://schemas.microsoft.com/office/drawing/2014/main" xmlns="" id="{27998EE9-C3C3-0047-89A1-2DAC4AEE7251}"/>
              </a:ext>
            </a:extLst>
          </p:cNvPr>
          <p:cNvGraphicFramePr>
            <a:graphicFrameLocks noGrp="1"/>
          </p:cNvGraphicFramePr>
          <p:nvPr>
            <p:extLst>
              <p:ext uri="{D42A27DB-BD31-4B8C-83A1-F6EECF244321}">
                <p14:modId xmlns:p14="http://schemas.microsoft.com/office/powerpoint/2010/main" val="4067389261"/>
              </p:ext>
            </p:extLst>
          </p:nvPr>
        </p:nvGraphicFramePr>
        <p:xfrm>
          <a:off x="1447800" y="1981200"/>
          <a:ext cx="9220200" cy="3733800"/>
        </p:xfrm>
        <a:graphic>
          <a:graphicData uri="http://schemas.openxmlformats.org/drawingml/2006/table">
            <a:tbl>
              <a:tblPr firstRow="1" bandRow="1">
                <a:tableStyleId>{5C22544A-7EE6-4342-B048-85BDC9FD1C3A}</a:tableStyleId>
              </a:tblPr>
              <a:tblGrid>
                <a:gridCol w="2048098">
                  <a:extLst>
                    <a:ext uri="{9D8B030D-6E8A-4147-A177-3AD203B41FA5}">
                      <a16:colId xmlns:a16="http://schemas.microsoft.com/office/drawing/2014/main" xmlns="" val="1829894862"/>
                    </a:ext>
                  </a:extLst>
                </a:gridCol>
                <a:gridCol w="3586051">
                  <a:extLst>
                    <a:ext uri="{9D8B030D-6E8A-4147-A177-3AD203B41FA5}">
                      <a16:colId xmlns:a16="http://schemas.microsoft.com/office/drawing/2014/main" xmlns="" val="405785588"/>
                    </a:ext>
                  </a:extLst>
                </a:gridCol>
                <a:gridCol w="3586051">
                  <a:extLst>
                    <a:ext uri="{9D8B030D-6E8A-4147-A177-3AD203B41FA5}">
                      <a16:colId xmlns:a16="http://schemas.microsoft.com/office/drawing/2014/main" xmlns="" val="1614464961"/>
                    </a:ext>
                  </a:extLst>
                </a:gridCol>
              </a:tblGrid>
              <a:tr h="1186440">
                <a:tc>
                  <a:txBody>
                    <a:bodyPr/>
                    <a:lstStyle/>
                    <a:p>
                      <a:pPr algn="ctr"/>
                      <a:r>
                        <a:rPr lang="fr-FR" sz="2800" dirty="0"/>
                        <a:t>Les </a:t>
                      </a:r>
                      <a:r>
                        <a:rPr lang="fr-FR" sz="2800" dirty="0" smtClean="0"/>
                        <a:t>verbes</a:t>
                      </a:r>
                      <a:endParaRPr lang="fr-FR" sz="2800" dirty="0"/>
                    </a:p>
                  </a:txBody>
                  <a:tcPr/>
                </a:tc>
                <a:tc>
                  <a:txBody>
                    <a:bodyPr/>
                    <a:lstStyle/>
                    <a:p>
                      <a:pPr algn="ctr"/>
                      <a:r>
                        <a:rPr lang="fr-FR" sz="2800" dirty="0"/>
                        <a:t>Les noms</a:t>
                      </a:r>
                      <a:r>
                        <a:rPr lang="fr-FR" dirty="0"/>
                        <a:t> </a:t>
                      </a:r>
                    </a:p>
                  </a:txBody>
                  <a:tcPr/>
                </a:tc>
                <a:tc>
                  <a:txBody>
                    <a:bodyPr/>
                    <a:lstStyle/>
                    <a:p>
                      <a:pPr algn="ctr"/>
                      <a:r>
                        <a:rPr lang="fr-FR" sz="2800" dirty="0"/>
                        <a:t>Les adjectifs</a:t>
                      </a:r>
                    </a:p>
                  </a:txBody>
                  <a:tcPr/>
                </a:tc>
                <a:extLst>
                  <a:ext uri="{0D108BD9-81ED-4DB2-BD59-A6C34878D82A}">
                    <a16:rowId xmlns:a16="http://schemas.microsoft.com/office/drawing/2014/main" xmlns="" val="3321423243"/>
                  </a:ext>
                </a:extLst>
              </a:tr>
              <a:tr h="849120">
                <a:tc>
                  <a:txBody>
                    <a:bodyPr/>
                    <a:lstStyle/>
                    <a:p>
                      <a:pPr algn="ctr"/>
                      <a:r>
                        <a:rPr lang="fr-FR" sz="2800" dirty="0" smtClean="0"/>
                        <a:t>combattre</a:t>
                      </a:r>
                      <a:endParaRPr lang="fr-FR" sz="2800" dirty="0"/>
                    </a:p>
                  </a:txBody>
                  <a:tcPr/>
                </a:tc>
                <a:tc>
                  <a:txBody>
                    <a:bodyPr/>
                    <a:lstStyle/>
                    <a:p>
                      <a:pPr algn="ctr"/>
                      <a:r>
                        <a:rPr lang="fr-FR" sz="2800" dirty="0" smtClean="0"/>
                        <a:t>héroïne</a:t>
                      </a:r>
                      <a:endParaRPr lang="fr-FR" sz="2800" dirty="0"/>
                    </a:p>
                  </a:txBody>
                  <a:tcPr/>
                </a:tc>
                <a:tc>
                  <a:txBody>
                    <a:bodyPr/>
                    <a:lstStyle/>
                    <a:p>
                      <a:pPr algn="ctr"/>
                      <a:r>
                        <a:rPr lang="fr-FR" sz="2800" dirty="0" smtClean="0"/>
                        <a:t>volontaire</a:t>
                      </a:r>
                      <a:endParaRPr lang="fr-FR" sz="2800" dirty="0"/>
                    </a:p>
                  </a:txBody>
                  <a:tcPr/>
                </a:tc>
                <a:extLst>
                  <a:ext uri="{0D108BD9-81ED-4DB2-BD59-A6C34878D82A}">
                    <a16:rowId xmlns:a16="http://schemas.microsoft.com/office/drawing/2014/main" xmlns="" val="3520551004"/>
                  </a:ext>
                </a:extLst>
              </a:tr>
              <a:tr h="849120">
                <a:tc>
                  <a:txBody>
                    <a:bodyPr/>
                    <a:lstStyle/>
                    <a:p>
                      <a:pPr algn="ctr"/>
                      <a:r>
                        <a:rPr lang="fr-FR" sz="2800" dirty="0" smtClean="0"/>
                        <a:t>voyager</a:t>
                      </a:r>
                      <a:endParaRPr lang="fr-FR" sz="2800" dirty="0"/>
                    </a:p>
                  </a:txBody>
                  <a:tcPr/>
                </a:tc>
                <a:tc>
                  <a:txBody>
                    <a:bodyPr/>
                    <a:lstStyle/>
                    <a:p>
                      <a:pPr algn="ctr"/>
                      <a:r>
                        <a:rPr lang="fr-FR" sz="2800" dirty="0" smtClean="0"/>
                        <a:t>ténacité</a:t>
                      </a:r>
                      <a:endParaRPr lang="fr-FR" sz="2800" dirty="0"/>
                    </a:p>
                  </a:txBody>
                  <a:tcPr/>
                </a:tc>
                <a:tc>
                  <a:txBody>
                    <a:bodyPr/>
                    <a:lstStyle/>
                    <a:p>
                      <a:pPr algn="ctr"/>
                      <a:r>
                        <a:rPr lang="fr-FR" sz="2800" dirty="0" smtClean="0"/>
                        <a:t>forte</a:t>
                      </a:r>
                      <a:endParaRPr lang="fr-FR" sz="2800" dirty="0"/>
                    </a:p>
                  </a:txBody>
                  <a:tcPr/>
                </a:tc>
                <a:extLst>
                  <a:ext uri="{0D108BD9-81ED-4DB2-BD59-A6C34878D82A}">
                    <a16:rowId xmlns:a16="http://schemas.microsoft.com/office/drawing/2014/main" xmlns="" val="1721871193"/>
                  </a:ext>
                </a:extLst>
              </a:tr>
              <a:tr h="849120">
                <a:tc>
                  <a:txBody>
                    <a:bodyPr/>
                    <a:lstStyle/>
                    <a:p>
                      <a:pPr algn="ctr"/>
                      <a:r>
                        <a:rPr lang="fr-FR" sz="2800" dirty="0" smtClean="0"/>
                        <a:t>défendre</a:t>
                      </a:r>
                      <a:endParaRPr lang="fr-FR" sz="2800" dirty="0"/>
                    </a:p>
                  </a:txBody>
                  <a:tcPr/>
                </a:tc>
                <a:tc>
                  <a:txBody>
                    <a:bodyPr/>
                    <a:lstStyle/>
                    <a:p>
                      <a:pPr algn="ctr"/>
                      <a:r>
                        <a:rPr lang="fr-FR" sz="2800" dirty="0" smtClean="0"/>
                        <a:t>courage</a:t>
                      </a:r>
                      <a:endParaRPr lang="fr-FR" sz="2800" dirty="0"/>
                    </a:p>
                  </a:txBody>
                  <a:tcPr/>
                </a:tc>
                <a:tc>
                  <a:txBody>
                    <a:bodyPr/>
                    <a:lstStyle/>
                    <a:p>
                      <a:pPr algn="ctr"/>
                      <a:r>
                        <a:rPr lang="fr-FR" sz="2800" dirty="0" smtClean="0"/>
                        <a:t>magnifique</a:t>
                      </a:r>
                      <a:endParaRPr lang="fr-FR" sz="2800" dirty="0"/>
                    </a:p>
                  </a:txBody>
                  <a:tcPr/>
                </a:tc>
                <a:extLst>
                  <a:ext uri="{0D108BD9-81ED-4DB2-BD59-A6C34878D82A}">
                    <a16:rowId xmlns:a16="http://schemas.microsoft.com/office/drawing/2014/main" xmlns="" val="2743839404"/>
                  </a:ext>
                </a:extLst>
              </a:tr>
            </a:tbl>
          </a:graphicData>
        </a:graphic>
      </p:graphicFrame>
    </p:spTree>
    <p:extLst>
      <p:ext uri="{BB962C8B-B14F-4D97-AF65-F5344CB8AC3E}">
        <p14:creationId xmlns:p14="http://schemas.microsoft.com/office/powerpoint/2010/main" val="17218467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752600"/>
            <a:ext cx="11353800" cy="3444875"/>
          </a:xfrm>
        </p:spPr>
        <p:txBody>
          <a:bodyPr>
            <a:normAutofit/>
          </a:bodyPr>
          <a:lstStyle/>
          <a:p>
            <a:r>
              <a:rPr lang="fr-FR" dirty="0" smtClean="0"/>
              <a:t>Cette magnifique héroïne combat avec ténacité et courage. </a:t>
            </a:r>
            <a:br>
              <a:rPr lang="fr-FR" dirty="0" smtClean="0"/>
            </a:br>
            <a:r>
              <a:rPr lang="fr-FR" dirty="0" smtClean="0"/>
              <a:t>Forte et volontaire elle défend les peuples qu’elle rencontre lorsqu’elle voyage. </a:t>
            </a:r>
            <a:endParaRPr lang="fr-FR" dirty="0"/>
          </a:p>
        </p:txBody>
      </p:sp>
      <p:sp>
        <p:nvSpPr>
          <p:cNvPr id="3" name="Titre 1">
            <a:extLst>
              <a:ext uri="{FF2B5EF4-FFF2-40B4-BE49-F238E27FC236}">
                <a16:creationId xmlns:a16="http://schemas.microsoft.com/office/drawing/2014/main" xmlns="" id="{C78F8B96-C37A-BD4C-9730-09B53676BF5F}"/>
              </a:ext>
            </a:extLst>
          </p:cNvPr>
          <p:cNvSpPr txBox="1">
            <a:spLocks/>
          </p:cNvSpPr>
          <p:nvPr/>
        </p:nvSpPr>
        <p:spPr>
          <a:xfrm>
            <a:off x="533400" y="457200"/>
            <a:ext cx="5638800" cy="1387475"/>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fr-FR" sz="2800" b="0" i="0" u="none" strike="noStrike" kern="1200" cap="none" spc="0" normalizeH="0" baseline="0" noProof="0" dirty="0" smtClean="0">
                <a:ln>
                  <a:noFill/>
                </a:ln>
                <a:solidFill>
                  <a:schemeClr val="tx1"/>
                </a:solidFill>
                <a:effectLst/>
                <a:uLnTx/>
                <a:uFillTx/>
                <a:latin typeface="+mj-lt"/>
                <a:ea typeface="+mj-ea"/>
                <a:cs typeface="+mj-cs"/>
              </a:rPr>
              <a:t/>
            </a:r>
            <a:br>
              <a:rPr kumimoji="0" lang="fr-FR" sz="2800" b="0" i="0" u="none" strike="noStrike" kern="1200" cap="none" spc="0" normalizeH="0" baseline="0" noProof="0" dirty="0" smtClean="0">
                <a:ln>
                  <a:noFill/>
                </a:ln>
                <a:solidFill>
                  <a:schemeClr val="tx1"/>
                </a:solidFill>
                <a:effectLst/>
                <a:uLnTx/>
                <a:uFillTx/>
                <a:latin typeface="+mj-lt"/>
                <a:ea typeface="+mj-ea"/>
                <a:cs typeface="+mj-cs"/>
              </a:rPr>
            </a:br>
            <a:r>
              <a:rPr kumimoji="0" lang="fr-FR" sz="3600" b="0" i="0" u="sng" strike="noStrike" kern="1200" cap="none" spc="0" normalizeH="0" baseline="0" noProof="0" dirty="0" smtClean="0">
                <a:ln>
                  <a:noFill/>
                </a:ln>
                <a:solidFill>
                  <a:srgbClr val="0070C0"/>
                </a:solidFill>
                <a:effectLst/>
                <a:uLnTx/>
                <a:uFillTx/>
                <a:latin typeface="+mj-lt"/>
                <a:ea typeface="+mj-ea"/>
                <a:cs typeface="+mj-cs"/>
              </a:rPr>
              <a:t>Un exemple</a:t>
            </a:r>
            <a:r>
              <a:rPr kumimoji="0" lang="fr-FR" sz="3600" b="0" i="0" u="sng" strike="noStrike" kern="1200" cap="none" spc="0" normalizeH="0" noProof="0" dirty="0" smtClean="0">
                <a:ln>
                  <a:noFill/>
                </a:ln>
                <a:solidFill>
                  <a:srgbClr val="0070C0"/>
                </a:solidFill>
                <a:effectLst/>
                <a:uLnTx/>
                <a:uFillTx/>
                <a:latin typeface="+mj-lt"/>
                <a:ea typeface="+mj-ea"/>
                <a:cs typeface="+mj-cs"/>
              </a:rPr>
              <a:t> possible</a:t>
            </a:r>
            <a:r>
              <a:rPr kumimoji="0" lang="fr-FR" sz="2800" b="0" i="0" u="none" strike="noStrike" kern="1200" cap="none" spc="0" normalizeH="0" baseline="0" noProof="0" dirty="0" smtClean="0">
                <a:ln>
                  <a:noFill/>
                </a:ln>
                <a:solidFill>
                  <a:schemeClr val="tx1"/>
                </a:solidFill>
                <a:effectLst/>
                <a:uLnTx/>
                <a:uFillTx/>
                <a:latin typeface="+mj-lt"/>
                <a:ea typeface="+mj-ea"/>
                <a:cs typeface="+mj-cs"/>
              </a:rPr>
              <a:t/>
            </a:r>
            <a:br>
              <a:rPr kumimoji="0" lang="fr-FR" sz="2800" b="0" i="0" u="none" strike="noStrike" kern="1200" cap="none" spc="0" normalizeH="0" baseline="0" noProof="0" dirty="0" smtClean="0">
                <a:ln>
                  <a:noFill/>
                </a:ln>
                <a:solidFill>
                  <a:schemeClr val="tx1"/>
                </a:solidFill>
                <a:effectLst/>
                <a:uLnTx/>
                <a:uFillTx/>
                <a:latin typeface="+mj-lt"/>
                <a:ea typeface="+mj-ea"/>
                <a:cs typeface="+mj-cs"/>
              </a:rPr>
            </a:br>
            <a:r>
              <a:rPr kumimoji="0" lang="fr-FR" sz="2800" b="0" i="0" u="none" strike="noStrike" kern="1200" cap="none" spc="0" normalizeH="0" baseline="0" noProof="0" dirty="0" smtClean="0">
                <a:ln>
                  <a:noFill/>
                </a:ln>
                <a:solidFill>
                  <a:schemeClr val="tx1"/>
                </a:solidFill>
                <a:effectLst/>
                <a:uLnTx/>
                <a:uFillTx/>
                <a:latin typeface="+mj-lt"/>
                <a:ea typeface="+mj-ea"/>
                <a:cs typeface="+mj-cs"/>
              </a:rPr>
              <a:t/>
            </a:r>
            <a:br>
              <a:rPr kumimoji="0" lang="fr-FR" sz="2800" b="0" i="0" u="none" strike="noStrike" kern="1200" cap="none" spc="0" normalizeH="0" baseline="0" noProof="0" dirty="0" smtClean="0">
                <a:ln>
                  <a:noFill/>
                </a:ln>
                <a:solidFill>
                  <a:schemeClr val="tx1"/>
                </a:solidFill>
                <a:effectLst/>
                <a:uLnTx/>
                <a:uFillTx/>
                <a:latin typeface="+mj-lt"/>
                <a:ea typeface="+mj-ea"/>
                <a:cs typeface="+mj-cs"/>
              </a:rPr>
            </a:br>
            <a:r>
              <a:rPr kumimoji="0" lang="fr-FR" sz="2800" b="0" i="0" u="none" strike="noStrike" kern="1200" cap="none" spc="0" normalizeH="0" baseline="0" noProof="0" dirty="0" smtClean="0">
                <a:ln>
                  <a:noFill/>
                </a:ln>
                <a:solidFill>
                  <a:schemeClr val="tx1"/>
                </a:solidFill>
                <a:effectLst/>
                <a:uLnTx/>
                <a:uFillTx/>
                <a:latin typeface="+mj-lt"/>
                <a:ea typeface="+mj-ea"/>
                <a:cs typeface="+mj-cs"/>
              </a:rPr>
              <a:t/>
            </a:r>
            <a:br>
              <a:rPr kumimoji="0" lang="fr-FR" sz="2800" b="0" i="0" u="none" strike="noStrike" kern="1200" cap="none" spc="0" normalizeH="0" baseline="0" noProof="0" dirty="0" smtClean="0">
                <a:ln>
                  <a:noFill/>
                </a:ln>
                <a:solidFill>
                  <a:schemeClr val="tx1"/>
                </a:solidFill>
                <a:effectLst/>
                <a:uLnTx/>
                <a:uFillTx/>
                <a:latin typeface="+mj-lt"/>
                <a:ea typeface="+mj-ea"/>
                <a:cs typeface="+mj-cs"/>
              </a:rPr>
            </a:br>
            <a:endParaRPr kumimoji="0" lang="fr-FR" sz="28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209800" y="838200"/>
            <a:ext cx="7391400" cy="4524315"/>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r-FR" sz="72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Pourquoi Thésée va-t-il combattre le Minotaure ?</a:t>
            </a:r>
            <a:endParaRPr lang="fr-FR" sz="72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extLst>
      <p:ext uri="{BB962C8B-B14F-4D97-AF65-F5344CB8AC3E}">
        <p14:creationId xmlns:p14="http://schemas.microsoft.com/office/powerpoint/2010/main" val="1758213076"/>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1991544" y="908720"/>
            <a:ext cx="8229600" cy="1143000"/>
          </a:xfrm>
        </p:spPr>
        <p:txBody>
          <a:bodyPr>
            <a:normAutofit/>
          </a:bodyPr>
          <a:lstStyle/>
          <a:p>
            <a:pPr algn="ctr"/>
            <a:r>
              <a:rPr lang="fr-FR" sz="6600" dirty="0"/>
              <a:t>A </a:t>
            </a:r>
            <a:r>
              <a:rPr lang="fr-FR" sz="6600" dirty="0" smtClean="0"/>
              <a:t>bientôt!</a:t>
            </a:r>
            <a:endParaRPr lang="fr-FR" sz="6600" dirty="0"/>
          </a:p>
        </p:txBody>
      </p:sp>
      <p:pic>
        <p:nvPicPr>
          <p:cNvPr id="1026" name="Picture 2" descr="Résultat de recherche d'images pour &quot;smiley au revoir&quot;"/>
          <p:cNvPicPr>
            <a:picLocks noChangeAspect="1" noChangeArrowheads="1"/>
          </p:cNvPicPr>
          <p:nvPr/>
        </p:nvPicPr>
        <p:blipFill>
          <a:blip r:embed="rId3" cstate="print"/>
          <a:srcRect/>
          <a:stretch>
            <a:fillRect/>
          </a:stretch>
        </p:blipFill>
        <p:spPr bwMode="auto">
          <a:xfrm>
            <a:off x="4871864" y="3212977"/>
            <a:ext cx="3057972" cy="2011205"/>
          </a:xfrm>
          <a:prstGeom prst="rect">
            <a:avLst/>
          </a:prstGeom>
          <a:noFill/>
        </p:spPr>
      </p:pic>
    </p:spTree>
    <p:extLst>
      <p:ext uri="{BB962C8B-B14F-4D97-AF65-F5344CB8AC3E}">
        <p14:creationId xmlns:p14="http://schemas.microsoft.com/office/powerpoint/2010/main" val="23798717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0" y="0"/>
            <a:ext cx="12192000" cy="6740307"/>
          </a:xfrm>
          <a:prstGeom prst="rect">
            <a:avLst/>
          </a:prstGeom>
          <a:noFill/>
        </p:spPr>
        <p:txBody>
          <a:bodyPr wrap="square" rtlCol="0">
            <a:spAutoFit/>
          </a:bodyPr>
          <a:lstStyle/>
          <a:p>
            <a:r>
              <a:rPr lang="fr-FR" sz="2600" dirty="0" smtClean="0"/>
              <a:t>Les années passent. Les Athéniens s’apprêtent à envoyer des jeunes gens pour la troisième fois vers la Crète. En ville, la colère gronde. Egée, le roi d’Athènes, ne sait que faire, quand, soudain, son fils unique, le prince Thésée se porte volontaire pour partir. […]</a:t>
            </a:r>
          </a:p>
          <a:p>
            <a:r>
              <a:rPr lang="fr-FR" sz="2600" dirty="0" smtClean="0"/>
              <a:t>- Puisque ta décision est prise, dit le roi, ému par sa jeunesse et son courage, voici deux jeux de voiles pour ton navire. Utilise les voiles noires pour le voyage aller, qui est si funeste, et les voiles blanches pour le retour, qui sera joyeux. N’oublie pas de hisser les voiles blanches si tu reviens sur le bateau. N’oublie surtout pas…</a:t>
            </a:r>
          </a:p>
          <a:p>
            <a:endParaRPr lang="fr-FR" sz="1600" dirty="0" smtClean="0"/>
          </a:p>
          <a:p>
            <a:r>
              <a:rPr lang="fr-FR" sz="2600" dirty="0" smtClean="0"/>
              <a:t>Pendant le voyage, les jeunes Athéniens tremblent en pensant au Minotaure. Seul Thésée n’a pas peur. Arrivé en Crète, Thésée remarque sur le rivage la princesse Ariane, fille de Minos. Il la trouve fort belle et elle le trouve magnifique. Elle ne veut pas qu’il soit dévoré par le Minotaure et décide d’aider celui qu’elle aime déjà. […]</a:t>
            </a:r>
          </a:p>
          <a:p>
            <a:r>
              <a:rPr lang="fr-FR" sz="2600" dirty="0" smtClean="0"/>
              <a:t>- Prends cette pelote de fil, propose Ariane au prince. Quand tu seras dans le labyrinthe, déroule-la tout au long du chemin. Ainsi tu trouveras la sortie, mais promets-moi de </a:t>
            </a:r>
            <a:r>
              <a:rPr lang="fr-FR" sz="2600" dirty="0" smtClean="0"/>
              <a:t>m’emmener </a:t>
            </a:r>
            <a:r>
              <a:rPr lang="fr-FR" sz="2600" dirty="0" smtClean="0"/>
              <a:t>avec </a:t>
            </a:r>
            <a:r>
              <a:rPr lang="fr-FR" sz="2600" dirty="0" smtClean="0"/>
              <a:t>toi </a:t>
            </a:r>
            <a:r>
              <a:rPr lang="fr-FR" sz="2600" dirty="0" smtClean="0"/>
              <a:t>et de m’épouser. </a:t>
            </a:r>
          </a:p>
          <a:p>
            <a:r>
              <a:rPr lang="fr-FR" sz="2600" dirty="0" smtClean="0"/>
              <a:t>- Attends-moi, douce princesse. Je tue ce monstre et t’enlève aussitôt. Tu seras ma femme, murmure Thésée. Je te le promets.</a:t>
            </a:r>
            <a:endParaRPr lang="fr-FR" sz="2600" dirty="0"/>
          </a:p>
        </p:txBody>
      </p:sp>
      <p:sp>
        <p:nvSpPr>
          <p:cNvPr id="3" name="Rectangle 2"/>
          <p:cNvSpPr/>
          <p:nvPr/>
        </p:nvSpPr>
        <p:spPr>
          <a:xfrm>
            <a:off x="6324600" y="6443246"/>
            <a:ext cx="6019800" cy="307777"/>
          </a:xfrm>
          <a:prstGeom prst="rect">
            <a:avLst/>
          </a:prstGeom>
        </p:spPr>
        <p:txBody>
          <a:bodyPr wrap="square">
            <a:spAutoFit/>
          </a:bodyPr>
          <a:lstStyle/>
          <a:p>
            <a:r>
              <a:rPr lang="fr-FR" sz="1400" dirty="0" smtClean="0"/>
              <a:t>Viviane Koenig, </a:t>
            </a:r>
            <a:r>
              <a:rPr lang="fr-FR" sz="1400" i="1" dirty="0" smtClean="0"/>
              <a:t>Les plus beaux mythes de Grèce </a:t>
            </a:r>
            <a:r>
              <a:rPr lang="fr-FR" sz="1400" dirty="0" smtClean="0"/>
              <a:t>©La </a:t>
            </a:r>
            <a:r>
              <a:rPr lang="fr-FR" sz="1400" dirty="0" err="1" smtClean="0"/>
              <a:t>Martinière</a:t>
            </a:r>
            <a:r>
              <a:rPr lang="fr-FR" sz="1400" dirty="0" smtClean="0"/>
              <a:t> jeunesse, 2003.</a:t>
            </a:r>
          </a:p>
        </p:txBody>
      </p:sp>
    </p:spTree>
    <p:extLst>
      <p:ext uri="{BB962C8B-B14F-4D97-AF65-F5344CB8AC3E}">
        <p14:creationId xmlns:p14="http://schemas.microsoft.com/office/powerpoint/2010/main" val="1758213076"/>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xmlns="" id="{D75427C2-2E7B-5D43-BE79-AC367C946598}"/>
              </a:ext>
            </a:extLst>
          </p:cNvPr>
          <p:cNvSpPr txBox="1"/>
          <p:nvPr/>
        </p:nvSpPr>
        <p:spPr>
          <a:xfrm>
            <a:off x="-86608" y="-3195"/>
            <a:ext cx="11762240" cy="1200329"/>
          </a:xfrm>
          <a:prstGeom prst="rect">
            <a:avLst/>
          </a:prstGeom>
          <a:noFill/>
        </p:spPr>
        <p:txBody>
          <a:bodyPr wrap="square" rtlCol="0">
            <a:spAutoFit/>
          </a:bodyPr>
          <a:lstStyle/>
          <a:p>
            <a:endParaRPr lang="fr-FR"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fr-FR"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endParaRPr lang="fr-FR" sz="2400" dirty="0"/>
          </a:p>
        </p:txBody>
      </p:sp>
      <p:sp>
        <p:nvSpPr>
          <p:cNvPr id="8" name="Rectangle 7"/>
          <p:cNvSpPr/>
          <p:nvPr/>
        </p:nvSpPr>
        <p:spPr>
          <a:xfrm>
            <a:off x="4643394" y="76200"/>
            <a:ext cx="4272006" cy="1200329"/>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r-FR" sz="72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Thésée</a:t>
            </a:r>
            <a:endParaRPr lang="fr-FR" sz="72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23" name="ZoneTexte 22"/>
          <p:cNvSpPr txBox="1"/>
          <p:nvPr/>
        </p:nvSpPr>
        <p:spPr>
          <a:xfrm>
            <a:off x="1371600" y="2372380"/>
            <a:ext cx="3581400" cy="523220"/>
          </a:xfrm>
          <a:prstGeom prst="rect">
            <a:avLst/>
          </a:prstGeom>
          <a:noFill/>
          <a:ln>
            <a:solidFill>
              <a:srgbClr val="0070C0"/>
            </a:solidFill>
          </a:ln>
        </p:spPr>
        <p:txBody>
          <a:bodyPr wrap="square" rtlCol="0">
            <a:spAutoFit/>
          </a:bodyPr>
          <a:lstStyle/>
          <a:p>
            <a:pPr algn="ctr"/>
            <a:r>
              <a:rPr lang="fr-FR" sz="2800" dirty="0" smtClean="0"/>
              <a:t>marche d’un pas ferme</a:t>
            </a:r>
            <a:endParaRPr lang="fr-FR" sz="2800" dirty="0"/>
          </a:p>
        </p:txBody>
      </p:sp>
      <p:sp>
        <p:nvSpPr>
          <p:cNvPr id="24" name="ZoneTexte 23"/>
          <p:cNvSpPr txBox="1"/>
          <p:nvPr/>
        </p:nvSpPr>
        <p:spPr>
          <a:xfrm>
            <a:off x="914400" y="4572000"/>
            <a:ext cx="5257800" cy="523220"/>
          </a:xfrm>
          <a:prstGeom prst="rect">
            <a:avLst/>
          </a:prstGeom>
          <a:noFill/>
          <a:ln>
            <a:solidFill>
              <a:srgbClr val="0070C0"/>
            </a:solidFill>
          </a:ln>
        </p:spPr>
        <p:txBody>
          <a:bodyPr wrap="square" rtlCol="0">
            <a:spAutoFit/>
          </a:bodyPr>
          <a:lstStyle/>
          <a:p>
            <a:pPr algn="ctr"/>
            <a:r>
              <a:rPr lang="fr-FR" sz="2800" dirty="0" smtClean="0"/>
              <a:t>repousse la gueule prête à mordre</a:t>
            </a:r>
            <a:endParaRPr lang="fr-FR" sz="2800" dirty="0"/>
          </a:p>
        </p:txBody>
      </p:sp>
      <p:sp>
        <p:nvSpPr>
          <p:cNvPr id="25" name="ZoneTexte 24"/>
          <p:cNvSpPr txBox="1"/>
          <p:nvPr/>
        </p:nvSpPr>
        <p:spPr>
          <a:xfrm>
            <a:off x="7086600" y="3810000"/>
            <a:ext cx="3200400" cy="523220"/>
          </a:xfrm>
          <a:prstGeom prst="rect">
            <a:avLst/>
          </a:prstGeom>
          <a:noFill/>
          <a:ln>
            <a:solidFill>
              <a:srgbClr val="0070C0"/>
            </a:solidFill>
          </a:ln>
        </p:spPr>
        <p:txBody>
          <a:bodyPr wrap="square" rtlCol="0">
            <a:spAutoFit/>
          </a:bodyPr>
          <a:lstStyle/>
          <a:p>
            <a:pPr algn="ctr"/>
            <a:r>
              <a:rPr lang="fr-FR" sz="2800" dirty="0" smtClean="0"/>
              <a:t>redouble d’efforts</a:t>
            </a:r>
            <a:endParaRPr lang="fr-FR" sz="2800" dirty="0"/>
          </a:p>
        </p:txBody>
      </p:sp>
      <p:sp>
        <p:nvSpPr>
          <p:cNvPr id="26" name="ZoneTexte 25"/>
          <p:cNvSpPr txBox="1"/>
          <p:nvPr/>
        </p:nvSpPr>
        <p:spPr>
          <a:xfrm>
            <a:off x="7086600" y="2362200"/>
            <a:ext cx="3581400" cy="523220"/>
          </a:xfrm>
          <a:prstGeom prst="rect">
            <a:avLst/>
          </a:prstGeom>
          <a:noFill/>
          <a:ln>
            <a:solidFill>
              <a:srgbClr val="0070C0"/>
            </a:solidFill>
          </a:ln>
        </p:spPr>
        <p:txBody>
          <a:bodyPr wrap="square" rtlCol="0">
            <a:spAutoFit/>
          </a:bodyPr>
          <a:lstStyle/>
          <a:p>
            <a:pPr algn="ctr"/>
            <a:r>
              <a:rPr lang="fr-FR" sz="2800" dirty="0" smtClean="0"/>
              <a:t>ignore ses blessures</a:t>
            </a:r>
            <a:endParaRPr lang="fr-FR" sz="2800" dirty="0"/>
          </a:p>
        </p:txBody>
      </p:sp>
      <p:sp>
        <p:nvSpPr>
          <p:cNvPr id="27" name="ZoneTexte 26"/>
          <p:cNvSpPr txBox="1"/>
          <p:nvPr/>
        </p:nvSpPr>
        <p:spPr>
          <a:xfrm>
            <a:off x="609600" y="3505200"/>
            <a:ext cx="5943600" cy="523220"/>
          </a:xfrm>
          <a:prstGeom prst="rect">
            <a:avLst/>
          </a:prstGeom>
          <a:noFill/>
          <a:ln>
            <a:solidFill>
              <a:srgbClr val="0070C0"/>
            </a:solidFill>
          </a:ln>
        </p:spPr>
        <p:txBody>
          <a:bodyPr wrap="square" rtlCol="0">
            <a:spAutoFit/>
          </a:bodyPr>
          <a:lstStyle/>
          <a:p>
            <a:pPr algn="ctr"/>
            <a:r>
              <a:rPr lang="fr-FR" sz="2800" dirty="0" smtClean="0"/>
              <a:t>martèle le monstre de coups de poing</a:t>
            </a:r>
            <a:endParaRPr lang="fr-FR" sz="2800" dirty="0"/>
          </a:p>
        </p:txBody>
      </p:sp>
      <p:sp>
        <p:nvSpPr>
          <p:cNvPr id="28" name="ZoneTexte 27"/>
          <p:cNvSpPr txBox="1"/>
          <p:nvPr/>
        </p:nvSpPr>
        <p:spPr>
          <a:xfrm>
            <a:off x="7086600" y="5486400"/>
            <a:ext cx="3200400" cy="646331"/>
          </a:xfrm>
          <a:prstGeom prst="rect">
            <a:avLst/>
          </a:prstGeom>
          <a:noFill/>
          <a:ln>
            <a:solidFill>
              <a:srgbClr val="0070C0"/>
            </a:solidFill>
          </a:ln>
        </p:spPr>
        <p:txBody>
          <a:bodyPr wrap="square" rtlCol="0">
            <a:spAutoFit/>
          </a:bodyPr>
          <a:lstStyle/>
          <a:p>
            <a:pPr algn="ctr"/>
            <a:r>
              <a:rPr lang="fr-FR" sz="3600" u="sng" dirty="0" smtClean="0">
                <a:solidFill>
                  <a:srgbClr val="FF0000"/>
                </a:solidFill>
              </a:rPr>
              <a:t>finit par le tuer </a:t>
            </a:r>
            <a:endParaRPr lang="fr-FR" sz="3600" u="sng" dirty="0">
              <a:solidFill>
                <a:srgbClr val="FF0000"/>
              </a:solidFill>
            </a:endParaRPr>
          </a:p>
        </p:txBody>
      </p:sp>
      <p:sp>
        <p:nvSpPr>
          <p:cNvPr id="15" name="ZoneTexte 14"/>
          <p:cNvSpPr txBox="1"/>
          <p:nvPr/>
        </p:nvSpPr>
        <p:spPr>
          <a:xfrm>
            <a:off x="533400" y="1219200"/>
            <a:ext cx="3657600" cy="646331"/>
          </a:xfrm>
          <a:prstGeom prst="rect">
            <a:avLst/>
          </a:prstGeom>
          <a:noFill/>
        </p:spPr>
        <p:txBody>
          <a:bodyPr wrap="square" rtlCol="0">
            <a:spAutoFit/>
          </a:bodyPr>
          <a:lstStyle/>
          <a:p>
            <a:r>
              <a:rPr lang="fr-FR" sz="3600" u="sng" dirty="0" smtClean="0"/>
              <a:t>Comment agit-il ?</a:t>
            </a:r>
            <a:endParaRPr lang="fr-FR" sz="3600" u="sng" dirty="0"/>
          </a:p>
        </p:txBody>
      </p:sp>
    </p:spTree>
    <p:extLst>
      <p:ext uri="{BB962C8B-B14F-4D97-AF65-F5344CB8AC3E}">
        <p14:creationId xmlns:p14="http://schemas.microsoft.com/office/powerpoint/2010/main" val="175821307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anim calcmode="lin" valueType="num">
                                      <p:cBhvr additive="base">
                                        <p:cTn id="11" dur="500" fill="hold"/>
                                        <p:tgtEl>
                                          <p:spTgt spid="23"/>
                                        </p:tgtEl>
                                        <p:attrNameLst>
                                          <p:attrName>ppt_x</p:attrName>
                                        </p:attrNameLst>
                                      </p:cBhvr>
                                      <p:tavLst>
                                        <p:tav tm="0">
                                          <p:val>
                                            <p:strVal val="#ppt_x"/>
                                          </p:val>
                                        </p:tav>
                                        <p:tav tm="100000">
                                          <p:val>
                                            <p:strVal val="#ppt_x"/>
                                          </p:val>
                                        </p:tav>
                                      </p:tavLst>
                                    </p:anim>
                                    <p:anim calcmode="lin" valueType="num">
                                      <p:cBhvr additive="base">
                                        <p:cTn id="1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anim calcmode="lin" valueType="num">
                                      <p:cBhvr additive="base">
                                        <p:cTn id="17" dur="500" fill="hold"/>
                                        <p:tgtEl>
                                          <p:spTgt spid="26"/>
                                        </p:tgtEl>
                                        <p:attrNameLst>
                                          <p:attrName>ppt_x</p:attrName>
                                        </p:attrNameLst>
                                      </p:cBhvr>
                                      <p:tavLst>
                                        <p:tav tm="0">
                                          <p:val>
                                            <p:strVal val="#ppt_x"/>
                                          </p:val>
                                        </p:tav>
                                        <p:tav tm="100000">
                                          <p:val>
                                            <p:strVal val="#ppt_x"/>
                                          </p:val>
                                        </p:tav>
                                      </p:tavLst>
                                    </p:anim>
                                    <p:anim calcmode="lin" valueType="num">
                                      <p:cBhvr additive="base">
                                        <p:cTn id="1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anim calcmode="lin" valueType="num">
                                      <p:cBhvr additive="base">
                                        <p:cTn id="23" dur="500" fill="hold"/>
                                        <p:tgtEl>
                                          <p:spTgt spid="27"/>
                                        </p:tgtEl>
                                        <p:attrNameLst>
                                          <p:attrName>ppt_x</p:attrName>
                                        </p:attrNameLst>
                                      </p:cBhvr>
                                      <p:tavLst>
                                        <p:tav tm="0">
                                          <p:val>
                                            <p:strVal val="#ppt_x"/>
                                          </p:val>
                                        </p:tav>
                                        <p:tav tm="100000">
                                          <p:val>
                                            <p:strVal val="#ppt_x"/>
                                          </p:val>
                                        </p:tav>
                                      </p:tavLst>
                                    </p:anim>
                                    <p:anim calcmode="lin" valueType="num">
                                      <p:cBhvr additive="base">
                                        <p:cTn id="24"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5"/>
                                        </p:tgtEl>
                                        <p:attrNameLst>
                                          <p:attrName>style.visibility</p:attrName>
                                        </p:attrNameLst>
                                      </p:cBhvr>
                                      <p:to>
                                        <p:strVal val="visible"/>
                                      </p:to>
                                    </p:set>
                                    <p:anim calcmode="lin" valueType="num">
                                      <p:cBhvr additive="base">
                                        <p:cTn id="29" dur="500" fill="hold"/>
                                        <p:tgtEl>
                                          <p:spTgt spid="25"/>
                                        </p:tgtEl>
                                        <p:attrNameLst>
                                          <p:attrName>ppt_x</p:attrName>
                                        </p:attrNameLst>
                                      </p:cBhvr>
                                      <p:tavLst>
                                        <p:tav tm="0">
                                          <p:val>
                                            <p:strVal val="#ppt_x"/>
                                          </p:val>
                                        </p:tav>
                                        <p:tav tm="100000">
                                          <p:val>
                                            <p:strVal val="#ppt_x"/>
                                          </p:val>
                                        </p:tav>
                                      </p:tavLst>
                                    </p:anim>
                                    <p:anim calcmode="lin" valueType="num">
                                      <p:cBhvr additive="base">
                                        <p:cTn id="30"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anim calcmode="lin" valueType="num">
                                      <p:cBhvr additive="base">
                                        <p:cTn id="35" dur="500" fill="hold"/>
                                        <p:tgtEl>
                                          <p:spTgt spid="24"/>
                                        </p:tgtEl>
                                        <p:attrNameLst>
                                          <p:attrName>ppt_x</p:attrName>
                                        </p:attrNameLst>
                                      </p:cBhvr>
                                      <p:tavLst>
                                        <p:tav tm="0">
                                          <p:val>
                                            <p:strVal val="#ppt_x"/>
                                          </p:val>
                                        </p:tav>
                                        <p:tav tm="100000">
                                          <p:val>
                                            <p:strVal val="#ppt_x"/>
                                          </p:val>
                                        </p:tav>
                                      </p:tavLst>
                                    </p:anim>
                                    <p:anim calcmode="lin" valueType="num">
                                      <p:cBhvr additive="base">
                                        <p:cTn id="36"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8"/>
                                        </p:tgtEl>
                                        <p:attrNameLst>
                                          <p:attrName>style.visibility</p:attrName>
                                        </p:attrNameLst>
                                      </p:cBhvr>
                                      <p:to>
                                        <p:strVal val="visible"/>
                                      </p:to>
                                    </p:set>
                                    <p:anim calcmode="lin" valueType="num">
                                      <p:cBhvr additive="base">
                                        <p:cTn id="41" dur="500" fill="hold"/>
                                        <p:tgtEl>
                                          <p:spTgt spid="28"/>
                                        </p:tgtEl>
                                        <p:attrNameLst>
                                          <p:attrName>ppt_x</p:attrName>
                                        </p:attrNameLst>
                                      </p:cBhvr>
                                      <p:tavLst>
                                        <p:tav tm="0">
                                          <p:val>
                                            <p:strVal val="#ppt_x"/>
                                          </p:val>
                                        </p:tav>
                                        <p:tav tm="100000">
                                          <p:val>
                                            <p:strVal val="#ppt_x"/>
                                          </p:val>
                                        </p:tav>
                                      </p:tavLst>
                                    </p:anim>
                                    <p:anim calcmode="lin" valueType="num">
                                      <p:cBhvr additive="base">
                                        <p:cTn id="4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P spid="25" grpId="0" animBg="1"/>
      <p:bldP spid="26" grpId="0" animBg="1"/>
      <p:bldP spid="27" grpId="0" animBg="1"/>
      <p:bldP spid="28" grpId="0" animBg="1"/>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0" y="0"/>
            <a:ext cx="12192000" cy="6740307"/>
          </a:xfrm>
          <a:prstGeom prst="rect">
            <a:avLst/>
          </a:prstGeom>
          <a:noFill/>
        </p:spPr>
        <p:txBody>
          <a:bodyPr wrap="square" rtlCol="0">
            <a:spAutoFit/>
          </a:bodyPr>
          <a:lstStyle/>
          <a:p>
            <a:r>
              <a:rPr lang="fr-FR" sz="2600" dirty="0" smtClean="0"/>
              <a:t>Les années passent. Les Athéniens s’apprêtent à envoyer des jeunes gens pour la troisième fois vers la Crète. En ville, la colère gronde. Egée, le roi d’Athènes, ne sait que faire, quand, soudain, son fils unique, le prince Thésée se porte volontaire pour partir. […]</a:t>
            </a:r>
          </a:p>
          <a:p>
            <a:r>
              <a:rPr lang="fr-FR" sz="2600" dirty="0" smtClean="0"/>
              <a:t>- Puisque ta décision est prise, dit le roi, ému par sa jeunesse et son courage, voici deux jeux de voiles pour ton navire. Utilise les voiles noires pour le voyage aller, qui est si funeste, et les voiles blanches pour le retour, qui sera joyeux. N’oublie pas de hisser les voiles blanches si tu reviens sur le bateau. N’oublie surtout pas…</a:t>
            </a:r>
          </a:p>
          <a:p>
            <a:endParaRPr lang="fr-FR" sz="1600" dirty="0" smtClean="0"/>
          </a:p>
          <a:p>
            <a:r>
              <a:rPr lang="fr-FR" sz="2600" dirty="0" smtClean="0"/>
              <a:t>Pendant le voyage, les jeunes Athéniens tremblent en pensant au Minotaure. Seul Thésée n’a pas peur. Arrivé en Crète, Thésée remarque sur le rivage la princesse Ariane, fille de Minos. Il la trouve fort belle et elle le trouve magnifique. Elle ne veut pas qu’il soit dévoré par le Minotaure et décide d’aider celui qu’elle aime déjà. […]</a:t>
            </a:r>
          </a:p>
          <a:p>
            <a:r>
              <a:rPr lang="fr-FR" sz="2600" dirty="0" smtClean="0"/>
              <a:t>- Prends cette pelote de fil, propose Ariane au prince. Quand tu seras dans le labyrinthe, déroule-la tout au long du chemin. Ainsi tu trouveras la sortie, mais promets-moi de </a:t>
            </a:r>
            <a:r>
              <a:rPr lang="fr-FR" sz="2600" dirty="0" smtClean="0"/>
              <a:t>m’emmener </a:t>
            </a:r>
            <a:r>
              <a:rPr lang="fr-FR" sz="2600" dirty="0" smtClean="0"/>
              <a:t>avec </a:t>
            </a:r>
            <a:r>
              <a:rPr lang="fr-FR" sz="2600" dirty="0" smtClean="0"/>
              <a:t>toi </a:t>
            </a:r>
            <a:r>
              <a:rPr lang="fr-FR" sz="2600" dirty="0" smtClean="0"/>
              <a:t>et de m’épouser. </a:t>
            </a:r>
          </a:p>
          <a:p>
            <a:r>
              <a:rPr lang="fr-FR" sz="2600" dirty="0" smtClean="0"/>
              <a:t>- Attends-moi, douce princesse. Je tue ce monstre et t’enlève aussitôt. Tu seras ma femme, murmure Thésée. Je te le promets.</a:t>
            </a:r>
            <a:endParaRPr lang="fr-FR" sz="2600" dirty="0"/>
          </a:p>
        </p:txBody>
      </p:sp>
      <p:sp>
        <p:nvSpPr>
          <p:cNvPr id="3" name="Rectangle 2"/>
          <p:cNvSpPr/>
          <p:nvPr/>
        </p:nvSpPr>
        <p:spPr>
          <a:xfrm>
            <a:off x="6324600" y="6443246"/>
            <a:ext cx="6019800" cy="307777"/>
          </a:xfrm>
          <a:prstGeom prst="rect">
            <a:avLst/>
          </a:prstGeom>
        </p:spPr>
        <p:txBody>
          <a:bodyPr wrap="square">
            <a:spAutoFit/>
          </a:bodyPr>
          <a:lstStyle/>
          <a:p>
            <a:r>
              <a:rPr lang="fr-FR" sz="1400" dirty="0" smtClean="0"/>
              <a:t>Viviane Koenig, </a:t>
            </a:r>
            <a:r>
              <a:rPr lang="fr-FR" sz="1400" i="1" dirty="0" smtClean="0"/>
              <a:t>Les plus beaux mythes de Grèce </a:t>
            </a:r>
            <a:r>
              <a:rPr lang="fr-FR" sz="1400" dirty="0" smtClean="0"/>
              <a:t>©La </a:t>
            </a:r>
            <a:r>
              <a:rPr lang="fr-FR" sz="1400" dirty="0" err="1" smtClean="0"/>
              <a:t>Martinière</a:t>
            </a:r>
            <a:r>
              <a:rPr lang="fr-FR" sz="1400" dirty="0" smtClean="0"/>
              <a:t> jeunesse, 2003.</a:t>
            </a:r>
          </a:p>
        </p:txBody>
      </p:sp>
    </p:spTree>
    <p:extLst>
      <p:ext uri="{BB962C8B-B14F-4D97-AF65-F5344CB8AC3E}">
        <p14:creationId xmlns:p14="http://schemas.microsoft.com/office/powerpoint/2010/main" val="1758213076"/>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0" y="0"/>
            <a:ext cx="12192000" cy="6740307"/>
          </a:xfrm>
          <a:prstGeom prst="rect">
            <a:avLst/>
          </a:prstGeom>
          <a:noFill/>
        </p:spPr>
        <p:txBody>
          <a:bodyPr wrap="square" rtlCol="0">
            <a:spAutoFit/>
          </a:bodyPr>
          <a:lstStyle/>
          <a:p>
            <a:r>
              <a:rPr lang="fr-FR" sz="2600" dirty="0" smtClean="0"/>
              <a:t>Les années passent. Les Athéniens s’apprêtent à envoyer des jeunes gens pour la troisième fois vers la Crète. En ville, la colère gronde. Egée, le roi d’Athènes, ne sait que faire, quand, soudain, </a:t>
            </a:r>
            <a:r>
              <a:rPr lang="fr-FR" sz="2600" dirty="0" smtClean="0">
                <a:solidFill>
                  <a:srgbClr val="7030A0"/>
                </a:solidFill>
              </a:rPr>
              <a:t>son fils unique</a:t>
            </a:r>
            <a:r>
              <a:rPr lang="fr-FR" sz="2600" dirty="0" smtClean="0"/>
              <a:t>, </a:t>
            </a:r>
            <a:r>
              <a:rPr lang="fr-FR" sz="2600" dirty="0" smtClean="0">
                <a:solidFill>
                  <a:srgbClr val="7030A0"/>
                </a:solidFill>
              </a:rPr>
              <a:t>le prince Thésée se porte volontaire </a:t>
            </a:r>
            <a:r>
              <a:rPr lang="fr-FR" sz="2600" dirty="0" smtClean="0"/>
              <a:t>pour partir. […]</a:t>
            </a:r>
          </a:p>
          <a:p>
            <a:r>
              <a:rPr lang="fr-FR" sz="2600" dirty="0" smtClean="0"/>
              <a:t>- Puisque ta décision est prise, dit le roi, ému par </a:t>
            </a:r>
            <a:r>
              <a:rPr lang="fr-FR" sz="2600" dirty="0" smtClean="0">
                <a:solidFill>
                  <a:srgbClr val="7030A0"/>
                </a:solidFill>
              </a:rPr>
              <a:t>sa jeunesse et son courage</a:t>
            </a:r>
            <a:r>
              <a:rPr lang="fr-FR" sz="2600" dirty="0" smtClean="0"/>
              <a:t>, voici deux jeux de voiles pour ton navire. Utilise les voiles noires pour le voyage aller, qui est si funeste, et les voiles blanches pour le retour, qui sera joyeux. N’oublie pas de hisser les voiles blanches si tu reviens sur le bateau. N’oublie surtout pas…</a:t>
            </a:r>
          </a:p>
          <a:p>
            <a:endParaRPr lang="fr-FR" sz="1600" dirty="0" smtClean="0"/>
          </a:p>
          <a:p>
            <a:r>
              <a:rPr lang="fr-FR" sz="2600" dirty="0" smtClean="0"/>
              <a:t>Pendant le voyage, les jeunes Athéniens tremblent en pensant au Minotaure. </a:t>
            </a:r>
            <a:r>
              <a:rPr lang="fr-FR" sz="2600" dirty="0" smtClean="0">
                <a:solidFill>
                  <a:srgbClr val="7030A0"/>
                </a:solidFill>
              </a:rPr>
              <a:t>Seul Thésée n’a pas peur</a:t>
            </a:r>
            <a:r>
              <a:rPr lang="fr-FR" sz="2600" dirty="0" smtClean="0"/>
              <a:t>. Arrivé en Crète, </a:t>
            </a:r>
            <a:r>
              <a:rPr lang="fr-FR" sz="2600" dirty="0" smtClean="0">
                <a:solidFill>
                  <a:srgbClr val="7030A0"/>
                </a:solidFill>
              </a:rPr>
              <a:t>Thésée</a:t>
            </a:r>
            <a:r>
              <a:rPr lang="fr-FR" sz="2600" dirty="0" smtClean="0"/>
              <a:t> remarque sur le rivage la princesse Ariane, fille de Minos.</a:t>
            </a:r>
            <a:r>
              <a:rPr lang="fr-FR" sz="2600" dirty="0" smtClean="0">
                <a:solidFill>
                  <a:srgbClr val="7030A0"/>
                </a:solidFill>
              </a:rPr>
              <a:t> Il </a:t>
            </a:r>
            <a:r>
              <a:rPr lang="fr-FR" sz="2600" dirty="0" smtClean="0"/>
              <a:t>la trouve fort belle et elle </a:t>
            </a:r>
            <a:r>
              <a:rPr lang="fr-FR" sz="2600" dirty="0" smtClean="0">
                <a:solidFill>
                  <a:srgbClr val="7030A0"/>
                </a:solidFill>
              </a:rPr>
              <a:t>le</a:t>
            </a:r>
            <a:r>
              <a:rPr lang="fr-FR" sz="2600" dirty="0" smtClean="0"/>
              <a:t> trouve </a:t>
            </a:r>
            <a:r>
              <a:rPr lang="fr-FR" sz="2600" dirty="0" smtClean="0">
                <a:solidFill>
                  <a:srgbClr val="7030A0"/>
                </a:solidFill>
              </a:rPr>
              <a:t>magnifique</a:t>
            </a:r>
            <a:r>
              <a:rPr lang="fr-FR" sz="2600" dirty="0" smtClean="0"/>
              <a:t>. Elle ne veut pas qu’</a:t>
            </a:r>
            <a:r>
              <a:rPr lang="fr-FR" sz="2600" dirty="0" smtClean="0">
                <a:solidFill>
                  <a:srgbClr val="7030A0"/>
                </a:solidFill>
              </a:rPr>
              <a:t>il</a:t>
            </a:r>
            <a:r>
              <a:rPr lang="fr-FR" sz="2600" dirty="0" smtClean="0"/>
              <a:t> soit dévoré par le Minotaure et décide d’aider celui qu’elle aime déjà. […]</a:t>
            </a:r>
          </a:p>
          <a:p>
            <a:r>
              <a:rPr lang="fr-FR" sz="2600" dirty="0" smtClean="0"/>
              <a:t>- Prends cette pelote de fil, propose Ariane </a:t>
            </a:r>
            <a:r>
              <a:rPr lang="fr-FR" sz="2600" dirty="0" smtClean="0">
                <a:solidFill>
                  <a:srgbClr val="7030A0"/>
                </a:solidFill>
              </a:rPr>
              <a:t>au prince</a:t>
            </a:r>
            <a:r>
              <a:rPr lang="fr-FR" sz="2600" dirty="0" smtClean="0"/>
              <a:t>. Quand </a:t>
            </a:r>
            <a:r>
              <a:rPr lang="fr-FR" sz="2600" dirty="0" smtClean="0">
                <a:solidFill>
                  <a:srgbClr val="7030A0"/>
                </a:solidFill>
              </a:rPr>
              <a:t>tu</a:t>
            </a:r>
            <a:r>
              <a:rPr lang="fr-FR" sz="2600" dirty="0" smtClean="0"/>
              <a:t> seras dans le labyrinthe, déroule-la tout au long du chemin. Ainsi </a:t>
            </a:r>
            <a:r>
              <a:rPr lang="fr-FR" sz="2600" dirty="0" smtClean="0">
                <a:solidFill>
                  <a:srgbClr val="7030A0"/>
                </a:solidFill>
              </a:rPr>
              <a:t>tu</a:t>
            </a:r>
            <a:r>
              <a:rPr lang="fr-FR" sz="2600" dirty="0" smtClean="0"/>
              <a:t> trouveras la sortie, mais promets-moi de </a:t>
            </a:r>
            <a:r>
              <a:rPr lang="fr-FR" sz="2600" dirty="0" smtClean="0"/>
              <a:t>m’emmener </a:t>
            </a:r>
            <a:r>
              <a:rPr lang="fr-FR" sz="2600" dirty="0" smtClean="0"/>
              <a:t>avec </a:t>
            </a:r>
            <a:r>
              <a:rPr lang="fr-FR" sz="2600" dirty="0" smtClean="0">
                <a:solidFill>
                  <a:srgbClr val="7030A0"/>
                </a:solidFill>
              </a:rPr>
              <a:t>toi </a:t>
            </a:r>
            <a:r>
              <a:rPr lang="fr-FR" sz="2600" dirty="0" smtClean="0"/>
              <a:t>et de m’épouser. </a:t>
            </a:r>
          </a:p>
          <a:p>
            <a:r>
              <a:rPr lang="fr-FR" sz="2600" dirty="0" smtClean="0"/>
              <a:t>- Attends-moi, douce princesse. </a:t>
            </a:r>
            <a:r>
              <a:rPr lang="fr-FR" sz="2600" dirty="0" smtClean="0">
                <a:solidFill>
                  <a:srgbClr val="7030A0"/>
                </a:solidFill>
              </a:rPr>
              <a:t>Je</a:t>
            </a:r>
            <a:r>
              <a:rPr lang="fr-FR" sz="2600" dirty="0" smtClean="0"/>
              <a:t> </a:t>
            </a:r>
            <a:r>
              <a:rPr lang="fr-FR" sz="2600" dirty="0" smtClean="0">
                <a:solidFill>
                  <a:srgbClr val="7030A0"/>
                </a:solidFill>
              </a:rPr>
              <a:t>tue</a:t>
            </a:r>
            <a:r>
              <a:rPr lang="fr-FR" sz="2600" dirty="0" smtClean="0"/>
              <a:t> ce monstre et t</a:t>
            </a:r>
            <a:r>
              <a:rPr lang="fr-FR" sz="2600" dirty="0" smtClean="0">
                <a:solidFill>
                  <a:srgbClr val="7030A0"/>
                </a:solidFill>
              </a:rPr>
              <a:t>’enlève</a:t>
            </a:r>
            <a:r>
              <a:rPr lang="fr-FR" sz="2600" dirty="0" smtClean="0"/>
              <a:t> aussitôt. Tu seras ma femme, murmure </a:t>
            </a:r>
            <a:r>
              <a:rPr lang="fr-FR" sz="2600" dirty="0" smtClean="0">
                <a:solidFill>
                  <a:srgbClr val="7030A0"/>
                </a:solidFill>
              </a:rPr>
              <a:t>Thésée</a:t>
            </a:r>
            <a:r>
              <a:rPr lang="fr-FR" sz="2600" dirty="0" smtClean="0"/>
              <a:t>. </a:t>
            </a:r>
            <a:r>
              <a:rPr lang="fr-FR" sz="2600" dirty="0" smtClean="0">
                <a:solidFill>
                  <a:srgbClr val="7030A0"/>
                </a:solidFill>
              </a:rPr>
              <a:t>Je</a:t>
            </a:r>
            <a:r>
              <a:rPr lang="fr-FR" sz="2600" dirty="0" smtClean="0"/>
              <a:t> te le promets.</a:t>
            </a:r>
            <a:endParaRPr lang="fr-FR" sz="2600" dirty="0"/>
          </a:p>
        </p:txBody>
      </p:sp>
      <p:sp>
        <p:nvSpPr>
          <p:cNvPr id="3" name="Rectangle 2"/>
          <p:cNvSpPr/>
          <p:nvPr/>
        </p:nvSpPr>
        <p:spPr>
          <a:xfrm>
            <a:off x="6324600" y="6443246"/>
            <a:ext cx="6019800" cy="307777"/>
          </a:xfrm>
          <a:prstGeom prst="rect">
            <a:avLst/>
          </a:prstGeom>
        </p:spPr>
        <p:txBody>
          <a:bodyPr wrap="square">
            <a:spAutoFit/>
          </a:bodyPr>
          <a:lstStyle/>
          <a:p>
            <a:r>
              <a:rPr lang="fr-FR" sz="1400" dirty="0" smtClean="0"/>
              <a:t>Viviane Koenig, </a:t>
            </a:r>
            <a:r>
              <a:rPr lang="fr-FR" sz="1400" i="1" dirty="0" smtClean="0"/>
              <a:t>Les plus beaux mythes de Grèce </a:t>
            </a:r>
            <a:r>
              <a:rPr lang="fr-FR" sz="1400" dirty="0" smtClean="0"/>
              <a:t>©La </a:t>
            </a:r>
            <a:r>
              <a:rPr lang="fr-FR" sz="1400" dirty="0" err="1" smtClean="0"/>
              <a:t>Martinière</a:t>
            </a:r>
            <a:r>
              <a:rPr lang="fr-FR" sz="1400" dirty="0" smtClean="0"/>
              <a:t> jeunesse, 2003.</a:t>
            </a:r>
          </a:p>
        </p:txBody>
      </p:sp>
    </p:spTree>
    <p:extLst>
      <p:ext uri="{BB962C8B-B14F-4D97-AF65-F5344CB8AC3E}">
        <p14:creationId xmlns:p14="http://schemas.microsoft.com/office/powerpoint/2010/main" val="1758213076"/>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xmlns="" id="{D75427C2-2E7B-5D43-BE79-AC367C946598}"/>
              </a:ext>
            </a:extLst>
          </p:cNvPr>
          <p:cNvSpPr txBox="1"/>
          <p:nvPr/>
        </p:nvSpPr>
        <p:spPr>
          <a:xfrm>
            <a:off x="-86608" y="-3195"/>
            <a:ext cx="11762240" cy="1200329"/>
          </a:xfrm>
          <a:prstGeom prst="rect">
            <a:avLst/>
          </a:prstGeom>
          <a:noFill/>
        </p:spPr>
        <p:txBody>
          <a:bodyPr wrap="square" rtlCol="0">
            <a:spAutoFit/>
          </a:bodyPr>
          <a:lstStyle/>
          <a:p>
            <a:endParaRPr lang="fr-FR"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fr-FR"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endParaRPr lang="fr-FR" sz="2400" dirty="0"/>
          </a:p>
        </p:txBody>
      </p:sp>
      <p:sp>
        <p:nvSpPr>
          <p:cNvPr id="8" name="Rectangle 7"/>
          <p:cNvSpPr/>
          <p:nvPr/>
        </p:nvSpPr>
        <p:spPr>
          <a:xfrm>
            <a:off x="3657600" y="0"/>
            <a:ext cx="4272006" cy="1200329"/>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r-FR" sz="72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Thésée</a:t>
            </a:r>
            <a:endParaRPr lang="fr-FR" sz="72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10" name="ZoneTexte 9"/>
          <p:cNvSpPr txBox="1"/>
          <p:nvPr/>
        </p:nvSpPr>
        <p:spPr>
          <a:xfrm>
            <a:off x="457200" y="2905780"/>
            <a:ext cx="2667000" cy="523220"/>
          </a:xfrm>
          <a:prstGeom prst="rect">
            <a:avLst/>
          </a:prstGeom>
          <a:noFill/>
          <a:ln>
            <a:solidFill>
              <a:srgbClr val="0070C0"/>
            </a:solidFill>
          </a:ln>
        </p:spPr>
        <p:txBody>
          <a:bodyPr wrap="square" rtlCol="0">
            <a:spAutoFit/>
          </a:bodyPr>
          <a:lstStyle/>
          <a:p>
            <a:pPr algn="ctr"/>
            <a:r>
              <a:rPr lang="fr-FR" sz="2800" dirty="0" smtClean="0"/>
              <a:t>son fils unique</a:t>
            </a:r>
            <a:endParaRPr lang="fr-FR" sz="2800" dirty="0"/>
          </a:p>
        </p:txBody>
      </p:sp>
      <p:sp>
        <p:nvSpPr>
          <p:cNvPr id="12" name="ZoneTexte 11"/>
          <p:cNvSpPr txBox="1"/>
          <p:nvPr/>
        </p:nvSpPr>
        <p:spPr>
          <a:xfrm>
            <a:off x="457200" y="5115580"/>
            <a:ext cx="2667000" cy="523220"/>
          </a:xfrm>
          <a:prstGeom prst="rect">
            <a:avLst/>
          </a:prstGeom>
          <a:noFill/>
          <a:ln>
            <a:solidFill>
              <a:srgbClr val="0070C0"/>
            </a:solidFill>
          </a:ln>
        </p:spPr>
        <p:txBody>
          <a:bodyPr wrap="square" rtlCol="0">
            <a:spAutoFit/>
          </a:bodyPr>
          <a:lstStyle/>
          <a:p>
            <a:pPr algn="ctr"/>
            <a:r>
              <a:rPr lang="fr-FR" sz="2800" dirty="0" smtClean="0"/>
              <a:t>Thésée</a:t>
            </a:r>
            <a:endParaRPr lang="fr-FR" sz="2800" dirty="0"/>
          </a:p>
        </p:txBody>
      </p:sp>
      <p:sp>
        <p:nvSpPr>
          <p:cNvPr id="17" name="ZoneTexte 16"/>
          <p:cNvSpPr txBox="1"/>
          <p:nvPr/>
        </p:nvSpPr>
        <p:spPr>
          <a:xfrm>
            <a:off x="457200" y="4353580"/>
            <a:ext cx="1981200" cy="523220"/>
          </a:xfrm>
          <a:prstGeom prst="rect">
            <a:avLst/>
          </a:prstGeom>
          <a:noFill/>
          <a:ln>
            <a:solidFill>
              <a:srgbClr val="0070C0"/>
            </a:solidFill>
          </a:ln>
        </p:spPr>
        <p:txBody>
          <a:bodyPr wrap="square" rtlCol="0">
            <a:spAutoFit/>
          </a:bodyPr>
          <a:lstStyle/>
          <a:p>
            <a:pPr algn="ctr"/>
            <a:r>
              <a:rPr lang="fr-FR" sz="2800" dirty="0" smtClean="0"/>
              <a:t>il</a:t>
            </a:r>
            <a:endParaRPr lang="fr-FR" sz="2800" dirty="0"/>
          </a:p>
        </p:txBody>
      </p:sp>
      <p:sp>
        <p:nvSpPr>
          <p:cNvPr id="20" name="ZoneTexte 19"/>
          <p:cNvSpPr txBox="1"/>
          <p:nvPr/>
        </p:nvSpPr>
        <p:spPr>
          <a:xfrm>
            <a:off x="457200" y="3667780"/>
            <a:ext cx="2667000" cy="523220"/>
          </a:xfrm>
          <a:prstGeom prst="rect">
            <a:avLst/>
          </a:prstGeom>
          <a:noFill/>
          <a:ln>
            <a:solidFill>
              <a:srgbClr val="0070C0"/>
            </a:solidFill>
          </a:ln>
        </p:spPr>
        <p:txBody>
          <a:bodyPr wrap="square" rtlCol="0">
            <a:spAutoFit/>
          </a:bodyPr>
          <a:lstStyle/>
          <a:p>
            <a:pPr algn="ctr"/>
            <a:r>
              <a:rPr lang="fr-FR" sz="2800" dirty="0" smtClean="0"/>
              <a:t>le prince Thésée</a:t>
            </a:r>
            <a:endParaRPr lang="fr-FR" sz="2800" dirty="0"/>
          </a:p>
        </p:txBody>
      </p:sp>
      <p:sp>
        <p:nvSpPr>
          <p:cNvPr id="23" name="ZoneTexte 22"/>
          <p:cNvSpPr txBox="1"/>
          <p:nvPr/>
        </p:nvSpPr>
        <p:spPr>
          <a:xfrm>
            <a:off x="4038600" y="2829580"/>
            <a:ext cx="3581400" cy="523220"/>
          </a:xfrm>
          <a:prstGeom prst="rect">
            <a:avLst/>
          </a:prstGeom>
          <a:noFill/>
          <a:ln>
            <a:solidFill>
              <a:srgbClr val="0070C0"/>
            </a:solidFill>
          </a:ln>
        </p:spPr>
        <p:txBody>
          <a:bodyPr wrap="square" rtlCol="0">
            <a:spAutoFit/>
          </a:bodyPr>
          <a:lstStyle/>
          <a:p>
            <a:pPr algn="ctr"/>
            <a:r>
              <a:rPr lang="fr-FR" sz="2800" dirty="0" smtClean="0"/>
              <a:t>sa jeunesse</a:t>
            </a:r>
            <a:endParaRPr lang="fr-FR" sz="2800" dirty="0"/>
          </a:p>
        </p:txBody>
      </p:sp>
      <p:sp>
        <p:nvSpPr>
          <p:cNvPr id="24" name="ZoneTexte 23"/>
          <p:cNvSpPr txBox="1"/>
          <p:nvPr/>
        </p:nvSpPr>
        <p:spPr>
          <a:xfrm>
            <a:off x="8305800" y="2829580"/>
            <a:ext cx="3048000" cy="523220"/>
          </a:xfrm>
          <a:prstGeom prst="rect">
            <a:avLst/>
          </a:prstGeom>
          <a:noFill/>
          <a:ln>
            <a:solidFill>
              <a:srgbClr val="0070C0"/>
            </a:solidFill>
          </a:ln>
        </p:spPr>
        <p:txBody>
          <a:bodyPr wrap="square" rtlCol="0">
            <a:spAutoFit/>
          </a:bodyPr>
          <a:lstStyle/>
          <a:p>
            <a:pPr algn="ctr"/>
            <a:r>
              <a:rPr lang="fr-FR" sz="2800" dirty="0"/>
              <a:t>se porte </a:t>
            </a:r>
            <a:r>
              <a:rPr lang="fr-FR" sz="2800" dirty="0" smtClean="0"/>
              <a:t>volontaire</a:t>
            </a:r>
            <a:endParaRPr lang="fr-FR" sz="2800" dirty="0"/>
          </a:p>
        </p:txBody>
      </p:sp>
      <p:sp>
        <p:nvSpPr>
          <p:cNvPr id="25" name="ZoneTexte 24"/>
          <p:cNvSpPr txBox="1"/>
          <p:nvPr/>
        </p:nvSpPr>
        <p:spPr>
          <a:xfrm>
            <a:off x="4038600" y="5191780"/>
            <a:ext cx="3200400" cy="523220"/>
          </a:xfrm>
          <a:prstGeom prst="rect">
            <a:avLst/>
          </a:prstGeom>
          <a:noFill/>
          <a:ln>
            <a:solidFill>
              <a:srgbClr val="0070C0"/>
            </a:solidFill>
          </a:ln>
        </p:spPr>
        <p:txBody>
          <a:bodyPr wrap="square" rtlCol="0">
            <a:spAutoFit/>
          </a:bodyPr>
          <a:lstStyle/>
          <a:p>
            <a:pPr algn="ctr"/>
            <a:r>
              <a:rPr lang="fr-FR" sz="2800" dirty="0" smtClean="0"/>
              <a:t>magnifique</a:t>
            </a:r>
            <a:endParaRPr lang="fr-FR" sz="2800" dirty="0"/>
          </a:p>
        </p:txBody>
      </p:sp>
      <p:sp>
        <p:nvSpPr>
          <p:cNvPr id="26" name="ZoneTexte 25"/>
          <p:cNvSpPr txBox="1"/>
          <p:nvPr/>
        </p:nvSpPr>
        <p:spPr>
          <a:xfrm>
            <a:off x="4038600" y="3591580"/>
            <a:ext cx="3581400" cy="523220"/>
          </a:xfrm>
          <a:prstGeom prst="rect">
            <a:avLst/>
          </a:prstGeom>
          <a:noFill/>
          <a:ln>
            <a:solidFill>
              <a:srgbClr val="0070C0"/>
            </a:solidFill>
          </a:ln>
        </p:spPr>
        <p:txBody>
          <a:bodyPr wrap="square" rtlCol="0">
            <a:spAutoFit/>
          </a:bodyPr>
          <a:lstStyle/>
          <a:p>
            <a:pPr algn="ctr"/>
            <a:r>
              <a:rPr lang="fr-FR" sz="2800" dirty="0" smtClean="0"/>
              <a:t>son courage</a:t>
            </a:r>
            <a:endParaRPr lang="fr-FR" sz="2800" dirty="0"/>
          </a:p>
        </p:txBody>
      </p:sp>
      <p:sp>
        <p:nvSpPr>
          <p:cNvPr id="27" name="ZoneTexte 26"/>
          <p:cNvSpPr txBox="1"/>
          <p:nvPr/>
        </p:nvSpPr>
        <p:spPr>
          <a:xfrm>
            <a:off x="4038600" y="4429780"/>
            <a:ext cx="3581400" cy="523220"/>
          </a:xfrm>
          <a:prstGeom prst="rect">
            <a:avLst/>
          </a:prstGeom>
          <a:noFill/>
          <a:ln>
            <a:solidFill>
              <a:srgbClr val="0070C0"/>
            </a:solidFill>
          </a:ln>
        </p:spPr>
        <p:txBody>
          <a:bodyPr wrap="square" rtlCol="0">
            <a:spAutoFit/>
          </a:bodyPr>
          <a:lstStyle/>
          <a:p>
            <a:pPr algn="ctr"/>
            <a:r>
              <a:rPr lang="fr-FR" sz="2800" dirty="0" smtClean="0"/>
              <a:t>n’a pas peur</a:t>
            </a:r>
            <a:endParaRPr lang="fr-FR" sz="2800" dirty="0"/>
          </a:p>
        </p:txBody>
      </p:sp>
      <p:sp>
        <p:nvSpPr>
          <p:cNvPr id="28" name="ZoneTexte 27"/>
          <p:cNvSpPr txBox="1"/>
          <p:nvPr/>
        </p:nvSpPr>
        <p:spPr>
          <a:xfrm>
            <a:off x="8305800" y="3591581"/>
            <a:ext cx="3048000" cy="523220"/>
          </a:xfrm>
          <a:prstGeom prst="rect">
            <a:avLst/>
          </a:prstGeom>
          <a:noFill/>
          <a:ln>
            <a:solidFill>
              <a:srgbClr val="0070C0"/>
            </a:solidFill>
          </a:ln>
        </p:spPr>
        <p:txBody>
          <a:bodyPr wrap="square" rtlCol="0">
            <a:spAutoFit/>
          </a:bodyPr>
          <a:lstStyle/>
          <a:p>
            <a:pPr algn="ctr"/>
            <a:r>
              <a:rPr lang="fr-FR" sz="2800" dirty="0" smtClean="0"/>
              <a:t>je </a:t>
            </a:r>
            <a:r>
              <a:rPr lang="fr-FR" sz="2800" dirty="0"/>
              <a:t>tue ce </a:t>
            </a:r>
            <a:r>
              <a:rPr lang="fr-FR" sz="2800" dirty="0" smtClean="0"/>
              <a:t>monstre</a:t>
            </a:r>
            <a:endParaRPr lang="fr-FR" sz="2800" dirty="0"/>
          </a:p>
        </p:txBody>
      </p:sp>
      <p:sp>
        <p:nvSpPr>
          <p:cNvPr id="14" name="ZoneTexte 13"/>
          <p:cNvSpPr txBox="1"/>
          <p:nvPr/>
        </p:nvSpPr>
        <p:spPr>
          <a:xfrm>
            <a:off x="457200" y="1915180"/>
            <a:ext cx="2667000" cy="646331"/>
          </a:xfrm>
          <a:prstGeom prst="rect">
            <a:avLst/>
          </a:prstGeom>
          <a:noFill/>
        </p:spPr>
        <p:txBody>
          <a:bodyPr wrap="square" rtlCol="0">
            <a:spAutoFit/>
          </a:bodyPr>
          <a:lstStyle/>
          <a:p>
            <a:r>
              <a:rPr lang="fr-FR" sz="3600" dirty="0" smtClean="0">
                <a:solidFill>
                  <a:srgbClr val="FF0000"/>
                </a:solidFill>
              </a:rPr>
              <a:t>Qui est-il ?</a:t>
            </a:r>
            <a:endParaRPr lang="fr-FR" sz="3600" dirty="0">
              <a:solidFill>
                <a:srgbClr val="FF0000"/>
              </a:solidFill>
            </a:endParaRPr>
          </a:p>
        </p:txBody>
      </p:sp>
      <p:sp>
        <p:nvSpPr>
          <p:cNvPr id="15" name="ZoneTexte 14"/>
          <p:cNvSpPr txBox="1"/>
          <p:nvPr/>
        </p:nvSpPr>
        <p:spPr>
          <a:xfrm>
            <a:off x="8229600" y="1915180"/>
            <a:ext cx="3657600" cy="646331"/>
          </a:xfrm>
          <a:prstGeom prst="rect">
            <a:avLst/>
          </a:prstGeom>
          <a:noFill/>
        </p:spPr>
        <p:txBody>
          <a:bodyPr wrap="square" rtlCol="0">
            <a:spAutoFit/>
          </a:bodyPr>
          <a:lstStyle/>
          <a:p>
            <a:r>
              <a:rPr lang="fr-FR" sz="3600" dirty="0" smtClean="0">
                <a:solidFill>
                  <a:srgbClr val="FF0000"/>
                </a:solidFill>
              </a:rPr>
              <a:t>Comment agit-il ?</a:t>
            </a:r>
            <a:endParaRPr lang="fr-FR" sz="3600" dirty="0">
              <a:solidFill>
                <a:srgbClr val="FF0000"/>
              </a:solidFill>
            </a:endParaRPr>
          </a:p>
        </p:txBody>
      </p:sp>
      <p:sp>
        <p:nvSpPr>
          <p:cNvPr id="18" name="ZoneTexte 17"/>
          <p:cNvSpPr txBox="1"/>
          <p:nvPr/>
        </p:nvSpPr>
        <p:spPr>
          <a:xfrm rot="10800000" flipV="1">
            <a:off x="8305800" y="4343400"/>
            <a:ext cx="3048000" cy="523220"/>
          </a:xfrm>
          <a:prstGeom prst="rect">
            <a:avLst/>
          </a:prstGeom>
          <a:noFill/>
          <a:ln>
            <a:solidFill>
              <a:srgbClr val="0070C0"/>
            </a:solidFill>
          </a:ln>
        </p:spPr>
        <p:txBody>
          <a:bodyPr wrap="square" rtlCol="0">
            <a:spAutoFit/>
          </a:bodyPr>
          <a:lstStyle/>
          <a:p>
            <a:pPr algn="ctr"/>
            <a:r>
              <a:rPr lang="fr-FR" sz="2800" dirty="0" smtClean="0"/>
              <a:t>je </a:t>
            </a:r>
            <a:r>
              <a:rPr lang="fr-FR" sz="2800" dirty="0"/>
              <a:t>t’enlève</a:t>
            </a:r>
          </a:p>
        </p:txBody>
      </p:sp>
      <p:sp>
        <p:nvSpPr>
          <p:cNvPr id="19" name="ZoneTexte 18"/>
          <p:cNvSpPr txBox="1"/>
          <p:nvPr/>
        </p:nvSpPr>
        <p:spPr>
          <a:xfrm>
            <a:off x="8305800" y="5115580"/>
            <a:ext cx="3048000" cy="523220"/>
          </a:xfrm>
          <a:prstGeom prst="rect">
            <a:avLst/>
          </a:prstGeom>
          <a:noFill/>
          <a:ln>
            <a:solidFill>
              <a:srgbClr val="0070C0"/>
            </a:solidFill>
          </a:ln>
        </p:spPr>
        <p:txBody>
          <a:bodyPr wrap="square" rtlCol="0">
            <a:spAutoFit/>
          </a:bodyPr>
          <a:lstStyle/>
          <a:p>
            <a:pPr algn="ctr"/>
            <a:r>
              <a:rPr lang="fr-FR" sz="2800" dirty="0"/>
              <a:t>je te le promets</a:t>
            </a:r>
          </a:p>
        </p:txBody>
      </p:sp>
      <p:sp>
        <p:nvSpPr>
          <p:cNvPr id="21" name="ZoneTexte 20"/>
          <p:cNvSpPr txBox="1"/>
          <p:nvPr/>
        </p:nvSpPr>
        <p:spPr>
          <a:xfrm>
            <a:off x="4038600" y="1915180"/>
            <a:ext cx="3657600" cy="646331"/>
          </a:xfrm>
          <a:prstGeom prst="rect">
            <a:avLst/>
          </a:prstGeom>
          <a:noFill/>
        </p:spPr>
        <p:txBody>
          <a:bodyPr wrap="square" rtlCol="0">
            <a:spAutoFit/>
          </a:bodyPr>
          <a:lstStyle/>
          <a:p>
            <a:r>
              <a:rPr lang="fr-FR" sz="3600" dirty="0" smtClean="0">
                <a:solidFill>
                  <a:srgbClr val="FF0000"/>
                </a:solidFill>
              </a:rPr>
              <a:t>Comment est-il ?</a:t>
            </a:r>
            <a:endParaRPr lang="fr-FR" sz="3600" dirty="0">
              <a:solidFill>
                <a:srgbClr val="FF0000"/>
              </a:solidFill>
            </a:endParaRPr>
          </a:p>
        </p:txBody>
      </p:sp>
    </p:spTree>
    <p:extLst>
      <p:ext uri="{BB962C8B-B14F-4D97-AF65-F5344CB8AC3E}">
        <p14:creationId xmlns:p14="http://schemas.microsoft.com/office/powerpoint/2010/main" val="175821307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7"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anim calcmode="lin" valueType="num">
                                      <p:cBhvr>
                                        <p:cTn id="12" dur="500" fill="hold"/>
                                        <p:tgtEl>
                                          <p:spTgt spid="10"/>
                                        </p:tgtEl>
                                        <p:attrNameLst>
                                          <p:attrName>ppt_x</p:attrName>
                                        </p:attrNameLst>
                                      </p:cBhvr>
                                      <p:tavLst>
                                        <p:tav tm="0">
                                          <p:val>
                                            <p:strVal val="#ppt_x"/>
                                          </p:val>
                                        </p:tav>
                                        <p:tav tm="100000">
                                          <p:val>
                                            <p:strVal val="#ppt_x"/>
                                          </p:val>
                                        </p:tav>
                                      </p:tavLst>
                                    </p:anim>
                                    <p:anim calcmode="lin" valueType="num">
                                      <p:cBhvr>
                                        <p:cTn id="13" dur="5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7" presetClass="entr" presetSubtype="0" fill="hold" grpId="0" nodeType="clickEffect">
                                  <p:stCondLst>
                                    <p:cond delay="0"/>
                                  </p:stCondLst>
                                  <p:childTnLst>
                                    <p:set>
                                      <p:cBhvr>
                                        <p:cTn id="17" dur="1" fill="hold">
                                          <p:stCondLst>
                                            <p:cond delay="0"/>
                                          </p:stCondLst>
                                        </p:cTn>
                                        <p:tgtEl>
                                          <p:spTgt spid="20"/>
                                        </p:tgtEl>
                                        <p:attrNameLst>
                                          <p:attrName>style.visibility</p:attrName>
                                        </p:attrNameLst>
                                      </p:cBhvr>
                                      <p:to>
                                        <p:strVal val="visible"/>
                                      </p:to>
                                    </p:set>
                                    <p:animEffect transition="in" filter="fade">
                                      <p:cBhvr>
                                        <p:cTn id="18" dur="500"/>
                                        <p:tgtEl>
                                          <p:spTgt spid="20"/>
                                        </p:tgtEl>
                                      </p:cBhvr>
                                    </p:animEffect>
                                    <p:anim calcmode="lin" valueType="num">
                                      <p:cBhvr>
                                        <p:cTn id="19" dur="500" fill="hold"/>
                                        <p:tgtEl>
                                          <p:spTgt spid="20"/>
                                        </p:tgtEl>
                                        <p:attrNameLst>
                                          <p:attrName>ppt_x</p:attrName>
                                        </p:attrNameLst>
                                      </p:cBhvr>
                                      <p:tavLst>
                                        <p:tav tm="0">
                                          <p:val>
                                            <p:strVal val="#ppt_x"/>
                                          </p:val>
                                        </p:tav>
                                        <p:tav tm="100000">
                                          <p:val>
                                            <p:strVal val="#ppt_x"/>
                                          </p:val>
                                        </p:tav>
                                      </p:tavLst>
                                    </p:anim>
                                    <p:anim calcmode="lin" valueType="num">
                                      <p:cBhvr>
                                        <p:cTn id="20" dur="5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7"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fade">
                                      <p:cBhvr>
                                        <p:cTn id="25" dur="500"/>
                                        <p:tgtEl>
                                          <p:spTgt spid="17"/>
                                        </p:tgtEl>
                                      </p:cBhvr>
                                    </p:animEffect>
                                    <p:anim calcmode="lin" valueType="num">
                                      <p:cBhvr>
                                        <p:cTn id="26" dur="500" fill="hold"/>
                                        <p:tgtEl>
                                          <p:spTgt spid="17"/>
                                        </p:tgtEl>
                                        <p:attrNameLst>
                                          <p:attrName>ppt_x</p:attrName>
                                        </p:attrNameLst>
                                      </p:cBhvr>
                                      <p:tavLst>
                                        <p:tav tm="0">
                                          <p:val>
                                            <p:strVal val="#ppt_x"/>
                                          </p:val>
                                        </p:tav>
                                        <p:tav tm="100000">
                                          <p:val>
                                            <p:strVal val="#ppt_x"/>
                                          </p:val>
                                        </p:tav>
                                      </p:tavLst>
                                    </p:anim>
                                    <p:anim calcmode="lin" valueType="num">
                                      <p:cBhvr>
                                        <p:cTn id="27" dur="5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7"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500"/>
                                        <p:tgtEl>
                                          <p:spTgt spid="12"/>
                                        </p:tgtEl>
                                      </p:cBhvr>
                                    </p:animEffect>
                                    <p:anim calcmode="lin" valueType="num">
                                      <p:cBhvr>
                                        <p:cTn id="33" dur="500" fill="hold"/>
                                        <p:tgtEl>
                                          <p:spTgt spid="12"/>
                                        </p:tgtEl>
                                        <p:attrNameLst>
                                          <p:attrName>ppt_x</p:attrName>
                                        </p:attrNameLst>
                                      </p:cBhvr>
                                      <p:tavLst>
                                        <p:tav tm="0">
                                          <p:val>
                                            <p:strVal val="#ppt_x"/>
                                          </p:val>
                                        </p:tav>
                                        <p:tav tm="100000">
                                          <p:val>
                                            <p:strVal val="#ppt_x"/>
                                          </p:val>
                                        </p:tav>
                                      </p:tavLst>
                                    </p:anim>
                                    <p:anim calcmode="lin" valueType="num">
                                      <p:cBhvr>
                                        <p:cTn id="34" dur="5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3"/>
                                        </p:tgtEl>
                                        <p:attrNameLst>
                                          <p:attrName>style.visibility</p:attrName>
                                        </p:attrNameLst>
                                      </p:cBhvr>
                                      <p:to>
                                        <p:strVal val="visible"/>
                                      </p:to>
                                    </p:set>
                                    <p:anim calcmode="lin" valueType="num">
                                      <p:cBhvr additive="base">
                                        <p:cTn id="43" dur="500" fill="hold"/>
                                        <p:tgtEl>
                                          <p:spTgt spid="23"/>
                                        </p:tgtEl>
                                        <p:attrNameLst>
                                          <p:attrName>ppt_x</p:attrName>
                                        </p:attrNameLst>
                                      </p:cBhvr>
                                      <p:tavLst>
                                        <p:tav tm="0">
                                          <p:val>
                                            <p:strVal val="#ppt_x"/>
                                          </p:val>
                                        </p:tav>
                                        <p:tav tm="100000">
                                          <p:val>
                                            <p:strVal val="#ppt_x"/>
                                          </p:val>
                                        </p:tav>
                                      </p:tavLst>
                                    </p:anim>
                                    <p:anim calcmode="lin" valueType="num">
                                      <p:cBhvr additive="base">
                                        <p:cTn id="4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6"/>
                                        </p:tgtEl>
                                        <p:attrNameLst>
                                          <p:attrName>style.visibility</p:attrName>
                                        </p:attrNameLst>
                                      </p:cBhvr>
                                      <p:to>
                                        <p:strVal val="visible"/>
                                      </p:to>
                                    </p:set>
                                    <p:anim calcmode="lin" valueType="num">
                                      <p:cBhvr additive="base">
                                        <p:cTn id="49" dur="500" fill="hold"/>
                                        <p:tgtEl>
                                          <p:spTgt spid="26"/>
                                        </p:tgtEl>
                                        <p:attrNameLst>
                                          <p:attrName>ppt_x</p:attrName>
                                        </p:attrNameLst>
                                      </p:cBhvr>
                                      <p:tavLst>
                                        <p:tav tm="0">
                                          <p:val>
                                            <p:strVal val="#ppt_x"/>
                                          </p:val>
                                        </p:tav>
                                        <p:tav tm="100000">
                                          <p:val>
                                            <p:strVal val="#ppt_x"/>
                                          </p:val>
                                        </p:tav>
                                      </p:tavLst>
                                    </p:anim>
                                    <p:anim calcmode="lin" valueType="num">
                                      <p:cBhvr additive="base">
                                        <p:cTn id="50"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7"/>
                                        </p:tgtEl>
                                        <p:attrNameLst>
                                          <p:attrName>style.visibility</p:attrName>
                                        </p:attrNameLst>
                                      </p:cBhvr>
                                      <p:to>
                                        <p:strVal val="visible"/>
                                      </p:to>
                                    </p:set>
                                    <p:anim calcmode="lin" valueType="num">
                                      <p:cBhvr additive="base">
                                        <p:cTn id="55" dur="500" fill="hold"/>
                                        <p:tgtEl>
                                          <p:spTgt spid="27"/>
                                        </p:tgtEl>
                                        <p:attrNameLst>
                                          <p:attrName>ppt_x</p:attrName>
                                        </p:attrNameLst>
                                      </p:cBhvr>
                                      <p:tavLst>
                                        <p:tav tm="0">
                                          <p:val>
                                            <p:strVal val="#ppt_x"/>
                                          </p:val>
                                        </p:tav>
                                        <p:tav tm="100000">
                                          <p:val>
                                            <p:strVal val="#ppt_x"/>
                                          </p:val>
                                        </p:tav>
                                      </p:tavLst>
                                    </p:anim>
                                    <p:anim calcmode="lin" valueType="num">
                                      <p:cBhvr additive="base">
                                        <p:cTn id="5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5"/>
                                        </p:tgtEl>
                                        <p:attrNameLst>
                                          <p:attrName>style.visibility</p:attrName>
                                        </p:attrNameLst>
                                      </p:cBhvr>
                                      <p:to>
                                        <p:strVal val="visible"/>
                                      </p:to>
                                    </p:set>
                                    <p:anim calcmode="lin" valueType="num">
                                      <p:cBhvr additive="base">
                                        <p:cTn id="61" dur="500" fill="hold"/>
                                        <p:tgtEl>
                                          <p:spTgt spid="25"/>
                                        </p:tgtEl>
                                        <p:attrNameLst>
                                          <p:attrName>ppt_x</p:attrName>
                                        </p:attrNameLst>
                                      </p:cBhvr>
                                      <p:tavLst>
                                        <p:tav tm="0">
                                          <p:val>
                                            <p:strVal val="#ppt_x"/>
                                          </p:val>
                                        </p:tav>
                                        <p:tav tm="100000">
                                          <p:val>
                                            <p:strVal val="#ppt_x"/>
                                          </p:val>
                                        </p:tav>
                                      </p:tavLst>
                                    </p:anim>
                                    <p:anim calcmode="lin" valueType="num">
                                      <p:cBhvr additive="base">
                                        <p:cTn id="62"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24"/>
                                        </p:tgtEl>
                                        <p:attrNameLst>
                                          <p:attrName>style.visibility</p:attrName>
                                        </p:attrNameLst>
                                      </p:cBhvr>
                                      <p:to>
                                        <p:strVal val="visible"/>
                                      </p:to>
                                    </p:set>
                                    <p:anim calcmode="lin" valueType="num">
                                      <p:cBhvr additive="base">
                                        <p:cTn id="71" dur="500" fill="hold"/>
                                        <p:tgtEl>
                                          <p:spTgt spid="24"/>
                                        </p:tgtEl>
                                        <p:attrNameLst>
                                          <p:attrName>ppt_x</p:attrName>
                                        </p:attrNameLst>
                                      </p:cBhvr>
                                      <p:tavLst>
                                        <p:tav tm="0">
                                          <p:val>
                                            <p:strVal val="#ppt_x"/>
                                          </p:val>
                                        </p:tav>
                                        <p:tav tm="100000">
                                          <p:val>
                                            <p:strVal val="#ppt_x"/>
                                          </p:val>
                                        </p:tav>
                                      </p:tavLst>
                                    </p:anim>
                                    <p:anim calcmode="lin" valueType="num">
                                      <p:cBhvr additive="base">
                                        <p:cTn id="7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28"/>
                                        </p:tgtEl>
                                        <p:attrNameLst>
                                          <p:attrName>style.visibility</p:attrName>
                                        </p:attrNameLst>
                                      </p:cBhvr>
                                      <p:to>
                                        <p:strVal val="visible"/>
                                      </p:to>
                                    </p:set>
                                    <p:anim calcmode="lin" valueType="num">
                                      <p:cBhvr additive="base">
                                        <p:cTn id="77" dur="500" fill="hold"/>
                                        <p:tgtEl>
                                          <p:spTgt spid="28"/>
                                        </p:tgtEl>
                                        <p:attrNameLst>
                                          <p:attrName>ppt_x</p:attrName>
                                        </p:attrNameLst>
                                      </p:cBhvr>
                                      <p:tavLst>
                                        <p:tav tm="0">
                                          <p:val>
                                            <p:strVal val="#ppt_x"/>
                                          </p:val>
                                        </p:tav>
                                        <p:tav tm="100000">
                                          <p:val>
                                            <p:strVal val="#ppt_x"/>
                                          </p:val>
                                        </p:tav>
                                      </p:tavLst>
                                    </p:anim>
                                    <p:anim calcmode="lin" valueType="num">
                                      <p:cBhvr additive="base">
                                        <p:cTn id="78"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18"/>
                                        </p:tgtEl>
                                        <p:attrNameLst>
                                          <p:attrName>style.visibility</p:attrName>
                                        </p:attrNameLst>
                                      </p:cBhvr>
                                      <p:to>
                                        <p:strVal val="visible"/>
                                      </p:to>
                                    </p:set>
                                    <p:anim calcmode="lin" valueType="num">
                                      <p:cBhvr additive="base">
                                        <p:cTn id="83" dur="500" fill="hold"/>
                                        <p:tgtEl>
                                          <p:spTgt spid="18"/>
                                        </p:tgtEl>
                                        <p:attrNameLst>
                                          <p:attrName>ppt_x</p:attrName>
                                        </p:attrNameLst>
                                      </p:cBhvr>
                                      <p:tavLst>
                                        <p:tav tm="0">
                                          <p:val>
                                            <p:strVal val="#ppt_x"/>
                                          </p:val>
                                        </p:tav>
                                        <p:tav tm="100000">
                                          <p:val>
                                            <p:strVal val="#ppt_x"/>
                                          </p:val>
                                        </p:tav>
                                      </p:tavLst>
                                    </p:anim>
                                    <p:anim calcmode="lin" valueType="num">
                                      <p:cBhvr additive="base">
                                        <p:cTn id="8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19"/>
                                        </p:tgtEl>
                                        <p:attrNameLst>
                                          <p:attrName>style.visibility</p:attrName>
                                        </p:attrNameLst>
                                      </p:cBhvr>
                                      <p:to>
                                        <p:strVal val="visible"/>
                                      </p:to>
                                    </p:set>
                                    <p:anim calcmode="lin" valueType="num">
                                      <p:cBhvr additive="base">
                                        <p:cTn id="89" dur="500" fill="hold"/>
                                        <p:tgtEl>
                                          <p:spTgt spid="19"/>
                                        </p:tgtEl>
                                        <p:attrNameLst>
                                          <p:attrName>ppt_x</p:attrName>
                                        </p:attrNameLst>
                                      </p:cBhvr>
                                      <p:tavLst>
                                        <p:tav tm="0">
                                          <p:val>
                                            <p:strVal val="#ppt_x"/>
                                          </p:val>
                                        </p:tav>
                                        <p:tav tm="100000">
                                          <p:val>
                                            <p:strVal val="#ppt_x"/>
                                          </p:val>
                                        </p:tav>
                                      </p:tavLst>
                                    </p:anim>
                                    <p:anim calcmode="lin" valueType="num">
                                      <p:cBhvr additive="base">
                                        <p:cTn id="9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7" grpId="0" animBg="1"/>
      <p:bldP spid="20" grpId="0" animBg="1"/>
      <p:bldP spid="23" grpId="0" animBg="1"/>
      <p:bldP spid="24" grpId="0" animBg="1"/>
      <p:bldP spid="25" grpId="0" animBg="1"/>
      <p:bldP spid="26" grpId="0" animBg="1"/>
      <p:bldP spid="27" grpId="0" animBg="1"/>
      <p:bldP spid="28" grpId="0" animBg="1"/>
      <p:bldP spid="14" grpId="0"/>
      <p:bldP spid="15" grpId="0"/>
      <p:bldP spid="18" grpId="0" animBg="1"/>
      <p:bldP spid="19" grpId="0" animBg="1"/>
      <p:bldP spid="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xmlns="" id="{D75427C2-2E7B-5D43-BE79-AC367C946598}"/>
              </a:ext>
            </a:extLst>
          </p:cNvPr>
          <p:cNvSpPr txBox="1"/>
          <p:nvPr/>
        </p:nvSpPr>
        <p:spPr>
          <a:xfrm>
            <a:off x="-86608" y="-3195"/>
            <a:ext cx="11762240" cy="1200329"/>
          </a:xfrm>
          <a:prstGeom prst="rect">
            <a:avLst/>
          </a:prstGeom>
          <a:noFill/>
        </p:spPr>
        <p:txBody>
          <a:bodyPr wrap="square" rtlCol="0">
            <a:spAutoFit/>
          </a:bodyPr>
          <a:lstStyle/>
          <a:p>
            <a:endParaRPr lang="fr-FR"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fr-FR"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endParaRPr lang="fr-FR" sz="2400" dirty="0"/>
          </a:p>
        </p:txBody>
      </p:sp>
      <p:sp>
        <p:nvSpPr>
          <p:cNvPr id="5" name="Rectangle 4"/>
          <p:cNvSpPr/>
          <p:nvPr/>
        </p:nvSpPr>
        <p:spPr>
          <a:xfrm>
            <a:off x="304800" y="0"/>
            <a:ext cx="7315200" cy="646331"/>
          </a:xfrm>
          <a:prstGeom prst="rect">
            <a:avLst/>
          </a:prstGeom>
        </p:spPr>
        <p:txBody>
          <a:bodyPr wrap="square">
            <a:spAutoFit/>
          </a:bodyPr>
          <a:lstStyle/>
          <a:p>
            <a:r>
              <a:rPr lang="fr-FR" sz="3600" u="sng" dirty="0" smtClean="0">
                <a:solidFill>
                  <a:srgbClr val="0070C0"/>
                </a:solidFill>
              </a:rPr>
              <a:t>Thésée, un héros ?</a:t>
            </a:r>
            <a:endParaRPr lang="fr-FR" sz="4400" dirty="0">
              <a:solidFill>
                <a:srgbClr val="0070C0"/>
              </a:solidFill>
            </a:endParaRPr>
          </a:p>
        </p:txBody>
      </p:sp>
      <p:sp>
        <p:nvSpPr>
          <p:cNvPr id="6" name="Rectangle 5"/>
          <p:cNvSpPr/>
          <p:nvPr/>
        </p:nvSpPr>
        <p:spPr>
          <a:xfrm>
            <a:off x="4876800" y="0"/>
            <a:ext cx="7315200" cy="646331"/>
          </a:xfrm>
          <a:prstGeom prst="rect">
            <a:avLst/>
          </a:prstGeom>
        </p:spPr>
        <p:txBody>
          <a:bodyPr wrap="square">
            <a:spAutoFit/>
          </a:bodyPr>
          <a:lstStyle/>
          <a:p>
            <a:r>
              <a:rPr lang="fr-FR" sz="3600" u="sng" dirty="0" smtClean="0">
                <a:solidFill>
                  <a:srgbClr val="0070C0"/>
                </a:solidFill>
              </a:rPr>
              <a:t>des actes de bravoure</a:t>
            </a:r>
            <a:endParaRPr lang="fr-FR" sz="4400" dirty="0">
              <a:solidFill>
                <a:srgbClr val="0070C0"/>
              </a:solidFill>
            </a:endParaRPr>
          </a:p>
        </p:txBody>
      </p:sp>
      <p:sp>
        <p:nvSpPr>
          <p:cNvPr id="7" name="ZoneTexte 6"/>
          <p:cNvSpPr txBox="1"/>
          <p:nvPr/>
        </p:nvSpPr>
        <p:spPr>
          <a:xfrm>
            <a:off x="4648200" y="5877580"/>
            <a:ext cx="3200400" cy="523220"/>
          </a:xfrm>
          <a:prstGeom prst="rect">
            <a:avLst/>
          </a:prstGeom>
          <a:noFill/>
          <a:ln>
            <a:solidFill>
              <a:srgbClr val="0070C0"/>
            </a:solidFill>
          </a:ln>
        </p:spPr>
        <p:txBody>
          <a:bodyPr wrap="square" rtlCol="0">
            <a:spAutoFit/>
          </a:bodyPr>
          <a:lstStyle/>
          <a:p>
            <a:pPr algn="ctr"/>
            <a:r>
              <a:rPr lang="fr-FR" sz="2800" dirty="0" smtClean="0"/>
              <a:t>je tue ce monstre</a:t>
            </a:r>
            <a:endParaRPr lang="fr-FR" sz="2800" dirty="0"/>
          </a:p>
        </p:txBody>
      </p:sp>
      <p:sp>
        <p:nvSpPr>
          <p:cNvPr id="8" name="ZoneTexte 7"/>
          <p:cNvSpPr txBox="1"/>
          <p:nvPr/>
        </p:nvSpPr>
        <p:spPr>
          <a:xfrm>
            <a:off x="304800" y="2362200"/>
            <a:ext cx="3581400" cy="523220"/>
          </a:xfrm>
          <a:prstGeom prst="rect">
            <a:avLst/>
          </a:prstGeom>
          <a:noFill/>
          <a:ln>
            <a:solidFill>
              <a:srgbClr val="0070C0"/>
            </a:solidFill>
          </a:ln>
        </p:spPr>
        <p:txBody>
          <a:bodyPr wrap="square" rtlCol="0">
            <a:spAutoFit/>
          </a:bodyPr>
          <a:lstStyle/>
          <a:p>
            <a:pPr algn="ctr"/>
            <a:r>
              <a:rPr lang="fr-FR" sz="2800" dirty="0" smtClean="0"/>
              <a:t>n’a pas peur</a:t>
            </a:r>
            <a:endParaRPr lang="fr-FR" sz="2800" dirty="0"/>
          </a:p>
        </p:txBody>
      </p:sp>
      <p:sp>
        <p:nvSpPr>
          <p:cNvPr id="9" name="ZoneTexte 8"/>
          <p:cNvSpPr txBox="1"/>
          <p:nvPr/>
        </p:nvSpPr>
        <p:spPr>
          <a:xfrm>
            <a:off x="304800" y="1752600"/>
            <a:ext cx="3200400" cy="523220"/>
          </a:xfrm>
          <a:prstGeom prst="rect">
            <a:avLst/>
          </a:prstGeom>
          <a:noFill/>
          <a:ln>
            <a:solidFill>
              <a:srgbClr val="0070C0"/>
            </a:solidFill>
          </a:ln>
        </p:spPr>
        <p:txBody>
          <a:bodyPr wrap="square" rtlCol="0">
            <a:spAutoFit/>
          </a:bodyPr>
          <a:lstStyle/>
          <a:p>
            <a:pPr algn="ctr"/>
            <a:r>
              <a:rPr lang="fr-FR" sz="2800" dirty="0" smtClean="0"/>
              <a:t>se porte volontaire</a:t>
            </a:r>
            <a:endParaRPr lang="fr-FR" sz="2800" dirty="0"/>
          </a:p>
        </p:txBody>
      </p:sp>
      <p:sp>
        <p:nvSpPr>
          <p:cNvPr id="10" name="ZoneTexte 9"/>
          <p:cNvSpPr txBox="1"/>
          <p:nvPr/>
        </p:nvSpPr>
        <p:spPr>
          <a:xfrm>
            <a:off x="8610600" y="838200"/>
            <a:ext cx="3200400" cy="523220"/>
          </a:xfrm>
          <a:prstGeom prst="rect">
            <a:avLst/>
          </a:prstGeom>
          <a:noFill/>
          <a:ln>
            <a:solidFill>
              <a:srgbClr val="0070C0"/>
            </a:solidFill>
          </a:ln>
        </p:spPr>
        <p:txBody>
          <a:bodyPr wrap="square" rtlCol="0">
            <a:spAutoFit/>
          </a:bodyPr>
          <a:lstStyle/>
          <a:p>
            <a:pPr algn="ctr"/>
            <a:r>
              <a:rPr lang="fr-FR" sz="2800" dirty="0" smtClean="0"/>
              <a:t>je t’enlève</a:t>
            </a:r>
            <a:endParaRPr lang="fr-FR" sz="2800" dirty="0"/>
          </a:p>
        </p:txBody>
      </p:sp>
      <p:sp>
        <p:nvSpPr>
          <p:cNvPr id="11" name="ZoneTexte 10"/>
          <p:cNvSpPr txBox="1"/>
          <p:nvPr/>
        </p:nvSpPr>
        <p:spPr>
          <a:xfrm>
            <a:off x="8610600" y="1524000"/>
            <a:ext cx="3200400" cy="523220"/>
          </a:xfrm>
          <a:prstGeom prst="rect">
            <a:avLst/>
          </a:prstGeom>
          <a:noFill/>
          <a:ln>
            <a:solidFill>
              <a:srgbClr val="0070C0"/>
            </a:solidFill>
          </a:ln>
        </p:spPr>
        <p:txBody>
          <a:bodyPr wrap="square" rtlCol="0">
            <a:spAutoFit/>
          </a:bodyPr>
          <a:lstStyle/>
          <a:p>
            <a:pPr algn="ctr"/>
            <a:r>
              <a:rPr lang="fr-FR" sz="2800" dirty="0" smtClean="0"/>
              <a:t>je te le promets</a:t>
            </a:r>
            <a:endParaRPr lang="fr-FR" sz="2800" dirty="0"/>
          </a:p>
        </p:txBody>
      </p:sp>
      <p:sp>
        <p:nvSpPr>
          <p:cNvPr id="12" name="ZoneTexte 11"/>
          <p:cNvSpPr txBox="1"/>
          <p:nvPr/>
        </p:nvSpPr>
        <p:spPr>
          <a:xfrm>
            <a:off x="304800" y="1066800"/>
            <a:ext cx="3581400" cy="523220"/>
          </a:xfrm>
          <a:prstGeom prst="rect">
            <a:avLst/>
          </a:prstGeom>
          <a:noFill/>
          <a:ln>
            <a:solidFill>
              <a:srgbClr val="0070C0"/>
            </a:solidFill>
          </a:ln>
        </p:spPr>
        <p:txBody>
          <a:bodyPr wrap="square" rtlCol="0">
            <a:spAutoFit/>
          </a:bodyPr>
          <a:lstStyle/>
          <a:p>
            <a:pPr algn="ctr"/>
            <a:r>
              <a:rPr lang="fr-FR" sz="2800" dirty="0" smtClean="0"/>
              <a:t>marche d’un pas ferme</a:t>
            </a:r>
            <a:endParaRPr lang="fr-FR" sz="2800" dirty="0"/>
          </a:p>
        </p:txBody>
      </p:sp>
      <p:sp>
        <p:nvSpPr>
          <p:cNvPr id="13" name="ZoneTexte 12"/>
          <p:cNvSpPr txBox="1"/>
          <p:nvPr/>
        </p:nvSpPr>
        <p:spPr>
          <a:xfrm>
            <a:off x="4648200" y="5191780"/>
            <a:ext cx="3200400" cy="523220"/>
          </a:xfrm>
          <a:prstGeom prst="rect">
            <a:avLst/>
          </a:prstGeom>
          <a:noFill/>
          <a:ln>
            <a:solidFill>
              <a:srgbClr val="0070C0"/>
            </a:solidFill>
          </a:ln>
        </p:spPr>
        <p:txBody>
          <a:bodyPr wrap="square" rtlCol="0">
            <a:spAutoFit/>
          </a:bodyPr>
          <a:lstStyle/>
          <a:p>
            <a:pPr algn="ctr"/>
            <a:r>
              <a:rPr lang="fr-FR" sz="2800" dirty="0" smtClean="0"/>
              <a:t>redouble d’efforts</a:t>
            </a:r>
            <a:endParaRPr lang="fr-FR" sz="2800" dirty="0"/>
          </a:p>
        </p:txBody>
      </p:sp>
      <p:sp>
        <p:nvSpPr>
          <p:cNvPr id="14" name="ZoneTexte 13"/>
          <p:cNvSpPr txBox="1"/>
          <p:nvPr/>
        </p:nvSpPr>
        <p:spPr>
          <a:xfrm>
            <a:off x="4648200" y="4505980"/>
            <a:ext cx="3581400" cy="523220"/>
          </a:xfrm>
          <a:prstGeom prst="rect">
            <a:avLst/>
          </a:prstGeom>
          <a:noFill/>
          <a:ln>
            <a:solidFill>
              <a:srgbClr val="0070C0"/>
            </a:solidFill>
          </a:ln>
        </p:spPr>
        <p:txBody>
          <a:bodyPr wrap="square" rtlCol="0">
            <a:spAutoFit/>
          </a:bodyPr>
          <a:lstStyle/>
          <a:p>
            <a:pPr algn="ctr"/>
            <a:r>
              <a:rPr lang="fr-FR" sz="2800" dirty="0" smtClean="0"/>
              <a:t>ignore ses blessures</a:t>
            </a:r>
            <a:endParaRPr lang="fr-FR" sz="2800" dirty="0"/>
          </a:p>
        </p:txBody>
      </p:sp>
      <p:sp>
        <p:nvSpPr>
          <p:cNvPr id="15" name="ZoneTexte 14"/>
          <p:cNvSpPr txBox="1"/>
          <p:nvPr/>
        </p:nvSpPr>
        <p:spPr>
          <a:xfrm>
            <a:off x="3962400" y="3429000"/>
            <a:ext cx="5105400" cy="954107"/>
          </a:xfrm>
          <a:prstGeom prst="rect">
            <a:avLst/>
          </a:prstGeom>
          <a:noFill/>
          <a:ln>
            <a:solidFill>
              <a:srgbClr val="0070C0"/>
            </a:solidFill>
          </a:ln>
        </p:spPr>
        <p:txBody>
          <a:bodyPr wrap="square" rtlCol="0">
            <a:spAutoFit/>
          </a:bodyPr>
          <a:lstStyle/>
          <a:p>
            <a:pPr algn="ctr"/>
            <a:r>
              <a:rPr lang="fr-FR" sz="2800" dirty="0" smtClean="0"/>
              <a:t>martèle le monstre de coups de poing</a:t>
            </a:r>
            <a:endParaRPr lang="fr-FR" sz="2800" dirty="0"/>
          </a:p>
        </p:txBody>
      </p:sp>
      <p:sp>
        <p:nvSpPr>
          <p:cNvPr id="16" name="Flèche vers le bas 15"/>
          <p:cNvSpPr/>
          <p:nvPr/>
        </p:nvSpPr>
        <p:spPr>
          <a:xfrm>
            <a:off x="1676400" y="2971800"/>
            <a:ext cx="304800" cy="1524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ZoneTexte 16"/>
          <p:cNvSpPr txBox="1"/>
          <p:nvPr/>
        </p:nvSpPr>
        <p:spPr>
          <a:xfrm>
            <a:off x="762000" y="4572000"/>
            <a:ext cx="2514600" cy="584775"/>
          </a:xfrm>
          <a:prstGeom prst="rect">
            <a:avLst/>
          </a:prstGeom>
          <a:noFill/>
          <a:ln>
            <a:solidFill>
              <a:schemeClr val="accent2">
                <a:lumMod val="75000"/>
              </a:schemeClr>
            </a:solidFill>
          </a:ln>
        </p:spPr>
        <p:txBody>
          <a:bodyPr wrap="square" rtlCol="0">
            <a:spAutoFit/>
          </a:bodyPr>
          <a:lstStyle/>
          <a:p>
            <a:pPr algn="ctr"/>
            <a:r>
              <a:rPr lang="fr-FR" sz="3200" dirty="0" smtClean="0">
                <a:solidFill>
                  <a:schemeClr val="accent2"/>
                </a:solidFill>
              </a:rPr>
              <a:t>volontaire </a:t>
            </a:r>
            <a:endParaRPr lang="fr-FR" sz="3200" dirty="0">
              <a:solidFill>
                <a:schemeClr val="accent2"/>
              </a:solidFill>
            </a:endParaRPr>
          </a:p>
        </p:txBody>
      </p:sp>
      <p:sp>
        <p:nvSpPr>
          <p:cNvPr id="18" name="ZoneTexte 17"/>
          <p:cNvSpPr txBox="1"/>
          <p:nvPr/>
        </p:nvSpPr>
        <p:spPr>
          <a:xfrm>
            <a:off x="990600" y="5334000"/>
            <a:ext cx="2057400" cy="584775"/>
          </a:xfrm>
          <a:prstGeom prst="rect">
            <a:avLst/>
          </a:prstGeom>
          <a:noFill/>
          <a:ln>
            <a:solidFill>
              <a:schemeClr val="accent2">
                <a:lumMod val="75000"/>
              </a:schemeClr>
            </a:solidFill>
          </a:ln>
        </p:spPr>
        <p:txBody>
          <a:bodyPr wrap="square" rtlCol="0">
            <a:spAutoFit/>
          </a:bodyPr>
          <a:lstStyle/>
          <a:p>
            <a:pPr algn="ctr"/>
            <a:r>
              <a:rPr lang="fr-FR" sz="3200" dirty="0" smtClean="0">
                <a:solidFill>
                  <a:schemeClr val="accent2"/>
                </a:solidFill>
              </a:rPr>
              <a:t>courageux</a:t>
            </a:r>
            <a:endParaRPr lang="fr-FR" sz="3200" dirty="0">
              <a:solidFill>
                <a:schemeClr val="accent2"/>
              </a:solidFill>
            </a:endParaRPr>
          </a:p>
        </p:txBody>
      </p:sp>
      <p:sp>
        <p:nvSpPr>
          <p:cNvPr id="19" name="ZoneTexte 18"/>
          <p:cNvSpPr txBox="1"/>
          <p:nvPr/>
        </p:nvSpPr>
        <p:spPr>
          <a:xfrm>
            <a:off x="5257800" y="1752600"/>
            <a:ext cx="2057400" cy="584775"/>
          </a:xfrm>
          <a:prstGeom prst="rect">
            <a:avLst/>
          </a:prstGeom>
          <a:noFill/>
          <a:ln>
            <a:solidFill>
              <a:schemeClr val="accent2">
                <a:lumMod val="75000"/>
              </a:schemeClr>
            </a:solidFill>
          </a:ln>
        </p:spPr>
        <p:txBody>
          <a:bodyPr wrap="square" rtlCol="0">
            <a:spAutoFit/>
          </a:bodyPr>
          <a:lstStyle/>
          <a:p>
            <a:pPr algn="ctr"/>
            <a:r>
              <a:rPr lang="fr-FR" sz="3200" dirty="0" smtClean="0">
                <a:solidFill>
                  <a:schemeClr val="accent2"/>
                </a:solidFill>
              </a:rPr>
              <a:t>fort</a:t>
            </a:r>
            <a:endParaRPr lang="fr-FR" sz="3200" dirty="0">
              <a:solidFill>
                <a:schemeClr val="accent2"/>
              </a:solidFill>
            </a:endParaRPr>
          </a:p>
        </p:txBody>
      </p:sp>
      <p:sp>
        <p:nvSpPr>
          <p:cNvPr id="20" name="ZoneTexte 19"/>
          <p:cNvSpPr txBox="1"/>
          <p:nvPr/>
        </p:nvSpPr>
        <p:spPr>
          <a:xfrm>
            <a:off x="5257800" y="990600"/>
            <a:ext cx="2057400" cy="584775"/>
          </a:xfrm>
          <a:prstGeom prst="rect">
            <a:avLst/>
          </a:prstGeom>
          <a:noFill/>
          <a:ln>
            <a:solidFill>
              <a:schemeClr val="accent2">
                <a:lumMod val="75000"/>
              </a:schemeClr>
            </a:solidFill>
          </a:ln>
        </p:spPr>
        <p:txBody>
          <a:bodyPr wrap="square" rtlCol="0">
            <a:spAutoFit/>
          </a:bodyPr>
          <a:lstStyle/>
          <a:p>
            <a:pPr algn="ctr"/>
            <a:r>
              <a:rPr lang="fr-FR" sz="3200" dirty="0" smtClean="0">
                <a:solidFill>
                  <a:schemeClr val="accent2"/>
                </a:solidFill>
              </a:rPr>
              <a:t>tenace</a:t>
            </a:r>
            <a:endParaRPr lang="fr-FR" sz="3200" dirty="0">
              <a:solidFill>
                <a:schemeClr val="accent2"/>
              </a:solidFill>
            </a:endParaRPr>
          </a:p>
        </p:txBody>
      </p:sp>
      <p:sp>
        <p:nvSpPr>
          <p:cNvPr id="22" name="ZoneTexte 21"/>
          <p:cNvSpPr txBox="1"/>
          <p:nvPr/>
        </p:nvSpPr>
        <p:spPr>
          <a:xfrm>
            <a:off x="9372600" y="3962400"/>
            <a:ext cx="2057400" cy="584775"/>
          </a:xfrm>
          <a:prstGeom prst="rect">
            <a:avLst/>
          </a:prstGeom>
          <a:noFill/>
          <a:ln>
            <a:solidFill>
              <a:schemeClr val="accent2">
                <a:lumMod val="75000"/>
              </a:schemeClr>
            </a:solidFill>
          </a:ln>
        </p:spPr>
        <p:txBody>
          <a:bodyPr wrap="square" rtlCol="0">
            <a:spAutoFit/>
          </a:bodyPr>
          <a:lstStyle/>
          <a:p>
            <a:pPr algn="ctr"/>
            <a:r>
              <a:rPr lang="fr-FR" sz="3200" dirty="0" smtClean="0">
                <a:solidFill>
                  <a:schemeClr val="accent2"/>
                </a:solidFill>
              </a:rPr>
              <a:t>protecteur</a:t>
            </a:r>
            <a:endParaRPr lang="fr-FR" sz="3200" dirty="0">
              <a:solidFill>
                <a:schemeClr val="accent2"/>
              </a:solidFill>
            </a:endParaRPr>
          </a:p>
        </p:txBody>
      </p:sp>
      <p:sp>
        <p:nvSpPr>
          <p:cNvPr id="23" name="Flèche vers le bas 22"/>
          <p:cNvSpPr/>
          <p:nvPr/>
        </p:nvSpPr>
        <p:spPr>
          <a:xfrm flipV="1">
            <a:off x="6096000" y="2438400"/>
            <a:ext cx="304800" cy="1295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Flèche vers le bas 23"/>
          <p:cNvSpPr/>
          <p:nvPr/>
        </p:nvSpPr>
        <p:spPr>
          <a:xfrm>
            <a:off x="10134600" y="2133600"/>
            <a:ext cx="304800" cy="1676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75821307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ppt_x"/>
                                          </p:val>
                                        </p:tav>
                                        <p:tav tm="100000">
                                          <p:val>
                                            <p:strVal val="#ppt_x"/>
                                          </p:val>
                                        </p:tav>
                                      </p:tavLst>
                                    </p:anim>
                                    <p:anim calcmode="lin" valueType="num">
                                      <p:cBhvr additive="base">
                                        <p:cTn id="1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anim calcmode="lin" valueType="num">
                                      <p:cBhvr additive="base">
                                        <p:cTn id="29" dur="500" fill="hold"/>
                                        <p:tgtEl>
                                          <p:spTgt spid="13"/>
                                        </p:tgtEl>
                                        <p:attrNameLst>
                                          <p:attrName>ppt_x</p:attrName>
                                        </p:attrNameLst>
                                      </p:cBhvr>
                                      <p:tavLst>
                                        <p:tav tm="0">
                                          <p:val>
                                            <p:strVal val="#ppt_x"/>
                                          </p:val>
                                        </p:tav>
                                        <p:tav tm="100000">
                                          <p:val>
                                            <p:strVal val="#ppt_x"/>
                                          </p:val>
                                        </p:tav>
                                      </p:tavLst>
                                    </p:anim>
                                    <p:anim calcmode="lin" valueType="num">
                                      <p:cBhvr additive="base">
                                        <p:cTn id="30" dur="500" fill="hold"/>
                                        <p:tgtEl>
                                          <p:spTgt spid="13"/>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anim calcmode="lin" valueType="num">
                                      <p:cBhvr additive="base">
                                        <p:cTn id="33" dur="500" fill="hold"/>
                                        <p:tgtEl>
                                          <p:spTgt spid="15"/>
                                        </p:tgtEl>
                                        <p:attrNameLst>
                                          <p:attrName>ppt_x</p:attrName>
                                        </p:attrNameLst>
                                      </p:cBhvr>
                                      <p:tavLst>
                                        <p:tav tm="0">
                                          <p:val>
                                            <p:strVal val="#ppt_x"/>
                                          </p:val>
                                        </p:tav>
                                        <p:tav tm="100000">
                                          <p:val>
                                            <p:strVal val="#ppt_x"/>
                                          </p:val>
                                        </p:tav>
                                      </p:tavLst>
                                    </p:anim>
                                    <p:anim calcmode="lin" valueType="num">
                                      <p:cBhvr additive="base">
                                        <p:cTn id="3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additive="base">
                                        <p:cTn id="39" dur="500" fill="hold"/>
                                        <p:tgtEl>
                                          <p:spTgt spid="10"/>
                                        </p:tgtEl>
                                        <p:attrNameLst>
                                          <p:attrName>ppt_x</p:attrName>
                                        </p:attrNameLst>
                                      </p:cBhvr>
                                      <p:tavLst>
                                        <p:tav tm="0">
                                          <p:val>
                                            <p:strVal val="#ppt_x"/>
                                          </p:val>
                                        </p:tav>
                                        <p:tav tm="100000">
                                          <p:val>
                                            <p:strVal val="#ppt_x"/>
                                          </p:val>
                                        </p:tav>
                                      </p:tavLst>
                                    </p:anim>
                                    <p:anim calcmode="lin" valueType="num">
                                      <p:cBhvr additive="base">
                                        <p:cTn id="40" dur="500" fill="hold"/>
                                        <p:tgtEl>
                                          <p:spTgt spid="10"/>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fade">
                                      <p:cBhvr>
                                        <p:cTn id="49" dur="500"/>
                                        <p:tgtEl>
                                          <p:spTgt spid="16"/>
                                        </p:tgtEl>
                                      </p:cBhvr>
                                    </p:animEffect>
                                    <p:anim calcmode="lin" valueType="num">
                                      <p:cBhvr>
                                        <p:cTn id="50" dur="500" fill="hold"/>
                                        <p:tgtEl>
                                          <p:spTgt spid="16"/>
                                        </p:tgtEl>
                                        <p:attrNameLst>
                                          <p:attrName>ppt_x</p:attrName>
                                        </p:attrNameLst>
                                      </p:cBhvr>
                                      <p:tavLst>
                                        <p:tav tm="0">
                                          <p:val>
                                            <p:strVal val="#ppt_x"/>
                                          </p:val>
                                        </p:tav>
                                        <p:tav tm="100000">
                                          <p:val>
                                            <p:strVal val="#ppt_x"/>
                                          </p:val>
                                        </p:tav>
                                      </p:tavLst>
                                    </p:anim>
                                    <p:anim calcmode="lin" valueType="num">
                                      <p:cBhvr>
                                        <p:cTn id="51" dur="500" fill="hold"/>
                                        <p:tgtEl>
                                          <p:spTgt spid="16"/>
                                        </p:tgtEl>
                                        <p:attrNameLst>
                                          <p:attrName>ppt_y</p:attrName>
                                        </p:attrNameLst>
                                      </p:cBhvr>
                                      <p:tavLst>
                                        <p:tav tm="0">
                                          <p:val>
                                            <p:strVal val="#ppt_y-.1"/>
                                          </p:val>
                                        </p:tav>
                                        <p:tav tm="100000">
                                          <p:val>
                                            <p:strVal val="#ppt_y"/>
                                          </p:val>
                                        </p:tav>
                                      </p:tavLst>
                                    </p:anim>
                                  </p:childTnLst>
                                </p:cTn>
                              </p:par>
                              <p:par>
                                <p:cTn id="52" presetID="47" presetClass="entr" presetSubtype="0" fill="hold" grpId="0" nodeType="withEffect">
                                  <p:stCondLst>
                                    <p:cond delay="0"/>
                                  </p:stCondLst>
                                  <p:childTnLst>
                                    <p:set>
                                      <p:cBhvr>
                                        <p:cTn id="53" dur="1" fill="hold">
                                          <p:stCondLst>
                                            <p:cond delay="0"/>
                                          </p:stCondLst>
                                        </p:cTn>
                                        <p:tgtEl>
                                          <p:spTgt spid="17"/>
                                        </p:tgtEl>
                                        <p:attrNameLst>
                                          <p:attrName>style.visibility</p:attrName>
                                        </p:attrNameLst>
                                      </p:cBhvr>
                                      <p:to>
                                        <p:strVal val="visible"/>
                                      </p:to>
                                    </p:set>
                                    <p:animEffect transition="in" filter="fade">
                                      <p:cBhvr>
                                        <p:cTn id="54" dur="500"/>
                                        <p:tgtEl>
                                          <p:spTgt spid="17"/>
                                        </p:tgtEl>
                                      </p:cBhvr>
                                    </p:animEffect>
                                    <p:anim calcmode="lin" valueType="num">
                                      <p:cBhvr>
                                        <p:cTn id="55" dur="500" fill="hold"/>
                                        <p:tgtEl>
                                          <p:spTgt spid="17"/>
                                        </p:tgtEl>
                                        <p:attrNameLst>
                                          <p:attrName>ppt_x</p:attrName>
                                        </p:attrNameLst>
                                      </p:cBhvr>
                                      <p:tavLst>
                                        <p:tav tm="0">
                                          <p:val>
                                            <p:strVal val="#ppt_x"/>
                                          </p:val>
                                        </p:tav>
                                        <p:tav tm="100000">
                                          <p:val>
                                            <p:strVal val="#ppt_x"/>
                                          </p:val>
                                        </p:tav>
                                      </p:tavLst>
                                    </p:anim>
                                    <p:anim calcmode="lin" valueType="num">
                                      <p:cBhvr>
                                        <p:cTn id="56" dur="500" fill="hold"/>
                                        <p:tgtEl>
                                          <p:spTgt spid="17"/>
                                        </p:tgtEl>
                                        <p:attrNameLst>
                                          <p:attrName>ppt_y</p:attrName>
                                        </p:attrNameLst>
                                      </p:cBhvr>
                                      <p:tavLst>
                                        <p:tav tm="0">
                                          <p:val>
                                            <p:strVal val="#ppt_y-.1"/>
                                          </p:val>
                                        </p:tav>
                                        <p:tav tm="100000">
                                          <p:val>
                                            <p:strVal val="#ppt_y"/>
                                          </p:val>
                                        </p:tav>
                                      </p:tavLst>
                                    </p:anim>
                                  </p:childTnLst>
                                </p:cTn>
                              </p:par>
                              <p:par>
                                <p:cTn id="57" presetID="47" presetClass="entr" presetSubtype="0" fill="hold" grpId="0" nodeType="withEffect">
                                  <p:stCondLst>
                                    <p:cond delay="0"/>
                                  </p:stCondLst>
                                  <p:childTnLst>
                                    <p:set>
                                      <p:cBhvr>
                                        <p:cTn id="58" dur="1" fill="hold">
                                          <p:stCondLst>
                                            <p:cond delay="0"/>
                                          </p:stCondLst>
                                        </p:cTn>
                                        <p:tgtEl>
                                          <p:spTgt spid="18"/>
                                        </p:tgtEl>
                                        <p:attrNameLst>
                                          <p:attrName>style.visibility</p:attrName>
                                        </p:attrNameLst>
                                      </p:cBhvr>
                                      <p:to>
                                        <p:strVal val="visible"/>
                                      </p:to>
                                    </p:set>
                                    <p:animEffect transition="in" filter="fade">
                                      <p:cBhvr>
                                        <p:cTn id="59" dur="500"/>
                                        <p:tgtEl>
                                          <p:spTgt spid="18"/>
                                        </p:tgtEl>
                                      </p:cBhvr>
                                    </p:animEffect>
                                    <p:anim calcmode="lin" valueType="num">
                                      <p:cBhvr>
                                        <p:cTn id="60" dur="500" fill="hold"/>
                                        <p:tgtEl>
                                          <p:spTgt spid="18"/>
                                        </p:tgtEl>
                                        <p:attrNameLst>
                                          <p:attrName>ppt_x</p:attrName>
                                        </p:attrNameLst>
                                      </p:cBhvr>
                                      <p:tavLst>
                                        <p:tav tm="0">
                                          <p:val>
                                            <p:strVal val="#ppt_x"/>
                                          </p:val>
                                        </p:tav>
                                        <p:tav tm="100000">
                                          <p:val>
                                            <p:strVal val="#ppt_x"/>
                                          </p:val>
                                        </p:tav>
                                      </p:tavLst>
                                    </p:anim>
                                    <p:anim calcmode="lin" valueType="num">
                                      <p:cBhvr>
                                        <p:cTn id="61" dur="5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23"/>
                                        </p:tgtEl>
                                        <p:attrNameLst>
                                          <p:attrName>style.visibility</p:attrName>
                                        </p:attrNameLst>
                                      </p:cBhvr>
                                      <p:to>
                                        <p:strVal val="visible"/>
                                      </p:to>
                                    </p:set>
                                    <p:anim calcmode="lin" valueType="num">
                                      <p:cBhvr additive="base">
                                        <p:cTn id="66" dur="500" fill="hold"/>
                                        <p:tgtEl>
                                          <p:spTgt spid="23"/>
                                        </p:tgtEl>
                                        <p:attrNameLst>
                                          <p:attrName>ppt_x</p:attrName>
                                        </p:attrNameLst>
                                      </p:cBhvr>
                                      <p:tavLst>
                                        <p:tav tm="0">
                                          <p:val>
                                            <p:strVal val="#ppt_x"/>
                                          </p:val>
                                        </p:tav>
                                        <p:tav tm="100000">
                                          <p:val>
                                            <p:strVal val="#ppt_x"/>
                                          </p:val>
                                        </p:tav>
                                      </p:tavLst>
                                    </p:anim>
                                    <p:anim calcmode="lin" valueType="num">
                                      <p:cBhvr additive="base">
                                        <p:cTn id="67" dur="500" fill="hold"/>
                                        <p:tgtEl>
                                          <p:spTgt spid="23"/>
                                        </p:tgtEl>
                                        <p:attrNameLst>
                                          <p:attrName>ppt_y</p:attrName>
                                        </p:attrNameLst>
                                      </p:cBhvr>
                                      <p:tavLst>
                                        <p:tav tm="0">
                                          <p:val>
                                            <p:strVal val="1+#ppt_h/2"/>
                                          </p:val>
                                        </p:tav>
                                        <p:tav tm="100000">
                                          <p:val>
                                            <p:strVal val="#ppt_y"/>
                                          </p:val>
                                        </p:tav>
                                      </p:tavLst>
                                    </p:anim>
                                  </p:childTnLst>
                                </p:cTn>
                              </p:par>
                              <p:par>
                                <p:cTn id="68" presetID="2" presetClass="entr" presetSubtype="4" fill="hold" grpId="0" nodeType="withEffect">
                                  <p:stCondLst>
                                    <p:cond delay="0"/>
                                  </p:stCondLst>
                                  <p:childTnLst>
                                    <p:set>
                                      <p:cBhvr>
                                        <p:cTn id="69" dur="1" fill="hold">
                                          <p:stCondLst>
                                            <p:cond delay="0"/>
                                          </p:stCondLst>
                                        </p:cTn>
                                        <p:tgtEl>
                                          <p:spTgt spid="19"/>
                                        </p:tgtEl>
                                        <p:attrNameLst>
                                          <p:attrName>style.visibility</p:attrName>
                                        </p:attrNameLst>
                                      </p:cBhvr>
                                      <p:to>
                                        <p:strVal val="visible"/>
                                      </p:to>
                                    </p:set>
                                    <p:anim calcmode="lin" valueType="num">
                                      <p:cBhvr additive="base">
                                        <p:cTn id="70" dur="500" fill="hold"/>
                                        <p:tgtEl>
                                          <p:spTgt spid="19"/>
                                        </p:tgtEl>
                                        <p:attrNameLst>
                                          <p:attrName>ppt_x</p:attrName>
                                        </p:attrNameLst>
                                      </p:cBhvr>
                                      <p:tavLst>
                                        <p:tav tm="0">
                                          <p:val>
                                            <p:strVal val="#ppt_x"/>
                                          </p:val>
                                        </p:tav>
                                        <p:tav tm="100000">
                                          <p:val>
                                            <p:strVal val="#ppt_x"/>
                                          </p:val>
                                        </p:tav>
                                      </p:tavLst>
                                    </p:anim>
                                    <p:anim calcmode="lin" valueType="num">
                                      <p:cBhvr additive="base">
                                        <p:cTn id="71" dur="500" fill="hold"/>
                                        <p:tgtEl>
                                          <p:spTgt spid="19"/>
                                        </p:tgtEl>
                                        <p:attrNameLst>
                                          <p:attrName>ppt_y</p:attrName>
                                        </p:attrNameLst>
                                      </p:cBhvr>
                                      <p:tavLst>
                                        <p:tav tm="0">
                                          <p:val>
                                            <p:strVal val="1+#ppt_h/2"/>
                                          </p:val>
                                        </p:tav>
                                        <p:tav tm="100000">
                                          <p:val>
                                            <p:strVal val="#ppt_y"/>
                                          </p:val>
                                        </p:tav>
                                      </p:tavLst>
                                    </p:anim>
                                  </p:childTnLst>
                                </p:cTn>
                              </p:par>
                              <p:par>
                                <p:cTn id="72" presetID="2" presetClass="entr" presetSubtype="4" fill="hold" grpId="0" nodeType="withEffect">
                                  <p:stCondLst>
                                    <p:cond delay="0"/>
                                  </p:stCondLst>
                                  <p:childTnLst>
                                    <p:set>
                                      <p:cBhvr>
                                        <p:cTn id="73" dur="1" fill="hold">
                                          <p:stCondLst>
                                            <p:cond delay="0"/>
                                          </p:stCondLst>
                                        </p:cTn>
                                        <p:tgtEl>
                                          <p:spTgt spid="20"/>
                                        </p:tgtEl>
                                        <p:attrNameLst>
                                          <p:attrName>style.visibility</p:attrName>
                                        </p:attrNameLst>
                                      </p:cBhvr>
                                      <p:to>
                                        <p:strVal val="visible"/>
                                      </p:to>
                                    </p:set>
                                    <p:anim calcmode="lin" valueType="num">
                                      <p:cBhvr additive="base">
                                        <p:cTn id="74" dur="500" fill="hold"/>
                                        <p:tgtEl>
                                          <p:spTgt spid="20"/>
                                        </p:tgtEl>
                                        <p:attrNameLst>
                                          <p:attrName>ppt_x</p:attrName>
                                        </p:attrNameLst>
                                      </p:cBhvr>
                                      <p:tavLst>
                                        <p:tav tm="0">
                                          <p:val>
                                            <p:strVal val="#ppt_x"/>
                                          </p:val>
                                        </p:tav>
                                        <p:tav tm="100000">
                                          <p:val>
                                            <p:strVal val="#ppt_x"/>
                                          </p:val>
                                        </p:tav>
                                      </p:tavLst>
                                    </p:anim>
                                    <p:anim calcmode="lin" valueType="num">
                                      <p:cBhvr additive="base">
                                        <p:cTn id="75"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47" presetClass="entr" presetSubtype="0" fill="hold" grpId="0" nodeType="clickEffect">
                                  <p:stCondLst>
                                    <p:cond delay="0"/>
                                  </p:stCondLst>
                                  <p:childTnLst>
                                    <p:set>
                                      <p:cBhvr>
                                        <p:cTn id="79" dur="1" fill="hold">
                                          <p:stCondLst>
                                            <p:cond delay="0"/>
                                          </p:stCondLst>
                                        </p:cTn>
                                        <p:tgtEl>
                                          <p:spTgt spid="24"/>
                                        </p:tgtEl>
                                        <p:attrNameLst>
                                          <p:attrName>style.visibility</p:attrName>
                                        </p:attrNameLst>
                                      </p:cBhvr>
                                      <p:to>
                                        <p:strVal val="visible"/>
                                      </p:to>
                                    </p:set>
                                    <p:animEffect transition="in" filter="fade">
                                      <p:cBhvr>
                                        <p:cTn id="80" dur="500"/>
                                        <p:tgtEl>
                                          <p:spTgt spid="24"/>
                                        </p:tgtEl>
                                      </p:cBhvr>
                                    </p:animEffect>
                                    <p:anim calcmode="lin" valueType="num">
                                      <p:cBhvr>
                                        <p:cTn id="81" dur="500" fill="hold"/>
                                        <p:tgtEl>
                                          <p:spTgt spid="24"/>
                                        </p:tgtEl>
                                        <p:attrNameLst>
                                          <p:attrName>ppt_x</p:attrName>
                                        </p:attrNameLst>
                                      </p:cBhvr>
                                      <p:tavLst>
                                        <p:tav tm="0">
                                          <p:val>
                                            <p:strVal val="#ppt_x"/>
                                          </p:val>
                                        </p:tav>
                                        <p:tav tm="100000">
                                          <p:val>
                                            <p:strVal val="#ppt_x"/>
                                          </p:val>
                                        </p:tav>
                                      </p:tavLst>
                                    </p:anim>
                                    <p:anim calcmode="lin" valueType="num">
                                      <p:cBhvr>
                                        <p:cTn id="82" dur="500" fill="hold"/>
                                        <p:tgtEl>
                                          <p:spTgt spid="24"/>
                                        </p:tgtEl>
                                        <p:attrNameLst>
                                          <p:attrName>ppt_y</p:attrName>
                                        </p:attrNameLst>
                                      </p:cBhvr>
                                      <p:tavLst>
                                        <p:tav tm="0">
                                          <p:val>
                                            <p:strVal val="#ppt_y-.1"/>
                                          </p:val>
                                        </p:tav>
                                        <p:tav tm="100000">
                                          <p:val>
                                            <p:strVal val="#ppt_y"/>
                                          </p:val>
                                        </p:tav>
                                      </p:tavLst>
                                    </p:anim>
                                  </p:childTnLst>
                                </p:cTn>
                              </p:par>
                              <p:par>
                                <p:cTn id="83" presetID="47" presetClass="entr" presetSubtype="0" fill="hold" grpId="0" nodeType="withEffect">
                                  <p:stCondLst>
                                    <p:cond delay="0"/>
                                  </p:stCondLst>
                                  <p:childTnLst>
                                    <p:set>
                                      <p:cBhvr>
                                        <p:cTn id="84" dur="1" fill="hold">
                                          <p:stCondLst>
                                            <p:cond delay="0"/>
                                          </p:stCondLst>
                                        </p:cTn>
                                        <p:tgtEl>
                                          <p:spTgt spid="22"/>
                                        </p:tgtEl>
                                        <p:attrNameLst>
                                          <p:attrName>style.visibility</p:attrName>
                                        </p:attrNameLst>
                                      </p:cBhvr>
                                      <p:to>
                                        <p:strVal val="visible"/>
                                      </p:to>
                                    </p:set>
                                    <p:animEffect transition="in" filter="fade">
                                      <p:cBhvr>
                                        <p:cTn id="85" dur="500"/>
                                        <p:tgtEl>
                                          <p:spTgt spid="22"/>
                                        </p:tgtEl>
                                      </p:cBhvr>
                                    </p:animEffect>
                                    <p:anim calcmode="lin" valueType="num">
                                      <p:cBhvr>
                                        <p:cTn id="86" dur="500" fill="hold"/>
                                        <p:tgtEl>
                                          <p:spTgt spid="22"/>
                                        </p:tgtEl>
                                        <p:attrNameLst>
                                          <p:attrName>ppt_x</p:attrName>
                                        </p:attrNameLst>
                                      </p:cBhvr>
                                      <p:tavLst>
                                        <p:tav tm="0">
                                          <p:val>
                                            <p:strVal val="#ppt_x"/>
                                          </p:val>
                                        </p:tav>
                                        <p:tav tm="100000">
                                          <p:val>
                                            <p:strVal val="#ppt_x"/>
                                          </p:val>
                                        </p:tav>
                                      </p:tavLst>
                                    </p:anim>
                                    <p:anim calcmode="lin" valueType="num">
                                      <p:cBhvr>
                                        <p:cTn id="87" dur="5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1" presetClass="exit" presetSubtype="0" fill="hold" grpId="1" nodeType="clickEffect">
                                  <p:stCondLst>
                                    <p:cond delay="0"/>
                                  </p:stCondLst>
                                  <p:childTnLst>
                                    <p:set>
                                      <p:cBhvr>
                                        <p:cTn id="91" dur="1" fill="hold">
                                          <p:stCondLst>
                                            <p:cond delay="0"/>
                                          </p:stCondLst>
                                        </p:cTn>
                                        <p:tgtEl>
                                          <p:spTgt spid="12"/>
                                        </p:tgtEl>
                                        <p:attrNameLst>
                                          <p:attrName>style.visibility</p:attrName>
                                        </p:attrNameLst>
                                      </p:cBhvr>
                                      <p:to>
                                        <p:strVal val="hidden"/>
                                      </p:to>
                                    </p:set>
                                  </p:childTnLst>
                                </p:cTn>
                              </p:par>
                              <p:par>
                                <p:cTn id="92" presetID="1" presetClass="exit" presetSubtype="0" fill="hold" grpId="1" nodeType="withEffect">
                                  <p:stCondLst>
                                    <p:cond delay="0"/>
                                  </p:stCondLst>
                                  <p:childTnLst>
                                    <p:set>
                                      <p:cBhvr>
                                        <p:cTn id="93" dur="1" fill="hold">
                                          <p:stCondLst>
                                            <p:cond delay="0"/>
                                          </p:stCondLst>
                                        </p:cTn>
                                        <p:tgtEl>
                                          <p:spTgt spid="9"/>
                                        </p:tgtEl>
                                        <p:attrNameLst>
                                          <p:attrName>style.visibility</p:attrName>
                                        </p:attrNameLst>
                                      </p:cBhvr>
                                      <p:to>
                                        <p:strVal val="hidden"/>
                                      </p:to>
                                    </p:set>
                                  </p:childTnLst>
                                </p:cTn>
                              </p:par>
                              <p:par>
                                <p:cTn id="94" presetID="1" presetClass="exit" presetSubtype="0" fill="hold" grpId="1" nodeType="withEffect">
                                  <p:stCondLst>
                                    <p:cond delay="0"/>
                                  </p:stCondLst>
                                  <p:childTnLst>
                                    <p:set>
                                      <p:cBhvr>
                                        <p:cTn id="95" dur="1" fill="hold">
                                          <p:stCondLst>
                                            <p:cond delay="0"/>
                                          </p:stCondLst>
                                        </p:cTn>
                                        <p:tgtEl>
                                          <p:spTgt spid="8"/>
                                        </p:tgtEl>
                                        <p:attrNameLst>
                                          <p:attrName>style.visibility</p:attrName>
                                        </p:attrNameLst>
                                      </p:cBhvr>
                                      <p:to>
                                        <p:strVal val="hidden"/>
                                      </p:to>
                                    </p:set>
                                  </p:childTnLst>
                                </p:cTn>
                              </p:par>
                              <p:par>
                                <p:cTn id="96" presetID="1" presetClass="exit" presetSubtype="0" fill="hold" grpId="1" nodeType="withEffect">
                                  <p:stCondLst>
                                    <p:cond delay="0"/>
                                  </p:stCondLst>
                                  <p:childTnLst>
                                    <p:set>
                                      <p:cBhvr>
                                        <p:cTn id="97" dur="1" fill="hold">
                                          <p:stCondLst>
                                            <p:cond delay="0"/>
                                          </p:stCondLst>
                                        </p:cTn>
                                        <p:tgtEl>
                                          <p:spTgt spid="16"/>
                                        </p:tgtEl>
                                        <p:attrNameLst>
                                          <p:attrName>style.visibility</p:attrName>
                                        </p:attrNameLst>
                                      </p:cBhvr>
                                      <p:to>
                                        <p:strVal val="hidden"/>
                                      </p:to>
                                    </p:set>
                                  </p:childTnLst>
                                </p:cTn>
                              </p:par>
                              <p:par>
                                <p:cTn id="98" presetID="1" presetClass="exit" presetSubtype="0" fill="hold" grpId="1" nodeType="withEffect">
                                  <p:stCondLst>
                                    <p:cond delay="0"/>
                                  </p:stCondLst>
                                  <p:childTnLst>
                                    <p:set>
                                      <p:cBhvr>
                                        <p:cTn id="99" dur="1" fill="hold">
                                          <p:stCondLst>
                                            <p:cond delay="0"/>
                                          </p:stCondLst>
                                        </p:cTn>
                                        <p:tgtEl>
                                          <p:spTgt spid="23"/>
                                        </p:tgtEl>
                                        <p:attrNameLst>
                                          <p:attrName>style.visibility</p:attrName>
                                        </p:attrNameLst>
                                      </p:cBhvr>
                                      <p:to>
                                        <p:strVal val="hidden"/>
                                      </p:to>
                                    </p:set>
                                  </p:childTnLst>
                                </p:cTn>
                              </p:par>
                              <p:par>
                                <p:cTn id="100" presetID="1" presetClass="exit" presetSubtype="0" fill="hold" grpId="1" nodeType="withEffect">
                                  <p:stCondLst>
                                    <p:cond delay="0"/>
                                  </p:stCondLst>
                                  <p:childTnLst>
                                    <p:set>
                                      <p:cBhvr>
                                        <p:cTn id="101" dur="1" fill="hold">
                                          <p:stCondLst>
                                            <p:cond delay="0"/>
                                          </p:stCondLst>
                                        </p:cTn>
                                        <p:tgtEl>
                                          <p:spTgt spid="15"/>
                                        </p:tgtEl>
                                        <p:attrNameLst>
                                          <p:attrName>style.visibility</p:attrName>
                                        </p:attrNameLst>
                                      </p:cBhvr>
                                      <p:to>
                                        <p:strVal val="hidden"/>
                                      </p:to>
                                    </p:set>
                                  </p:childTnLst>
                                </p:cTn>
                              </p:par>
                              <p:par>
                                <p:cTn id="102" presetID="1" presetClass="exit" presetSubtype="0" fill="hold" grpId="1" nodeType="withEffect">
                                  <p:stCondLst>
                                    <p:cond delay="0"/>
                                  </p:stCondLst>
                                  <p:childTnLst>
                                    <p:set>
                                      <p:cBhvr>
                                        <p:cTn id="103" dur="1" fill="hold">
                                          <p:stCondLst>
                                            <p:cond delay="0"/>
                                          </p:stCondLst>
                                        </p:cTn>
                                        <p:tgtEl>
                                          <p:spTgt spid="14"/>
                                        </p:tgtEl>
                                        <p:attrNameLst>
                                          <p:attrName>style.visibility</p:attrName>
                                        </p:attrNameLst>
                                      </p:cBhvr>
                                      <p:to>
                                        <p:strVal val="hidden"/>
                                      </p:to>
                                    </p:set>
                                  </p:childTnLst>
                                </p:cTn>
                              </p:par>
                              <p:par>
                                <p:cTn id="104" presetID="1" presetClass="exit" presetSubtype="0" fill="hold" grpId="1" nodeType="withEffect">
                                  <p:stCondLst>
                                    <p:cond delay="0"/>
                                  </p:stCondLst>
                                  <p:childTnLst>
                                    <p:set>
                                      <p:cBhvr>
                                        <p:cTn id="105" dur="1" fill="hold">
                                          <p:stCondLst>
                                            <p:cond delay="0"/>
                                          </p:stCondLst>
                                        </p:cTn>
                                        <p:tgtEl>
                                          <p:spTgt spid="13"/>
                                        </p:tgtEl>
                                        <p:attrNameLst>
                                          <p:attrName>style.visibility</p:attrName>
                                        </p:attrNameLst>
                                      </p:cBhvr>
                                      <p:to>
                                        <p:strVal val="hidden"/>
                                      </p:to>
                                    </p:set>
                                  </p:childTnLst>
                                </p:cTn>
                              </p:par>
                              <p:par>
                                <p:cTn id="106" presetID="1" presetClass="exit" presetSubtype="0" fill="hold" grpId="1" nodeType="withEffect">
                                  <p:stCondLst>
                                    <p:cond delay="0"/>
                                  </p:stCondLst>
                                  <p:childTnLst>
                                    <p:set>
                                      <p:cBhvr>
                                        <p:cTn id="107" dur="1" fill="hold">
                                          <p:stCondLst>
                                            <p:cond delay="0"/>
                                          </p:stCondLst>
                                        </p:cTn>
                                        <p:tgtEl>
                                          <p:spTgt spid="7"/>
                                        </p:tgtEl>
                                        <p:attrNameLst>
                                          <p:attrName>style.visibility</p:attrName>
                                        </p:attrNameLst>
                                      </p:cBhvr>
                                      <p:to>
                                        <p:strVal val="hidden"/>
                                      </p:to>
                                    </p:set>
                                  </p:childTnLst>
                                </p:cTn>
                              </p:par>
                              <p:par>
                                <p:cTn id="108" presetID="1" presetClass="exit" presetSubtype="0" fill="hold" grpId="1" nodeType="withEffect">
                                  <p:stCondLst>
                                    <p:cond delay="0"/>
                                  </p:stCondLst>
                                  <p:childTnLst>
                                    <p:set>
                                      <p:cBhvr>
                                        <p:cTn id="109" dur="1" fill="hold">
                                          <p:stCondLst>
                                            <p:cond delay="0"/>
                                          </p:stCondLst>
                                        </p:cTn>
                                        <p:tgtEl>
                                          <p:spTgt spid="10"/>
                                        </p:tgtEl>
                                        <p:attrNameLst>
                                          <p:attrName>style.visibility</p:attrName>
                                        </p:attrNameLst>
                                      </p:cBhvr>
                                      <p:to>
                                        <p:strVal val="hidden"/>
                                      </p:to>
                                    </p:set>
                                  </p:childTnLst>
                                </p:cTn>
                              </p:par>
                              <p:par>
                                <p:cTn id="110" presetID="1" presetClass="exit" presetSubtype="0" fill="hold" grpId="1" nodeType="withEffect">
                                  <p:stCondLst>
                                    <p:cond delay="0"/>
                                  </p:stCondLst>
                                  <p:childTnLst>
                                    <p:set>
                                      <p:cBhvr>
                                        <p:cTn id="111" dur="1" fill="hold">
                                          <p:stCondLst>
                                            <p:cond delay="0"/>
                                          </p:stCondLst>
                                        </p:cTn>
                                        <p:tgtEl>
                                          <p:spTgt spid="11"/>
                                        </p:tgtEl>
                                        <p:attrNameLst>
                                          <p:attrName>style.visibility</p:attrName>
                                        </p:attrNameLst>
                                      </p:cBhvr>
                                      <p:to>
                                        <p:strVal val="hidden"/>
                                      </p:to>
                                    </p:set>
                                  </p:childTnLst>
                                </p:cTn>
                              </p:par>
                              <p:par>
                                <p:cTn id="112" presetID="1" presetClass="exit" presetSubtype="0" fill="hold" grpId="1" nodeType="withEffect">
                                  <p:stCondLst>
                                    <p:cond delay="0"/>
                                  </p:stCondLst>
                                  <p:childTnLst>
                                    <p:set>
                                      <p:cBhvr>
                                        <p:cTn id="113" dur="1" fill="hold">
                                          <p:stCondLst>
                                            <p:cond delay="0"/>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8" grpId="0" animBg="1"/>
      <p:bldP spid="19" grpId="0" animBg="1"/>
      <p:bldP spid="20" grpId="0" animBg="1"/>
      <p:bldP spid="22" grpId="0" animBg="1"/>
      <p:bldP spid="23" grpId="0" animBg="1"/>
      <p:bldP spid="23" grpId="1" animBg="1"/>
      <p:bldP spid="24" grpId="0" animBg="1"/>
      <p:bldP spid="24"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676400" y="1167825"/>
            <a:ext cx="2514600" cy="584775"/>
          </a:xfrm>
          <a:prstGeom prst="rect">
            <a:avLst/>
          </a:prstGeom>
          <a:noFill/>
          <a:ln>
            <a:solidFill>
              <a:schemeClr val="accent2">
                <a:lumMod val="75000"/>
              </a:schemeClr>
            </a:solidFill>
          </a:ln>
        </p:spPr>
        <p:txBody>
          <a:bodyPr wrap="square" rtlCol="0">
            <a:spAutoFit/>
          </a:bodyPr>
          <a:lstStyle/>
          <a:p>
            <a:pPr algn="ctr"/>
            <a:r>
              <a:rPr lang="fr-FR" sz="3200" dirty="0" smtClean="0">
                <a:solidFill>
                  <a:schemeClr val="accent2"/>
                </a:solidFill>
              </a:rPr>
              <a:t>volontaire </a:t>
            </a:r>
            <a:endParaRPr lang="fr-FR" sz="3200" dirty="0">
              <a:solidFill>
                <a:schemeClr val="accent2"/>
              </a:solidFill>
            </a:endParaRPr>
          </a:p>
        </p:txBody>
      </p:sp>
      <p:sp>
        <p:nvSpPr>
          <p:cNvPr id="3" name="ZoneTexte 2"/>
          <p:cNvSpPr txBox="1"/>
          <p:nvPr/>
        </p:nvSpPr>
        <p:spPr>
          <a:xfrm>
            <a:off x="8305800" y="1167825"/>
            <a:ext cx="2057400" cy="584775"/>
          </a:xfrm>
          <a:prstGeom prst="rect">
            <a:avLst/>
          </a:prstGeom>
          <a:noFill/>
          <a:ln>
            <a:solidFill>
              <a:schemeClr val="accent2">
                <a:lumMod val="75000"/>
              </a:schemeClr>
            </a:solidFill>
          </a:ln>
        </p:spPr>
        <p:txBody>
          <a:bodyPr wrap="square" rtlCol="0">
            <a:spAutoFit/>
          </a:bodyPr>
          <a:lstStyle/>
          <a:p>
            <a:pPr algn="ctr"/>
            <a:r>
              <a:rPr lang="fr-FR" sz="3200" dirty="0" smtClean="0">
                <a:solidFill>
                  <a:schemeClr val="accent2"/>
                </a:solidFill>
              </a:rPr>
              <a:t>courageux</a:t>
            </a:r>
            <a:endParaRPr lang="fr-FR" sz="3200" dirty="0">
              <a:solidFill>
                <a:schemeClr val="accent2"/>
              </a:solidFill>
            </a:endParaRPr>
          </a:p>
        </p:txBody>
      </p:sp>
      <p:sp>
        <p:nvSpPr>
          <p:cNvPr id="4" name="ZoneTexte 3"/>
          <p:cNvSpPr txBox="1"/>
          <p:nvPr/>
        </p:nvSpPr>
        <p:spPr>
          <a:xfrm>
            <a:off x="4191000" y="1167825"/>
            <a:ext cx="2057400" cy="584775"/>
          </a:xfrm>
          <a:prstGeom prst="rect">
            <a:avLst/>
          </a:prstGeom>
          <a:noFill/>
          <a:ln>
            <a:solidFill>
              <a:schemeClr val="accent2">
                <a:lumMod val="75000"/>
              </a:schemeClr>
            </a:solidFill>
          </a:ln>
        </p:spPr>
        <p:txBody>
          <a:bodyPr wrap="square" rtlCol="0">
            <a:spAutoFit/>
          </a:bodyPr>
          <a:lstStyle/>
          <a:p>
            <a:pPr algn="ctr"/>
            <a:r>
              <a:rPr lang="fr-FR" sz="3200" dirty="0" smtClean="0">
                <a:solidFill>
                  <a:schemeClr val="accent2"/>
                </a:solidFill>
              </a:rPr>
              <a:t>fort</a:t>
            </a:r>
            <a:endParaRPr lang="fr-FR" sz="3200" dirty="0">
              <a:solidFill>
                <a:schemeClr val="accent2"/>
              </a:solidFill>
            </a:endParaRPr>
          </a:p>
        </p:txBody>
      </p:sp>
      <p:sp>
        <p:nvSpPr>
          <p:cNvPr id="5" name="ZoneTexte 4"/>
          <p:cNvSpPr txBox="1"/>
          <p:nvPr/>
        </p:nvSpPr>
        <p:spPr>
          <a:xfrm>
            <a:off x="6248400" y="1167825"/>
            <a:ext cx="2057400" cy="584775"/>
          </a:xfrm>
          <a:prstGeom prst="rect">
            <a:avLst/>
          </a:prstGeom>
          <a:noFill/>
          <a:ln>
            <a:solidFill>
              <a:schemeClr val="accent2">
                <a:lumMod val="75000"/>
              </a:schemeClr>
            </a:solidFill>
          </a:ln>
        </p:spPr>
        <p:txBody>
          <a:bodyPr wrap="square" rtlCol="0">
            <a:spAutoFit/>
          </a:bodyPr>
          <a:lstStyle/>
          <a:p>
            <a:pPr algn="ctr"/>
            <a:r>
              <a:rPr lang="fr-FR" sz="3200" dirty="0" smtClean="0">
                <a:solidFill>
                  <a:schemeClr val="accent2"/>
                </a:solidFill>
              </a:rPr>
              <a:t>tenace</a:t>
            </a:r>
            <a:endParaRPr lang="fr-FR" sz="3200" dirty="0">
              <a:solidFill>
                <a:schemeClr val="accent2"/>
              </a:solidFill>
            </a:endParaRPr>
          </a:p>
        </p:txBody>
      </p:sp>
      <p:sp>
        <p:nvSpPr>
          <p:cNvPr id="7" name="Flèche vers le bas 6"/>
          <p:cNvSpPr/>
          <p:nvPr/>
        </p:nvSpPr>
        <p:spPr>
          <a:xfrm>
            <a:off x="2667000" y="1752600"/>
            <a:ext cx="3048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a:off x="5029200" y="1752600"/>
            <a:ext cx="3048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bas 8"/>
          <p:cNvSpPr/>
          <p:nvPr/>
        </p:nvSpPr>
        <p:spPr>
          <a:xfrm>
            <a:off x="7010400" y="1752600"/>
            <a:ext cx="3048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9144000" y="1752600"/>
            <a:ext cx="3048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p:nvSpPr>
        <p:spPr>
          <a:xfrm>
            <a:off x="304800" y="0"/>
            <a:ext cx="7315200" cy="646331"/>
          </a:xfrm>
          <a:prstGeom prst="rect">
            <a:avLst/>
          </a:prstGeom>
        </p:spPr>
        <p:txBody>
          <a:bodyPr wrap="square">
            <a:spAutoFit/>
          </a:bodyPr>
          <a:lstStyle/>
          <a:p>
            <a:r>
              <a:rPr lang="fr-FR" sz="3600" u="sng" dirty="0" smtClean="0">
                <a:solidFill>
                  <a:srgbClr val="0070C0"/>
                </a:solidFill>
              </a:rPr>
              <a:t>Des qualités héroïques…</a:t>
            </a:r>
            <a:endParaRPr lang="fr-FR" sz="4400" dirty="0">
              <a:solidFill>
                <a:srgbClr val="0070C0"/>
              </a:solidFill>
            </a:endParaRPr>
          </a:p>
        </p:txBody>
      </p:sp>
      <p:sp>
        <p:nvSpPr>
          <p:cNvPr id="13" name="ZoneTexte 12"/>
          <p:cNvSpPr txBox="1"/>
          <p:nvPr/>
        </p:nvSpPr>
        <p:spPr>
          <a:xfrm>
            <a:off x="1676400" y="2844225"/>
            <a:ext cx="2514600" cy="584775"/>
          </a:xfrm>
          <a:prstGeom prst="rect">
            <a:avLst/>
          </a:prstGeom>
          <a:noFill/>
          <a:ln>
            <a:solidFill>
              <a:srgbClr val="0070C0"/>
            </a:solidFill>
          </a:ln>
        </p:spPr>
        <p:txBody>
          <a:bodyPr wrap="square" rtlCol="0">
            <a:spAutoFit/>
          </a:bodyPr>
          <a:lstStyle/>
          <a:p>
            <a:pPr algn="ctr"/>
            <a:r>
              <a:rPr lang="fr-FR" sz="3200" dirty="0" smtClean="0">
                <a:solidFill>
                  <a:srgbClr val="0070C0"/>
                </a:solidFill>
              </a:rPr>
              <a:t>La volonté</a:t>
            </a:r>
            <a:endParaRPr lang="fr-FR" sz="3200" dirty="0">
              <a:solidFill>
                <a:srgbClr val="0070C0"/>
              </a:solidFill>
            </a:endParaRPr>
          </a:p>
        </p:txBody>
      </p:sp>
      <p:sp>
        <p:nvSpPr>
          <p:cNvPr id="14" name="ZoneTexte 13"/>
          <p:cNvSpPr txBox="1"/>
          <p:nvPr/>
        </p:nvSpPr>
        <p:spPr>
          <a:xfrm>
            <a:off x="8305800" y="2844225"/>
            <a:ext cx="2057400" cy="584775"/>
          </a:xfrm>
          <a:prstGeom prst="rect">
            <a:avLst/>
          </a:prstGeom>
          <a:noFill/>
          <a:ln>
            <a:solidFill>
              <a:srgbClr val="0070C0"/>
            </a:solidFill>
          </a:ln>
        </p:spPr>
        <p:txBody>
          <a:bodyPr wrap="square" rtlCol="0">
            <a:spAutoFit/>
          </a:bodyPr>
          <a:lstStyle/>
          <a:p>
            <a:pPr algn="ctr"/>
            <a:r>
              <a:rPr lang="fr-FR" sz="3200" dirty="0" smtClean="0">
                <a:solidFill>
                  <a:srgbClr val="0070C0"/>
                </a:solidFill>
              </a:rPr>
              <a:t>Le courage</a:t>
            </a:r>
            <a:endParaRPr lang="fr-FR" sz="3200" dirty="0">
              <a:solidFill>
                <a:srgbClr val="0070C0"/>
              </a:solidFill>
            </a:endParaRPr>
          </a:p>
        </p:txBody>
      </p:sp>
      <p:sp>
        <p:nvSpPr>
          <p:cNvPr id="15" name="ZoneTexte 14"/>
          <p:cNvSpPr txBox="1"/>
          <p:nvPr/>
        </p:nvSpPr>
        <p:spPr>
          <a:xfrm>
            <a:off x="4191000" y="2844225"/>
            <a:ext cx="2057400" cy="584775"/>
          </a:xfrm>
          <a:prstGeom prst="rect">
            <a:avLst/>
          </a:prstGeom>
          <a:noFill/>
          <a:ln>
            <a:solidFill>
              <a:srgbClr val="0070C0"/>
            </a:solidFill>
          </a:ln>
        </p:spPr>
        <p:txBody>
          <a:bodyPr wrap="square" rtlCol="0">
            <a:spAutoFit/>
          </a:bodyPr>
          <a:lstStyle/>
          <a:p>
            <a:pPr algn="ctr"/>
            <a:r>
              <a:rPr lang="fr-FR" sz="3200" dirty="0" smtClean="0">
                <a:solidFill>
                  <a:srgbClr val="0070C0"/>
                </a:solidFill>
              </a:rPr>
              <a:t>La force</a:t>
            </a:r>
            <a:endParaRPr lang="fr-FR" sz="3200" dirty="0">
              <a:solidFill>
                <a:srgbClr val="0070C0"/>
              </a:solidFill>
            </a:endParaRPr>
          </a:p>
        </p:txBody>
      </p:sp>
      <p:sp>
        <p:nvSpPr>
          <p:cNvPr id="16" name="ZoneTexte 15"/>
          <p:cNvSpPr txBox="1"/>
          <p:nvPr/>
        </p:nvSpPr>
        <p:spPr>
          <a:xfrm>
            <a:off x="6248400" y="2844225"/>
            <a:ext cx="2057400" cy="584775"/>
          </a:xfrm>
          <a:prstGeom prst="rect">
            <a:avLst/>
          </a:prstGeom>
          <a:noFill/>
          <a:ln>
            <a:solidFill>
              <a:srgbClr val="0070C0"/>
            </a:solidFill>
          </a:ln>
        </p:spPr>
        <p:txBody>
          <a:bodyPr wrap="square" rtlCol="0">
            <a:spAutoFit/>
          </a:bodyPr>
          <a:lstStyle/>
          <a:p>
            <a:pPr algn="ctr"/>
            <a:r>
              <a:rPr lang="fr-FR" sz="3200" dirty="0" smtClean="0">
                <a:solidFill>
                  <a:srgbClr val="0070C0"/>
                </a:solidFill>
              </a:rPr>
              <a:t>La ténacité</a:t>
            </a:r>
            <a:endParaRPr lang="fr-FR" sz="3200" dirty="0">
              <a:solidFill>
                <a:srgbClr val="0070C0"/>
              </a:solidFill>
            </a:endParaRPr>
          </a:p>
        </p:txBody>
      </p:sp>
      <p:sp>
        <p:nvSpPr>
          <p:cNvPr id="18" name="Rectangle 17"/>
          <p:cNvSpPr/>
          <p:nvPr/>
        </p:nvSpPr>
        <p:spPr>
          <a:xfrm>
            <a:off x="609600" y="4343400"/>
            <a:ext cx="11201400" cy="1569660"/>
          </a:xfrm>
          <a:prstGeom prst="rect">
            <a:avLst/>
          </a:prstGeom>
        </p:spPr>
        <p:txBody>
          <a:bodyPr wrap="square">
            <a:spAutoFit/>
          </a:bodyPr>
          <a:lstStyle/>
          <a:p>
            <a:r>
              <a:rPr lang="fr-FR" sz="3200" dirty="0" smtClean="0">
                <a:solidFill>
                  <a:srgbClr val="0070C0"/>
                </a:solidFill>
              </a:rPr>
              <a:t>Un héros est un personnage qui a des qualités et des valeurs telles que la volonté, la force, la ténacité, le courage. Il se montre protecteur envers les plus faibles.</a:t>
            </a:r>
            <a:endParaRPr lang="fr-FR" sz="4000"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1000"/>
                                        <p:tgtEl>
                                          <p:spTgt spid="5"/>
                                        </p:tgtEl>
                                      </p:cBhvr>
                                    </p:animEffect>
                                    <p:anim calcmode="lin" valueType="num">
                                      <p:cBhvr>
                                        <p:cTn id="23" dur="1000" fill="hold"/>
                                        <p:tgtEl>
                                          <p:spTgt spid="5"/>
                                        </p:tgtEl>
                                        <p:attrNameLst>
                                          <p:attrName>ppt_x</p:attrName>
                                        </p:attrNameLst>
                                      </p:cBhvr>
                                      <p:tavLst>
                                        <p:tav tm="0">
                                          <p:val>
                                            <p:strVal val="#ppt_x"/>
                                          </p:val>
                                        </p:tav>
                                        <p:tav tm="100000">
                                          <p:val>
                                            <p:strVal val="#ppt_x"/>
                                          </p:val>
                                        </p:tav>
                                      </p:tavLst>
                                    </p:anim>
                                    <p:anim calcmode="lin" valueType="num">
                                      <p:cBhvr>
                                        <p:cTn id="2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7"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500"/>
                                        <p:tgtEl>
                                          <p:spTgt spid="7"/>
                                        </p:tgtEl>
                                      </p:cBhvr>
                                    </p:animEffect>
                                    <p:anim calcmode="lin" valueType="num">
                                      <p:cBhvr>
                                        <p:cTn id="30" dur="500" fill="hold"/>
                                        <p:tgtEl>
                                          <p:spTgt spid="7"/>
                                        </p:tgtEl>
                                        <p:attrNameLst>
                                          <p:attrName>ppt_x</p:attrName>
                                        </p:attrNameLst>
                                      </p:cBhvr>
                                      <p:tavLst>
                                        <p:tav tm="0">
                                          <p:val>
                                            <p:strVal val="#ppt_x"/>
                                          </p:val>
                                        </p:tav>
                                        <p:tav tm="100000">
                                          <p:val>
                                            <p:strVal val="#ppt_x"/>
                                          </p:val>
                                        </p:tav>
                                      </p:tavLst>
                                    </p:anim>
                                    <p:anim calcmode="lin" valueType="num">
                                      <p:cBhvr>
                                        <p:cTn id="31" dur="500" fill="hold"/>
                                        <p:tgtEl>
                                          <p:spTgt spid="7"/>
                                        </p:tgtEl>
                                        <p:attrNameLst>
                                          <p:attrName>ppt_y</p:attrName>
                                        </p:attrNameLst>
                                      </p:cBhvr>
                                      <p:tavLst>
                                        <p:tav tm="0">
                                          <p:val>
                                            <p:strVal val="#ppt_y-.1"/>
                                          </p:val>
                                        </p:tav>
                                        <p:tav tm="100000">
                                          <p:val>
                                            <p:strVal val="#ppt_y"/>
                                          </p:val>
                                        </p:tav>
                                      </p:tavLst>
                                    </p:anim>
                                  </p:childTnLst>
                                </p:cTn>
                              </p:par>
                              <p:par>
                                <p:cTn id="32" presetID="47" presetClass="entr" presetSubtype="0" fill="hold" grpId="0" nodeType="with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fade">
                                      <p:cBhvr>
                                        <p:cTn id="34" dur="500"/>
                                        <p:tgtEl>
                                          <p:spTgt spid="13"/>
                                        </p:tgtEl>
                                      </p:cBhvr>
                                    </p:animEffect>
                                    <p:anim calcmode="lin" valueType="num">
                                      <p:cBhvr>
                                        <p:cTn id="35" dur="500" fill="hold"/>
                                        <p:tgtEl>
                                          <p:spTgt spid="13"/>
                                        </p:tgtEl>
                                        <p:attrNameLst>
                                          <p:attrName>ppt_x</p:attrName>
                                        </p:attrNameLst>
                                      </p:cBhvr>
                                      <p:tavLst>
                                        <p:tav tm="0">
                                          <p:val>
                                            <p:strVal val="#ppt_x"/>
                                          </p:val>
                                        </p:tav>
                                        <p:tav tm="100000">
                                          <p:val>
                                            <p:strVal val="#ppt_x"/>
                                          </p:val>
                                        </p:tav>
                                      </p:tavLst>
                                    </p:anim>
                                    <p:anim calcmode="lin" valueType="num">
                                      <p:cBhvr>
                                        <p:cTn id="36" dur="5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7"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fade">
                                      <p:cBhvr>
                                        <p:cTn id="41" dur="500"/>
                                        <p:tgtEl>
                                          <p:spTgt spid="8"/>
                                        </p:tgtEl>
                                      </p:cBhvr>
                                    </p:animEffect>
                                    <p:anim calcmode="lin" valueType="num">
                                      <p:cBhvr>
                                        <p:cTn id="42" dur="500" fill="hold"/>
                                        <p:tgtEl>
                                          <p:spTgt spid="8"/>
                                        </p:tgtEl>
                                        <p:attrNameLst>
                                          <p:attrName>ppt_x</p:attrName>
                                        </p:attrNameLst>
                                      </p:cBhvr>
                                      <p:tavLst>
                                        <p:tav tm="0">
                                          <p:val>
                                            <p:strVal val="#ppt_x"/>
                                          </p:val>
                                        </p:tav>
                                        <p:tav tm="100000">
                                          <p:val>
                                            <p:strVal val="#ppt_x"/>
                                          </p:val>
                                        </p:tav>
                                      </p:tavLst>
                                    </p:anim>
                                    <p:anim calcmode="lin" valueType="num">
                                      <p:cBhvr>
                                        <p:cTn id="43" dur="500" fill="hold"/>
                                        <p:tgtEl>
                                          <p:spTgt spid="8"/>
                                        </p:tgtEl>
                                        <p:attrNameLst>
                                          <p:attrName>ppt_y</p:attrName>
                                        </p:attrNameLst>
                                      </p:cBhvr>
                                      <p:tavLst>
                                        <p:tav tm="0">
                                          <p:val>
                                            <p:strVal val="#ppt_y-.1"/>
                                          </p:val>
                                        </p:tav>
                                        <p:tav tm="100000">
                                          <p:val>
                                            <p:strVal val="#ppt_y"/>
                                          </p:val>
                                        </p:tav>
                                      </p:tavLst>
                                    </p:anim>
                                  </p:childTnLst>
                                </p:cTn>
                              </p:par>
                              <p:par>
                                <p:cTn id="44" presetID="47" presetClass="entr" presetSubtype="0" fill="hold" grpId="0" nodeType="with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fade">
                                      <p:cBhvr>
                                        <p:cTn id="46" dur="500"/>
                                        <p:tgtEl>
                                          <p:spTgt spid="15"/>
                                        </p:tgtEl>
                                      </p:cBhvr>
                                    </p:animEffect>
                                    <p:anim calcmode="lin" valueType="num">
                                      <p:cBhvr>
                                        <p:cTn id="47" dur="500" fill="hold"/>
                                        <p:tgtEl>
                                          <p:spTgt spid="15"/>
                                        </p:tgtEl>
                                        <p:attrNameLst>
                                          <p:attrName>ppt_x</p:attrName>
                                        </p:attrNameLst>
                                      </p:cBhvr>
                                      <p:tavLst>
                                        <p:tav tm="0">
                                          <p:val>
                                            <p:strVal val="#ppt_x"/>
                                          </p:val>
                                        </p:tav>
                                        <p:tav tm="100000">
                                          <p:val>
                                            <p:strVal val="#ppt_x"/>
                                          </p:val>
                                        </p:tav>
                                      </p:tavLst>
                                    </p:anim>
                                    <p:anim calcmode="lin" valueType="num">
                                      <p:cBhvr>
                                        <p:cTn id="48" dur="5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7" presetClass="entr" presetSubtype="0" fill="hold" grpId="0" nodeType="clickEffect">
                                  <p:stCondLst>
                                    <p:cond delay="0"/>
                                  </p:stCondLst>
                                  <p:childTnLst>
                                    <p:set>
                                      <p:cBhvr>
                                        <p:cTn id="52" dur="1" fill="hold">
                                          <p:stCondLst>
                                            <p:cond delay="0"/>
                                          </p:stCondLst>
                                        </p:cTn>
                                        <p:tgtEl>
                                          <p:spTgt spid="9"/>
                                        </p:tgtEl>
                                        <p:attrNameLst>
                                          <p:attrName>style.visibility</p:attrName>
                                        </p:attrNameLst>
                                      </p:cBhvr>
                                      <p:to>
                                        <p:strVal val="visible"/>
                                      </p:to>
                                    </p:set>
                                    <p:animEffect transition="in" filter="fade">
                                      <p:cBhvr>
                                        <p:cTn id="53" dur="500"/>
                                        <p:tgtEl>
                                          <p:spTgt spid="9"/>
                                        </p:tgtEl>
                                      </p:cBhvr>
                                    </p:animEffect>
                                    <p:anim calcmode="lin" valueType="num">
                                      <p:cBhvr>
                                        <p:cTn id="54" dur="500" fill="hold"/>
                                        <p:tgtEl>
                                          <p:spTgt spid="9"/>
                                        </p:tgtEl>
                                        <p:attrNameLst>
                                          <p:attrName>ppt_x</p:attrName>
                                        </p:attrNameLst>
                                      </p:cBhvr>
                                      <p:tavLst>
                                        <p:tav tm="0">
                                          <p:val>
                                            <p:strVal val="#ppt_x"/>
                                          </p:val>
                                        </p:tav>
                                        <p:tav tm="100000">
                                          <p:val>
                                            <p:strVal val="#ppt_x"/>
                                          </p:val>
                                        </p:tav>
                                      </p:tavLst>
                                    </p:anim>
                                    <p:anim calcmode="lin" valueType="num">
                                      <p:cBhvr>
                                        <p:cTn id="55" dur="500" fill="hold"/>
                                        <p:tgtEl>
                                          <p:spTgt spid="9"/>
                                        </p:tgtEl>
                                        <p:attrNameLst>
                                          <p:attrName>ppt_y</p:attrName>
                                        </p:attrNameLst>
                                      </p:cBhvr>
                                      <p:tavLst>
                                        <p:tav tm="0">
                                          <p:val>
                                            <p:strVal val="#ppt_y-.1"/>
                                          </p:val>
                                        </p:tav>
                                        <p:tav tm="100000">
                                          <p:val>
                                            <p:strVal val="#ppt_y"/>
                                          </p:val>
                                        </p:tav>
                                      </p:tavLst>
                                    </p:anim>
                                  </p:childTnLst>
                                </p:cTn>
                              </p:par>
                              <p:par>
                                <p:cTn id="56" presetID="47" presetClass="entr" presetSubtype="0" fill="hold" grpId="0" nodeType="withEffect">
                                  <p:stCondLst>
                                    <p:cond delay="0"/>
                                  </p:stCondLst>
                                  <p:childTnLst>
                                    <p:set>
                                      <p:cBhvr>
                                        <p:cTn id="57" dur="1" fill="hold">
                                          <p:stCondLst>
                                            <p:cond delay="0"/>
                                          </p:stCondLst>
                                        </p:cTn>
                                        <p:tgtEl>
                                          <p:spTgt spid="16"/>
                                        </p:tgtEl>
                                        <p:attrNameLst>
                                          <p:attrName>style.visibility</p:attrName>
                                        </p:attrNameLst>
                                      </p:cBhvr>
                                      <p:to>
                                        <p:strVal val="visible"/>
                                      </p:to>
                                    </p:set>
                                    <p:animEffect transition="in" filter="fade">
                                      <p:cBhvr>
                                        <p:cTn id="58" dur="500"/>
                                        <p:tgtEl>
                                          <p:spTgt spid="16"/>
                                        </p:tgtEl>
                                      </p:cBhvr>
                                    </p:animEffect>
                                    <p:anim calcmode="lin" valueType="num">
                                      <p:cBhvr>
                                        <p:cTn id="59" dur="500" fill="hold"/>
                                        <p:tgtEl>
                                          <p:spTgt spid="16"/>
                                        </p:tgtEl>
                                        <p:attrNameLst>
                                          <p:attrName>ppt_x</p:attrName>
                                        </p:attrNameLst>
                                      </p:cBhvr>
                                      <p:tavLst>
                                        <p:tav tm="0">
                                          <p:val>
                                            <p:strVal val="#ppt_x"/>
                                          </p:val>
                                        </p:tav>
                                        <p:tav tm="100000">
                                          <p:val>
                                            <p:strVal val="#ppt_x"/>
                                          </p:val>
                                        </p:tav>
                                      </p:tavLst>
                                    </p:anim>
                                    <p:anim calcmode="lin" valueType="num">
                                      <p:cBhvr>
                                        <p:cTn id="60" dur="5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7" presetClass="entr" presetSubtype="0" fill="hold" grpId="0" nodeType="clickEffect">
                                  <p:stCondLst>
                                    <p:cond delay="0"/>
                                  </p:stCondLst>
                                  <p:childTnLst>
                                    <p:set>
                                      <p:cBhvr>
                                        <p:cTn id="64" dur="1" fill="hold">
                                          <p:stCondLst>
                                            <p:cond delay="0"/>
                                          </p:stCondLst>
                                        </p:cTn>
                                        <p:tgtEl>
                                          <p:spTgt spid="11"/>
                                        </p:tgtEl>
                                        <p:attrNameLst>
                                          <p:attrName>style.visibility</p:attrName>
                                        </p:attrNameLst>
                                      </p:cBhvr>
                                      <p:to>
                                        <p:strVal val="visible"/>
                                      </p:to>
                                    </p:set>
                                    <p:animEffect transition="in" filter="fade">
                                      <p:cBhvr>
                                        <p:cTn id="65" dur="500"/>
                                        <p:tgtEl>
                                          <p:spTgt spid="11"/>
                                        </p:tgtEl>
                                      </p:cBhvr>
                                    </p:animEffect>
                                    <p:anim calcmode="lin" valueType="num">
                                      <p:cBhvr>
                                        <p:cTn id="66" dur="500" fill="hold"/>
                                        <p:tgtEl>
                                          <p:spTgt spid="11"/>
                                        </p:tgtEl>
                                        <p:attrNameLst>
                                          <p:attrName>ppt_x</p:attrName>
                                        </p:attrNameLst>
                                      </p:cBhvr>
                                      <p:tavLst>
                                        <p:tav tm="0">
                                          <p:val>
                                            <p:strVal val="#ppt_x"/>
                                          </p:val>
                                        </p:tav>
                                        <p:tav tm="100000">
                                          <p:val>
                                            <p:strVal val="#ppt_x"/>
                                          </p:val>
                                        </p:tav>
                                      </p:tavLst>
                                    </p:anim>
                                    <p:anim calcmode="lin" valueType="num">
                                      <p:cBhvr>
                                        <p:cTn id="67" dur="500" fill="hold"/>
                                        <p:tgtEl>
                                          <p:spTgt spid="11"/>
                                        </p:tgtEl>
                                        <p:attrNameLst>
                                          <p:attrName>ppt_y</p:attrName>
                                        </p:attrNameLst>
                                      </p:cBhvr>
                                      <p:tavLst>
                                        <p:tav tm="0">
                                          <p:val>
                                            <p:strVal val="#ppt_y-.1"/>
                                          </p:val>
                                        </p:tav>
                                        <p:tav tm="100000">
                                          <p:val>
                                            <p:strVal val="#ppt_y"/>
                                          </p:val>
                                        </p:tav>
                                      </p:tavLst>
                                    </p:anim>
                                  </p:childTnLst>
                                </p:cTn>
                              </p:par>
                              <p:par>
                                <p:cTn id="68" presetID="47" presetClass="entr" presetSubtype="0" fill="hold" grpId="0" nodeType="withEffect">
                                  <p:stCondLst>
                                    <p:cond delay="0"/>
                                  </p:stCondLst>
                                  <p:childTnLst>
                                    <p:set>
                                      <p:cBhvr>
                                        <p:cTn id="69" dur="1" fill="hold">
                                          <p:stCondLst>
                                            <p:cond delay="0"/>
                                          </p:stCondLst>
                                        </p:cTn>
                                        <p:tgtEl>
                                          <p:spTgt spid="14"/>
                                        </p:tgtEl>
                                        <p:attrNameLst>
                                          <p:attrName>style.visibility</p:attrName>
                                        </p:attrNameLst>
                                      </p:cBhvr>
                                      <p:to>
                                        <p:strVal val="visible"/>
                                      </p:to>
                                    </p:set>
                                    <p:animEffect transition="in" filter="fade">
                                      <p:cBhvr>
                                        <p:cTn id="70" dur="500"/>
                                        <p:tgtEl>
                                          <p:spTgt spid="14"/>
                                        </p:tgtEl>
                                      </p:cBhvr>
                                    </p:animEffect>
                                    <p:anim calcmode="lin" valueType="num">
                                      <p:cBhvr>
                                        <p:cTn id="71" dur="500" fill="hold"/>
                                        <p:tgtEl>
                                          <p:spTgt spid="14"/>
                                        </p:tgtEl>
                                        <p:attrNameLst>
                                          <p:attrName>ppt_x</p:attrName>
                                        </p:attrNameLst>
                                      </p:cBhvr>
                                      <p:tavLst>
                                        <p:tav tm="0">
                                          <p:val>
                                            <p:strVal val="#ppt_x"/>
                                          </p:val>
                                        </p:tav>
                                        <p:tav tm="100000">
                                          <p:val>
                                            <p:strVal val="#ppt_x"/>
                                          </p:val>
                                        </p:tav>
                                      </p:tavLst>
                                    </p:anim>
                                    <p:anim calcmode="lin" valueType="num">
                                      <p:cBhvr>
                                        <p:cTn id="72" dur="5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18"/>
                                        </p:tgtEl>
                                        <p:attrNameLst>
                                          <p:attrName>style.visibility</p:attrName>
                                        </p:attrNameLst>
                                      </p:cBhvr>
                                      <p:to>
                                        <p:strVal val="visible"/>
                                      </p:to>
                                    </p:set>
                                    <p:anim calcmode="lin" valueType="num">
                                      <p:cBhvr additive="base">
                                        <p:cTn id="77" dur="500" fill="hold"/>
                                        <p:tgtEl>
                                          <p:spTgt spid="18"/>
                                        </p:tgtEl>
                                        <p:attrNameLst>
                                          <p:attrName>ppt_x</p:attrName>
                                        </p:attrNameLst>
                                      </p:cBhvr>
                                      <p:tavLst>
                                        <p:tav tm="0">
                                          <p:val>
                                            <p:strVal val="#ppt_x"/>
                                          </p:val>
                                        </p:tav>
                                        <p:tav tm="100000">
                                          <p:val>
                                            <p:strVal val="#ppt_x"/>
                                          </p:val>
                                        </p:tav>
                                      </p:tavLst>
                                    </p:anim>
                                    <p:anim calcmode="lin" valueType="num">
                                      <p:cBhvr additive="base">
                                        <p:cTn id="7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7" grpId="0" animBg="1"/>
      <p:bldP spid="8" grpId="0" animBg="1"/>
      <p:bldP spid="9" grpId="0" animBg="1"/>
      <p:bldP spid="11" grpId="0" animBg="1"/>
      <p:bldP spid="13" grpId="0" animBg="1"/>
      <p:bldP spid="14" grpId="0" animBg="1"/>
      <p:bldP spid="15" grpId="0" animBg="1"/>
      <p:bldP spid="16" grpId="0" animBg="1"/>
      <p:bldP spid="18"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12483</TotalTime>
  <Words>1835</Words>
  <Application>Microsoft Office PowerPoint</Application>
  <PresentationFormat>Personnalisé</PresentationFormat>
  <Paragraphs>200</Paragraphs>
  <Slides>20</Slides>
  <Notes>16</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Thème Office</vt:lpstr>
      <vt:lpstr>Français  CM1</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Place à la dictée du jour !</vt:lpstr>
      <vt:lpstr>Présentation PowerPoint</vt:lpstr>
      <vt:lpstr>MAINTENANT à TON TOUR </vt:lpstr>
      <vt:lpstr>Présentation PowerPoint</vt:lpstr>
      <vt:lpstr>  Invente un petit texte de 2/3 phrases qui emploie ces mots et conjugue les verbes au présent :    </vt:lpstr>
      <vt:lpstr>Cette magnifique héroïne combat avec ténacité et courage.  Forte et volontaire elle défend les peuples qu’elle rencontre lorsqu’elle voyage. </vt:lpstr>
      <vt:lpstr>A bientôt!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Français</dc:title>
  <dc:creator>Alexandra Lorvellec</dc:creator>
  <cp:lastModifiedBy>Catherine Mottet</cp:lastModifiedBy>
  <cp:revision>672</cp:revision>
  <dcterms:created xsi:type="dcterms:W3CDTF">2020-03-28T13:19:54Z</dcterms:created>
  <dcterms:modified xsi:type="dcterms:W3CDTF">2020-05-25T13:33:05Z</dcterms:modified>
</cp:coreProperties>
</file>