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22" r:id="rId3"/>
    <p:sldId id="336" r:id="rId4"/>
    <p:sldId id="338" r:id="rId5"/>
    <p:sldId id="346" r:id="rId6"/>
    <p:sldId id="339" r:id="rId7"/>
    <p:sldId id="347" r:id="rId8"/>
    <p:sldId id="340" r:id="rId9"/>
    <p:sldId id="345" r:id="rId10"/>
    <p:sldId id="341" r:id="rId11"/>
    <p:sldId id="342" r:id="rId12"/>
    <p:sldId id="343" r:id="rId13"/>
    <p:sldId id="349" r:id="rId14"/>
    <p:sldId id="350" r:id="rId15"/>
    <p:sldId id="351" r:id="rId16"/>
    <p:sldId id="352" r:id="rId17"/>
    <p:sldId id="353" r:id="rId18"/>
    <p:sldId id="265" r:id="rId19"/>
    <p:sldId id="281" r:id="rId20"/>
    <p:sldId id="344" r:id="rId21"/>
    <p:sldId id="354" r:id="rId22"/>
    <p:sldId id="355" r:id="rId23"/>
    <p:sldId id="356" r:id="rId24"/>
    <p:sldId id="357" r:id="rId25"/>
    <p:sldId id="289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5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1" autoAdjust="0"/>
    <p:restoredTop sz="72630" autoAdjust="0"/>
  </p:normalViewPr>
  <p:slideViewPr>
    <p:cSldViewPr>
      <p:cViewPr>
        <p:scale>
          <a:sx n="50" d="100"/>
          <a:sy n="50" d="100"/>
        </p:scale>
        <p:origin x="-141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0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949F0-7D83-4415-9465-A54B2CA0D234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B3605-6721-460F-98C1-B167D2044D2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2196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Lecture magistrale, de quoi parle ce poème : des mots. Forme du poème ? Pas de rime (sauf faire/faire et contrarier/apprivoiser), des vers et des strophes mais irréguliers. Compter les syllabes des premiers vers et montrer leur irrégularité  : ce sont des vers libres.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De manière similaire à Queneau, Guillevic nous dit ce que l’on doit faire avec les mots, mais lui ce sont des injonctions : il faut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Personnification des mots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CM : Bien noter l’infinitif des verbes que l’on retrouvera dans la dictée.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Fait écho à ce que l’on a vu avec Pierre Coran et/ou Philippe Soupault : les anagrammes, les homonymes font dire aux mots « plus qu’ils ne veulent, qu’ils ne savent »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« De façon à » : rôle du poète ? Exploiter les mots dans toute leur profondeur. Comme Queneau, Guillevic donne une sorte de </a:t>
            </a:r>
            <a:r>
              <a:rPr lang="fr-FR" baseline="0" smtClean="0"/>
              <a:t>mode d’emploi </a:t>
            </a:r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Cherchons</a:t>
            </a:r>
            <a:r>
              <a:rPr lang="fr-FR" baseline="0" dirty="0" smtClean="0"/>
              <a:t> ensemble les homonymes du mot verre…</a:t>
            </a:r>
          </a:p>
          <a:p>
            <a:r>
              <a:rPr lang="fr-FR" baseline="0" dirty="0" smtClean="0"/>
              <a:t>Que peut-on faire dire encore à ce mot ? Une anagramme ? Cherchons...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Cherchons</a:t>
            </a:r>
            <a:r>
              <a:rPr lang="fr-FR" baseline="0" dirty="0" smtClean="0"/>
              <a:t> ensemble les homonymes du mot verre…</a:t>
            </a:r>
          </a:p>
          <a:p>
            <a:r>
              <a:rPr lang="fr-FR" baseline="0" dirty="0" smtClean="0"/>
              <a:t>Que peut-on faire dire encore à ce mot ? Une anagramme ? </a:t>
            </a:r>
            <a:r>
              <a:rPr lang="fr-FR" baseline="0" smtClean="0"/>
              <a:t>Cherchons...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Maurice Carême</a:t>
            </a:r>
            <a:r>
              <a:rPr lang="fr-FR" baseline="0" dirty="0" smtClean="0"/>
              <a:t> utilise le mot dans un poème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301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</a:t>
            </a:r>
            <a:r>
              <a:rPr lang="fr-FR" baseline="0" dirty="0" smtClean="0"/>
              <a:t> nom de poètes sera écrit au tableau</a:t>
            </a:r>
          </a:p>
          <a:p>
            <a:r>
              <a:rPr lang="fr-FR" baseline="0" dirty="0" smtClean="0"/>
              <a:t>CM : « recette à poèmes » me gêne un peu…  </a:t>
            </a:r>
          </a:p>
          <a:p>
            <a:r>
              <a:rPr lang="fr-FR" baseline="0" dirty="0" smtClean="0"/>
              <a:t>« En les manipulant, en laissant agir leur pouvoir, ils deviennent les ingrédients des recettes poétiques. » ?</a:t>
            </a:r>
          </a:p>
          <a:p>
            <a:r>
              <a:rPr lang="fr-FR" dirty="0" smtClean="0"/>
              <a:t>Je vois que vous avez opté pour l’infinitif : bien le dire aux élèves, en évoquant Guillevic.</a:t>
            </a:r>
            <a:r>
              <a:rPr lang="fr-FR" baseline="0" dirty="0" smtClean="0"/>
              <a:t> Comme une recette de cuisine.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Situer les poètes</a:t>
            </a:r>
            <a:r>
              <a:rPr lang="fr-FR" baseline="0" dirty="0" smtClean="0"/>
              <a:t> dont on va parler cette semaine, évoquer une rupture avec les poètes précédents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F04BD-C4E8-9245-9452-B10D4F021B15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6748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Cherchons</a:t>
            </a:r>
            <a:r>
              <a:rPr lang="fr-FR" baseline="0" dirty="0" smtClean="0"/>
              <a:t> ensemble les homonymes du mot verre…</a:t>
            </a:r>
          </a:p>
          <a:p>
            <a:r>
              <a:rPr lang="fr-FR" baseline="0" dirty="0" smtClean="0"/>
              <a:t>Que peut-on faire dire encore à ce mot ? Une anagramme ? Cherchons...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Dictée de phrase.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844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Lecture silencieuse puis magistrale. </a:t>
            </a:r>
          </a:p>
          <a:p>
            <a:r>
              <a:rPr lang="fr-FR" dirty="0" smtClean="0"/>
              <a:t>De</a:t>
            </a:r>
            <a:r>
              <a:rPr lang="fr-FR" baseline="0" dirty="0" smtClean="0"/>
              <a:t> quel type de texte s’agit-il ? Une poésie : disposition, vers (régularité), rimes</a:t>
            </a:r>
          </a:p>
          <a:p>
            <a:r>
              <a:rPr lang="fr-FR" dirty="0" smtClean="0"/>
              <a:t>Observons les verbes</a:t>
            </a:r>
          </a:p>
          <a:p>
            <a:r>
              <a:rPr lang="fr-FR" dirty="0" smtClean="0"/>
              <a:t>CM : il faut absolument une réf exacte</a:t>
            </a:r>
            <a:r>
              <a:rPr lang="fr-FR" baseline="0" dirty="0" smtClean="0"/>
              <a:t> pour ce texte avec un crédit : je ne l’ai pas chez moi et il ne figure pas sur </a:t>
            </a:r>
            <a:r>
              <a:rPr lang="fr-FR" baseline="0" dirty="0" err="1" smtClean="0"/>
              <a:t>Gallica</a:t>
            </a:r>
            <a:r>
              <a:rPr lang="fr-FR" baseline="0" dirty="0" smtClean="0"/>
              <a:t>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Que peut-on</a:t>
            </a:r>
            <a:r>
              <a:rPr lang="fr-FR" baseline="0" dirty="0" smtClean="0"/>
              <a:t> remarquer ? Si je vous dis seulement ces mots, à quoi cela fait penser ? Lexique lié aux recettes de cuisine. Ils sont de plus conjugués à l’impératif, comme dans une recette. Est-ce qu’il y a d’autres mots du même registre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aseline="0" dirty="0" smtClean="0"/>
              <a:t>On peut en conclure que la poésie est construite comme une recette de cuisine, que veut-il faire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Les mots</a:t>
            </a:r>
            <a:r>
              <a:rPr lang="fr-FR" baseline="0" dirty="0" smtClean="0"/>
              <a:t> sont le matériau pour écrire, il faut les utiliser comme des ingrédients dans une recette… </a:t>
            </a:r>
            <a:endParaRPr lang="fr-FR" dirty="0" smtClean="0"/>
          </a:p>
          <a:p>
            <a:r>
              <a:rPr lang="fr-FR" dirty="0" smtClean="0"/>
              <a:t>Quels</a:t>
            </a:r>
            <a:r>
              <a:rPr lang="fr-FR" baseline="0" dirty="0" smtClean="0"/>
              <a:t> sont les mots qui font basculer la recette de cuisine à une recette poétique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3605-6721-460F-98C1-B167D2044D27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7098398-D88C-124F-8807-9511F3C32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8E4225BC-E567-E747-BD81-52FF3E5A2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388B00C4-C887-B542-84D7-F899E5D5B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44A39E2-6AEE-DC48-920D-EEB2DE40E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5C19A5FB-8EC5-7A43-88F0-96F6D4F49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472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DCCFE62-63D3-6E40-9EB7-E22BB2CAF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21C445BF-F9E9-5548-9023-4C532F83C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765171D-4117-6C41-BC1B-D4F6A9F47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106F73D-394C-AC42-B672-4E66FA429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EEF4ECBE-62CA-464C-9939-2078ACF4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95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D7E7C716-09FF-C24E-9CF0-818B99E829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2072A88F-8BB2-2243-B510-B6B23E547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E260AE30-D834-9746-B938-C2DB2B4F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13FD4C45-85F1-6B45-8986-20298868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CD9C788-BA25-BB41-8ED1-A112C1EAC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37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4E53840-4342-F944-8880-C1ABA4E7D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4DA2BC86-7D38-4941-B5B7-300F382A7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311D65FB-2282-5442-83C3-6133380B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1A2B6D7-6708-6D40-94D8-228C1998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38C923F-216A-5C40-AF27-D02D006A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55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2CF1134-2A47-1E42-A3BA-C8B633B6D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8A71B147-5A6C-0640-BF31-D868EDDD0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BECA9F48-7B92-8B47-BCEF-EBDB77B8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FCBB5F30-0FF3-2544-B633-E3382FB2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99CD42E-EEAE-0F44-8A0F-63EC7872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90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FCFF0A1-C437-4746-82C5-347647452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8AB9A021-3724-6346-84DC-D7B6D5DF1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51F26763-2E8A-AF4E-B8B7-41FB5B9E02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DC7599B8-823F-BB44-BD81-38C15046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2351A9F7-479A-9C46-ADDE-69564834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8D0A72BB-1F44-3446-A1E6-C7D22A75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58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DC724C3-48D5-9F46-9676-E22B3D70A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DEC188EA-0BB7-384D-B833-E2E30F652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BB363EC6-E2D0-C24E-B6EB-C71E1E949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900136EE-1F84-7E4E-8419-2CF10DB98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9F707724-A815-D743-80B2-CAA0D14B27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43EE84D3-0405-F544-9F13-8CD8B980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537C11B2-692E-DA4E-B44C-ED269B9F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44D5AC19-1EAF-FA44-AD63-6BDCEB07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6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439DF26-437F-9B40-8F80-2DD94E168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BBDD99A5-10DE-AC45-BE25-1A0D318C6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B2273528-2C1F-1B45-9A3D-1E2634295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46A26E88-095F-EC45-A1EC-6DFD65C43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92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6AE76FC6-A618-614C-882B-5A954D35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3EF1775E-E4C9-0945-8E20-EBBA5B5B3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7AF0AF2F-D3F8-B24A-B68C-D0A16356D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71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B194313-5124-644D-8A10-B945B3ECE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A59564CE-5DF0-EE47-BBB0-94F47B222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28B4B5F1-468C-6045-B171-6DB6E8F63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637FB49D-B5D9-504A-986B-A523E0CDD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07BCF0AC-27FD-934F-A80C-FCC243D0D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9C9F207A-466B-CD4C-8214-F0086E6AC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10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C5A6ED4-63CA-494C-BCCC-84EE68334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2CB36F6E-7A43-974A-A89A-B3286BB1D6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3D0FFF29-5981-DA42-85AD-BBC1C504E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C7783550-4A8F-E04E-A9BE-9228F04B5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491689C4-9BA2-534F-B1C8-7C1658F2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DF70E758-46F0-2B47-AD98-42B9BF9C7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5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3055BC62-2B29-774C-8A13-D9160DA3B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B13010A5-A62E-A846-9732-6F6C29D17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CF6AC86-AF31-7642-B031-793CD29AB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A95A0-46AC-DD44-9D77-3F7C849049D7}" type="datetimeFigureOut">
              <a:rPr lang="fr-FR" smtClean="0"/>
              <a:pPr/>
              <a:t>20/05/2020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8328C7D2-6CB1-AA47-AB2E-281561503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A1DDA83-6AEB-E148-B7A9-2E2FCAC9D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35A00-3DC4-B948-A188-862B72D1169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05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C999B49-E57C-A246-ADE7-29BFE76BA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62000"/>
            <a:ext cx="9144000" cy="2387600"/>
          </a:xfrm>
        </p:spPr>
        <p:txBody>
          <a:bodyPr>
            <a:normAutofit/>
          </a:bodyPr>
          <a:lstStyle/>
          <a:p>
            <a:r>
              <a:rPr lang="fr-FR" dirty="0"/>
              <a:t>Français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CM1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683518CA-9E1B-5943-BDAE-F2032CD1D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9144000" cy="588962"/>
          </a:xfrm>
        </p:spPr>
        <p:txBody>
          <a:bodyPr>
            <a:normAutofit/>
          </a:bodyPr>
          <a:lstStyle/>
          <a:p>
            <a:r>
              <a:rPr lang="fr-FR" sz="3200" dirty="0" smtClean="0"/>
              <a:t>Jouons avec les mots en poésie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25730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D75427C2-2E7B-5D43-BE79-AC367C946598}"/>
              </a:ext>
            </a:extLst>
          </p:cNvPr>
          <p:cNvSpPr txBox="1"/>
          <p:nvPr/>
        </p:nvSpPr>
        <p:spPr>
          <a:xfrm>
            <a:off x="-86608" y="-3195"/>
            <a:ext cx="11762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400" dirty="0"/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B62B915C-6032-9642-A9B0-42A93B004DAF}"/>
              </a:ext>
            </a:extLst>
          </p:cNvPr>
          <p:cNvSpPr txBox="1"/>
          <p:nvPr/>
        </p:nvSpPr>
        <p:spPr>
          <a:xfrm>
            <a:off x="5181600" y="3428999"/>
            <a:ext cx="1750483" cy="89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305800" y="6211669"/>
            <a:ext cx="3369832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Eugène  </a:t>
            </a:r>
            <a:r>
              <a:rPr lang="fr-FR" dirty="0" smtClean="0"/>
              <a:t>GUILLEVIC</a:t>
            </a:r>
            <a:r>
              <a:rPr lang="fr-FR" dirty="0" smtClean="0"/>
              <a:t>, </a:t>
            </a:r>
            <a:r>
              <a:rPr lang="fr-FR" i="1" dirty="0" smtClean="0"/>
              <a:t>Inclus,</a:t>
            </a:r>
            <a:endParaRPr lang="fr-FR" i="1" dirty="0" smtClean="0"/>
          </a:p>
          <a:p>
            <a:r>
              <a:rPr lang="fr-FR" dirty="0" smtClean="0"/>
              <a:t>© Gallimard</a:t>
            </a:r>
            <a:r>
              <a:rPr lang="fr-FR" dirty="0" smtClean="0"/>
              <a:t>, 1973.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76600" y="0"/>
            <a:ext cx="5715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/>
              <a:t>C’est comme avec les herbes,</a:t>
            </a:r>
          </a:p>
          <a:p>
            <a:r>
              <a:rPr lang="fr-FR" sz="2200" dirty="0" smtClean="0"/>
              <a:t>Les chemins, les maisons, tout cela,</a:t>
            </a:r>
          </a:p>
          <a:p>
            <a:r>
              <a:rPr lang="fr-FR" sz="2200" dirty="0" smtClean="0"/>
              <a:t>Que tu vois dans la plaine</a:t>
            </a:r>
          </a:p>
          <a:p>
            <a:r>
              <a:rPr lang="fr-FR" sz="2200" dirty="0" smtClean="0"/>
              <a:t>Et que tu voudrais prendre.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Il faut les laisser faire,</a:t>
            </a:r>
          </a:p>
          <a:p>
            <a:r>
              <a:rPr lang="fr-FR" sz="2200" dirty="0" smtClean="0"/>
              <a:t>Par eux se laisser faire,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Ne pas les bousculer, les contrarier,</a:t>
            </a:r>
          </a:p>
          <a:p>
            <a:r>
              <a:rPr lang="fr-FR" sz="2200" dirty="0" smtClean="0"/>
              <a:t>Mais les apprivoiser en se faisant</a:t>
            </a:r>
          </a:p>
          <a:p>
            <a:r>
              <a:rPr lang="fr-FR" sz="2200" dirty="0" smtClean="0"/>
              <a:t>Soi-même apprivoiser.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Les laisser parler, mais,</a:t>
            </a:r>
          </a:p>
          <a:p>
            <a:r>
              <a:rPr lang="fr-FR" sz="2200" dirty="0" smtClean="0"/>
              <a:t>Sans qu’ils se méfient,</a:t>
            </a:r>
          </a:p>
          <a:p>
            <a:r>
              <a:rPr lang="fr-FR" sz="2200" dirty="0" smtClean="0"/>
              <a:t>Leur faire dire plus qu’ils ne veulent,</a:t>
            </a:r>
          </a:p>
          <a:p>
            <a:r>
              <a:rPr lang="fr-FR" sz="2200" dirty="0" smtClean="0"/>
              <a:t>Qu’ils ne savent</a:t>
            </a:r>
            <a:r>
              <a:rPr lang="fr-FR" sz="2000" dirty="0" smtClean="0"/>
              <a:t>,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De façon à recueillir le plus possible</a:t>
            </a:r>
          </a:p>
          <a:p>
            <a:r>
              <a:rPr lang="fr-FR" sz="2200" dirty="0" smtClean="0"/>
              <a:t>De vieille sève en eux,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De ce que l’usage du temps</a:t>
            </a:r>
          </a:p>
          <a:p>
            <a:r>
              <a:rPr lang="fr-FR" sz="2200" dirty="0" smtClean="0"/>
              <a:t>A glissé en eux de concret.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3048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2800" dirty="0" smtClean="0">
                <a:solidFill>
                  <a:prstClr val="black"/>
                </a:solidFill>
              </a:rPr>
              <a:t>En somme </a:t>
            </a:r>
          </a:p>
          <a:p>
            <a:pPr lvl="0"/>
            <a:r>
              <a:rPr lang="fr-FR" sz="2800" dirty="0" smtClean="0">
                <a:solidFill>
                  <a:prstClr val="black"/>
                </a:solidFill>
              </a:rPr>
              <a:t>Avec les mots,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8213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D75427C2-2E7B-5D43-BE79-AC367C946598}"/>
              </a:ext>
            </a:extLst>
          </p:cNvPr>
          <p:cNvSpPr txBox="1"/>
          <p:nvPr/>
        </p:nvSpPr>
        <p:spPr>
          <a:xfrm>
            <a:off x="-86608" y="-3195"/>
            <a:ext cx="11762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400" dirty="0"/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B62B915C-6032-9642-A9B0-42A93B004DAF}"/>
              </a:ext>
            </a:extLst>
          </p:cNvPr>
          <p:cNvSpPr txBox="1"/>
          <p:nvPr/>
        </p:nvSpPr>
        <p:spPr>
          <a:xfrm>
            <a:off x="5181600" y="3428999"/>
            <a:ext cx="1750483" cy="89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9296400" y="5791200"/>
            <a:ext cx="2590800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Eugène GUILLEVIC</a:t>
            </a:r>
            <a:r>
              <a:rPr lang="fr-FR" dirty="0" smtClean="0"/>
              <a:t>, </a:t>
            </a:r>
            <a:r>
              <a:rPr lang="fr-FR" i="1" dirty="0" smtClean="0"/>
              <a:t>Inclus, </a:t>
            </a:r>
            <a:r>
              <a:rPr lang="fr-FR" dirty="0" smtClean="0"/>
              <a:t>© Gallimard</a:t>
            </a:r>
            <a:r>
              <a:rPr lang="fr-FR" dirty="0" smtClean="0"/>
              <a:t>, 1973.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76600" y="0"/>
            <a:ext cx="5715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/>
              <a:t>C’est comme avec les herbes,</a:t>
            </a:r>
          </a:p>
          <a:p>
            <a:r>
              <a:rPr lang="fr-FR" sz="2200" dirty="0" smtClean="0"/>
              <a:t>Les chemins, les maisons, tout cela,</a:t>
            </a:r>
          </a:p>
          <a:p>
            <a:r>
              <a:rPr lang="fr-FR" sz="2200" dirty="0" smtClean="0"/>
              <a:t>Que tu vois dans la plaine</a:t>
            </a:r>
          </a:p>
          <a:p>
            <a:r>
              <a:rPr lang="fr-FR" sz="2200" dirty="0" smtClean="0"/>
              <a:t>Et que tu voudrais prendre.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>
                <a:solidFill>
                  <a:srgbClr val="FF0000"/>
                </a:solidFill>
              </a:rPr>
              <a:t>Il faut les laisser faire,</a:t>
            </a:r>
          </a:p>
          <a:p>
            <a:r>
              <a:rPr lang="fr-FR" sz="2200" dirty="0" smtClean="0">
                <a:solidFill>
                  <a:srgbClr val="FF0000"/>
                </a:solidFill>
              </a:rPr>
              <a:t>Par eux se laisser faire,</a:t>
            </a:r>
          </a:p>
          <a:p>
            <a:r>
              <a:rPr lang="fr-FR" sz="1400" dirty="0" smtClean="0">
                <a:solidFill>
                  <a:srgbClr val="FF0000"/>
                </a:solidFill>
              </a:rPr>
              <a:t> </a:t>
            </a:r>
          </a:p>
          <a:p>
            <a:r>
              <a:rPr lang="fr-FR" sz="2200" dirty="0" smtClean="0">
                <a:solidFill>
                  <a:srgbClr val="FF0000"/>
                </a:solidFill>
              </a:rPr>
              <a:t>Ne pas les bousculer, les contrarier,</a:t>
            </a:r>
          </a:p>
          <a:p>
            <a:r>
              <a:rPr lang="fr-FR" sz="2200" dirty="0" smtClean="0">
                <a:solidFill>
                  <a:srgbClr val="FF0000"/>
                </a:solidFill>
              </a:rPr>
              <a:t>Mais les apprivoiser en se faisant</a:t>
            </a:r>
          </a:p>
          <a:p>
            <a:r>
              <a:rPr lang="fr-FR" sz="2200" dirty="0" smtClean="0">
                <a:solidFill>
                  <a:srgbClr val="FF0000"/>
                </a:solidFill>
              </a:rPr>
              <a:t>Soi-même apprivoiser.</a:t>
            </a:r>
          </a:p>
          <a:p>
            <a:r>
              <a:rPr lang="fr-FR" sz="1400" dirty="0" smtClean="0">
                <a:solidFill>
                  <a:srgbClr val="FF0000"/>
                </a:solidFill>
              </a:rPr>
              <a:t> </a:t>
            </a:r>
          </a:p>
          <a:p>
            <a:r>
              <a:rPr lang="fr-FR" sz="2200" dirty="0" smtClean="0"/>
              <a:t>Les laisser parler, mais,</a:t>
            </a:r>
          </a:p>
          <a:p>
            <a:r>
              <a:rPr lang="fr-FR" sz="2200" dirty="0" smtClean="0"/>
              <a:t>Sans qu’ils se méfient,</a:t>
            </a:r>
          </a:p>
          <a:p>
            <a:r>
              <a:rPr lang="fr-FR" sz="2200" dirty="0" smtClean="0"/>
              <a:t>Leur faire dire plus qu’ils ne veulent,</a:t>
            </a:r>
          </a:p>
          <a:p>
            <a:r>
              <a:rPr lang="fr-FR" sz="2200" dirty="0" smtClean="0"/>
              <a:t>Qu’ils ne savent</a:t>
            </a:r>
            <a:r>
              <a:rPr lang="fr-FR" sz="2000" dirty="0" smtClean="0"/>
              <a:t>,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De façon à recueillir le plus possible</a:t>
            </a:r>
          </a:p>
          <a:p>
            <a:r>
              <a:rPr lang="fr-FR" sz="2200" dirty="0" smtClean="0"/>
              <a:t>De vieille sève en eux,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De ce que l’usage du temps</a:t>
            </a:r>
          </a:p>
          <a:p>
            <a:r>
              <a:rPr lang="fr-FR" sz="2200" dirty="0" smtClean="0"/>
              <a:t>A glissé en eux de concret.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3048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2800" dirty="0" smtClean="0">
                <a:solidFill>
                  <a:prstClr val="black"/>
                </a:solidFill>
              </a:rPr>
              <a:t>En somme </a:t>
            </a:r>
          </a:p>
          <a:p>
            <a:pPr lvl="0"/>
            <a:r>
              <a:rPr lang="fr-FR" sz="2800" dirty="0" smtClean="0">
                <a:solidFill>
                  <a:prstClr val="black"/>
                </a:solidFill>
              </a:rPr>
              <a:t>Avec les mots,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8213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D75427C2-2E7B-5D43-BE79-AC367C946598}"/>
              </a:ext>
            </a:extLst>
          </p:cNvPr>
          <p:cNvSpPr txBox="1"/>
          <p:nvPr/>
        </p:nvSpPr>
        <p:spPr>
          <a:xfrm>
            <a:off x="-86608" y="-3195"/>
            <a:ext cx="11762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2400" dirty="0"/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B62B915C-6032-9642-A9B0-42A93B004DAF}"/>
              </a:ext>
            </a:extLst>
          </p:cNvPr>
          <p:cNvSpPr txBox="1"/>
          <p:nvPr/>
        </p:nvSpPr>
        <p:spPr>
          <a:xfrm>
            <a:off x="5181600" y="3428999"/>
            <a:ext cx="1750483" cy="89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3276600" y="0"/>
            <a:ext cx="5715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/>
              <a:t>C’est comme avec les herbes,</a:t>
            </a:r>
          </a:p>
          <a:p>
            <a:r>
              <a:rPr lang="fr-FR" sz="2200" dirty="0" smtClean="0"/>
              <a:t>Les chemins, les maisons, tout cela,</a:t>
            </a:r>
          </a:p>
          <a:p>
            <a:r>
              <a:rPr lang="fr-FR" sz="2200" dirty="0" smtClean="0"/>
              <a:t>Que tu vois dans la plaine</a:t>
            </a:r>
          </a:p>
          <a:p>
            <a:r>
              <a:rPr lang="fr-FR" sz="2200" dirty="0" smtClean="0"/>
              <a:t>Et que tu voudrais prendre.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Il faut les laisser faire,</a:t>
            </a:r>
          </a:p>
          <a:p>
            <a:r>
              <a:rPr lang="fr-FR" sz="2200" dirty="0" smtClean="0"/>
              <a:t>Par eux se laisser faire,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Ne pas les bousculer, les contrarier,</a:t>
            </a:r>
          </a:p>
          <a:p>
            <a:r>
              <a:rPr lang="fr-FR" sz="2200" dirty="0" smtClean="0"/>
              <a:t>Mais les apprivoiser en se faisant</a:t>
            </a:r>
          </a:p>
          <a:p>
            <a:r>
              <a:rPr lang="fr-FR" sz="2200" dirty="0" smtClean="0"/>
              <a:t>Soi-même apprivoiser.</a:t>
            </a:r>
          </a:p>
          <a:p>
            <a:r>
              <a:rPr lang="fr-FR" sz="1400" dirty="0" smtClean="0">
                <a:solidFill>
                  <a:srgbClr val="FF0000"/>
                </a:solidFill>
              </a:rPr>
              <a:t> </a:t>
            </a:r>
          </a:p>
          <a:p>
            <a:r>
              <a:rPr lang="fr-FR" sz="2200" dirty="0" smtClean="0">
                <a:solidFill>
                  <a:srgbClr val="7030A0"/>
                </a:solidFill>
              </a:rPr>
              <a:t>Les laisser parler, mais,</a:t>
            </a:r>
          </a:p>
          <a:p>
            <a:r>
              <a:rPr lang="fr-FR" sz="2200" dirty="0" smtClean="0">
                <a:solidFill>
                  <a:srgbClr val="7030A0"/>
                </a:solidFill>
              </a:rPr>
              <a:t>Sans qu’ils se méfient,</a:t>
            </a:r>
          </a:p>
          <a:p>
            <a:r>
              <a:rPr lang="fr-FR" sz="2200" dirty="0" smtClean="0">
                <a:solidFill>
                  <a:srgbClr val="7030A0"/>
                </a:solidFill>
              </a:rPr>
              <a:t>Leur faire dire plus qu’ils ne veulent,</a:t>
            </a:r>
          </a:p>
          <a:p>
            <a:r>
              <a:rPr lang="fr-FR" sz="2200" dirty="0" smtClean="0">
                <a:solidFill>
                  <a:srgbClr val="7030A0"/>
                </a:solidFill>
              </a:rPr>
              <a:t>Qu’ils ne savent</a:t>
            </a:r>
            <a:r>
              <a:rPr lang="fr-FR" sz="2000" dirty="0" smtClean="0">
                <a:solidFill>
                  <a:srgbClr val="7030A0"/>
                </a:solidFill>
              </a:rPr>
              <a:t>,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>
                <a:solidFill>
                  <a:schemeClr val="accent2">
                    <a:lumMod val="75000"/>
                  </a:schemeClr>
                </a:solidFill>
              </a:rPr>
              <a:t>De façon à recueillir le plus possible</a:t>
            </a:r>
          </a:p>
          <a:p>
            <a:r>
              <a:rPr lang="fr-FR" sz="2200" dirty="0" smtClean="0">
                <a:solidFill>
                  <a:schemeClr val="accent2">
                    <a:lumMod val="75000"/>
                  </a:schemeClr>
                </a:solidFill>
              </a:rPr>
              <a:t>De vieille sève en eux,</a:t>
            </a:r>
          </a:p>
          <a:p>
            <a:r>
              <a:rPr lang="fr-FR" sz="1400" dirty="0" smtClean="0"/>
              <a:t> </a:t>
            </a:r>
          </a:p>
          <a:p>
            <a:r>
              <a:rPr lang="fr-FR" sz="2200" dirty="0" smtClean="0"/>
              <a:t>De ce que l’usage du temps</a:t>
            </a:r>
          </a:p>
          <a:p>
            <a:r>
              <a:rPr lang="fr-FR" sz="2200" dirty="0" smtClean="0"/>
              <a:t>A glissé en eux de concret.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3048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2800" dirty="0" smtClean="0">
                <a:solidFill>
                  <a:prstClr val="black"/>
                </a:solidFill>
              </a:rPr>
              <a:t>En somme </a:t>
            </a:r>
          </a:p>
          <a:p>
            <a:pPr lvl="0"/>
            <a:r>
              <a:rPr lang="fr-FR" sz="2800" dirty="0" smtClean="0">
                <a:solidFill>
                  <a:prstClr val="black"/>
                </a:solidFill>
              </a:rPr>
              <a:t>Avec les mots,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8991600" y="57150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Eugène GUILLEVIC, </a:t>
            </a:r>
            <a:r>
              <a:rPr lang="fr-FR" i="1" dirty="0" smtClean="0"/>
              <a:t>Inclus, </a:t>
            </a:r>
            <a:r>
              <a:rPr lang="fr-FR" dirty="0" smtClean="0">
                <a:latin typeface="Calibri"/>
              </a:rPr>
              <a:t>© Gallimard, 1973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82130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066800"/>
            <a:ext cx="6781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7030A0"/>
                </a:solidFill>
              </a:rPr>
              <a:t>Les laisser parler, mais,</a:t>
            </a:r>
          </a:p>
          <a:p>
            <a:r>
              <a:rPr lang="fr-FR" sz="3600" dirty="0" smtClean="0">
                <a:solidFill>
                  <a:srgbClr val="7030A0"/>
                </a:solidFill>
              </a:rPr>
              <a:t>Sans qu’ils se méfient,</a:t>
            </a:r>
          </a:p>
          <a:p>
            <a:r>
              <a:rPr lang="fr-FR" sz="3600" dirty="0" smtClean="0">
                <a:solidFill>
                  <a:srgbClr val="7030A0"/>
                </a:solidFill>
              </a:rPr>
              <a:t>Leur faire dire plus qu’ils ne veulent,</a:t>
            </a:r>
          </a:p>
          <a:p>
            <a:r>
              <a:rPr lang="fr-FR" sz="3600" dirty="0" smtClean="0">
                <a:solidFill>
                  <a:srgbClr val="7030A0"/>
                </a:solidFill>
              </a:rPr>
              <a:t>Qu’ils ne savent</a:t>
            </a:r>
            <a:r>
              <a:rPr lang="fr-FR" sz="3200" dirty="0" smtClean="0">
                <a:solidFill>
                  <a:srgbClr val="7030A0"/>
                </a:solidFill>
              </a:rPr>
              <a:t>,</a:t>
            </a:r>
          </a:p>
          <a:p>
            <a:r>
              <a:rPr lang="fr-FR" sz="2000" dirty="0" smtClean="0"/>
              <a:t> </a:t>
            </a:r>
          </a:p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De façon à recueillir le plus possible</a:t>
            </a:r>
          </a:p>
          <a:p>
            <a:r>
              <a:rPr lang="fr-FR" sz="3600" dirty="0" smtClean="0">
                <a:solidFill>
                  <a:schemeClr val="accent2">
                    <a:lumMod val="75000"/>
                  </a:schemeClr>
                </a:solidFill>
              </a:rPr>
              <a:t>De vieille sève en eux,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5600" y="762000"/>
            <a:ext cx="6129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96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verre</a:t>
            </a:r>
            <a:endParaRPr lang="fr-FR" sz="4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089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u="sng" dirty="0" smtClean="0">
                <a:solidFill>
                  <a:srgbClr val="0070C0"/>
                </a:solidFill>
              </a:rPr>
              <a:t>Comment pourrait-on recueillir la « vieille sève » du mot verre ?</a:t>
            </a:r>
            <a:endParaRPr lang="fr-FR" sz="2000" u="sng" dirty="0">
              <a:solidFill>
                <a:srgbClr val="0070C0"/>
              </a:solidFill>
            </a:endParaRPr>
          </a:p>
        </p:txBody>
      </p:sp>
      <p:pic>
        <p:nvPicPr>
          <p:cNvPr id="4" name="Picture 2" descr="https://s1.qwant.com/thumbr/700x0/8/d/d274ac5725006648bc334d5b000cb3606e1b1e5088765fee8d16b38b09a562/histoire-chaussures_modress-cendrillon41.jpg?u=https%3A%2F%2Fhistoiredeschaussures.files.wordpress.com%2F2013%2F12%2Fhistoire-chaussures_modress-cendrillon41.jpg&amp;q=0&amp;b=1&amp;p=0&amp;a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86800" y="2057400"/>
            <a:ext cx="2514600" cy="1257300"/>
          </a:xfrm>
          <a:prstGeom prst="rect">
            <a:avLst/>
          </a:prstGeom>
          <a:noFill/>
        </p:spPr>
      </p:pic>
      <p:pic>
        <p:nvPicPr>
          <p:cNvPr id="5" name="Picture 4" descr="https://s1.qwant.com/thumbr/700x0/1/4/0fd1e08e445cab35eb3d7a6f72be246f7c9b5fe4e7884e2fa8931d75f0443a/vers-terreau-2-924851065e.jpg?u=https%3A%2F%2Fappats-michel.fr%2Fwp-content%2Fplugins%2Fwidgetkit%2Fcache%2Fgallery%2F589%2Fvers-terreau-2-924851065e.jpg&amp;q=0&amp;b=1&amp;p=0&amp;a=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4038600"/>
            <a:ext cx="2362200" cy="1049492"/>
          </a:xfrm>
          <a:prstGeom prst="rect">
            <a:avLst/>
          </a:prstGeom>
          <a:noFill/>
        </p:spPr>
      </p:pic>
      <p:pic>
        <p:nvPicPr>
          <p:cNvPr id="7" name="Picture 8" descr="https://s2.qwant.com/thumbr/266x200/5/5/a677cc186eec74ba175436ced85c56e51011b387be345481733bfb504bc7d6/5295956_1_orig.jpg?u=https%3A%2F%2Fwww.cluboptimc.com%2Fuploads%2F9%2F5%2F9%2F8%2F9598215%2F5295956_1_orig.jpg&amp;q=0&amp;b=1&amp;p=0&amp;a=0&amp;b_id=OIP.bjofzalpuuJdivzKzHiTnAHaFj"/>
          <p:cNvPicPr>
            <a:picLocks noChangeAspect="1" noChangeArrowheads="1"/>
          </p:cNvPicPr>
          <p:nvPr/>
        </p:nvPicPr>
        <p:blipFill>
          <a:blip r:embed="rId5" cstate="print"/>
          <a:srcRect b="13000"/>
          <a:stretch>
            <a:fillRect/>
          </a:stretch>
        </p:blipFill>
        <p:spPr bwMode="auto">
          <a:xfrm>
            <a:off x="457200" y="1447800"/>
            <a:ext cx="2057400" cy="1345818"/>
          </a:xfrm>
          <a:prstGeom prst="rect">
            <a:avLst/>
          </a:prstGeom>
          <a:noFill/>
        </p:spPr>
      </p:pic>
      <p:sp>
        <p:nvSpPr>
          <p:cNvPr id="8" name="Explosion 1 7"/>
          <p:cNvSpPr/>
          <p:nvPr/>
        </p:nvSpPr>
        <p:spPr>
          <a:xfrm>
            <a:off x="5715000" y="4038600"/>
            <a:ext cx="1828800" cy="1600200"/>
          </a:xfrm>
          <a:prstGeom prst="irregularSeal1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6096000" y="4419600"/>
            <a:ext cx="1143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</a:rPr>
              <a:t>vert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514600" y="4953000"/>
            <a:ext cx="1524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</a:rPr>
              <a:t>ver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85800" y="2819400"/>
            <a:ext cx="1237534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</a:rPr>
              <a:t>vers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067800" y="3276600"/>
            <a:ext cx="1524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</a:rPr>
              <a:t>vair</a:t>
            </a:r>
            <a:endParaRPr lang="fr-FR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838200"/>
            <a:ext cx="6129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96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verre</a:t>
            </a:r>
            <a:endParaRPr lang="fr-FR" sz="4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089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u="sng" dirty="0" smtClean="0">
                <a:solidFill>
                  <a:srgbClr val="0070C0"/>
                </a:solidFill>
              </a:rPr>
              <a:t>Comment pourrait-on recueillir la « vieille sève » du mot verre ?</a:t>
            </a:r>
            <a:endParaRPr lang="fr-FR" sz="2000" u="sng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67000" y="4038600"/>
            <a:ext cx="6129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96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rêver</a:t>
            </a:r>
            <a:endParaRPr lang="fr-FR" sz="4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2057400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600" dirty="0" smtClean="0"/>
              <a:t>Le </a:t>
            </a:r>
            <a:r>
              <a:rPr lang="fr-FR" sz="3600" dirty="0" smtClean="0">
                <a:solidFill>
                  <a:srgbClr val="FF0000"/>
                </a:solidFill>
              </a:rPr>
              <a:t>verre</a:t>
            </a:r>
            <a:r>
              <a:rPr lang="fr-FR" sz="3600" dirty="0" smtClean="0"/>
              <a:t> d’eau plein de lumière,</a:t>
            </a:r>
            <a:br>
              <a:rPr lang="fr-FR" sz="3600" dirty="0" smtClean="0"/>
            </a:br>
            <a:r>
              <a:rPr lang="fr-FR" sz="3600" dirty="0" smtClean="0"/>
              <a:t>La fine pantoufle de </a:t>
            </a:r>
            <a:r>
              <a:rPr lang="fr-FR" sz="3600" dirty="0" smtClean="0">
                <a:solidFill>
                  <a:srgbClr val="FF0000"/>
                </a:solidFill>
              </a:rPr>
              <a:t>vair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Et il y a moi, tête en l’air,</a:t>
            </a:r>
            <a:br>
              <a:rPr lang="fr-FR" sz="3600" dirty="0" smtClean="0"/>
            </a:br>
            <a:r>
              <a:rPr lang="fr-FR" sz="3600" dirty="0" smtClean="0"/>
              <a:t>Qui dit toujours tout de travers.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7600" y="2362200"/>
            <a:ext cx="4343401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88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verre</a:t>
            </a:r>
            <a:endParaRPr lang="fr-FR" sz="4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Pensées 2"/>
          <p:cNvSpPr/>
          <p:nvPr/>
        </p:nvSpPr>
        <p:spPr>
          <a:xfrm rot="11358536">
            <a:off x="3202895" y="4073631"/>
            <a:ext cx="3438287" cy="2195075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 rot="30939">
            <a:off x="3509433" y="4737754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Anagramme :</a:t>
            </a:r>
          </a:p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RÊVER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5" name="Pensées 4"/>
          <p:cNvSpPr/>
          <p:nvPr/>
        </p:nvSpPr>
        <p:spPr>
          <a:xfrm rot="179915">
            <a:off x="6971632" y="1092257"/>
            <a:ext cx="3926750" cy="1533872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315201" y="1524001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Dans une poésie</a:t>
            </a:r>
          </a:p>
        </p:txBody>
      </p:sp>
      <p:sp>
        <p:nvSpPr>
          <p:cNvPr id="7" name="Pensées 6"/>
          <p:cNvSpPr/>
          <p:nvPr/>
        </p:nvSpPr>
        <p:spPr>
          <a:xfrm rot="20771127">
            <a:off x="2308372" y="-37420"/>
            <a:ext cx="3748391" cy="191797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2667000" y="4572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Des homonymes </a:t>
            </a:r>
          </a:p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VERS, VERT, VAIR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4562E3C-88DD-E144-ACAA-1AFDD8CF4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Place à la dictée du jour !</a:t>
            </a:r>
          </a:p>
        </p:txBody>
      </p:sp>
      <p:pic>
        <p:nvPicPr>
          <p:cNvPr id="1026" name="Picture 2" descr="H:\Emoticon\emoticon-1392280_128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1981200"/>
            <a:ext cx="3352800" cy="38787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176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7059A02F-C558-7C43-97C9-E15DD9CF2601}"/>
              </a:ext>
            </a:extLst>
          </p:cNvPr>
          <p:cNvSpPr txBox="1"/>
          <p:nvPr/>
        </p:nvSpPr>
        <p:spPr>
          <a:xfrm>
            <a:off x="4201583" y="260360"/>
            <a:ext cx="3306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Dictée</a:t>
            </a:r>
            <a:endParaRPr lang="fr-FR" sz="3200" dirty="0"/>
          </a:p>
        </p:txBody>
      </p:sp>
      <p:sp>
        <p:nvSpPr>
          <p:cNvPr id="3" name="ZoneTexte 2"/>
          <p:cNvSpPr txBox="1"/>
          <p:nvPr/>
        </p:nvSpPr>
        <p:spPr>
          <a:xfrm>
            <a:off x="228600" y="1295400"/>
            <a:ext cx="1173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Pour écrire un poème, prendre des mots, pour leur beauté, leur musique, leur rythme. Puis se laisser faire, se laisser charmer, envoûter. </a:t>
            </a:r>
          </a:p>
          <a:p>
            <a:endParaRPr lang="fr-FR" sz="4000" dirty="0" smtClean="0"/>
          </a:p>
          <a:p>
            <a:r>
              <a:rPr lang="fr-FR" sz="4000" dirty="0" smtClean="0"/>
              <a:t>Ecrire en vers libres ou non, avec ou sans rime. Et laisser opérer leur magie…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874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F3060C83-F051-4F0E-ABAD-AA0DFC48B21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83C98ABE-055B-441F-B07E-44F97F083C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29FDB030-9B49-4CED-8CCD-4D99382388A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="" xmlns:a16="http://schemas.microsoft.com/office/drawing/2014/main" id="{FF9F2414-84E8-453E-B1F3-389FDE8192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3CEFC050-B60B-2D4A-83F2-0DBDF54566B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25331"/>
            <a:ext cx="11750419" cy="2551413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="" xmlns:a16="http://schemas.microsoft.com/office/drawing/2014/main" id="{3ECA69A1-7536-43AC-85EF-C7106179F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èche : droite 4">
            <a:extLst>
              <a:ext uri="{FF2B5EF4-FFF2-40B4-BE49-F238E27FC236}">
                <a16:creationId xmlns="" xmlns:a16="http://schemas.microsoft.com/office/drawing/2014/main" id="{F70DC8DB-D0BE-9C4E-9C58-D4463B34959A}"/>
              </a:ext>
            </a:extLst>
          </p:cNvPr>
          <p:cNvSpPr/>
          <p:nvPr/>
        </p:nvSpPr>
        <p:spPr>
          <a:xfrm rot="16200000">
            <a:off x="10283877" y="4270323"/>
            <a:ext cx="1021147" cy="2529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="" xmlns:a16="http://schemas.microsoft.com/office/drawing/2014/main" id="{8DE8940F-00D0-BF4E-9CA4-5CB5630D402C}"/>
              </a:ext>
            </a:extLst>
          </p:cNvPr>
          <p:cNvSpPr txBox="1"/>
          <p:nvPr/>
        </p:nvSpPr>
        <p:spPr>
          <a:xfrm>
            <a:off x="9601200" y="4953000"/>
            <a:ext cx="2237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dirty="0" smtClean="0"/>
              <a:t>20</a:t>
            </a:r>
            <a:r>
              <a:rPr lang="fr-FR" sz="2800" baseline="30000" dirty="0" smtClean="0"/>
              <a:t>ème</a:t>
            </a:r>
            <a:r>
              <a:rPr lang="fr-FR" sz="2800" dirty="0" smtClean="0"/>
              <a:t>  </a:t>
            </a:r>
            <a:r>
              <a:rPr lang="fr-FR" sz="2800" dirty="0"/>
              <a:t>siècle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616D8935-33BB-FC47-AF61-E81CEB7DF8E6}"/>
              </a:ext>
            </a:extLst>
          </p:cNvPr>
          <p:cNvSpPr txBox="1"/>
          <p:nvPr/>
        </p:nvSpPr>
        <p:spPr>
          <a:xfrm>
            <a:off x="3394389" y="440269"/>
            <a:ext cx="5140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dirty="0">
                <a:solidFill>
                  <a:schemeClr val="accent1"/>
                </a:solidFill>
              </a:rPr>
              <a:t>Un petit voyage dans le temps …</a:t>
            </a:r>
          </a:p>
        </p:txBody>
      </p:sp>
    </p:spTree>
    <p:extLst>
      <p:ext uri="{BB962C8B-B14F-4D97-AF65-F5344CB8AC3E}">
        <p14:creationId xmlns:p14="http://schemas.microsoft.com/office/powerpoint/2010/main" val="25594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1600" y="381000"/>
            <a:ext cx="65532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Pour un art </a:t>
            </a:r>
            <a:endParaRPr lang="fr-FR" sz="2800" dirty="0" smtClean="0">
              <a:solidFill>
                <a:srgbClr val="0070C0"/>
              </a:solidFill>
            </a:endParaRPr>
          </a:p>
          <a:p>
            <a:endParaRPr lang="fr-FR" b="1" dirty="0" smtClean="0"/>
          </a:p>
          <a:p>
            <a:r>
              <a:rPr lang="fr-FR" sz="2800" dirty="0" smtClean="0"/>
              <a:t>Prenez </a:t>
            </a:r>
            <a:r>
              <a:rPr lang="fr-FR" sz="2800" dirty="0" smtClean="0">
                <a:solidFill>
                  <a:srgbClr val="0070C0"/>
                </a:solidFill>
              </a:rPr>
              <a:t>                 </a:t>
            </a:r>
            <a:r>
              <a:rPr lang="fr-FR" sz="2800" dirty="0" smtClean="0"/>
              <a:t>prenez en deux</a:t>
            </a:r>
          </a:p>
          <a:p>
            <a:r>
              <a:rPr lang="fr-FR" sz="2800" dirty="0" smtClean="0"/>
              <a:t>faites les cuir' comme des œufs</a:t>
            </a:r>
          </a:p>
          <a:p>
            <a:r>
              <a:rPr lang="fr-FR" sz="2800" dirty="0" smtClean="0"/>
              <a:t>prenez un petit bout d’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puis un grand morceau d’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faites chauffer à petit feu</a:t>
            </a:r>
          </a:p>
          <a:p>
            <a:r>
              <a:rPr lang="fr-FR" sz="2800" dirty="0" smtClean="0"/>
              <a:t>au petit feu de la 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versez la sauce 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saupoudrez de quelques </a:t>
            </a:r>
          </a:p>
          <a:p>
            <a:r>
              <a:rPr lang="fr-FR" sz="2800" dirty="0" smtClean="0"/>
              <a:t>poivrez et mettez</a:t>
            </a:r>
            <a:r>
              <a:rPr lang="fr-FR" sz="28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fr-FR" sz="2800" dirty="0" smtClean="0"/>
              <a:t>Où voulez vous donc </a:t>
            </a:r>
            <a:r>
              <a:rPr lang="fr-FR" sz="2800" dirty="0" smtClean="0">
                <a:solidFill>
                  <a:srgbClr val="0070C0"/>
                </a:solidFill>
              </a:rPr>
              <a:t>             </a:t>
            </a:r>
            <a:r>
              <a:rPr lang="fr-FR" sz="2800" dirty="0" smtClean="0"/>
              <a:t>?</a:t>
            </a:r>
          </a:p>
          <a:p>
            <a:r>
              <a:rPr lang="fr-FR" sz="2800" dirty="0" smtClean="0"/>
              <a:t>A 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Vraiment ? A </a:t>
            </a:r>
            <a:r>
              <a:rPr lang="fr-FR" sz="2800" dirty="0" smtClean="0">
                <a:solidFill>
                  <a:srgbClr val="0070C0"/>
                </a:solidFill>
              </a:rPr>
              <a:t>              </a:t>
            </a:r>
            <a:r>
              <a:rPr lang="fr-FR" sz="2800" dirty="0" smtClean="0"/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5943600"/>
            <a:ext cx="1286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musical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209800" y="1524000"/>
            <a:ext cx="1577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une note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28600" y="4419600"/>
            <a:ext cx="1797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instrument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04800" y="2133600"/>
            <a:ext cx="280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accompagnement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600200" y="2819400"/>
            <a:ext cx="16475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technique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143000" y="304800"/>
            <a:ext cx="1510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mélodies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214370" y="5334000"/>
            <a:ext cx="1766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l’harmonie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2286000" y="4953000"/>
            <a:ext cx="1149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arriver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381000" y="1066800"/>
            <a:ext cx="1302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 smtClean="0">
                <a:solidFill>
                  <a:srgbClr val="0070C0"/>
                </a:solidFill>
              </a:rPr>
              <a:t>chanter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3505200"/>
            <a:ext cx="1302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chanter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867214" y="381000"/>
            <a:ext cx="1286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musical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248400" y="1098000"/>
            <a:ext cx="1577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une note 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8493600" y="1944000"/>
            <a:ext cx="17979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instrument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8817600" y="2376000"/>
            <a:ext cx="28008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accompagnement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7701600" y="3204000"/>
            <a:ext cx="16475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technique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8781600" y="4068000"/>
            <a:ext cx="1510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mélodies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7772400" y="4495800"/>
            <a:ext cx="1766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l’harmonie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8229600" y="4932000"/>
            <a:ext cx="11493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arriver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5479007" y="5334000"/>
            <a:ext cx="1302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 smtClean="0">
                <a:solidFill>
                  <a:srgbClr val="0070C0"/>
                </a:solidFill>
              </a:rPr>
              <a:t>chanter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86600" y="5791200"/>
            <a:ext cx="1302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chanter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2209800" y="3962400"/>
            <a:ext cx="1709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rythmique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7391400" y="3657600"/>
            <a:ext cx="17093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rythmique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0" y="381000"/>
            <a:ext cx="65532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Pour un art </a:t>
            </a:r>
            <a:endParaRPr lang="fr-FR" sz="2800" dirty="0" smtClean="0">
              <a:solidFill>
                <a:srgbClr val="0070C0"/>
              </a:solidFill>
            </a:endParaRPr>
          </a:p>
          <a:p>
            <a:endParaRPr lang="fr-FR" b="1" dirty="0" smtClean="0"/>
          </a:p>
          <a:p>
            <a:r>
              <a:rPr lang="fr-FR" sz="2800" dirty="0" smtClean="0"/>
              <a:t>Prenez </a:t>
            </a:r>
            <a:r>
              <a:rPr lang="fr-FR" sz="2800" dirty="0" smtClean="0">
                <a:solidFill>
                  <a:srgbClr val="0070C0"/>
                </a:solidFill>
              </a:rPr>
              <a:t>                     </a:t>
            </a:r>
            <a:r>
              <a:rPr lang="fr-FR" sz="2800" dirty="0" err="1" smtClean="0"/>
              <a:t>prenez</a:t>
            </a:r>
            <a:r>
              <a:rPr lang="fr-FR" sz="2800" dirty="0" smtClean="0"/>
              <a:t> en deux</a:t>
            </a:r>
          </a:p>
          <a:p>
            <a:r>
              <a:rPr lang="fr-FR" sz="2800" dirty="0" smtClean="0"/>
              <a:t>faites les cuir' comme des œufs</a:t>
            </a:r>
          </a:p>
          <a:p>
            <a:r>
              <a:rPr lang="fr-FR" sz="2800" dirty="0" smtClean="0"/>
              <a:t>prenez un petit bout de 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puis un grand morceau de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faites chauffer à petit feu</a:t>
            </a:r>
          </a:p>
          <a:p>
            <a:r>
              <a:rPr lang="fr-FR" sz="2800" dirty="0" smtClean="0"/>
              <a:t>au petit feu de la 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versez la sauce en 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saupoudrez de quelques </a:t>
            </a:r>
          </a:p>
          <a:p>
            <a:r>
              <a:rPr lang="fr-FR" sz="2800" dirty="0" smtClean="0"/>
              <a:t>poivrez et mettez </a:t>
            </a:r>
          </a:p>
          <a:p>
            <a:r>
              <a:rPr lang="fr-FR" sz="2800" dirty="0" smtClean="0"/>
              <a:t>Que voulez vous donc      </a:t>
            </a:r>
            <a:r>
              <a:rPr lang="fr-FR" sz="2800" dirty="0" smtClean="0">
                <a:solidFill>
                  <a:srgbClr val="0070C0"/>
                </a:solidFill>
              </a:rPr>
              <a:t>             </a:t>
            </a:r>
            <a:r>
              <a:rPr lang="fr-FR" sz="2800" dirty="0" smtClean="0"/>
              <a:t>?</a:t>
            </a:r>
          </a:p>
          <a:p>
            <a:r>
              <a:rPr lang="fr-FR" sz="2800" dirty="0" smtClean="0"/>
              <a:t> </a:t>
            </a:r>
            <a:endParaRPr lang="fr-FR" sz="2800" dirty="0" smtClean="0">
              <a:solidFill>
                <a:srgbClr val="0070C0"/>
              </a:solidFill>
            </a:endParaRPr>
          </a:p>
          <a:p>
            <a:r>
              <a:rPr lang="fr-FR" sz="2800" dirty="0" smtClean="0"/>
              <a:t>Vraiment ?  </a:t>
            </a:r>
            <a:r>
              <a:rPr lang="fr-FR" sz="2800" dirty="0" smtClean="0">
                <a:solidFill>
                  <a:srgbClr val="0070C0"/>
                </a:solidFill>
              </a:rPr>
              <a:t>               </a:t>
            </a:r>
            <a:r>
              <a:rPr lang="fr-FR" sz="2800" dirty="0" smtClean="0"/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5943600"/>
            <a:ext cx="1354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teinture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209800" y="1524000"/>
            <a:ext cx="17956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un pinceau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28600" y="4419600"/>
            <a:ext cx="15206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atteindre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04800" y="2133600"/>
            <a:ext cx="25512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une toile devant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1600200" y="2819400"/>
            <a:ext cx="1286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couleur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1143000" y="304800"/>
            <a:ext cx="1310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peindre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214370" y="5334000"/>
            <a:ext cx="1288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pictural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2286000" y="4953000"/>
            <a:ext cx="1310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peindre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381000" y="1066800"/>
            <a:ext cx="1175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 smtClean="0">
                <a:solidFill>
                  <a:srgbClr val="0070C0"/>
                </a:solidFill>
              </a:rPr>
              <a:t>dorure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1000" y="3505200"/>
            <a:ext cx="1310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peindre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7019614" y="381000"/>
            <a:ext cx="1288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pictural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400800" y="1098000"/>
            <a:ext cx="18774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un pinceau 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8806814" y="1944000"/>
            <a:ext cx="1175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dorure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9161447" y="2376000"/>
            <a:ext cx="1354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teinture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7854000" y="3204000"/>
            <a:ext cx="13965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douceur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8934000" y="4068000"/>
            <a:ext cx="1535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pigments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7924800" y="4495800"/>
            <a:ext cx="25512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une toile devant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8604246" y="4932000"/>
            <a:ext cx="15206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atteindre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5334000" y="5334000"/>
            <a:ext cx="1299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dirty="0" smtClean="0">
                <a:solidFill>
                  <a:srgbClr val="0070C0"/>
                </a:solidFill>
              </a:rPr>
              <a:t>Peindre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03007" y="5791200"/>
            <a:ext cx="12996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Peindre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2209800" y="3962400"/>
            <a:ext cx="13965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douceur</a:t>
            </a:r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8010214" y="3657600"/>
            <a:ext cx="12861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couleur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457200"/>
            <a:ext cx="6129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9600" b="1" cap="all" spc="0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MAIs</a:t>
            </a:r>
            <a:endParaRPr lang="fr-FR" sz="4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089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u="sng" dirty="0" smtClean="0">
                <a:solidFill>
                  <a:srgbClr val="0070C0"/>
                </a:solidFill>
              </a:rPr>
              <a:t>A toi de recueillir la « vieille sève » du mot MAIS ?</a:t>
            </a:r>
            <a:endParaRPr lang="fr-FR" sz="2000" u="sng" dirty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705600" y="4724400"/>
            <a:ext cx="3810000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/>
              <a:t>Il</a:t>
            </a:r>
            <a:r>
              <a:rPr lang="fr-FR" sz="4400" dirty="0" smtClean="0">
                <a:solidFill>
                  <a:srgbClr val="FF0000"/>
                </a:solidFill>
              </a:rPr>
              <a:t> met </a:t>
            </a:r>
            <a:r>
              <a:rPr lang="fr-FR" sz="4400" dirty="0" smtClean="0"/>
              <a:t>ses chaussures</a:t>
            </a:r>
            <a:endParaRPr lang="fr-FR" sz="4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85800" y="2819400"/>
            <a:ext cx="14478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</a:rPr>
              <a:t>mai</a:t>
            </a: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067800" y="3276600"/>
            <a:ext cx="1524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</a:rPr>
              <a:t>mets</a:t>
            </a:r>
            <a:endParaRPr lang="fr-FR" sz="4400" dirty="0">
              <a:solidFill>
                <a:srgbClr val="FF0000"/>
              </a:solidFill>
            </a:endParaRPr>
          </a:p>
        </p:txBody>
      </p:sp>
      <p:pic>
        <p:nvPicPr>
          <p:cNvPr id="4100" name="Picture 4" descr="fotomelia free images download public doma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762000"/>
            <a:ext cx="1600200" cy="2133600"/>
          </a:xfrm>
          <a:prstGeom prst="rect">
            <a:avLst/>
          </a:prstGeom>
          <a:noFill/>
        </p:spPr>
      </p:pic>
      <p:pic>
        <p:nvPicPr>
          <p:cNvPr id="14" name="Image 13" descr="Collection D'avatars D'enfants Mignons Vecteur Premium"/>
          <p:cNvPicPr/>
          <p:nvPr/>
        </p:nvPicPr>
        <p:blipFill>
          <a:blip r:embed="rId4" cstate="print"/>
          <a:srcRect l="34037" t="34345" r="36939" b="34344"/>
          <a:stretch>
            <a:fillRect/>
          </a:stretch>
        </p:blipFill>
        <p:spPr bwMode="auto">
          <a:xfrm>
            <a:off x="1828800" y="4495800"/>
            <a:ext cx="1676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Bulle ronde 14"/>
          <p:cNvSpPr/>
          <p:nvPr/>
        </p:nvSpPr>
        <p:spPr>
          <a:xfrm>
            <a:off x="2590800" y="2590800"/>
            <a:ext cx="2209800" cy="2209800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590800" y="2819400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dirty="0" smtClean="0"/>
              <a:t>Ce sont      </a:t>
            </a:r>
          </a:p>
          <a:p>
            <a:pPr algn="ctr"/>
            <a:r>
              <a:rPr lang="fr-FR" sz="3000" dirty="0" smtClean="0"/>
              <a:t>    chaussures.</a:t>
            </a:r>
            <a:endParaRPr lang="fr-FR" sz="3000" dirty="0"/>
          </a:p>
        </p:txBody>
      </p:sp>
      <p:sp>
        <p:nvSpPr>
          <p:cNvPr id="17" name="ZoneTexte 16"/>
          <p:cNvSpPr txBox="1"/>
          <p:nvPr/>
        </p:nvSpPr>
        <p:spPr>
          <a:xfrm>
            <a:off x="3124200" y="3200400"/>
            <a:ext cx="11430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</a:rPr>
              <a:t>mes</a:t>
            </a:r>
            <a:endParaRPr lang="fr-FR" sz="4400" dirty="0">
              <a:solidFill>
                <a:srgbClr val="FF0000"/>
              </a:solidFill>
            </a:endParaRPr>
          </a:p>
        </p:txBody>
      </p:sp>
      <p:pic>
        <p:nvPicPr>
          <p:cNvPr id="4102" name="Picture 6" descr="images et photos gratuites libres de droits-téléchargement gratuit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5257800"/>
            <a:ext cx="1752600" cy="1160938"/>
          </a:xfrm>
          <a:prstGeom prst="rect">
            <a:avLst/>
          </a:prstGeom>
          <a:noFill/>
        </p:spPr>
      </p:pic>
      <p:pic>
        <p:nvPicPr>
          <p:cNvPr id="4104" name="Picture 8" descr="10614293_599300883513728_3636908655087003400_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1600" y="1600200"/>
            <a:ext cx="2667000" cy="177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838200"/>
            <a:ext cx="6129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96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MAIS</a:t>
            </a:r>
            <a:endParaRPr lang="fr-FR" sz="4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1089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u="sng" dirty="0" smtClean="0">
                <a:solidFill>
                  <a:srgbClr val="0070C0"/>
                </a:solidFill>
              </a:rPr>
              <a:t>Comment pourrait-on recueillir la « vieille sève » du mot MAIS ?</a:t>
            </a:r>
            <a:endParaRPr lang="fr-FR" sz="2000" u="sng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67000" y="4038600"/>
            <a:ext cx="6129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96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AMIS</a:t>
            </a:r>
            <a:endParaRPr lang="fr-FR" sz="4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438400"/>
            <a:ext cx="982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/>
              <a:t>Au mois de mai, il met ses plus beaux habits et dit : « Mes amis, allons déguster ces mets. »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991544" y="9087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6600" dirty="0" smtClean="0"/>
              <a:t>A lundi !</a:t>
            </a:r>
            <a:endParaRPr lang="fr-FR" sz="6600" dirty="0"/>
          </a:p>
        </p:txBody>
      </p:sp>
      <p:pic>
        <p:nvPicPr>
          <p:cNvPr id="1026" name="Picture 2" descr="Résultat de recherche d'images pour &quot;smiley au revoir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1864" y="3212977"/>
            <a:ext cx="3057972" cy="20112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987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228600"/>
            <a:ext cx="6096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Pour un art poétique</a:t>
            </a:r>
          </a:p>
          <a:p>
            <a:endParaRPr lang="fr-FR" b="1" dirty="0" smtClean="0"/>
          </a:p>
          <a:p>
            <a:r>
              <a:rPr lang="fr-FR" sz="2800" dirty="0" smtClean="0"/>
              <a:t>Prenez un mot prenez en deux</a:t>
            </a:r>
          </a:p>
          <a:p>
            <a:r>
              <a:rPr lang="fr-FR" sz="2800" dirty="0" smtClean="0"/>
              <a:t>faites les cuir' comme des œufs</a:t>
            </a:r>
          </a:p>
          <a:p>
            <a:r>
              <a:rPr lang="fr-FR" sz="2800" dirty="0" smtClean="0"/>
              <a:t>prenez un petit bout de sens</a:t>
            </a:r>
          </a:p>
          <a:p>
            <a:r>
              <a:rPr lang="fr-FR" sz="2800" dirty="0" smtClean="0"/>
              <a:t>puis un grand morceau d'innocence</a:t>
            </a:r>
          </a:p>
          <a:p>
            <a:r>
              <a:rPr lang="fr-FR" sz="2800" dirty="0" smtClean="0"/>
              <a:t>faites chauffer à petit feu</a:t>
            </a:r>
          </a:p>
          <a:p>
            <a:r>
              <a:rPr lang="fr-FR" sz="2800" dirty="0" smtClean="0"/>
              <a:t>au petit feu de la technique</a:t>
            </a:r>
          </a:p>
          <a:p>
            <a:r>
              <a:rPr lang="fr-FR" sz="2800" dirty="0" smtClean="0"/>
              <a:t>versez la sauce énigmatique</a:t>
            </a:r>
          </a:p>
          <a:p>
            <a:r>
              <a:rPr lang="fr-FR" sz="2800" dirty="0" smtClean="0"/>
              <a:t>saupoudrez de quelques étoiles</a:t>
            </a:r>
          </a:p>
          <a:p>
            <a:r>
              <a:rPr lang="fr-FR" sz="2800" dirty="0" smtClean="0"/>
              <a:t>poivrez et mettez les voiles</a:t>
            </a:r>
          </a:p>
          <a:p>
            <a:endParaRPr lang="fr-FR" sz="2800" dirty="0" smtClean="0"/>
          </a:p>
          <a:p>
            <a:r>
              <a:rPr lang="fr-FR" sz="2800" dirty="0" smtClean="0"/>
              <a:t>Où voulez vous donc en venir ?</a:t>
            </a:r>
          </a:p>
          <a:p>
            <a:r>
              <a:rPr lang="fr-FR" sz="2800" dirty="0" smtClean="0"/>
              <a:t>A écrire</a:t>
            </a:r>
          </a:p>
          <a:p>
            <a:r>
              <a:rPr lang="fr-FR" sz="2800" dirty="0" smtClean="0"/>
              <a:t>	Vraiment ? à écrire ??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4430" y="6211669"/>
            <a:ext cx="43529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dirty="0" smtClean="0"/>
              <a:t>Raymond </a:t>
            </a:r>
            <a:r>
              <a:rPr lang="fr-FR" dirty="0" smtClean="0"/>
              <a:t>Queneau, </a:t>
            </a:r>
            <a:r>
              <a:rPr lang="fr-FR" i="1" dirty="0" smtClean="0"/>
              <a:t>Le chien à la </a:t>
            </a:r>
            <a:r>
              <a:rPr lang="fr-FR" i="1" dirty="0" smtClean="0"/>
              <a:t>mandoline,</a:t>
            </a:r>
            <a:endParaRPr lang="fr-FR" i="1" dirty="0" smtClean="0"/>
          </a:p>
          <a:p>
            <a:pPr lvl="0"/>
            <a:r>
              <a:rPr lang="fr-FR" dirty="0" smtClean="0"/>
              <a:t>©Gallimard 2014</a:t>
            </a:r>
            <a:endParaRPr lang="fr-FR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228600"/>
            <a:ext cx="6096000" cy="6172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Pour un art poétique</a:t>
            </a:r>
          </a:p>
          <a:p>
            <a:endParaRPr lang="fr-FR" b="1" dirty="0" smtClean="0"/>
          </a:p>
          <a:p>
            <a:r>
              <a:rPr lang="fr-FR" sz="2800" dirty="0" smtClean="0">
                <a:solidFill>
                  <a:srgbClr val="FF0000"/>
                </a:solidFill>
              </a:rPr>
              <a:t>Prenez</a:t>
            </a:r>
            <a:r>
              <a:rPr lang="fr-FR" sz="2800" dirty="0" smtClean="0"/>
              <a:t> un mot </a:t>
            </a:r>
            <a:r>
              <a:rPr lang="fr-FR" sz="2800" dirty="0" smtClean="0">
                <a:solidFill>
                  <a:srgbClr val="FF0000"/>
                </a:solidFill>
              </a:rPr>
              <a:t>prenez</a:t>
            </a:r>
            <a:r>
              <a:rPr lang="fr-FR" sz="2800" dirty="0" smtClean="0"/>
              <a:t> en deux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faites</a:t>
            </a:r>
            <a:r>
              <a:rPr lang="fr-FR" sz="2800" dirty="0" smtClean="0"/>
              <a:t> les </a:t>
            </a:r>
            <a:r>
              <a:rPr lang="fr-FR" sz="2800" dirty="0" smtClean="0">
                <a:solidFill>
                  <a:srgbClr val="FF0000"/>
                </a:solidFill>
              </a:rPr>
              <a:t>cuir</a:t>
            </a:r>
            <a:r>
              <a:rPr lang="fr-FR" sz="2800" dirty="0" smtClean="0"/>
              <a:t>' comme des œufs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prenez</a:t>
            </a:r>
            <a:r>
              <a:rPr lang="fr-FR" sz="2800" dirty="0" smtClean="0"/>
              <a:t> un petit bout de sens</a:t>
            </a:r>
          </a:p>
          <a:p>
            <a:r>
              <a:rPr lang="fr-FR" sz="2800" dirty="0" smtClean="0"/>
              <a:t>puis un grand morceau d'innocence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faites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chauffer</a:t>
            </a:r>
            <a:r>
              <a:rPr lang="fr-FR" sz="2800" dirty="0" smtClean="0"/>
              <a:t> à petit feu</a:t>
            </a:r>
          </a:p>
          <a:p>
            <a:r>
              <a:rPr lang="fr-FR" sz="2800" dirty="0" smtClean="0"/>
              <a:t>au petit feu de la technique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versez</a:t>
            </a:r>
            <a:r>
              <a:rPr lang="fr-FR" sz="2800" dirty="0" smtClean="0"/>
              <a:t> la sauce énigmatique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saupoudrez</a:t>
            </a:r>
            <a:r>
              <a:rPr lang="fr-FR" sz="2800" dirty="0" smtClean="0"/>
              <a:t> de quelques étoiles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poivrez</a:t>
            </a:r>
            <a:r>
              <a:rPr lang="fr-FR" sz="2800" dirty="0" smtClean="0"/>
              <a:t> et </a:t>
            </a:r>
            <a:r>
              <a:rPr lang="fr-FR" sz="2800" dirty="0" smtClean="0">
                <a:solidFill>
                  <a:srgbClr val="FF0000"/>
                </a:solidFill>
              </a:rPr>
              <a:t>mettez</a:t>
            </a:r>
            <a:r>
              <a:rPr lang="fr-FR" sz="2800" dirty="0" smtClean="0"/>
              <a:t> les voiles</a:t>
            </a:r>
          </a:p>
          <a:p>
            <a:r>
              <a:rPr lang="fr-FR" sz="2800" dirty="0" smtClean="0"/>
              <a:t>Où </a:t>
            </a:r>
            <a:r>
              <a:rPr lang="fr-FR" sz="2800" dirty="0" smtClean="0">
                <a:solidFill>
                  <a:srgbClr val="FF0000"/>
                </a:solidFill>
              </a:rPr>
              <a:t>voulez</a:t>
            </a:r>
            <a:r>
              <a:rPr lang="fr-FR" sz="2800" dirty="0" smtClean="0"/>
              <a:t> vous donc en </a:t>
            </a:r>
            <a:r>
              <a:rPr lang="fr-FR" sz="2800" dirty="0" smtClean="0">
                <a:solidFill>
                  <a:srgbClr val="FF0000"/>
                </a:solidFill>
              </a:rPr>
              <a:t>venir</a:t>
            </a:r>
            <a:r>
              <a:rPr lang="fr-FR" sz="2800" dirty="0" smtClean="0"/>
              <a:t> ?</a:t>
            </a:r>
          </a:p>
          <a:p>
            <a:r>
              <a:rPr lang="fr-FR" sz="2800" dirty="0" smtClean="0"/>
              <a:t>A </a:t>
            </a:r>
            <a:r>
              <a:rPr lang="fr-FR" sz="2800" dirty="0" smtClean="0">
                <a:solidFill>
                  <a:srgbClr val="FF0000"/>
                </a:solidFill>
              </a:rPr>
              <a:t>écrire</a:t>
            </a:r>
          </a:p>
          <a:p>
            <a:r>
              <a:rPr lang="fr-FR" sz="2800" dirty="0" smtClean="0"/>
              <a:t>Vraiment ? A </a:t>
            </a:r>
            <a:r>
              <a:rPr lang="fr-FR" sz="2800" dirty="0" smtClean="0">
                <a:solidFill>
                  <a:srgbClr val="FF0000"/>
                </a:solidFill>
              </a:rPr>
              <a:t>écrire</a:t>
            </a:r>
            <a:r>
              <a:rPr lang="fr-FR" sz="2800" dirty="0" smtClean="0"/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88404"/>
            <a:ext cx="6096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Prenez</a:t>
            </a:r>
          </a:p>
          <a:p>
            <a:endParaRPr lang="fr-FR" sz="2400" dirty="0" smtClean="0"/>
          </a:p>
          <a:p>
            <a:r>
              <a:rPr lang="fr-FR" sz="3600" dirty="0" smtClean="0">
                <a:solidFill>
                  <a:srgbClr val="FF0000"/>
                </a:solidFill>
              </a:rPr>
              <a:t>faites</a:t>
            </a:r>
            <a:r>
              <a:rPr lang="fr-FR" sz="3600" dirty="0" smtClean="0"/>
              <a:t> les </a:t>
            </a:r>
            <a:r>
              <a:rPr lang="fr-FR" sz="3600" dirty="0" smtClean="0">
                <a:solidFill>
                  <a:srgbClr val="FF0000"/>
                </a:solidFill>
              </a:rPr>
              <a:t>cuir</a:t>
            </a:r>
            <a:r>
              <a:rPr lang="fr-FR" sz="3600" dirty="0" smtClean="0"/>
              <a:t>’</a:t>
            </a:r>
          </a:p>
          <a:p>
            <a:endParaRPr lang="fr-FR" sz="2800" dirty="0" smtClean="0"/>
          </a:p>
          <a:p>
            <a:r>
              <a:rPr lang="fr-FR" sz="3600" dirty="0" smtClean="0">
                <a:solidFill>
                  <a:srgbClr val="FF0000"/>
                </a:solidFill>
              </a:rPr>
              <a:t>Prenez</a:t>
            </a:r>
          </a:p>
          <a:p>
            <a:endParaRPr lang="fr-FR" sz="2800" dirty="0" smtClean="0"/>
          </a:p>
          <a:p>
            <a:r>
              <a:rPr lang="fr-FR" sz="3600" dirty="0" smtClean="0">
                <a:solidFill>
                  <a:srgbClr val="FF0000"/>
                </a:solidFill>
              </a:rPr>
              <a:t>faites</a:t>
            </a:r>
            <a:r>
              <a:rPr lang="fr-FR" sz="3600" dirty="0" smtClean="0"/>
              <a:t> </a:t>
            </a:r>
            <a:r>
              <a:rPr lang="fr-FR" sz="3600" dirty="0" smtClean="0">
                <a:solidFill>
                  <a:srgbClr val="FF0000"/>
                </a:solidFill>
              </a:rPr>
              <a:t>chauffer</a:t>
            </a:r>
            <a:r>
              <a:rPr lang="fr-FR" sz="3600" dirty="0" smtClean="0"/>
              <a:t> </a:t>
            </a:r>
          </a:p>
          <a:p>
            <a:endParaRPr lang="fr-FR" sz="2800" dirty="0" smtClean="0"/>
          </a:p>
          <a:p>
            <a:r>
              <a:rPr lang="fr-FR" sz="3600" dirty="0" smtClean="0">
                <a:solidFill>
                  <a:srgbClr val="FF0000"/>
                </a:solidFill>
              </a:rPr>
              <a:t>versez</a:t>
            </a:r>
            <a:r>
              <a:rPr lang="fr-FR" sz="3600" dirty="0" smtClean="0"/>
              <a:t> </a:t>
            </a:r>
          </a:p>
          <a:p>
            <a:endParaRPr lang="fr-FR" sz="2800" dirty="0" smtClean="0"/>
          </a:p>
          <a:p>
            <a:r>
              <a:rPr lang="fr-FR" sz="3600" dirty="0" smtClean="0">
                <a:solidFill>
                  <a:srgbClr val="FF0000"/>
                </a:solidFill>
              </a:rPr>
              <a:t>Saupoudrez</a:t>
            </a:r>
          </a:p>
          <a:p>
            <a:endParaRPr lang="fr-FR" sz="2800" dirty="0" smtClean="0"/>
          </a:p>
          <a:p>
            <a:r>
              <a:rPr lang="fr-FR" sz="3600" dirty="0" smtClean="0">
                <a:solidFill>
                  <a:srgbClr val="FF0000"/>
                </a:solidFill>
              </a:rPr>
              <a:t>poivrez</a:t>
            </a:r>
            <a:r>
              <a:rPr lang="fr-FR" sz="3600" dirty="0" smtClean="0"/>
              <a:t> et </a:t>
            </a:r>
            <a:r>
              <a:rPr lang="fr-FR" sz="3600" dirty="0" smtClean="0">
                <a:solidFill>
                  <a:srgbClr val="FF0000"/>
                </a:solidFill>
              </a:rPr>
              <a:t>mettez</a:t>
            </a:r>
            <a:endParaRPr lang="fr-F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228600"/>
            <a:ext cx="6096000" cy="6172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Pour un art poétique</a:t>
            </a:r>
          </a:p>
          <a:p>
            <a:endParaRPr lang="fr-FR" b="1" dirty="0" smtClean="0"/>
          </a:p>
          <a:p>
            <a:r>
              <a:rPr lang="fr-FR" sz="2800" dirty="0" smtClean="0">
                <a:solidFill>
                  <a:srgbClr val="FF0000"/>
                </a:solidFill>
              </a:rPr>
              <a:t>Prenez</a:t>
            </a:r>
            <a:r>
              <a:rPr lang="fr-FR" sz="2800" dirty="0" smtClean="0"/>
              <a:t> un mot </a:t>
            </a:r>
            <a:r>
              <a:rPr lang="fr-FR" sz="2800" dirty="0" smtClean="0">
                <a:solidFill>
                  <a:srgbClr val="FF0000"/>
                </a:solidFill>
              </a:rPr>
              <a:t>prenez</a:t>
            </a:r>
            <a:r>
              <a:rPr lang="fr-FR" sz="2800" dirty="0" smtClean="0"/>
              <a:t> en deux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faites</a:t>
            </a:r>
            <a:r>
              <a:rPr lang="fr-FR" sz="2800" dirty="0" smtClean="0"/>
              <a:t> les </a:t>
            </a:r>
            <a:r>
              <a:rPr lang="fr-FR" sz="2800" dirty="0" smtClean="0">
                <a:solidFill>
                  <a:srgbClr val="FF0000"/>
                </a:solidFill>
              </a:rPr>
              <a:t>cuir</a:t>
            </a:r>
            <a:r>
              <a:rPr lang="fr-FR" sz="2800" dirty="0" smtClean="0"/>
              <a:t>' comme des </a:t>
            </a:r>
            <a:r>
              <a:rPr lang="fr-FR" sz="2800" dirty="0" smtClean="0">
                <a:solidFill>
                  <a:srgbClr val="7030A0"/>
                </a:solidFill>
              </a:rPr>
              <a:t>œufs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prenez</a:t>
            </a:r>
            <a:r>
              <a:rPr lang="fr-FR" sz="2800" dirty="0" smtClean="0"/>
              <a:t> un </a:t>
            </a:r>
            <a:r>
              <a:rPr lang="fr-FR" sz="2800" dirty="0" smtClean="0">
                <a:solidFill>
                  <a:srgbClr val="7030A0"/>
                </a:solidFill>
              </a:rPr>
              <a:t>petit bout de </a:t>
            </a:r>
            <a:r>
              <a:rPr lang="fr-FR" sz="2800" dirty="0" smtClean="0"/>
              <a:t>sens</a:t>
            </a:r>
          </a:p>
          <a:p>
            <a:r>
              <a:rPr lang="fr-FR" sz="2800" dirty="0" smtClean="0"/>
              <a:t>puis </a:t>
            </a:r>
            <a:r>
              <a:rPr lang="fr-FR" sz="2800" dirty="0" smtClean="0">
                <a:solidFill>
                  <a:srgbClr val="7030A0"/>
                </a:solidFill>
              </a:rPr>
              <a:t>un grand morceau </a:t>
            </a:r>
            <a:r>
              <a:rPr lang="fr-FR" sz="2800" dirty="0" smtClean="0"/>
              <a:t>d'innocence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faites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chauffer</a:t>
            </a:r>
            <a:r>
              <a:rPr lang="fr-FR" sz="2800" dirty="0" smtClean="0"/>
              <a:t> à </a:t>
            </a:r>
            <a:r>
              <a:rPr lang="fr-FR" sz="2800" dirty="0" smtClean="0">
                <a:solidFill>
                  <a:srgbClr val="7030A0"/>
                </a:solidFill>
              </a:rPr>
              <a:t>petit feu</a:t>
            </a:r>
          </a:p>
          <a:p>
            <a:r>
              <a:rPr lang="fr-FR" sz="2800" dirty="0" smtClean="0"/>
              <a:t>au petit feu de la technique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versez</a:t>
            </a:r>
            <a:r>
              <a:rPr lang="fr-FR" sz="2800" dirty="0" smtClean="0"/>
              <a:t> la </a:t>
            </a:r>
            <a:r>
              <a:rPr lang="fr-FR" sz="2800" dirty="0" smtClean="0">
                <a:solidFill>
                  <a:srgbClr val="7030A0"/>
                </a:solidFill>
              </a:rPr>
              <a:t>sauce</a:t>
            </a:r>
            <a:r>
              <a:rPr lang="fr-FR" sz="2800" dirty="0" smtClean="0"/>
              <a:t> énigmatique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saupoudrez</a:t>
            </a:r>
            <a:r>
              <a:rPr lang="fr-FR" sz="2800" dirty="0" smtClean="0"/>
              <a:t> de quelques étoiles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poivrez</a:t>
            </a:r>
            <a:r>
              <a:rPr lang="fr-FR" sz="2800" dirty="0" smtClean="0"/>
              <a:t> et </a:t>
            </a:r>
            <a:r>
              <a:rPr lang="fr-FR" sz="2800" dirty="0" smtClean="0">
                <a:solidFill>
                  <a:srgbClr val="FF0000"/>
                </a:solidFill>
              </a:rPr>
              <a:t>mettez</a:t>
            </a:r>
            <a:r>
              <a:rPr lang="fr-FR" sz="2800" dirty="0" smtClean="0"/>
              <a:t> les voiles</a:t>
            </a:r>
          </a:p>
          <a:p>
            <a:r>
              <a:rPr lang="fr-FR" sz="2800" dirty="0" smtClean="0"/>
              <a:t>Où </a:t>
            </a:r>
            <a:r>
              <a:rPr lang="fr-FR" sz="2800" dirty="0" smtClean="0">
                <a:solidFill>
                  <a:srgbClr val="FF0000"/>
                </a:solidFill>
              </a:rPr>
              <a:t>voulez</a:t>
            </a:r>
            <a:r>
              <a:rPr lang="fr-FR" sz="2800" dirty="0" smtClean="0"/>
              <a:t> vous donc en </a:t>
            </a:r>
            <a:r>
              <a:rPr lang="fr-FR" sz="2800" dirty="0" smtClean="0">
                <a:solidFill>
                  <a:srgbClr val="FF0000"/>
                </a:solidFill>
              </a:rPr>
              <a:t>venir</a:t>
            </a:r>
            <a:r>
              <a:rPr lang="fr-FR" sz="2800" dirty="0" smtClean="0"/>
              <a:t> ?</a:t>
            </a:r>
          </a:p>
          <a:p>
            <a:r>
              <a:rPr lang="fr-FR" sz="2800" dirty="0" smtClean="0"/>
              <a:t>A </a:t>
            </a:r>
            <a:r>
              <a:rPr lang="fr-FR" sz="2800" dirty="0" smtClean="0">
                <a:solidFill>
                  <a:srgbClr val="FF0000"/>
                </a:solidFill>
              </a:rPr>
              <a:t>écrire</a:t>
            </a:r>
          </a:p>
          <a:p>
            <a:r>
              <a:rPr lang="fr-FR" sz="2800" dirty="0" smtClean="0"/>
              <a:t>Vraiment ? A </a:t>
            </a:r>
            <a:r>
              <a:rPr lang="fr-FR" sz="2800" dirty="0" smtClean="0">
                <a:solidFill>
                  <a:srgbClr val="FF0000"/>
                </a:solidFill>
              </a:rPr>
              <a:t>écrire</a:t>
            </a:r>
            <a:r>
              <a:rPr lang="fr-FR" sz="2800" dirty="0" smtClean="0"/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1828800"/>
            <a:ext cx="7391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3200" b="1" dirty="0" smtClean="0"/>
          </a:p>
          <a:p>
            <a:r>
              <a:rPr lang="fr-FR" sz="4400" dirty="0" smtClean="0"/>
              <a:t>Où </a:t>
            </a:r>
            <a:r>
              <a:rPr lang="fr-FR" sz="4400" dirty="0" smtClean="0">
                <a:solidFill>
                  <a:srgbClr val="FF0000"/>
                </a:solidFill>
              </a:rPr>
              <a:t>voulez</a:t>
            </a:r>
            <a:r>
              <a:rPr lang="fr-FR" sz="4400" dirty="0" smtClean="0"/>
              <a:t> vous donc en </a:t>
            </a:r>
            <a:r>
              <a:rPr lang="fr-FR" sz="4400" dirty="0" smtClean="0">
                <a:solidFill>
                  <a:srgbClr val="FF0000"/>
                </a:solidFill>
              </a:rPr>
              <a:t>venir</a:t>
            </a:r>
            <a:r>
              <a:rPr lang="fr-FR" sz="4400" dirty="0" smtClean="0"/>
              <a:t> ?</a:t>
            </a:r>
          </a:p>
          <a:p>
            <a:r>
              <a:rPr lang="fr-FR" sz="4400" dirty="0" smtClean="0"/>
              <a:t>A </a:t>
            </a:r>
            <a:r>
              <a:rPr lang="fr-FR" sz="4400" dirty="0" smtClean="0">
                <a:solidFill>
                  <a:srgbClr val="FF0000"/>
                </a:solidFill>
              </a:rPr>
              <a:t>écrire</a:t>
            </a:r>
          </a:p>
          <a:p>
            <a:r>
              <a:rPr lang="fr-FR" sz="4400" dirty="0" smtClean="0"/>
              <a:t>Vraiment ? A </a:t>
            </a:r>
            <a:r>
              <a:rPr lang="fr-FR" sz="4400" dirty="0" smtClean="0">
                <a:solidFill>
                  <a:srgbClr val="FF0000"/>
                </a:solidFill>
              </a:rPr>
              <a:t>écrire</a:t>
            </a:r>
            <a:r>
              <a:rPr lang="fr-FR" sz="4400" dirty="0" smtClean="0"/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228600"/>
            <a:ext cx="6096000" cy="6172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Pour un art poétique</a:t>
            </a:r>
          </a:p>
          <a:p>
            <a:endParaRPr lang="fr-FR" b="1" dirty="0" smtClean="0"/>
          </a:p>
          <a:p>
            <a:r>
              <a:rPr lang="fr-FR" sz="2800" dirty="0" smtClean="0"/>
              <a:t>Prenez </a:t>
            </a:r>
            <a:r>
              <a:rPr lang="fr-FR" sz="2800" dirty="0" smtClean="0">
                <a:solidFill>
                  <a:srgbClr val="0070C0"/>
                </a:solidFill>
              </a:rPr>
              <a:t>un mot </a:t>
            </a:r>
            <a:r>
              <a:rPr lang="fr-FR" sz="2800" dirty="0" smtClean="0"/>
              <a:t>prenez en </a:t>
            </a:r>
            <a:r>
              <a:rPr lang="fr-FR" sz="2800" dirty="0" smtClean="0">
                <a:solidFill>
                  <a:srgbClr val="0070C0"/>
                </a:solidFill>
              </a:rPr>
              <a:t>deux</a:t>
            </a:r>
          </a:p>
          <a:p>
            <a:r>
              <a:rPr lang="fr-FR" sz="2800" dirty="0" smtClean="0"/>
              <a:t>faites les cuir' comme des œufs</a:t>
            </a:r>
          </a:p>
          <a:p>
            <a:r>
              <a:rPr lang="fr-FR" sz="2800" dirty="0" smtClean="0"/>
              <a:t>prenez un petit bout de </a:t>
            </a:r>
            <a:r>
              <a:rPr lang="fr-FR" sz="2800" dirty="0" smtClean="0">
                <a:solidFill>
                  <a:srgbClr val="0070C0"/>
                </a:solidFill>
              </a:rPr>
              <a:t>sens</a:t>
            </a:r>
          </a:p>
          <a:p>
            <a:r>
              <a:rPr lang="fr-FR" sz="2800" dirty="0" smtClean="0"/>
              <a:t>puis un grand morceau </a:t>
            </a:r>
            <a:r>
              <a:rPr lang="fr-FR" sz="2800" dirty="0" smtClean="0">
                <a:solidFill>
                  <a:srgbClr val="0070C0"/>
                </a:solidFill>
              </a:rPr>
              <a:t>d'innocence</a:t>
            </a:r>
          </a:p>
          <a:p>
            <a:r>
              <a:rPr lang="fr-FR" sz="2800" dirty="0" smtClean="0"/>
              <a:t>faites chauffer à petit feu</a:t>
            </a:r>
          </a:p>
          <a:p>
            <a:r>
              <a:rPr lang="fr-FR" sz="2800" dirty="0" smtClean="0"/>
              <a:t>au petit feu de la </a:t>
            </a:r>
            <a:r>
              <a:rPr lang="fr-FR" sz="2800" dirty="0" smtClean="0">
                <a:solidFill>
                  <a:srgbClr val="0070C0"/>
                </a:solidFill>
              </a:rPr>
              <a:t>technique</a:t>
            </a:r>
          </a:p>
          <a:p>
            <a:r>
              <a:rPr lang="fr-FR" sz="2800" dirty="0" smtClean="0"/>
              <a:t>versez la sauce </a:t>
            </a:r>
            <a:r>
              <a:rPr lang="fr-FR" sz="2800" dirty="0" smtClean="0">
                <a:solidFill>
                  <a:srgbClr val="0070C0"/>
                </a:solidFill>
              </a:rPr>
              <a:t>énigmatique</a:t>
            </a:r>
          </a:p>
          <a:p>
            <a:r>
              <a:rPr lang="fr-FR" sz="2800" dirty="0" smtClean="0"/>
              <a:t>saupoudrez de </a:t>
            </a:r>
            <a:r>
              <a:rPr lang="fr-FR" sz="2800" dirty="0" smtClean="0">
                <a:solidFill>
                  <a:srgbClr val="0070C0"/>
                </a:solidFill>
              </a:rPr>
              <a:t>quelques étoiles</a:t>
            </a:r>
          </a:p>
          <a:p>
            <a:r>
              <a:rPr lang="fr-FR" sz="2800" dirty="0" smtClean="0"/>
              <a:t>poivrez et </a:t>
            </a:r>
            <a:r>
              <a:rPr lang="fr-FR" sz="2800" dirty="0" smtClean="0">
                <a:solidFill>
                  <a:srgbClr val="0070C0"/>
                </a:solidFill>
              </a:rPr>
              <a:t>mettez les voiles</a:t>
            </a:r>
          </a:p>
          <a:p>
            <a:r>
              <a:rPr lang="fr-FR" sz="2800" dirty="0" smtClean="0"/>
              <a:t>Où voulez vous donc en venir ?</a:t>
            </a:r>
          </a:p>
          <a:p>
            <a:r>
              <a:rPr lang="fr-FR" sz="2800" dirty="0" smtClean="0"/>
              <a:t>A écrire</a:t>
            </a:r>
          </a:p>
          <a:p>
            <a:r>
              <a:rPr lang="fr-FR" sz="2800" dirty="0" smtClean="0"/>
              <a:t>Vraiment ? A écrire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9985" y="0"/>
            <a:ext cx="90441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57395" y="0"/>
            <a:ext cx="91563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10503" y="0"/>
            <a:ext cx="118173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14800" y="0"/>
            <a:ext cx="147348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06663" y="4462552"/>
            <a:ext cx="97013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49185" y="4462552"/>
            <a:ext cx="90441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85598" y="4462552"/>
            <a:ext cx="57740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01709" y="4462552"/>
            <a:ext cx="90441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43292" y="4462552"/>
            <a:ext cx="1181735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6322" name="Picture 2" descr="https://s2.qwant.com/thumbr/0x0/4/a/fa0c0d5f2ca6469cf384780729f60ebf33e1dd0c4641708a1eb960ffb98d26/seine-maritime.jpg?u=https%3A%2F%2Fwww.magicien-magie.com%2Fhaute-normandie1%2Fimages%2Fseine-maritime.jpg&amp;q=0&amp;b=1&amp;p=0&amp;a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17697">
            <a:off x="416717" y="1106935"/>
            <a:ext cx="3048000" cy="4340608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7248160" y="4462552"/>
            <a:ext cx="90441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115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fr-FR" sz="115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2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15207</TotalTime>
  <Words>1177</Words>
  <Application>Microsoft Office PowerPoint</Application>
  <PresentationFormat>Personnalisé</PresentationFormat>
  <Paragraphs>332</Paragraphs>
  <Slides>25</Slides>
  <Notes>23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Français  CM1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Place à la dictée du jour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 lundi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Français</dc:title>
  <dc:creator>Alexandra Lorvellec</dc:creator>
  <cp:lastModifiedBy>Administration centrale</cp:lastModifiedBy>
  <cp:revision>701</cp:revision>
  <dcterms:created xsi:type="dcterms:W3CDTF">2020-03-28T13:19:54Z</dcterms:created>
  <dcterms:modified xsi:type="dcterms:W3CDTF">2020-05-20T20:24:16Z</dcterms:modified>
</cp:coreProperties>
</file>