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22" r:id="rId3"/>
    <p:sldId id="257" r:id="rId4"/>
    <p:sldId id="318" r:id="rId5"/>
    <p:sldId id="326" r:id="rId6"/>
    <p:sldId id="320" r:id="rId7"/>
    <p:sldId id="328" r:id="rId8"/>
    <p:sldId id="329" r:id="rId9"/>
    <p:sldId id="292" r:id="rId10"/>
    <p:sldId id="327" r:id="rId11"/>
    <p:sldId id="331" r:id="rId12"/>
    <p:sldId id="319" r:id="rId13"/>
    <p:sldId id="330" r:id="rId14"/>
    <p:sldId id="321" r:id="rId15"/>
    <p:sldId id="317" r:id="rId16"/>
    <p:sldId id="303" r:id="rId17"/>
    <p:sldId id="332" r:id="rId18"/>
    <p:sldId id="333" r:id="rId19"/>
    <p:sldId id="315" r:id="rId20"/>
    <p:sldId id="265" r:id="rId21"/>
    <p:sldId id="281" r:id="rId22"/>
    <p:sldId id="28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7" autoAdjust="0"/>
    <p:restoredTop sz="66905" autoAdjust="0"/>
  </p:normalViewPr>
  <p:slideViewPr>
    <p:cSldViewPr>
      <p:cViewPr>
        <p:scale>
          <a:sx n="50" d="100"/>
          <a:sy n="50" d="100"/>
        </p:scale>
        <p:origin x="-1422"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949F0-7D83-4415-9465-A54B2CA0D234}" type="datetimeFigureOut">
              <a:rPr lang="fr-FR" smtClean="0"/>
              <a:pPr/>
              <a:t>20/05/2020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B3605-6721-460F-98C1-B167D2044D27}" type="slidenum">
              <a:rPr lang="fr-FR" smtClean="0"/>
              <a:pPr/>
              <a:t>‹N°›</a:t>
            </a:fld>
            <a:endParaRPr lang="fr-FR"/>
          </a:p>
        </p:txBody>
      </p:sp>
    </p:spTree>
    <p:extLst>
      <p:ext uri="{BB962C8B-B14F-4D97-AF65-F5344CB8AC3E}">
        <p14:creationId xmlns:p14="http://schemas.microsoft.com/office/powerpoint/2010/main" val="235219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Expliciter</a:t>
            </a:r>
            <a:r>
              <a:rPr lang="fr-FR" baseline="0" dirty="0"/>
              <a:t> le mot sésame : une clé, un passe pour obtenir quelque chose (réf à Ali baba ?) ici la clé des mots qui font d’autres mots…</a:t>
            </a:r>
          </a:p>
          <a:p>
            <a:r>
              <a:rPr lang="fr-FR" baseline="0" dirty="0"/>
              <a:t>Intention de l’auteur : jouer avec les mots… faire des mots avec d’autres </a:t>
            </a:r>
            <a:r>
              <a:rPr lang="fr-FR" baseline="0" dirty="0" smtClean="0"/>
              <a:t>mots expliciter que c’est </a:t>
            </a:r>
            <a:r>
              <a:rPr lang="fr-FR" baseline="0" dirty="0"/>
              <a:t>le sens du mot anagramme (sans une lettre de trop</a:t>
            </a:r>
            <a:r>
              <a:rPr lang="fr-FR" baseline="0" dirty="0" smtClean="0"/>
              <a:t>)</a:t>
            </a:r>
          </a:p>
          <a:p>
            <a:r>
              <a:rPr lang="fr-FR" baseline="0" dirty="0" smtClean="0"/>
              <a:t>CM : oui, la </a:t>
            </a:r>
            <a:r>
              <a:rPr lang="fr-FR" baseline="0" dirty="0" err="1" smtClean="0"/>
              <a:t>ref</a:t>
            </a:r>
            <a:r>
              <a:rPr lang="fr-FR" baseline="0" dirty="0" smtClean="0"/>
              <a:t> à Ali Baba est très bien venue !</a:t>
            </a:r>
          </a:p>
          <a:p>
            <a:r>
              <a:rPr lang="fr-FR" baseline="0" dirty="0" smtClean="0"/>
              <a:t>A quel moment expliquez-vous le sens de « anagramme » qui donne la clef de tout le poème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Relecture</a:t>
            </a:r>
            <a:r>
              <a:rPr lang="fr-FR" baseline="0" dirty="0"/>
              <a:t> de la poésie en entier avec l’éclairage des observations précédentes : les rapports entre les mots ne sont pas liés au sens mais à la forme.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Expliciter qu’au 20</a:t>
            </a:r>
            <a:r>
              <a:rPr lang="fr-FR" baseline="30000" dirty="0"/>
              <a:t>ème</a:t>
            </a:r>
            <a:r>
              <a:rPr lang="fr-FR" baseline="0" dirty="0"/>
              <a:t> siècle des poètes ont voulu jouer avec les mots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AMI/POULE/OSER</a:t>
            </a:r>
          </a:p>
          <a:p>
            <a:r>
              <a:rPr lang="fr-FR" dirty="0" smtClean="0"/>
              <a:t>CM : est-ce qu’on ne pourrait</a:t>
            </a:r>
            <a:r>
              <a:rPr lang="fr-FR" baseline="0" dirty="0" smtClean="0"/>
              <a:t> pas plutôt jouer sur les anagrammes et faire porter la réflexion sur eux ? Et dans ce cas simplifier les verbes : par exemple,</a:t>
            </a:r>
          </a:p>
          <a:p>
            <a:r>
              <a:rPr lang="fr-FR" baseline="0" dirty="0" smtClean="0"/>
              <a:t> Me croiras-tu si je te dis / que mai est mon meilleur ami (faire trouver ami)</a:t>
            </a:r>
          </a:p>
          <a:p>
            <a:r>
              <a:rPr lang="fr-FR" baseline="0" dirty="0" smtClean="0"/>
              <a:t> Croiras-tu que je perds la boule / si je change ta loupe en poule (rime + facile dans ce sens…!!!)</a:t>
            </a:r>
          </a:p>
          <a:p>
            <a:r>
              <a:rPr lang="fr-FR" baseline="0" dirty="0" smtClean="0"/>
              <a:t>M’accuseras-tu de rêver / si une rose permet d’oser.</a:t>
            </a:r>
          </a:p>
          <a:p>
            <a:r>
              <a:rPr lang="fr-FR" baseline="0" dirty="0" smtClean="0"/>
              <a:t>J’ai essayé de garder les octosyllabes…bon, pas très inspirée, je fais ce que je peux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CM : cette diapo est donc une forme d’explication de l’ex précédent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Trouver les anagrammes qui</a:t>
            </a:r>
            <a:r>
              <a:rPr lang="fr-FR" baseline="0" dirty="0" smtClean="0"/>
              <a:t> correspondent aux prénoms</a:t>
            </a:r>
          </a:p>
          <a:p>
            <a:r>
              <a:rPr lang="fr-FR" sz="1200" dirty="0" smtClean="0"/>
              <a:t>UN CIEL</a:t>
            </a:r>
          </a:p>
          <a:p>
            <a:r>
              <a:rPr lang="fr-FR" sz="1200" dirty="0" smtClean="0"/>
              <a:t>L’ECHO</a:t>
            </a:r>
          </a:p>
          <a:p>
            <a:r>
              <a:rPr lang="fr-FR" sz="1200" dirty="0" smtClean="0"/>
              <a:t>LOSANGE</a:t>
            </a:r>
          </a:p>
          <a:p>
            <a:r>
              <a:rPr lang="fr-FR" sz="1200" dirty="0" smtClean="0"/>
              <a:t>DEMAIN</a:t>
            </a:r>
          </a:p>
          <a:p>
            <a:r>
              <a:rPr lang="fr-FR" sz="1200" dirty="0" smtClean="0"/>
              <a:t>CM : là aussi, merci de bien vérifier l’exactitude du texte et des </a:t>
            </a:r>
            <a:r>
              <a:rPr lang="fr-FR" sz="1200" dirty="0" err="1" smtClean="0"/>
              <a:t>ref</a:t>
            </a:r>
            <a:r>
              <a:rPr lang="fr-FR" sz="1200" dirty="0" smtClean="0"/>
              <a:t> (Gilda ou Gildas ?). Je n’ai pas moyen de le</a:t>
            </a:r>
            <a:r>
              <a:rPr lang="fr-FR" sz="1200" baseline="0" dirty="0" smtClean="0"/>
              <a:t> faire.</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18</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19</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20</a:t>
            </a:fld>
            <a:endParaRPr lang="fr-FR"/>
          </a:p>
        </p:txBody>
      </p:sp>
    </p:spTree>
    <p:extLst>
      <p:ext uri="{BB962C8B-B14F-4D97-AF65-F5344CB8AC3E}">
        <p14:creationId xmlns:p14="http://schemas.microsoft.com/office/powerpoint/2010/main" val="486301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Situer les poètes</a:t>
            </a:r>
            <a:r>
              <a:rPr lang="fr-FR" baseline="0" dirty="0"/>
              <a:t> dont on va parler cette semaine, évoquer une rupture avec les poètes précédents</a:t>
            </a:r>
            <a:endParaRPr lang="fr-FR" dirty="0"/>
          </a:p>
        </p:txBody>
      </p:sp>
      <p:sp>
        <p:nvSpPr>
          <p:cNvPr id="4" name="Espace réservé du numéro de diapositive 3"/>
          <p:cNvSpPr>
            <a:spLocks noGrp="1"/>
          </p:cNvSpPr>
          <p:nvPr>
            <p:ph type="sldNum" sz="quarter" idx="10"/>
          </p:nvPr>
        </p:nvSpPr>
        <p:spPr/>
        <p:txBody>
          <a:bodyPr/>
          <a:lstStyle/>
          <a:p>
            <a:fld id="{6A6F04BD-C4E8-9245-9452-B10D4F021B15}" type="slidenum">
              <a:rPr lang="fr-FR" smtClean="0"/>
              <a:pPr/>
              <a:t>2</a:t>
            </a:fld>
            <a:endParaRPr lang="fr-FR"/>
          </a:p>
        </p:txBody>
      </p:sp>
    </p:spTree>
    <p:extLst>
      <p:ext uri="{BB962C8B-B14F-4D97-AF65-F5344CB8AC3E}">
        <p14:creationId xmlns:p14="http://schemas.microsoft.com/office/powerpoint/2010/main" val="89867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22</a:t>
            </a:fld>
            <a:endParaRPr lang="fr-FR"/>
          </a:p>
        </p:txBody>
      </p:sp>
    </p:spTree>
    <p:extLst>
      <p:ext uri="{BB962C8B-B14F-4D97-AF65-F5344CB8AC3E}">
        <p14:creationId xmlns:p14="http://schemas.microsoft.com/office/powerpoint/2010/main" val="191384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Dire aux élèves que nous</a:t>
            </a:r>
            <a:r>
              <a:rPr lang="fr-FR" baseline="0" dirty="0"/>
              <a:t> allons poursuivre le travail sur la poésie commencé avec Cécile et Aurélie, mais que nous allons observer des textes écrits par des poètes contemporains. Présenter brièvement Pierre Coran, auteur belge dont ils ont peut être déjà entendu parler en classe.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Affichage de la poésie, lecture individuelle puis lecture magistrale. Demander quel genre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Questions sur la forme avant de rentrer dans l’explicitation du vocabulaire : combien de strophes, de combien de vers ? Présence de rimes. On est bien dans un format classique de poésie</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CM : êtes-vous sûre de la version du texte ? Je n’ai pas ce recueil chez moi et il est trop récent pour le trouver sur des sites fiables. Les versions consultées sur internet ne font pas toutes paraître les lettres capitales et le vers 10 est parfois : « Si une harpe devient phare »….A vérifier, donc.</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Oui, la forme est classique, avec un passage de 7 à 8 syllabes à partir du vers 5.</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Que signifient</a:t>
            </a:r>
            <a:r>
              <a:rPr lang="fr-FR" baseline="0" dirty="0"/>
              <a:t> ces vers ? Et pourquoi l’auteur a-t-il mis certains mots en majuscule ? Quel rapport entre les mots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Qui est ce tu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Pourquoi</a:t>
            </a:r>
            <a:r>
              <a:rPr lang="fr-FR" baseline="0" dirty="0"/>
              <a:t> remettrait-il en cause le poète (je) ? Il veut montrer le pouvoir des mots, les possibilités infinies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100" dirty="0"/>
              <a:t> </a:t>
            </a:r>
            <a:r>
              <a:rPr lang="fr-FR" sz="1200" dirty="0"/>
              <a:t>Me croiras-tu si je m’écrie</a:t>
            </a:r>
          </a:p>
          <a:p>
            <a:r>
              <a:rPr lang="fr-FR" sz="1200" dirty="0"/>
              <a:t>Que toute NEIGE a du GÉNIE ?</a:t>
            </a:r>
          </a:p>
          <a:p>
            <a:r>
              <a:rPr lang="fr-FR" sz="1200" dirty="0"/>
              <a:t> </a:t>
            </a:r>
          </a:p>
          <a:p>
            <a:r>
              <a:rPr lang="fr-FR" sz="1200" dirty="0"/>
              <a:t>Vas-tu prétendre que je triche</a:t>
            </a:r>
          </a:p>
          <a:p>
            <a:r>
              <a:rPr lang="fr-FR" sz="1200" dirty="0"/>
              <a:t>Si je change ton CHIEN en NICHE ?</a:t>
            </a:r>
          </a:p>
          <a:p>
            <a:r>
              <a:rPr lang="fr-FR" sz="1200" dirty="0"/>
              <a:t> </a:t>
            </a:r>
          </a:p>
          <a:p>
            <a:r>
              <a:rPr lang="fr-FR" sz="1200" dirty="0"/>
              <a:t>Me traiteras-tu de vantard</a:t>
            </a:r>
          </a:p>
          <a:p>
            <a:r>
              <a:rPr lang="fr-FR" sz="1200" dirty="0"/>
              <a:t>Si une HARPE devient un PHARE ?</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Ces derniers vers prennent tout</a:t>
            </a:r>
            <a:r>
              <a:rPr lang="fr-FR" baseline="0" dirty="0"/>
              <a:t> leur sens au regard de ce qui a été dit avant : le poète nous le montre, en poésie les mots permettent aux auteurs de faire ce qu’ils veulent.</a:t>
            </a:r>
          </a:p>
          <a:p>
            <a:r>
              <a:rPr lang="fr-FR" dirty="0"/>
              <a:t>Image</a:t>
            </a:r>
            <a:r>
              <a:rPr lang="fr-FR" baseline="0" dirty="0"/>
              <a:t> : plusieurs sens du mot (image mentale</a:t>
            </a:r>
            <a:r>
              <a:rPr lang="fr-FR" baseline="0" dirty="0" smtClean="0"/>
              <a:t>)</a:t>
            </a:r>
          </a:p>
          <a:p>
            <a:r>
              <a:rPr lang="fr-FR" baseline="0" dirty="0" smtClean="0"/>
              <a:t>CM : certes, mais ne les noyez pas, il s’agit ici avant tout de l’image poétique, celle qui est permise par le pouvoir des mots.</a:t>
            </a:r>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99B3605-6721-460F-98C1-B167D2044D27}"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7098398-D88C-124F-8807-9511F3C32FE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8E4225BC-E567-E747-BD81-52FF3E5A2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388B00C4-C887-B542-84D7-F899E5D5BE85}"/>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5" name="Espace réservé du pied de page 4">
            <a:extLst>
              <a:ext uri="{FF2B5EF4-FFF2-40B4-BE49-F238E27FC236}">
                <a16:creationId xmlns:a16="http://schemas.microsoft.com/office/drawing/2014/main" xmlns="" id="{A44A39E2-6AEE-DC48-920D-EEB2DE40E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C19A5FB-8EC5-7A43-88F0-96F6D4F494E3}"/>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247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CCFE62-63D3-6E40-9EB7-E22BB2CAF7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1C445BF-F9E9-5548-9023-4C532F83C4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765171D-4117-6C41-BC1B-D4F6A9F47E22}"/>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5" name="Espace réservé du pied de page 4">
            <a:extLst>
              <a:ext uri="{FF2B5EF4-FFF2-40B4-BE49-F238E27FC236}">
                <a16:creationId xmlns:a16="http://schemas.microsoft.com/office/drawing/2014/main" xmlns="" id="{E106F73D-394C-AC42-B672-4E66FA4290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EF4ECBE-62CA-464C-9939-2078ACF49AE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750955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D7E7C716-09FF-C24E-9CF0-818B99E829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2072A88F-8BB2-2243-B510-B6B23E5478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260AE30-D834-9746-B938-C2DB2B4F0DBD}"/>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5" name="Espace réservé du pied de page 4">
            <a:extLst>
              <a:ext uri="{FF2B5EF4-FFF2-40B4-BE49-F238E27FC236}">
                <a16:creationId xmlns:a16="http://schemas.microsoft.com/office/drawing/2014/main" xmlns="" id="{13FD4C45-85F1-6B45-8986-2029886851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CD9C788-BA25-BB41-8ED1-A112C1EAC1C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71437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E53840-4342-F944-8880-C1ABA4E7D2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4DA2BC86-7D38-4941-B5B7-300F382A704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311D65FB-2282-5442-83C3-6133380B08F8}"/>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5" name="Espace réservé du pied de page 4">
            <a:extLst>
              <a:ext uri="{FF2B5EF4-FFF2-40B4-BE49-F238E27FC236}">
                <a16:creationId xmlns:a16="http://schemas.microsoft.com/office/drawing/2014/main" xmlns="" id="{A1A2B6D7-6708-6D40-94D8-228C19984DA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38C923F-216A-5C40-AF27-D02D006A5445}"/>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40875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2CF1134-2A47-1E42-A3BA-C8B633B6DD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8A71B147-5A6C-0640-BF31-D868EDDD0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BECA9F48-7B92-8B47-BCEF-EBDB77B847CF}"/>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5" name="Espace réservé du pied de page 4">
            <a:extLst>
              <a:ext uri="{FF2B5EF4-FFF2-40B4-BE49-F238E27FC236}">
                <a16:creationId xmlns:a16="http://schemas.microsoft.com/office/drawing/2014/main" xmlns="" id="{FCBB5F30-0FF3-2544-B633-E3382FB2F2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99CD42E-EEAE-0F44-8A0F-63EC78727EEF}"/>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70290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FCFF0A1-C437-4746-82C5-3476474521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AB9A021-3724-6346-84DC-D7B6D5DF1E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51F26763-2E8A-AF4E-B8B7-41FB5B9E02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C7599B8-823F-BB44-BD81-38C15046283E}"/>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6" name="Espace réservé du pied de page 5">
            <a:extLst>
              <a:ext uri="{FF2B5EF4-FFF2-40B4-BE49-F238E27FC236}">
                <a16:creationId xmlns:a16="http://schemas.microsoft.com/office/drawing/2014/main" xmlns="" id="{2351A9F7-479A-9C46-ADDE-6956483431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D0A72BB-1F44-3446-A1E6-C7D22A75161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83958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C724C3-48D5-9F46-9676-E22B3D70A48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DEC188EA-0BB7-384D-B833-E2E30F652B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B363EC6-E2D0-C24E-B6EB-C71E1E9492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900136EE-1F84-7E4E-8419-2CF10DB98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F707724-A815-D743-80B2-CAA0D14B27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43EE84D3-0405-F544-9F13-8CD8B9802AED}"/>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8" name="Espace réservé du pied de page 7">
            <a:extLst>
              <a:ext uri="{FF2B5EF4-FFF2-40B4-BE49-F238E27FC236}">
                <a16:creationId xmlns:a16="http://schemas.microsoft.com/office/drawing/2014/main" xmlns="" id="{537C11B2-692E-DA4E-B44C-ED269B9F4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44D5AC19-1EAF-FA44-AD63-6BDCEB0777B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3746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439DF26-437F-9B40-8F80-2DD94E168F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BBDD99A5-10DE-AC45-BE25-1A0D318C64DB}"/>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4" name="Espace réservé du pied de page 3">
            <a:extLst>
              <a:ext uri="{FF2B5EF4-FFF2-40B4-BE49-F238E27FC236}">
                <a16:creationId xmlns:a16="http://schemas.microsoft.com/office/drawing/2014/main" xmlns="" id="{B2273528-2C1F-1B45-9A3D-1E263429542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6A26E88-095F-EC45-A1EC-6DFD65C43A71}"/>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4629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AE76FC6-A618-614C-882B-5A954D351A2A}"/>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3" name="Espace réservé du pied de page 2">
            <a:extLst>
              <a:ext uri="{FF2B5EF4-FFF2-40B4-BE49-F238E27FC236}">
                <a16:creationId xmlns:a16="http://schemas.microsoft.com/office/drawing/2014/main" xmlns="" id="{3EF1775E-E4C9-0945-8E20-EBBA5B5B3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7AF0AF2F-D3F8-B24A-B68C-D0A16356D43C}"/>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13747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94313-5124-644D-8A10-B945B3ECE0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A59564CE-5DF0-EE47-BBB0-94F47B222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28B4B5F1-468C-6045-B171-6DB6E8F6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637FB49D-B5D9-504A-986B-A523E0CDD761}"/>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6" name="Espace réservé du pied de page 5">
            <a:extLst>
              <a:ext uri="{FF2B5EF4-FFF2-40B4-BE49-F238E27FC236}">
                <a16:creationId xmlns:a16="http://schemas.microsoft.com/office/drawing/2014/main" xmlns="" id="{07BCF0AC-27FD-934F-A80C-FCC243D0D4C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C9F207A-466B-CD4C-8214-F0086E6AC9D8}"/>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282910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5A6ED4-63CA-494C-BCCC-84EE683346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2CB36F6E-7A43-974A-A89A-B3286BB1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D0FFF29-5981-DA42-85AD-BBC1C504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C7783550-4A8F-E04E-A9BE-9228F04B505B}"/>
              </a:ext>
            </a:extLst>
          </p:cNvPr>
          <p:cNvSpPr>
            <a:spLocks noGrp="1"/>
          </p:cNvSpPr>
          <p:nvPr>
            <p:ph type="dt" sz="half" idx="10"/>
          </p:nvPr>
        </p:nvSpPr>
        <p:spPr/>
        <p:txBody>
          <a:bodyPr/>
          <a:lstStyle/>
          <a:p>
            <a:fld id="{050A95A0-46AC-DD44-9D77-3F7C849049D7}" type="datetimeFigureOut">
              <a:rPr lang="fr-FR" smtClean="0"/>
              <a:pPr/>
              <a:t>20/05/2020</a:t>
            </a:fld>
            <a:endParaRPr lang="fr-FR"/>
          </a:p>
        </p:txBody>
      </p:sp>
      <p:sp>
        <p:nvSpPr>
          <p:cNvPr id="6" name="Espace réservé du pied de page 5">
            <a:extLst>
              <a:ext uri="{FF2B5EF4-FFF2-40B4-BE49-F238E27FC236}">
                <a16:creationId xmlns:a16="http://schemas.microsoft.com/office/drawing/2014/main" xmlns="" id="{491689C4-9BA2-534F-B1C8-7C1658F20EC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DF70E758-46F0-2B47-AD98-42B9BF9C75ED}"/>
              </a:ext>
            </a:extLst>
          </p:cNvPr>
          <p:cNvSpPr>
            <a:spLocks noGrp="1"/>
          </p:cNvSpPr>
          <p:nvPr>
            <p:ph type="sldNum" sz="quarter" idx="12"/>
          </p:nvPr>
        </p:nvSpPr>
        <p:spPr/>
        <p:txBody>
          <a:bodyPr/>
          <a:lstStyle/>
          <a:p>
            <a:fld id="{EB535A00-3DC4-B948-A188-862B72D11699}" type="slidenum">
              <a:rPr lang="fr-FR" smtClean="0"/>
              <a:pPr/>
              <a:t>‹N°›</a:t>
            </a:fld>
            <a:endParaRPr lang="fr-FR"/>
          </a:p>
        </p:txBody>
      </p:sp>
    </p:spTree>
    <p:extLst>
      <p:ext uri="{BB962C8B-B14F-4D97-AF65-F5344CB8AC3E}">
        <p14:creationId xmlns:p14="http://schemas.microsoft.com/office/powerpoint/2010/main" val="312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3055BC62-2B29-774C-8A13-D9160DA3B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B13010A5-A62E-A846-9732-6F6C29D17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CF6AC86-AF31-7642-B031-793CD29AB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A95A0-46AC-DD44-9D77-3F7C849049D7}" type="datetimeFigureOut">
              <a:rPr lang="fr-FR" smtClean="0"/>
              <a:pPr/>
              <a:t>20/05/2020</a:t>
            </a:fld>
            <a:endParaRPr lang="fr-FR"/>
          </a:p>
        </p:txBody>
      </p:sp>
      <p:sp>
        <p:nvSpPr>
          <p:cNvPr id="5" name="Espace réservé du pied de page 4">
            <a:extLst>
              <a:ext uri="{FF2B5EF4-FFF2-40B4-BE49-F238E27FC236}">
                <a16:creationId xmlns:a16="http://schemas.microsoft.com/office/drawing/2014/main" xmlns="" id="{8328C7D2-6CB1-AA47-AB2E-281561503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A1DDA83-6AEB-E148-B7A9-2E2FCAC9D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5A00-3DC4-B948-A188-862B72D11699}" type="slidenum">
              <a:rPr lang="fr-FR" smtClean="0"/>
              <a:pPr/>
              <a:t>‹N°›</a:t>
            </a:fld>
            <a:endParaRPr lang="fr-FR"/>
          </a:p>
        </p:txBody>
      </p:sp>
    </p:spTree>
    <p:extLst>
      <p:ext uri="{BB962C8B-B14F-4D97-AF65-F5344CB8AC3E}">
        <p14:creationId xmlns:p14="http://schemas.microsoft.com/office/powerpoint/2010/main" val="122052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999B49-E57C-A246-ADE7-29BFE76BA6ED}"/>
              </a:ext>
            </a:extLst>
          </p:cNvPr>
          <p:cNvSpPr>
            <a:spLocks noGrp="1"/>
          </p:cNvSpPr>
          <p:nvPr>
            <p:ph type="ctrTitle"/>
          </p:nvPr>
        </p:nvSpPr>
        <p:spPr>
          <a:xfrm>
            <a:off x="1524000" y="762000"/>
            <a:ext cx="9144000" cy="2387600"/>
          </a:xfrm>
        </p:spPr>
        <p:txBody>
          <a:bodyPr/>
          <a:lstStyle/>
          <a:p>
            <a:r>
              <a:rPr lang="fr-FR" b="1" dirty="0"/>
              <a:t>Français </a:t>
            </a:r>
            <a:br>
              <a:rPr lang="fr-FR" b="1" dirty="0"/>
            </a:br>
            <a:r>
              <a:rPr lang="fr-FR" b="1" dirty="0" smtClean="0"/>
              <a:t>CM1</a:t>
            </a:r>
            <a:endParaRPr lang="fr-FR" b="1" dirty="0"/>
          </a:p>
        </p:txBody>
      </p:sp>
      <p:sp>
        <p:nvSpPr>
          <p:cNvPr id="3" name="Sous-titre 2">
            <a:extLst>
              <a:ext uri="{FF2B5EF4-FFF2-40B4-BE49-F238E27FC236}">
                <a16:creationId xmlns:a16="http://schemas.microsoft.com/office/drawing/2014/main" xmlns="" id="{683518CA-9E1B-5943-BDAE-F2032CD1D695}"/>
              </a:ext>
            </a:extLst>
          </p:cNvPr>
          <p:cNvSpPr>
            <a:spLocks noGrp="1"/>
          </p:cNvSpPr>
          <p:nvPr>
            <p:ph type="subTitle" idx="1"/>
          </p:nvPr>
        </p:nvSpPr>
        <p:spPr>
          <a:xfrm>
            <a:off x="1676400" y="3429000"/>
            <a:ext cx="9144000" cy="1981200"/>
          </a:xfrm>
        </p:spPr>
        <p:txBody>
          <a:bodyPr>
            <a:normAutofit/>
          </a:bodyPr>
          <a:lstStyle/>
          <a:p>
            <a:endParaRPr lang="fr-FR" sz="3600" b="1" dirty="0" smtClean="0"/>
          </a:p>
          <a:p>
            <a:r>
              <a:rPr lang="fr-FR" sz="3600" b="1" dirty="0" smtClean="0"/>
              <a:t>Jouons avec les mots en poésie</a:t>
            </a:r>
          </a:p>
          <a:p>
            <a:endParaRPr lang="fr-FR" sz="3200" dirty="0"/>
          </a:p>
        </p:txBody>
      </p:sp>
    </p:spTree>
    <p:extLst>
      <p:ext uri="{BB962C8B-B14F-4D97-AF65-F5344CB8AC3E}">
        <p14:creationId xmlns:p14="http://schemas.microsoft.com/office/powerpoint/2010/main" val="1257301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43400" y="1066800"/>
            <a:ext cx="3505200" cy="1323439"/>
          </a:xfrm>
          <a:prstGeom prst="rect">
            <a:avLst/>
          </a:prstGeom>
          <a:noFill/>
        </p:spPr>
        <p:txBody>
          <a:bodyPr wrap="square" rtlCol="0">
            <a:spAutoFit/>
          </a:bodyPr>
          <a:lstStyle/>
          <a:p>
            <a:r>
              <a:rPr lang="fr-FR" sz="8000" dirty="0"/>
              <a:t>Sésame</a:t>
            </a:r>
          </a:p>
        </p:txBody>
      </p:sp>
      <p:pic>
        <p:nvPicPr>
          <p:cNvPr id="1030" name="Picture 6" descr="ancienne lettre avec des cles"/>
          <p:cNvPicPr>
            <a:picLocks noChangeAspect="1" noChangeArrowheads="1"/>
          </p:cNvPicPr>
          <p:nvPr/>
        </p:nvPicPr>
        <p:blipFill>
          <a:blip r:embed="rId2" cstate="print"/>
          <a:srcRect/>
          <a:stretch>
            <a:fillRect/>
          </a:stretch>
        </p:blipFill>
        <p:spPr bwMode="auto">
          <a:xfrm>
            <a:off x="1066800" y="3581400"/>
            <a:ext cx="4348264" cy="2751113"/>
          </a:xfrm>
          <a:prstGeom prst="rect">
            <a:avLst/>
          </a:prstGeom>
          <a:noFill/>
        </p:spPr>
      </p:pic>
      <p:pic>
        <p:nvPicPr>
          <p:cNvPr id="1032" name="Picture 8" descr="https://s1.qwant.com/thumbr/200x200/a/3/82c2b75529383a4cc395758c6c5d05e19d92775149862e6f571776531418c7/gz2700_1__093152400_1030_20102014.jpg?u=https%3A%2F%2Fwww.interiors.fr%2Fmedia%2Fgz2700_1__093152400_1030_20102014.jpg&amp;q=0&amp;b=1&amp;p=0&amp;a=0&amp;b_id=OIP.PUygeeCglDsam6rwNFOW7gHaHa"/>
          <p:cNvPicPr>
            <a:picLocks noChangeAspect="1" noChangeArrowheads="1"/>
          </p:cNvPicPr>
          <p:nvPr/>
        </p:nvPicPr>
        <p:blipFill>
          <a:blip r:embed="rId3" cstate="print"/>
          <a:srcRect t="24490" b="22449"/>
          <a:stretch>
            <a:fillRect/>
          </a:stretch>
        </p:blipFill>
        <p:spPr bwMode="auto">
          <a:xfrm>
            <a:off x="0" y="0"/>
            <a:ext cx="3733800" cy="1981200"/>
          </a:xfrm>
          <a:prstGeom prst="rect">
            <a:avLst/>
          </a:prstGeom>
          <a:noFill/>
        </p:spPr>
      </p:pic>
      <p:pic>
        <p:nvPicPr>
          <p:cNvPr id="1034" name="Picture 10" descr="https://s1.qwant.com/thumbr/0x0/a/e/6568b1a94fddb10c2b265811b502229767fbefc5fc40f04289fc15d52b6804/57513.jpg?u=https%3A%2F%2Fwww.ledrugstoremodern.com%2Fimages%2Fproduit%2F57513.jpg&amp;q=0&amp;b=1&amp;p=0&amp;a=1"/>
          <p:cNvPicPr>
            <a:picLocks noChangeAspect="1" noChangeArrowheads="1"/>
          </p:cNvPicPr>
          <p:nvPr/>
        </p:nvPicPr>
        <p:blipFill>
          <a:blip r:embed="rId4" cstate="print"/>
          <a:srcRect l="9999" r="11438"/>
          <a:stretch>
            <a:fillRect/>
          </a:stretch>
        </p:blipFill>
        <p:spPr bwMode="auto">
          <a:xfrm flipH="1">
            <a:off x="7391400" y="2057400"/>
            <a:ext cx="4370775" cy="3705226"/>
          </a:xfrm>
          <a:prstGeom prst="rect">
            <a:avLst/>
          </a:prstGeom>
          <a:noFill/>
        </p:spPr>
      </p:pic>
      <p:sp>
        <p:nvSpPr>
          <p:cNvPr id="10" name="ZoneTexte 9"/>
          <p:cNvSpPr txBox="1"/>
          <p:nvPr/>
        </p:nvSpPr>
        <p:spPr>
          <a:xfrm rot="19738253">
            <a:off x="8276925" y="3407780"/>
            <a:ext cx="1200749" cy="523220"/>
          </a:xfrm>
          <a:prstGeom prst="rect">
            <a:avLst/>
          </a:prstGeom>
          <a:solidFill>
            <a:schemeClr val="tx2"/>
          </a:solidFill>
          <a:ln>
            <a:solidFill>
              <a:schemeClr val="accent1"/>
            </a:solidFill>
          </a:ln>
        </p:spPr>
        <p:txBody>
          <a:bodyPr wrap="square" rtlCol="0">
            <a:spAutoFit/>
          </a:bodyPr>
          <a:lstStyle/>
          <a:p>
            <a:r>
              <a:rPr lang="fr-FR" sz="2800" dirty="0">
                <a:solidFill>
                  <a:schemeClr val="bg1"/>
                </a:solidFill>
              </a:rPr>
              <a:t>NICHE</a:t>
            </a:r>
            <a:endParaRPr lang="fr-FR" dirty="0">
              <a:solidFill>
                <a:schemeClr val="bg1"/>
              </a:solidFill>
            </a:endParaRPr>
          </a:p>
        </p:txBody>
      </p:sp>
      <p:sp>
        <p:nvSpPr>
          <p:cNvPr id="12" name="ZoneTexte 11"/>
          <p:cNvSpPr txBox="1"/>
          <p:nvPr/>
        </p:nvSpPr>
        <p:spPr>
          <a:xfrm rot="2006102">
            <a:off x="9945534" y="3741769"/>
            <a:ext cx="1179019" cy="523220"/>
          </a:xfrm>
          <a:prstGeom prst="rect">
            <a:avLst/>
          </a:prstGeom>
          <a:solidFill>
            <a:schemeClr val="tx2"/>
          </a:solidFill>
          <a:ln>
            <a:solidFill>
              <a:schemeClr val="accent1"/>
            </a:solidFill>
          </a:ln>
        </p:spPr>
        <p:txBody>
          <a:bodyPr wrap="square" rtlCol="0">
            <a:spAutoFit/>
          </a:bodyPr>
          <a:lstStyle/>
          <a:p>
            <a:pPr algn="r"/>
            <a:r>
              <a:rPr lang="fr-FR" sz="2800" dirty="0">
                <a:solidFill>
                  <a:schemeClr val="bg1"/>
                </a:solidFill>
              </a:rPr>
              <a:t>NEIGE</a:t>
            </a:r>
            <a:endParaRPr lang="fr-FR" dirty="0">
              <a:solidFill>
                <a:schemeClr val="bg1"/>
              </a:solidFill>
            </a:endParaRPr>
          </a:p>
        </p:txBody>
      </p:sp>
      <p:sp>
        <p:nvSpPr>
          <p:cNvPr id="13" name="ZoneTexte 12"/>
          <p:cNvSpPr txBox="1"/>
          <p:nvPr/>
        </p:nvSpPr>
        <p:spPr>
          <a:xfrm rot="574355">
            <a:off x="10322373" y="2989075"/>
            <a:ext cx="1168005" cy="523220"/>
          </a:xfrm>
          <a:prstGeom prst="rect">
            <a:avLst/>
          </a:prstGeom>
          <a:solidFill>
            <a:schemeClr val="tx2"/>
          </a:solidFill>
          <a:ln>
            <a:solidFill>
              <a:schemeClr val="accent1"/>
            </a:solidFill>
          </a:ln>
        </p:spPr>
        <p:txBody>
          <a:bodyPr wrap="square" rtlCol="0">
            <a:spAutoFit/>
          </a:bodyPr>
          <a:lstStyle/>
          <a:p>
            <a:r>
              <a:rPr lang="fr-FR" sz="2800" dirty="0">
                <a:solidFill>
                  <a:schemeClr val="bg1"/>
                </a:solidFill>
              </a:rPr>
              <a:t>CHIEN</a:t>
            </a:r>
            <a:endParaRPr lang="fr-FR" dirty="0">
              <a:solidFill>
                <a:schemeClr val="bg1"/>
              </a:solidFill>
            </a:endParaRPr>
          </a:p>
        </p:txBody>
      </p:sp>
      <p:sp>
        <p:nvSpPr>
          <p:cNvPr id="14" name="ZoneTexte 13"/>
          <p:cNvSpPr txBox="1"/>
          <p:nvPr/>
        </p:nvSpPr>
        <p:spPr>
          <a:xfrm rot="1456234">
            <a:off x="8729076" y="2580735"/>
            <a:ext cx="1524000" cy="523220"/>
          </a:xfrm>
          <a:prstGeom prst="rect">
            <a:avLst/>
          </a:prstGeom>
          <a:solidFill>
            <a:schemeClr val="bg2"/>
          </a:solidFill>
          <a:ln>
            <a:solidFill>
              <a:schemeClr val="accent1"/>
            </a:solidFill>
          </a:ln>
        </p:spPr>
        <p:txBody>
          <a:bodyPr wrap="square" rtlCol="0">
            <a:spAutoFit/>
          </a:bodyPr>
          <a:lstStyle/>
          <a:p>
            <a:pPr algn="ctr"/>
            <a:r>
              <a:rPr lang="fr-FR" sz="2800" dirty="0"/>
              <a:t>GÉNIE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additive="base">
                                        <p:cTn id="12" dur="500" fill="hold"/>
                                        <p:tgtEl>
                                          <p:spTgt spid="1030"/>
                                        </p:tgtEl>
                                        <p:attrNameLst>
                                          <p:attrName>ppt_x</p:attrName>
                                        </p:attrNameLst>
                                      </p:cBhvr>
                                      <p:tavLst>
                                        <p:tav tm="0">
                                          <p:val>
                                            <p:strVal val="#ppt_x"/>
                                          </p:val>
                                        </p:tav>
                                        <p:tav tm="100000">
                                          <p:val>
                                            <p:strVal val="#ppt_x"/>
                                          </p:val>
                                        </p:tav>
                                      </p:tavLst>
                                    </p:anim>
                                    <p:anim calcmode="lin" valueType="num">
                                      <p:cBhvr additive="base">
                                        <p:cTn id="13"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fade">
                                      <p:cBhvr>
                                        <p:cTn id="38" dur="1000"/>
                                        <p:tgtEl>
                                          <p:spTgt spid="1034"/>
                                        </p:tgtEl>
                                      </p:cBhvr>
                                    </p:animEffect>
                                    <p:anim calcmode="lin" valueType="num">
                                      <p:cBhvr>
                                        <p:cTn id="39" dur="1000" fill="hold"/>
                                        <p:tgtEl>
                                          <p:spTgt spid="1034"/>
                                        </p:tgtEl>
                                        <p:attrNameLst>
                                          <p:attrName>ppt_x</p:attrName>
                                        </p:attrNameLst>
                                      </p:cBhvr>
                                      <p:tavLst>
                                        <p:tav tm="0">
                                          <p:val>
                                            <p:strVal val="#ppt_x"/>
                                          </p:val>
                                        </p:tav>
                                        <p:tav tm="100000">
                                          <p:val>
                                            <p:strVal val="#ppt_x"/>
                                          </p:val>
                                        </p:tav>
                                      </p:tavLst>
                                    </p:anim>
                                    <p:anim calcmode="lin" valueType="num">
                                      <p:cBhvr>
                                        <p:cTn id="40"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1981200"/>
            <a:ext cx="6858000" cy="2308324"/>
          </a:xfrm>
          <a:prstGeom prst="rect">
            <a:avLst/>
          </a:prstGeom>
        </p:spPr>
        <p:txBody>
          <a:bodyPr wrap="square">
            <a:spAutoFit/>
          </a:bodyPr>
          <a:lstStyle/>
          <a:p>
            <a:r>
              <a:rPr lang="fr-FR" sz="3600" dirty="0"/>
              <a:t>Par le jeu des anagrammes,</a:t>
            </a:r>
          </a:p>
          <a:p>
            <a:r>
              <a:rPr lang="fr-FR" sz="3600" dirty="0"/>
              <a:t>Sans une lettre de trop,</a:t>
            </a:r>
          </a:p>
          <a:p>
            <a:r>
              <a:rPr lang="fr-FR" sz="3600" dirty="0"/>
              <a:t>Tu découvres le sésame</a:t>
            </a:r>
          </a:p>
          <a:p>
            <a:r>
              <a:rPr lang="fr-FR" sz="3600" dirty="0"/>
              <a:t>Des mots qui font d’autres mots.</a:t>
            </a:r>
          </a:p>
        </p:txBody>
      </p:sp>
      <p:sp>
        <p:nvSpPr>
          <p:cNvPr id="7" name="Rectangle 6"/>
          <p:cNvSpPr/>
          <p:nvPr/>
        </p:nvSpPr>
        <p:spPr>
          <a:xfrm>
            <a:off x="685800" y="304800"/>
            <a:ext cx="9067800" cy="646331"/>
          </a:xfrm>
          <a:prstGeom prst="rect">
            <a:avLst/>
          </a:prstGeom>
        </p:spPr>
        <p:txBody>
          <a:bodyPr wrap="square">
            <a:spAutoFit/>
          </a:bodyPr>
          <a:lstStyle/>
          <a:p>
            <a:r>
              <a:rPr lang="fr-FR" sz="3600" u="sng" dirty="0">
                <a:solidFill>
                  <a:srgbClr val="0070C0"/>
                </a:solidFill>
              </a:rPr>
              <a:t>Observons et comprenons la première strophe</a:t>
            </a:r>
          </a:p>
        </p:txBody>
      </p:sp>
    </p:spTree>
    <p:extLst>
      <p:ext uri="{BB962C8B-B14F-4D97-AF65-F5344CB8AC3E}">
        <p14:creationId xmlns:p14="http://schemas.microsoft.com/office/powerpoint/2010/main" val="1606620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228600"/>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6" name="Rectangle 5"/>
          <p:cNvSpPr/>
          <p:nvPr/>
        </p:nvSpPr>
        <p:spPr>
          <a:xfrm>
            <a:off x="1676400" y="307995"/>
            <a:ext cx="533400" cy="646331"/>
          </a:xfrm>
          <a:prstGeom prst="rect">
            <a:avLst/>
          </a:prstGeom>
        </p:spPr>
        <p:txBody>
          <a:bodyPr wrap="square">
            <a:spAutoFit/>
          </a:bodyPr>
          <a:lstStyle/>
          <a:p>
            <a:r>
              <a:rPr lang="fr-FR" sz="3600" dirty="0"/>
              <a:t>N</a:t>
            </a:r>
            <a:endParaRPr lang="fr-FR" dirty="0"/>
          </a:p>
        </p:txBody>
      </p:sp>
      <p:sp>
        <p:nvSpPr>
          <p:cNvPr id="7" name="Rectangle 6"/>
          <p:cNvSpPr/>
          <p:nvPr/>
        </p:nvSpPr>
        <p:spPr>
          <a:xfrm>
            <a:off x="2209800" y="307995"/>
            <a:ext cx="533400" cy="646331"/>
          </a:xfrm>
          <a:prstGeom prst="rect">
            <a:avLst/>
          </a:prstGeom>
        </p:spPr>
        <p:txBody>
          <a:bodyPr wrap="square">
            <a:spAutoFit/>
          </a:bodyPr>
          <a:lstStyle/>
          <a:p>
            <a:r>
              <a:rPr lang="fr-FR" sz="3600" dirty="0"/>
              <a:t>E</a:t>
            </a:r>
            <a:endParaRPr lang="fr-FR" dirty="0"/>
          </a:p>
        </p:txBody>
      </p:sp>
      <p:sp>
        <p:nvSpPr>
          <p:cNvPr id="9" name="Rectangle 8"/>
          <p:cNvSpPr/>
          <p:nvPr/>
        </p:nvSpPr>
        <p:spPr>
          <a:xfrm>
            <a:off x="3124200" y="307995"/>
            <a:ext cx="533400" cy="646331"/>
          </a:xfrm>
          <a:prstGeom prst="rect">
            <a:avLst/>
          </a:prstGeom>
        </p:spPr>
        <p:txBody>
          <a:bodyPr wrap="square">
            <a:spAutoFit/>
          </a:bodyPr>
          <a:lstStyle/>
          <a:p>
            <a:r>
              <a:rPr lang="fr-FR" sz="3600" dirty="0"/>
              <a:t>G</a:t>
            </a:r>
            <a:endParaRPr lang="fr-FR" dirty="0"/>
          </a:p>
        </p:txBody>
      </p:sp>
      <p:sp>
        <p:nvSpPr>
          <p:cNvPr id="11" name="Rectangle 10"/>
          <p:cNvSpPr/>
          <p:nvPr/>
        </p:nvSpPr>
        <p:spPr>
          <a:xfrm>
            <a:off x="3733800" y="307995"/>
            <a:ext cx="533400" cy="646331"/>
          </a:xfrm>
          <a:prstGeom prst="rect">
            <a:avLst/>
          </a:prstGeom>
        </p:spPr>
        <p:txBody>
          <a:bodyPr wrap="square">
            <a:spAutoFit/>
          </a:bodyPr>
          <a:lstStyle/>
          <a:p>
            <a:r>
              <a:rPr lang="fr-FR" sz="3600" dirty="0"/>
              <a:t>E</a:t>
            </a:r>
            <a:endParaRPr lang="fr-FR" dirty="0"/>
          </a:p>
        </p:txBody>
      </p:sp>
      <p:sp>
        <p:nvSpPr>
          <p:cNvPr id="13" name="Rectangle 12"/>
          <p:cNvSpPr/>
          <p:nvPr/>
        </p:nvSpPr>
        <p:spPr>
          <a:xfrm>
            <a:off x="2743200" y="307995"/>
            <a:ext cx="533400" cy="646331"/>
          </a:xfrm>
          <a:prstGeom prst="rect">
            <a:avLst/>
          </a:prstGeom>
        </p:spPr>
        <p:txBody>
          <a:bodyPr wrap="square">
            <a:spAutoFit/>
          </a:bodyPr>
          <a:lstStyle/>
          <a:p>
            <a:r>
              <a:rPr lang="fr-FR" sz="3600" dirty="0"/>
              <a:t>I</a:t>
            </a:r>
            <a:endParaRPr lang="fr-FR" dirty="0"/>
          </a:p>
        </p:txBody>
      </p:sp>
      <p:sp>
        <p:nvSpPr>
          <p:cNvPr id="14" name="Rectangle 13"/>
          <p:cNvSpPr/>
          <p:nvPr/>
        </p:nvSpPr>
        <p:spPr>
          <a:xfrm>
            <a:off x="1676400" y="307995"/>
            <a:ext cx="533400" cy="646331"/>
          </a:xfrm>
          <a:prstGeom prst="rect">
            <a:avLst/>
          </a:prstGeom>
        </p:spPr>
        <p:txBody>
          <a:bodyPr wrap="square">
            <a:spAutoFit/>
          </a:bodyPr>
          <a:lstStyle/>
          <a:p>
            <a:r>
              <a:rPr lang="fr-FR" sz="3600" dirty="0"/>
              <a:t>N</a:t>
            </a:r>
            <a:endParaRPr lang="fr-FR" dirty="0"/>
          </a:p>
        </p:txBody>
      </p:sp>
      <p:sp>
        <p:nvSpPr>
          <p:cNvPr id="15" name="Rectangle 14"/>
          <p:cNvSpPr/>
          <p:nvPr/>
        </p:nvSpPr>
        <p:spPr>
          <a:xfrm>
            <a:off x="2209800" y="307995"/>
            <a:ext cx="533400" cy="646331"/>
          </a:xfrm>
          <a:prstGeom prst="rect">
            <a:avLst/>
          </a:prstGeom>
        </p:spPr>
        <p:txBody>
          <a:bodyPr wrap="square">
            <a:spAutoFit/>
          </a:bodyPr>
          <a:lstStyle/>
          <a:p>
            <a:r>
              <a:rPr lang="fr-FR" sz="3600" dirty="0"/>
              <a:t>E</a:t>
            </a:r>
            <a:endParaRPr lang="fr-FR" dirty="0"/>
          </a:p>
        </p:txBody>
      </p:sp>
      <p:sp>
        <p:nvSpPr>
          <p:cNvPr id="16" name="Rectangle 15"/>
          <p:cNvSpPr/>
          <p:nvPr/>
        </p:nvSpPr>
        <p:spPr>
          <a:xfrm>
            <a:off x="3124200" y="307995"/>
            <a:ext cx="533400" cy="646331"/>
          </a:xfrm>
          <a:prstGeom prst="rect">
            <a:avLst/>
          </a:prstGeom>
        </p:spPr>
        <p:txBody>
          <a:bodyPr wrap="square">
            <a:spAutoFit/>
          </a:bodyPr>
          <a:lstStyle/>
          <a:p>
            <a:r>
              <a:rPr lang="fr-FR" sz="3600" dirty="0"/>
              <a:t>G</a:t>
            </a:r>
            <a:endParaRPr lang="fr-FR" dirty="0"/>
          </a:p>
        </p:txBody>
      </p:sp>
      <p:sp>
        <p:nvSpPr>
          <p:cNvPr id="17" name="Rectangle 16"/>
          <p:cNvSpPr/>
          <p:nvPr/>
        </p:nvSpPr>
        <p:spPr>
          <a:xfrm>
            <a:off x="3733800" y="307995"/>
            <a:ext cx="533400" cy="646331"/>
          </a:xfrm>
          <a:prstGeom prst="rect">
            <a:avLst/>
          </a:prstGeom>
        </p:spPr>
        <p:txBody>
          <a:bodyPr wrap="square">
            <a:spAutoFit/>
          </a:bodyPr>
          <a:lstStyle/>
          <a:p>
            <a:r>
              <a:rPr lang="fr-FR" sz="3600" dirty="0"/>
              <a:t>E</a:t>
            </a:r>
            <a:endParaRPr lang="fr-FR" dirty="0"/>
          </a:p>
        </p:txBody>
      </p:sp>
      <p:sp>
        <p:nvSpPr>
          <p:cNvPr id="18" name="Rectangle 17"/>
          <p:cNvSpPr/>
          <p:nvPr/>
        </p:nvSpPr>
        <p:spPr>
          <a:xfrm>
            <a:off x="2743200" y="307995"/>
            <a:ext cx="533400" cy="646331"/>
          </a:xfrm>
          <a:prstGeom prst="rect">
            <a:avLst/>
          </a:prstGeom>
        </p:spPr>
        <p:txBody>
          <a:bodyPr wrap="square">
            <a:spAutoFit/>
          </a:bodyPr>
          <a:lstStyle/>
          <a:p>
            <a:r>
              <a:rPr lang="fr-FR" sz="3600" dirty="0"/>
              <a:t>I</a:t>
            </a:r>
            <a:endParaRPr lang="fr-FR" dirty="0"/>
          </a:p>
        </p:txBody>
      </p:sp>
      <p:sp>
        <p:nvSpPr>
          <p:cNvPr id="24" name="ZoneTexte 23">
            <a:extLst>
              <a:ext uri="{FF2B5EF4-FFF2-40B4-BE49-F238E27FC236}">
                <a16:creationId xmlns:a16="http://schemas.microsoft.com/office/drawing/2014/main" xmlns="" id="{D75427C2-2E7B-5D43-BE79-AC367C946598}"/>
              </a:ext>
            </a:extLst>
          </p:cNvPr>
          <p:cNvSpPr txBox="1"/>
          <p:nvPr/>
        </p:nvSpPr>
        <p:spPr>
          <a:xfrm>
            <a:off x="5791200" y="-225405"/>
            <a:ext cx="11745208"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25" name="Rectangle 24"/>
          <p:cNvSpPr/>
          <p:nvPr/>
        </p:nvSpPr>
        <p:spPr>
          <a:xfrm>
            <a:off x="7554208" y="311190"/>
            <a:ext cx="532628" cy="646331"/>
          </a:xfrm>
          <a:prstGeom prst="rect">
            <a:avLst/>
          </a:prstGeom>
        </p:spPr>
        <p:txBody>
          <a:bodyPr wrap="square">
            <a:spAutoFit/>
          </a:bodyPr>
          <a:lstStyle/>
          <a:p>
            <a:r>
              <a:rPr lang="fr-FR" sz="3600" dirty="0"/>
              <a:t>C</a:t>
            </a:r>
            <a:endParaRPr lang="fr-FR" dirty="0"/>
          </a:p>
        </p:txBody>
      </p:sp>
      <p:sp>
        <p:nvSpPr>
          <p:cNvPr id="26" name="Rectangle 25"/>
          <p:cNvSpPr/>
          <p:nvPr/>
        </p:nvSpPr>
        <p:spPr>
          <a:xfrm>
            <a:off x="8087608" y="311190"/>
            <a:ext cx="532628" cy="646331"/>
          </a:xfrm>
          <a:prstGeom prst="rect">
            <a:avLst/>
          </a:prstGeom>
        </p:spPr>
        <p:txBody>
          <a:bodyPr wrap="square">
            <a:spAutoFit/>
          </a:bodyPr>
          <a:lstStyle/>
          <a:p>
            <a:r>
              <a:rPr lang="fr-FR" sz="3600" dirty="0"/>
              <a:t>H</a:t>
            </a:r>
            <a:endParaRPr lang="fr-FR" dirty="0"/>
          </a:p>
        </p:txBody>
      </p:sp>
      <p:sp>
        <p:nvSpPr>
          <p:cNvPr id="27" name="Rectangle 26"/>
          <p:cNvSpPr/>
          <p:nvPr/>
        </p:nvSpPr>
        <p:spPr>
          <a:xfrm>
            <a:off x="9002008" y="311190"/>
            <a:ext cx="532628" cy="646331"/>
          </a:xfrm>
          <a:prstGeom prst="rect">
            <a:avLst/>
          </a:prstGeom>
        </p:spPr>
        <p:txBody>
          <a:bodyPr wrap="square">
            <a:spAutoFit/>
          </a:bodyPr>
          <a:lstStyle/>
          <a:p>
            <a:r>
              <a:rPr lang="fr-FR" sz="3600" dirty="0"/>
              <a:t>E</a:t>
            </a:r>
            <a:endParaRPr lang="fr-FR" dirty="0"/>
          </a:p>
        </p:txBody>
      </p:sp>
      <p:sp>
        <p:nvSpPr>
          <p:cNvPr id="28" name="Rectangle 27"/>
          <p:cNvSpPr/>
          <p:nvPr/>
        </p:nvSpPr>
        <p:spPr>
          <a:xfrm>
            <a:off x="9611608" y="311190"/>
            <a:ext cx="532628" cy="646331"/>
          </a:xfrm>
          <a:prstGeom prst="rect">
            <a:avLst/>
          </a:prstGeom>
        </p:spPr>
        <p:txBody>
          <a:bodyPr wrap="square">
            <a:spAutoFit/>
          </a:bodyPr>
          <a:lstStyle/>
          <a:p>
            <a:r>
              <a:rPr lang="fr-FR" sz="3600" dirty="0"/>
              <a:t>N</a:t>
            </a:r>
            <a:endParaRPr lang="fr-FR" dirty="0"/>
          </a:p>
        </p:txBody>
      </p:sp>
      <p:sp>
        <p:nvSpPr>
          <p:cNvPr id="29" name="Rectangle 28"/>
          <p:cNvSpPr/>
          <p:nvPr/>
        </p:nvSpPr>
        <p:spPr>
          <a:xfrm>
            <a:off x="8621008" y="311190"/>
            <a:ext cx="532628" cy="646331"/>
          </a:xfrm>
          <a:prstGeom prst="rect">
            <a:avLst/>
          </a:prstGeom>
        </p:spPr>
        <p:txBody>
          <a:bodyPr wrap="square">
            <a:spAutoFit/>
          </a:bodyPr>
          <a:lstStyle/>
          <a:p>
            <a:r>
              <a:rPr lang="fr-FR" sz="3600" dirty="0"/>
              <a:t>I</a:t>
            </a:r>
            <a:endParaRPr lang="fr-FR" dirty="0"/>
          </a:p>
        </p:txBody>
      </p:sp>
      <p:sp>
        <p:nvSpPr>
          <p:cNvPr id="30" name="Rectangle 29"/>
          <p:cNvSpPr/>
          <p:nvPr/>
        </p:nvSpPr>
        <p:spPr>
          <a:xfrm>
            <a:off x="7543800" y="304800"/>
            <a:ext cx="532628" cy="646331"/>
          </a:xfrm>
          <a:prstGeom prst="rect">
            <a:avLst/>
          </a:prstGeom>
        </p:spPr>
        <p:txBody>
          <a:bodyPr wrap="square">
            <a:spAutoFit/>
          </a:bodyPr>
          <a:lstStyle/>
          <a:p>
            <a:r>
              <a:rPr lang="fr-FR" sz="3600" dirty="0"/>
              <a:t>C</a:t>
            </a:r>
            <a:endParaRPr lang="fr-FR" dirty="0"/>
          </a:p>
        </p:txBody>
      </p:sp>
      <p:sp>
        <p:nvSpPr>
          <p:cNvPr id="31" name="Rectangle 30"/>
          <p:cNvSpPr/>
          <p:nvPr/>
        </p:nvSpPr>
        <p:spPr>
          <a:xfrm>
            <a:off x="8077200" y="307995"/>
            <a:ext cx="532628" cy="646331"/>
          </a:xfrm>
          <a:prstGeom prst="rect">
            <a:avLst/>
          </a:prstGeom>
        </p:spPr>
        <p:txBody>
          <a:bodyPr wrap="square">
            <a:spAutoFit/>
          </a:bodyPr>
          <a:lstStyle/>
          <a:p>
            <a:r>
              <a:rPr lang="fr-FR" sz="3600" dirty="0"/>
              <a:t>H</a:t>
            </a:r>
            <a:endParaRPr lang="fr-FR" dirty="0"/>
          </a:p>
        </p:txBody>
      </p:sp>
      <p:sp>
        <p:nvSpPr>
          <p:cNvPr id="32" name="Rectangle 31"/>
          <p:cNvSpPr/>
          <p:nvPr/>
        </p:nvSpPr>
        <p:spPr>
          <a:xfrm>
            <a:off x="8991600" y="304800"/>
            <a:ext cx="532628" cy="646331"/>
          </a:xfrm>
          <a:prstGeom prst="rect">
            <a:avLst/>
          </a:prstGeom>
        </p:spPr>
        <p:txBody>
          <a:bodyPr wrap="square">
            <a:spAutoFit/>
          </a:bodyPr>
          <a:lstStyle/>
          <a:p>
            <a:r>
              <a:rPr lang="fr-FR" sz="3600" dirty="0"/>
              <a:t>E</a:t>
            </a:r>
            <a:endParaRPr lang="fr-FR" dirty="0"/>
          </a:p>
        </p:txBody>
      </p:sp>
      <p:sp>
        <p:nvSpPr>
          <p:cNvPr id="33" name="Rectangle 32"/>
          <p:cNvSpPr/>
          <p:nvPr/>
        </p:nvSpPr>
        <p:spPr>
          <a:xfrm>
            <a:off x="9601200" y="307995"/>
            <a:ext cx="532628" cy="646331"/>
          </a:xfrm>
          <a:prstGeom prst="rect">
            <a:avLst/>
          </a:prstGeom>
        </p:spPr>
        <p:txBody>
          <a:bodyPr wrap="square">
            <a:spAutoFit/>
          </a:bodyPr>
          <a:lstStyle/>
          <a:p>
            <a:r>
              <a:rPr lang="fr-FR" sz="3600" dirty="0"/>
              <a:t>N</a:t>
            </a:r>
            <a:endParaRPr lang="fr-FR" dirty="0"/>
          </a:p>
        </p:txBody>
      </p:sp>
      <p:sp>
        <p:nvSpPr>
          <p:cNvPr id="34" name="Rectangle 33"/>
          <p:cNvSpPr/>
          <p:nvPr/>
        </p:nvSpPr>
        <p:spPr>
          <a:xfrm>
            <a:off x="8610600" y="304800"/>
            <a:ext cx="532628" cy="646331"/>
          </a:xfrm>
          <a:prstGeom prst="rect">
            <a:avLst/>
          </a:prstGeom>
        </p:spPr>
        <p:txBody>
          <a:bodyPr wrap="square">
            <a:spAutoFit/>
          </a:bodyPr>
          <a:lstStyle/>
          <a:p>
            <a:r>
              <a:rPr lang="fr-FR" sz="3600" dirty="0"/>
              <a:t>I</a:t>
            </a:r>
            <a:endParaRPr lang="fr-FR" dirty="0"/>
          </a:p>
        </p:txBody>
      </p:sp>
      <p:sp>
        <p:nvSpPr>
          <p:cNvPr id="40" name="Rectangle 39"/>
          <p:cNvSpPr/>
          <p:nvPr/>
        </p:nvSpPr>
        <p:spPr>
          <a:xfrm>
            <a:off x="4496572" y="3541474"/>
            <a:ext cx="532628" cy="646331"/>
          </a:xfrm>
          <a:prstGeom prst="rect">
            <a:avLst/>
          </a:prstGeom>
        </p:spPr>
        <p:txBody>
          <a:bodyPr wrap="square">
            <a:spAutoFit/>
          </a:bodyPr>
          <a:lstStyle/>
          <a:p>
            <a:r>
              <a:rPr lang="fr-FR" sz="3600" dirty="0"/>
              <a:t>H</a:t>
            </a:r>
            <a:endParaRPr lang="fr-FR" dirty="0"/>
          </a:p>
        </p:txBody>
      </p:sp>
      <p:sp>
        <p:nvSpPr>
          <p:cNvPr id="41" name="Rectangle 40"/>
          <p:cNvSpPr/>
          <p:nvPr/>
        </p:nvSpPr>
        <p:spPr>
          <a:xfrm>
            <a:off x="4953772" y="3544669"/>
            <a:ext cx="532628" cy="646331"/>
          </a:xfrm>
          <a:prstGeom prst="rect">
            <a:avLst/>
          </a:prstGeom>
        </p:spPr>
        <p:txBody>
          <a:bodyPr wrap="square">
            <a:spAutoFit/>
          </a:bodyPr>
          <a:lstStyle/>
          <a:p>
            <a:r>
              <a:rPr lang="fr-FR" sz="3600" dirty="0"/>
              <a:t>A</a:t>
            </a:r>
            <a:endParaRPr lang="fr-FR" dirty="0"/>
          </a:p>
        </p:txBody>
      </p:sp>
      <p:sp>
        <p:nvSpPr>
          <p:cNvPr id="42" name="Rectangle 41"/>
          <p:cNvSpPr/>
          <p:nvPr/>
        </p:nvSpPr>
        <p:spPr>
          <a:xfrm>
            <a:off x="5868172" y="3541474"/>
            <a:ext cx="532628" cy="646331"/>
          </a:xfrm>
          <a:prstGeom prst="rect">
            <a:avLst/>
          </a:prstGeom>
        </p:spPr>
        <p:txBody>
          <a:bodyPr wrap="square">
            <a:spAutoFit/>
          </a:bodyPr>
          <a:lstStyle/>
          <a:p>
            <a:r>
              <a:rPr lang="fr-FR" sz="3600" dirty="0"/>
              <a:t>P</a:t>
            </a:r>
            <a:endParaRPr lang="fr-FR" dirty="0"/>
          </a:p>
        </p:txBody>
      </p:sp>
      <p:sp>
        <p:nvSpPr>
          <p:cNvPr id="43" name="Rectangle 42"/>
          <p:cNvSpPr/>
          <p:nvPr/>
        </p:nvSpPr>
        <p:spPr>
          <a:xfrm>
            <a:off x="6248400" y="3544669"/>
            <a:ext cx="532628" cy="646331"/>
          </a:xfrm>
          <a:prstGeom prst="rect">
            <a:avLst/>
          </a:prstGeom>
        </p:spPr>
        <p:txBody>
          <a:bodyPr wrap="square">
            <a:spAutoFit/>
          </a:bodyPr>
          <a:lstStyle/>
          <a:p>
            <a:r>
              <a:rPr lang="fr-FR" sz="3600" dirty="0"/>
              <a:t>E</a:t>
            </a:r>
            <a:endParaRPr lang="fr-FR" dirty="0"/>
          </a:p>
        </p:txBody>
      </p:sp>
      <p:sp>
        <p:nvSpPr>
          <p:cNvPr id="44" name="Rectangle 43"/>
          <p:cNvSpPr/>
          <p:nvPr/>
        </p:nvSpPr>
        <p:spPr>
          <a:xfrm>
            <a:off x="5410200" y="3541474"/>
            <a:ext cx="532628" cy="646331"/>
          </a:xfrm>
          <a:prstGeom prst="rect">
            <a:avLst/>
          </a:prstGeom>
        </p:spPr>
        <p:txBody>
          <a:bodyPr wrap="square">
            <a:spAutoFit/>
          </a:bodyPr>
          <a:lstStyle/>
          <a:p>
            <a:r>
              <a:rPr lang="fr-FR" sz="3600" dirty="0"/>
              <a:t>R</a:t>
            </a:r>
            <a:endParaRPr lang="fr-FR" dirty="0"/>
          </a:p>
        </p:txBody>
      </p:sp>
      <p:sp>
        <p:nvSpPr>
          <p:cNvPr id="50" name="Rectangle 49"/>
          <p:cNvSpPr/>
          <p:nvPr/>
        </p:nvSpPr>
        <p:spPr>
          <a:xfrm>
            <a:off x="4495800" y="3541474"/>
            <a:ext cx="532628" cy="646331"/>
          </a:xfrm>
          <a:prstGeom prst="rect">
            <a:avLst/>
          </a:prstGeom>
        </p:spPr>
        <p:txBody>
          <a:bodyPr wrap="square">
            <a:spAutoFit/>
          </a:bodyPr>
          <a:lstStyle/>
          <a:p>
            <a:r>
              <a:rPr lang="fr-FR" sz="3600" dirty="0"/>
              <a:t>H</a:t>
            </a:r>
            <a:endParaRPr lang="fr-FR" dirty="0"/>
          </a:p>
        </p:txBody>
      </p:sp>
      <p:sp>
        <p:nvSpPr>
          <p:cNvPr id="51" name="Rectangle 50"/>
          <p:cNvSpPr/>
          <p:nvPr/>
        </p:nvSpPr>
        <p:spPr>
          <a:xfrm>
            <a:off x="4953000" y="3544669"/>
            <a:ext cx="532628" cy="646331"/>
          </a:xfrm>
          <a:prstGeom prst="rect">
            <a:avLst/>
          </a:prstGeom>
        </p:spPr>
        <p:txBody>
          <a:bodyPr wrap="square">
            <a:spAutoFit/>
          </a:bodyPr>
          <a:lstStyle/>
          <a:p>
            <a:r>
              <a:rPr lang="fr-FR" sz="3600" dirty="0"/>
              <a:t>A</a:t>
            </a:r>
            <a:endParaRPr lang="fr-FR" dirty="0"/>
          </a:p>
        </p:txBody>
      </p:sp>
      <p:sp>
        <p:nvSpPr>
          <p:cNvPr id="52" name="Rectangle 51"/>
          <p:cNvSpPr/>
          <p:nvPr/>
        </p:nvSpPr>
        <p:spPr>
          <a:xfrm>
            <a:off x="5867400" y="3541474"/>
            <a:ext cx="532628" cy="646331"/>
          </a:xfrm>
          <a:prstGeom prst="rect">
            <a:avLst/>
          </a:prstGeom>
        </p:spPr>
        <p:txBody>
          <a:bodyPr wrap="square">
            <a:spAutoFit/>
          </a:bodyPr>
          <a:lstStyle/>
          <a:p>
            <a:r>
              <a:rPr lang="fr-FR" sz="3600" dirty="0"/>
              <a:t>P</a:t>
            </a:r>
            <a:endParaRPr lang="fr-FR" dirty="0"/>
          </a:p>
        </p:txBody>
      </p:sp>
      <p:sp>
        <p:nvSpPr>
          <p:cNvPr id="53" name="Rectangle 52"/>
          <p:cNvSpPr/>
          <p:nvPr/>
        </p:nvSpPr>
        <p:spPr>
          <a:xfrm>
            <a:off x="6247628" y="3544669"/>
            <a:ext cx="532628" cy="646331"/>
          </a:xfrm>
          <a:prstGeom prst="rect">
            <a:avLst/>
          </a:prstGeom>
        </p:spPr>
        <p:txBody>
          <a:bodyPr wrap="square">
            <a:spAutoFit/>
          </a:bodyPr>
          <a:lstStyle/>
          <a:p>
            <a:r>
              <a:rPr lang="fr-FR" sz="3600" dirty="0"/>
              <a:t>E</a:t>
            </a:r>
            <a:endParaRPr lang="fr-FR" dirty="0"/>
          </a:p>
        </p:txBody>
      </p:sp>
      <p:sp>
        <p:nvSpPr>
          <p:cNvPr id="54" name="Rectangle 53"/>
          <p:cNvSpPr/>
          <p:nvPr/>
        </p:nvSpPr>
        <p:spPr>
          <a:xfrm>
            <a:off x="5409428" y="3541474"/>
            <a:ext cx="532628" cy="646331"/>
          </a:xfrm>
          <a:prstGeom prst="rect">
            <a:avLst/>
          </a:prstGeom>
        </p:spPr>
        <p:txBody>
          <a:bodyPr wrap="square">
            <a:spAutoFit/>
          </a:bodyPr>
          <a:lstStyle/>
          <a:p>
            <a:r>
              <a:rPr lang="fr-FR" sz="3600" dirty="0"/>
              <a:t>R</a:t>
            </a:r>
            <a:endParaRPr lang="fr-FR" dirty="0"/>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813 -0.03843 L -0.12188 0.29491 " pathEditMode="relative" rAng="0" ptsTypes="AA">
                                      <p:cBhvr>
                                        <p:cTn id="6" dur="1000" fill="hold"/>
                                        <p:tgtEl>
                                          <p:spTgt spid="16"/>
                                        </p:tgtEl>
                                        <p:attrNameLst>
                                          <p:attrName>ppt_x</p:attrName>
                                          <p:attrName>ppt_y</p:attrName>
                                        </p:attrNameLst>
                                      </p:cBhvr>
                                      <p:rCtr x="-4700" y="167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E-6 -0.09144 L -0.00312 0.29491 " pathEditMode="relative" rAng="0" ptsTypes="AA">
                                      <p:cBhvr>
                                        <p:cTn id="10" dur="1000" fill="hold"/>
                                        <p:tgtEl>
                                          <p:spTgt spid="15"/>
                                        </p:tgtEl>
                                        <p:attrNameLst>
                                          <p:attrName>ppt_x</p:attrName>
                                          <p:attrName>ppt_y</p:attrName>
                                        </p:attrNameLst>
                                      </p:cBhvr>
                                      <p:rCtr x="-200" y="193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313 -0.03843 L 0.07813 0.29491 " pathEditMode="relative" rAng="0" ptsTypes="AA">
                                      <p:cBhvr>
                                        <p:cTn id="14" dur="1000" fill="hold"/>
                                        <p:tgtEl>
                                          <p:spTgt spid="14"/>
                                        </p:tgtEl>
                                        <p:attrNameLst>
                                          <p:attrName>ppt_x</p:attrName>
                                          <p:attrName>ppt_y</p:attrName>
                                        </p:attrNameLst>
                                      </p:cBhvr>
                                      <p:rCtr x="3800" y="167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5E-6 -0.09144 L 0.03438 0.29491 " pathEditMode="relative" rAng="0" ptsTypes="AA">
                                      <p:cBhvr>
                                        <p:cTn id="18" dur="1000" fill="hold"/>
                                        <p:tgtEl>
                                          <p:spTgt spid="18"/>
                                        </p:tgtEl>
                                        <p:attrNameLst>
                                          <p:attrName>ppt_x</p:attrName>
                                          <p:attrName>ppt_y</p:attrName>
                                        </p:attrNameLst>
                                      </p:cBhvr>
                                      <p:rCtr x="1700" y="193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5E-6 -0.09144 L -0.01562 0.29491 " pathEditMode="relative" rAng="0" ptsTypes="AA">
                                      <p:cBhvr>
                                        <p:cTn id="22" dur="1000" fill="hold"/>
                                        <p:tgtEl>
                                          <p:spTgt spid="17"/>
                                        </p:tgtEl>
                                        <p:attrNameLst>
                                          <p:attrName>ppt_x</p:attrName>
                                          <p:attrName>ppt_y</p:attrName>
                                        </p:attrNameLst>
                                      </p:cBhvr>
                                      <p:rCtr x="-800" y="1930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5E-6 1.48148E-6 L -0.16563 0.28634 " pathEditMode="relative" rAng="0" ptsTypes="AA">
                                      <p:cBhvr>
                                        <p:cTn id="26" dur="1000" fill="hold"/>
                                        <p:tgtEl>
                                          <p:spTgt spid="33"/>
                                        </p:tgtEl>
                                        <p:attrNameLst>
                                          <p:attrName>ppt_x</p:attrName>
                                          <p:attrName>ppt_y</p:attrName>
                                        </p:attrNameLst>
                                      </p:cBhvr>
                                      <p:rCtr x="-8300" y="143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5E-6 1.48148E-6 L -0.04687 0.28634 " pathEditMode="relative" rAng="0" ptsTypes="AA">
                                      <p:cBhvr>
                                        <p:cTn id="30" dur="1000" fill="hold"/>
                                        <p:tgtEl>
                                          <p:spTgt spid="34"/>
                                        </p:tgtEl>
                                        <p:attrNameLst>
                                          <p:attrName>ppt_x</p:attrName>
                                          <p:attrName>ppt_y</p:attrName>
                                        </p:attrNameLst>
                                      </p:cBhvr>
                                      <p:rCtr x="-2300" y="143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5E-6 1.48148E-6 L 0.07813 0.28634 " pathEditMode="relative" rAng="0" ptsTypes="AA">
                                      <p:cBhvr>
                                        <p:cTn id="34" dur="1000" fill="hold"/>
                                        <p:tgtEl>
                                          <p:spTgt spid="30"/>
                                        </p:tgtEl>
                                        <p:attrNameLst>
                                          <p:attrName>ppt_x</p:attrName>
                                          <p:attrName>ppt_y</p:attrName>
                                        </p:attrNameLst>
                                      </p:cBhvr>
                                      <p:rCtr x="3900" y="14300"/>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5E-6 1.48148E-6 L 0.07188 0.28634 " pathEditMode="relative" rAng="0" ptsTypes="AA">
                                      <p:cBhvr>
                                        <p:cTn id="38" dur="1000" fill="hold"/>
                                        <p:tgtEl>
                                          <p:spTgt spid="31"/>
                                        </p:tgtEl>
                                        <p:attrNameLst>
                                          <p:attrName>ppt_x</p:attrName>
                                          <p:attrName>ppt_y</p:attrName>
                                        </p:attrNameLst>
                                      </p:cBhvr>
                                      <p:rCtr x="3600" y="14300"/>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5E-6 1.48148E-6 L 0.03438 0.28634 " pathEditMode="relative" rAng="0" ptsTypes="AA">
                                      <p:cBhvr>
                                        <p:cTn id="42" dur="1000" fill="hold"/>
                                        <p:tgtEl>
                                          <p:spTgt spid="32"/>
                                        </p:tgtEl>
                                        <p:attrNameLst>
                                          <p:attrName>ppt_x</p:attrName>
                                          <p:attrName>ppt_y</p:attrName>
                                        </p:attrNameLst>
                                      </p:cBhvr>
                                      <p:rCtr x="1700" y="14300"/>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2.34223E-6 4.07407E-6 L -0.1218 0.29213 " pathEditMode="relative" rAng="0" ptsTypes="AA">
                                      <p:cBhvr>
                                        <p:cTn id="46" dur="1000" fill="hold"/>
                                        <p:tgtEl>
                                          <p:spTgt spid="42"/>
                                        </p:tgtEl>
                                        <p:attrNameLst>
                                          <p:attrName>ppt_x</p:attrName>
                                          <p:attrName>ppt_y</p:attrName>
                                        </p:attrNameLst>
                                      </p:cBhvr>
                                      <p:rCtr x="-6100" y="14600"/>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8.5231E-7 4.07407E-6 L 0.03435 0.29213 " pathEditMode="relative" rAng="0" ptsTypes="AA">
                                      <p:cBhvr>
                                        <p:cTn id="50" dur="1000" fill="hold"/>
                                        <p:tgtEl>
                                          <p:spTgt spid="40"/>
                                        </p:tgtEl>
                                        <p:attrNameLst>
                                          <p:attrName>ppt_x</p:attrName>
                                          <p:attrName>ppt_y</p:attrName>
                                        </p:attrNameLst>
                                      </p:cBhvr>
                                      <p:rCtr x="1700" y="14600"/>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0" nodeType="clickEffect">
                                  <p:stCondLst>
                                    <p:cond delay="0"/>
                                  </p:stCondLst>
                                  <p:childTnLst>
                                    <p:animMotion origin="layout" path="M 3.54587E-6 1.11111E-6 L 0.03435 0.29167 " pathEditMode="relative" rAng="0" ptsTypes="AA">
                                      <p:cBhvr>
                                        <p:cTn id="54" dur="1000" fill="hold"/>
                                        <p:tgtEl>
                                          <p:spTgt spid="41"/>
                                        </p:tgtEl>
                                        <p:attrNameLst>
                                          <p:attrName>ppt_x</p:attrName>
                                          <p:attrName>ppt_y</p:attrName>
                                        </p:attrNameLst>
                                      </p:cBhvr>
                                      <p:rCtr x="1700" y="14600"/>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2.05595E-6 4.07407E-6 L 0.02811 0.29213 " pathEditMode="relative" rAng="0" ptsTypes="AA">
                                      <p:cBhvr>
                                        <p:cTn id="58" dur="1000" fill="hold"/>
                                        <p:tgtEl>
                                          <p:spTgt spid="44"/>
                                        </p:tgtEl>
                                        <p:attrNameLst>
                                          <p:attrName>ppt_x</p:attrName>
                                          <p:attrName>ppt_y</p:attrName>
                                        </p:attrNameLst>
                                      </p:cBhvr>
                                      <p:rCtr x="1400" y="14600"/>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0" nodeType="clickEffect">
                                  <p:stCondLst>
                                    <p:cond delay="0"/>
                                  </p:stCondLst>
                                  <p:childTnLst>
                                    <p:animMotion origin="layout" path="M 2.67404E-6 1.11111E-6 L -0.00313 0.29167 " pathEditMode="relative" rAng="0" ptsTypes="AA">
                                      <p:cBhvr>
                                        <p:cTn id="62" dur="1000" fill="hold"/>
                                        <p:tgtEl>
                                          <p:spTgt spid="43"/>
                                        </p:tgtEl>
                                        <p:attrNameLst>
                                          <p:attrName>ppt_x</p:attrName>
                                          <p:attrName>ppt_y</p:attrName>
                                        </p:attrNameLst>
                                      </p:cBhvr>
                                      <p:rCtr x="-200" y="1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30" grpId="0"/>
      <p:bldP spid="31" grpId="0"/>
      <p:bldP spid="32" grpId="0"/>
      <p:bldP spid="33" grpId="0"/>
      <p:bldP spid="34"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05200" y="0"/>
            <a:ext cx="577402" cy="1862048"/>
          </a:xfrm>
          <a:prstGeom prst="rect">
            <a:avLst/>
          </a:prstGeom>
          <a:noFill/>
        </p:spPr>
        <p:txBody>
          <a:bodyPr wrap="none" lIns="91440" tIns="45720" rIns="91440" bIns="45720">
            <a:spAutoFit/>
          </a:bodyPr>
          <a:lstStyle/>
          <a:p>
            <a:pPr algn="ctr"/>
            <a:r>
              <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p>
        </p:txBody>
      </p:sp>
      <p:sp>
        <p:nvSpPr>
          <p:cNvPr id="4" name="Rectangle 3"/>
          <p:cNvSpPr/>
          <p:nvPr/>
        </p:nvSpPr>
        <p:spPr>
          <a:xfrm>
            <a:off x="7629985" y="0"/>
            <a:ext cx="904415"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Rectangle 4"/>
          <p:cNvSpPr/>
          <p:nvPr/>
        </p:nvSpPr>
        <p:spPr>
          <a:xfrm>
            <a:off x="6553200" y="0"/>
            <a:ext cx="1124026"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ctangle 5"/>
          <p:cNvSpPr/>
          <p:nvPr/>
        </p:nvSpPr>
        <p:spPr>
          <a:xfrm>
            <a:off x="5562600" y="0"/>
            <a:ext cx="1077539"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Rectangle 6"/>
          <p:cNvSpPr/>
          <p:nvPr/>
        </p:nvSpPr>
        <p:spPr>
          <a:xfrm>
            <a:off x="4114800" y="0"/>
            <a:ext cx="1473481"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8" name="Rectangle 7"/>
          <p:cNvSpPr/>
          <p:nvPr/>
        </p:nvSpPr>
        <p:spPr>
          <a:xfrm>
            <a:off x="3657600" y="4462552"/>
            <a:ext cx="1473481"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a:off x="8230425" y="4462552"/>
            <a:ext cx="904415"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 name="Rectangle 9"/>
          <p:cNvSpPr/>
          <p:nvPr/>
        </p:nvSpPr>
        <p:spPr>
          <a:xfrm>
            <a:off x="7566838" y="4462552"/>
            <a:ext cx="577402"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Rectangle 10"/>
          <p:cNvSpPr/>
          <p:nvPr/>
        </p:nvSpPr>
        <p:spPr>
          <a:xfrm>
            <a:off x="6258214" y="4462552"/>
            <a:ext cx="1124026"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2" name="Rectangle 11"/>
          <p:cNvSpPr/>
          <p:nvPr/>
        </p:nvSpPr>
        <p:spPr>
          <a:xfrm>
            <a:off x="5161701" y="4462552"/>
            <a:ext cx="1077539" cy="1862048"/>
          </a:xfrm>
          <a:prstGeom prst="rect">
            <a:avLst/>
          </a:prstGeom>
          <a:noFill/>
        </p:spPr>
        <p:txBody>
          <a:bodyPr wrap="none" lIns="91440" tIns="45720" rIns="91440" bIns="45720">
            <a:spAutoFit/>
          </a:bodyPr>
          <a:lstStyle/>
          <a:p>
            <a:pPr algn="ctr"/>
            <a:r>
              <a:rPr lang="fr-FR" sz="115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endParaRPr lang="fr-FR"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6322" name="Picture 2" descr="https://s2.qwant.com/thumbr/0x0/4/a/fa0c0d5f2ca6469cf384780729f60ebf33e1dd0c4641708a1eb960ffb98d26/seine-maritime.jpg?u=https%3A%2F%2Fwww.magicien-magie.com%2Fhaute-normandie1%2Fimages%2Fseine-maritime.jpg&amp;q=0&amp;b=1&amp;p=0&amp;a=1"/>
          <p:cNvPicPr>
            <a:picLocks noChangeAspect="1" noChangeArrowheads="1"/>
          </p:cNvPicPr>
          <p:nvPr/>
        </p:nvPicPr>
        <p:blipFill>
          <a:blip r:embed="rId3" cstate="print"/>
          <a:srcRect/>
          <a:stretch>
            <a:fillRect/>
          </a:stretch>
        </p:blipFill>
        <p:spPr bwMode="auto">
          <a:xfrm rot="717697">
            <a:off x="416717" y="1106935"/>
            <a:ext cx="3048000" cy="4340608"/>
          </a:xfrm>
          <a:prstGeom prst="rect">
            <a:avLst/>
          </a:prstGeom>
          <a:noFill/>
        </p:spPr>
      </p:pic>
      <p:sp>
        <p:nvSpPr>
          <p:cNvPr id="15" name="Bulle ronde 14"/>
          <p:cNvSpPr/>
          <p:nvPr/>
        </p:nvSpPr>
        <p:spPr>
          <a:xfrm rot="7444710">
            <a:off x="7561487" y="1508169"/>
            <a:ext cx="3988726" cy="30800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0363200" y="1600200"/>
            <a:ext cx="228599" cy="1200329"/>
          </a:xfrm>
          <a:prstGeom prst="rect">
            <a:avLst/>
          </a:prstGeom>
          <a:noFill/>
        </p:spPr>
        <p:txBody>
          <a:bodyPr wrap="square" lIns="91440" tIns="45720" rIns="91440" bIns="45720">
            <a:spAutoFit/>
          </a:bodyPr>
          <a:lstStyle/>
          <a:p>
            <a:pPr algn="ctr"/>
            <a:r>
              <a:rPr lang="fr-FR"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t>
            </a:r>
            <a:endParaRPr lang="fr-FR"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7" name="Rectangle 16"/>
          <p:cNvSpPr/>
          <p:nvPr/>
        </p:nvSpPr>
        <p:spPr>
          <a:xfrm>
            <a:off x="8153400" y="2819400"/>
            <a:ext cx="228599" cy="1200329"/>
          </a:xfrm>
          <a:prstGeom prst="rect">
            <a:avLst/>
          </a:prstGeom>
          <a:noFill/>
        </p:spPr>
        <p:txBody>
          <a:bodyPr wrap="square" lIns="91440" tIns="45720" rIns="91440" bIns="45720">
            <a:spAutoFit/>
          </a:bodyPr>
          <a:lstStyle/>
          <a:p>
            <a:pPr algn="ctr"/>
            <a:r>
              <a:rPr lang="fr-FR"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endParaRPr lang="fr-FR"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8" name="Rectangle 17"/>
          <p:cNvSpPr/>
          <p:nvPr/>
        </p:nvSpPr>
        <p:spPr>
          <a:xfrm>
            <a:off x="8915400" y="1676400"/>
            <a:ext cx="228599" cy="1200329"/>
          </a:xfrm>
          <a:prstGeom prst="rect">
            <a:avLst/>
          </a:prstGeom>
          <a:noFill/>
        </p:spPr>
        <p:txBody>
          <a:bodyPr wrap="square" lIns="91440" tIns="45720" rIns="91440" bIns="45720">
            <a:spAutoFit/>
          </a:bodyPr>
          <a:lstStyle/>
          <a:p>
            <a:pPr algn="ctr"/>
            <a:r>
              <a:rPr lang="fr-FR"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a:t>
            </a:r>
            <a:endParaRPr lang="fr-FR"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9" name="Rectangle 18"/>
          <p:cNvSpPr/>
          <p:nvPr/>
        </p:nvSpPr>
        <p:spPr>
          <a:xfrm>
            <a:off x="9144000" y="3124200"/>
            <a:ext cx="228599" cy="1200329"/>
          </a:xfrm>
          <a:prstGeom prst="rect">
            <a:avLst/>
          </a:prstGeom>
          <a:noFill/>
        </p:spPr>
        <p:txBody>
          <a:bodyPr wrap="square" lIns="91440" tIns="45720" rIns="91440" bIns="45720">
            <a:spAutoFit/>
          </a:bodyPr>
          <a:lstStyle/>
          <a:p>
            <a:pPr algn="ctr"/>
            <a:r>
              <a:rPr lang="fr-FR"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a:t>
            </a:r>
            <a:endParaRPr lang="fr-FR"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20" name="Rectangle 19"/>
          <p:cNvSpPr/>
          <p:nvPr/>
        </p:nvSpPr>
        <p:spPr>
          <a:xfrm>
            <a:off x="9982200" y="2819400"/>
            <a:ext cx="228599" cy="1200329"/>
          </a:xfrm>
          <a:prstGeom prst="rect">
            <a:avLst/>
          </a:prstGeom>
          <a:noFill/>
        </p:spPr>
        <p:txBody>
          <a:bodyPr wrap="square" lIns="91440" tIns="45720" rIns="91440" bIns="45720">
            <a:spAutoFit/>
          </a:bodyPr>
          <a:lstStyle/>
          <a:p>
            <a:pPr algn="ctr"/>
            <a:r>
              <a:rPr lang="fr-FR"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a:t>
            </a:r>
            <a:endParaRPr lang="fr-FR"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800" decel="100000"/>
                                        <p:tgtEl>
                                          <p:spTgt spid="56322"/>
                                        </p:tgtEl>
                                      </p:cBhvr>
                                    </p:animEffect>
                                    <p:anim calcmode="lin" valueType="num">
                                      <p:cBhvr>
                                        <p:cTn id="8" dur="800" decel="100000" fill="hold"/>
                                        <p:tgtEl>
                                          <p:spTgt spid="56322"/>
                                        </p:tgtEl>
                                        <p:attrNameLst>
                                          <p:attrName>style.rotation</p:attrName>
                                        </p:attrNameLst>
                                      </p:cBhvr>
                                      <p:tavLst>
                                        <p:tav tm="0">
                                          <p:val>
                                            <p:fltVal val="-90"/>
                                          </p:val>
                                        </p:tav>
                                        <p:tav tm="100000">
                                          <p:val>
                                            <p:fltVal val="0"/>
                                          </p:val>
                                        </p:tav>
                                      </p:tavLst>
                                    </p:anim>
                                    <p:anim calcmode="lin" valueType="num">
                                      <p:cBhvr>
                                        <p:cTn id="9" dur="800" decel="100000" fill="hold"/>
                                        <p:tgtEl>
                                          <p:spTgt spid="56322"/>
                                        </p:tgtEl>
                                        <p:attrNameLst>
                                          <p:attrName>ppt_x</p:attrName>
                                        </p:attrNameLst>
                                      </p:cBhvr>
                                      <p:tavLst>
                                        <p:tav tm="0">
                                          <p:val>
                                            <p:strVal val="#ppt_x+0.4"/>
                                          </p:val>
                                        </p:tav>
                                        <p:tav tm="100000">
                                          <p:val>
                                            <p:strVal val="#ppt_x-0.05"/>
                                          </p:val>
                                        </p:tav>
                                      </p:tavLst>
                                    </p:anim>
                                    <p:anim calcmode="lin" valueType="num">
                                      <p:cBhvr>
                                        <p:cTn id="10" dur="800" decel="100000" fill="hold"/>
                                        <p:tgtEl>
                                          <p:spTgt spid="563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21600000">
                                      <p:cBhvr>
                                        <p:cTn id="30" dur="2000" fill="hold"/>
                                        <p:tgtEl>
                                          <p:spTgt spid="16"/>
                                        </p:tgtEl>
                                        <p:attrNameLst>
                                          <p:attrName>r</p:attrName>
                                        </p:attrNameLst>
                                      </p:cBhvr>
                                    </p:animRot>
                                  </p:childTnLst>
                                </p:cTn>
                              </p:par>
                              <p:par>
                                <p:cTn id="31" presetID="8" presetClass="emph" presetSubtype="0" fill="hold" grpId="1" nodeType="withEffect">
                                  <p:stCondLst>
                                    <p:cond delay="0"/>
                                  </p:stCondLst>
                                  <p:childTnLst>
                                    <p:animRot by="21600000">
                                      <p:cBhvr>
                                        <p:cTn id="32" dur="2000" fill="hold"/>
                                        <p:tgtEl>
                                          <p:spTgt spid="18"/>
                                        </p:tgtEl>
                                        <p:attrNameLst>
                                          <p:attrName>r</p:attrName>
                                        </p:attrNameLst>
                                      </p:cBhvr>
                                    </p:animRot>
                                  </p:childTnLst>
                                </p:cTn>
                              </p:par>
                              <p:par>
                                <p:cTn id="33" presetID="8" presetClass="emph" presetSubtype="0" fill="hold" grpId="1" nodeType="withEffect">
                                  <p:stCondLst>
                                    <p:cond delay="0"/>
                                  </p:stCondLst>
                                  <p:childTnLst>
                                    <p:animRot by="21600000">
                                      <p:cBhvr>
                                        <p:cTn id="34" dur="2000" fill="hold"/>
                                        <p:tgtEl>
                                          <p:spTgt spid="15"/>
                                        </p:tgtEl>
                                        <p:attrNameLst>
                                          <p:attrName>r</p:attrName>
                                        </p:attrNameLst>
                                      </p:cBhvr>
                                    </p:animRot>
                                  </p:childTnLst>
                                </p:cTn>
                              </p:par>
                              <p:par>
                                <p:cTn id="35" presetID="8" presetClass="emph" presetSubtype="0" fill="hold" grpId="1" nodeType="withEffect">
                                  <p:stCondLst>
                                    <p:cond delay="0"/>
                                  </p:stCondLst>
                                  <p:childTnLst>
                                    <p:animRot by="21600000">
                                      <p:cBhvr>
                                        <p:cTn id="36" dur="2000" fill="hold"/>
                                        <p:tgtEl>
                                          <p:spTgt spid="19"/>
                                        </p:tgtEl>
                                        <p:attrNameLst>
                                          <p:attrName>r</p:attrName>
                                        </p:attrNameLst>
                                      </p:cBhvr>
                                    </p:animRot>
                                  </p:childTnLst>
                                </p:cTn>
                              </p:par>
                              <p:par>
                                <p:cTn id="37" presetID="8" presetClass="emph" presetSubtype="0" fill="hold" grpId="1" nodeType="withEffect">
                                  <p:stCondLst>
                                    <p:cond delay="0"/>
                                  </p:stCondLst>
                                  <p:childTnLst>
                                    <p:animRot by="21600000">
                                      <p:cBhvr>
                                        <p:cTn id="38" dur="2000" fill="hold"/>
                                        <p:tgtEl>
                                          <p:spTgt spid="17"/>
                                        </p:tgtEl>
                                        <p:attrNameLst>
                                          <p:attrName>r</p:attrName>
                                        </p:attrNameLst>
                                      </p:cBhvr>
                                    </p:animRot>
                                  </p:childTnLst>
                                </p:cTn>
                              </p:par>
                              <p:par>
                                <p:cTn id="39" presetID="8" presetClass="emph" presetSubtype="0" fill="hold" grpId="1" nodeType="withEffect">
                                  <p:stCondLst>
                                    <p:cond delay="0"/>
                                  </p:stCondLst>
                                  <p:childTnLst>
                                    <p:animRot by="21600000">
                                      <p:cBhvr>
                                        <p:cTn id="40" dur="2000" fill="hold"/>
                                        <p:tgtEl>
                                          <p:spTgt spid="20"/>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mph" presetSubtype="0" fill="hold" grpId="1" nodeType="clickEffect">
                                  <p:stCondLst>
                                    <p:cond delay="0"/>
                                  </p:stCondLst>
                                  <p:childTnLst>
                                    <p:animScale>
                                      <p:cBhvr>
                                        <p:cTn id="74" dur="2000" fill="hold"/>
                                        <p:tgtEl>
                                          <p:spTgt spid="8"/>
                                        </p:tgtEl>
                                      </p:cBhvr>
                                      <p:by x="150000" y="150000"/>
                                    </p:animScale>
                                  </p:childTnLst>
                                </p:cTn>
                              </p:par>
                              <p:par>
                                <p:cTn id="75" presetID="6" presetClass="emph" presetSubtype="0" fill="hold" grpId="1" nodeType="withEffect">
                                  <p:stCondLst>
                                    <p:cond delay="0"/>
                                  </p:stCondLst>
                                  <p:childTnLst>
                                    <p:animScale>
                                      <p:cBhvr>
                                        <p:cTn id="76" dur="2000" fill="hold"/>
                                        <p:tgtEl>
                                          <p:spTgt spid="12"/>
                                        </p:tgtEl>
                                      </p:cBhvr>
                                      <p:by x="150000" y="150000"/>
                                    </p:animScale>
                                  </p:childTnLst>
                                </p:cTn>
                              </p:par>
                              <p:par>
                                <p:cTn id="77" presetID="6" presetClass="emph" presetSubtype="0" fill="hold" grpId="1" nodeType="withEffect">
                                  <p:stCondLst>
                                    <p:cond delay="0"/>
                                  </p:stCondLst>
                                  <p:childTnLst>
                                    <p:animScale>
                                      <p:cBhvr>
                                        <p:cTn id="78" dur="2000" fill="hold"/>
                                        <p:tgtEl>
                                          <p:spTgt spid="11"/>
                                        </p:tgtEl>
                                      </p:cBhvr>
                                      <p:by x="150000" y="150000"/>
                                    </p:animScale>
                                  </p:childTnLst>
                                </p:cTn>
                              </p:par>
                              <p:par>
                                <p:cTn id="79" presetID="6" presetClass="emph" presetSubtype="0" fill="hold" grpId="1" nodeType="withEffect">
                                  <p:stCondLst>
                                    <p:cond delay="0"/>
                                  </p:stCondLst>
                                  <p:childTnLst>
                                    <p:animScale>
                                      <p:cBhvr>
                                        <p:cTn id="80" dur="2000" fill="hold"/>
                                        <p:tgtEl>
                                          <p:spTgt spid="10"/>
                                        </p:tgtEl>
                                      </p:cBhvr>
                                      <p:by x="150000" y="150000"/>
                                    </p:animScale>
                                  </p:childTnLst>
                                </p:cTn>
                              </p:par>
                              <p:par>
                                <p:cTn id="81" presetID="6" presetClass="emph" presetSubtype="0" fill="hold" grpId="1" nodeType="withEffect">
                                  <p:stCondLst>
                                    <p:cond delay="0"/>
                                  </p:stCondLst>
                                  <p:childTnLst>
                                    <p:animScale>
                                      <p:cBhvr>
                                        <p:cTn id="82"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2" grpId="0"/>
      <p:bldP spid="12" grpId="1"/>
      <p:bldP spid="15" grpId="0" animBg="1"/>
      <p:bldP spid="15" grpId="1" animBg="1"/>
      <p:bldP spid="16" grpId="0"/>
      <p:bldP spid="16" grpId="1"/>
      <p:bldP spid="17" grpId="0"/>
      <p:bldP spid="17" grpId="1"/>
      <p:bldP spid="18" grpId="0"/>
      <p:bldP spid="18" grpId="1"/>
      <p:bldP spid="19" grpId="0"/>
      <p:bldP spid="19" grpId="1"/>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3" name="ZoneTexte 2">
            <a:extLst>
              <a:ext uri="{FF2B5EF4-FFF2-40B4-BE49-F238E27FC236}">
                <a16:creationId xmlns:a16="http://schemas.microsoft.com/office/drawing/2014/main" xmlns="" id="{B62B915C-6032-9642-A9B0-42A93B004DAF}"/>
              </a:ext>
            </a:extLst>
          </p:cNvPr>
          <p:cNvSpPr txBox="1"/>
          <p:nvPr/>
        </p:nvSpPr>
        <p:spPr>
          <a:xfrm>
            <a:off x="5181600" y="3428999"/>
            <a:ext cx="1750483" cy="898525"/>
          </a:xfrm>
          <a:prstGeom prst="rect">
            <a:avLst/>
          </a:prstGeom>
          <a:noFill/>
        </p:spPr>
        <p:txBody>
          <a:bodyPr wrap="square" rtlCol="0">
            <a:spAutoFit/>
          </a:bodyPr>
          <a:lstStyle/>
          <a:p>
            <a:pPr algn="l"/>
            <a:endParaRPr lang="fr-FR" dirty="0"/>
          </a:p>
        </p:txBody>
      </p:sp>
      <p:sp>
        <p:nvSpPr>
          <p:cNvPr id="5" name="Rectangle 4"/>
          <p:cNvSpPr/>
          <p:nvPr/>
        </p:nvSpPr>
        <p:spPr>
          <a:xfrm>
            <a:off x="3200400" y="0"/>
            <a:ext cx="6096000" cy="6370975"/>
          </a:xfrm>
          <a:prstGeom prst="rect">
            <a:avLst/>
          </a:prstGeom>
        </p:spPr>
        <p:txBody>
          <a:bodyPr>
            <a:spAutoFit/>
          </a:bodyPr>
          <a:lstStyle/>
          <a:p>
            <a:r>
              <a:rPr lang="fr-FR" sz="1400" b="1" dirty="0"/>
              <a:t> </a:t>
            </a:r>
            <a:endParaRPr lang="fr-FR" sz="1200" dirty="0"/>
          </a:p>
          <a:p>
            <a:r>
              <a:rPr lang="fr-FR" sz="2600" dirty="0"/>
              <a:t>Par le jeu des anagrammes,</a:t>
            </a:r>
          </a:p>
          <a:p>
            <a:r>
              <a:rPr lang="fr-FR" sz="2600" dirty="0"/>
              <a:t>Sans une lettre de trop,</a:t>
            </a:r>
          </a:p>
          <a:p>
            <a:r>
              <a:rPr lang="fr-FR" sz="2600" dirty="0"/>
              <a:t>Tu découvres le sésame</a:t>
            </a:r>
          </a:p>
          <a:p>
            <a:r>
              <a:rPr lang="fr-FR" sz="2600" dirty="0"/>
              <a:t>Des mots qui font d’autres mots.</a:t>
            </a:r>
          </a:p>
          <a:p>
            <a:r>
              <a:rPr lang="fr-FR" dirty="0"/>
              <a:t> </a:t>
            </a:r>
            <a:endParaRPr lang="fr-FR" sz="1100" dirty="0"/>
          </a:p>
          <a:p>
            <a:r>
              <a:rPr lang="fr-FR" sz="2600" dirty="0"/>
              <a:t>Me croiras-tu si je m’écrie</a:t>
            </a:r>
          </a:p>
          <a:p>
            <a:r>
              <a:rPr lang="fr-FR" sz="2600" dirty="0"/>
              <a:t>Que toute NEIGE a du GÉNIE ?</a:t>
            </a:r>
          </a:p>
          <a:p>
            <a:r>
              <a:rPr lang="fr-FR" sz="2000" dirty="0"/>
              <a:t> </a:t>
            </a:r>
            <a:endParaRPr lang="fr-FR" sz="1200" dirty="0"/>
          </a:p>
          <a:p>
            <a:r>
              <a:rPr lang="fr-FR" sz="2600" dirty="0"/>
              <a:t>Vas-tu prétendre que je triche</a:t>
            </a:r>
          </a:p>
          <a:p>
            <a:r>
              <a:rPr lang="fr-FR" sz="2600" dirty="0"/>
              <a:t>Si je change ton CHIEN en NICHE ?</a:t>
            </a:r>
          </a:p>
          <a:p>
            <a:r>
              <a:rPr lang="fr-FR" sz="1600" dirty="0"/>
              <a:t> </a:t>
            </a:r>
          </a:p>
          <a:p>
            <a:r>
              <a:rPr lang="fr-FR" sz="2600" dirty="0"/>
              <a:t>Me traiteras-tu de vantard</a:t>
            </a:r>
          </a:p>
          <a:p>
            <a:r>
              <a:rPr lang="fr-FR" sz="2600" dirty="0"/>
              <a:t>Si une HARPE devient un PHARE ?</a:t>
            </a:r>
          </a:p>
          <a:p>
            <a:r>
              <a:rPr lang="fr-FR" sz="2600" dirty="0"/>
              <a:t> </a:t>
            </a:r>
          </a:p>
          <a:p>
            <a:r>
              <a:rPr lang="fr-FR" sz="2600" dirty="0"/>
              <a:t>Tout est permis en poésie.</a:t>
            </a:r>
          </a:p>
          <a:p>
            <a:r>
              <a:rPr lang="fr-FR" sz="2600" dirty="0"/>
              <a:t>Grâce </a:t>
            </a:r>
            <a:r>
              <a:rPr lang="fr-FR" sz="2600"/>
              <a:t>aux </a:t>
            </a:r>
            <a:r>
              <a:rPr lang="fr-FR" sz="2600" smtClean="0"/>
              <a:t>mots, </a:t>
            </a:r>
            <a:r>
              <a:rPr lang="fr-FR" sz="2600" dirty="0"/>
              <a:t>l’IMAGE est MAGIE</a:t>
            </a:r>
            <a:r>
              <a:rPr lang="fr-FR" sz="2800" dirty="0"/>
              <a:t>.</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itchFamily="66" charset="0"/>
              </a:rPr>
              <a:t>MAINTENANT </a:t>
            </a:r>
            <a:r>
              <a:rPr lang="fr-FR" cap="all" dirty="0">
                <a:latin typeface="Comic Sans MS" pitchFamily="66" charset="0"/>
              </a:rPr>
              <a:t>à </a:t>
            </a:r>
            <a:r>
              <a:rPr lang="fr-FR" dirty="0">
                <a:latin typeface="Comic Sans MS" pitchFamily="66" charset="0"/>
              </a:rPr>
              <a:t>TON TOUR </a:t>
            </a:r>
          </a:p>
        </p:txBody>
      </p:sp>
      <p:pic>
        <p:nvPicPr>
          <p:cNvPr id="2050" name="Picture 2" descr="H:\Emoticon\emoticon-1392280_1280orange.png"/>
          <p:cNvPicPr>
            <a:picLocks noChangeAspect="1" noChangeArrowheads="1"/>
          </p:cNvPicPr>
          <p:nvPr/>
        </p:nvPicPr>
        <p:blipFill>
          <a:blip r:embed="rId2" cstate="print"/>
          <a:srcRect/>
          <a:stretch>
            <a:fillRect/>
          </a:stretch>
        </p:blipFill>
        <p:spPr bwMode="auto">
          <a:xfrm>
            <a:off x="4343400" y="2057400"/>
            <a:ext cx="3276600" cy="36861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1676400"/>
            <a:ext cx="8305800" cy="4647426"/>
          </a:xfrm>
          <a:prstGeom prst="rect">
            <a:avLst/>
          </a:prstGeom>
        </p:spPr>
        <p:txBody>
          <a:bodyPr wrap="square">
            <a:spAutoFit/>
          </a:bodyPr>
          <a:lstStyle/>
          <a:p>
            <a:r>
              <a:rPr lang="fr-FR" sz="4000" dirty="0"/>
              <a:t>Me croiras-tu si </a:t>
            </a:r>
            <a:r>
              <a:rPr lang="fr-FR" sz="4000" dirty="0" smtClean="0"/>
              <a:t>je te dis</a:t>
            </a:r>
            <a:endParaRPr lang="fr-FR" sz="4000" dirty="0"/>
          </a:p>
          <a:p>
            <a:r>
              <a:rPr lang="fr-FR" sz="4000" dirty="0"/>
              <a:t>Que MAI est </a:t>
            </a:r>
            <a:r>
              <a:rPr lang="fr-FR" sz="4000" dirty="0" smtClean="0"/>
              <a:t>mon meilleur           </a:t>
            </a:r>
            <a:r>
              <a:rPr lang="fr-FR" sz="4000" dirty="0"/>
              <a:t> ?</a:t>
            </a:r>
          </a:p>
          <a:p>
            <a:r>
              <a:rPr lang="fr-FR" sz="3200" dirty="0"/>
              <a:t> </a:t>
            </a:r>
            <a:endParaRPr lang="fr-FR" dirty="0"/>
          </a:p>
          <a:p>
            <a:r>
              <a:rPr lang="fr-FR" sz="4000" dirty="0" smtClean="0"/>
              <a:t>Diras-tu que je perds la boule</a:t>
            </a:r>
            <a:endParaRPr lang="fr-FR" sz="4000" dirty="0"/>
          </a:p>
          <a:p>
            <a:r>
              <a:rPr lang="fr-FR" sz="4000" dirty="0"/>
              <a:t>Si je change ta </a:t>
            </a:r>
            <a:r>
              <a:rPr lang="fr-FR" sz="4000" dirty="0" smtClean="0"/>
              <a:t>LOUPE </a:t>
            </a:r>
            <a:r>
              <a:rPr lang="fr-FR" sz="4000" dirty="0"/>
              <a:t>en </a:t>
            </a:r>
            <a:r>
              <a:rPr lang="fr-FR" sz="4000" dirty="0" smtClean="0"/>
              <a:t>              </a:t>
            </a:r>
            <a:r>
              <a:rPr lang="fr-FR" sz="4000" dirty="0"/>
              <a:t> ?</a:t>
            </a:r>
          </a:p>
          <a:p>
            <a:r>
              <a:rPr lang="fr-FR" sz="2400" dirty="0"/>
              <a:t> </a:t>
            </a:r>
          </a:p>
          <a:p>
            <a:r>
              <a:rPr lang="fr-FR" sz="4000" dirty="0"/>
              <a:t>M’accuseras-tu de </a:t>
            </a:r>
            <a:r>
              <a:rPr lang="fr-FR" sz="4000" dirty="0" smtClean="0"/>
              <a:t>rêver</a:t>
            </a:r>
            <a:endParaRPr lang="fr-FR" sz="4000" dirty="0"/>
          </a:p>
          <a:p>
            <a:r>
              <a:rPr lang="fr-FR" sz="4000" dirty="0"/>
              <a:t>Si une ROSE devient </a:t>
            </a:r>
            <a:r>
              <a:rPr lang="fr-FR" sz="4000" dirty="0" smtClean="0"/>
              <a:t>                   </a:t>
            </a:r>
            <a:r>
              <a:rPr lang="fr-FR" sz="4000" dirty="0"/>
              <a:t> ?</a:t>
            </a:r>
          </a:p>
        </p:txBody>
      </p:sp>
      <p:sp>
        <p:nvSpPr>
          <p:cNvPr id="10" name="Titre 1"/>
          <p:cNvSpPr>
            <a:spLocks noGrp="1"/>
          </p:cNvSpPr>
          <p:nvPr>
            <p:ph type="title"/>
          </p:nvPr>
        </p:nvSpPr>
        <p:spPr>
          <a:xfrm>
            <a:off x="152400" y="0"/>
            <a:ext cx="11887200" cy="1325563"/>
          </a:xfrm>
        </p:spPr>
        <p:txBody>
          <a:bodyPr/>
          <a:lstStyle/>
          <a:p>
            <a:pPr algn="ctr"/>
            <a:r>
              <a:rPr lang="fr-FR" u="sng" dirty="0">
                <a:solidFill>
                  <a:srgbClr val="0070C0"/>
                </a:solidFill>
              </a:rPr>
              <a:t>Sauras-tu </a:t>
            </a:r>
            <a:r>
              <a:rPr lang="fr-FR" u="sng" dirty="0" smtClean="0">
                <a:solidFill>
                  <a:srgbClr val="0070C0"/>
                </a:solidFill>
              </a:rPr>
              <a:t>compléter ce poème ?</a:t>
            </a:r>
            <a:endParaRPr lang="fr-FR" u="sng"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0"/>
            <a:ext cx="11887200" cy="1325563"/>
          </a:xfrm>
        </p:spPr>
        <p:txBody>
          <a:bodyPr/>
          <a:lstStyle/>
          <a:p>
            <a:pPr algn="ctr"/>
            <a:r>
              <a:rPr lang="fr-FR" u="sng" dirty="0">
                <a:solidFill>
                  <a:srgbClr val="0070C0"/>
                </a:solidFill>
              </a:rPr>
              <a:t>Sauras-tu retrouver les anagrammes de ces mots ?</a:t>
            </a:r>
          </a:p>
        </p:txBody>
      </p:sp>
      <p:sp>
        <p:nvSpPr>
          <p:cNvPr id="8" name="Rectangle 7"/>
          <p:cNvSpPr/>
          <p:nvPr/>
        </p:nvSpPr>
        <p:spPr>
          <a:xfrm>
            <a:off x="884767" y="1515536"/>
            <a:ext cx="1665817" cy="4401205"/>
          </a:xfrm>
          <a:prstGeom prst="rect">
            <a:avLst/>
          </a:prstGeom>
        </p:spPr>
        <p:txBody>
          <a:bodyPr wrap="square">
            <a:spAutoFit/>
          </a:bodyPr>
          <a:lstStyle/>
          <a:p>
            <a:r>
              <a:rPr lang="fr-FR" sz="4000" dirty="0"/>
              <a:t>MAI</a:t>
            </a:r>
          </a:p>
          <a:p>
            <a:endParaRPr lang="fr-FR" sz="4000" dirty="0"/>
          </a:p>
          <a:p>
            <a:r>
              <a:rPr lang="fr-FR" sz="4000" dirty="0"/>
              <a:t>PEUR</a:t>
            </a:r>
          </a:p>
          <a:p>
            <a:endParaRPr lang="fr-FR" sz="4000" dirty="0"/>
          </a:p>
          <a:p>
            <a:r>
              <a:rPr lang="fr-FR" sz="4000" dirty="0"/>
              <a:t>POULE</a:t>
            </a:r>
          </a:p>
          <a:p>
            <a:endParaRPr lang="fr-FR" sz="4000" dirty="0"/>
          </a:p>
          <a:p>
            <a:r>
              <a:rPr lang="fr-FR" sz="4000" dirty="0"/>
              <a:t>OSER</a:t>
            </a:r>
          </a:p>
        </p:txBody>
      </p:sp>
      <p:sp>
        <p:nvSpPr>
          <p:cNvPr id="3" name="ZoneTexte 2">
            <a:extLst>
              <a:ext uri="{FF2B5EF4-FFF2-40B4-BE49-F238E27FC236}">
                <a16:creationId xmlns:a16="http://schemas.microsoft.com/office/drawing/2014/main" xmlns="" id="{70D7D795-94D4-194E-866E-6962C81A41F5}"/>
              </a:ext>
            </a:extLst>
          </p:cNvPr>
          <p:cNvSpPr txBox="1"/>
          <p:nvPr/>
        </p:nvSpPr>
        <p:spPr>
          <a:xfrm>
            <a:off x="3879849" y="1625596"/>
            <a:ext cx="5031318" cy="523220"/>
          </a:xfrm>
          <a:prstGeom prst="rect">
            <a:avLst/>
          </a:prstGeom>
          <a:noFill/>
        </p:spPr>
        <p:txBody>
          <a:bodyPr wrap="square" rtlCol="0">
            <a:spAutoFit/>
          </a:bodyPr>
          <a:lstStyle/>
          <a:p>
            <a:pPr algn="l"/>
            <a:r>
              <a:rPr lang="fr-FR" sz="2800" dirty="0"/>
              <a:t>Personne de confiance</a:t>
            </a:r>
          </a:p>
        </p:txBody>
      </p:sp>
      <p:sp>
        <p:nvSpPr>
          <p:cNvPr id="4" name="ZoneTexte 3">
            <a:extLst>
              <a:ext uri="{FF2B5EF4-FFF2-40B4-BE49-F238E27FC236}">
                <a16:creationId xmlns:a16="http://schemas.microsoft.com/office/drawing/2014/main" xmlns="" id="{64A200A3-3FB0-DB4A-9240-ACBCB9D528D9}"/>
              </a:ext>
            </a:extLst>
          </p:cNvPr>
          <p:cNvSpPr txBox="1"/>
          <p:nvPr/>
        </p:nvSpPr>
        <p:spPr>
          <a:xfrm>
            <a:off x="3911604" y="2736849"/>
            <a:ext cx="3327400" cy="523220"/>
          </a:xfrm>
          <a:prstGeom prst="rect">
            <a:avLst/>
          </a:prstGeom>
          <a:noFill/>
        </p:spPr>
        <p:txBody>
          <a:bodyPr wrap="square" rtlCol="0">
            <a:spAutoFit/>
          </a:bodyPr>
          <a:lstStyle/>
          <a:p>
            <a:pPr algn="l"/>
            <a:r>
              <a:rPr lang="fr-FR" sz="2800" dirty="0"/>
              <a:t>Sans impureté</a:t>
            </a:r>
          </a:p>
        </p:txBody>
      </p:sp>
      <p:sp>
        <p:nvSpPr>
          <p:cNvPr id="5" name="ZoneTexte 4">
            <a:extLst>
              <a:ext uri="{FF2B5EF4-FFF2-40B4-BE49-F238E27FC236}">
                <a16:creationId xmlns:a16="http://schemas.microsoft.com/office/drawing/2014/main" xmlns="" id="{43E49794-8295-B245-834E-F38A41D90D7C}"/>
              </a:ext>
            </a:extLst>
          </p:cNvPr>
          <p:cNvSpPr txBox="1"/>
          <p:nvPr/>
        </p:nvSpPr>
        <p:spPr>
          <a:xfrm>
            <a:off x="3826934" y="4059763"/>
            <a:ext cx="4216400" cy="523220"/>
          </a:xfrm>
          <a:prstGeom prst="rect">
            <a:avLst/>
          </a:prstGeom>
          <a:noFill/>
        </p:spPr>
        <p:txBody>
          <a:bodyPr wrap="square" rtlCol="0">
            <a:spAutoFit/>
          </a:bodyPr>
          <a:lstStyle/>
          <a:p>
            <a:pPr algn="l"/>
            <a:r>
              <a:rPr lang="fr-FR" sz="2800" dirty="0"/>
              <a:t>Objet pour voir plus gros</a:t>
            </a:r>
          </a:p>
        </p:txBody>
      </p:sp>
      <p:sp>
        <p:nvSpPr>
          <p:cNvPr id="6" name="ZoneTexte 5">
            <a:extLst>
              <a:ext uri="{FF2B5EF4-FFF2-40B4-BE49-F238E27FC236}">
                <a16:creationId xmlns:a16="http://schemas.microsoft.com/office/drawing/2014/main" xmlns="" id="{BEE2C802-38A0-D64D-A51D-71575002189C}"/>
              </a:ext>
            </a:extLst>
          </p:cNvPr>
          <p:cNvSpPr txBox="1"/>
          <p:nvPr/>
        </p:nvSpPr>
        <p:spPr>
          <a:xfrm>
            <a:off x="3848103" y="5334000"/>
            <a:ext cx="4576233" cy="523220"/>
          </a:xfrm>
          <a:prstGeom prst="rect">
            <a:avLst/>
          </a:prstGeom>
          <a:noFill/>
        </p:spPr>
        <p:txBody>
          <a:bodyPr wrap="square" rtlCol="0">
            <a:spAutoFit/>
          </a:bodyPr>
          <a:lstStyle/>
          <a:p>
            <a:pPr algn="l"/>
            <a:r>
              <a:rPr lang="fr-FR" sz="2800" dirty="0"/>
              <a:t>Couleur ou fleur</a:t>
            </a:r>
          </a:p>
        </p:txBody>
      </p:sp>
      <p:sp>
        <p:nvSpPr>
          <p:cNvPr id="7" name="ZoneTexte 6">
            <a:extLst>
              <a:ext uri="{FF2B5EF4-FFF2-40B4-BE49-F238E27FC236}">
                <a16:creationId xmlns:a16="http://schemas.microsoft.com/office/drawing/2014/main" xmlns="" id="{C07E88D9-FCEC-5B40-A3D0-1DF8F1CF88FF}"/>
              </a:ext>
            </a:extLst>
          </p:cNvPr>
          <p:cNvSpPr txBox="1"/>
          <p:nvPr/>
        </p:nvSpPr>
        <p:spPr>
          <a:xfrm>
            <a:off x="9518649" y="1509183"/>
            <a:ext cx="1189574" cy="707886"/>
          </a:xfrm>
          <a:prstGeom prst="rect">
            <a:avLst/>
          </a:prstGeom>
          <a:noFill/>
        </p:spPr>
        <p:txBody>
          <a:bodyPr wrap="square" rtlCol="0">
            <a:spAutoFit/>
          </a:bodyPr>
          <a:lstStyle/>
          <a:p>
            <a:pPr algn="l"/>
            <a:r>
              <a:rPr lang="fr-FR" sz="4000" dirty="0">
                <a:solidFill>
                  <a:schemeClr val="accent2"/>
                </a:solidFill>
              </a:rPr>
              <a:t>AMI</a:t>
            </a:r>
          </a:p>
        </p:txBody>
      </p:sp>
      <p:sp>
        <p:nvSpPr>
          <p:cNvPr id="10" name="ZoneTexte 9">
            <a:extLst>
              <a:ext uri="{FF2B5EF4-FFF2-40B4-BE49-F238E27FC236}">
                <a16:creationId xmlns:a16="http://schemas.microsoft.com/office/drawing/2014/main" xmlns="" id="{C99617E5-211E-4C42-8429-197D55881C7F}"/>
              </a:ext>
            </a:extLst>
          </p:cNvPr>
          <p:cNvSpPr txBox="1"/>
          <p:nvPr/>
        </p:nvSpPr>
        <p:spPr>
          <a:xfrm>
            <a:off x="9459382" y="2603497"/>
            <a:ext cx="1473205" cy="707886"/>
          </a:xfrm>
          <a:prstGeom prst="rect">
            <a:avLst/>
          </a:prstGeom>
          <a:noFill/>
        </p:spPr>
        <p:txBody>
          <a:bodyPr wrap="square" rtlCol="0">
            <a:spAutoFit/>
          </a:bodyPr>
          <a:lstStyle/>
          <a:p>
            <a:pPr algn="l"/>
            <a:r>
              <a:rPr lang="fr-FR" sz="4000" dirty="0">
                <a:solidFill>
                  <a:schemeClr val="accent2"/>
                </a:solidFill>
              </a:rPr>
              <a:t>PURE</a:t>
            </a:r>
          </a:p>
        </p:txBody>
      </p:sp>
      <p:sp>
        <p:nvSpPr>
          <p:cNvPr id="12" name="ZoneTexte 11">
            <a:extLst>
              <a:ext uri="{FF2B5EF4-FFF2-40B4-BE49-F238E27FC236}">
                <a16:creationId xmlns:a16="http://schemas.microsoft.com/office/drawing/2014/main" xmlns="" id="{1CC656BA-9527-8F47-8461-28F75CAA5A13}"/>
              </a:ext>
            </a:extLst>
          </p:cNvPr>
          <p:cNvSpPr txBox="1"/>
          <p:nvPr/>
        </p:nvSpPr>
        <p:spPr>
          <a:xfrm>
            <a:off x="9444568" y="3875097"/>
            <a:ext cx="1890188" cy="707886"/>
          </a:xfrm>
          <a:prstGeom prst="rect">
            <a:avLst/>
          </a:prstGeom>
          <a:noFill/>
        </p:spPr>
        <p:txBody>
          <a:bodyPr wrap="square" rtlCol="0">
            <a:spAutoFit/>
          </a:bodyPr>
          <a:lstStyle/>
          <a:p>
            <a:pPr algn="l"/>
            <a:r>
              <a:rPr lang="fr-FR" sz="4000" dirty="0">
                <a:solidFill>
                  <a:schemeClr val="accent2"/>
                </a:solidFill>
              </a:rPr>
              <a:t>LOUPE</a:t>
            </a:r>
          </a:p>
        </p:txBody>
      </p:sp>
      <p:sp>
        <p:nvSpPr>
          <p:cNvPr id="14" name="ZoneTexte 13">
            <a:extLst>
              <a:ext uri="{FF2B5EF4-FFF2-40B4-BE49-F238E27FC236}">
                <a16:creationId xmlns:a16="http://schemas.microsoft.com/office/drawing/2014/main" xmlns="" id="{7BA7A8C2-23B1-894B-8849-0A8D33DF7777}"/>
              </a:ext>
            </a:extLst>
          </p:cNvPr>
          <p:cNvSpPr txBox="1"/>
          <p:nvPr/>
        </p:nvSpPr>
        <p:spPr>
          <a:xfrm>
            <a:off x="9417046" y="5286913"/>
            <a:ext cx="1890188" cy="707886"/>
          </a:xfrm>
          <a:prstGeom prst="rect">
            <a:avLst/>
          </a:prstGeom>
          <a:noFill/>
        </p:spPr>
        <p:txBody>
          <a:bodyPr wrap="square" rtlCol="0">
            <a:spAutoFit/>
          </a:bodyPr>
          <a:lstStyle/>
          <a:p>
            <a:pPr algn="l"/>
            <a:r>
              <a:rPr lang="fr-FR" sz="4000" dirty="0">
                <a:solidFill>
                  <a:schemeClr val="accent2"/>
                </a:solidFill>
              </a:rPr>
              <a:t>ROSE</a:t>
            </a:r>
          </a:p>
        </p:txBody>
      </p:sp>
    </p:spTree>
    <p:extLst>
      <p:ext uri="{BB962C8B-B14F-4D97-AF65-F5344CB8AC3E}">
        <p14:creationId xmlns:p14="http://schemas.microsoft.com/office/powerpoint/2010/main" val="11054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4)">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4)">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4)">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B85B3283-C6C8-A140-84F5-EF4020F45A97}"/>
              </a:ext>
            </a:extLst>
          </p:cNvPr>
          <p:cNvSpPr txBox="1"/>
          <p:nvPr/>
        </p:nvSpPr>
        <p:spPr>
          <a:xfrm>
            <a:off x="838200" y="0"/>
            <a:ext cx="10466917" cy="7140416"/>
          </a:xfrm>
          <a:prstGeom prst="rect">
            <a:avLst/>
          </a:prstGeom>
          <a:noFill/>
        </p:spPr>
        <p:txBody>
          <a:bodyPr wrap="square" rtlCol="0">
            <a:spAutoFit/>
          </a:bodyPr>
          <a:lstStyle/>
          <a:p>
            <a:pPr algn="ctr"/>
            <a:r>
              <a:rPr lang="fr-FR" sz="2800" u="sng" dirty="0"/>
              <a:t>Les prénoms</a:t>
            </a:r>
          </a:p>
          <a:p>
            <a:pPr algn="ctr"/>
            <a:endParaRPr lang="fr-FR" sz="2800" dirty="0"/>
          </a:p>
          <a:p>
            <a:pPr algn="ctr"/>
            <a:r>
              <a:rPr lang="fr-FR" sz="2800" dirty="0"/>
              <a:t>MARIE conjugue le verbe </a:t>
            </a:r>
            <a:r>
              <a:rPr lang="fr-FR" sz="2800" dirty="0" smtClean="0"/>
              <a:t>AIMER</a:t>
            </a:r>
          </a:p>
          <a:p>
            <a:pPr algn="ctr"/>
            <a:r>
              <a:rPr lang="fr-FR" sz="2800" dirty="0" smtClean="0"/>
              <a:t>LUCIEN dessine       	                 </a:t>
            </a:r>
          </a:p>
          <a:p>
            <a:pPr algn="ctr"/>
            <a:r>
              <a:rPr lang="fr-FR" sz="2800" dirty="0" smtClean="0"/>
              <a:t>ARMELLE </a:t>
            </a:r>
            <a:r>
              <a:rPr lang="fr-FR" sz="2800" dirty="0"/>
              <a:t>joue à la MARELLE</a:t>
            </a:r>
          </a:p>
          <a:p>
            <a:pPr algn="ctr"/>
            <a:r>
              <a:rPr lang="fr-FR" sz="2800" dirty="0"/>
              <a:t>BARNABÉ se déguise EN BABAR</a:t>
            </a:r>
          </a:p>
          <a:p>
            <a:pPr algn="ctr"/>
            <a:r>
              <a:rPr lang="fr-FR" sz="2800" dirty="0"/>
              <a:t>CHLOE répondit </a:t>
            </a:r>
            <a:r>
              <a:rPr lang="fr-FR" sz="2800" dirty="0" smtClean="0"/>
              <a:t>		   	 </a:t>
            </a:r>
            <a:endParaRPr lang="fr-FR" sz="2800" dirty="0"/>
          </a:p>
          <a:p>
            <a:pPr algn="ctr"/>
            <a:r>
              <a:rPr lang="fr-FR" sz="2800" dirty="0"/>
              <a:t>JADE est revenue … </a:t>
            </a:r>
            <a:r>
              <a:rPr lang="fr-FR" sz="2800" dirty="0" err="1"/>
              <a:t>DEJA</a:t>
            </a:r>
            <a:r>
              <a:rPr lang="fr-FR" sz="2800" dirty="0"/>
              <a:t> !</a:t>
            </a:r>
          </a:p>
          <a:p>
            <a:pPr algn="ctr"/>
            <a:r>
              <a:rPr lang="fr-FR" sz="2800" dirty="0"/>
              <a:t>ROSINE coiffe ses mèches NOIRES</a:t>
            </a:r>
          </a:p>
          <a:p>
            <a:pPr algn="ctr"/>
            <a:r>
              <a:rPr lang="fr-FR" sz="2800" dirty="0"/>
              <a:t>SOLANGE trace </a:t>
            </a:r>
            <a:r>
              <a:rPr lang="fr-FR" sz="2800" dirty="0" smtClean="0"/>
              <a:t>un		</a:t>
            </a:r>
            <a:endParaRPr lang="fr-FR" sz="2800" dirty="0"/>
          </a:p>
          <a:p>
            <a:pPr algn="ctr"/>
            <a:r>
              <a:rPr lang="fr-FR" sz="2800" dirty="0"/>
              <a:t>OLIVIER part en VOILIER</a:t>
            </a:r>
          </a:p>
          <a:p>
            <a:pPr algn="ctr"/>
            <a:r>
              <a:rPr lang="fr-FR" sz="2800" dirty="0"/>
              <a:t>VALERIE pense </a:t>
            </a:r>
            <a:r>
              <a:rPr lang="fr-FR" sz="2800" dirty="0" err="1"/>
              <a:t>qu</a:t>
            </a:r>
            <a:r>
              <a:rPr lang="fr-FR" sz="2800" dirty="0"/>
              <a:t>’ IL A REVE </a:t>
            </a:r>
          </a:p>
          <a:p>
            <a:pPr algn="ctr"/>
            <a:r>
              <a:rPr lang="fr-FR" sz="2800" dirty="0"/>
              <a:t>DAMIEN </a:t>
            </a:r>
            <a:r>
              <a:rPr lang="fr-FR" sz="2800" dirty="0" smtClean="0"/>
              <a:t>revient		</a:t>
            </a:r>
            <a:endParaRPr lang="fr-FR" sz="2800" dirty="0"/>
          </a:p>
          <a:p>
            <a:pPr algn="ctr"/>
            <a:r>
              <a:rPr lang="fr-FR" sz="2800" dirty="0"/>
              <a:t>EDMA est une vraie petite DAME</a:t>
            </a:r>
          </a:p>
          <a:p>
            <a:pPr algn="l"/>
            <a:endParaRPr lang="fr-FR" sz="1000" dirty="0"/>
          </a:p>
          <a:p>
            <a:pPr algn="r"/>
            <a:endParaRPr lang="fr-FR" sz="1400" dirty="0" smtClean="0"/>
          </a:p>
          <a:p>
            <a:pPr algn="r"/>
            <a:r>
              <a:rPr lang="fr-FR" sz="1400" dirty="0" smtClean="0"/>
              <a:t>Gildas </a:t>
            </a:r>
            <a:r>
              <a:rPr lang="fr-FR" sz="1400" dirty="0"/>
              <a:t>Feré, les mots décollent, 2004, </a:t>
            </a:r>
            <a:r>
              <a:rPr lang="fr-FR" sz="1400" dirty="0" smtClean="0"/>
              <a:t>© L’Ecole </a:t>
            </a:r>
            <a:r>
              <a:rPr lang="fr-FR" sz="1400" dirty="0"/>
              <a:t>des loisirs</a:t>
            </a:r>
          </a:p>
          <a:p>
            <a:pPr algn="l"/>
            <a:endParaRPr lang="fr-FR" sz="2800" dirty="0"/>
          </a:p>
        </p:txBody>
      </p:sp>
    </p:spTree>
    <p:extLst>
      <p:ext uri="{BB962C8B-B14F-4D97-AF65-F5344CB8AC3E}">
        <p14:creationId xmlns:p14="http://schemas.microsoft.com/office/powerpoint/2010/main" val="56759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xmlns="" id="{902833A0-A40E-324D-8321-A1E935291679}"/>
              </a:ext>
            </a:extLst>
          </p:cNvPr>
          <p:cNvSpPr txBox="1"/>
          <p:nvPr/>
        </p:nvSpPr>
        <p:spPr>
          <a:xfrm>
            <a:off x="376777" y="5541428"/>
            <a:ext cx="1828800" cy="523220"/>
          </a:xfrm>
          <a:prstGeom prst="rect">
            <a:avLst/>
          </a:prstGeom>
          <a:noFill/>
        </p:spPr>
        <p:txBody>
          <a:bodyPr wrap="square" rtlCol="0">
            <a:spAutoFit/>
          </a:bodyPr>
          <a:lstStyle/>
          <a:p>
            <a:pPr algn="ctr"/>
            <a:endParaRPr lang="fr-FR" sz="2800" dirty="0">
              <a:solidFill>
                <a:srgbClr val="C00000"/>
              </a:solidFill>
            </a:endParaRPr>
          </a:p>
        </p:txBody>
      </p:sp>
      <p:sp>
        <p:nvSpPr>
          <p:cNvPr id="8" name="ZoneTexte 7">
            <a:extLst>
              <a:ext uri="{FF2B5EF4-FFF2-40B4-BE49-F238E27FC236}">
                <a16:creationId xmlns:a16="http://schemas.microsoft.com/office/drawing/2014/main" xmlns="" id="{5F20C6B9-1D59-8843-826F-BECA4EBA7902}"/>
              </a:ext>
            </a:extLst>
          </p:cNvPr>
          <p:cNvSpPr txBox="1"/>
          <p:nvPr/>
        </p:nvSpPr>
        <p:spPr>
          <a:xfrm>
            <a:off x="4747686" y="5552014"/>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1" name="ZoneTexte 10">
            <a:extLst>
              <a:ext uri="{FF2B5EF4-FFF2-40B4-BE49-F238E27FC236}">
                <a16:creationId xmlns:a16="http://schemas.microsoft.com/office/drawing/2014/main" xmlns="" id="{9863CBEB-1EFB-FA41-9764-7CDDCE780E87}"/>
              </a:ext>
            </a:extLst>
          </p:cNvPr>
          <p:cNvSpPr txBox="1"/>
          <p:nvPr/>
        </p:nvSpPr>
        <p:spPr>
          <a:xfrm>
            <a:off x="6049434" y="5552015"/>
            <a:ext cx="1828800" cy="523220"/>
          </a:xfrm>
          <a:prstGeom prst="rect">
            <a:avLst/>
          </a:prstGeom>
          <a:noFill/>
        </p:spPr>
        <p:txBody>
          <a:bodyPr wrap="square" rtlCol="0">
            <a:spAutoFit/>
          </a:bodyPr>
          <a:lstStyle/>
          <a:p>
            <a:pPr algn="l"/>
            <a:endParaRPr lang="fr-FR" sz="2800" dirty="0">
              <a:solidFill>
                <a:srgbClr val="C00000"/>
              </a:solidFill>
            </a:endParaRPr>
          </a:p>
        </p:txBody>
      </p:sp>
      <p:sp>
        <p:nvSpPr>
          <p:cNvPr id="13" name="ZoneTexte 12">
            <a:extLst>
              <a:ext uri="{FF2B5EF4-FFF2-40B4-BE49-F238E27FC236}">
                <a16:creationId xmlns:a16="http://schemas.microsoft.com/office/drawing/2014/main" xmlns="" id="{22AA3E28-8460-4242-ADFA-2B85778A2E95}"/>
              </a:ext>
            </a:extLst>
          </p:cNvPr>
          <p:cNvSpPr txBox="1"/>
          <p:nvPr/>
        </p:nvSpPr>
        <p:spPr>
          <a:xfrm>
            <a:off x="8716426" y="5520262"/>
            <a:ext cx="850907" cy="523220"/>
          </a:xfrm>
          <a:prstGeom prst="rect">
            <a:avLst/>
          </a:prstGeom>
          <a:noFill/>
        </p:spPr>
        <p:txBody>
          <a:bodyPr wrap="square" rtlCol="0">
            <a:spAutoFit/>
          </a:bodyPr>
          <a:lstStyle/>
          <a:p>
            <a:pPr algn="l"/>
            <a:endParaRPr lang="fr-FR" sz="2800" dirty="0">
              <a:solidFill>
                <a:srgbClr val="C00000"/>
              </a:solidFill>
            </a:endParaRPr>
          </a:p>
        </p:txBody>
      </p:sp>
      <p:sp>
        <p:nvSpPr>
          <p:cNvPr id="14" name="Titre 13"/>
          <p:cNvSpPr>
            <a:spLocks noGrp="1"/>
          </p:cNvSpPr>
          <p:nvPr>
            <p:ph type="title"/>
          </p:nvPr>
        </p:nvSpPr>
        <p:spPr>
          <a:xfrm>
            <a:off x="762000" y="0"/>
            <a:ext cx="10515600" cy="1325563"/>
          </a:xfrm>
        </p:spPr>
        <p:txBody>
          <a:bodyPr/>
          <a:lstStyle/>
          <a:p>
            <a:r>
              <a:rPr lang="fr-FR" u="sng" dirty="0">
                <a:solidFill>
                  <a:srgbClr val="0070C0"/>
                </a:solidFill>
              </a:rPr>
              <a:t>Des mots à retenir</a:t>
            </a:r>
          </a:p>
        </p:txBody>
      </p:sp>
      <p:sp>
        <p:nvSpPr>
          <p:cNvPr id="9" name="ZoneTexte 8"/>
          <p:cNvSpPr txBox="1"/>
          <p:nvPr/>
        </p:nvSpPr>
        <p:spPr>
          <a:xfrm>
            <a:off x="2286000" y="2438400"/>
            <a:ext cx="1752600" cy="707886"/>
          </a:xfrm>
          <a:prstGeom prst="rect">
            <a:avLst/>
          </a:prstGeom>
          <a:noFill/>
          <a:ln>
            <a:solidFill>
              <a:schemeClr val="accent1"/>
            </a:solidFill>
          </a:ln>
        </p:spPr>
        <p:txBody>
          <a:bodyPr wrap="square" rtlCol="0">
            <a:spAutoFit/>
          </a:bodyPr>
          <a:lstStyle/>
          <a:p>
            <a:pPr algn="ctr"/>
            <a:r>
              <a:rPr lang="fr-FR" sz="4000" dirty="0"/>
              <a:t>magie</a:t>
            </a:r>
            <a:endParaRPr lang="fr-FR" dirty="0"/>
          </a:p>
        </p:txBody>
      </p:sp>
      <p:sp>
        <p:nvSpPr>
          <p:cNvPr id="10" name="ZoneTexte 9"/>
          <p:cNvSpPr txBox="1"/>
          <p:nvPr/>
        </p:nvSpPr>
        <p:spPr>
          <a:xfrm>
            <a:off x="5105400" y="1371600"/>
            <a:ext cx="1752600" cy="707886"/>
          </a:xfrm>
          <a:prstGeom prst="rect">
            <a:avLst/>
          </a:prstGeom>
          <a:noFill/>
          <a:ln>
            <a:solidFill>
              <a:schemeClr val="accent1"/>
            </a:solidFill>
          </a:ln>
        </p:spPr>
        <p:txBody>
          <a:bodyPr wrap="square" rtlCol="0">
            <a:spAutoFit/>
          </a:bodyPr>
          <a:lstStyle/>
          <a:p>
            <a:pPr algn="ctr"/>
            <a:r>
              <a:rPr lang="fr-FR" sz="4000" dirty="0"/>
              <a:t>harpe</a:t>
            </a:r>
            <a:endParaRPr lang="fr-FR" dirty="0"/>
          </a:p>
        </p:txBody>
      </p:sp>
      <p:sp>
        <p:nvSpPr>
          <p:cNvPr id="15" name="ZoneTexte 14"/>
          <p:cNvSpPr txBox="1"/>
          <p:nvPr/>
        </p:nvSpPr>
        <p:spPr>
          <a:xfrm>
            <a:off x="8382000" y="2133600"/>
            <a:ext cx="1752600" cy="707886"/>
          </a:xfrm>
          <a:prstGeom prst="rect">
            <a:avLst/>
          </a:prstGeom>
          <a:noFill/>
          <a:ln>
            <a:solidFill>
              <a:schemeClr val="accent1"/>
            </a:solidFill>
          </a:ln>
        </p:spPr>
        <p:txBody>
          <a:bodyPr wrap="square" rtlCol="0">
            <a:spAutoFit/>
          </a:bodyPr>
          <a:lstStyle/>
          <a:p>
            <a:pPr algn="ctr"/>
            <a:r>
              <a:rPr lang="fr-FR" sz="4000" dirty="0"/>
              <a:t>phare</a:t>
            </a:r>
            <a:endParaRPr lang="fr-FR" dirty="0"/>
          </a:p>
        </p:txBody>
      </p:sp>
      <p:sp>
        <p:nvSpPr>
          <p:cNvPr id="16" name="ZoneTexte 15"/>
          <p:cNvSpPr txBox="1"/>
          <p:nvPr/>
        </p:nvSpPr>
        <p:spPr>
          <a:xfrm>
            <a:off x="2438400" y="4495800"/>
            <a:ext cx="1752600" cy="707886"/>
          </a:xfrm>
          <a:prstGeom prst="rect">
            <a:avLst/>
          </a:prstGeom>
          <a:noFill/>
          <a:ln>
            <a:solidFill>
              <a:schemeClr val="accent1"/>
            </a:solidFill>
          </a:ln>
        </p:spPr>
        <p:txBody>
          <a:bodyPr wrap="square" rtlCol="0">
            <a:spAutoFit/>
          </a:bodyPr>
          <a:lstStyle/>
          <a:p>
            <a:pPr algn="ctr"/>
            <a:r>
              <a:rPr lang="fr-FR" sz="4000" dirty="0"/>
              <a:t>génie</a:t>
            </a:r>
            <a:endParaRPr lang="fr-FR" dirty="0"/>
          </a:p>
        </p:txBody>
      </p:sp>
      <p:sp>
        <p:nvSpPr>
          <p:cNvPr id="17" name="ZoneTexte 16"/>
          <p:cNvSpPr txBox="1"/>
          <p:nvPr/>
        </p:nvSpPr>
        <p:spPr>
          <a:xfrm>
            <a:off x="8458200" y="4114800"/>
            <a:ext cx="1752600" cy="707886"/>
          </a:xfrm>
          <a:prstGeom prst="rect">
            <a:avLst/>
          </a:prstGeom>
          <a:noFill/>
          <a:ln>
            <a:solidFill>
              <a:schemeClr val="accent1"/>
            </a:solidFill>
          </a:ln>
        </p:spPr>
        <p:txBody>
          <a:bodyPr wrap="square" rtlCol="0">
            <a:spAutoFit/>
          </a:bodyPr>
          <a:lstStyle/>
          <a:p>
            <a:pPr algn="ctr"/>
            <a:r>
              <a:rPr lang="fr-FR" sz="4000" dirty="0"/>
              <a:t>neige</a:t>
            </a:r>
            <a:endParaRPr lang="fr-FR" dirty="0"/>
          </a:p>
        </p:txBody>
      </p:sp>
      <p:sp>
        <p:nvSpPr>
          <p:cNvPr id="18" name="ZoneTexte 17"/>
          <p:cNvSpPr txBox="1"/>
          <p:nvPr/>
        </p:nvSpPr>
        <p:spPr>
          <a:xfrm>
            <a:off x="4724400" y="3124200"/>
            <a:ext cx="3048000" cy="707886"/>
          </a:xfrm>
          <a:prstGeom prst="rect">
            <a:avLst/>
          </a:prstGeom>
          <a:noFill/>
          <a:ln>
            <a:solidFill>
              <a:schemeClr val="accent1"/>
            </a:solidFill>
          </a:ln>
        </p:spPr>
        <p:txBody>
          <a:bodyPr wrap="square" rtlCol="0">
            <a:spAutoFit/>
          </a:bodyPr>
          <a:lstStyle/>
          <a:p>
            <a:pPr algn="ctr"/>
            <a:r>
              <a:rPr lang="fr-FR" sz="4000" dirty="0"/>
              <a:t>anagramme</a:t>
            </a:r>
            <a:endParaRPr lang="fr-FR" dirty="0"/>
          </a:p>
        </p:txBody>
      </p:sp>
    </p:spTree>
    <p:extLst>
      <p:ext uri="{BB962C8B-B14F-4D97-AF65-F5344CB8AC3E}">
        <p14:creationId xmlns:p14="http://schemas.microsoft.com/office/powerpoint/2010/main" val="1721846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xmlns="" id="{3CEFC050-B60B-2D4A-83F2-0DBDF54566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0500" y="1925331"/>
            <a:ext cx="11750419" cy="2551413"/>
          </a:xfrm>
          <a:prstGeom prst="rect">
            <a:avLst/>
          </a:prstGeom>
          <a:ln>
            <a:noFill/>
          </a:ln>
        </p:spPr>
      </p:pic>
      <p:sp>
        <p:nvSpPr>
          <p:cNvPr id="21" name="Isosceles Triangle 20">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èche : droite 4">
            <a:extLst>
              <a:ext uri="{FF2B5EF4-FFF2-40B4-BE49-F238E27FC236}">
                <a16:creationId xmlns:a16="http://schemas.microsoft.com/office/drawing/2014/main" xmlns="" id="{F70DC8DB-D0BE-9C4E-9C58-D4463B34959A}"/>
              </a:ext>
            </a:extLst>
          </p:cNvPr>
          <p:cNvSpPr/>
          <p:nvPr/>
        </p:nvSpPr>
        <p:spPr>
          <a:xfrm rot="16200000">
            <a:off x="10283877" y="4270323"/>
            <a:ext cx="1021147" cy="2529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xmlns="" id="{8DE8940F-00D0-BF4E-9CA4-5CB5630D402C}"/>
              </a:ext>
            </a:extLst>
          </p:cNvPr>
          <p:cNvSpPr txBox="1"/>
          <p:nvPr/>
        </p:nvSpPr>
        <p:spPr>
          <a:xfrm>
            <a:off x="9601200" y="4953000"/>
            <a:ext cx="2237321" cy="523220"/>
          </a:xfrm>
          <a:prstGeom prst="rect">
            <a:avLst/>
          </a:prstGeom>
          <a:noFill/>
        </p:spPr>
        <p:txBody>
          <a:bodyPr wrap="square" rtlCol="0">
            <a:spAutoFit/>
          </a:bodyPr>
          <a:lstStyle/>
          <a:p>
            <a:pPr algn="l"/>
            <a:r>
              <a:rPr lang="fr-FR" sz="2800" dirty="0"/>
              <a:t>20</a:t>
            </a:r>
            <a:r>
              <a:rPr lang="fr-FR" sz="2800" baseline="30000" dirty="0"/>
              <a:t>ème</a:t>
            </a:r>
            <a:r>
              <a:rPr lang="fr-FR" sz="2800" dirty="0"/>
              <a:t>  siècle</a:t>
            </a:r>
          </a:p>
        </p:txBody>
      </p:sp>
      <p:sp>
        <p:nvSpPr>
          <p:cNvPr id="3" name="ZoneTexte 2">
            <a:extLst>
              <a:ext uri="{FF2B5EF4-FFF2-40B4-BE49-F238E27FC236}">
                <a16:creationId xmlns:a16="http://schemas.microsoft.com/office/drawing/2014/main" xmlns="" id="{616D8935-33BB-FC47-AF61-E81CEB7DF8E6}"/>
              </a:ext>
            </a:extLst>
          </p:cNvPr>
          <p:cNvSpPr txBox="1"/>
          <p:nvPr/>
        </p:nvSpPr>
        <p:spPr>
          <a:xfrm>
            <a:off x="2836333" y="440269"/>
            <a:ext cx="5140011" cy="523220"/>
          </a:xfrm>
          <a:prstGeom prst="rect">
            <a:avLst/>
          </a:prstGeom>
          <a:noFill/>
        </p:spPr>
        <p:txBody>
          <a:bodyPr wrap="square" rtlCol="0">
            <a:spAutoFit/>
          </a:bodyPr>
          <a:lstStyle/>
          <a:p>
            <a:pPr algn="l"/>
            <a:r>
              <a:rPr lang="fr-FR" sz="2800" dirty="0">
                <a:solidFill>
                  <a:schemeClr val="accent1"/>
                </a:solidFill>
              </a:rPr>
              <a:t>Un petit voyage dans le temps …</a:t>
            </a:r>
          </a:p>
        </p:txBody>
      </p:sp>
    </p:spTree>
    <p:extLst>
      <p:ext uri="{BB962C8B-B14F-4D97-AF65-F5344CB8AC3E}">
        <p14:creationId xmlns:p14="http://schemas.microsoft.com/office/powerpoint/2010/main" val="25594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562E3C-88DD-E144-ACAA-1AFDD8CF4FB7}"/>
              </a:ext>
            </a:extLst>
          </p:cNvPr>
          <p:cNvSpPr>
            <a:spLocks noGrp="1"/>
          </p:cNvSpPr>
          <p:nvPr>
            <p:ph type="title"/>
          </p:nvPr>
        </p:nvSpPr>
        <p:spPr/>
        <p:txBody>
          <a:bodyPr/>
          <a:lstStyle/>
          <a:p>
            <a:pPr algn="ctr"/>
            <a:r>
              <a:rPr lang="fr-FR" dirty="0"/>
              <a:t>Place à la dictée du jour !</a:t>
            </a:r>
          </a:p>
        </p:txBody>
      </p:sp>
      <p:pic>
        <p:nvPicPr>
          <p:cNvPr id="1026" name="Picture 2" descr="H:\Emoticon\emoticon-1392280_1280.png"/>
          <p:cNvPicPr>
            <a:picLocks noChangeAspect="1" noChangeArrowheads="1"/>
          </p:cNvPicPr>
          <p:nvPr/>
        </p:nvPicPr>
        <p:blipFill>
          <a:blip r:embed="rId3" cstate="print"/>
          <a:srcRect/>
          <a:stretch>
            <a:fillRect/>
          </a:stretch>
        </p:blipFill>
        <p:spPr bwMode="auto">
          <a:xfrm>
            <a:off x="4267200" y="1981200"/>
            <a:ext cx="3352800" cy="3878729"/>
          </a:xfrm>
          <a:prstGeom prst="rect">
            <a:avLst/>
          </a:prstGeom>
          <a:noFill/>
        </p:spPr>
      </p:pic>
    </p:spTree>
    <p:extLst>
      <p:ext uri="{BB962C8B-B14F-4D97-AF65-F5344CB8AC3E}">
        <p14:creationId xmlns:p14="http://schemas.microsoft.com/office/powerpoint/2010/main" val="761763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059A02F-C558-7C43-97C9-E15DD9CF2601}"/>
              </a:ext>
            </a:extLst>
          </p:cNvPr>
          <p:cNvSpPr txBox="1"/>
          <p:nvPr/>
        </p:nvSpPr>
        <p:spPr>
          <a:xfrm>
            <a:off x="4191000" y="0"/>
            <a:ext cx="3306234" cy="861774"/>
          </a:xfrm>
          <a:prstGeom prst="rect">
            <a:avLst/>
          </a:prstGeom>
          <a:noFill/>
        </p:spPr>
        <p:txBody>
          <a:bodyPr wrap="square" rtlCol="0">
            <a:spAutoFit/>
          </a:bodyPr>
          <a:lstStyle/>
          <a:p>
            <a:pPr algn="ctr"/>
            <a:r>
              <a:rPr lang="fr-FR" sz="5000" u="sng" dirty="0"/>
              <a:t>Dictée</a:t>
            </a:r>
          </a:p>
        </p:txBody>
      </p:sp>
      <p:sp>
        <p:nvSpPr>
          <p:cNvPr id="3" name="ZoneTexte 2"/>
          <p:cNvSpPr txBox="1"/>
          <p:nvPr/>
        </p:nvSpPr>
        <p:spPr>
          <a:xfrm>
            <a:off x="228600" y="1143000"/>
            <a:ext cx="11734800" cy="5016758"/>
          </a:xfrm>
          <a:prstGeom prst="rect">
            <a:avLst/>
          </a:prstGeom>
          <a:noFill/>
        </p:spPr>
        <p:txBody>
          <a:bodyPr wrap="square" rtlCol="0">
            <a:spAutoFit/>
          </a:bodyPr>
          <a:lstStyle/>
          <a:p>
            <a:r>
              <a:rPr lang="fr-FR" sz="4000" dirty="0"/>
              <a:t>Par le jeu des anagrammes, Pierre Coran devient un magicien des mots.  </a:t>
            </a:r>
          </a:p>
          <a:p>
            <a:endParaRPr lang="fr-FR" sz="4000" dirty="0"/>
          </a:p>
          <a:p>
            <a:r>
              <a:rPr lang="fr-FR" sz="4000" dirty="0"/>
              <a:t>Poète du 20</a:t>
            </a:r>
            <a:r>
              <a:rPr lang="fr-FR" sz="4000" baseline="30000" dirty="0"/>
              <a:t>ème</a:t>
            </a:r>
            <a:r>
              <a:rPr lang="fr-FR" sz="4000" dirty="0"/>
              <a:t> siècle, il transforme un chien en niche et une harpe en phare.</a:t>
            </a:r>
          </a:p>
          <a:p>
            <a:endParaRPr lang="fr-FR" sz="4000" dirty="0"/>
          </a:p>
          <a:p>
            <a:r>
              <a:rPr lang="fr-FR" sz="4000" dirty="0"/>
              <a:t>Si à ton tour tu veux jouer avec les mots, change cette limace avec malice !</a:t>
            </a:r>
          </a:p>
        </p:txBody>
      </p:sp>
    </p:spTree>
    <p:extLst>
      <p:ext uri="{BB962C8B-B14F-4D97-AF65-F5344CB8AC3E}">
        <p14:creationId xmlns:p14="http://schemas.microsoft.com/office/powerpoint/2010/main" val="1874513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1544" y="908720"/>
            <a:ext cx="8229600" cy="1143000"/>
          </a:xfrm>
        </p:spPr>
        <p:txBody>
          <a:bodyPr>
            <a:normAutofit/>
          </a:bodyPr>
          <a:lstStyle/>
          <a:p>
            <a:pPr algn="ctr"/>
            <a:r>
              <a:rPr lang="fr-FR" sz="6600" dirty="0"/>
              <a:t>A </a:t>
            </a:r>
            <a:r>
              <a:rPr lang="fr-FR" sz="6600" dirty="0" smtClean="0"/>
              <a:t>bientôt!</a:t>
            </a:r>
            <a:endParaRPr lang="fr-FR" sz="6600" dirty="0"/>
          </a:p>
        </p:txBody>
      </p:sp>
      <p:pic>
        <p:nvPicPr>
          <p:cNvPr id="1026" name="Picture 2" descr="Résultat de recherche d'images pour &quot;smiley au revoir&quot;"/>
          <p:cNvPicPr>
            <a:picLocks noChangeAspect="1" noChangeArrowheads="1"/>
          </p:cNvPicPr>
          <p:nvPr/>
        </p:nvPicPr>
        <p:blipFill>
          <a:blip r:embed="rId3" cstate="print"/>
          <a:srcRect/>
          <a:stretch>
            <a:fillRect/>
          </a:stretch>
        </p:blipFill>
        <p:spPr bwMode="auto">
          <a:xfrm>
            <a:off x="4871864" y="3212977"/>
            <a:ext cx="3057972" cy="2011205"/>
          </a:xfrm>
          <a:prstGeom prst="rect">
            <a:avLst/>
          </a:prstGeom>
          <a:noFill/>
        </p:spPr>
      </p:pic>
    </p:spTree>
    <p:extLst>
      <p:ext uri="{BB962C8B-B14F-4D97-AF65-F5344CB8AC3E}">
        <p14:creationId xmlns:p14="http://schemas.microsoft.com/office/powerpoint/2010/main" val="237987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3" name="ZoneTexte 2">
            <a:extLst>
              <a:ext uri="{FF2B5EF4-FFF2-40B4-BE49-F238E27FC236}">
                <a16:creationId xmlns:a16="http://schemas.microsoft.com/office/drawing/2014/main" xmlns="" id="{B62B915C-6032-9642-A9B0-42A93B004DAF}"/>
              </a:ext>
            </a:extLst>
          </p:cNvPr>
          <p:cNvSpPr txBox="1"/>
          <p:nvPr/>
        </p:nvSpPr>
        <p:spPr>
          <a:xfrm>
            <a:off x="5181600" y="3428999"/>
            <a:ext cx="1750483" cy="898525"/>
          </a:xfrm>
          <a:prstGeom prst="rect">
            <a:avLst/>
          </a:prstGeom>
          <a:noFill/>
        </p:spPr>
        <p:txBody>
          <a:bodyPr wrap="square" rtlCol="0">
            <a:spAutoFit/>
          </a:bodyPr>
          <a:lstStyle/>
          <a:p>
            <a:pPr algn="l"/>
            <a:endParaRPr lang="fr-FR" dirty="0"/>
          </a:p>
        </p:txBody>
      </p:sp>
      <p:sp>
        <p:nvSpPr>
          <p:cNvPr id="5" name="Rectangle 4"/>
          <p:cNvSpPr/>
          <p:nvPr/>
        </p:nvSpPr>
        <p:spPr>
          <a:xfrm>
            <a:off x="3124200" y="0"/>
            <a:ext cx="6096000" cy="6709529"/>
          </a:xfrm>
          <a:prstGeom prst="rect">
            <a:avLst/>
          </a:prstGeom>
        </p:spPr>
        <p:txBody>
          <a:bodyPr>
            <a:spAutoFit/>
          </a:bodyPr>
          <a:lstStyle/>
          <a:p>
            <a:pPr algn="ctr"/>
            <a:r>
              <a:rPr lang="fr-FR" sz="1400" b="1" dirty="0"/>
              <a:t> </a:t>
            </a:r>
            <a:r>
              <a:rPr lang="fr-FR" sz="2400" dirty="0" smtClean="0"/>
              <a:t>ANAGRAMMES</a:t>
            </a:r>
          </a:p>
          <a:p>
            <a:pPr algn="ctr"/>
            <a:endParaRPr lang="fr-FR" sz="1200" dirty="0"/>
          </a:p>
          <a:p>
            <a:r>
              <a:rPr lang="fr-FR" sz="2600" dirty="0"/>
              <a:t>Par le jeu des anagrammes,</a:t>
            </a:r>
          </a:p>
          <a:p>
            <a:r>
              <a:rPr lang="fr-FR" sz="2600" dirty="0"/>
              <a:t>Sans une lettre de trop,</a:t>
            </a:r>
          </a:p>
          <a:p>
            <a:r>
              <a:rPr lang="fr-FR" sz="2600" dirty="0"/>
              <a:t>Tu découvres le sésame</a:t>
            </a:r>
          </a:p>
          <a:p>
            <a:r>
              <a:rPr lang="fr-FR" sz="2600" dirty="0"/>
              <a:t>Des mots qui font d’autres mots.</a:t>
            </a:r>
          </a:p>
          <a:p>
            <a:r>
              <a:rPr lang="fr-FR" dirty="0"/>
              <a:t> </a:t>
            </a:r>
            <a:endParaRPr lang="fr-FR" sz="1100" dirty="0"/>
          </a:p>
          <a:p>
            <a:r>
              <a:rPr lang="fr-FR" sz="2600" dirty="0"/>
              <a:t>Me croiras-tu si je m’écrie</a:t>
            </a:r>
          </a:p>
          <a:p>
            <a:r>
              <a:rPr lang="fr-FR" sz="2600" dirty="0"/>
              <a:t>Que toute NEIGE a du GÉNIE ?</a:t>
            </a:r>
          </a:p>
          <a:p>
            <a:r>
              <a:rPr lang="fr-FR" sz="2000" dirty="0"/>
              <a:t> </a:t>
            </a:r>
            <a:endParaRPr lang="fr-FR" sz="1200" dirty="0"/>
          </a:p>
          <a:p>
            <a:r>
              <a:rPr lang="fr-FR" sz="2600" dirty="0"/>
              <a:t>Vas-tu prétendre que je triche</a:t>
            </a:r>
          </a:p>
          <a:p>
            <a:r>
              <a:rPr lang="fr-FR" sz="2600" dirty="0"/>
              <a:t>Si je change ton CHIEN en NICHE ?</a:t>
            </a:r>
          </a:p>
          <a:p>
            <a:r>
              <a:rPr lang="fr-FR" sz="1600" dirty="0"/>
              <a:t> </a:t>
            </a:r>
          </a:p>
          <a:p>
            <a:r>
              <a:rPr lang="fr-FR" sz="2600" dirty="0"/>
              <a:t>Me traiteras-tu de vantard</a:t>
            </a:r>
          </a:p>
          <a:p>
            <a:r>
              <a:rPr lang="fr-FR" sz="2600" dirty="0"/>
              <a:t>Si une HARPE devient un PHARE ?</a:t>
            </a:r>
          </a:p>
          <a:p>
            <a:r>
              <a:rPr lang="fr-FR" sz="2600" dirty="0"/>
              <a:t> </a:t>
            </a:r>
          </a:p>
          <a:p>
            <a:r>
              <a:rPr lang="fr-FR" sz="2600" dirty="0"/>
              <a:t>Tout est permis en poésie.</a:t>
            </a:r>
          </a:p>
          <a:p>
            <a:r>
              <a:rPr lang="fr-FR" sz="2600" dirty="0"/>
              <a:t>Grâce aux </a:t>
            </a:r>
            <a:r>
              <a:rPr lang="fr-FR" sz="2600" dirty="0" smtClean="0"/>
              <a:t>mots, </a:t>
            </a:r>
            <a:r>
              <a:rPr lang="fr-FR" sz="2600" dirty="0"/>
              <a:t>l’IMAGE est MAGIE</a:t>
            </a:r>
            <a:r>
              <a:rPr lang="fr-FR" sz="2800" dirty="0"/>
              <a:t>.</a:t>
            </a:r>
          </a:p>
        </p:txBody>
      </p:sp>
      <p:sp>
        <p:nvSpPr>
          <p:cNvPr id="6" name="Rectangle 5"/>
          <p:cNvSpPr/>
          <p:nvPr/>
        </p:nvSpPr>
        <p:spPr>
          <a:xfrm>
            <a:off x="9144000" y="6211669"/>
            <a:ext cx="3048000" cy="646331"/>
          </a:xfrm>
          <a:prstGeom prst="rect">
            <a:avLst/>
          </a:prstGeom>
        </p:spPr>
        <p:txBody>
          <a:bodyPr wrap="square">
            <a:spAutoFit/>
          </a:bodyPr>
          <a:lstStyle/>
          <a:p>
            <a:pPr algn="r"/>
            <a:r>
              <a:rPr lang="fr-FR" dirty="0" smtClean="0"/>
              <a:t>Pierre  Coran, </a:t>
            </a:r>
            <a:r>
              <a:rPr lang="fr-FR" i="1" dirty="0" smtClean="0"/>
              <a:t>J’affabules</a:t>
            </a:r>
          </a:p>
          <a:p>
            <a:pPr algn="r"/>
            <a:r>
              <a:rPr lang="fr-FR" dirty="0" smtClean="0"/>
              <a:t>©Hachette jeunesse, 2003.</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2667000" y="1143000"/>
            <a:ext cx="7315200" cy="4031873"/>
          </a:xfrm>
          <a:prstGeom prst="rect">
            <a:avLst/>
          </a:prstGeom>
        </p:spPr>
        <p:txBody>
          <a:bodyPr wrap="square">
            <a:spAutoFit/>
          </a:bodyPr>
          <a:lstStyle/>
          <a:p>
            <a:r>
              <a:rPr lang="fr-FR" sz="2600" dirty="0"/>
              <a:t> </a:t>
            </a:r>
            <a:r>
              <a:rPr lang="fr-FR" sz="3200" dirty="0"/>
              <a:t>Me croiras-tu si je m’écrie</a:t>
            </a:r>
          </a:p>
          <a:p>
            <a:r>
              <a:rPr lang="fr-FR" sz="3200" dirty="0"/>
              <a:t>Que toute NEIGE a du GÉNIE ?</a:t>
            </a:r>
          </a:p>
          <a:p>
            <a:r>
              <a:rPr lang="fr-FR" sz="3200" dirty="0"/>
              <a:t> </a:t>
            </a:r>
          </a:p>
          <a:p>
            <a:r>
              <a:rPr lang="fr-FR" sz="3200" dirty="0"/>
              <a:t>Vas-tu prétendre que je triche</a:t>
            </a:r>
          </a:p>
          <a:p>
            <a:r>
              <a:rPr lang="fr-FR" sz="3200" dirty="0"/>
              <a:t>Si je change ton CHIEN en NICHE ?</a:t>
            </a:r>
          </a:p>
          <a:p>
            <a:r>
              <a:rPr lang="fr-FR" sz="3200" dirty="0"/>
              <a:t> </a:t>
            </a:r>
          </a:p>
          <a:p>
            <a:r>
              <a:rPr lang="fr-FR" sz="3200" dirty="0"/>
              <a:t>Me traiteras-tu de vantard</a:t>
            </a:r>
          </a:p>
          <a:p>
            <a:r>
              <a:rPr lang="fr-FR" sz="3200" dirty="0"/>
              <a:t>Si une HARPE devient un PHARE ?</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D75427C2-2E7B-5D43-BE79-AC367C946598}"/>
              </a:ext>
            </a:extLst>
          </p:cNvPr>
          <p:cNvSpPr txBox="1"/>
          <p:nvPr/>
        </p:nvSpPr>
        <p:spPr>
          <a:xfrm>
            <a:off x="-86608" y="-3195"/>
            <a:ext cx="11762240" cy="1200329"/>
          </a:xfrm>
          <a:prstGeom prst="rect">
            <a:avLst/>
          </a:prstGeom>
          <a:noFill/>
        </p:spPr>
        <p:txBody>
          <a:bodyPr wrap="square" rtlCol="0">
            <a:spAutoFit/>
          </a:bodyPr>
          <a:lstStyle/>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sz="2400" dirty="0"/>
          </a:p>
        </p:txBody>
      </p:sp>
      <p:sp>
        <p:nvSpPr>
          <p:cNvPr id="5" name="Rectangle 4"/>
          <p:cNvSpPr/>
          <p:nvPr/>
        </p:nvSpPr>
        <p:spPr>
          <a:xfrm>
            <a:off x="1676400" y="1981200"/>
            <a:ext cx="3276600" cy="2554545"/>
          </a:xfrm>
          <a:prstGeom prst="rect">
            <a:avLst/>
          </a:prstGeom>
        </p:spPr>
        <p:txBody>
          <a:bodyPr wrap="square">
            <a:spAutoFit/>
          </a:bodyPr>
          <a:lstStyle/>
          <a:p>
            <a:r>
              <a:rPr lang="fr-FR" sz="2600" dirty="0"/>
              <a:t> </a:t>
            </a:r>
            <a:r>
              <a:rPr lang="fr-FR" sz="3200" dirty="0"/>
              <a:t>Me croiras-</a:t>
            </a:r>
            <a:r>
              <a:rPr lang="fr-FR" sz="3200" dirty="0">
                <a:solidFill>
                  <a:srgbClr val="FF0000"/>
                </a:solidFill>
              </a:rPr>
              <a:t>tu</a:t>
            </a:r>
          </a:p>
          <a:p>
            <a:r>
              <a:rPr lang="fr-FR" sz="3200" dirty="0"/>
              <a:t> </a:t>
            </a:r>
          </a:p>
          <a:p>
            <a:r>
              <a:rPr lang="fr-FR" sz="3200" dirty="0"/>
              <a:t>Vas-</a:t>
            </a:r>
            <a:r>
              <a:rPr lang="fr-FR" sz="3200" dirty="0">
                <a:solidFill>
                  <a:srgbClr val="FF0000"/>
                </a:solidFill>
              </a:rPr>
              <a:t>tu</a:t>
            </a:r>
            <a:r>
              <a:rPr lang="fr-FR" sz="3200" dirty="0"/>
              <a:t> prétendre</a:t>
            </a:r>
          </a:p>
          <a:p>
            <a:r>
              <a:rPr lang="fr-FR" sz="3200" dirty="0"/>
              <a:t> </a:t>
            </a:r>
          </a:p>
          <a:p>
            <a:r>
              <a:rPr lang="fr-FR" sz="3200" dirty="0">
                <a:solidFill>
                  <a:srgbClr val="FF0000"/>
                </a:solidFill>
              </a:rPr>
              <a:t>Me</a:t>
            </a:r>
            <a:r>
              <a:rPr lang="fr-FR" sz="3200" dirty="0"/>
              <a:t> traiteras-</a:t>
            </a:r>
            <a:r>
              <a:rPr lang="fr-FR" sz="3200" dirty="0">
                <a:solidFill>
                  <a:srgbClr val="FF0000"/>
                </a:solidFill>
              </a:rPr>
              <a:t>tu</a:t>
            </a:r>
          </a:p>
        </p:txBody>
      </p:sp>
      <p:sp>
        <p:nvSpPr>
          <p:cNvPr id="6" name="Rectangle 5"/>
          <p:cNvSpPr/>
          <p:nvPr/>
        </p:nvSpPr>
        <p:spPr>
          <a:xfrm>
            <a:off x="7315200" y="1905000"/>
            <a:ext cx="3200400" cy="2554545"/>
          </a:xfrm>
          <a:prstGeom prst="rect">
            <a:avLst/>
          </a:prstGeom>
        </p:spPr>
        <p:txBody>
          <a:bodyPr wrap="square">
            <a:spAutoFit/>
          </a:bodyPr>
          <a:lstStyle/>
          <a:p>
            <a:r>
              <a:rPr lang="fr-FR" sz="2600" dirty="0"/>
              <a:t> </a:t>
            </a:r>
            <a:r>
              <a:rPr lang="fr-FR" sz="3200" dirty="0">
                <a:solidFill>
                  <a:srgbClr val="FF0000"/>
                </a:solidFill>
              </a:rPr>
              <a:t>je</a:t>
            </a:r>
            <a:r>
              <a:rPr lang="fr-FR" sz="3200" dirty="0"/>
              <a:t> m’écrie</a:t>
            </a:r>
          </a:p>
          <a:p>
            <a:r>
              <a:rPr lang="fr-FR" sz="3200" dirty="0"/>
              <a:t> </a:t>
            </a:r>
          </a:p>
          <a:p>
            <a:r>
              <a:rPr lang="fr-FR" sz="3200" dirty="0">
                <a:solidFill>
                  <a:srgbClr val="FF0000"/>
                </a:solidFill>
              </a:rPr>
              <a:t>je</a:t>
            </a:r>
            <a:r>
              <a:rPr lang="fr-FR" sz="3200" dirty="0"/>
              <a:t> triche</a:t>
            </a:r>
          </a:p>
          <a:p>
            <a:r>
              <a:rPr lang="fr-FR" sz="3200" dirty="0"/>
              <a:t> </a:t>
            </a:r>
          </a:p>
          <a:p>
            <a:r>
              <a:rPr lang="fr-FR" sz="3200" dirty="0"/>
              <a:t>de vantard</a:t>
            </a:r>
          </a:p>
        </p:txBody>
      </p:sp>
    </p:spTree>
    <p:extLst>
      <p:ext uri="{BB962C8B-B14F-4D97-AF65-F5344CB8AC3E}">
        <p14:creationId xmlns:p14="http://schemas.microsoft.com/office/powerpoint/2010/main" val="17582130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00"/>
            <a:ext cx="8458200" cy="1323439"/>
          </a:xfrm>
          <a:prstGeom prst="rect">
            <a:avLst/>
          </a:prstGeom>
        </p:spPr>
        <p:txBody>
          <a:bodyPr wrap="square">
            <a:spAutoFit/>
          </a:bodyPr>
          <a:lstStyle/>
          <a:p>
            <a:r>
              <a:rPr lang="fr-FR" sz="4000" dirty="0"/>
              <a:t>Tout est permis en poésie.</a:t>
            </a:r>
          </a:p>
          <a:p>
            <a:r>
              <a:rPr lang="fr-FR" sz="4000" dirty="0"/>
              <a:t>Grâce aux </a:t>
            </a:r>
            <a:r>
              <a:rPr lang="fr-FR" sz="4000" dirty="0" smtClean="0"/>
              <a:t>mots, </a:t>
            </a:r>
            <a:r>
              <a:rPr lang="fr-FR" sz="4000" dirty="0"/>
              <a:t>l’IMAGE est MAGIE.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600" y="1371600"/>
            <a:ext cx="1752600" cy="707886"/>
          </a:xfrm>
          <a:prstGeom prst="rect">
            <a:avLst/>
          </a:prstGeom>
          <a:noFill/>
          <a:ln>
            <a:solidFill>
              <a:schemeClr val="accent1"/>
            </a:solidFill>
          </a:ln>
        </p:spPr>
        <p:txBody>
          <a:bodyPr wrap="square" rtlCol="0">
            <a:spAutoFit/>
          </a:bodyPr>
          <a:lstStyle/>
          <a:p>
            <a:pPr algn="ctr"/>
            <a:r>
              <a:rPr lang="fr-FR" sz="4000" dirty="0"/>
              <a:t>NEIGE</a:t>
            </a:r>
            <a:endParaRPr lang="fr-FR" dirty="0"/>
          </a:p>
        </p:txBody>
      </p:sp>
      <p:sp>
        <p:nvSpPr>
          <p:cNvPr id="3" name="ZoneTexte 2"/>
          <p:cNvSpPr txBox="1"/>
          <p:nvPr/>
        </p:nvSpPr>
        <p:spPr>
          <a:xfrm>
            <a:off x="10287000" y="914400"/>
            <a:ext cx="1752600" cy="707886"/>
          </a:xfrm>
          <a:prstGeom prst="rect">
            <a:avLst/>
          </a:prstGeom>
          <a:noFill/>
          <a:ln>
            <a:solidFill>
              <a:schemeClr val="accent1"/>
            </a:solidFill>
          </a:ln>
        </p:spPr>
        <p:txBody>
          <a:bodyPr wrap="square" rtlCol="0">
            <a:spAutoFit/>
          </a:bodyPr>
          <a:lstStyle/>
          <a:p>
            <a:pPr algn="ctr"/>
            <a:r>
              <a:rPr lang="fr-FR" sz="4000" dirty="0"/>
              <a:t>HARPE</a:t>
            </a:r>
            <a:endParaRPr lang="fr-FR" dirty="0"/>
          </a:p>
        </p:txBody>
      </p:sp>
      <p:sp>
        <p:nvSpPr>
          <p:cNvPr id="4" name="ZoneTexte 3"/>
          <p:cNvSpPr txBox="1"/>
          <p:nvPr/>
        </p:nvSpPr>
        <p:spPr>
          <a:xfrm>
            <a:off x="4953000" y="1828800"/>
            <a:ext cx="1752600" cy="707886"/>
          </a:xfrm>
          <a:prstGeom prst="rect">
            <a:avLst/>
          </a:prstGeom>
          <a:noFill/>
          <a:ln>
            <a:solidFill>
              <a:schemeClr val="accent1"/>
            </a:solidFill>
          </a:ln>
        </p:spPr>
        <p:txBody>
          <a:bodyPr wrap="square" rtlCol="0">
            <a:spAutoFit/>
          </a:bodyPr>
          <a:lstStyle/>
          <a:p>
            <a:pPr algn="ctr"/>
            <a:r>
              <a:rPr lang="fr-FR" sz="4000" dirty="0"/>
              <a:t>CHIEN</a:t>
            </a:r>
            <a:endParaRPr lang="fr-FR" dirty="0"/>
          </a:p>
        </p:txBody>
      </p:sp>
      <p:sp>
        <p:nvSpPr>
          <p:cNvPr id="5" name="ZoneTexte 4"/>
          <p:cNvSpPr txBox="1"/>
          <p:nvPr/>
        </p:nvSpPr>
        <p:spPr>
          <a:xfrm>
            <a:off x="10439400" y="5181600"/>
            <a:ext cx="1752600" cy="707886"/>
          </a:xfrm>
          <a:prstGeom prst="rect">
            <a:avLst/>
          </a:prstGeom>
          <a:noFill/>
          <a:ln>
            <a:solidFill>
              <a:schemeClr val="accent1"/>
            </a:solidFill>
          </a:ln>
        </p:spPr>
        <p:txBody>
          <a:bodyPr wrap="square" rtlCol="0">
            <a:spAutoFit/>
          </a:bodyPr>
          <a:lstStyle/>
          <a:p>
            <a:pPr algn="ctr"/>
            <a:r>
              <a:rPr lang="fr-FR" sz="4000" dirty="0"/>
              <a:t>PHARE</a:t>
            </a:r>
            <a:endParaRPr lang="fr-FR" dirty="0"/>
          </a:p>
        </p:txBody>
      </p:sp>
      <p:sp>
        <p:nvSpPr>
          <p:cNvPr id="6" name="ZoneTexte 5"/>
          <p:cNvSpPr txBox="1"/>
          <p:nvPr/>
        </p:nvSpPr>
        <p:spPr>
          <a:xfrm>
            <a:off x="5105400" y="6150114"/>
            <a:ext cx="1752600" cy="707886"/>
          </a:xfrm>
          <a:prstGeom prst="rect">
            <a:avLst/>
          </a:prstGeom>
          <a:noFill/>
          <a:ln>
            <a:solidFill>
              <a:schemeClr val="accent1"/>
            </a:solidFill>
          </a:ln>
        </p:spPr>
        <p:txBody>
          <a:bodyPr wrap="square" rtlCol="0">
            <a:spAutoFit/>
          </a:bodyPr>
          <a:lstStyle/>
          <a:p>
            <a:pPr algn="ctr"/>
            <a:r>
              <a:rPr lang="fr-FR" sz="4000" dirty="0"/>
              <a:t>NICHE</a:t>
            </a:r>
            <a:endParaRPr lang="fr-FR" dirty="0"/>
          </a:p>
        </p:txBody>
      </p:sp>
      <p:sp>
        <p:nvSpPr>
          <p:cNvPr id="7" name="ZoneTexte 6"/>
          <p:cNvSpPr txBox="1"/>
          <p:nvPr/>
        </p:nvSpPr>
        <p:spPr>
          <a:xfrm>
            <a:off x="533400" y="6150114"/>
            <a:ext cx="1752600" cy="707886"/>
          </a:xfrm>
          <a:prstGeom prst="rect">
            <a:avLst/>
          </a:prstGeom>
          <a:noFill/>
          <a:ln>
            <a:solidFill>
              <a:schemeClr val="accent1"/>
            </a:solidFill>
          </a:ln>
        </p:spPr>
        <p:txBody>
          <a:bodyPr wrap="square" rtlCol="0">
            <a:spAutoFit/>
          </a:bodyPr>
          <a:lstStyle/>
          <a:p>
            <a:pPr algn="ctr"/>
            <a:r>
              <a:rPr lang="fr-FR" sz="4000" dirty="0" smtClean="0"/>
              <a:t>GÉNIE</a:t>
            </a:r>
            <a:endParaRPr lang="fr-FR" dirty="0"/>
          </a:p>
        </p:txBody>
      </p:sp>
      <p:pic>
        <p:nvPicPr>
          <p:cNvPr id="8" name="Picture 2" descr="fotomelia-site-images-libres-de-droits-"/>
          <p:cNvPicPr>
            <a:picLocks noChangeAspect="1" noChangeArrowheads="1"/>
          </p:cNvPicPr>
          <p:nvPr/>
        </p:nvPicPr>
        <p:blipFill>
          <a:blip r:embed="rId3" cstate="print"/>
          <a:srcRect/>
          <a:stretch>
            <a:fillRect/>
          </a:stretch>
        </p:blipFill>
        <p:spPr bwMode="auto">
          <a:xfrm>
            <a:off x="457200" y="228600"/>
            <a:ext cx="2089722" cy="1174799"/>
          </a:xfrm>
          <a:prstGeom prst="rect">
            <a:avLst/>
          </a:prstGeom>
          <a:noFill/>
        </p:spPr>
      </p:pic>
      <p:pic>
        <p:nvPicPr>
          <p:cNvPr id="9" name="Picture 4" descr="chien Jack Russell sur fond blanc"/>
          <p:cNvPicPr>
            <a:picLocks noChangeAspect="1" noChangeArrowheads="1"/>
          </p:cNvPicPr>
          <p:nvPr/>
        </p:nvPicPr>
        <p:blipFill>
          <a:blip r:embed="rId4" cstate="print"/>
          <a:srcRect/>
          <a:stretch>
            <a:fillRect/>
          </a:stretch>
        </p:blipFill>
        <p:spPr bwMode="auto">
          <a:xfrm>
            <a:off x="5257800" y="0"/>
            <a:ext cx="1219200" cy="1828800"/>
          </a:xfrm>
          <a:prstGeom prst="rect">
            <a:avLst/>
          </a:prstGeom>
          <a:noFill/>
        </p:spPr>
      </p:pic>
      <p:pic>
        <p:nvPicPr>
          <p:cNvPr id="10" name="Picture 6" descr="instrument harpe de musique"/>
          <p:cNvPicPr>
            <a:picLocks noChangeAspect="1" noChangeArrowheads="1"/>
          </p:cNvPicPr>
          <p:nvPr/>
        </p:nvPicPr>
        <p:blipFill>
          <a:blip r:embed="rId5" cstate="print"/>
          <a:srcRect/>
          <a:stretch>
            <a:fillRect/>
          </a:stretch>
        </p:blipFill>
        <p:spPr bwMode="auto">
          <a:xfrm>
            <a:off x="8763000" y="0"/>
            <a:ext cx="1143000" cy="2286000"/>
          </a:xfrm>
          <a:prstGeom prst="rect">
            <a:avLst/>
          </a:prstGeom>
          <a:noFill/>
        </p:spPr>
      </p:pic>
      <p:pic>
        <p:nvPicPr>
          <p:cNvPr id="55298" name="Picture 2" descr="https://fotomelia.com/wp-content/uploads/edd/2015/08/banque-d-images-et-photos-gratuites-libres-de-droits9.jpg"/>
          <p:cNvPicPr>
            <a:picLocks noChangeAspect="1" noChangeArrowheads="1"/>
          </p:cNvPicPr>
          <p:nvPr/>
        </p:nvPicPr>
        <p:blipFill>
          <a:blip r:embed="rId6" cstate="print"/>
          <a:srcRect/>
          <a:stretch>
            <a:fillRect/>
          </a:stretch>
        </p:blipFill>
        <p:spPr bwMode="auto">
          <a:xfrm>
            <a:off x="8382000" y="3771900"/>
            <a:ext cx="2057400" cy="3086100"/>
          </a:xfrm>
          <a:prstGeom prst="rect">
            <a:avLst/>
          </a:prstGeom>
          <a:noFill/>
        </p:spPr>
      </p:pic>
      <p:pic>
        <p:nvPicPr>
          <p:cNvPr id="55300" name="Picture 4" descr="https://s2.qwant.com/thumbr/0x380/5/4/4dccf5fb4b56e4166315ff7686d5cbeaa992ef21f605e5680d4a93fa3cf3a1/7486455230_4ed4bc68b4_b.jpg?u=https%3A%2F%2Fc2.staticflickr.com%2F8%2F7259%2F7486455230_4ed4bc68b4_b.jpg&amp;q=0&amp;b=1&amp;p=0&amp;a=1"/>
          <p:cNvPicPr>
            <a:picLocks noChangeAspect="1" noChangeArrowheads="1"/>
          </p:cNvPicPr>
          <p:nvPr/>
        </p:nvPicPr>
        <p:blipFill>
          <a:blip r:embed="rId7" cstate="print"/>
          <a:stretch>
            <a:fillRect/>
          </a:stretch>
        </p:blipFill>
        <p:spPr bwMode="auto">
          <a:xfrm>
            <a:off x="686627" y="3609558"/>
            <a:ext cx="1537585" cy="2562642"/>
          </a:xfrm>
          <a:prstGeom prst="rect">
            <a:avLst/>
          </a:prstGeom>
          <a:noFill/>
        </p:spPr>
      </p:pic>
      <p:pic>
        <p:nvPicPr>
          <p:cNvPr id="55302" name="Picture 6" descr="https://s1.qwant.com/thumbr/700x0/1/0/c53a2fb257921657f3216864a38cb34c89de4da4a97799ed281d22ea5d1aa9/0092-0014-Zoom.jpg?u=https%3A%2F%2Fcdn.oogarden.net%2FProduct%2F0092%2F0092-0014-Zoom.jpg&amp;q=0&amp;b=1&amp;p=0&amp;a=1"/>
          <p:cNvPicPr>
            <a:picLocks noChangeAspect="1" noChangeArrowheads="1"/>
          </p:cNvPicPr>
          <p:nvPr/>
        </p:nvPicPr>
        <p:blipFill>
          <a:blip r:embed="rId8" cstate="print"/>
          <a:srcRect l="4571" r="44000"/>
          <a:stretch>
            <a:fillRect/>
          </a:stretch>
        </p:blipFill>
        <p:spPr bwMode="auto">
          <a:xfrm>
            <a:off x="4800600" y="4114800"/>
            <a:ext cx="2133600" cy="2074333"/>
          </a:xfrm>
          <a:prstGeom prst="rect">
            <a:avLst/>
          </a:prstGeom>
          <a:noFill/>
        </p:spPr>
      </p:pic>
      <p:pic>
        <p:nvPicPr>
          <p:cNvPr id="55303" name="Picture 7" descr="C:\Users\famille Emier\AppData\Local\Microsoft\Windows\Temporary Internet Files\Content.IE5\D9O58SG7\question-mark-1460071938EHF[1].jpg"/>
          <p:cNvPicPr>
            <a:picLocks noChangeAspect="1" noChangeArrowheads="1"/>
          </p:cNvPicPr>
          <p:nvPr/>
        </p:nvPicPr>
        <p:blipFill>
          <a:blip r:embed="rId9" cstate="print"/>
          <a:srcRect/>
          <a:stretch>
            <a:fillRect/>
          </a:stretch>
        </p:blipFill>
        <p:spPr bwMode="auto">
          <a:xfrm>
            <a:off x="1828800" y="2209800"/>
            <a:ext cx="685800" cy="1118721"/>
          </a:xfrm>
          <a:prstGeom prst="rect">
            <a:avLst/>
          </a:prstGeom>
          <a:noFill/>
        </p:spPr>
      </p:pic>
      <p:pic>
        <p:nvPicPr>
          <p:cNvPr id="15" name="Picture 7" descr="C:\Users\famille Emier\AppData\Local\Microsoft\Windows\Temporary Internet Files\Content.IE5\D9O58SG7\question-mark-1460071938EHF[1].jpg"/>
          <p:cNvPicPr>
            <a:picLocks noChangeAspect="1" noChangeArrowheads="1"/>
          </p:cNvPicPr>
          <p:nvPr/>
        </p:nvPicPr>
        <p:blipFill>
          <a:blip r:embed="rId10" cstate="print"/>
          <a:srcRect/>
          <a:stretch>
            <a:fillRect/>
          </a:stretch>
        </p:blipFill>
        <p:spPr bwMode="auto">
          <a:xfrm>
            <a:off x="6019800" y="2667000"/>
            <a:ext cx="685800" cy="1118722"/>
          </a:xfrm>
          <a:prstGeom prst="rect">
            <a:avLst/>
          </a:prstGeom>
          <a:noFill/>
        </p:spPr>
      </p:pic>
      <p:pic>
        <p:nvPicPr>
          <p:cNvPr id="16" name="Picture 7" descr="C:\Users\famille Emier\AppData\Local\Microsoft\Windows\Temporary Internet Files\Content.IE5\D9O58SG7\question-mark-1460071938EHF[1].jpg"/>
          <p:cNvPicPr>
            <a:picLocks noChangeAspect="1" noChangeArrowheads="1"/>
          </p:cNvPicPr>
          <p:nvPr/>
        </p:nvPicPr>
        <p:blipFill>
          <a:blip r:embed="rId11" cstate="print"/>
          <a:srcRect/>
          <a:stretch>
            <a:fillRect/>
          </a:stretch>
        </p:blipFill>
        <p:spPr bwMode="auto">
          <a:xfrm>
            <a:off x="10058400" y="1905000"/>
            <a:ext cx="914400" cy="1491629"/>
          </a:xfrm>
          <a:prstGeom prst="rect">
            <a:avLst/>
          </a:prstGeom>
          <a:noFill/>
        </p:spPr>
      </p:pic>
      <p:cxnSp>
        <p:nvCxnSpPr>
          <p:cNvPr id="24" name="Connecteur droit avec flèche 23"/>
          <p:cNvCxnSpPr>
            <a:endCxn id="55300" idx="0"/>
          </p:cNvCxnSpPr>
          <p:nvPr/>
        </p:nvCxnSpPr>
        <p:spPr>
          <a:xfrm>
            <a:off x="1447800" y="2057400"/>
            <a:ext cx="7620" cy="1552158"/>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791200" y="2514600"/>
            <a:ext cx="0" cy="160020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1182350" y="1657350"/>
            <a:ext cx="19050" cy="3524250"/>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fade">
                                      <p:cBhvr>
                                        <p:cTn id="12" dur="1000"/>
                                        <p:tgtEl>
                                          <p:spTgt spid="55300"/>
                                        </p:tgtEl>
                                      </p:cBhvr>
                                    </p:animEffect>
                                    <p:anim calcmode="lin" valueType="num">
                                      <p:cBhvr>
                                        <p:cTn id="13" dur="1000" fill="hold"/>
                                        <p:tgtEl>
                                          <p:spTgt spid="55300"/>
                                        </p:tgtEl>
                                        <p:attrNameLst>
                                          <p:attrName>ppt_x</p:attrName>
                                        </p:attrNameLst>
                                      </p:cBhvr>
                                      <p:tavLst>
                                        <p:tav tm="0">
                                          <p:val>
                                            <p:strVal val="#ppt_x"/>
                                          </p:val>
                                        </p:tav>
                                        <p:tav tm="100000">
                                          <p:val>
                                            <p:strVal val="#ppt_x"/>
                                          </p:val>
                                        </p:tav>
                                      </p:tavLst>
                                    </p:anim>
                                    <p:anim calcmode="lin" valueType="num">
                                      <p:cBhvr>
                                        <p:cTn id="14" dur="1000" fill="hold"/>
                                        <p:tgtEl>
                                          <p:spTgt spid="5530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5303"/>
                                        </p:tgtEl>
                                        <p:attrNameLst>
                                          <p:attrName>style.visibility</p:attrName>
                                        </p:attrNameLst>
                                      </p:cBhvr>
                                      <p:to>
                                        <p:strVal val="visible"/>
                                      </p:to>
                                    </p:set>
                                  </p:childTnLst>
                                </p:cTn>
                              </p:par>
                              <p:par>
                                <p:cTn id="24" presetID="8" presetClass="emph" presetSubtype="0" fill="hold" nodeType="withEffect">
                                  <p:stCondLst>
                                    <p:cond delay="0"/>
                                  </p:stCondLst>
                                  <p:childTnLst>
                                    <p:animRot by="21600000">
                                      <p:cBhvr>
                                        <p:cTn id="25" dur="500" fill="hold"/>
                                        <p:tgtEl>
                                          <p:spTgt spid="5530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5302"/>
                                        </p:tgtEl>
                                        <p:attrNameLst>
                                          <p:attrName>style.visibility</p:attrName>
                                        </p:attrNameLst>
                                      </p:cBhvr>
                                      <p:to>
                                        <p:strVal val="visible"/>
                                      </p:to>
                                    </p:set>
                                    <p:animEffect transition="in" filter="fade">
                                      <p:cBhvr>
                                        <p:cTn id="35" dur="1000"/>
                                        <p:tgtEl>
                                          <p:spTgt spid="55302"/>
                                        </p:tgtEl>
                                      </p:cBhvr>
                                    </p:animEffect>
                                    <p:anim calcmode="lin" valueType="num">
                                      <p:cBhvr>
                                        <p:cTn id="36" dur="1000" fill="hold"/>
                                        <p:tgtEl>
                                          <p:spTgt spid="55302"/>
                                        </p:tgtEl>
                                        <p:attrNameLst>
                                          <p:attrName>ppt_x</p:attrName>
                                        </p:attrNameLst>
                                      </p:cBhvr>
                                      <p:tavLst>
                                        <p:tav tm="0">
                                          <p:val>
                                            <p:strVal val="#ppt_x"/>
                                          </p:val>
                                        </p:tav>
                                        <p:tav tm="100000">
                                          <p:val>
                                            <p:strVal val="#ppt_x"/>
                                          </p:val>
                                        </p:tav>
                                      </p:tavLst>
                                    </p:anim>
                                    <p:anim calcmode="lin" valueType="num">
                                      <p:cBhvr>
                                        <p:cTn id="37" dur="1000" fill="hold"/>
                                        <p:tgtEl>
                                          <p:spTgt spid="5530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8" presetClass="emph" presetSubtype="0" fill="hold" nodeType="withEffect">
                                  <p:stCondLst>
                                    <p:cond delay="0"/>
                                  </p:stCondLst>
                                  <p:childTnLst>
                                    <p:animRot by="21600000">
                                      <p:cBhvr>
                                        <p:cTn id="48" dur="500" fill="hold"/>
                                        <p:tgtEl>
                                          <p:spTgt spid="15"/>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55298"/>
                                        </p:tgtEl>
                                        <p:attrNameLst>
                                          <p:attrName>style.visibility</p:attrName>
                                        </p:attrNameLst>
                                      </p:cBhvr>
                                      <p:to>
                                        <p:strVal val="visible"/>
                                      </p:to>
                                    </p:set>
                                    <p:animEffect transition="in" filter="fade">
                                      <p:cBhvr>
                                        <p:cTn id="58" dur="1000"/>
                                        <p:tgtEl>
                                          <p:spTgt spid="55298"/>
                                        </p:tgtEl>
                                      </p:cBhvr>
                                    </p:animEffect>
                                    <p:anim calcmode="lin" valueType="num">
                                      <p:cBhvr>
                                        <p:cTn id="59" dur="1000" fill="hold"/>
                                        <p:tgtEl>
                                          <p:spTgt spid="55298"/>
                                        </p:tgtEl>
                                        <p:attrNameLst>
                                          <p:attrName>ppt_x</p:attrName>
                                        </p:attrNameLst>
                                      </p:cBhvr>
                                      <p:tavLst>
                                        <p:tav tm="0">
                                          <p:val>
                                            <p:strVal val="#ppt_x"/>
                                          </p:val>
                                        </p:tav>
                                        <p:tav tm="100000">
                                          <p:val>
                                            <p:strVal val="#ppt_x"/>
                                          </p:val>
                                        </p:tav>
                                      </p:tavLst>
                                    </p:anim>
                                    <p:anim calcmode="lin" valueType="num">
                                      <p:cBhvr>
                                        <p:cTn id="60" dur="1000" fill="hold"/>
                                        <p:tgtEl>
                                          <p:spTgt spid="5529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8" presetClass="emph" presetSubtype="0" fill="hold" nodeType="withEffect">
                                  <p:stCondLst>
                                    <p:cond delay="0"/>
                                  </p:stCondLst>
                                  <p:childTnLst>
                                    <p:animRot by="21600000">
                                      <p:cBhvr>
                                        <p:cTn id="71" dur="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286000"/>
            <a:ext cx="8458200" cy="1323439"/>
          </a:xfrm>
          <a:prstGeom prst="rect">
            <a:avLst/>
          </a:prstGeom>
        </p:spPr>
        <p:txBody>
          <a:bodyPr wrap="square">
            <a:spAutoFit/>
          </a:bodyPr>
          <a:lstStyle/>
          <a:p>
            <a:r>
              <a:rPr lang="fr-FR" sz="4000" dirty="0"/>
              <a:t>Tout est permis en poésie.</a:t>
            </a:r>
          </a:p>
          <a:p>
            <a:r>
              <a:rPr lang="fr-FR" sz="4000" dirty="0"/>
              <a:t>Grâce aux </a:t>
            </a:r>
            <a:r>
              <a:rPr lang="fr-FR" sz="4000" dirty="0" smtClean="0"/>
              <a:t>mots, </a:t>
            </a:r>
            <a:r>
              <a:rPr lang="fr-FR" sz="4000" dirty="0"/>
              <a:t>l’IMAGE est MAGIE.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7000" y="1981200"/>
            <a:ext cx="6858000" cy="2308324"/>
          </a:xfrm>
          <a:prstGeom prst="rect">
            <a:avLst/>
          </a:prstGeom>
        </p:spPr>
        <p:txBody>
          <a:bodyPr wrap="square">
            <a:spAutoFit/>
          </a:bodyPr>
          <a:lstStyle/>
          <a:p>
            <a:r>
              <a:rPr lang="fr-FR" sz="3600" dirty="0"/>
              <a:t>Par le jeu des anagrammes,</a:t>
            </a:r>
          </a:p>
          <a:p>
            <a:r>
              <a:rPr lang="fr-FR" sz="3600" dirty="0"/>
              <a:t>Sans une lettre de trop,</a:t>
            </a:r>
          </a:p>
          <a:p>
            <a:r>
              <a:rPr lang="fr-FR" sz="3600" dirty="0"/>
              <a:t>Tu découvres le sésame</a:t>
            </a:r>
          </a:p>
          <a:p>
            <a:r>
              <a:rPr lang="fr-FR" sz="3600" dirty="0"/>
              <a:t>Des mots qui font d’autres mots.</a:t>
            </a:r>
          </a:p>
        </p:txBody>
      </p:sp>
      <p:sp>
        <p:nvSpPr>
          <p:cNvPr id="7" name="Rectangle 6"/>
          <p:cNvSpPr/>
          <p:nvPr/>
        </p:nvSpPr>
        <p:spPr>
          <a:xfrm>
            <a:off x="685800" y="304800"/>
            <a:ext cx="9067800" cy="646331"/>
          </a:xfrm>
          <a:prstGeom prst="rect">
            <a:avLst/>
          </a:prstGeom>
        </p:spPr>
        <p:txBody>
          <a:bodyPr wrap="square">
            <a:spAutoFit/>
          </a:bodyPr>
          <a:lstStyle/>
          <a:p>
            <a:r>
              <a:rPr lang="fr-FR" sz="3600" u="sng" dirty="0">
                <a:solidFill>
                  <a:srgbClr val="0070C0"/>
                </a:solidFill>
              </a:rPr>
              <a:t>Observons et comprenons la première strophe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11745</TotalTime>
  <Words>881</Words>
  <Application>Microsoft Office PowerPoint</Application>
  <PresentationFormat>Personnalisé</PresentationFormat>
  <Paragraphs>253</Paragraphs>
  <Slides>22</Slides>
  <Notes>20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Français  CM1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MAINTENANT à TON TOUR </vt:lpstr>
      <vt:lpstr>Sauras-tu compléter ce poème ?</vt:lpstr>
      <vt:lpstr>Sauras-tu retrouver les anagrammes de ces mots ?</vt:lpstr>
      <vt:lpstr>Présentation PowerPoint</vt:lpstr>
      <vt:lpstr>Des mots à retenir</vt:lpstr>
      <vt:lpstr>Place à la dictée du jour !</vt:lpstr>
      <vt:lpstr>Présentation PowerPoint</vt:lpstr>
      <vt:lpstr>A bientôt!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Français</dc:title>
  <dc:creator>Alexandra Lorvellec</dc:creator>
  <cp:lastModifiedBy>Administration centrale</cp:lastModifiedBy>
  <cp:revision>584</cp:revision>
  <dcterms:created xsi:type="dcterms:W3CDTF">2020-03-28T13:19:54Z</dcterms:created>
  <dcterms:modified xsi:type="dcterms:W3CDTF">2020-05-20T20:17:59Z</dcterms:modified>
</cp:coreProperties>
</file>