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68" r:id="rId6"/>
    <p:sldId id="273" r:id="rId7"/>
    <p:sldId id="274" r:id="rId8"/>
    <p:sldId id="275" r:id="rId9"/>
    <p:sldId id="276" r:id="rId10"/>
    <p:sldId id="277" r:id="rId11"/>
    <p:sldId id="278" r:id="rId12"/>
    <p:sldId id="264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BA603-29FA-460E-940F-2E80D60ACB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fr-FR"/>
        </a:p>
      </dgm:t>
    </dgm:pt>
    <dgm:pt modelId="{2007E872-0F2A-45F3-B58D-0C8F49188420}" type="pres">
      <dgm:prSet presAssocID="{82EBA603-29FA-460E-940F-2E80D60ACB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9B66A904-303A-4714-AE5F-F474FD1511E3}" type="presOf" srcId="{82EBA603-29FA-460E-940F-2E80D60ACBF8}" destId="{2007E872-0F2A-45F3-B58D-0C8F4918842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414F6-5F22-4286-B19F-16C0824DE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BAA8A9-6F3D-46CF-AA6F-00E2DF940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676E8D-FD15-4515-BEE2-9905C84A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968-4D86-4B84-83A0-E2CD682634C1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DA1882-90F5-485A-9F6B-4C9F1546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E8B07D-AD6B-41DA-ACF3-45906CD9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62F-669A-4A7F-9D9C-0AE61CCC1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37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9C524-C402-4D59-AAAE-F6B88496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C73E21-6954-4BA0-BED2-18C595D0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CD9856-BC42-48E4-871B-210A857E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968-4D86-4B84-83A0-E2CD682634C1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0B768B-4C12-41B9-817E-912BAC99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3CA7C9-CACC-4E54-A77E-E524708A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62F-669A-4A7F-9D9C-0AE61CCC1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57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071F00-B6DB-4982-AE87-FCCB383C7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F1F9FC-EE62-4814-A608-EE47DD14D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EB29F0-FB00-4F51-B17B-C590B288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968-4D86-4B84-83A0-E2CD682634C1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B5CA31-A1DB-4D5F-962E-FF5B38B7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3CE582-863F-4A64-BAC8-41693763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62F-669A-4A7F-9D9C-0AE61CCC1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14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2B2E8-4DE9-4FAA-BDF6-AD451A3E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B79BF3-1F00-40E0-A349-BE1BA4F4A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EC471-48F5-4BA0-83A8-31FEB659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968-4D86-4B84-83A0-E2CD682634C1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B04D9E-8620-42FB-ACF6-663A1EEA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B45239-3090-419D-A177-C0491E56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62F-669A-4A7F-9D9C-0AE61CCC1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1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F2EC7-B208-4272-91A3-1848E15E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C63367-DAED-4A10-BFBC-8D6F74C34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6AD256-7646-40B1-A099-F18F5A3D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968-4D86-4B84-83A0-E2CD682634C1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6EF31D-112F-4ADC-B26F-90D658E9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9A78C3-F7C7-4D44-99E0-0F288B24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62F-669A-4A7F-9D9C-0AE61CCC1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38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0DF2F-50A1-44C1-AC26-B8196CAD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F10704-CDBA-4C29-8593-60346C1FC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289CDB-8C38-42E1-9713-0A945986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9ACB8E-9E25-472F-A20B-76992A53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968-4D86-4B84-83A0-E2CD682634C1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75C58A-2FC9-405E-AAAC-1F626A09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64E75F-BF1C-46EC-B587-D7D21FC9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62F-669A-4A7F-9D9C-0AE61CCC1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97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3B751E-0170-409F-B3C0-77EBC3C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560DAA-2EF3-4A6B-B2FE-557032089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235866-8601-41E0-9A22-901331CFE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B56706-762C-4EE4-BA17-55843CBC8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191D0F-80F5-42A2-9A0D-2E57D5EEB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B92855-EF12-4D2D-A831-87F30EDB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968-4D86-4B84-83A0-E2CD682634C1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955A5D6-7AB4-4A4F-A10A-68FE9FE8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6BBE103-ED45-4D5E-8E6D-EB9D6038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62F-669A-4A7F-9D9C-0AE61CCC1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66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A79C7-1645-4843-ACB6-96CF2F8A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D22A06-E200-4961-B63D-2DF05AAC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968-4D86-4B84-83A0-E2CD682634C1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09D62D-420B-42F3-B741-7C177A89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C2A66F-796B-4522-BE36-E972FEE4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62F-669A-4A7F-9D9C-0AE61CCC1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32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168B87-AAB8-40FD-8F58-9A365DD7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968-4D86-4B84-83A0-E2CD682634C1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46496B-A15B-48A4-A97B-EA1CA37F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660394-524B-4500-80E2-728A6C33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62F-669A-4A7F-9D9C-0AE61CCC1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27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BBC14-7E53-47EF-96C3-FE52696C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87580B-84D2-4675-A2AB-41D91626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90038A-FE7C-4209-AF4F-C7F6AD983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5402FD-DA06-4A50-B888-07CF1F1E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968-4D86-4B84-83A0-E2CD682634C1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B21D06-7B4E-4B29-BD4B-290BD9BD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A7DD3F-675F-4965-9DF9-177376DC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62F-669A-4A7F-9D9C-0AE61CCC1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69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F89D3-E6C3-4D67-86D6-C16BBF85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136625-AA51-4F01-A1C9-AD7B1D955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B39733-8A32-495A-BE95-44726F52B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2B91BA-57D1-4088-AFF3-EEE1E2BB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968-4D86-4B84-83A0-E2CD682634C1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362C47-2009-44D9-8C33-51055ACF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B520D7-1918-4ACE-B15E-B0B126D3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62F-669A-4A7F-9D9C-0AE61CCC1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8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E2D2466-C176-4C5F-BA98-AECA23B8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2DF81-DBCE-46DD-B6CB-35618A024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1DB37F-CA49-4A19-B552-84C484F9B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A8968-4D86-4B84-83A0-E2CD682634C1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5EE1B-44C8-4DE6-9DDC-3878E672B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53E463-E37B-43F9-8501-84A66C8C2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462F-669A-4A7F-9D9C-0AE61CCC1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83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3262D62-58D5-4FEF-B467-8FD46F4BF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fr-FR" dirty="0"/>
              <a:t>Français CE2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D5C8B00-DC75-42F0-9884-DBCCE7090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fr-FR" dirty="0"/>
              <a:t>Séquence 8 / séance 3</a:t>
            </a:r>
          </a:p>
        </p:txBody>
      </p:sp>
    </p:spTree>
    <p:extLst>
      <p:ext uri="{BB962C8B-B14F-4D97-AF65-F5344CB8AC3E}">
        <p14:creationId xmlns:p14="http://schemas.microsoft.com/office/powerpoint/2010/main" val="274613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echerche Chercher Trouver - Images vectorielles gratuites sur Pixabay">
            <a:extLst>
              <a:ext uri="{FF2B5EF4-FFF2-40B4-BE49-F238E27FC236}">
                <a16:creationId xmlns:a16="http://schemas.microsoft.com/office/drawing/2014/main" id="{9C3F428C-67B9-4CDE-BBE0-49C9BC29564D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5" y="198800"/>
            <a:ext cx="940902" cy="920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3F945A-5EBD-4825-8FDC-8DC99747B5DC}"/>
              </a:ext>
            </a:extLst>
          </p:cNvPr>
          <p:cNvSpPr txBox="1"/>
          <p:nvPr/>
        </p:nvSpPr>
        <p:spPr>
          <a:xfrm>
            <a:off x="3781086" y="198800"/>
            <a:ext cx="485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Étape 5</a:t>
            </a:r>
            <a:r>
              <a:rPr lang="fr-F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rédaction du second jet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15FAC5-4047-4C0C-8354-27A851CE7DA9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"/>
          <a:stretch/>
        </p:blipFill>
        <p:spPr bwMode="auto">
          <a:xfrm>
            <a:off x="3591560" y="659034"/>
            <a:ext cx="5008880" cy="6000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FC1ECC-508F-4C08-AD6D-0133D07A1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4" y="218444"/>
            <a:ext cx="864000" cy="1437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4D6210-912E-4EED-8180-02E574634FFA}"/>
              </a:ext>
            </a:extLst>
          </p:cNvPr>
          <p:cNvSpPr/>
          <p:nvPr/>
        </p:nvSpPr>
        <p:spPr>
          <a:xfrm>
            <a:off x="1457740" y="218444"/>
            <a:ext cx="10098156" cy="6196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Qu’avons-nous </a:t>
            </a:r>
            <a:r>
              <a:rPr lang="fr-FR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appris ?</a:t>
            </a:r>
            <a:endParaRPr lang="fr-FR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rédiger un texte, on procède en plusieurs étapes 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Tout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d’abord,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récolte des mots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 vont nous aider à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écrire.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peut les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ranger selon leur classe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 la grammaire nous aide à construire des phrases.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Ensuite on est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attentif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la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ponctuation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r-FR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notre exemple, l’élève a utilisé les guillemets et le point d’exclamation pour mettre en évidence les émotions des personnages.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Enfin on fait attention à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consigne d’écriture.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notre exemple, il fallait rédiger une phrase sous forme d’acrostiche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9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65ED9D2-BA3A-40A8-A77E-2B00210F16A6}"/>
              </a:ext>
            </a:extLst>
          </p:cNvPr>
          <p:cNvSpPr txBox="1"/>
          <p:nvPr/>
        </p:nvSpPr>
        <p:spPr>
          <a:xfrm>
            <a:off x="2443740" y="2585880"/>
            <a:ext cx="73045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Orthographe</a:t>
            </a:r>
          </a:p>
        </p:txBody>
      </p:sp>
    </p:spTree>
    <p:extLst>
      <p:ext uri="{BB962C8B-B14F-4D97-AF65-F5344CB8AC3E}">
        <p14:creationId xmlns:p14="http://schemas.microsoft.com/office/powerpoint/2010/main" val="2697369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993DBEF-AC49-4145-BCCC-641ACCE91518}"/>
              </a:ext>
            </a:extLst>
          </p:cNvPr>
          <p:cNvSpPr txBox="1"/>
          <p:nvPr/>
        </p:nvSpPr>
        <p:spPr>
          <a:xfrm>
            <a:off x="4462575" y="116045"/>
            <a:ext cx="412483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Transposition de phrase</a:t>
            </a:r>
          </a:p>
        </p:txBody>
      </p:sp>
      <p:pic>
        <p:nvPicPr>
          <p:cNvPr id="7" name="compImg" descr="Boy Exercice d'apprentissage de l'école Banque d'images - 33384901">
            <a:extLst>
              <a:ext uri="{FF2B5EF4-FFF2-40B4-BE49-F238E27FC236}">
                <a16:creationId xmlns:a16="http://schemas.microsoft.com/office/drawing/2014/main" id="{44B20658-4D88-4A4E-B098-6FF1395E16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1" y="116045"/>
            <a:ext cx="1359535" cy="1439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29C04E0-E7BA-4D31-A35C-8B9504C43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0"/>
          <a:stretch/>
        </p:blipFill>
        <p:spPr bwMode="auto">
          <a:xfrm>
            <a:off x="408000" y="2372386"/>
            <a:ext cx="11376000" cy="300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408A89-DDEE-408B-8213-6FC97CFD3BA7}"/>
              </a:ext>
            </a:extLst>
          </p:cNvPr>
          <p:cNvSpPr/>
          <p:nvPr/>
        </p:nvSpPr>
        <p:spPr>
          <a:xfrm>
            <a:off x="1738301" y="835817"/>
            <a:ext cx="10045699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lapin, agité et apeuré, protège ses amis inquiets et paniqués : « n’ayez pas peur ! »</a:t>
            </a:r>
          </a:p>
        </p:txBody>
      </p:sp>
    </p:spTree>
    <p:extLst>
      <p:ext uri="{BB962C8B-B14F-4D97-AF65-F5344CB8AC3E}">
        <p14:creationId xmlns:p14="http://schemas.microsoft.com/office/powerpoint/2010/main" val="123044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4EAD239-0743-4A2B-93C3-2F2574DB21B7}"/>
              </a:ext>
            </a:extLst>
          </p:cNvPr>
          <p:cNvSpPr txBox="1"/>
          <p:nvPr/>
        </p:nvSpPr>
        <p:spPr>
          <a:xfrm>
            <a:off x="1964014" y="145773"/>
            <a:ext cx="947261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Fabrique deux phrases avec les mots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suivants rangés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2BB42F9-DE4C-4883-897B-3B9F29B0EE7C}"/>
              </a:ext>
            </a:extLst>
          </p:cNvPr>
          <p:cNvSpPr/>
          <p:nvPr/>
        </p:nvSpPr>
        <p:spPr>
          <a:xfrm>
            <a:off x="1905771" y="1361386"/>
            <a:ext cx="1592953" cy="2182092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Articles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(aux)</a:t>
            </a:r>
          </a:p>
          <a:p>
            <a:pPr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02A1687-8428-433E-A44B-8005CB4A35E8}"/>
              </a:ext>
            </a:extLst>
          </p:cNvPr>
          <p:cNvSpPr/>
          <p:nvPr/>
        </p:nvSpPr>
        <p:spPr>
          <a:xfrm>
            <a:off x="0" y="586209"/>
            <a:ext cx="1964014" cy="2384563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Verbes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faire peur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paniquer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aller</a:t>
            </a:r>
          </a:p>
          <a:p>
            <a:pPr>
              <a:spcAft>
                <a:spcPts val="0"/>
              </a:spcAft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7B51FCF-5221-4C9E-8410-A0E7A5C68273}"/>
              </a:ext>
            </a:extLst>
          </p:cNvPr>
          <p:cNvSpPr/>
          <p:nvPr/>
        </p:nvSpPr>
        <p:spPr>
          <a:xfrm>
            <a:off x="3404653" y="739165"/>
            <a:ext cx="1964014" cy="1886383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Noms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loup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animaux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lapin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89C41FE-49DD-454B-B016-E6DB0B498194}"/>
              </a:ext>
            </a:extLst>
          </p:cNvPr>
          <p:cNvSpPr/>
          <p:nvPr/>
        </p:nvSpPr>
        <p:spPr>
          <a:xfrm>
            <a:off x="7882353" y="939098"/>
            <a:ext cx="1751978" cy="1638516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ronom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ils</a:t>
            </a:r>
          </a:p>
          <a:p>
            <a:pPr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73AF38A-23F6-45FF-B088-07336332076D}"/>
              </a:ext>
            </a:extLst>
          </p:cNvPr>
          <p:cNvSpPr/>
          <p:nvPr/>
        </p:nvSpPr>
        <p:spPr>
          <a:xfrm>
            <a:off x="9634331" y="815165"/>
            <a:ext cx="2557669" cy="1886383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Adjectifs qualificatifs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effrayant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angoissés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971B8F5-C7FE-464D-B99C-87B94FADE203}"/>
              </a:ext>
            </a:extLst>
          </p:cNvPr>
          <p:cNvSpPr/>
          <p:nvPr/>
        </p:nvSpPr>
        <p:spPr>
          <a:xfrm>
            <a:off x="5131047" y="1544362"/>
            <a:ext cx="2870961" cy="154015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fr-FR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Mots 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invariables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chez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</a:t>
            </a:r>
          </a:p>
          <a:p>
            <a:pPr>
              <a:spcAft>
                <a:spcPts val="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A1330BD-8696-4479-8449-E875B5E61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0"/>
          <a:stretch/>
        </p:blipFill>
        <p:spPr bwMode="auto">
          <a:xfrm>
            <a:off x="408000" y="3592993"/>
            <a:ext cx="11376000" cy="300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43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3E240D-78A8-440C-9ED2-F87C3F08E36D}"/>
              </a:ext>
            </a:extLst>
          </p:cNvPr>
          <p:cNvSpPr/>
          <p:nvPr/>
        </p:nvSpPr>
        <p:spPr>
          <a:xfrm>
            <a:off x="1080052" y="615794"/>
            <a:ext cx="10031896" cy="5626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terminer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Avant d’écrire des textes poétiques ou en prose, constituez-vous des recueils de mots.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je vous parle du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LOUP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à quels mots pensez-vous 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voici une liste 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cruel – Loulou – effrayant – dévorer – se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cacher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triste – renard 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chaperon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rouge – ridicule – amuser 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Rangez-les par classe et retrouvez-les sur la fiche prolongement sur le site lumni.fr</a:t>
            </a:r>
          </a:p>
        </p:txBody>
      </p:sp>
    </p:spTree>
    <p:extLst>
      <p:ext uri="{BB962C8B-B14F-4D97-AF65-F5344CB8AC3E}">
        <p14:creationId xmlns:p14="http://schemas.microsoft.com/office/powerpoint/2010/main" val="9805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2BA484F-8FBB-4FB6-8085-63F7D544E7B0}"/>
              </a:ext>
            </a:extLst>
          </p:cNvPr>
          <p:cNvSpPr txBox="1"/>
          <p:nvPr/>
        </p:nvSpPr>
        <p:spPr>
          <a:xfrm>
            <a:off x="1755913" y="345036"/>
            <a:ext cx="85617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Vocabulaire et écriture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FB4ACF-0F80-4B7D-8B0F-E10A3148D8E8}"/>
              </a:ext>
            </a:extLst>
          </p:cNvPr>
          <p:cNvSpPr txBox="1"/>
          <p:nvPr/>
        </p:nvSpPr>
        <p:spPr>
          <a:xfrm>
            <a:off x="1646420" y="1402787"/>
            <a:ext cx="8780779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Lecture d’un texte</a:t>
            </a:r>
          </a:p>
          <a:p>
            <a:pPr marL="342900" indent="-342900" algn="just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Lire et comparer deux textes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Vocabulaire et écriture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Utiliser des récoltes de mots pour écrire un </a:t>
            </a: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acrostiche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Orthographe et vocabulaire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 Transposer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 Construire une phrase</a:t>
            </a:r>
          </a:p>
        </p:txBody>
      </p:sp>
    </p:spTree>
    <p:extLst>
      <p:ext uri="{BB962C8B-B14F-4D97-AF65-F5344CB8AC3E}">
        <p14:creationId xmlns:p14="http://schemas.microsoft.com/office/powerpoint/2010/main" val="415234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A389E0-EEF4-414B-BFA8-AC18BD17A43A}"/>
              </a:ext>
            </a:extLst>
          </p:cNvPr>
          <p:cNvSpPr txBox="1"/>
          <p:nvPr/>
        </p:nvSpPr>
        <p:spPr>
          <a:xfrm>
            <a:off x="2806889" y="2770496"/>
            <a:ext cx="657822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Lecture : je lis et je comprends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90A30E11-42E8-40A9-9D3A-C38987F09704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6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ffichage classe consigne je lis">
            <a:extLst>
              <a:ext uri="{FF2B5EF4-FFF2-40B4-BE49-F238E27FC236}">
                <a16:creationId xmlns:a16="http://schemas.microsoft.com/office/drawing/2014/main" id="{D325AF64-9B81-46B2-999E-0A6497403CE7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3" y="332485"/>
            <a:ext cx="828000" cy="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D176A5E-98C2-43A5-9967-372019165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233457"/>
              </p:ext>
            </p:extLst>
          </p:nvPr>
        </p:nvGraphicFramePr>
        <p:xfrm>
          <a:off x="1557021" y="332485"/>
          <a:ext cx="9648000" cy="61311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24000">
                  <a:extLst>
                    <a:ext uri="{9D8B030D-6E8A-4147-A177-3AD203B41FA5}">
                      <a16:colId xmlns:a16="http://schemas.microsoft.com/office/drawing/2014/main" val="963166708"/>
                    </a:ext>
                  </a:extLst>
                </a:gridCol>
                <a:gridCol w="4824000">
                  <a:extLst>
                    <a:ext uri="{9D8B030D-6E8A-4147-A177-3AD203B41FA5}">
                      <a16:colId xmlns:a16="http://schemas.microsoft.com/office/drawing/2014/main" val="2371302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raison du plus fort est toujours la meilleure :</a:t>
                      </a:r>
                      <a:b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Nous l’allons montrer tout à l’heure.</a:t>
                      </a:r>
                    </a:p>
                    <a:p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Agneau se désaltérait</a:t>
                      </a:r>
                      <a:b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 le courant d’une onde pure.</a:t>
                      </a:r>
                      <a:b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Loup survient à jeun qui cherchait aventure,</a:t>
                      </a:r>
                      <a:b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que la faim en ces lieux attirait.</a:t>
                      </a:r>
                      <a:b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 te rend si hardi de troubler mon breuvage ?</a:t>
                      </a:r>
                      <a:b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 cet animal plein de rage :</a:t>
                      </a:r>
                      <a:b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 seras châtié de ta témérité.</a:t>
                      </a:r>
                    </a:p>
                    <a:p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fr-FR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loup et l’agneau</a:t>
                      </a:r>
                      <a:r>
                        <a:rPr lang="fr-FR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Jean de La Fontaine</a:t>
                      </a:r>
                      <a:endParaRPr lang="fr-FR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 C’est moi, Petit Agneau. J’étais en bas près du ruisseau. Mais je ne peux pas rentrer chez moi. LE LOUP EST REVENU ! 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 Entre vite, Petit Agneau, lui dit </a:t>
                      </a:r>
                      <a:r>
                        <a:rPr lang="fr-F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monsieur Lapin</a:t>
                      </a: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Viens te réchauffer. »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Petit Agneau s’installe près du feu mais soudain 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 TOC ! TOC ! TOC ! 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 Cette fois-ci, c’est sûrement LE LOUP ! 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loup est revenu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Geoffroy de </a:t>
                      </a:r>
                      <a:r>
                        <a:rPr lang="fr-FR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Pennart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©L’école 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</a:t>
                      </a: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loisirs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40365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400800" y="332485"/>
            <a:ext cx="4804221" cy="61311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2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39701 -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2827D3C-283B-4893-B320-142D6D66A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66919"/>
              </p:ext>
            </p:extLst>
          </p:nvPr>
        </p:nvGraphicFramePr>
        <p:xfrm>
          <a:off x="2161741" y="1127717"/>
          <a:ext cx="7868517" cy="5040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639061">
                  <a:extLst>
                    <a:ext uri="{9D8B030D-6E8A-4147-A177-3AD203B41FA5}">
                      <a16:colId xmlns:a16="http://schemas.microsoft.com/office/drawing/2014/main" val="1480895078"/>
                    </a:ext>
                  </a:extLst>
                </a:gridCol>
                <a:gridCol w="1229456">
                  <a:extLst>
                    <a:ext uri="{9D8B030D-6E8A-4147-A177-3AD203B41FA5}">
                      <a16:colId xmlns:a16="http://schemas.microsoft.com/office/drawing/2014/main" val="402160320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 les deux </a:t>
                      </a:r>
                      <a:r>
                        <a:rPr lang="fr-F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textes, </a:t>
                      </a: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l’agneau est un personnage fragile.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5968356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fable signifie que les plus forts peuvent profiter des faibles.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474385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 l’extrait de </a:t>
                      </a:r>
                      <a:r>
                        <a:rPr lang="fr-F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l’album, monsieur </a:t>
                      </a: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Lapin cherche à réconforter l’agneau.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560882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L’agneau vient chez le lapin car il est invité à manger.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538439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fable est un texte sérieux et l’album est une histoire </a:t>
                      </a:r>
                      <a:r>
                        <a:rPr lang="fr-F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comique.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1756810"/>
                  </a:ext>
                </a:extLst>
              </a:tr>
            </a:tbl>
          </a:graphicData>
        </a:graphic>
      </p:graphicFrame>
      <p:pic>
        <p:nvPicPr>
          <p:cNvPr id="3" name="Image 2" descr="Recherche Chercher Trouver - Images vectorielles gratuites sur Pixabay">
            <a:extLst>
              <a:ext uri="{FF2B5EF4-FFF2-40B4-BE49-F238E27FC236}">
                <a16:creationId xmlns:a16="http://schemas.microsoft.com/office/drawing/2014/main" id="{2EF95794-FA5D-42C2-B006-59E80F2896A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5" y="198800"/>
            <a:ext cx="940902" cy="920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140CD4D-98E0-4FF4-9CB9-A214D65AB714}"/>
              </a:ext>
            </a:extLst>
          </p:cNvPr>
          <p:cNvSpPr txBox="1"/>
          <p:nvPr/>
        </p:nvSpPr>
        <p:spPr>
          <a:xfrm>
            <a:off x="5062332" y="428201"/>
            <a:ext cx="272994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Vrai ou faux?</a:t>
            </a:r>
          </a:p>
        </p:txBody>
      </p:sp>
    </p:spTree>
    <p:extLst>
      <p:ext uri="{BB962C8B-B14F-4D97-AF65-F5344CB8AC3E}">
        <p14:creationId xmlns:p14="http://schemas.microsoft.com/office/powerpoint/2010/main" val="3343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F54F837-4DF0-4E32-9902-8E1B46575FC8}"/>
              </a:ext>
            </a:extLst>
          </p:cNvPr>
          <p:cNvSpPr txBox="1"/>
          <p:nvPr/>
        </p:nvSpPr>
        <p:spPr>
          <a:xfrm>
            <a:off x="1840767" y="2905780"/>
            <a:ext cx="891999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Vocabulaire, grammaire et écriture</a:t>
            </a:r>
          </a:p>
        </p:txBody>
      </p:sp>
    </p:spTree>
    <p:extLst>
      <p:ext uri="{BB962C8B-B14F-4D97-AF65-F5344CB8AC3E}">
        <p14:creationId xmlns:p14="http://schemas.microsoft.com/office/powerpoint/2010/main" val="29249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2BF24E-E6D8-46BC-AE78-FE83A62370FF}"/>
              </a:ext>
            </a:extLst>
          </p:cNvPr>
          <p:cNvSpPr/>
          <p:nvPr/>
        </p:nvSpPr>
        <p:spPr>
          <a:xfrm>
            <a:off x="1385455" y="4517139"/>
            <a:ext cx="9684327" cy="2170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Commentaire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C’est intéressant mais ce n’est pas suffisant pour écrire un acrostiche. En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effet,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cette fois-ci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va écrire non pas simplement des mots mais une phrase entière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 donc falloir enrichir les réponses en cherchant des mots.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14B34F4-4192-4C70-9D8A-25289C23B48F}"/>
              </a:ext>
            </a:extLst>
          </p:cNvPr>
          <p:cNvSpPr txBox="1"/>
          <p:nvPr/>
        </p:nvSpPr>
        <p:spPr>
          <a:xfrm>
            <a:off x="1775791" y="291547"/>
            <a:ext cx="10204174" cy="1380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Consigne d’écriture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Écris </a:t>
            </a:r>
            <a:r>
              <a:rPr lang="fr-FR" sz="2400" b="1" dirty="0"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phrase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sous la forme d’un </a:t>
            </a:r>
            <a:r>
              <a:rPr lang="fr-FR" sz="2400" b="1" dirty="0"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acrostiche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qui va définir ton </a:t>
            </a:r>
            <a:r>
              <a:rPr lang="fr-FR" sz="2400" b="1" dirty="0"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personnage préféré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</a:t>
            </a:r>
            <a:r>
              <a:rPr lang="fr-FR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L</a:t>
            </a:r>
            <a:r>
              <a:rPr lang="fr-FR" sz="2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fr-FR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loup est revenu »</a:t>
            </a:r>
            <a:endParaRPr lang="fr-FR" sz="2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Recherche Chercher Trouver - Images vectorielles gratuites sur Pixabay">
            <a:extLst>
              <a:ext uri="{FF2B5EF4-FFF2-40B4-BE49-F238E27FC236}">
                <a16:creationId xmlns:a16="http://schemas.microsoft.com/office/drawing/2014/main" id="{3B0A75A3-C49F-47BB-AD9D-46B0CD03ADAA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5" y="198800"/>
            <a:ext cx="940902" cy="920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381AF17-B3AE-457D-B6C3-174B7B53E522}"/>
              </a:ext>
            </a:extLst>
          </p:cNvPr>
          <p:cNvSpPr txBox="1"/>
          <p:nvPr/>
        </p:nvSpPr>
        <p:spPr>
          <a:xfrm>
            <a:off x="410818" y="1859340"/>
            <a:ext cx="11569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Étape </a:t>
            </a:r>
            <a:r>
              <a:rPr lang="fr-F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une fois l’histoire lue et comprise, dresser la liste de tous les personnages.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dirty="0">
                <a:highlight>
                  <a:srgbClr val="FF00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lapin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les cochons, la chèvre et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chevreaux, l’agneau, Pierre, 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Petit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Chaperon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rouge, le loup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A1F415-5EC8-4031-B1BF-1A9E5F1F778C}"/>
              </a:ext>
            </a:extLst>
          </p:cNvPr>
          <p:cNvSpPr txBox="1"/>
          <p:nvPr/>
        </p:nvSpPr>
        <p:spPr>
          <a:xfrm>
            <a:off x="410818" y="3429000"/>
            <a:ext cx="11569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Étape </a:t>
            </a:r>
            <a:r>
              <a:rPr lang="fr-F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Qui est ton personnage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préféré ? Pourquoi ?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Exemple de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réponse: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c’est </a:t>
            </a:r>
            <a:r>
              <a:rPr lang="fr-FR" sz="24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 lapin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car il est </a:t>
            </a:r>
            <a:r>
              <a:rPr lang="fr-FR" sz="24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gentil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81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61A69FD-FAA9-42E7-A4B3-C7681864F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23" y="3980259"/>
            <a:ext cx="3327320" cy="2202194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6A9FC8-6BF9-4AF6-91B4-491965833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607" y="238944"/>
            <a:ext cx="100761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Étape 3 : récolte </a:t>
            </a:r>
            <a:r>
              <a:rPr kumimoji="0" lang="fr-FR" alt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kumimoji="0" lang="fr-FR" altLang="fr-FR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mots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Trouver tous les mots qui nous font penser au lapin dans cette histoire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400" dirty="0">
                <a:cs typeface="Arial" panose="020B0604020202020204" pitchFamily="34" charset="0"/>
              </a:rPr>
              <a:t>Voici la proposition d’une </a:t>
            </a:r>
            <a:r>
              <a:rPr lang="fr-FR" altLang="fr-FR" sz="2400" dirty="0" smtClean="0">
                <a:cs typeface="Arial" panose="020B0604020202020204" pitchFamily="34" charset="0"/>
              </a:rPr>
              <a:t>élève :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9C36142-E879-4B36-8E89-05448BBF2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752" y="32369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 descr="Recherche Chercher Trouver - Images vectorielles gratuites sur Pixabay">
            <a:extLst>
              <a:ext uri="{FF2B5EF4-FFF2-40B4-BE49-F238E27FC236}">
                <a16:creationId xmlns:a16="http://schemas.microsoft.com/office/drawing/2014/main" id="{5199E6B2-397D-4EF0-8736-7500BC56E8E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5" y="198800"/>
            <a:ext cx="940902" cy="920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B533BE-D33D-4E3E-8B26-6AC8258C10F2}"/>
              </a:ext>
            </a:extLst>
          </p:cNvPr>
          <p:cNvSpPr/>
          <p:nvPr/>
        </p:nvSpPr>
        <p:spPr>
          <a:xfrm>
            <a:off x="808044" y="2851730"/>
            <a:ext cx="10918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Ranger les mots selon leur classe pour nous aider lors de la phase d’écriture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8BD8A2-D8AD-478D-BF9F-ECE0271C9075}"/>
              </a:ext>
            </a:extLst>
          </p:cNvPr>
          <p:cNvSpPr txBox="1"/>
          <p:nvPr/>
        </p:nvSpPr>
        <p:spPr>
          <a:xfrm>
            <a:off x="400000" y="1420221"/>
            <a:ext cx="105054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gentil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FA2CB7-7EBF-4A6C-8EE4-00AB24BA9486}"/>
              </a:ext>
            </a:extLst>
          </p:cNvPr>
          <p:cNvSpPr txBox="1"/>
          <p:nvPr/>
        </p:nvSpPr>
        <p:spPr>
          <a:xfrm>
            <a:off x="1744535" y="1429922"/>
            <a:ext cx="1050546" cy="461665"/>
          </a:xfrm>
          <a:prstGeom prst="rect">
            <a:avLst/>
          </a:prstGeom>
          <a:solidFill>
            <a:srgbClr val="EE96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inviter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3C1C4F-E29E-4322-BABB-432668628320}"/>
              </a:ext>
            </a:extLst>
          </p:cNvPr>
          <p:cNvSpPr txBox="1"/>
          <p:nvPr/>
        </p:nvSpPr>
        <p:spPr>
          <a:xfrm>
            <a:off x="3089071" y="1441084"/>
            <a:ext cx="1455501" cy="461665"/>
          </a:xfrm>
          <a:prstGeom prst="rect">
            <a:avLst/>
          </a:prstGeom>
          <a:solidFill>
            <a:srgbClr val="EE96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enfermer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D5A6D6F-05E4-49AF-AAFA-8752474C3C9D}"/>
              </a:ext>
            </a:extLst>
          </p:cNvPr>
          <p:cNvSpPr txBox="1"/>
          <p:nvPr/>
        </p:nvSpPr>
        <p:spPr>
          <a:xfrm>
            <a:off x="4767318" y="1427739"/>
            <a:ext cx="123271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maison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367B4F9-ED83-46C7-A0B4-AD9FBC8F34BE}"/>
              </a:ext>
            </a:extLst>
          </p:cNvPr>
          <p:cNvSpPr txBox="1"/>
          <p:nvPr/>
        </p:nvSpPr>
        <p:spPr>
          <a:xfrm>
            <a:off x="6267149" y="1443244"/>
            <a:ext cx="14555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attachant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77B4707-28D2-464E-A25C-3A3D5F3F63F1}"/>
              </a:ext>
            </a:extLst>
          </p:cNvPr>
          <p:cNvSpPr txBox="1"/>
          <p:nvPr/>
        </p:nvSpPr>
        <p:spPr>
          <a:xfrm>
            <a:off x="7989763" y="1453285"/>
            <a:ext cx="125081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apeuré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D1ECAAA-79F6-4A73-A37C-A66998C4DCDD}"/>
              </a:ext>
            </a:extLst>
          </p:cNvPr>
          <p:cNvSpPr txBox="1"/>
          <p:nvPr/>
        </p:nvSpPr>
        <p:spPr>
          <a:xfrm>
            <a:off x="9507691" y="1448009"/>
            <a:ext cx="8687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peur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30687D-3E00-4166-88A6-226A623D97FE}"/>
              </a:ext>
            </a:extLst>
          </p:cNvPr>
          <p:cNvSpPr txBox="1"/>
          <p:nvPr/>
        </p:nvSpPr>
        <p:spPr>
          <a:xfrm>
            <a:off x="10593669" y="1429921"/>
            <a:ext cx="1455501" cy="461665"/>
          </a:xfrm>
          <a:prstGeom prst="rect">
            <a:avLst/>
          </a:prstGeom>
          <a:solidFill>
            <a:srgbClr val="EE96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protéger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AF59402-6830-449B-9B1B-34BA169BB007}"/>
              </a:ext>
            </a:extLst>
          </p:cNvPr>
          <p:cNvSpPr txBox="1"/>
          <p:nvPr/>
        </p:nvSpPr>
        <p:spPr>
          <a:xfrm>
            <a:off x="3089070" y="2096921"/>
            <a:ext cx="1455501" cy="461665"/>
          </a:xfrm>
          <a:prstGeom prst="rect">
            <a:avLst/>
          </a:prstGeom>
          <a:solidFill>
            <a:srgbClr val="EE96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paniquer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62FBA9D-2DEA-4F6F-9597-7F62FEE574DD}"/>
              </a:ext>
            </a:extLst>
          </p:cNvPr>
          <p:cNvSpPr txBox="1"/>
          <p:nvPr/>
        </p:nvSpPr>
        <p:spPr>
          <a:xfrm>
            <a:off x="5656096" y="2097939"/>
            <a:ext cx="87980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nuit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0BC75FD-DCAB-41A3-9F59-C0B6D63BF0B9}"/>
              </a:ext>
            </a:extLst>
          </p:cNvPr>
          <p:cNvSpPr txBox="1"/>
          <p:nvPr/>
        </p:nvSpPr>
        <p:spPr>
          <a:xfrm>
            <a:off x="8095677" y="2097939"/>
            <a:ext cx="87980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agité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B292AB3-5395-4F49-B4AC-26079544D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290" y="3980259"/>
            <a:ext cx="3327320" cy="2202194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27BB798-A34A-4563-876D-2E15773AD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151" y="3972061"/>
            <a:ext cx="3327320" cy="2202194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AC8654B-DCCF-44CB-814E-2144D4283EA2}"/>
              </a:ext>
            </a:extLst>
          </p:cNvPr>
          <p:cNvSpPr txBox="1"/>
          <p:nvPr/>
        </p:nvSpPr>
        <p:spPr>
          <a:xfrm>
            <a:off x="1744535" y="3429000"/>
            <a:ext cx="119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NOMS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C1BFC72-7892-48B7-A475-BDAE1EB268DD}"/>
              </a:ext>
            </a:extLst>
          </p:cNvPr>
          <p:cNvSpPr txBox="1"/>
          <p:nvPr/>
        </p:nvSpPr>
        <p:spPr>
          <a:xfrm>
            <a:off x="4162567" y="3429000"/>
            <a:ext cx="447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ADJECTIFS QUALIFICATIFS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B0F97C0-0042-49EC-BEEB-9453A9BE0EF8}"/>
              </a:ext>
            </a:extLst>
          </p:cNvPr>
          <p:cNvSpPr txBox="1"/>
          <p:nvPr/>
        </p:nvSpPr>
        <p:spPr>
          <a:xfrm>
            <a:off x="9704494" y="3463279"/>
            <a:ext cx="152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VERBES</a:t>
            </a:r>
          </a:p>
        </p:txBody>
      </p:sp>
    </p:spTree>
    <p:extLst>
      <p:ext uri="{BB962C8B-B14F-4D97-AF65-F5344CB8AC3E}">
        <p14:creationId xmlns:p14="http://schemas.microsoft.com/office/powerpoint/2010/main" val="400472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43815 0.3861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1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66771 0.3886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85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48294 0.4534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26068 0.3990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11328 0.4782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12331 0.5247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6746 0.4953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37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01563 0.52801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48294 0.4884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1914 0.4942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22669 0.51621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echerche Chercher Trouver - Images vectorielles gratuites sur Pixabay">
            <a:extLst>
              <a:ext uri="{FF2B5EF4-FFF2-40B4-BE49-F238E27FC236}">
                <a16:creationId xmlns:a16="http://schemas.microsoft.com/office/drawing/2014/main" id="{E2F9F57D-95C6-4DF3-9729-4EF5AA4E8610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5" y="198800"/>
            <a:ext cx="940902" cy="920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3560679-CAB1-40AB-A18D-96F9481FF0C0}"/>
              </a:ext>
            </a:extLst>
          </p:cNvPr>
          <p:cNvSpPr txBox="1"/>
          <p:nvPr/>
        </p:nvSpPr>
        <p:spPr>
          <a:xfrm>
            <a:off x="3781086" y="198800"/>
            <a:ext cx="485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Étape </a:t>
            </a:r>
            <a:r>
              <a:rPr lang="fr-F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 : 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rédaction du premier jet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03E4FE-0A7E-44BB-85CC-BB9DC2CD1AA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1102" r="2524"/>
          <a:stretch/>
        </p:blipFill>
        <p:spPr bwMode="auto">
          <a:xfrm>
            <a:off x="3781086" y="818739"/>
            <a:ext cx="4855845" cy="2879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05157F4-893A-45B6-8FA8-2D9BC08CC5B5}"/>
              </a:ext>
            </a:extLst>
          </p:cNvPr>
          <p:cNvSpPr txBox="1"/>
          <p:nvPr/>
        </p:nvSpPr>
        <p:spPr>
          <a:xfrm>
            <a:off x="265775" y="3932057"/>
            <a:ext cx="1188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lapin, </a:t>
            </a:r>
            <a:r>
              <a:rPr lang="fr-FR"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agité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apeuré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protège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ses amis inquiets et </a:t>
            </a:r>
            <a:r>
              <a:rPr lang="fr-FR" sz="2400" dirty="0" smtClean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paniqués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« n’ayez pas </a:t>
            </a:r>
            <a:r>
              <a:rPr lang="fr-FR" sz="2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peur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!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15AD46-14FA-4B21-8DF8-46DAF636695A}"/>
              </a:ext>
            </a:extLst>
          </p:cNvPr>
          <p:cNvSpPr txBox="1"/>
          <p:nvPr/>
        </p:nvSpPr>
        <p:spPr>
          <a:xfrm>
            <a:off x="1579418" y="4860907"/>
            <a:ext cx="910243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L’élève a sélectionné des mots dans la liste, mais elle en a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ajouté.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Elle a conjugué le verbe.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Une aide a été apportée par l’adulte pour l’écriture du verbe avoir à l’impératif.</a:t>
            </a:r>
          </a:p>
        </p:txBody>
      </p:sp>
    </p:spTree>
    <p:extLst>
      <p:ext uri="{BB962C8B-B14F-4D97-AF65-F5344CB8AC3E}">
        <p14:creationId xmlns:p14="http://schemas.microsoft.com/office/powerpoint/2010/main" val="150225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365</Words>
  <Application>Microsoft Office PowerPoint</Application>
  <PresentationFormat>Grand écran</PresentationFormat>
  <Paragraphs>125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Thème Office</vt:lpstr>
      <vt:lpstr>Français CE2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Français CE2</dc:title>
  <dc:creator>Ingrid FAUVIAU</dc:creator>
  <cp:lastModifiedBy>ANNE SZYMCZAK</cp:lastModifiedBy>
  <cp:revision>18</cp:revision>
  <dcterms:created xsi:type="dcterms:W3CDTF">2020-06-06T15:22:23Z</dcterms:created>
  <dcterms:modified xsi:type="dcterms:W3CDTF">2020-06-10T15:53:20Z</dcterms:modified>
</cp:coreProperties>
</file>