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66" r:id="rId4"/>
    <p:sldId id="267" r:id="rId5"/>
    <p:sldId id="269" r:id="rId6"/>
    <p:sldId id="270" r:id="rId7"/>
    <p:sldId id="271" r:id="rId8"/>
    <p:sldId id="273" r:id="rId9"/>
    <p:sldId id="274" r:id="rId10"/>
    <p:sldId id="275" r:id="rId11"/>
    <p:sldId id="276" r:id="rId12"/>
    <p:sldId id="264" r:id="rId13"/>
    <p:sldId id="277" r:id="rId14"/>
    <p:sldId id="278" r:id="rId15"/>
    <p:sldId id="280" r:id="rId16"/>
    <p:sldId id="279"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FF99FF"/>
    <a:srgbClr val="00CCFF"/>
    <a:srgbClr val="FF66FF"/>
    <a:srgbClr val="FDD1F8"/>
    <a:srgbClr val="0000FF"/>
    <a:srgbClr val="FF33C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015" autoAdjust="0"/>
  </p:normalViewPr>
  <p:slideViewPr>
    <p:cSldViewPr snapToGrid="0">
      <p:cViewPr varScale="1">
        <p:scale>
          <a:sx n="54" d="100"/>
          <a:sy n="54" d="100"/>
        </p:scale>
        <p:origin x="12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EBA603-29FA-460E-940F-2E80D60ACBF8}" type="doc">
      <dgm:prSet loTypeId="urn:microsoft.com/office/officeart/2005/8/layout/default" loCatId="list" qsTypeId="urn:microsoft.com/office/officeart/2005/8/quickstyle/simple1" qsCatId="simple" csTypeId="urn:microsoft.com/office/officeart/2005/8/colors/accent1_2" csCatId="accent1" phldr="0"/>
      <dgm:spPr/>
      <dgm:t>
        <a:bodyPr/>
        <a:lstStyle/>
        <a:p>
          <a:endParaRPr lang="fr-FR"/>
        </a:p>
      </dgm:t>
    </dgm:pt>
    <dgm:pt modelId="{2007E872-0F2A-45F3-B58D-0C8F49188420}" type="pres">
      <dgm:prSet presAssocID="{82EBA603-29FA-460E-940F-2E80D60ACBF8}" presName="diagram" presStyleCnt="0">
        <dgm:presLayoutVars>
          <dgm:dir/>
          <dgm:resizeHandles val="exact"/>
        </dgm:presLayoutVars>
      </dgm:prSet>
      <dgm:spPr/>
      <dgm:t>
        <a:bodyPr/>
        <a:lstStyle/>
        <a:p>
          <a:endParaRPr lang="fr-FR"/>
        </a:p>
      </dgm:t>
    </dgm:pt>
  </dgm:ptLst>
  <dgm:cxnLst>
    <dgm:cxn modelId="{9B66A904-303A-4714-AE5F-F474FD1511E3}" type="presOf" srcId="{82EBA603-29FA-460E-940F-2E80D60ACBF8}" destId="{2007E872-0F2A-45F3-B58D-0C8F4918842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E6584B20-97C4-4167-B3A2-491573392B09}">
      <dgm:prSet phldrT="[Texte]"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que la rencontre redonne de l’espoir aux personnages</a:t>
          </a:r>
          <a:endParaRPr lang="fr-FR" sz="2400" dirty="0">
            <a:solidFill>
              <a:schemeClr val="tx1"/>
            </a:solidFill>
            <a:latin typeface="Arial" panose="020B0604020202020204" pitchFamily="34" charset="0"/>
            <a:cs typeface="Arial" panose="020B0604020202020204" pitchFamily="34" charset="0"/>
          </a:endParaRPr>
        </a:p>
      </dgm:t>
    </dgm:pt>
    <dgm:pt modelId="{7D2DAE1B-A997-45AF-87F6-F1440BF1739A}" type="parTrans" cxnId="{2185D0E5-9D66-41EB-BAA1-01E4438EABE5}">
      <dgm:prSet/>
      <dgm:spPr/>
      <dgm:t>
        <a:bodyPr/>
        <a:lstStyle/>
        <a:p>
          <a:endParaRPr lang="fr-FR"/>
        </a:p>
      </dgm:t>
    </dgm:pt>
    <dgm:pt modelId="{E5C1F4E1-F8D1-41C7-B9E9-2074628B25A5}" type="sibTrans" cxnId="{2185D0E5-9D66-41EB-BAA1-01E4438EABE5}">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E49A8262-5FDC-4A3B-9774-3B985520BBEF}" type="pres">
      <dgm:prSet presAssocID="{E6584B20-97C4-4167-B3A2-491573392B09}" presName="parentText" presStyleLbl="node1" presStyleIdx="0" presStyleCnt="1" custScaleX="99669" custScaleY="61985" custLinFactY="-89870" custLinFactNeighborX="-166" custLinFactNeighborY="-100000">
        <dgm:presLayoutVars>
          <dgm:chMax val="0"/>
          <dgm:bulletEnabled val="1"/>
        </dgm:presLayoutVars>
      </dgm:prSet>
      <dgm:spPr/>
      <dgm:t>
        <a:bodyPr/>
        <a:lstStyle/>
        <a:p>
          <a:endParaRPr lang="fr-FR"/>
        </a:p>
      </dgm:t>
    </dgm:pt>
  </dgm:ptLst>
  <dgm:cxnLst>
    <dgm:cxn modelId="{2185D0E5-9D66-41EB-BAA1-01E4438EABE5}" srcId="{76332224-6148-482C-AF32-D0647EBDAEC3}" destId="{E6584B20-97C4-4167-B3A2-491573392B09}" srcOrd="0" destOrd="0" parTransId="{7D2DAE1B-A997-45AF-87F6-F1440BF1739A}" sibTransId="{E5C1F4E1-F8D1-41C7-B9E9-2074628B25A5}"/>
    <dgm:cxn modelId="{B21967DA-1982-4007-922A-1E4F740079D3}" type="presOf" srcId="{76332224-6148-482C-AF32-D0647EBDAEC3}" destId="{8A895E87-E99F-415B-8C33-81C55CEC203E}" srcOrd="0" destOrd="0" presId="urn:microsoft.com/office/officeart/2005/8/layout/vList2"/>
    <dgm:cxn modelId="{5B4F7EDB-2A2F-4C3C-B01C-278398531D40}" type="presOf" srcId="{E6584B20-97C4-4167-B3A2-491573392B09}" destId="{E49A8262-5FDC-4A3B-9774-3B985520BBEF}" srcOrd="0" destOrd="0" presId="urn:microsoft.com/office/officeart/2005/8/layout/vList2"/>
    <dgm:cxn modelId="{F06DC165-3CFC-49D8-8EC9-E9FD9E0574E8}" type="presParOf" srcId="{8A895E87-E99F-415B-8C33-81C55CEC203E}" destId="{E49A8262-5FDC-4A3B-9774-3B985520BBEF}"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2C62B8E1-D020-41AE-8E3A-8DB826CCF534}">
      <dgm:prSet phldrT="[Texte]"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que la colline est dévastée</a:t>
          </a:r>
          <a:endParaRPr lang="fr-FR" sz="2400" dirty="0">
            <a:solidFill>
              <a:schemeClr val="tx1"/>
            </a:solidFill>
            <a:latin typeface="Arial" panose="020B0604020202020204" pitchFamily="34" charset="0"/>
            <a:cs typeface="Arial" panose="020B0604020202020204" pitchFamily="34" charset="0"/>
          </a:endParaRPr>
        </a:p>
      </dgm:t>
    </dgm:pt>
    <dgm:pt modelId="{34250B04-57C2-4C2F-A6BD-813900FD2CFE}" type="parTrans" cxnId="{487443BF-E541-454B-AB9E-FE8907649D34}">
      <dgm:prSet/>
      <dgm:spPr/>
      <dgm:t>
        <a:bodyPr/>
        <a:lstStyle/>
        <a:p>
          <a:endParaRPr lang="fr-FR"/>
        </a:p>
      </dgm:t>
    </dgm:pt>
    <dgm:pt modelId="{9E7C5B05-8C8D-465F-B83D-B17C462B10E9}" type="sibTrans" cxnId="{487443BF-E541-454B-AB9E-FE8907649D34}">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BA81D9CE-9B25-4B7A-B264-4FBEEF26D499}" type="pres">
      <dgm:prSet presAssocID="{2C62B8E1-D020-41AE-8E3A-8DB826CCF534}" presName="parentText" presStyleLbl="node1" presStyleIdx="0" presStyleCnt="1" custScaleX="100000" custScaleY="66560" custLinFactY="-223277" custLinFactNeighborX="69335" custLinFactNeighborY="-300000">
        <dgm:presLayoutVars>
          <dgm:chMax val="0"/>
          <dgm:bulletEnabled val="1"/>
        </dgm:presLayoutVars>
      </dgm:prSet>
      <dgm:spPr/>
      <dgm:t>
        <a:bodyPr/>
        <a:lstStyle/>
        <a:p>
          <a:endParaRPr lang="fr-FR"/>
        </a:p>
      </dgm:t>
    </dgm:pt>
  </dgm:ptLst>
  <dgm:cxnLst>
    <dgm:cxn modelId="{487443BF-E541-454B-AB9E-FE8907649D34}" srcId="{76332224-6148-482C-AF32-D0647EBDAEC3}" destId="{2C62B8E1-D020-41AE-8E3A-8DB826CCF534}" srcOrd="0" destOrd="0" parTransId="{34250B04-57C2-4C2F-A6BD-813900FD2CFE}" sibTransId="{9E7C5B05-8C8D-465F-B83D-B17C462B10E9}"/>
    <dgm:cxn modelId="{B21967DA-1982-4007-922A-1E4F740079D3}" type="presOf" srcId="{76332224-6148-482C-AF32-D0647EBDAEC3}" destId="{8A895E87-E99F-415B-8C33-81C55CEC203E}" srcOrd="0" destOrd="0" presId="urn:microsoft.com/office/officeart/2005/8/layout/vList2"/>
    <dgm:cxn modelId="{B74C4F67-46DC-4030-B25C-D0D5BA7EB33A}" type="presOf" srcId="{2C62B8E1-D020-41AE-8E3A-8DB826CCF534}" destId="{BA81D9CE-9B25-4B7A-B264-4FBEEF26D499}" srcOrd="0" destOrd="0" presId="urn:microsoft.com/office/officeart/2005/8/layout/vList2"/>
    <dgm:cxn modelId="{9E091661-E06A-473D-8929-D9CFD5F2628F}" type="presParOf" srcId="{8A895E87-E99F-415B-8C33-81C55CEC203E}" destId="{BA81D9CE-9B25-4B7A-B264-4FBEEF26D49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2B95E001-5537-402D-A5CD-CD8C7630527D}">
      <dgm:prSet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qu’ils vivent dans des terriers</a:t>
          </a:r>
        </a:p>
      </dgm:t>
    </dgm:pt>
    <dgm:pt modelId="{DFEACAD8-3DA4-41E6-9596-8C4AC4FDD716}" type="parTrans" cxnId="{D1D724DA-15D5-446B-AE22-02C7D94498B5}">
      <dgm:prSet/>
      <dgm:spPr/>
      <dgm:t>
        <a:bodyPr/>
        <a:lstStyle/>
        <a:p>
          <a:endParaRPr lang="fr-FR"/>
        </a:p>
      </dgm:t>
    </dgm:pt>
    <dgm:pt modelId="{F645ABF3-3C5D-4961-8A34-56E09CC1B467}" type="sibTrans" cxnId="{D1D724DA-15D5-446B-AE22-02C7D94498B5}">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B01F3753-96F1-4D02-9215-4C30A97F90FE}" type="pres">
      <dgm:prSet presAssocID="{2B95E001-5537-402D-A5CD-CD8C7630527D}" presName="parentText" presStyleLbl="node1" presStyleIdx="0" presStyleCnt="1" custScaleY="78152" custLinFactY="-35328" custLinFactNeighborY="-100000">
        <dgm:presLayoutVars>
          <dgm:chMax val="0"/>
          <dgm:bulletEnabled val="1"/>
        </dgm:presLayoutVars>
      </dgm:prSet>
      <dgm:spPr/>
      <dgm:t>
        <a:bodyPr/>
        <a:lstStyle/>
        <a:p>
          <a:endParaRPr lang="fr-FR"/>
        </a:p>
      </dgm:t>
    </dgm:pt>
  </dgm:ptLst>
  <dgm:cxnLst>
    <dgm:cxn modelId="{888F1B09-5F14-47E6-902A-6AC03B2E248B}" type="presOf" srcId="{2B95E001-5537-402D-A5CD-CD8C7630527D}" destId="{B01F3753-96F1-4D02-9215-4C30A97F90FE}" srcOrd="0" destOrd="0" presId="urn:microsoft.com/office/officeart/2005/8/layout/vList2"/>
    <dgm:cxn modelId="{D1D724DA-15D5-446B-AE22-02C7D94498B5}" srcId="{76332224-6148-482C-AF32-D0647EBDAEC3}" destId="{2B95E001-5537-402D-A5CD-CD8C7630527D}" srcOrd="0" destOrd="0" parTransId="{DFEACAD8-3DA4-41E6-9596-8C4AC4FDD716}" sibTransId="{F645ABF3-3C5D-4961-8A34-56E09CC1B467}"/>
    <dgm:cxn modelId="{B21967DA-1982-4007-922A-1E4F740079D3}" type="presOf" srcId="{76332224-6148-482C-AF32-D0647EBDAEC3}" destId="{8A895E87-E99F-415B-8C33-81C55CEC203E}" srcOrd="0" destOrd="0" presId="urn:microsoft.com/office/officeart/2005/8/layout/vList2"/>
    <dgm:cxn modelId="{8607D39D-D203-4AC6-BB28-44FF3E0AB035}" type="presParOf" srcId="{8A895E87-E99F-415B-8C33-81C55CEC203E}" destId="{B01F3753-96F1-4D02-9215-4C30A97F90FE}"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E6584B20-97C4-4167-B3A2-491573392B09}">
      <dgm:prSet phldrT="[Texte]"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que des hommes armés surveillent les alentours</a:t>
          </a:r>
          <a:endParaRPr lang="fr-FR" sz="2400" dirty="0">
            <a:solidFill>
              <a:schemeClr val="tx1"/>
            </a:solidFill>
            <a:latin typeface="Arial" panose="020B0604020202020204" pitchFamily="34" charset="0"/>
            <a:cs typeface="Arial" panose="020B0604020202020204" pitchFamily="34" charset="0"/>
          </a:endParaRPr>
        </a:p>
      </dgm:t>
    </dgm:pt>
    <dgm:pt modelId="{7D2DAE1B-A997-45AF-87F6-F1440BF1739A}" type="parTrans" cxnId="{2185D0E5-9D66-41EB-BAA1-01E4438EABE5}">
      <dgm:prSet/>
      <dgm:spPr/>
      <dgm:t>
        <a:bodyPr/>
        <a:lstStyle/>
        <a:p>
          <a:endParaRPr lang="fr-FR"/>
        </a:p>
      </dgm:t>
    </dgm:pt>
    <dgm:pt modelId="{E5C1F4E1-F8D1-41C7-B9E9-2074628B25A5}" type="sibTrans" cxnId="{2185D0E5-9D66-41EB-BAA1-01E4438EABE5}">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E49A8262-5FDC-4A3B-9774-3B985520BBEF}" type="pres">
      <dgm:prSet presAssocID="{E6584B20-97C4-4167-B3A2-491573392B09}" presName="parentText" presStyleLbl="node1" presStyleIdx="0" presStyleCnt="1" custScaleX="99669" custScaleY="61985" custLinFactY="-89870" custLinFactNeighborX="-166" custLinFactNeighborY="-100000">
        <dgm:presLayoutVars>
          <dgm:chMax val="0"/>
          <dgm:bulletEnabled val="1"/>
        </dgm:presLayoutVars>
      </dgm:prSet>
      <dgm:spPr/>
      <dgm:t>
        <a:bodyPr/>
        <a:lstStyle/>
        <a:p>
          <a:endParaRPr lang="fr-FR"/>
        </a:p>
      </dgm:t>
    </dgm:pt>
  </dgm:ptLst>
  <dgm:cxnLst>
    <dgm:cxn modelId="{2185D0E5-9D66-41EB-BAA1-01E4438EABE5}" srcId="{76332224-6148-482C-AF32-D0647EBDAEC3}" destId="{E6584B20-97C4-4167-B3A2-491573392B09}" srcOrd="0" destOrd="0" parTransId="{7D2DAE1B-A997-45AF-87F6-F1440BF1739A}" sibTransId="{E5C1F4E1-F8D1-41C7-B9E9-2074628B25A5}"/>
    <dgm:cxn modelId="{B21967DA-1982-4007-922A-1E4F740079D3}" type="presOf" srcId="{76332224-6148-482C-AF32-D0647EBDAEC3}" destId="{8A895E87-E99F-415B-8C33-81C55CEC203E}" srcOrd="0" destOrd="0" presId="urn:microsoft.com/office/officeart/2005/8/layout/vList2"/>
    <dgm:cxn modelId="{5B4F7EDB-2A2F-4C3C-B01C-278398531D40}" type="presOf" srcId="{E6584B20-97C4-4167-B3A2-491573392B09}" destId="{E49A8262-5FDC-4A3B-9774-3B985520BBEF}" srcOrd="0" destOrd="0" presId="urn:microsoft.com/office/officeart/2005/8/layout/vList2"/>
    <dgm:cxn modelId="{F06DC165-3CFC-49D8-8EC9-E9FD9E0574E8}" type="presParOf" srcId="{8A895E87-E99F-415B-8C33-81C55CEC203E}" destId="{E49A8262-5FDC-4A3B-9774-3B985520BBEF}"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2C62B8E1-D020-41AE-8E3A-8DB826CCF534}">
      <dgm:prSet phldrT="[Texte]"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qu’il croit qu’ils vont tous mourir de faim</a:t>
          </a:r>
          <a:endParaRPr lang="fr-FR" sz="2400" dirty="0">
            <a:solidFill>
              <a:schemeClr val="tx1"/>
            </a:solidFill>
            <a:latin typeface="Arial" panose="020B0604020202020204" pitchFamily="34" charset="0"/>
            <a:cs typeface="Arial" panose="020B0604020202020204" pitchFamily="34" charset="0"/>
          </a:endParaRPr>
        </a:p>
      </dgm:t>
    </dgm:pt>
    <dgm:pt modelId="{34250B04-57C2-4C2F-A6BD-813900FD2CFE}" type="parTrans" cxnId="{487443BF-E541-454B-AB9E-FE8907649D34}">
      <dgm:prSet/>
      <dgm:spPr/>
      <dgm:t>
        <a:bodyPr/>
        <a:lstStyle/>
        <a:p>
          <a:endParaRPr lang="fr-FR"/>
        </a:p>
      </dgm:t>
    </dgm:pt>
    <dgm:pt modelId="{9E7C5B05-8C8D-465F-B83D-B17C462B10E9}" type="sibTrans" cxnId="{487443BF-E541-454B-AB9E-FE8907649D34}">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BA81D9CE-9B25-4B7A-B264-4FBEEF26D499}" type="pres">
      <dgm:prSet presAssocID="{2C62B8E1-D020-41AE-8E3A-8DB826CCF534}" presName="parentText" presStyleLbl="node1" presStyleIdx="0" presStyleCnt="1" custScaleX="100000" custScaleY="66560" custLinFactY="-223277" custLinFactNeighborX="69335" custLinFactNeighborY="-300000">
        <dgm:presLayoutVars>
          <dgm:chMax val="0"/>
          <dgm:bulletEnabled val="1"/>
        </dgm:presLayoutVars>
      </dgm:prSet>
      <dgm:spPr/>
      <dgm:t>
        <a:bodyPr/>
        <a:lstStyle/>
        <a:p>
          <a:endParaRPr lang="fr-FR"/>
        </a:p>
      </dgm:t>
    </dgm:pt>
  </dgm:ptLst>
  <dgm:cxnLst>
    <dgm:cxn modelId="{487443BF-E541-454B-AB9E-FE8907649D34}" srcId="{76332224-6148-482C-AF32-D0647EBDAEC3}" destId="{2C62B8E1-D020-41AE-8E3A-8DB826CCF534}" srcOrd="0" destOrd="0" parTransId="{34250B04-57C2-4C2F-A6BD-813900FD2CFE}" sibTransId="{9E7C5B05-8C8D-465F-B83D-B17C462B10E9}"/>
    <dgm:cxn modelId="{B21967DA-1982-4007-922A-1E4F740079D3}" type="presOf" srcId="{76332224-6148-482C-AF32-D0647EBDAEC3}" destId="{8A895E87-E99F-415B-8C33-81C55CEC203E}" srcOrd="0" destOrd="0" presId="urn:microsoft.com/office/officeart/2005/8/layout/vList2"/>
    <dgm:cxn modelId="{B74C4F67-46DC-4030-B25C-D0D5BA7EB33A}" type="presOf" srcId="{2C62B8E1-D020-41AE-8E3A-8DB826CCF534}" destId="{BA81D9CE-9B25-4B7A-B264-4FBEEF26D499}" srcOrd="0" destOrd="0" presId="urn:microsoft.com/office/officeart/2005/8/layout/vList2"/>
    <dgm:cxn modelId="{9E091661-E06A-473D-8929-D9CFD5F2628F}" type="presParOf" srcId="{8A895E87-E99F-415B-8C33-81C55CEC203E}" destId="{BA81D9CE-9B25-4B7A-B264-4FBEEF26D49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2B95E001-5537-402D-A5CD-CD8C7630527D}">
      <dgm:prSet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qu’il creuse en rond depuis trois jours et trois nuits</a:t>
          </a:r>
        </a:p>
      </dgm:t>
    </dgm:pt>
    <dgm:pt modelId="{DFEACAD8-3DA4-41E6-9596-8C4AC4FDD716}" type="parTrans" cxnId="{D1D724DA-15D5-446B-AE22-02C7D94498B5}">
      <dgm:prSet/>
      <dgm:spPr/>
      <dgm:t>
        <a:bodyPr/>
        <a:lstStyle/>
        <a:p>
          <a:endParaRPr lang="fr-FR"/>
        </a:p>
      </dgm:t>
    </dgm:pt>
    <dgm:pt modelId="{F645ABF3-3C5D-4961-8A34-56E09CC1B467}" type="sibTrans" cxnId="{D1D724DA-15D5-446B-AE22-02C7D94498B5}">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B01F3753-96F1-4D02-9215-4C30A97F90FE}" type="pres">
      <dgm:prSet presAssocID="{2B95E001-5537-402D-A5CD-CD8C7630527D}" presName="parentText" presStyleLbl="node1" presStyleIdx="0" presStyleCnt="1" custScaleY="78152" custLinFactY="-35328" custLinFactNeighborY="-100000">
        <dgm:presLayoutVars>
          <dgm:chMax val="0"/>
          <dgm:bulletEnabled val="1"/>
        </dgm:presLayoutVars>
      </dgm:prSet>
      <dgm:spPr/>
      <dgm:t>
        <a:bodyPr/>
        <a:lstStyle/>
        <a:p>
          <a:endParaRPr lang="fr-FR"/>
        </a:p>
      </dgm:t>
    </dgm:pt>
  </dgm:ptLst>
  <dgm:cxnLst>
    <dgm:cxn modelId="{888F1B09-5F14-47E6-902A-6AC03B2E248B}" type="presOf" srcId="{2B95E001-5537-402D-A5CD-CD8C7630527D}" destId="{B01F3753-96F1-4D02-9215-4C30A97F90FE}" srcOrd="0" destOrd="0" presId="urn:microsoft.com/office/officeart/2005/8/layout/vList2"/>
    <dgm:cxn modelId="{D1D724DA-15D5-446B-AE22-02C7D94498B5}" srcId="{76332224-6148-482C-AF32-D0647EBDAEC3}" destId="{2B95E001-5537-402D-A5CD-CD8C7630527D}" srcOrd="0" destOrd="0" parTransId="{DFEACAD8-3DA4-41E6-9596-8C4AC4FDD716}" sibTransId="{F645ABF3-3C5D-4961-8A34-56E09CC1B467}"/>
    <dgm:cxn modelId="{B21967DA-1982-4007-922A-1E4F740079D3}" type="presOf" srcId="{76332224-6148-482C-AF32-D0647EBDAEC3}" destId="{8A895E87-E99F-415B-8C33-81C55CEC203E}" srcOrd="0" destOrd="0" presId="urn:microsoft.com/office/officeart/2005/8/layout/vList2"/>
    <dgm:cxn modelId="{8607D39D-D203-4AC6-BB28-44FF3E0AB035}" type="presParOf" srcId="{8A895E87-E99F-415B-8C33-81C55CEC203E}" destId="{B01F3753-96F1-4D02-9215-4C30A97F90FE}"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E6584B20-97C4-4167-B3A2-491573392B09}">
      <dgm:prSet phldrT="[Texte]"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qu’il a vu les méchants fermiers</a:t>
          </a:r>
          <a:endParaRPr lang="fr-FR" sz="2400" dirty="0">
            <a:solidFill>
              <a:schemeClr val="tx1"/>
            </a:solidFill>
            <a:latin typeface="Arial" panose="020B0604020202020204" pitchFamily="34" charset="0"/>
            <a:cs typeface="Arial" panose="020B0604020202020204" pitchFamily="34" charset="0"/>
          </a:endParaRPr>
        </a:p>
      </dgm:t>
    </dgm:pt>
    <dgm:pt modelId="{7D2DAE1B-A997-45AF-87F6-F1440BF1739A}" type="parTrans" cxnId="{2185D0E5-9D66-41EB-BAA1-01E4438EABE5}">
      <dgm:prSet/>
      <dgm:spPr/>
      <dgm:t>
        <a:bodyPr/>
        <a:lstStyle/>
        <a:p>
          <a:endParaRPr lang="fr-FR"/>
        </a:p>
      </dgm:t>
    </dgm:pt>
    <dgm:pt modelId="{E5C1F4E1-F8D1-41C7-B9E9-2074628B25A5}" type="sibTrans" cxnId="{2185D0E5-9D66-41EB-BAA1-01E4438EABE5}">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E49A8262-5FDC-4A3B-9774-3B985520BBEF}" type="pres">
      <dgm:prSet presAssocID="{E6584B20-97C4-4167-B3A2-491573392B09}" presName="parentText" presStyleLbl="node1" presStyleIdx="0" presStyleCnt="1" custScaleX="99669" custScaleY="61985" custLinFactY="-89870" custLinFactNeighborX="-166" custLinFactNeighborY="-100000">
        <dgm:presLayoutVars>
          <dgm:chMax val="0"/>
          <dgm:bulletEnabled val="1"/>
        </dgm:presLayoutVars>
      </dgm:prSet>
      <dgm:spPr/>
      <dgm:t>
        <a:bodyPr/>
        <a:lstStyle/>
        <a:p>
          <a:endParaRPr lang="fr-FR"/>
        </a:p>
      </dgm:t>
    </dgm:pt>
  </dgm:ptLst>
  <dgm:cxnLst>
    <dgm:cxn modelId="{2185D0E5-9D66-41EB-BAA1-01E4438EABE5}" srcId="{76332224-6148-482C-AF32-D0647EBDAEC3}" destId="{E6584B20-97C4-4167-B3A2-491573392B09}" srcOrd="0" destOrd="0" parTransId="{7D2DAE1B-A997-45AF-87F6-F1440BF1739A}" sibTransId="{E5C1F4E1-F8D1-41C7-B9E9-2074628B25A5}"/>
    <dgm:cxn modelId="{B21967DA-1982-4007-922A-1E4F740079D3}" type="presOf" srcId="{76332224-6148-482C-AF32-D0647EBDAEC3}" destId="{8A895E87-E99F-415B-8C33-81C55CEC203E}" srcOrd="0" destOrd="0" presId="urn:microsoft.com/office/officeart/2005/8/layout/vList2"/>
    <dgm:cxn modelId="{5B4F7EDB-2A2F-4C3C-B01C-278398531D40}" type="presOf" srcId="{E6584B20-97C4-4167-B3A2-491573392B09}" destId="{E49A8262-5FDC-4A3B-9774-3B985520BBEF}" srcOrd="0" destOrd="0" presId="urn:microsoft.com/office/officeart/2005/8/layout/vList2"/>
    <dgm:cxn modelId="{F06DC165-3CFC-49D8-8EC9-E9FD9E0574E8}" type="presParOf" srcId="{8A895E87-E99F-415B-8C33-81C55CEC203E}" destId="{E49A8262-5FDC-4A3B-9774-3B985520BBEF}"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2C62B8E1-D020-41AE-8E3A-8DB826CCF534}">
      <dgm:prSet phldrT="[Texte]"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que tous les animaux sont sous la terre en sécurité</a:t>
          </a:r>
          <a:endParaRPr lang="fr-FR" sz="2400" dirty="0">
            <a:solidFill>
              <a:schemeClr val="tx1"/>
            </a:solidFill>
            <a:latin typeface="Arial" panose="020B0604020202020204" pitchFamily="34" charset="0"/>
            <a:cs typeface="Arial" panose="020B0604020202020204" pitchFamily="34" charset="0"/>
          </a:endParaRPr>
        </a:p>
      </dgm:t>
    </dgm:pt>
    <dgm:pt modelId="{34250B04-57C2-4C2F-A6BD-813900FD2CFE}" type="parTrans" cxnId="{487443BF-E541-454B-AB9E-FE8907649D34}">
      <dgm:prSet/>
      <dgm:spPr/>
      <dgm:t>
        <a:bodyPr/>
        <a:lstStyle/>
        <a:p>
          <a:endParaRPr lang="fr-FR"/>
        </a:p>
      </dgm:t>
    </dgm:pt>
    <dgm:pt modelId="{9E7C5B05-8C8D-465F-B83D-B17C462B10E9}" type="sibTrans" cxnId="{487443BF-E541-454B-AB9E-FE8907649D34}">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BA81D9CE-9B25-4B7A-B264-4FBEEF26D499}" type="pres">
      <dgm:prSet presAssocID="{2C62B8E1-D020-41AE-8E3A-8DB826CCF534}" presName="parentText" presStyleLbl="node1" presStyleIdx="0" presStyleCnt="1" custScaleX="100000" custScaleY="66560" custLinFactY="-223277" custLinFactNeighborX="69335" custLinFactNeighborY="-300000">
        <dgm:presLayoutVars>
          <dgm:chMax val="0"/>
          <dgm:bulletEnabled val="1"/>
        </dgm:presLayoutVars>
      </dgm:prSet>
      <dgm:spPr/>
      <dgm:t>
        <a:bodyPr/>
        <a:lstStyle/>
        <a:p>
          <a:endParaRPr lang="fr-FR"/>
        </a:p>
      </dgm:t>
    </dgm:pt>
  </dgm:ptLst>
  <dgm:cxnLst>
    <dgm:cxn modelId="{487443BF-E541-454B-AB9E-FE8907649D34}" srcId="{76332224-6148-482C-AF32-D0647EBDAEC3}" destId="{2C62B8E1-D020-41AE-8E3A-8DB826CCF534}" srcOrd="0" destOrd="0" parTransId="{34250B04-57C2-4C2F-A6BD-813900FD2CFE}" sibTransId="{9E7C5B05-8C8D-465F-B83D-B17C462B10E9}"/>
    <dgm:cxn modelId="{B21967DA-1982-4007-922A-1E4F740079D3}" type="presOf" srcId="{76332224-6148-482C-AF32-D0647EBDAEC3}" destId="{8A895E87-E99F-415B-8C33-81C55CEC203E}" srcOrd="0" destOrd="0" presId="urn:microsoft.com/office/officeart/2005/8/layout/vList2"/>
    <dgm:cxn modelId="{B74C4F67-46DC-4030-B25C-D0D5BA7EB33A}" type="presOf" srcId="{2C62B8E1-D020-41AE-8E3A-8DB826CCF534}" destId="{BA81D9CE-9B25-4B7A-B264-4FBEEF26D499}" srcOrd="0" destOrd="0" presId="urn:microsoft.com/office/officeart/2005/8/layout/vList2"/>
    <dgm:cxn modelId="{9E091661-E06A-473D-8929-D9CFD5F2628F}" type="presParOf" srcId="{8A895E87-E99F-415B-8C33-81C55CEC203E}" destId="{BA81D9CE-9B25-4B7A-B264-4FBEEF26D49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6332224-6148-482C-AF32-D0647EBDAEC3}" type="doc">
      <dgm:prSet loTypeId="urn:microsoft.com/office/officeart/2005/8/layout/vList2" loCatId="list" qsTypeId="urn:microsoft.com/office/officeart/2005/8/quickstyle/3d4" qsCatId="3D" csTypeId="urn:microsoft.com/office/officeart/2005/8/colors/accent1_2" csCatId="accent1" phldr="1"/>
      <dgm:spPr/>
      <dgm:t>
        <a:bodyPr/>
        <a:lstStyle/>
        <a:p>
          <a:endParaRPr lang="fr-FR"/>
        </a:p>
      </dgm:t>
    </dgm:pt>
    <dgm:pt modelId="{2B95E001-5537-402D-A5CD-CD8C7630527D}">
      <dgm:prSet custT="1"/>
      <dgm:spPr>
        <a:solidFill>
          <a:srgbClr val="12D0F6"/>
        </a:solidFill>
      </dgm:spPr>
      <dgm:t>
        <a:bodyPr/>
        <a:lstStyle/>
        <a:p>
          <a:pPr algn="ctr">
            <a:buFont typeface="Calibri" panose="020F0502020204030204" pitchFamily="34" charset="0"/>
            <a:buChar char="-"/>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parce que le renard et les renardeaux se sourient d’un air complice</a:t>
          </a:r>
        </a:p>
      </dgm:t>
    </dgm:pt>
    <dgm:pt modelId="{DFEACAD8-3DA4-41E6-9596-8C4AC4FDD716}" type="parTrans" cxnId="{D1D724DA-15D5-446B-AE22-02C7D94498B5}">
      <dgm:prSet/>
      <dgm:spPr/>
      <dgm:t>
        <a:bodyPr/>
        <a:lstStyle/>
        <a:p>
          <a:endParaRPr lang="fr-FR"/>
        </a:p>
      </dgm:t>
    </dgm:pt>
    <dgm:pt modelId="{F645ABF3-3C5D-4961-8A34-56E09CC1B467}" type="sibTrans" cxnId="{D1D724DA-15D5-446B-AE22-02C7D94498B5}">
      <dgm:prSet/>
      <dgm:spPr/>
      <dgm:t>
        <a:bodyPr/>
        <a:lstStyle/>
        <a:p>
          <a:endParaRPr lang="fr-FR"/>
        </a:p>
      </dgm:t>
    </dgm:pt>
    <dgm:pt modelId="{8A895E87-E99F-415B-8C33-81C55CEC203E}" type="pres">
      <dgm:prSet presAssocID="{76332224-6148-482C-AF32-D0647EBDAEC3}" presName="linear" presStyleCnt="0">
        <dgm:presLayoutVars>
          <dgm:animLvl val="lvl"/>
          <dgm:resizeHandles val="exact"/>
        </dgm:presLayoutVars>
      </dgm:prSet>
      <dgm:spPr/>
      <dgm:t>
        <a:bodyPr/>
        <a:lstStyle/>
        <a:p>
          <a:endParaRPr lang="fr-FR"/>
        </a:p>
      </dgm:t>
    </dgm:pt>
    <dgm:pt modelId="{B01F3753-96F1-4D02-9215-4C30A97F90FE}" type="pres">
      <dgm:prSet presAssocID="{2B95E001-5537-402D-A5CD-CD8C7630527D}" presName="parentText" presStyleLbl="node1" presStyleIdx="0" presStyleCnt="1" custScaleY="78152" custLinFactY="-35328" custLinFactNeighborY="-100000">
        <dgm:presLayoutVars>
          <dgm:chMax val="0"/>
          <dgm:bulletEnabled val="1"/>
        </dgm:presLayoutVars>
      </dgm:prSet>
      <dgm:spPr/>
      <dgm:t>
        <a:bodyPr/>
        <a:lstStyle/>
        <a:p>
          <a:endParaRPr lang="fr-FR"/>
        </a:p>
      </dgm:t>
    </dgm:pt>
  </dgm:ptLst>
  <dgm:cxnLst>
    <dgm:cxn modelId="{888F1B09-5F14-47E6-902A-6AC03B2E248B}" type="presOf" srcId="{2B95E001-5537-402D-A5CD-CD8C7630527D}" destId="{B01F3753-96F1-4D02-9215-4C30A97F90FE}" srcOrd="0" destOrd="0" presId="urn:microsoft.com/office/officeart/2005/8/layout/vList2"/>
    <dgm:cxn modelId="{D1D724DA-15D5-446B-AE22-02C7D94498B5}" srcId="{76332224-6148-482C-AF32-D0647EBDAEC3}" destId="{2B95E001-5537-402D-A5CD-CD8C7630527D}" srcOrd="0" destOrd="0" parTransId="{DFEACAD8-3DA4-41E6-9596-8C4AC4FDD716}" sibTransId="{F645ABF3-3C5D-4961-8A34-56E09CC1B467}"/>
    <dgm:cxn modelId="{B21967DA-1982-4007-922A-1E4F740079D3}" type="presOf" srcId="{76332224-6148-482C-AF32-D0647EBDAEC3}" destId="{8A895E87-E99F-415B-8C33-81C55CEC203E}" srcOrd="0" destOrd="0" presId="urn:microsoft.com/office/officeart/2005/8/layout/vList2"/>
    <dgm:cxn modelId="{8607D39D-D203-4AC6-BB28-44FF3E0AB035}" type="presParOf" srcId="{8A895E87-E99F-415B-8C33-81C55CEC203E}" destId="{B01F3753-96F1-4D02-9215-4C30A97F90FE}"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A8262-5FDC-4A3B-9774-3B985520BBEF}">
      <dsp:nvSpPr>
        <dsp:cNvPr id="0" name=""/>
        <dsp:cNvSpPr/>
      </dsp:nvSpPr>
      <dsp:spPr>
        <a:xfrm>
          <a:off x="0" y="0"/>
          <a:ext cx="9186772" cy="640272"/>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que la rencontre redonne de l’espoir aux personnages</a:t>
          </a:r>
          <a:endParaRPr lang="fr-FR" sz="2400" kern="1200" dirty="0">
            <a:solidFill>
              <a:schemeClr val="tx1"/>
            </a:solidFill>
            <a:latin typeface="Arial" panose="020B0604020202020204" pitchFamily="34" charset="0"/>
            <a:cs typeface="Arial" panose="020B0604020202020204" pitchFamily="34" charset="0"/>
          </a:endParaRPr>
        </a:p>
      </dsp:txBody>
      <dsp:txXfrm>
        <a:off x="31256" y="31256"/>
        <a:ext cx="9124260" cy="577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1D9CE-9B25-4B7A-B264-4FBEEF26D499}">
      <dsp:nvSpPr>
        <dsp:cNvPr id="0" name=""/>
        <dsp:cNvSpPr/>
      </dsp:nvSpPr>
      <dsp:spPr>
        <a:xfrm>
          <a:off x="0" y="0"/>
          <a:ext cx="9217282" cy="556028"/>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que la colline est dévastée</a:t>
          </a:r>
          <a:endParaRPr lang="fr-FR" sz="2400" kern="1200" dirty="0">
            <a:solidFill>
              <a:schemeClr val="tx1"/>
            </a:solidFill>
            <a:latin typeface="Arial" panose="020B0604020202020204" pitchFamily="34" charset="0"/>
            <a:cs typeface="Arial" panose="020B0604020202020204" pitchFamily="34" charset="0"/>
          </a:endParaRPr>
        </a:p>
      </dsp:txBody>
      <dsp:txXfrm>
        <a:off x="27143" y="27143"/>
        <a:ext cx="9162996" cy="5017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F3753-96F1-4D02-9215-4C30A97F90FE}">
      <dsp:nvSpPr>
        <dsp:cNvPr id="0" name=""/>
        <dsp:cNvSpPr/>
      </dsp:nvSpPr>
      <dsp:spPr>
        <a:xfrm>
          <a:off x="0" y="0"/>
          <a:ext cx="9217282" cy="532178"/>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qu’ils vivent dans des terriers</a:t>
          </a:r>
        </a:p>
      </dsp:txBody>
      <dsp:txXfrm>
        <a:off x="25979" y="25979"/>
        <a:ext cx="9165324" cy="4802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A8262-5FDC-4A3B-9774-3B985520BBEF}">
      <dsp:nvSpPr>
        <dsp:cNvPr id="0" name=""/>
        <dsp:cNvSpPr/>
      </dsp:nvSpPr>
      <dsp:spPr>
        <a:xfrm>
          <a:off x="0" y="0"/>
          <a:ext cx="9186772" cy="640803"/>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que des hommes armés surveillent les alentours</a:t>
          </a:r>
          <a:endParaRPr lang="fr-FR" sz="2400" kern="1200" dirty="0">
            <a:solidFill>
              <a:schemeClr val="tx1"/>
            </a:solidFill>
            <a:latin typeface="Arial" panose="020B0604020202020204" pitchFamily="34" charset="0"/>
            <a:cs typeface="Arial" panose="020B0604020202020204" pitchFamily="34" charset="0"/>
          </a:endParaRPr>
        </a:p>
      </dsp:txBody>
      <dsp:txXfrm>
        <a:off x="31281" y="31281"/>
        <a:ext cx="9124210" cy="5782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1D9CE-9B25-4B7A-B264-4FBEEF26D499}">
      <dsp:nvSpPr>
        <dsp:cNvPr id="0" name=""/>
        <dsp:cNvSpPr/>
      </dsp:nvSpPr>
      <dsp:spPr>
        <a:xfrm>
          <a:off x="0" y="0"/>
          <a:ext cx="9217282" cy="589976"/>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qu’il croit qu’ils vont tous mourir de faim</a:t>
          </a:r>
          <a:endParaRPr lang="fr-FR" sz="2400" kern="1200" dirty="0">
            <a:solidFill>
              <a:schemeClr val="tx1"/>
            </a:solidFill>
            <a:latin typeface="Arial" panose="020B0604020202020204" pitchFamily="34" charset="0"/>
            <a:cs typeface="Arial" panose="020B0604020202020204" pitchFamily="34" charset="0"/>
          </a:endParaRPr>
        </a:p>
      </dsp:txBody>
      <dsp:txXfrm>
        <a:off x="28800" y="28800"/>
        <a:ext cx="9159682" cy="5323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F3753-96F1-4D02-9215-4C30A97F90FE}">
      <dsp:nvSpPr>
        <dsp:cNvPr id="0" name=""/>
        <dsp:cNvSpPr/>
      </dsp:nvSpPr>
      <dsp:spPr>
        <a:xfrm>
          <a:off x="0" y="0"/>
          <a:ext cx="9217282" cy="531897"/>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qu’il creuse en rond depuis trois jours et trois nuits</a:t>
          </a:r>
        </a:p>
      </dsp:txBody>
      <dsp:txXfrm>
        <a:off x="25965" y="25965"/>
        <a:ext cx="9165352" cy="4799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A8262-5FDC-4A3B-9774-3B985520BBEF}">
      <dsp:nvSpPr>
        <dsp:cNvPr id="0" name=""/>
        <dsp:cNvSpPr/>
      </dsp:nvSpPr>
      <dsp:spPr>
        <a:xfrm>
          <a:off x="0" y="0"/>
          <a:ext cx="9186772" cy="640803"/>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qu’il a vu les méchants fermiers</a:t>
          </a:r>
          <a:endParaRPr lang="fr-FR" sz="2400" kern="1200" dirty="0">
            <a:solidFill>
              <a:schemeClr val="tx1"/>
            </a:solidFill>
            <a:latin typeface="Arial" panose="020B0604020202020204" pitchFamily="34" charset="0"/>
            <a:cs typeface="Arial" panose="020B0604020202020204" pitchFamily="34" charset="0"/>
          </a:endParaRPr>
        </a:p>
      </dsp:txBody>
      <dsp:txXfrm>
        <a:off x="31281" y="31281"/>
        <a:ext cx="9124210" cy="5782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1D9CE-9B25-4B7A-B264-4FBEEF26D499}">
      <dsp:nvSpPr>
        <dsp:cNvPr id="0" name=""/>
        <dsp:cNvSpPr/>
      </dsp:nvSpPr>
      <dsp:spPr>
        <a:xfrm>
          <a:off x="0" y="0"/>
          <a:ext cx="9217282" cy="589976"/>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que tous les animaux sont sous la terre en sécurité</a:t>
          </a:r>
          <a:endParaRPr lang="fr-FR" sz="2400" kern="1200" dirty="0">
            <a:solidFill>
              <a:schemeClr val="tx1"/>
            </a:solidFill>
            <a:latin typeface="Arial" panose="020B0604020202020204" pitchFamily="34" charset="0"/>
            <a:cs typeface="Arial" panose="020B0604020202020204" pitchFamily="34" charset="0"/>
          </a:endParaRPr>
        </a:p>
      </dsp:txBody>
      <dsp:txXfrm>
        <a:off x="28800" y="28800"/>
        <a:ext cx="9159682" cy="5323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F3753-96F1-4D02-9215-4C30A97F90FE}">
      <dsp:nvSpPr>
        <dsp:cNvPr id="0" name=""/>
        <dsp:cNvSpPr/>
      </dsp:nvSpPr>
      <dsp:spPr>
        <a:xfrm>
          <a:off x="0" y="0"/>
          <a:ext cx="9564955" cy="640408"/>
        </a:xfrm>
        <a:prstGeom prst="roundRect">
          <a:avLst/>
        </a:prstGeom>
        <a:solidFill>
          <a:srgbClr val="12D0F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buFont typeface="Calibri" panose="020F0502020204030204" pitchFamily="34" charset="0"/>
            <a:buChar char="-"/>
          </a:pPr>
          <a:r>
            <a:rPr lang="fr-FR" sz="2400" kern="1200" dirty="0">
              <a:solidFill>
                <a:schemeClr val="tx1"/>
              </a:solidFill>
              <a:latin typeface="Arial" panose="020B0604020202020204" pitchFamily="34" charset="0"/>
              <a:ea typeface="Calibri" panose="020F0502020204030204" pitchFamily="34" charset="0"/>
              <a:cs typeface="Arial" panose="020B0604020202020204" pitchFamily="34" charset="0"/>
            </a:rPr>
            <a:t> parce que le renard et les renardeaux se sourient d’un air complice</a:t>
          </a:r>
        </a:p>
      </dsp:txBody>
      <dsp:txXfrm>
        <a:off x="31262" y="31262"/>
        <a:ext cx="9502431" cy="57788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7C318A-5F09-490C-A708-7AA5B708FB71}" type="datetimeFigureOut">
              <a:rPr lang="fr-FR" smtClean="0"/>
              <a:t>10/06/2020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84A08-1977-4993-A70E-4821BA90BA27}" type="slidenum">
              <a:rPr lang="fr-FR" smtClean="0"/>
              <a:t>‹N°›</a:t>
            </a:fld>
            <a:endParaRPr lang="fr-FR"/>
          </a:p>
        </p:txBody>
      </p:sp>
    </p:spTree>
    <p:extLst>
      <p:ext uri="{BB962C8B-B14F-4D97-AF65-F5344CB8AC3E}">
        <p14:creationId xmlns:p14="http://schemas.microsoft.com/office/powerpoint/2010/main" val="428622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L’astucieux renard a décidé de combattre</a:t>
            </a:r>
            <a:r>
              <a:rPr lang="fr-FR" baseline="0" dirty="0" smtClean="0"/>
              <a:t> les méchants fermiers transformés </a:t>
            </a:r>
            <a:r>
              <a:rPr lang="fr-FR" baseline="0" smtClean="0"/>
              <a:t>en guerriers.</a:t>
            </a:r>
            <a:endParaRPr lang="fr-FR"/>
          </a:p>
        </p:txBody>
      </p:sp>
      <p:sp>
        <p:nvSpPr>
          <p:cNvPr id="4" name="Espace réservé du numéro de diapositive 3"/>
          <p:cNvSpPr>
            <a:spLocks noGrp="1"/>
          </p:cNvSpPr>
          <p:nvPr>
            <p:ph type="sldNum" sz="quarter" idx="10"/>
          </p:nvPr>
        </p:nvSpPr>
        <p:spPr/>
        <p:txBody>
          <a:bodyPr/>
          <a:lstStyle/>
          <a:p>
            <a:fld id="{CD084A08-1977-4993-A70E-4821BA90BA27}" type="slidenum">
              <a:rPr lang="fr-FR" smtClean="0"/>
              <a:t>15</a:t>
            </a:fld>
            <a:endParaRPr lang="fr-FR"/>
          </a:p>
        </p:txBody>
      </p:sp>
    </p:spTree>
    <p:extLst>
      <p:ext uri="{BB962C8B-B14F-4D97-AF65-F5344CB8AC3E}">
        <p14:creationId xmlns:p14="http://schemas.microsoft.com/office/powerpoint/2010/main" val="1051879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798B71-AC89-4A11-8E52-697C413EA39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0673769-1CC6-4F99-B56C-607D31B08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F75D440-AE8F-4085-9336-8758C1D4E025}"/>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5" name="Espace réservé du pied de page 4">
            <a:extLst>
              <a:ext uri="{FF2B5EF4-FFF2-40B4-BE49-F238E27FC236}">
                <a16:creationId xmlns:a16="http://schemas.microsoft.com/office/drawing/2014/main" id="{7955FBC8-81E3-4602-9BB6-1F153F3A07A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CA7DC91-67B1-45A0-88C4-E5E64274A07A}"/>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3093557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6E18C4-B82A-4386-AF6B-E01BAAF31F1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A4068BD-78BC-4318-AEBD-BD8012098A2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83B557-7AC5-428C-A395-63C435C23A32}"/>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5" name="Espace réservé du pied de page 4">
            <a:extLst>
              <a:ext uri="{FF2B5EF4-FFF2-40B4-BE49-F238E27FC236}">
                <a16:creationId xmlns:a16="http://schemas.microsoft.com/office/drawing/2014/main" id="{B960D141-FEFE-43BB-9FF2-AD567FC382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1CB91D8-B770-45FD-BA9A-CF580D321AF0}"/>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220583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CCA9D25-B97D-41AB-B5DC-03D66BD755A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42CCDB9-283F-4AF4-8275-3C861A9D168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D37580F-2C17-468E-AE12-158B73300E30}"/>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5" name="Espace réservé du pied de page 4">
            <a:extLst>
              <a:ext uri="{FF2B5EF4-FFF2-40B4-BE49-F238E27FC236}">
                <a16:creationId xmlns:a16="http://schemas.microsoft.com/office/drawing/2014/main" id="{63633B8C-3B18-49F7-A6CB-D20476074F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4AD00FC-80BB-4E5C-9F8C-C77B15D85697}"/>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139428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AF9FFD-5538-4B0B-B9AE-3FFFF6CA7ED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E9E62A6-E51E-4640-9B39-1E68E87F6A1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41E77B3-E2E9-4C3B-A7C8-FDA33D6B52E0}"/>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5" name="Espace réservé du pied de page 4">
            <a:extLst>
              <a:ext uri="{FF2B5EF4-FFF2-40B4-BE49-F238E27FC236}">
                <a16:creationId xmlns:a16="http://schemas.microsoft.com/office/drawing/2014/main" id="{FB09DE3E-24D5-4ADA-9AA6-71B93E1C40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90B9AFE-307C-4AB9-AF0D-AA560247E0E0}"/>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2467868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13A8CF-D567-4FC2-AC62-FE488C31E39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E2D00B9-DA30-4970-94DB-9B83043744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8DE95CE-D2F3-4075-A218-1F4C84F2D958}"/>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5" name="Espace réservé du pied de page 4">
            <a:extLst>
              <a:ext uri="{FF2B5EF4-FFF2-40B4-BE49-F238E27FC236}">
                <a16:creationId xmlns:a16="http://schemas.microsoft.com/office/drawing/2014/main" id="{F9F1C7AE-ADAD-4997-85D4-5E5C7C4DC4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C6B2DB-38B9-454A-8517-B3BF9FC71E20}"/>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158063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B1A79B-4A32-4749-A751-4026EA27A1A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1C2EE68-22BE-4F03-85FD-FC893573C05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BD4596E-AE17-45DB-B9E9-C106AD53CC8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0885079-37CC-4A84-9013-8677A484D065}"/>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6" name="Espace réservé du pied de page 5">
            <a:extLst>
              <a:ext uri="{FF2B5EF4-FFF2-40B4-BE49-F238E27FC236}">
                <a16:creationId xmlns:a16="http://schemas.microsoft.com/office/drawing/2014/main" id="{7CB14E7D-46CF-4148-BCB8-E22D9CC1BC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508C6C3-EB09-4070-97D2-DE858C29B992}"/>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2627876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965D36-F40C-43DE-9CE6-29B14D793F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9D05507-79D1-439C-9B0A-641E8FECAE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D0382FF-E46A-47AF-981F-553BC87BED6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0B5B014-4F17-4092-9BD6-82C8035F69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28C350E-AF09-41DD-B1D9-5D838F5ABE9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5E34FD1-CEC9-4E84-AF34-A3EA62F95984}"/>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8" name="Espace réservé du pied de page 7">
            <a:extLst>
              <a:ext uri="{FF2B5EF4-FFF2-40B4-BE49-F238E27FC236}">
                <a16:creationId xmlns:a16="http://schemas.microsoft.com/office/drawing/2014/main" id="{C1A6060B-D618-4DC2-A1AB-D8D97068C60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28675C3-A5DE-47C0-94A3-7B7E0593C4FF}"/>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547773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9AD52F-0295-43A0-8A45-245C9C269B8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90E3C13-79C9-4278-B39E-CE7AF73788A6}"/>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4" name="Espace réservé du pied de page 3">
            <a:extLst>
              <a:ext uri="{FF2B5EF4-FFF2-40B4-BE49-F238E27FC236}">
                <a16:creationId xmlns:a16="http://schemas.microsoft.com/office/drawing/2014/main" id="{B4893807-8096-4D4C-B93C-AE3E3B3D5B1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E93C3B6-8BB6-4F45-BF26-6C3F9266410F}"/>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410263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395DC8A-F4A5-41CA-8CD1-03324E584CE5}"/>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3" name="Espace réservé du pied de page 2">
            <a:extLst>
              <a:ext uri="{FF2B5EF4-FFF2-40B4-BE49-F238E27FC236}">
                <a16:creationId xmlns:a16="http://schemas.microsoft.com/office/drawing/2014/main" id="{4C6FD399-A47F-4B1F-A433-2F16D0E6B7E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C0A983C-445B-4EA7-B8E8-E115CA261C5D}"/>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912064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D2822A-A6D5-4BFE-9948-D455C1A7A9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E0FAFF3-6A1C-482A-A8D0-1458D59C54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9ED6E68-92F6-44A1-A5E7-1105490BD1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AB001F6-5FC7-4DBE-8DA5-2E293A4518F5}"/>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6" name="Espace réservé du pied de page 5">
            <a:extLst>
              <a:ext uri="{FF2B5EF4-FFF2-40B4-BE49-F238E27FC236}">
                <a16:creationId xmlns:a16="http://schemas.microsoft.com/office/drawing/2014/main" id="{FC0EC91A-46F4-4AF2-A300-03EA9DD6B61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4C1F3A-4350-47C1-B45B-80D20A04085D}"/>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1545948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EF3791-CF3B-4366-98C9-423E7B59E11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5FA60A7-BF74-4B57-8CC4-08961810E5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EB92A49-A2CE-4983-A108-C536FFBF51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35B5A7A-F5F7-49FE-B1EA-BC271883B65C}"/>
              </a:ext>
            </a:extLst>
          </p:cNvPr>
          <p:cNvSpPr>
            <a:spLocks noGrp="1"/>
          </p:cNvSpPr>
          <p:nvPr>
            <p:ph type="dt" sz="half" idx="10"/>
          </p:nvPr>
        </p:nvSpPr>
        <p:spPr/>
        <p:txBody>
          <a:bodyPr/>
          <a:lstStyle/>
          <a:p>
            <a:fld id="{C15F4713-C515-4956-8624-6BA4F54154AB}" type="datetimeFigureOut">
              <a:rPr lang="fr-FR" smtClean="0"/>
              <a:t>10/06/2020</a:t>
            </a:fld>
            <a:endParaRPr lang="fr-FR"/>
          </a:p>
        </p:txBody>
      </p:sp>
      <p:sp>
        <p:nvSpPr>
          <p:cNvPr id="6" name="Espace réservé du pied de page 5">
            <a:extLst>
              <a:ext uri="{FF2B5EF4-FFF2-40B4-BE49-F238E27FC236}">
                <a16:creationId xmlns:a16="http://schemas.microsoft.com/office/drawing/2014/main" id="{5035F01B-2F1A-45C7-BFD7-CDF86EE4B0F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E6315CB-670C-4E66-A442-BA3A6092F274}"/>
              </a:ext>
            </a:extLst>
          </p:cNvPr>
          <p:cNvSpPr>
            <a:spLocks noGrp="1"/>
          </p:cNvSpPr>
          <p:nvPr>
            <p:ph type="sldNum" sz="quarter" idx="12"/>
          </p:nvPr>
        </p:nvSpPr>
        <p:spPr/>
        <p:txBody>
          <a:bodyPr/>
          <a:lstStyle/>
          <a:p>
            <a:fld id="{99C1DFAE-B54B-4335-A321-73EB994ACDE8}" type="slidenum">
              <a:rPr lang="fr-FR" smtClean="0"/>
              <a:t>‹N°›</a:t>
            </a:fld>
            <a:endParaRPr lang="fr-FR"/>
          </a:p>
        </p:txBody>
      </p:sp>
    </p:spTree>
    <p:extLst>
      <p:ext uri="{BB962C8B-B14F-4D97-AF65-F5344CB8AC3E}">
        <p14:creationId xmlns:p14="http://schemas.microsoft.com/office/powerpoint/2010/main" val="3072419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EEBFC1A-21C5-45B8-98A1-238862BF8C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626AE63-44F2-45F9-ACE5-45F9225C10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563E386-5ACC-4DC4-B067-E80E9B0D51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F4713-C515-4956-8624-6BA4F54154AB}" type="datetimeFigureOut">
              <a:rPr lang="fr-FR" smtClean="0"/>
              <a:t>10/06/2020</a:t>
            </a:fld>
            <a:endParaRPr lang="fr-FR"/>
          </a:p>
        </p:txBody>
      </p:sp>
      <p:sp>
        <p:nvSpPr>
          <p:cNvPr id="5" name="Espace réservé du pied de page 4">
            <a:extLst>
              <a:ext uri="{FF2B5EF4-FFF2-40B4-BE49-F238E27FC236}">
                <a16:creationId xmlns:a16="http://schemas.microsoft.com/office/drawing/2014/main" id="{FF705DF4-4732-4DC1-ACDF-161983D607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538C2AF-3CA3-4005-8800-D4FAFE58D7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1DFAE-B54B-4335-A321-73EB994ACDE8}" type="slidenum">
              <a:rPr lang="fr-FR" smtClean="0"/>
              <a:t>‹N°›</a:t>
            </a:fld>
            <a:endParaRPr lang="fr-FR"/>
          </a:p>
        </p:txBody>
      </p:sp>
    </p:spTree>
    <p:extLst>
      <p:ext uri="{BB962C8B-B14F-4D97-AF65-F5344CB8AC3E}">
        <p14:creationId xmlns:p14="http://schemas.microsoft.com/office/powerpoint/2010/main" val="3353023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9.svg"/><Relationship Id="rId5" Type="http://schemas.openxmlformats.org/officeDocument/2006/relationships/image" Target="../media/image7.png"/><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image" Target="../media/image2.png"/><Relationship Id="rId16" Type="http://schemas.openxmlformats.org/officeDocument/2006/relationships/diagramColors" Target="../diagrams/colors4.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image" Target="../media/image2.png"/><Relationship Id="rId16" Type="http://schemas.openxmlformats.org/officeDocument/2006/relationships/diagramColors" Target="../diagrams/colors7.xml"/><Relationship Id="rId1" Type="http://schemas.openxmlformats.org/officeDocument/2006/relationships/slideLayout" Target="../slideLayouts/slideLayout7.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9.xml"/><Relationship Id="rId13" Type="http://schemas.openxmlformats.org/officeDocument/2006/relationships/diagramData" Target="../diagrams/data10.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17" Type="http://schemas.microsoft.com/office/2007/relationships/diagramDrawing" Target="../diagrams/drawing10.xml"/><Relationship Id="rId2" Type="http://schemas.openxmlformats.org/officeDocument/2006/relationships/image" Target="../media/image2.png"/><Relationship Id="rId16" Type="http://schemas.openxmlformats.org/officeDocument/2006/relationships/diagramColors" Target="../diagrams/colors10.xml"/><Relationship Id="rId1" Type="http://schemas.openxmlformats.org/officeDocument/2006/relationships/slideLayout" Target="../slideLayouts/slideLayout7.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5" Type="http://schemas.openxmlformats.org/officeDocument/2006/relationships/diagramQuickStyle" Target="../diagrams/quickStyle10.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 Id="rId14" Type="http://schemas.openxmlformats.org/officeDocument/2006/relationships/diagramLayout" Target="../diagrams/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3262D62-58D5-4FEF-B467-8FD46F4BFD2D}"/>
              </a:ext>
            </a:extLst>
          </p:cNvPr>
          <p:cNvSpPr>
            <a:spLocks noGrp="1"/>
          </p:cNvSpPr>
          <p:nvPr>
            <p:ph type="ctrTitle"/>
          </p:nvPr>
        </p:nvSpPr>
        <p:spPr>
          <a:xfrm>
            <a:off x="1524000" y="1122363"/>
            <a:ext cx="9144000" cy="2387600"/>
          </a:xfrm>
        </p:spPr>
        <p:txBody>
          <a:bodyPr/>
          <a:lstStyle/>
          <a:p>
            <a:r>
              <a:rPr lang="fr-FR" dirty="0"/>
              <a:t>Français CE2</a:t>
            </a:r>
          </a:p>
        </p:txBody>
      </p:sp>
      <p:sp>
        <p:nvSpPr>
          <p:cNvPr id="6" name="Sous-titre 2">
            <a:extLst>
              <a:ext uri="{FF2B5EF4-FFF2-40B4-BE49-F238E27FC236}">
                <a16:creationId xmlns:a16="http://schemas.microsoft.com/office/drawing/2014/main" id="{ED5C8B00-DC75-42F0-9884-DBCCE7090048}"/>
              </a:ext>
            </a:extLst>
          </p:cNvPr>
          <p:cNvSpPr>
            <a:spLocks noGrp="1"/>
          </p:cNvSpPr>
          <p:nvPr>
            <p:ph type="subTitle" idx="1"/>
          </p:nvPr>
        </p:nvSpPr>
        <p:spPr>
          <a:xfrm>
            <a:off x="1524000" y="3602038"/>
            <a:ext cx="9144000" cy="1655762"/>
          </a:xfrm>
        </p:spPr>
        <p:txBody>
          <a:bodyPr/>
          <a:lstStyle/>
          <a:p>
            <a:r>
              <a:rPr lang="fr-FR" dirty="0"/>
              <a:t>Séquence 8 / séance 2</a:t>
            </a:r>
          </a:p>
        </p:txBody>
      </p:sp>
    </p:spTree>
    <p:extLst>
      <p:ext uri="{BB962C8B-B14F-4D97-AF65-F5344CB8AC3E}">
        <p14:creationId xmlns:p14="http://schemas.microsoft.com/office/powerpoint/2010/main" val="274613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EA1C21AE-EAC8-4C4D-9F87-E7AE46257B23}"/>
              </a:ext>
            </a:extLst>
          </p:cNvPr>
          <p:cNvGraphicFramePr>
            <a:graphicFrameLocks noGrp="1"/>
          </p:cNvGraphicFramePr>
          <p:nvPr>
            <p:extLst>
              <p:ext uri="{D42A27DB-BD31-4B8C-83A1-F6EECF244321}">
                <p14:modId xmlns:p14="http://schemas.microsoft.com/office/powerpoint/2010/main" val="736035209"/>
              </p:ext>
            </p:extLst>
          </p:nvPr>
        </p:nvGraphicFramePr>
        <p:xfrm>
          <a:off x="542911" y="1965960"/>
          <a:ext cx="11376000" cy="2926080"/>
        </p:xfrm>
        <a:graphic>
          <a:graphicData uri="http://schemas.openxmlformats.org/drawingml/2006/table">
            <a:tbl>
              <a:tblPr firstRow="1" firstCol="1" bandRow="1">
                <a:tableStyleId>{5940675A-B579-460E-94D1-54222C63F5DA}</a:tableStyleId>
              </a:tblPr>
              <a:tblGrid>
                <a:gridCol w="2160000">
                  <a:extLst>
                    <a:ext uri="{9D8B030D-6E8A-4147-A177-3AD203B41FA5}">
                      <a16:colId xmlns:a16="http://schemas.microsoft.com/office/drawing/2014/main" val="1628087946"/>
                    </a:ext>
                  </a:extLst>
                </a:gridCol>
                <a:gridCol w="2160000">
                  <a:extLst>
                    <a:ext uri="{9D8B030D-6E8A-4147-A177-3AD203B41FA5}">
                      <a16:colId xmlns:a16="http://schemas.microsoft.com/office/drawing/2014/main" val="36253430"/>
                    </a:ext>
                  </a:extLst>
                </a:gridCol>
                <a:gridCol w="2628000">
                  <a:extLst>
                    <a:ext uri="{9D8B030D-6E8A-4147-A177-3AD203B41FA5}">
                      <a16:colId xmlns:a16="http://schemas.microsoft.com/office/drawing/2014/main" val="123398104"/>
                    </a:ext>
                  </a:extLst>
                </a:gridCol>
                <a:gridCol w="2268000">
                  <a:extLst>
                    <a:ext uri="{9D8B030D-6E8A-4147-A177-3AD203B41FA5}">
                      <a16:colId xmlns:a16="http://schemas.microsoft.com/office/drawing/2014/main" val="3320745300"/>
                    </a:ext>
                  </a:extLst>
                </a:gridCol>
                <a:gridCol w="2160000">
                  <a:extLst>
                    <a:ext uri="{9D8B030D-6E8A-4147-A177-3AD203B41FA5}">
                      <a16:colId xmlns:a16="http://schemas.microsoft.com/office/drawing/2014/main" val="3223318858"/>
                    </a:ext>
                  </a:extLst>
                </a:gridCol>
              </a:tblGrid>
              <a:tr h="0">
                <a:tc gridSpan="2">
                  <a:txBody>
                    <a:bodyPr/>
                    <a:lstStyle/>
                    <a:p>
                      <a:pPr algn="ctr">
                        <a:spcAft>
                          <a:spcPts val="0"/>
                        </a:spcAft>
                      </a:pPr>
                      <a:r>
                        <a:rPr lang="fr-FR" sz="2400" dirty="0">
                          <a:effectLst/>
                          <a:latin typeface="Arial" panose="020B0604020202020204" pitchFamily="34" charset="0"/>
                          <a:cs typeface="Arial" panose="020B0604020202020204" pitchFamily="34" charset="0"/>
                        </a:rPr>
                        <a:t>Les deux auxiliaires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hMerge="1">
                  <a:txBody>
                    <a:bodyPr/>
                    <a:lstStyle/>
                    <a:p>
                      <a:endParaRPr lang="fr-FR"/>
                    </a:p>
                  </a:txBody>
                  <a:tcPr/>
                </a:tc>
                <a:tc gridSpan="3">
                  <a:txBody>
                    <a:bodyPr/>
                    <a:lstStyle/>
                    <a:p>
                      <a:pPr algn="ctr">
                        <a:spcAft>
                          <a:spcPts val="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22657334"/>
                  </a:ext>
                </a:extLst>
              </a:tr>
              <a:tr h="0">
                <a:tc>
                  <a:txBody>
                    <a:bodyPr/>
                    <a:lstStyle/>
                    <a:p>
                      <a:pPr algn="ctr">
                        <a:spcAft>
                          <a:spcPts val="0"/>
                        </a:spcAft>
                      </a:pPr>
                      <a:r>
                        <a:rPr lang="fr-FR" sz="2400" b="1" dirty="0">
                          <a:effectLst/>
                          <a:latin typeface="Arial" panose="020B0604020202020204" pitchFamily="34" charset="0"/>
                          <a:cs typeface="Arial" panose="020B0604020202020204" pitchFamily="34" charset="0"/>
                        </a:rPr>
                        <a:t>Être </a:t>
                      </a:r>
                      <a:endParaRPr lang="fr-FR" sz="2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b="1" dirty="0">
                          <a:effectLst/>
                          <a:latin typeface="Arial" panose="020B0604020202020204" pitchFamily="34" charset="0"/>
                          <a:cs typeface="Arial" panose="020B0604020202020204" pitchFamily="34" charset="0"/>
                        </a:rPr>
                        <a:t>Avoir</a:t>
                      </a:r>
                      <a:endParaRPr lang="fr-FR" sz="2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b="1" dirty="0">
                          <a:effectLst/>
                          <a:latin typeface="Arial" panose="020B0604020202020204" pitchFamily="34" charset="0"/>
                          <a:cs typeface="Arial" panose="020B0604020202020204" pitchFamily="34" charset="0"/>
                        </a:rPr>
                        <a:t>Prendre</a:t>
                      </a:r>
                      <a:endParaRPr lang="fr-FR" sz="2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b="1" dirty="0">
                          <a:effectLst/>
                          <a:latin typeface="Arial" panose="020B0604020202020204" pitchFamily="34" charset="0"/>
                          <a:cs typeface="Arial" panose="020B0604020202020204" pitchFamily="34" charset="0"/>
                        </a:rPr>
                        <a:t>Voir</a:t>
                      </a:r>
                      <a:endParaRPr lang="fr-FR" sz="2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b="1" dirty="0">
                          <a:effectLst/>
                          <a:latin typeface="Arial" panose="020B0604020202020204" pitchFamily="34" charset="0"/>
                          <a:cs typeface="Arial" panose="020B0604020202020204" pitchFamily="34" charset="0"/>
                        </a:rPr>
                        <a:t>Faire</a:t>
                      </a:r>
                      <a:endParaRPr lang="fr-FR" sz="2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29561511"/>
                  </a:ext>
                </a:extLst>
              </a:tr>
              <a:tr h="0">
                <a:tc>
                  <a:txBody>
                    <a:bodyPr/>
                    <a:lstStyle/>
                    <a:p>
                      <a:pPr algn="ctr">
                        <a:spcAft>
                          <a:spcPts val="0"/>
                        </a:spcAft>
                      </a:pPr>
                      <a:r>
                        <a:rPr lang="fr-FR" sz="2400" dirty="0">
                          <a:effectLst/>
                          <a:latin typeface="Arial" panose="020B0604020202020204" pitchFamily="34" charset="0"/>
                          <a:cs typeface="Arial" panose="020B0604020202020204" pitchFamily="34" charset="0"/>
                        </a:rPr>
                        <a:t>Je suis</a:t>
                      </a:r>
                    </a:p>
                    <a:p>
                      <a:pPr algn="ctr">
                        <a:spcAft>
                          <a:spcPts val="0"/>
                        </a:spcAft>
                      </a:pPr>
                      <a:r>
                        <a:rPr lang="fr-FR" sz="2400" dirty="0">
                          <a:effectLst/>
                          <a:latin typeface="Arial" panose="020B0604020202020204" pitchFamily="34" charset="0"/>
                          <a:cs typeface="Arial" panose="020B0604020202020204" pitchFamily="34" charset="0"/>
                        </a:rPr>
                        <a:t>Tu es</a:t>
                      </a:r>
                    </a:p>
                    <a:p>
                      <a:pPr algn="ctr">
                        <a:spcAft>
                          <a:spcPts val="0"/>
                        </a:spcAft>
                      </a:pPr>
                      <a:r>
                        <a:rPr lang="fr-FR" sz="2400" dirty="0">
                          <a:effectLst/>
                          <a:latin typeface="Arial" panose="020B0604020202020204" pitchFamily="34" charset="0"/>
                          <a:cs typeface="Arial" panose="020B0604020202020204" pitchFamily="34" charset="0"/>
                        </a:rPr>
                        <a:t>Il / elle est</a:t>
                      </a:r>
                    </a:p>
                    <a:p>
                      <a:pPr algn="ctr">
                        <a:spcAft>
                          <a:spcPts val="0"/>
                        </a:spcAft>
                      </a:pPr>
                      <a:r>
                        <a:rPr lang="fr-FR" sz="2400" dirty="0">
                          <a:effectLst/>
                          <a:latin typeface="Arial" panose="020B0604020202020204" pitchFamily="34" charset="0"/>
                          <a:cs typeface="Arial" panose="020B0604020202020204" pitchFamily="34" charset="0"/>
                        </a:rPr>
                        <a:t>Nous sommes</a:t>
                      </a:r>
                    </a:p>
                    <a:p>
                      <a:pPr algn="ctr">
                        <a:spcAft>
                          <a:spcPts val="0"/>
                        </a:spcAft>
                      </a:pPr>
                      <a:r>
                        <a:rPr lang="fr-FR" sz="2400" dirty="0">
                          <a:effectLst/>
                          <a:latin typeface="Arial" panose="020B0604020202020204" pitchFamily="34" charset="0"/>
                          <a:cs typeface="Arial" panose="020B0604020202020204" pitchFamily="34" charset="0"/>
                        </a:rPr>
                        <a:t>Vous êtes</a:t>
                      </a:r>
                    </a:p>
                    <a:p>
                      <a:pPr algn="ctr">
                        <a:spcAft>
                          <a:spcPts val="0"/>
                        </a:spcAft>
                      </a:pPr>
                      <a:r>
                        <a:rPr lang="fr-FR" sz="2400" dirty="0">
                          <a:effectLst/>
                          <a:latin typeface="Arial" panose="020B0604020202020204" pitchFamily="34" charset="0"/>
                          <a:cs typeface="Arial" panose="020B0604020202020204" pitchFamily="34" charset="0"/>
                        </a:rPr>
                        <a:t>Ils / elles sont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dirty="0">
                          <a:effectLst/>
                          <a:latin typeface="Arial" panose="020B0604020202020204" pitchFamily="34" charset="0"/>
                          <a:cs typeface="Arial" panose="020B0604020202020204" pitchFamily="34" charset="0"/>
                        </a:rPr>
                        <a:t>J’ai </a:t>
                      </a:r>
                    </a:p>
                    <a:p>
                      <a:pPr algn="ctr">
                        <a:spcAft>
                          <a:spcPts val="0"/>
                        </a:spcAft>
                      </a:pPr>
                      <a:r>
                        <a:rPr lang="fr-FR" sz="2400" dirty="0">
                          <a:effectLst/>
                          <a:latin typeface="Arial" panose="020B0604020202020204" pitchFamily="34" charset="0"/>
                          <a:cs typeface="Arial" panose="020B0604020202020204" pitchFamily="34" charset="0"/>
                        </a:rPr>
                        <a:t>Tu as</a:t>
                      </a:r>
                    </a:p>
                    <a:p>
                      <a:pPr algn="ctr">
                        <a:spcAft>
                          <a:spcPts val="0"/>
                        </a:spcAft>
                      </a:pPr>
                      <a:r>
                        <a:rPr lang="fr-FR" sz="2400" dirty="0">
                          <a:effectLst/>
                          <a:latin typeface="Arial" panose="020B0604020202020204" pitchFamily="34" charset="0"/>
                          <a:cs typeface="Arial" panose="020B0604020202020204" pitchFamily="34" charset="0"/>
                        </a:rPr>
                        <a:t>Il / elle a</a:t>
                      </a:r>
                    </a:p>
                    <a:p>
                      <a:pPr algn="ctr">
                        <a:spcAft>
                          <a:spcPts val="0"/>
                        </a:spcAft>
                      </a:pPr>
                      <a:r>
                        <a:rPr lang="fr-FR" sz="2400" dirty="0">
                          <a:effectLst/>
                          <a:latin typeface="Arial" panose="020B0604020202020204" pitchFamily="34" charset="0"/>
                          <a:cs typeface="Arial" panose="020B0604020202020204" pitchFamily="34" charset="0"/>
                        </a:rPr>
                        <a:t>Nous avons</a:t>
                      </a:r>
                    </a:p>
                    <a:p>
                      <a:pPr algn="ctr">
                        <a:spcAft>
                          <a:spcPts val="0"/>
                        </a:spcAft>
                      </a:pPr>
                      <a:r>
                        <a:rPr lang="fr-FR" sz="2400" dirty="0">
                          <a:effectLst/>
                          <a:latin typeface="Arial" panose="020B0604020202020204" pitchFamily="34" charset="0"/>
                          <a:cs typeface="Arial" panose="020B0604020202020204" pitchFamily="34" charset="0"/>
                        </a:rPr>
                        <a:t>Vous avez</a:t>
                      </a:r>
                    </a:p>
                    <a:p>
                      <a:pPr algn="ctr">
                        <a:spcAft>
                          <a:spcPts val="0"/>
                        </a:spcAft>
                      </a:pPr>
                      <a:r>
                        <a:rPr lang="fr-FR" sz="2400" dirty="0">
                          <a:effectLst/>
                          <a:latin typeface="Arial" panose="020B0604020202020204" pitchFamily="34" charset="0"/>
                          <a:cs typeface="Arial" panose="020B0604020202020204" pitchFamily="34" charset="0"/>
                        </a:rPr>
                        <a:t>Ils ont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dirty="0">
                          <a:effectLst/>
                          <a:latin typeface="Arial" panose="020B0604020202020204" pitchFamily="34" charset="0"/>
                          <a:cs typeface="Arial" panose="020B0604020202020204" pitchFamily="34" charset="0"/>
                        </a:rPr>
                        <a:t>Je prends</a:t>
                      </a:r>
                    </a:p>
                    <a:p>
                      <a:pPr algn="ctr">
                        <a:spcAft>
                          <a:spcPts val="0"/>
                        </a:spcAft>
                      </a:pPr>
                      <a:r>
                        <a:rPr lang="fr-FR" sz="2400" dirty="0">
                          <a:effectLst/>
                          <a:latin typeface="Arial" panose="020B0604020202020204" pitchFamily="34" charset="0"/>
                          <a:cs typeface="Arial" panose="020B0604020202020204" pitchFamily="34" charset="0"/>
                        </a:rPr>
                        <a:t>Tu prends</a:t>
                      </a:r>
                    </a:p>
                    <a:p>
                      <a:pPr algn="ctr">
                        <a:spcAft>
                          <a:spcPts val="0"/>
                        </a:spcAft>
                      </a:pPr>
                      <a:r>
                        <a:rPr lang="fr-FR" sz="2400" dirty="0">
                          <a:effectLst/>
                          <a:latin typeface="Arial" panose="020B0604020202020204" pitchFamily="34" charset="0"/>
                          <a:cs typeface="Arial" panose="020B0604020202020204" pitchFamily="34" charset="0"/>
                        </a:rPr>
                        <a:t>Il/ Elle prend</a:t>
                      </a:r>
                    </a:p>
                    <a:p>
                      <a:pPr algn="ctr">
                        <a:spcAft>
                          <a:spcPts val="0"/>
                        </a:spcAft>
                      </a:pPr>
                      <a:r>
                        <a:rPr lang="fr-FR" sz="2400" dirty="0">
                          <a:effectLst/>
                          <a:latin typeface="Arial" panose="020B0604020202020204" pitchFamily="34" charset="0"/>
                          <a:cs typeface="Arial" panose="020B0604020202020204" pitchFamily="34" charset="0"/>
                        </a:rPr>
                        <a:t>Nous prenons</a:t>
                      </a:r>
                    </a:p>
                    <a:p>
                      <a:pPr algn="ctr">
                        <a:spcAft>
                          <a:spcPts val="0"/>
                        </a:spcAft>
                      </a:pPr>
                      <a:r>
                        <a:rPr lang="fr-FR" sz="2400" dirty="0">
                          <a:effectLst/>
                          <a:latin typeface="Arial" panose="020B0604020202020204" pitchFamily="34" charset="0"/>
                          <a:cs typeface="Arial" panose="020B0604020202020204" pitchFamily="34" charset="0"/>
                        </a:rPr>
                        <a:t>Vous prenez</a:t>
                      </a:r>
                    </a:p>
                    <a:p>
                      <a:pPr algn="ctr">
                        <a:spcAft>
                          <a:spcPts val="0"/>
                        </a:spcAft>
                      </a:pPr>
                      <a:r>
                        <a:rPr lang="fr-FR" sz="2400" dirty="0">
                          <a:effectLst/>
                          <a:latin typeface="Arial" panose="020B0604020202020204" pitchFamily="34" charset="0"/>
                          <a:cs typeface="Arial" panose="020B0604020202020204" pitchFamily="34" charset="0"/>
                        </a:rPr>
                        <a:t>Ils / elles prennent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dirty="0">
                          <a:effectLst/>
                          <a:latin typeface="Arial" panose="020B0604020202020204" pitchFamily="34" charset="0"/>
                          <a:cs typeface="Arial" panose="020B0604020202020204" pitchFamily="34" charset="0"/>
                        </a:rPr>
                        <a:t>Je vois</a:t>
                      </a:r>
                    </a:p>
                    <a:p>
                      <a:pPr algn="ctr">
                        <a:spcAft>
                          <a:spcPts val="0"/>
                        </a:spcAft>
                      </a:pPr>
                      <a:r>
                        <a:rPr lang="fr-FR" sz="2400" dirty="0">
                          <a:effectLst/>
                          <a:latin typeface="Arial" panose="020B0604020202020204" pitchFamily="34" charset="0"/>
                          <a:cs typeface="Arial" panose="020B0604020202020204" pitchFamily="34" charset="0"/>
                        </a:rPr>
                        <a:t>Tu vois</a:t>
                      </a:r>
                    </a:p>
                    <a:p>
                      <a:pPr algn="ctr">
                        <a:spcAft>
                          <a:spcPts val="0"/>
                        </a:spcAft>
                      </a:pPr>
                      <a:r>
                        <a:rPr lang="fr-FR" sz="2400" dirty="0">
                          <a:effectLst/>
                          <a:latin typeface="Arial" panose="020B0604020202020204" pitchFamily="34" charset="0"/>
                          <a:cs typeface="Arial" panose="020B0604020202020204" pitchFamily="34" charset="0"/>
                        </a:rPr>
                        <a:t>Il / elle voit</a:t>
                      </a:r>
                    </a:p>
                    <a:p>
                      <a:pPr algn="ctr">
                        <a:spcAft>
                          <a:spcPts val="0"/>
                        </a:spcAft>
                      </a:pPr>
                      <a:r>
                        <a:rPr lang="fr-FR" sz="2400" dirty="0">
                          <a:effectLst/>
                          <a:latin typeface="Arial" panose="020B0604020202020204" pitchFamily="34" charset="0"/>
                          <a:cs typeface="Arial" panose="020B0604020202020204" pitchFamily="34" charset="0"/>
                        </a:rPr>
                        <a:t>Nous voyons</a:t>
                      </a:r>
                    </a:p>
                    <a:p>
                      <a:pPr algn="ctr">
                        <a:spcAft>
                          <a:spcPts val="0"/>
                        </a:spcAft>
                      </a:pPr>
                      <a:r>
                        <a:rPr lang="fr-FR" sz="2400" dirty="0">
                          <a:effectLst/>
                          <a:latin typeface="Arial" panose="020B0604020202020204" pitchFamily="34" charset="0"/>
                          <a:cs typeface="Arial" panose="020B0604020202020204" pitchFamily="34" charset="0"/>
                        </a:rPr>
                        <a:t>Vous voyez</a:t>
                      </a:r>
                    </a:p>
                    <a:p>
                      <a:pPr algn="ctr">
                        <a:spcAft>
                          <a:spcPts val="0"/>
                        </a:spcAft>
                      </a:pPr>
                      <a:r>
                        <a:rPr lang="fr-FR" sz="2400" dirty="0">
                          <a:effectLst/>
                          <a:latin typeface="Arial" panose="020B0604020202020204" pitchFamily="34" charset="0"/>
                          <a:cs typeface="Arial" panose="020B0604020202020204" pitchFamily="34" charset="0"/>
                        </a:rPr>
                        <a:t>Ils / elles voient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400" dirty="0">
                          <a:effectLst/>
                          <a:latin typeface="Arial" panose="020B0604020202020204" pitchFamily="34" charset="0"/>
                          <a:cs typeface="Arial" panose="020B0604020202020204" pitchFamily="34" charset="0"/>
                        </a:rPr>
                        <a:t>Je fais</a:t>
                      </a:r>
                    </a:p>
                    <a:p>
                      <a:pPr algn="ctr">
                        <a:spcAft>
                          <a:spcPts val="0"/>
                        </a:spcAft>
                      </a:pPr>
                      <a:r>
                        <a:rPr lang="fr-FR" sz="2400" dirty="0">
                          <a:effectLst/>
                          <a:latin typeface="Arial" panose="020B0604020202020204" pitchFamily="34" charset="0"/>
                          <a:cs typeface="Arial" panose="020B0604020202020204" pitchFamily="34" charset="0"/>
                        </a:rPr>
                        <a:t>Tu fais</a:t>
                      </a:r>
                    </a:p>
                    <a:p>
                      <a:pPr algn="ctr">
                        <a:spcAft>
                          <a:spcPts val="0"/>
                        </a:spcAft>
                      </a:pPr>
                      <a:r>
                        <a:rPr lang="fr-FR" sz="2400" dirty="0">
                          <a:effectLst/>
                          <a:latin typeface="Arial" panose="020B0604020202020204" pitchFamily="34" charset="0"/>
                          <a:cs typeface="Arial" panose="020B0604020202020204" pitchFamily="34" charset="0"/>
                        </a:rPr>
                        <a:t>Il /elle fait</a:t>
                      </a:r>
                    </a:p>
                    <a:p>
                      <a:pPr algn="ctr">
                        <a:spcAft>
                          <a:spcPts val="0"/>
                        </a:spcAft>
                      </a:pPr>
                      <a:r>
                        <a:rPr lang="fr-FR" sz="2400" dirty="0">
                          <a:effectLst/>
                          <a:latin typeface="Arial" panose="020B0604020202020204" pitchFamily="34" charset="0"/>
                          <a:cs typeface="Arial" panose="020B0604020202020204" pitchFamily="34" charset="0"/>
                        </a:rPr>
                        <a:t>Nous faisons</a:t>
                      </a:r>
                    </a:p>
                    <a:p>
                      <a:pPr algn="ctr">
                        <a:spcAft>
                          <a:spcPts val="0"/>
                        </a:spcAft>
                      </a:pPr>
                      <a:r>
                        <a:rPr lang="fr-FR" sz="2400" dirty="0">
                          <a:effectLst/>
                          <a:latin typeface="Arial" panose="020B0604020202020204" pitchFamily="34" charset="0"/>
                          <a:cs typeface="Arial" panose="020B0604020202020204" pitchFamily="34" charset="0"/>
                        </a:rPr>
                        <a:t>Vous faites</a:t>
                      </a:r>
                    </a:p>
                    <a:p>
                      <a:pPr algn="ctr">
                        <a:spcAft>
                          <a:spcPts val="0"/>
                        </a:spcAft>
                      </a:pPr>
                      <a:r>
                        <a:rPr lang="fr-FR" sz="2400" dirty="0">
                          <a:effectLst/>
                          <a:latin typeface="Arial" panose="020B0604020202020204" pitchFamily="34" charset="0"/>
                          <a:cs typeface="Arial" panose="020B0604020202020204" pitchFamily="34" charset="0"/>
                        </a:rPr>
                        <a:t>Ils font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43200304"/>
                  </a:ext>
                </a:extLst>
              </a:tr>
            </a:tbl>
          </a:graphicData>
        </a:graphic>
      </p:graphicFrame>
      <p:sp>
        <p:nvSpPr>
          <p:cNvPr id="3" name="ZoneTexte 2">
            <a:extLst>
              <a:ext uri="{FF2B5EF4-FFF2-40B4-BE49-F238E27FC236}">
                <a16:creationId xmlns:a16="http://schemas.microsoft.com/office/drawing/2014/main" id="{7FA3ADFA-C194-4254-AF89-DFDCF1409266}"/>
              </a:ext>
            </a:extLst>
          </p:cNvPr>
          <p:cNvSpPr txBox="1"/>
          <p:nvPr/>
        </p:nvSpPr>
        <p:spPr>
          <a:xfrm>
            <a:off x="3207896" y="839449"/>
            <a:ext cx="6280879" cy="461665"/>
          </a:xfrm>
          <a:prstGeom prst="rect">
            <a:avLst/>
          </a:prstGeom>
          <a:solidFill>
            <a:schemeClr val="accent5"/>
          </a:solidFill>
        </p:spPr>
        <p:txBody>
          <a:bodyPr wrap="square" rtlCol="0">
            <a:spAutoFit/>
          </a:bodyPr>
          <a:lstStyle/>
          <a:p>
            <a:pPr algn="ctr"/>
            <a:r>
              <a:rPr lang="fr-FR" sz="2400" dirty="0">
                <a:latin typeface="Arial" panose="020B0604020202020204" pitchFamily="34" charset="0"/>
                <a:cs typeface="Arial" panose="020B0604020202020204" pitchFamily="34" charset="0"/>
              </a:rPr>
              <a:t>Des verbes irréguliers conjugués au présent</a:t>
            </a:r>
          </a:p>
        </p:txBody>
      </p:sp>
      <p:pic>
        <p:nvPicPr>
          <p:cNvPr id="4" name="Image 3" descr="Une image contenant dessin&#10;&#10;Description générée automatiquement">
            <a:extLst>
              <a:ext uri="{FF2B5EF4-FFF2-40B4-BE49-F238E27FC236}">
                <a16:creationId xmlns:a16="http://schemas.microsoft.com/office/drawing/2014/main" id="{388F73E0-EB63-43C9-BBFC-FF3A8AE3F6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84" y="218444"/>
            <a:ext cx="864000" cy="14374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847788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C61F69-48C0-476C-8E91-D00B71D8FD6C}"/>
              </a:ext>
            </a:extLst>
          </p:cNvPr>
          <p:cNvSpPr/>
          <p:nvPr/>
        </p:nvSpPr>
        <p:spPr>
          <a:xfrm>
            <a:off x="959370" y="1478081"/>
            <a:ext cx="10702977" cy="3970318"/>
          </a:xfrm>
          <a:prstGeom prst="rect">
            <a:avLst/>
          </a:prstGeom>
        </p:spPr>
        <p:txBody>
          <a:bodyPr wrap="square">
            <a:spAutoFit/>
          </a:bodyPr>
          <a:lstStyle/>
          <a:p>
            <a:pPr>
              <a:lnSpc>
                <a:spcPct val="150000"/>
              </a:lnSpc>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Épuisés, l</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es renardeaux </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(prendre)____________</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leur courage à deux mains et ils </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(creuser)____________</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pour chercher le poulailler du fermier. Mais ils </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(avoir) ______________</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peur du bruit. Ils </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(sursauter) _______________</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et </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(lever) ____________________</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les yeux. Ils </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(voir) _____________</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alors un long museau noir qui </a:t>
            </a:r>
            <a:r>
              <a:rPr lang="fr-FR" sz="2400" dirty="0" smtClean="0">
                <a:solidFill>
                  <a:srgbClr val="333333"/>
                </a:solidFill>
                <a:latin typeface="Arial" panose="020B0604020202020204" pitchFamily="34" charset="0"/>
                <a:ea typeface="Calibri" panose="020F0502020204030204" pitchFamily="34" charset="0"/>
                <a:cs typeface="Arial" panose="020B0604020202020204" pitchFamily="34" charset="0"/>
              </a:rPr>
              <a:t>les </a:t>
            </a:r>
            <a:r>
              <a:rPr lang="fr-FR" sz="2400" b="1" dirty="0" smtClean="0">
                <a:solidFill>
                  <a:srgbClr val="333333"/>
                </a:solidFill>
                <a:latin typeface="Arial" panose="020B0604020202020204" pitchFamily="34" charset="0"/>
                <a:ea typeface="Calibri" panose="020F0502020204030204" pitchFamily="34" charset="0"/>
                <a:cs typeface="Arial" panose="020B0604020202020204" pitchFamily="34" charset="0"/>
              </a:rPr>
              <a:t>(épier</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__________________ à travers un petit trou. C’</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(être)</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_________________ leur ami Blaireau qui </a:t>
            </a:r>
            <a:r>
              <a:rPr lang="fr-FR" sz="2400" b="1" dirty="0">
                <a:solidFill>
                  <a:srgbClr val="333333"/>
                </a:solidFill>
                <a:latin typeface="Arial" panose="020B0604020202020204" pitchFamily="34" charset="0"/>
                <a:ea typeface="Calibri" panose="020F0502020204030204" pitchFamily="34" charset="0"/>
                <a:cs typeface="Arial" panose="020B0604020202020204" pitchFamily="34" charset="0"/>
              </a:rPr>
              <a:t>(faire) _______________</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 tout pour trouver de quoi nourrir sa famille.</a:t>
            </a:r>
            <a:endParaRPr lang="fr-FR" sz="2400" dirty="0">
              <a:latin typeface="Arial" panose="020B0604020202020204" pitchFamily="34" charset="0"/>
              <a:ea typeface="Calibri" panose="020F050202020403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378FAB68-3252-432B-AC75-6E3E294EFB38}"/>
              </a:ext>
            </a:extLst>
          </p:cNvPr>
          <p:cNvSpPr txBox="1"/>
          <p:nvPr/>
        </p:nvSpPr>
        <p:spPr>
          <a:xfrm>
            <a:off x="3957850" y="374754"/>
            <a:ext cx="5530923" cy="461665"/>
          </a:xfrm>
          <a:prstGeom prst="rect">
            <a:avLst/>
          </a:prstGeom>
          <a:solidFill>
            <a:schemeClr val="bg2"/>
          </a:solidFill>
        </p:spPr>
        <p:txBody>
          <a:bodyPr wrap="square" rtlCol="0">
            <a:spAutoFit/>
          </a:bodyPr>
          <a:lstStyle/>
          <a:p>
            <a:pPr algn="ctr"/>
            <a:r>
              <a:rPr lang="fr-FR" sz="2400" dirty="0">
                <a:latin typeface="Arial" panose="020B0604020202020204" pitchFamily="34" charset="0"/>
                <a:cs typeface="Arial" panose="020B0604020202020204" pitchFamily="34" charset="0"/>
              </a:rPr>
              <a:t>Conjugue les verbes au présent</a:t>
            </a:r>
          </a:p>
        </p:txBody>
      </p:sp>
      <p:pic>
        <p:nvPicPr>
          <p:cNvPr id="4" name="compImg" descr="Boy Exercice d'apprentissage de l'école Banque d'images - 33384901">
            <a:extLst>
              <a:ext uri="{FF2B5EF4-FFF2-40B4-BE49-F238E27FC236}">
                <a16:creationId xmlns:a16="http://schemas.microsoft.com/office/drawing/2014/main" id="{1E443E6C-EAB0-4E6F-8BDA-00D9E858308C}"/>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38539" y="150545"/>
            <a:ext cx="1116000" cy="9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32580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65ED9D2-BA3A-40A8-A77E-2B00210F16A6}"/>
              </a:ext>
            </a:extLst>
          </p:cNvPr>
          <p:cNvSpPr txBox="1"/>
          <p:nvPr/>
        </p:nvSpPr>
        <p:spPr>
          <a:xfrm>
            <a:off x="2443740" y="2585880"/>
            <a:ext cx="7304520" cy="523220"/>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Orthographe et vocabulaire</a:t>
            </a:r>
          </a:p>
        </p:txBody>
      </p:sp>
    </p:spTree>
    <p:extLst>
      <p:ext uri="{BB962C8B-B14F-4D97-AF65-F5344CB8AC3E}">
        <p14:creationId xmlns:p14="http://schemas.microsoft.com/office/powerpoint/2010/main" val="2697369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37B3C4-3EAF-432A-9764-93B84D8B4414}"/>
              </a:ext>
            </a:extLst>
          </p:cNvPr>
          <p:cNvSpPr/>
          <p:nvPr/>
        </p:nvSpPr>
        <p:spPr>
          <a:xfrm>
            <a:off x="2100469" y="351620"/>
            <a:ext cx="9117496" cy="1200329"/>
          </a:xfrm>
          <a:prstGeom prst="rect">
            <a:avLst/>
          </a:prstGeom>
        </p:spPr>
        <p:txBody>
          <a:bodyPr wrap="square">
            <a:spAutoFit/>
          </a:bodyPr>
          <a:lstStyle/>
          <a:p>
            <a:pPr>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Un acrostiche est un texte poétique organisé autour d’un mot. On peut rédiger des acrostiches avec des phrases ou avec des mots. Ces mots doivent nous aider à définir le mot thème, à l’expliquer.</a:t>
            </a:r>
            <a:endParaRPr lang="fr-FR" sz="2800" dirty="0">
              <a:latin typeface="Arial" panose="020B0604020202020204" pitchFamily="34" charset="0"/>
              <a:ea typeface="Calibri" panose="020F0502020204030204" pitchFamily="34" charset="0"/>
              <a:cs typeface="Arial" panose="020B0604020202020204" pitchFamily="34" charset="0"/>
            </a:endParaRPr>
          </a:p>
        </p:txBody>
      </p:sp>
      <p:pic>
        <p:nvPicPr>
          <p:cNvPr id="4" name="Image 3" descr="Une image contenant dessin&#10;&#10;Description générée automatiquement">
            <a:extLst>
              <a:ext uri="{FF2B5EF4-FFF2-40B4-BE49-F238E27FC236}">
                <a16:creationId xmlns:a16="http://schemas.microsoft.com/office/drawing/2014/main" id="{3450DD73-B47A-4B61-B9D8-B948EF60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84" y="218444"/>
            <a:ext cx="864000" cy="14374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Ellipse 4">
            <a:extLst>
              <a:ext uri="{FF2B5EF4-FFF2-40B4-BE49-F238E27FC236}">
                <a16:creationId xmlns:a16="http://schemas.microsoft.com/office/drawing/2014/main" id="{EDFC2549-3CF7-4D8F-8AA6-66598119BB60}"/>
              </a:ext>
            </a:extLst>
          </p:cNvPr>
          <p:cNvSpPr/>
          <p:nvPr/>
        </p:nvSpPr>
        <p:spPr>
          <a:xfrm>
            <a:off x="3432313" y="1762539"/>
            <a:ext cx="5433391" cy="3709601"/>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r>
              <a:rPr lang="fr-FR" sz="2400" b="1" dirty="0">
                <a:solidFill>
                  <a:srgbClr val="FF0000"/>
                </a:solidFill>
                <a:latin typeface="Arial" panose="020B0604020202020204" pitchFamily="34" charset="0"/>
                <a:ea typeface="Calibri" panose="020F0502020204030204" pitchFamily="34" charset="0"/>
                <a:cs typeface="Arial" panose="020B0604020202020204" pitchFamily="34" charset="0"/>
              </a:rPr>
              <a:t>R</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use</a:t>
            </a:r>
          </a:p>
          <a:p>
            <a:pPr lvl="3"/>
            <a:r>
              <a:rPr lang="fr-FR" sz="2400" b="1" dirty="0" err="1">
                <a:solidFill>
                  <a:srgbClr val="FF99FF"/>
                </a:solidFill>
                <a:latin typeface="Arial" panose="020B0604020202020204" pitchFamily="34" charset="0"/>
                <a:ea typeface="Calibri" panose="020F0502020204030204" pitchFamily="34" charset="0"/>
                <a:cs typeface="Arial" panose="020B0604020202020204" pitchFamily="34" charset="0"/>
              </a:rPr>
              <a:t>E</a:t>
            </a:r>
            <a:r>
              <a:rPr lang="fr-FR" sz="2400" dirty="0" err="1">
                <a:solidFill>
                  <a:schemeClr val="tx1"/>
                </a:solidFill>
                <a:latin typeface="Arial" panose="020B0604020202020204" pitchFamily="34" charset="0"/>
                <a:ea typeface="Calibri" panose="020F0502020204030204" pitchFamily="34" charset="0"/>
                <a:cs typeface="Arial" panose="020B0604020202020204" pitchFamily="34" charset="0"/>
              </a:rPr>
              <a:t>laborer</a:t>
            </a:r>
            <a:endParaRPr lang="fr-FR" sz="24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lvl="3"/>
            <a:r>
              <a:rPr lang="fr-FR" sz="2400" b="1" dirty="0">
                <a:solidFill>
                  <a:srgbClr val="00B0F0"/>
                </a:solidFill>
                <a:latin typeface="Arial" panose="020B0604020202020204" pitchFamily="34" charset="0"/>
                <a:ea typeface="Calibri" panose="020F0502020204030204" pitchFamily="34" charset="0"/>
                <a:cs typeface="Arial" panose="020B0604020202020204" pitchFamily="34" charset="0"/>
              </a:rPr>
              <a:t>N</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arguer</a:t>
            </a:r>
          </a:p>
          <a:p>
            <a:pPr lvl="3"/>
            <a:r>
              <a:rPr lang="fr-FR" sz="2400" b="1" dirty="0">
                <a:solidFill>
                  <a:srgbClr val="FF33CC"/>
                </a:solidFill>
                <a:latin typeface="Arial" panose="020B0604020202020204" pitchFamily="34" charset="0"/>
                <a:ea typeface="Calibri" panose="020F0502020204030204" pitchFamily="34" charset="0"/>
                <a:cs typeface="Arial" panose="020B0604020202020204" pitchFamily="34" charset="0"/>
              </a:rPr>
              <a:t>A</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stucieux</a:t>
            </a:r>
          </a:p>
          <a:p>
            <a:pPr lvl="3"/>
            <a:r>
              <a:rPr lang="fr-FR" sz="2400" b="1" dirty="0">
                <a:solidFill>
                  <a:srgbClr val="0000FF"/>
                </a:solidFill>
                <a:latin typeface="Arial" panose="020B0604020202020204" pitchFamily="34" charset="0"/>
                <a:ea typeface="Calibri" panose="020F0502020204030204" pitchFamily="34" charset="0"/>
                <a:cs typeface="Arial" panose="020B0604020202020204" pitchFamily="34" charset="0"/>
              </a:rPr>
              <a:t>R</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oux</a:t>
            </a:r>
          </a:p>
          <a:p>
            <a:pPr lvl="3"/>
            <a:r>
              <a:rPr lang="fr-FR" sz="2400" b="1" dirty="0">
                <a:solidFill>
                  <a:srgbClr val="00CCFF"/>
                </a:solidFill>
                <a:latin typeface="Arial" panose="020B0604020202020204" pitchFamily="34" charset="0"/>
                <a:ea typeface="Calibri" panose="020F0502020204030204" pitchFamily="34" charset="0"/>
                <a:cs typeface="Arial" panose="020B0604020202020204" pitchFamily="34" charset="0"/>
              </a:rPr>
              <a:t>D</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éfier</a:t>
            </a:r>
            <a:endParaRPr lang="fr-FR" sz="2400" dirty="0">
              <a:solidFill>
                <a:schemeClr val="tx1"/>
              </a:solidFill>
            </a:endParaRPr>
          </a:p>
        </p:txBody>
      </p:sp>
      <p:pic>
        <p:nvPicPr>
          <p:cNvPr id="7" name="Graphique 6" descr="Renard">
            <a:extLst>
              <a:ext uri="{FF2B5EF4-FFF2-40B4-BE49-F238E27FC236}">
                <a16:creationId xmlns:a16="http://schemas.microsoft.com/office/drawing/2014/main" id="{B5C07176-AF96-41A4-9C41-79132B5E193C}"/>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636609" y="1655892"/>
            <a:ext cx="720000" cy="720000"/>
          </a:xfrm>
          <a:prstGeom prst="rect">
            <a:avLst/>
          </a:prstGeom>
        </p:spPr>
      </p:pic>
      <p:pic>
        <p:nvPicPr>
          <p:cNvPr id="14" name="Graphique 13" descr="Arbre à feuilles caduques">
            <a:extLst>
              <a:ext uri="{FF2B5EF4-FFF2-40B4-BE49-F238E27FC236}">
                <a16:creationId xmlns:a16="http://schemas.microsoft.com/office/drawing/2014/main" id="{B8D5F5A7-9DF9-41AA-8A64-E8CD1AEA1372}"/>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78756" y="1820423"/>
            <a:ext cx="555469" cy="555469"/>
          </a:xfrm>
          <a:prstGeom prst="rect">
            <a:avLst/>
          </a:prstGeom>
        </p:spPr>
      </p:pic>
      <p:pic>
        <p:nvPicPr>
          <p:cNvPr id="15" name="Graphique 14" descr="Renard">
            <a:extLst>
              <a:ext uri="{FF2B5EF4-FFF2-40B4-BE49-F238E27FC236}">
                <a16:creationId xmlns:a16="http://schemas.microsoft.com/office/drawing/2014/main" id="{184EE9CA-A4A9-4651-B544-3983C9D27750}"/>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736000" y="4752140"/>
            <a:ext cx="720000" cy="720000"/>
          </a:xfrm>
          <a:prstGeom prst="rect">
            <a:avLst/>
          </a:prstGeom>
        </p:spPr>
      </p:pic>
      <p:pic>
        <p:nvPicPr>
          <p:cNvPr id="16" name="Graphique 15" descr="Arbre à feuilles caduques">
            <a:extLst>
              <a:ext uri="{FF2B5EF4-FFF2-40B4-BE49-F238E27FC236}">
                <a16:creationId xmlns:a16="http://schemas.microsoft.com/office/drawing/2014/main" id="{AA30C477-E2DE-4417-B89C-7037487E19F1}"/>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5058993" y="1820422"/>
            <a:ext cx="555469" cy="555469"/>
          </a:xfrm>
          <a:prstGeom prst="rect">
            <a:avLst/>
          </a:prstGeom>
        </p:spPr>
      </p:pic>
      <p:pic>
        <p:nvPicPr>
          <p:cNvPr id="17" name="Graphique 16" descr="Arbre à feuilles caduques">
            <a:extLst>
              <a:ext uri="{FF2B5EF4-FFF2-40B4-BE49-F238E27FC236}">
                <a16:creationId xmlns:a16="http://schemas.microsoft.com/office/drawing/2014/main" id="{50A8424F-D200-45DB-91BD-E9D30A92666B}"/>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5045282" y="4834405"/>
            <a:ext cx="555469" cy="555469"/>
          </a:xfrm>
          <a:prstGeom prst="rect">
            <a:avLst/>
          </a:prstGeom>
        </p:spPr>
      </p:pic>
      <p:pic>
        <p:nvPicPr>
          <p:cNvPr id="18" name="Graphique 17" descr="Arbre à feuilles caduques">
            <a:extLst>
              <a:ext uri="{FF2B5EF4-FFF2-40B4-BE49-F238E27FC236}">
                <a16:creationId xmlns:a16="http://schemas.microsoft.com/office/drawing/2014/main" id="{26663C6E-1B50-4593-8399-5FEF8517BB48}"/>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591249" y="4809462"/>
            <a:ext cx="555469" cy="555469"/>
          </a:xfrm>
          <a:prstGeom prst="rect">
            <a:avLst/>
          </a:prstGeom>
        </p:spPr>
      </p:pic>
    </p:spTree>
    <p:extLst>
      <p:ext uri="{BB962C8B-B14F-4D97-AF65-F5344CB8AC3E}">
        <p14:creationId xmlns:p14="http://schemas.microsoft.com/office/powerpoint/2010/main" val="214858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ppt_x"/>
                                          </p:val>
                                        </p:tav>
                                        <p:tav tm="100000">
                                          <p:val>
                                            <p:strVal val="#ppt_x"/>
                                          </p:val>
                                        </p:tav>
                                      </p:tavLst>
                                    </p:anim>
                                    <p:anim calcmode="lin" valueType="num">
                                      <p:cBhvr additive="base">
                                        <p:cTn id="3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additive="base">
                                        <p:cTn id="44" dur="500" fill="hold"/>
                                        <p:tgtEl>
                                          <p:spTgt spid="18"/>
                                        </p:tgtEl>
                                        <p:attrNameLst>
                                          <p:attrName>ppt_x</p:attrName>
                                        </p:attrNameLst>
                                      </p:cBhvr>
                                      <p:tavLst>
                                        <p:tav tm="0">
                                          <p:val>
                                            <p:strVal val="#ppt_x"/>
                                          </p:val>
                                        </p:tav>
                                        <p:tav tm="100000">
                                          <p:val>
                                            <p:strVal val="#ppt_x"/>
                                          </p:val>
                                        </p:tav>
                                      </p:tavLst>
                                    </p:anim>
                                    <p:anim calcmode="lin" valueType="num">
                                      <p:cBhvr additive="base">
                                        <p:cTn id="4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A9D6BF3-C3DB-425B-B0AB-9114C40A384A}"/>
              </a:ext>
            </a:extLst>
          </p:cNvPr>
          <p:cNvSpPr txBox="1"/>
          <p:nvPr/>
        </p:nvSpPr>
        <p:spPr>
          <a:xfrm>
            <a:off x="2531736" y="106929"/>
            <a:ext cx="7275443" cy="461665"/>
          </a:xfrm>
          <a:prstGeom prst="rect">
            <a:avLst/>
          </a:prstGeom>
          <a:solidFill>
            <a:schemeClr val="accent2">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Crée l’acrostiche du mot </a:t>
            </a:r>
            <a:r>
              <a:rPr lang="fr-FR" sz="2400" b="1" dirty="0">
                <a:latin typeface="Arial" panose="020B0604020202020204" pitchFamily="34" charset="0"/>
                <a:cs typeface="Arial" panose="020B0604020202020204" pitchFamily="34" charset="0"/>
              </a:rPr>
              <a:t>FERMIER</a:t>
            </a:r>
          </a:p>
        </p:txBody>
      </p:sp>
      <p:sp>
        <p:nvSpPr>
          <p:cNvPr id="5" name="Ellipse 4">
            <a:extLst>
              <a:ext uri="{FF2B5EF4-FFF2-40B4-BE49-F238E27FC236}">
                <a16:creationId xmlns:a16="http://schemas.microsoft.com/office/drawing/2014/main" id="{8FB5BBC0-9236-49A3-ACA3-D61EAD55BB7F}"/>
              </a:ext>
            </a:extLst>
          </p:cNvPr>
          <p:cNvSpPr/>
          <p:nvPr/>
        </p:nvSpPr>
        <p:spPr>
          <a:xfrm>
            <a:off x="93497" y="1280802"/>
            <a:ext cx="3749634" cy="1959837"/>
          </a:xfrm>
          <a:prstGeom prst="ellipse">
            <a:avLst/>
          </a:prstGeom>
          <a:solidFill>
            <a:schemeClr val="accent1">
              <a:lumMod val="20000"/>
              <a:lumOff val="80000"/>
            </a:schemeClr>
          </a:solidFill>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spcAft>
                <a:spcPts val="0"/>
              </a:spcAft>
            </a:pPr>
            <a:r>
              <a:rPr lang="fr-FR" sz="2200" dirty="0">
                <a:latin typeface="Arial" panose="020B0604020202020204" pitchFamily="34" charset="0"/>
                <a:ea typeface="Calibri" panose="020F0502020204030204" pitchFamily="34" charset="0"/>
                <a:cs typeface="Arial" panose="020B0604020202020204" pitchFamily="34" charset="0"/>
              </a:rPr>
              <a:t>violence – guerre furie – rage – fusils  méchanceté cruauté</a:t>
            </a:r>
          </a:p>
        </p:txBody>
      </p:sp>
      <p:sp>
        <p:nvSpPr>
          <p:cNvPr id="7" name="ZoneTexte 6">
            <a:extLst>
              <a:ext uri="{FF2B5EF4-FFF2-40B4-BE49-F238E27FC236}">
                <a16:creationId xmlns:a16="http://schemas.microsoft.com/office/drawing/2014/main" id="{82B5433E-20AF-4097-8536-48712798DDA0}"/>
              </a:ext>
            </a:extLst>
          </p:cNvPr>
          <p:cNvSpPr txBox="1"/>
          <p:nvPr/>
        </p:nvSpPr>
        <p:spPr>
          <a:xfrm>
            <a:off x="517979" y="759670"/>
            <a:ext cx="3061252" cy="461665"/>
          </a:xfrm>
          <a:prstGeom prst="rect">
            <a:avLst/>
          </a:prstGeom>
          <a:solidFill>
            <a:srgbClr val="00CCFF"/>
          </a:solidFill>
        </p:spPr>
        <p:txBody>
          <a:bodyPr wrap="square" rtlCol="0">
            <a:spAutoFit/>
          </a:bodyPr>
          <a:lstStyle/>
          <a:p>
            <a:pPr algn="ctr"/>
            <a:r>
              <a:rPr lang="fr-FR" sz="2400" dirty="0">
                <a:latin typeface="Arial" panose="020B0604020202020204" pitchFamily="34" charset="0"/>
                <a:cs typeface="Arial" panose="020B0604020202020204" pitchFamily="34" charset="0"/>
              </a:rPr>
              <a:t>Les noms communs</a:t>
            </a:r>
          </a:p>
        </p:txBody>
      </p:sp>
      <p:sp>
        <p:nvSpPr>
          <p:cNvPr id="8" name="ZoneTexte 7">
            <a:extLst>
              <a:ext uri="{FF2B5EF4-FFF2-40B4-BE49-F238E27FC236}">
                <a16:creationId xmlns:a16="http://schemas.microsoft.com/office/drawing/2014/main" id="{C40608E6-07B4-4D70-8C84-2F67BA2BC307}"/>
              </a:ext>
            </a:extLst>
          </p:cNvPr>
          <p:cNvSpPr txBox="1"/>
          <p:nvPr/>
        </p:nvSpPr>
        <p:spPr>
          <a:xfrm>
            <a:off x="7646504" y="759670"/>
            <a:ext cx="4027517" cy="461665"/>
          </a:xfrm>
          <a:prstGeom prst="rect">
            <a:avLst/>
          </a:prstGeom>
          <a:solidFill>
            <a:srgbClr val="FF99FF"/>
          </a:solidFill>
        </p:spPr>
        <p:txBody>
          <a:bodyPr wrap="square" rtlCol="0">
            <a:spAutoFit/>
          </a:bodyPr>
          <a:lstStyle/>
          <a:p>
            <a:pPr algn="ctr"/>
            <a:r>
              <a:rPr lang="fr-FR" sz="2400" dirty="0">
                <a:latin typeface="Arial" panose="020B0604020202020204" pitchFamily="34" charset="0"/>
                <a:cs typeface="Arial" panose="020B0604020202020204" pitchFamily="34" charset="0"/>
              </a:rPr>
              <a:t>Les adjectifs qualificatifs</a:t>
            </a:r>
          </a:p>
        </p:txBody>
      </p:sp>
      <p:sp>
        <p:nvSpPr>
          <p:cNvPr id="9" name="Ellipse 8">
            <a:extLst>
              <a:ext uri="{FF2B5EF4-FFF2-40B4-BE49-F238E27FC236}">
                <a16:creationId xmlns:a16="http://schemas.microsoft.com/office/drawing/2014/main" id="{FA024E6A-6FD9-4C2B-B5A5-30EF114AB617}"/>
              </a:ext>
            </a:extLst>
          </p:cNvPr>
          <p:cNvSpPr/>
          <p:nvPr/>
        </p:nvSpPr>
        <p:spPr>
          <a:xfrm>
            <a:off x="7793421" y="1280802"/>
            <a:ext cx="4027517" cy="2148198"/>
          </a:xfrm>
          <a:prstGeom prst="ellipse">
            <a:avLst/>
          </a:prstGeom>
          <a:solidFill>
            <a:srgbClr val="FDD1F8"/>
          </a:solidFill>
          <a:ln>
            <a:solidFill>
              <a:srgbClr val="FF66FF"/>
            </a:solidFill>
          </a:ln>
        </p:spPr>
        <p:style>
          <a:lnRef idx="2">
            <a:schemeClr val="accent1"/>
          </a:lnRef>
          <a:fillRef idx="1">
            <a:schemeClr val="lt1"/>
          </a:fillRef>
          <a:effectRef idx="0">
            <a:schemeClr val="accent1"/>
          </a:effectRef>
          <a:fontRef idx="minor">
            <a:schemeClr val="dk1"/>
          </a:fontRef>
        </p:style>
        <p:txBody>
          <a:bodyPr rtlCol="0" anchor="ctr"/>
          <a:lstStyle/>
          <a:p>
            <a:pPr algn="ctr">
              <a:spcAft>
                <a:spcPts val="0"/>
              </a:spcAft>
            </a:pPr>
            <a:r>
              <a:rPr lang="fr-FR" sz="2200" dirty="0">
                <a:latin typeface="Arial" panose="020B0604020202020204" pitchFamily="34" charset="0"/>
                <a:ea typeface="Calibri" panose="020F0502020204030204" pitchFamily="34" charset="0"/>
                <a:cs typeface="Arial" panose="020B0604020202020204" pitchFamily="34" charset="0"/>
              </a:rPr>
              <a:t>fous – énervés  stupides – avares  irrités – excités nerveux – riches emportés</a:t>
            </a:r>
          </a:p>
        </p:txBody>
      </p:sp>
      <p:pic>
        <p:nvPicPr>
          <p:cNvPr id="10" name="Image 9" descr="Recherche Chercher Trouver - Images vectorielles gratuites sur Pixabay">
            <a:extLst>
              <a:ext uri="{FF2B5EF4-FFF2-40B4-BE49-F238E27FC236}">
                <a16:creationId xmlns:a16="http://schemas.microsoft.com/office/drawing/2014/main" id="{E7C09229-7AAD-4CEC-B84F-D02C2B54A04C}"/>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3497" y="63031"/>
            <a:ext cx="612000" cy="61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ZoneTexte 10">
            <a:extLst>
              <a:ext uri="{FF2B5EF4-FFF2-40B4-BE49-F238E27FC236}">
                <a16:creationId xmlns:a16="http://schemas.microsoft.com/office/drawing/2014/main" id="{4E1AFC94-F9E0-413A-875B-54AB977F718F}"/>
              </a:ext>
            </a:extLst>
          </p:cNvPr>
          <p:cNvSpPr txBox="1"/>
          <p:nvPr/>
        </p:nvSpPr>
        <p:spPr>
          <a:xfrm>
            <a:off x="4545497" y="1049969"/>
            <a:ext cx="2530021" cy="461665"/>
          </a:xfrm>
          <a:prstGeom prst="rect">
            <a:avLst/>
          </a:prstGeom>
          <a:solidFill>
            <a:schemeClr val="accent4">
              <a:lumMod val="60000"/>
              <a:lumOff val="4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Les verbes</a:t>
            </a:r>
          </a:p>
        </p:txBody>
      </p:sp>
      <p:sp>
        <p:nvSpPr>
          <p:cNvPr id="12" name="Ellipse 11">
            <a:extLst>
              <a:ext uri="{FF2B5EF4-FFF2-40B4-BE49-F238E27FC236}">
                <a16:creationId xmlns:a16="http://schemas.microsoft.com/office/drawing/2014/main" id="{BD3A57A0-AFBC-4B64-9B94-CE5DBC4875E2}"/>
              </a:ext>
            </a:extLst>
          </p:cNvPr>
          <p:cNvSpPr/>
          <p:nvPr/>
        </p:nvSpPr>
        <p:spPr>
          <a:xfrm>
            <a:off x="4057452" y="1607749"/>
            <a:ext cx="3589052" cy="1781249"/>
          </a:xfrm>
          <a:prstGeom prst="ellipse">
            <a:avLst/>
          </a:prstGeom>
          <a:solidFill>
            <a:schemeClr val="accent4">
              <a:lumMod val="40000"/>
              <a:lumOff val="60000"/>
            </a:schemeClr>
          </a:solidFill>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spcAft>
                <a:spcPts val="0"/>
              </a:spcAft>
            </a:pPr>
            <a:r>
              <a:rPr lang="fr-FR" sz="2200" dirty="0">
                <a:latin typeface="Arial" panose="020B0604020202020204" pitchFamily="34" charset="0"/>
                <a:ea typeface="Calibri" panose="020F0502020204030204" pitchFamily="34" charset="0"/>
                <a:cs typeface="Arial" panose="020B0604020202020204" pitchFamily="34" charset="0"/>
              </a:rPr>
              <a:t>fulminer  exaspérer – hurler  injurier – crier  railler </a:t>
            </a:r>
          </a:p>
        </p:txBody>
      </p:sp>
      <p:sp>
        <p:nvSpPr>
          <p:cNvPr id="13" name="Ellipse 12">
            <a:extLst>
              <a:ext uri="{FF2B5EF4-FFF2-40B4-BE49-F238E27FC236}">
                <a16:creationId xmlns:a16="http://schemas.microsoft.com/office/drawing/2014/main" id="{F3E9E1AD-AF15-41E1-8C12-630776D50132}"/>
              </a:ext>
            </a:extLst>
          </p:cNvPr>
          <p:cNvSpPr/>
          <p:nvPr/>
        </p:nvSpPr>
        <p:spPr>
          <a:xfrm>
            <a:off x="4005756" y="3531325"/>
            <a:ext cx="3609502" cy="3135603"/>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lvl="2"/>
            <a:r>
              <a:rPr lang="fr-FR" sz="2200" b="1" dirty="0">
                <a:solidFill>
                  <a:srgbClr val="FF0000"/>
                </a:solidFill>
                <a:latin typeface="Arial" panose="020B0604020202020204" pitchFamily="34" charset="0"/>
                <a:ea typeface="Calibri" panose="020F0502020204030204" pitchFamily="34" charset="0"/>
                <a:cs typeface="Arial" panose="020B0604020202020204" pitchFamily="34" charset="0"/>
              </a:rPr>
              <a:t>F</a:t>
            </a:r>
            <a:r>
              <a:rPr lang="fr-FR" sz="2200" dirty="0">
                <a:solidFill>
                  <a:schemeClr val="tx1"/>
                </a:solidFill>
                <a:latin typeface="Arial" panose="020B0604020202020204" pitchFamily="34" charset="0"/>
                <a:ea typeface="Calibri" panose="020F0502020204030204" pitchFamily="34" charset="0"/>
                <a:cs typeface="Arial" panose="020B0604020202020204" pitchFamily="34" charset="0"/>
              </a:rPr>
              <a:t>urie</a:t>
            </a:r>
          </a:p>
          <a:p>
            <a:pPr marL="627063" lvl="2"/>
            <a:r>
              <a:rPr lang="fr-FR" sz="2200" b="1" dirty="0">
                <a:solidFill>
                  <a:srgbClr val="FF99FF"/>
                </a:solidFill>
                <a:latin typeface="Arial" panose="020B0604020202020204" pitchFamily="34" charset="0"/>
                <a:ea typeface="Calibri" panose="020F0502020204030204" pitchFamily="34" charset="0"/>
                <a:cs typeface="Arial" panose="020B0604020202020204" pitchFamily="34" charset="0"/>
              </a:rPr>
              <a:t>E</a:t>
            </a:r>
            <a:r>
              <a:rPr lang="fr-FR" sz="2200" dirty="0">
                <a:solidFill>
                  <a:schemeClr val="tx1"/>
                </a:solidFill>
                <a:latin typeface="Arial" panose="020B0604020202020204" pitchFamily="34" charset="0"/>
                <a:ea typeface="Calibri" panose="020F0502020204030204" pitchFamily="34" charset="0"/>
                <a:cs typeface="Arial" panose="020B0604020202020204" pitchFamily="34" charset="0"/>
              </a:rPr>
              <a:t>mportés</a:t>
            </a:r>
          </a:p>
          <a:p>
            <a:pPr marL="627063" lvl="2"/>
            <a:r>
              <a:rPr lang="fr-FR" sz="2200" b="1" dirty="0">
                <a:solidFill>
                  <a:srgbClr val="00B0F0"/>
                </a:solidFill>
                <a:latin typeface="Arial" panose="020B0604020202020204" pitchFamily="34" charset="0"/>
                <a:ea typeface="Calibri" panose="020F0502020204030204" pitchFamily="34" charset="0"/>
                <a:cs typeface="Arial" panose="020B0604020202020204" pitchFamily="34" charset="0"/>
              </a:rPr>
              <a:t>R</a:t>
            </a:r>
            <a:r>
              <a:rPr lang="fr-FR" sz="2200" dirty="0">
                <a:solidFill>
                  <a:schemeClr val="tx1"/>
                </a:solidFill>
                <a:latin typeface="Arial" panose="020B0604020202020204" pitchFamily="34" charset="0"/>
                <a:ea typeface="Calibri" panose="020F0502020204030204" pitchFamily="34" charset="0"/>
                <a:cs typeface="Arial" panose="020B0604020202020204" pitchFamily="34" charset="0"/>
              </a:rPr>
              <a:t>age</a:t>
            </a:r>
          </a:p>
          <a:p>
            <a:pPr marL="627063" lvl="2"/>
            <a:r>
              <a:rPr lang="fr-FR" sz="2200" b="1" dirty="0">
                <a:solidFill>
                  <a:srgbClr val="FF33CC"/>
                </a:solidFill>
                <a:latin typeface="Arial" panose="020B0604020202020204" pitchFamily="34" charset="0"/>
                <a:ea typeface="Calibri" panose="020F0502020204030204" pitchFamily="34" charset="0"/>
                <a:cs typeface="Arial" panose="020B0604020202020204" pitchFamily="34" charset="0"/>
              </a:rPr>
              <a:t>M</a:t>
            </a:r>
            <a:r>
              <a:rPr lang="fr-FR" sz="2200" dirty="0">
                <a:solidFill>
                  <a:schemeClr val="tx1"/>
                </a:solidFill>
                <a:latin typeface="Arial" panose="020B0604020202020204" pitchFamily="34" charset="0"/>
                <a:ea typeface="Calibri" panose="020F0502020204030204" pitchFamily="34" charset="0"/>
                <a:cs typeface="Arial" panose="020B0604020202020204" pitchFamily="34" charset="0"/>
              </a:rPr>
              <a:t>échants</a:t>
            </a:r>
          </a:p>
          <a:p>
            <a:pPr marL="627063" lvl="2"/>
            <a:r>
              <a:rPr lang="fr-FR" sz="2200" b="1" dirty="0">
                <a:solidFill>
                  <a:srgbClr val="0000FF"/>
                </a:solidFill>
                <a:latin typeface="Arial" panose="020B0604020202020204" pitchFamily="34" charset="0"/>
                <a:ea typeface="Calibri" panose="020F0502020204030204" pitchFamily="34" charset="0"/>
                <a:cs typeface="Arial" panose="020B0604020202020204" pitchFamily="34" charset="0"/>
              </a:rPr>
              <a:t>I</a:t>
            </a:r>
            <a:r>
              <a:rPr lang="fr-FR" sz="2200" dirty="0">
                <a:solidFill>
                  <a:schemeClr val="tx1"/>
                </a:solidFill>
                <a:latin typeface="Arial" panose="020B0604020202020204" pitchFamily="34" charset="0"/>
                <a:ea typeface="Calibri" panose="020F0502020204030204" pitchFamily="34" charset="0"/>
                <a:cs typeface="Arial" panose="020B0604020202020204" pitchFamily="34" charset="0"/>
              </a:rPr>
              <a:t>njurier</a:t>
            </a:r>
          </a:p>
          <a:p>
            <a:pPr marL="627063" lvl="2"/>
            <a:r>
              <a:rPr lang="fr-FR" sz="2200" b="1" dirty="0">
                <a:solidFill>
                  <a:srgbClr val="00CCFF"/>
                </a:solidFill>
                <a:latin typeface="Arial" panose="020B0604020202020204" pitchFamily="34" charset="0"/>
                <a:ea typeface="Calibri" panose="020F0502020204030204" pitchFamily="34" charset="0"/>
                <a:cs typeface="Arial" panose="020B0604020202020204" pitchFamily="34" charset="0"/>
              </a:rPr>
              <a:t>E</a:t>
            </a:r>
            <a:r>
              <a:rPr lang="fr-FR" sz="2200" dirty="0">
                <a:solidFill>
                  <a:schemeClr val="tx1"/>
                </a:solidFill>
                <a:latin typeface="Arial" panose="020B0604020202020204" pitchFamily="34" charset="0"/>
                <a:ea typeface="Calibri" panose="020F0502020204030204" pitchFamily="34" charset="0"/>
                <a:cs typeface="Arial" panose="020B0604020202020204" pitchFamily="34" charset="0"/>
              </a:rPr>
              <a:t>xcités</a:t>
            </a:r>
          </a:p>
          <a:p>
            <a:pPr marL="627063" lvl="2"/>
            <a:r>
              <a:rPr lang="fr-FR" sz="2200" b="1" dirty="0">
                <a:solidFill>
                  <a:srgbClr val="FFC000"/>
                </a:solidFill>
                <a:latin typeface="Arial" panose="020B0604020202020204" pitchFamily="34" charset="0"/>
                <a:cs typeface="Arial" panose="020B0604020202020204" pitchFamily="34" charset="0"/>
              </a:rPr>
              <a:t>R</a:t>
            </a:r>
            <a:r>
              <a:rPr lang="fr-FR" sz="2200" dirty="0">
                <a:solidFill>
                  <a:schemeClr val="tx1"/>
                </a:solidFill>
                <a:latin typeface="Arial" panose="020B0604020202020204" pitchFamily="34" charset="0"/>
                <a:cs typeface="Arial" panose="020B0604020202020204" pitchFamily="34" charset="0"/>
              </a:rPr>
              <a:t>iches</a:t>
            </a:r>
          </a:p>
          <a:p>
            <a:pPr marL="627063" lvl="2"/>
            <a:r>
              <a:rPr lang="fr-FR" sz="2200" b="1" dirty="0">
                <a:solidFill>
                  <a:srgbClr val="FF0000"/>
                </a:solidFill>
                <a:latin typeface="Arial" panose="020B0604020202020204" pitchFamily="34" charset="0"/>
                <a:cs typeface="Arial" panose="020B0604020202020204" pitchFamily="34" charset="0"/>
              </a:rPr>
              <a:t>S</a:t>
            </a:r>
            <a:r>
              <a:rPr lang="fr-FR" sz="2200" dirty="0">
                <a:solidFill>
                  <a:schemeClr val="tx1"/>
                </a:solidFill>
                <a:latin typeface="Arial" panose="020B0604020202020204" pitchFamily="34" charset="0"/>
                <a:cs typeface="Arial" panose="020B0604020202020204" pitchFamily="34" charset="0"/>
              </a:rPr>
              <a:t>tupides</a:t>
            </a:r>
            <a:endParaRPr lang="fr-FR" sz="2200" dirty="0">
              <a:solidFill>
                <a:schemeClr val="tx1"/>
              </a:solidFill>
            </a:endParaRPr>
          </a:p>
        </p:txBody>
      </p:sp>
    </p:spTree>
    <p:extLst>
      <p:ext uri="{BB962C8B-B14F-4D97-AF65-F5344CB8AC3E}">
        <p14:creationId xmlns:p14="http://schemas.microsoft.com/office/powerpoint/2010/main" val="68739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993DBEF-AC49-4145-BCCC-641ACCE91518}"/>
              </a:ext>
            </a:extLst>
          </p:cNvPr>
          <p:cNvSpPr txBox="1"/>
          <p:nvPr/>
        </p:nvSpPr>
        <p:spPr>
          <a:xfrm>
            <a:off x="4913149" y="175901"/>
            <a:ext cx="2632506" cy="461665"/>
          </a:xfrm>
          <a:prstGeom prst="rect">
            <a:avLst/>
          </a:prstGeom>
          <a:solidFill>
            <a:schemeClr val="bg2"/>
          </a:solidFill>
        </p:spPr>
        <p:txBody>
          <a:bodyPr wrap="square" rtlCol="0">
            <a:spAutoFit/>
          </a:bodyPr>
          <a:lstStyle/>
          <a:p>
            <a:pPr algn="ctr"/>
            <a:r>
              <a:rPr lang="fr-FR" sz="2400" dirty="0">
                <a:latin typeface="Arial" panose="020B0604020202020204" pitchFamily="34" charset="0"/>
                <a:cs typeface="Arial" panose="020B0604020202020204" pitchFamily="34" charset="0"/>
              </a:rPr>
              <a:t>Dictée</a:t>
            </a:r>
          </a:p>
        </p:txBody>
      </p:sp>
      <p:pic>
        <p:nvPicPr>
          <p:cNvPr id="7" name="compImg" descr="Boy Exercice d'apprentissage de l'école Banque d'images - 33384901">
            <a:extLst>
              <a:ext uri="{FF2B5EF4-FFF2-40B4-BE49-F238E27FC236}">
                <a16:creationId xmlns:a16="http://schemas.microsoft.com/office/drawing/2014/main" id="{44B20658-4D88-4A4E-B098-6FF1395E165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4491" y="116045"/>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4">
            <a:extLst>
              <a:ext uri="{FF2B5EF4-FFF2-40B4-BE49-F238E27FC236}">
                <a16:creationId xmlns:a16="http://schemas.microsoft.com/office/drawing/2014/main" id="{129C04E0-E7BA-4D31-A35C-8B9504C4322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4010"/>
          <a:stretch/>
        </p:blipFill>
        <p:spPr bwMode="auto">
          <a:xfrm>
            <a:off x="408000" y="2372386"/>
            <a:ext cx="11376000" cy="3005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0444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56C288A-054B-4309-A12A-C96CE199C159}"/>
              </a:ext>
            </a:extLst>
          </p:cNvPr>
          <p:cNvSpPr txBox="1"/>
          <p:nvPr/>
        </p:nvSpPr>
        <p:spPr>
          <a:xfrm>
            <a:off x="344555" y="105013"/>
            <a:ext cx="11502887" cy="6647974"/>
          </a:xfrm>
          <a:prstGeom prst="rect">
            <a:avLst/>
          </a:prstGeom>
          <a:solidFill>
            <a:schemeClr val="accent5">
              <a:lumMod val="20000"/>
              <a:lumOff val="80000"/>
            </a:schemeClr>
          </a:solidFill>
        </p:spPr>
        <p:txBody>
          <a:bodyPr wrap="square" rtlCol="0">
            <a:spAutoFit/>
          </a:bodyPr>
          <a:lstStyle/>
          <a:p>
            <a:pPr algn="ctr"/>
            <a:r>
              <a:rPr lang="fr-FR" sz="2400" b="1" dirty="0">
                <a:latin typeface="Arial" panose="020B0604020202020204" pitchFamily="34" charset="0"/>
                <a:cs typeface="Arial" panose="020B0604020202020204" pitchFamily="34" charset="0"/>
              </a:rPr>
              <a:t>Pour terminer</a:t>
            </a:r>
          </a:p>
          <a:p>
            <a:pPr algn="ctr"/>
            <a:r>
              <a:rPr lang="fr-FR" sz="2400" dirty="0">
                <a:latin typeface="Arial" panose="020B0604020202020204" pitchFamily="34" charset="0"/>
                <a:cs typeface="Arial" panose="020B0604020202020204" pitchFamily="34" charset="0"/>
              </a:rPr>
              <a:t>Je vous encourage à créer des acrostiches ; par exemple, vous pouvez apprendre à vous définir en prenant votre prénom comme support.</a:t>
            </a:r>
          </a:p>
          <a:p>
            <a:pPr algn="ctr"/>
            <a:r>
              <a:rPr lang="fr-FR" sz="2400" dirty="0">
                <a:latin typeface="Arial" panose="020B0604020202020204" pitchFamily="34" charset="0"/>
                <a:cs typeface="Arial" panose="020B0604020202020204" pitchFamily="34" charset="0"/>
              </a:rPr>
              <a:t>Voici un exemple !</a:t>
            </a: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endParaRPr lang="fr-FR" dirty="0"/>
          </a:p>
        </p:txBody>
      </p:sp>
      <p:pic>
        <p:nvPicPr>
          <p:cNvPr id="5" name="Image 4">
            <a:extLst>
              <a:ext uri="{FF2B5EF4-FFF2-40B4-BE49-F238E27FC236}">
                <a16:creationId xmlns:a16="http://schemas.microsoft.com/office/drawing/2014/main" id="{CA05025B-D65F-4983-BE65-E018A9781F62}"/>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4329855" y="1836861"/>
            <a:ext cx="3293745" cy="4391660"/>
          </a:xfrm>
          <a:prstGeom prst="rect">
            <a:avLst/>
          </a:prstGeom>
          <a:noFill/>
          <a:ln>
            <a:noFill/>
          </a:ln>
        </p:spPr>
      </p:pic>
      <p:sp>
        <p:nvSpPr>
          <p:cNvPr id="6" name="Ellipse 5">
            <a:extLst>
              <a:ext uri="{FF2B5EF4-FFF2-40B4-BE49-F238E27FC236}">
                <a16:creationId xmlns:a16="http://schemas.microsoft.com/office/drawing/2014/main" id="{CAAA9E7B-297F-4DB9-A004-34A791681C49}"/>
              </a:ext>
            </a:extLst>
          </p:cNvPr>
          <p:cNvSpPr/>
          <p:nvPr/>
        </p:nvSpPr>
        <p:spPr>
          <a:xfrm>
            <a:off x="3445566" y="1735958"/>
            <a:ext cx="4837044" cy="4492563"/>
          </a:xfrm>
          <a:prstGeom prst="ellipse">
            <a:avLst/>
          </a:prstGeom>
          <a:noFill/>
          <a:ln w="76200">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ZoneTexte 6">
            <a:extLst>
              <a:ext uri="{FF2B5EF4-FFF2-40B4-BE49-F238E27FC236}">
                <a16:creationId xmlns:a16="http://schemas.microsoft.com/office/drawing/2014/main" id="{C084E812-C702-4FA5-AB55-6086C23F141E}"/>
              </a:ext>
            </a:extLst>
          </p:cNvPr>
          <p:cNvSpPr txBox="1"/>
          <p:nvPr/>
        </p:nvSpPr>
        <p:spPr>
          <a:xfrm>
            <a:off x="642732" y="2538585"/>
            <a:ext cx="2504657" cy="2308324"/>
          </a:xfrm>
          <a:prstGeom prst="rect">
            <a:avLst/>
          </a:prstGeom>
          <a:noFill/>
        </p:spPr>
        <p:txBody>
          <a:bodyPr wrap="square" rtlCol="0">
            <a:spAutoFit/>
          </a:bodyPr>
          <a:lstStyle/>
          <a:p>
            <a:r>
              <a:rPr lang="fr-FR" sz="2400" b="1" dirty="0">
                <a:solidFill>
                  <a:srgbClr val="9933FF"/>
                </a:solidFill>
                <a:latin typeface="Arial" panose="020B0604020202020204" pitchFamily="34" charset="0"/>
                <a:cs typeface="Arial" panose="020B0604020202020204" pitchFamily="34" charset="0"/>
              </a:rPr>
              <a:t>J</a:t>
            </a:r>
            <a:r>
              <a:rPr lang="fr-FR" sz="2400" dirty="0">
                <a:latin typeface="Arial" panose="020B0604020202020204" pitchFamily="34" charset="0"/>
                <a:cs typeface="Arial" panose="020B0604020202020204" pitchFamily="34" charset="0"/>
              </a:rPr>
              <a:t>eannette</a:t>
            </a:r>
          </a:p>
          <a:p>
            <a:r>
              <a:rPr lang="fr-FR" sz="2400" b="1" dirty="0" err="1">
                <a:solidFill>
                  <a:srgbClr val="FF99FF"/>
                </a:solidFill>
                <a:latin typeface="Arial" panose="020B0604020202020204" pitchFamily="34" charset="0"/>
                <a:cs typeface="Arial" panose="020B0604020202020204" pitchFamily="34" charset="0"/>
              </a:rPr>
              <a:t>E</a:t>
            </a:r>
            <a:r>
              <a:rPr lang="fr-FR" sz="2400" dirty="0" err="1">
                <a:latin typeface="Arial" panose="020B0604020202020204" pitchFamily="34" charset="0"/>
                <a:cs typeface="Arial" panose="020B0604020202020204" pitchFamily="34" charset="0"/>
              </a:rPr>
              <a:t>cologiste</a:t>
            </a:r>
            <a:endParaRPr lang="fr-FR" sz="2400" dirty="0">
              <a:latin typeface="Arial" panose="020B0604020202020204" pitchFamily="34" charset="0"/>
              <a:cs typeface="Arial" panose="020B0604020202020204" pitchFamily="34" charset="0"/>
            </a:endParaRPr>
          </a:p>
          <a:p>
            <a:r>
              <a:rPr lang="fr-FR" sz="2400" b="1" dirty="0">
                <a:solidFill>
                  <a:srgbClr val="FFC000"/>
                </a:solidFill>
                <a:latin typeface="Arial" panose="020B0604020202020204" pitchFamily="34" charset="0"/>
                <a:cs typeface="Arial" panose="020B0604020202020204" pitchFamily="34" charset="0"/>
              </a:rPr>
              <a:t>A</a:t>
            </a:r>
            <a:r>
              <a:rPr lang="fr-FR" sz="2400" dirty="0">
                <a:latin typeface="Arial" panose="020B0604020202020204" pitchFamily="34" charset="0"/>
                <a:cs typeface="Arial" panose="020B0604020202020204" pitchFamily="34" charset="0"/>
              </a:rPr>
              <a:t>stucieuse</a:t>
            </a:r>
          </a:p>
          <a:p>
            <a:r>
              <a:rPr lang="fr-FR" sz="2400" b="1" dirty="0">
                <a:solidFill>
                  <a:srgbClr val="0070C0"/>
                </a:solidFill>
                <a:latin typeface="Arial" panose="020B0604020202020204" pitchFamily="34" charset="0"/>
                <a:cs typeface="Arial" panose="020B0604020202020204" pitchFamily="34" charset="0"/>
              </a:rPr>
              <a:t>N</a:t>
            </a:r>
            <a:r>
              <a:rPr lang="fr-FR" sz="2400" dirty="0">
                <a:latin typeface="Arial" panose="020B0604020202020204" pitchFamily="34" charset="0"/>
                <a:cs typeface="Arial" panose="020B0604020202020204" pitchFamily="34" charset="0"/>
              </a:rPr>
              <a:t>ageuse</a:t>
            </a:r>
          </a:p>
          <a:p>
            <a:r>
              <a:rPr lang="fr-FR" sz="2400" b="1" dirty="0">
                <a:solidFill>
                  <a:srgbClr val="FF0000"/>
                </a:solidFill>
                <a:latin typeface="Arial" panose="020B0604020202020204" pitchFamily="34" charset="0"/>
                <a:cs typeface="Arial" panose="020B0604020202020204" pitchFamily="34" charset="0"/>
              </a:rPr>
              <a:t>N</a:t>
            </a:r>
            <a:r>
              <a:rPr lang="fr-FR" sz="2400" dirty="0">
                <a:latin typeface="Arial" panose="020B0604020202020204" pitchFamily="34" charset="0"/>
                <a:cs typeface="Arial" panose="020B0604020202020204" pitchFamily="34" charset="0"/>
              </a:rPr>
              <a:t>ourriture</a:t>
            </a:r>
          </a:p>
          <a:p>
            <a:r>
              <a:rPr lang="fr-FR" sz="2400" b="1" dirty="0">
                <a:solidFill>
                  <a:srgbClr val="00CCFF"/>
                </a:solidFill>
                <a:latin typeface="Arial" panose="020B0604020202020204" pitchFamily="34" charset="0"/>
                <a:cs typeface="Arial" panose="020B0604020202020204" pitchFamily="34" charset="0"/>
              </a:rPr>
              <a:t>E</a:t>
            </a:r>
            <a:r>
              <a:rPr lang="fr-FR" sz="2400" dirty="0">
                <a:latin typeface="Arial" panose="020B0604020202020204" pitchFamily="34" charset="0"/>
                <a:cs typeface="Arial" panose="020B0604020202020204" pitchFamily="34" charset="0"/>
              </a:rPr>
              <a:t>xpressive</a:t>
            </a:r>
          </a:p>
        </p:txBody>
      </p:sp>
    </p:spTree>
    <p:extLst>
      <p:ext uri="{BB962C8B-B14F-4D97-AF65-F5344CB8AC3E}">
        <p14:creationId xmlns:p14="http://schemas.microsoft.com/office/powerpoint/2010/main" val="346628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62BA484F-8FBB-4FB6-8085-63F7D544E7B0}"/>
              </a:ext>
            </a:extLst>
          </p:cNvPr>
          <p:cNvSpPr txBox="1"/>
          <p:nvPr/>
        </p:nvSpPr>
        <p:spPr>
          <a:xfrm>
            <a:off x="1755913" y="345036"/>
            <a:ext cx="8561794" cy="461665"/>
          </a:xfrm>
          <a:prstGeom prst="rect">
            <a:avLst/>
          </a:prstGeom>
          <a:solidFill>
            <a:schemeClr val="accent1">
              <a:lumMod val="20000"/>
              <a:lumOff val="80000"/>
            </a:schemeClr>
          </a:solidFill>
        </p:spPr>
        <p:txBody>
          <a:bodyPr wrap="square" rtlCol="0">
            <a:spAutoFit/>
          </a:bodyPr>
          <a:lstStyle/>
          <a:p>
            <a:pPr algn="ctr"/>
            <a:r>
              <a:rPr lang="fr-FR" sz="2400" b="1" dirty="0">
                <a:latin typeface="Arial" panose="020B0604020202020204" pitchFamily="34" charset="0"/>
                <a:cs typeface="Arial" panose="020B0604020202020204" pitchFamily="34" charset="0"/>
              </a:rPr>
              <a:t>Conjugaison : présent des verbes irréguliers (2)</a:t>
            </a:r>
          </a:p>
        </p:txBody>
      </p:sp>
      <p:sp>
        <p:nvSpPr>
          <p:cNvPr id="5" name="ZoneTexte 4">
            <a:extLst>
              <a:ext uri="{FF2B5EF4-FFF2-40B4-BE49-F238E27FC236}">
                <a16:creationId xmlns:a16="http://schemas.microsoft.com/office/drawing/2014/main" id="{01FB4ACF-0F80-4B7D-8B0F-E10A3148D8E8}"/>
              </a:ext>
            </a:extLst>
          </p:cNvPr>
          <p:cNvSpPr txBox="1"/>
          <p:nvPr/>
        </p:nvSpPr>
        <p:spPr>
          <a:xfrm>
            <a:off x="1646420" y="1402787"/>
            <a:ext cx="8780779" cy="3785652"/>
          </a:xfrm>
          <a:prstGeom prst="rect">
            <a:avLst/>
          </a:prstGeom>
          <a:solidFill>
            <a:schemeClr val="bg1">
              <a:lumMod val="95000"/>
            </a:schemeClr>
          </a:solidFill>
        </p:spPr>
        <p:txBody>
          <a:bodyPr wrap="square" rtlCol="0">
            <a:spAutoFit/>
          </a:bodyPr>
          <a:lstStyle/>
          <a:p>
            <a:pPr marL="285750" indent="-28575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Lecture d’un texte</a:t>
            </a:r>
          </a:p>
          <a:p>
            <a:pPr marL="342900" indent="-342900" algn="just">
              <a:buFontTx/>
              <a:buChar char="-"/>
            </a:pPr>
            <a:r>
              <a:rPr lang="fr-FR" sz="2400" dirty="0">
                <a:latin typeface="Arial" panose="020B0604020202020204" pitchFamily="34" charset="0"/>
                <a:cs typeface="Arial" panose="020B0604020202020204" pitchFamily="34" charset="0"/>
              </a:rPr>
              <a:t>Lire et répondre à des questions de compréhension</a:t>
            </a:r>
          </a:p>
          <a:p>
            <a:pPr marL="342900" indent="-342900" algn="just">
              <a:buFontTx/>
              <a:buChar char="-"/>
            </a:pPr>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Conjugaison</a:t>
            </a:r>
          </a:p>
          <a:p>
            <a:pPr marL="342900" indent="-342900" algn="just">
              <a:buFontTx/>
              <a:buChar char="-"/>
            </a:pPr>
            <a:r>
              <a:rPr lang="fr-FR" sz="2400" dirty="0">
                <a:latin typeface="Arial" panose="020B0604020202020204" pitchFamily="34" charset="0"/>
                <a:cs typeface="Arial" panose="020B0604020202020204" pitchFamily="34" charset="0"/>
              </a:rPr>
              <a:t>Conjuguer des verbes irréguliers au présent</a:t>
            </a:r>
          </a:p>
          <a:p>
            <a:pPr algn="just"/>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Orthographe et vocabulaire</a:t>
            </a:r>
          </a:p>
          <a:p>
            <a:pPr marL="342900" indent="-342900" algn="just">
              <a:buFontTx/>
              <a:buChar char="-"/>
            </a:pPr>
            <a:r>
              <a:rPr lang="fr-FR" sz="2400" dirty="0">
                <a:latin typeface="Arial" panose="020B0604020202020204" pitchFamily="34" charset="0"/>
                <a:cs typeface="Arial" panose="020B0604020202020204" pitchFamily="34" charset="0"/>
              </a:rPr>
              <a:t>Apprendre à écrire un acrostiche</a:t>
            </a:r>
          </a:p>
          <a:p>
            <a:pPr marL="342900" indent="-342900" algn="just">
              <a:buFontTx/>
              <a:buChar char="-"/>
            </a:pPr>
            <a:r>
              <a:rPr lang="fr-FR" sz="2400" dirty="0">
                <a:latin typeface="Arial" panose="020B0604020202020204" pitchFamily="34" charset="0"/>
                <a:cs typeface="Arial" panose="020B0604020202020204" pitchFamily="34" charset="0"/>
              </a:rPr>
              <a:t>Écrire sous la dictée</a:t>
            </a:r>
          </a:p>
          <a:p>
            <a:pPr marL="342900" indent="-342900" algn="just">
              <a:buFont typeface="Wingdings" panose="05000000000000000000" pitchFamily="2" charset="2"/>
              <a:buChar cha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2343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6A389E0-EEF4-414B-BFA8-AC18BD17A43A}"/>
              </a:ext>
            </a:extLst>
          </p:cNvPr>
          <p:cNvSpPr txBox="1"/>
          <p:nvPr/>
        </p:nvSpPr>
        <p:spPr>
          <a:xfrm>
            <a:off x="2806889" y="2770496"/>
            <a:ext cx="6578221" cy="523220"/>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Lecture : je lis et je comprends</a:t>
            </a:r>
          </a:p>
        </p:txBody>
      </p:sp>
      <p:graphicFrame>
        <p:nvGraphicFramePr>
          <p:cNvPr id="3" name="Diagramme 2">
            <a:extLst>
              <a:ext uri="{FF2B5EF4-FFF2-40B4-BE49-F238E27FC236}">
                <a16:creationId xmlns:a16="http://schemas.microsoft.com/office/drawing/2014/main" id="{90A30E11-42E8-40A9-9D3A-C38987F09704}"/>
              </a:ext>
            </a:extLst>
          </p:cNvPr>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65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ffichage classe consigne je lis">
            <a:extLst>
              <a:ext uri="{FF2B5EF4-FFF2-40B4-BE49-F238E27FC236}">
                <a16:creationId xmlns:a16="http://schemas.microsoft.com/office/drawing/2014/main" id="{D325AF64-9B81-46B2-999E-0A6497403CE7}"/>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15815" y="88989"/>
            <a:ext cx="828000" cy="54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3" name="Tableau 2">
            <a:extLst>
              <a:ext uri="{FF2B5EF4-FFF2-40B4-BE49-F238E27FC236}">
                <a16:creationId xmlns:a16="http://schemas.microsoft.com/office/drawing/2014/main" id="{A9D78876-78CB-4FFB-BB98-D360B6A0570E}"/>
              </a:ext>
            </a:extLst>
          </p:cNvPr>
          <p:cNvGraphicFramePr>
            <a:graphicFrameLocks noGrp="1"/>
          </p:cNvGraphicFramePr>
          <p:nvPr>
            <p:extLst>
              <p:ext uri="{D42A27DB-BD31-4B8C-83A1-F6EECF244321}">
                <p14:modId xmlns:p14="http://schemas.microsoft.com/office/powerpoint/2010/main" val="3538661874"/>
              </p:ext>
            </p:extLst>
          </p:nvPr>
        </p:nvGraphicFramePr>
        <p:xfrm>
          <a:off x="972000" y="45456"/>
          <a:ext cx="11104185" cy="6675120"/>
        </p:xfrm>
        <a:graphic>
          <a:graphicData uri="http://schemas.openxmlformats.org/drawingml/2006/table">
            <a:tbl>
              <a:tblPr firstRow="1" firstCol="1" bandRow="1">
                <a:tableStyleId>{5940675A-B579-460E-94D1-54222C63F5DA}</a:tableStyleId>
              </a:tblPr>
              <a:tblGrid>
                <a:gridCol w="11104185">
                  <a:extLst>
                    <a:ext uri="{9D8B030D-6E8A-4147-A177-3AD203B41FA5}">
                      <a16:colId xmlns:a16="http://schemas.microsoft.com/office/drawing/2014/main" val="1065331247"/>
                    </a:ext>
                  </a:extLst>
                </a:gridCol>
              </a:tblGrid>
              <a:tr h="0">
                <a:tc>
                  <a:txBody>
                    <a:bodyPr/>
                    <a:lstStyle/>
                    <a:p>
                      <a:r>
                        <a:rPr lang="fr-FR" sz="2200" dirty="0">
                          <a:effectLst/>
                          <a:latin typeface="Arial" panose="020B0604020202020204" pitchFamily="34" charset="0"/>
                          <a:cs typeface="Arial" panose="020B0604020202020204" pitchFamily="34" charset="0"/>
                        </a:rPr>
                        <a:t>Tout à coup, une voix grave dit au-dessus d'eux :</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 Qui va là ? "</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Les renardeaux sursautèrent. Ils levèrent les yeux et virent un long museau noir, pointu et poilu, épiant à travers un petit trou du plafond.</a:t>
                      </a:r>
                    </a:p>
                    <a:p>
                      <a:r>
                        <a:rPr lang="fr-FR" sz="2200" dirty="0">
                          <a:effectLst/>
                          <a:latin typeface="Arial" panose="020B0604020202020204" pitchFamily="34" charset="0"/>
                          <a:cs typeface="Arial" panose="020B0604020202020204" pitchFamily="34" charset="0"/>
                        </a:rPr>
                        <a:t>" Blaireau ! s'écria Maître Renard.</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 Ce vieux Renard ! s'exclama Blaireau. Mon Dieu, que je suis content d'avoir enfin trouvé quelqu'un ! Je creuse en rond depuis trois jours et trois nuits et je n'ai pas la moindre idée de l'endroit où je me trouve. " Blaireau élargit le trou du plafond et se laissa tomber à côté des renards. Petit Blaireau (son fils) se laissa tomber à son tour.</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 Tu n'es pas au courant de ce qui se passe sur la colline ! dit Blaireau tout excité. Le chaos ! La moitié de la forêt a disparu et il y a des hommes armés de fusils dans tout le pays. Aucun de nous ne peut sortir, même la nuit ! Nous allons tous mourir de faim !</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 Qui, nous ? demanda Maître Renard.</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 Nous, les animaux fouisseurs, moi, Taupe, Lapin, nos femmes et nos enfants. Même Belette est obligée de se cacher dans mon trou avec son épouse et ses six petits. Que diable allons-nous faire, mon vieux Renard ? Je crois que c'en est fini de nous ! "</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Maître Renard regarda ses enfants et il </a:t>
                      </a:r>
                      <a:r>
                        <a:rPr lang="fr-FR" sz="2200" dirty="0" smtClean="0">
                          <a:effectLst/>
                          <a:latin typeface="Arial" panose="020B0604020202020204" pitchFamily="34" charset="0"/>
                          <a:cs typeface="Arial" panose="020B0604020202020204" pitchFamily="34" charset="0"/>
                        </a:rPr>
                        <a:t>sourit. </a:t>
                      </a:r>
                      <a:r>
                        <a:rPr lang="fr-FR" sz="2200" dirty="0">
                          <a:effectLst/>
                          <a:latin typeface="Arial" panose="020B0604020202020204" pitchFamily="34" charset="0"/>
                          <a:cs typeface="Arial" panose="020B0604020202020204" pitchFamily="34" charset="0"/>
                        </a:rPr>
                        <a:t>Les enfants lui rendirent son sourire d'un air complice .</a:t>
                      </a:r>
                      <a:br>
                        <a:rPr lang="fr-FR" sz="2200" dirty="0">
                          <a:effectLst/>
                          <a:latin typeface="Arial" panose="020B0604020202020204" pitchFamily="34" charset="0"/>
                          <a:cs typeface="Arial" panose="020B0604020202020204" pitchFamily="34" charset="0"/>
                        </a:rPr>
                      </a:br>
                      <a:r>
                        <a:rPr lang="fr-FR" sz="2200" dirty="0">
                          <a:effectLst/>
                          <a:latin typeface="Arial" panose="020B0604020202020204" pitchFamily="34" charset="0"/>
                          <a:cs typeface="Arial" panose="020B0604020202020204" pitchFamily="34" charset="0"/>
                        </a:rPr>
                        <a:t>" Mon cher vieux Blaireau, dit-il, tout ça, c'est ma faute</a:t>
                      </a:r>
                      <a:r>
                        <a:rPr lang="fr-FR" sz="2200" dirty="0" smtClean="0">
                          <a:effectLst/>
                          <a:latin typeface="Arial" panose="020B0604020202020204" pitchFamily="34" charset="0"/>
                          <a:cs typeface="Arial" panose="020B0604020202020204" pitchFamily="34" charset="0"/>
                        </a:rPr>
                        <a:t>… "</a:t>
                      </a:r>
                    </a:p>
                    <a:p>
                      <a:pPr algn="r"/>
                      <a:r>
                        <a:rPr lang="fr-FR" sz="2000" dirty="0" smtClean="0">
                          <a:effectLst/>
                          <a:latin typeface="Arial" panose="020B0604020202020204" pitchFamily="34" charset="0"/>
                          <a:cs typeface="Arial" panose="020B0604020202020204" pitchFamily="34" charset="0"/>
                        </a:rPr>
                        <a:t>Fantastique </a:t>
                      </a:r>
                      <a:r>
                        <a:rPr lang="fr-FR" sz="2000" dirty="0">
                          <a:effectLst/>
                          <a:latin typeface="Arial" panose="020B0604020202020204" pitchFamily="34" charset="0"/>
                          <a:cs typeface="Arial" panose="020B0604020202020204" pitchFamily="34" charset="0"/>
                        </a:rPr>
                        <a:t>Maître Renard, Roald </a:t>
                      </a:r>
                      <a:r>
                        <a:rPr lang="fr-FR" sz="2000" dirty="0" smtClean="0">
                          <a:effectLst/>
                          <a:latin typeface="Arial" panose="020B0604020202020204" pitchFamily="34" charset="0"/>
                          <a:cs typeface="Arial" panose="020B0604020202020204" pitchFamily="34" charset="0"/>
                        </a:rPr>
                        <a:t>Dahl </a:t>
                      </a:r>
                      <a:r>
                        <a:rPr lang="fr-FR" sz="2000" dirty="0">
                          <a:effectLst/>
                          <a:latin typeface="Arial" panose="020B0604020202020204" pitchFamily="34" charset="0"/>
                          <a:cs typeface="Arial" panose="020B0604020202020204" pitchFamily="34" charset="0"/>
                        </a:rPr>
                        <a:t>©Éditions Folio Cadet</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719276834"/>
                  </a:ext>
                </a:extLst>
              </a:tr>
            </a:tbl>
          </a:graphicData>
        </a:graphic>
      </p:graphicFrame>
      <p:sp>
        <p:nvSpPr>
          <p:cNvPr id="4" name="ZoneTexte 3">
            <a:extLst>
              <a:ext uri="{FF2B5EF4-FFF2-40B4-BE49-F238E27FC236}">
                <a16:creationId xmlns:a16="http://schemas.microsoft.com/office/drawing/2014/main" id="{72C8DA4F-EC72-48AF-9E81-5D98FF9C9BE2}"/>
              </a:ext>
            </a:extLst>
          </p:cNvPr>
          <p:cNvSpPr txBox="1"/>
          <p:nvPr/>
        </p:nvSpPr>
        <p:spPr>
          <a:xfrm>
            <a:off x="4852274" y="0"/>
            <a:ext cx="1417983" cy="415498"/>
          </a:xfrm>
          <a:prstGeom prst="rect">
            <a:avLst/>
          </a:prstGeom>
          <a:solidFill>
            <a:schemeClr val="accent2">
              <a:lumMod val="60000"/>
              <a:lumOff val="40000"/>
            </a:schemeClr>
          </a:solidFill>
        </p:spPr>
        <p:txBody>
          <a:bodyPr wrap="square" rtlCol="0">
            <a:spAutoFit/>
          </a:bodyPr>
          <a:lstStyle/>
          <a:p>
            <a:r>
              <a:rPr lang="fr-FR" sz="2100" dirty="0">
                <a:latin typeface="Arial" panose="020B0604020202020204" pitchFamily="34" charset="0"/>
                <a:cs typeface="Arial" panose="020B0604020202020204" pitchFamily="34" charset="0"/>
              </a:rPr>
              <a:t>au-dessus</a:t>
            </a:r>
          </a:p>
        </p:txBody>
      </p:sp>
      <p:sp>
        <p:nvSpPr>
          <p:cNvPr id="6" name="ZoneTexte 5">
            <a:extLst>
              <a:ext uri="{FF2B5EF4-FFF2-40B4-BE49-F238E27FC236}">
                <a16:creationId xmlns:a16="http://schemas.microsoft.com/office/drawing/2014/main" id="{96960F5B-512B-4AF3-93F8-D50996A9079E}"/>
              </a:ext>
            </a:extLst>
          </p:cNvPr>
          <p:cNvSpPr txBox="1"/>
          <p:nvPr/>
        </p:nvSpPr>
        <p:spPr>
          <a:xfrm>
            <a:off x="5115339" y="683581"/>
            <a:ext cx="1086678" cy="400110"/>
          </a:xfrm>
          <a:prstGeom prst="rect">
            <a:avLst/>
          </a:prstGeom>
          <a:solidFill>
            <a:schemeClr val="accent2">
              <a:lumMod val="60000"/>
              <a:lumOff val="40000"/>
            </a:schemeClr>
          </a:solidFill>
        </p:spPr>
        <p:txBody>
          <a:bodyPr wrap="square" rtlCol="0">
            <a:spAutoFit/>
          </a:bodyPr>
          <a:lstStyle/>
          <a:p>
            <a:r>
              <a:rPr lang="fr-FR" sz="2000" dirty="0">
                <a:latin typeface="Arial" panose="020B0604020202020204" pitchFamily="34" charset="0"/>
                <a:cs typeface="Arial" panose="020B0604020202020204" pitchFamily="34" charset="0"/>
              </a:rPr>
              <a:t>levèrent</a:t>
            </a:r>
          </a:p>
        </p:txBody>
      </p:sp>
      <p:sp>
        <p:nvSpPr>
          <p:cNvPr id="7" name="ZoneTexte 6">
            <a:extLst>
              <a:ext uri="{FF2B5EF4-FFF2-40B4-BE49-F238E27FC236}">
                <a16:creationId xmlns:a16="http://schemas.microsoft.com/office/drawing/2014/main" id="{17BCB522-ABDB-418B-8E2D-43B365D69632}"/>
              </a:ext>
            </a:extLst>
          </p:cNvPr>
          <p:cNvSpPr txBox="1"/>
          <p:nvPr/>
        </p:nvSpPr>
        <p:spPr>
          <a:xfrm>
            <a:off x="3677478" y="2013446"/>
            <a:ext cx="1928192" cy="400110"/>
          </a:xfrm>
          <a:prstGeom prst="rect">
            <a:avLst/>
          </a:prstGeom>
          <a:solidFill>
            <a:schemeClr val="accent2">
              <a:lumMod val="60000"/>
              <a:lumOff val="40000"/>
            </a:schemeClr>
          </a:solidFill>
        </p:spPr>
        <p:txBody>
          <a:bodyPr wrap="square" rtlCol="0">
            <a:spAutoFit/>
          </a:bodyPr>
          <a:lstStyle/>
          <a:p>
            <a:r>
              <a:rPr lang="fr-FR" sz="2000" dirty="0">
                <a:latin typeface="Arial" panose="020B0604020202020204" pitchFamily="34" charset="0"/>
                <a:cs typeface="Arial" panose="020B0604020202020204" pitchFamily="34" charset="0"/>
              </a:rPr>
              <a:t>creuse en rond</a:t>
            </a:r>
          </a:p>
        </p:txBody>
      </p:sp>
      <p:sp>
        <p:nvSpPr>
          <p:cNvPr id="8" name="ZoneTexte 7">
            <a:extLst>
              <a:ext uri="{FF2B5EF4-FFF2-40B4-BE49-F238E27FC236}">
                <a16:creationId xmlns:a16="http://schemas.microsoft.com/office/drawing/2014/main" id="{53513B3E-B32B-4B96-8B84-C354BEDCEC14}"/>
              </a:ext>
            </a:extLst>
          </p:cNvPr>
          <p:cNvSpPr txBox="1"/>
          <p:nvPr/>
        </p:nvSpPr>
        <p:spPr>
          <a:xfrm>
            <a:off x="8311147" y="2361416"/>
            <a:ext cx="2264087" cy="400110"/>
          </a:xfrm>
          <a:prstGeom prst="rect">
            <a:avLst/>
          </a:prstGeom>
          <a:solidFill>
            <a:schemeClr val="accent2">
              <a:lumMod val="60000"/>
              <a:lumOff val="40000"/>
            </a:schemeClr>
          </a:solidFill>
        </p:spPr>
        <p:txBody>
          <a:bodyPr wrap="square" rtlCol="0">
            <a:spAutoFit/>
          </a:bodyPr>
          <a:lstStyle/>
          <a:p>
            <a:r>
              <a:rPr lang="fr-FR" sz="2000" dirty="0">
                <a:latin typeface="Arial" panose="020B0604020202020204" pitchFamily="34" charset="0"/>
                <a:cs typeface="Arial" panose="020B0604020202020204" pitchFamily="34" charset="0"/>
              </a:rPr>
              <a:t>le trou du plafond</a:t>
            </a:r>
          </a:p>
        </p:txBody>
      </p:sp>
      <p:sp>
        <p:nvSpPr>
          <p:cNvPr id="9" name="ZoneTexte 8">
            <a:extLst>
              <a:ext uri="{FF2B5EF4-FFF2-40B4-BE49-F238E27FC236}">
                <a16:creationId xmlns:a16="http://schemas.microsoft.com/office/drawing/2014/main" id="{6069C55C-6C46-4570-8963-FBFE53198409}"/>
              </a:ext>
            </a:extLst>
          </p:cNvPr>
          <p:cNvSpPr txBox="1"/>
          <p:nvPr/>
        </p:nvSpPr>
        <p:spPr>
          <a:xfrm>
            <a:off x="972001" y="3376753"/>
            <a:ext cx="883304" cy="400110"/>
          </a:xfrm>
          <a:prstGeom prst="rect">
            <a:avLst/>
          </a:prstGeom>
          <a:solidFill>
            <a:schemeClr val="accent5">
              <a:lumMod val="40000"/>
              <a:lumOff val="60000"/>
            </a:schemeClr>
          </a:solidFill>
        </p:spPr>
        <p:txBody>
          <a:bodyPr wrap="square" rtlCol="0">
            <a:spAutoFit/>
          </a:bodyPr>
          <a:lstStyle/>
          <a:p>
            <a:r>
              <a:rPr lang="fr-FR" sz="2000" dirty="0">
                <a:latin typeface="Arial" panose="020B0604020202020204" pitchFamily="34" charset="0"/>
                <a:cs typeface="Arial" panose="020B0604020202020204" pitchFamily="34" charset="0"/>
              </a:rPr>
              <a:t>chaos</a:t>
            </a:r>
          </a:p>
        </p:txBody>
      </p:sp>
      <p:sp>
        <p:nvSpPr>
          <p:cNvPr id="10" name="ZoneTexte 9">
            <a:extLst>
              <a:ext uri="{FF2B5EF4-FFF2-40B4-BE49-F238E27FC236}">
                <a16:creationId xmlns:a16="http://schemas.microsoft.com/office/drawing/2014/main" id="{DB954BFA-99F2-4C17-878B-DE9EF0731F77}"/>
              </a:ext>
            </a:extLst>
          </p:cNvPr>
          <p:cNvSpPr txBox="1"/>
          <p:nvPr/>
        </p:nvSpPr>
        <p:spPr>
          <a:xfrm>
            <a:off x="2027937" y="3374115"/>
            <a:ext cx="8348160" cy="415498"/>
          </a:xfrm>
          <a:prstGeom prst="rect">
            <a:avLst/>
          </a:prstGeom>
          <a:solidFill>
            <a:schemeClr val="accent5">
              <a:lumMod val="40000"/>
              <a:lumOff val="60000"/>
            </a:schemeClr>
          </a:solidFill>
        </p:spPr>
        <p:txBody>
          <a:bodyPr wrap="square" rtlCol="0">
            <a:spAutoFit/>
          </a:bodyPr>
          <a:lstStyle/>
          <a:p>
            <a:r>
              <a:rPr lang="fr-FR" sz="2100" dirty="0">
                <a:latin typeface="Arial" panose="020B0604020202020204" pitchFamily="34" charset="0"/>
                <a:cs typeface="Arial" panose="020B0604020202020204" pitchFamily="34" charset="0"/>
              </a:rPr>
              <a:t>La moitié de la forêt a disparu et il y a des hommes armés de fusils</a:t>
            </a:r>
          </a:p>
        </p:txBody>
      </p:sp>
      <p:sp>
        <p:nvSpPr>
          <p:cNvPr id="11" name="ZoneTexte 10">
            <a:extLst>
              <a:ext uri="{FF2B5EF4-FFF2-40B4-BE49-F238E27FC236}">
                <a16:creationId xmlns:a16="http://schemas.microsoft.com/office/drawing/2014/main" id="{A5C22104-99B8-4E89-BDF4-82447F5CB047}"/>
              </a:ext>
            </a:extLst>
          </p:cNvPr>
          <p:cNvSpPr txBox="1"/>
          <p:nvPr/>
        </p:nvSpPr>
        <p:spPr>
          <a:xfrm>
            <a:off x="10345356" y="3041994"/>
            <a:ext cx="874643" cy="400110"/>
          </a:xfrm>
          <a:prstGeom prst="rect">
            <a:avLst/>
          </a:prstGeom>
          <a:solidFill>
            <a:srgbClr val="FF99FF"/>
          </a:solidFill>
        </p:spPr>
        <p:txBody>
          <a:bodyPr wrap="square" rtlCol="0">
            <a:spAutoFit/>
          </a:bodyPr>
          <a:lstStyle/>
          <a:p>
            <a:r>
              <a:rPr lang="fr-FR" sz="2000" dirty="0">
                <a:latin typeface="Arial" panose="020B0604020202020204" pitchFamily="34" charset="0"/>
                <a:cs typeface="Arial" panose="020B0604020202020204" pitchFamily="34" charset="0"/>
              </a:rPr>
              <a:t>excité</a:t>
            </a:r>
          </a:p>
        </p:txBody>
      </p:sp>
      <p:sp>
        <p:nvSpPr>
          <p:cNvPr id="12" name="ZoneTexte 11">
            <a:extLst>
              <a:ext uri="{FF2B5EF4-FFF2-40B4-BE49-F238E27FC236}">
                <a16:creationId xmlns:a16="http://schemas.microsoft.com/office/drawing/2014/main" id="{F9E6DFC5-F5FB-405B-826A-837BC9B95CAB}"/>
              </a:ext>
            </a:extLst>
          </p:cNvPr>
          <p:cNvSpPr txBox="1"/>
          <p:nvPr/>
        </p:nvSpPr>
        <p:spPr>
          <a:xfrm>
            <a:off x="7285121" y="3721373"/>
            <a:ext cx="4040896" cy="415498"/>
          </a:xfrm>
          <a:prstGeom prst="rect">
            <a:avLst/>
          </a:prstGeom>
          <a:solidFill>
            <a:srgbClr val="FF99FF"/>
          </a:solidFill>
        </p:spPr>
        <p:txBody>
          <a:bodyPr wrap="square" rtlCol="0">
            <a:spAutoFit/>
          </a:bodyPr>
          <a:lstStyle/>
          <a:p>
            <a:r>
              <a:rPr lang="fr-FR" sz="2100" dirty="0">
                <a:latin typeface="Arial" panose="020B0604020202020204" pitchFamily="34" charset="0"/>
                <a:cs typeface="Arial" panose="020B0604020202020204" pitchFamily="34" charset="0"/>
              </a:rPr>
              <a:t>Nous allons tous mourir de faim</a:t>
            </a:r>
          </a:p>
        </p:txBody>
      </p:sp>
      <p:sp>
        <p:nvSpPr>
          <p:cNvPr id="13" name="ZoneTexte 12">
            <a:extLst>
              <a:ext uri="{FF2B5EF4-FFF2-40B4-BE49-F238E27FC236}">
                <a16:creationId xmlns:a16="http://schemas.microsoft.com/office/drawing/2014/main" id="{02B2C81B-625F-4209-A79D-1C38AF677D08}"/>
              </a:ext>
            </a:extLst>
          </p:cNvPr>
          <p:cNvSpPr txBox="1"/>
          <p:nvPr/>
        </p:nvSpPr>
        <p:spPr>
          <a:xfrm>
            <a:off x="6629138" y="5047345"/>
            <a:ext cx="4158132" cy="415498"/>
          </a:xfrm>
          <a:prstGeom prst="rect">
            <a:avLst/>
          </a:prstGeom>
          <a:solidFill>
            <a:srgbClr val="FF99FF"/>
          </a:solidFill>
        </p:spPr>
        <p:txBody>
          <a:bodyPr wrap="square" rtlCol="0">
            <a:spAutoFit/>
          </a:bodyPr>
          <a:lstStyle/>
          <a:p>
            <a:r>
              <a:rPr lang="fr-FR" sz="2100" dirty="0">
                <a:latin typeface="Arial" panose="020B0604020202020204" pitchFamily="34" charset="0"/>
                <a:cs typeface="Arial" panose="020B0604020202020204" pitchFamily="34" charset="0"/>
              </a:rPr>
              <a:t>Je crois que c’en est fini de nous</a:t>
            </a:r>
          </a:p>
        </p:txBody>
      </p:sp>
      <p:sp>
        <p:nvSpPr>
          <p:cNvPr id="14" name="ZoneTexte 13">
            <a:extLst>
              <a:ext uri="{FF2B5EF4-FFF2-40B4-BE49-F238E27FC236}">
                <a16:creationId xmlns:a16="http://schemas.microsoft.com/office/drawing/2014/main" id="{31C2B068-0D23-4EDE-8BCE-5D4BD24E63F6}"/>
              </a:ext>
            </a:extLst>
          </p:cNvPr>
          <p:cNvSpPr txBox="1"/>
          <p:nvPr/>
        </p:nvSpPr>
        <p:spPr>
          <a:xfrm>
            <a:off x="5907083" y="5367307"/>
            <a:ext cx="903148" cy="400110"/>
          </a:xfrm>
          <a:prstGeom prst="rect">
            <a:avLst/>
          </a:prstGeom>
          <a:solidFill>
            <a:srgbClr val="9933FF"/>
          </a:solidFill>
        </p:spPr>
        <p:txBody>
          <a:bodyPr wrap="square" rtlCol="0">
            <a:spAutoFit/>
          </a:bodyPr>
          <a:lstStyle/>
          <a:p>
            <a:r>
              <a:rPr lang="fr-FR" sz="2000" dirty="0">
                <a:latin typeface="Arial" panose="020B0604020202020204" pitchFamily="34" charset="0"/>
                <a:cs typeface="Arial" panose="020B0604020202020204" pitchFamily="34" charset="0"/>
              </a:rPr>
              <a:t>s</a:t>
            </a:r>
            <a:r>
              <a:rPr lang="fr-FR" sz="2000" dirty="0" smtClean="0">
                <a:latin typeface="Arial" panose="020B0604020202020204" pitchFamily="34" charset="0"/>
                <a:cs typeface="Arial" panose="020B0604020202020204" pitchFamily="34" charset="0"/>
              </a:rPr>
              <a:t>ourit.</a:t>
            </a:r>
            <a:endParaRPr lang="fr-FR" sz="2000" dirty="0">
              <a:latin typeface="Arial" panose="020B0604020202020204" pitchFamily="34" charset="0"/>
              <a:cs typeface="Arial" panose="020B0604020202020204" pitchFamily="34" charset="0"/>
            </a:endParaRPr>
          </a:p>
        </p:txBody>
      </p:sp>
      <p:sp>
        <p:nvSpPr>
          <p:cNvPr id="15" name="ZoneTexte 14">
            <a:extLst>
              <a:ext uri="{FF2B5EF4-FFF2-40B4-BE49-F238E27FC236}">
                <a16:creationId xmlns:a16="http://schemas.microsoft.com/office/drawing/2014/main" id="{1489788F-3482-4467-A1C5-259F7D669A5C}"/>
              </a:ext>
            </a:extLst>
          </p:cNvPr>
          <p:cNvSpPr txBox="1"/>
          <p:nvPr/>
        </p:nvSpPr>
        <p:spPr>
          <a:xfrm>
            <a:off x="1053665" y="5721195"/>
            <a:ext cx="1648592" cy="400110"/>
          </a:xfrm>
          <a:prstGeom prst="rect">
            <a:avLst/>
          </a:prstGeom>
          <a:solidFill>
            <a:srgbClr val="9933FF"/>
          </a:solidFill>
        </p:spPr>
        <p:txBody>
          <a:bodyPr wrap="square" rtlCol="0">
            <a:spAutoFit/>
          </a:bodyPr>
          <a:lstStyle/>
          <a:p>
            <a:r>
              <a:rPr lang="fr-FR" sz="2000" dirty="0">
                <a:latin typeface="Arial" panose="020B0604020202020204" pitchFamily="34" charset="0"/>
                <a:cs typeface="Arial" panose="020B0604020202020204" pitchFamily="34" charset="0"/>
              </a:rPr>
              <a:t>air </a:t>
            </a:r>
            <a:r>
              <a:rPr lang="fr-FR" sz="2000" dirty="0" smtClean="0">
                <a:latin typeface="Arial" panose="020B0604020202020204" pitchFamily="34" charset="0"/>
                <a:cs typeface="Arial" panose="020B0604020202020204" pitchFamily="34" charset="0"/>
              </a:rPr>
              <a:t>complice.</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326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Recherche Chercher Trouver - Images vectorielles gratuites sur Pixabay">
            <a:extLst>
              <a:ext uri="{FF2B5EF4-FFF2-40B4-BE49-F238E27FC236}">
                <a16:creationId xmlns:a16="http://schemas.microsoft.com/office/drawing/2014/main" id="{B8D56C1D-74C1-44FA-956D-DAC6D8F28E81}"/>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65775" y="198800"/>
            <a:ext cx="940902"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222F26F0-3482-4087-97A3-683ED749C178}"/>
              </a:ext>
            </a:extLst>
          </p:cNvPr>
          <p:cNvSpPr txBox="1"/>
          <p:nvPr/>
        </p:nvSpPr>
        <p:spPr>
          <a:xfrm>
            <a:off x="5214729" y="252494"/>
            <a:ext cx="2239618" cy="461665"/>
          </a:xfrm>
          <a:prstGeom prst="rect">
            <a:avLst/>
          </a:prstGeom>
          <a:solidFill>
            <a:schemeClr val="bg2"/>
          </a:solidFill>
        </p:spPr>
        <p:txBody>
          <a:bodyPr wrap="square" rtlCol="0">
            <a:spAutoFit/>
          </a:bodyPr>
          <a:lstStyle/>
          <a:p>
            <a:r>
              <a:rPr lang="fr-FR" sz="2400" dirty="0">
                <a:latin typeface="Arial" panose="020B0604020202020204" pitchFamily="34" charset="0"/>
                <a:cs typeface="Arial" panose="020B0604020202020204" pitchFamily="34" charset="0"/>
              </a:rPr>
              <a:t>Trouve l’intrus</a:t>
            </a:r>
          </a:p>
        </p:txBody>
      </p:sp>
      <p:sp>
        <p:nvSpPr>
          <p:cNvPr id="5" name="Rectangle 4">
            <a:extLst>
              <a:ext uri="{FF2B5EF4-FFF2-40B4-BE49-F238E27FC236}">
                <a16:creationId xmlns:a16="http://schemas.microsoft.com/office/drawing/2014/main" id="{01D9E22B-4822-40AE-B7F6-99E37D5CAA88}"/>
              </a:ext>
            </a:extLst>
          </p:cNvPr>
          <p:cNvSpPr/>
          <p:nvPr/>
        </p:nvSpPr>
        <p:spPr>
          <a:xfrm>
            <a:off x="2411895" y="5778418"/>
            <a:ext cx="6096000" cy="375552"/>
          </a:xfrm>
          <a:prstGeom prst="rect">
            <a:avLst/>
          </a:prstGeom>
        </p:spPr>
        <p:txBody>
          <a:bodyPr>
            <a:spAutoFit/>
          </a:bodyPr>
          <a:lstStyle/>
          <a:p>
            <a:pPr marL="342900" lvl="0" indent="-342900">
              <a:lnSpc>
                <a:spcPct val="107000"/>
              </a:lnSpc>
              <a:spcAft>
                <a:spcPts val="800"/>
              </a:spcAft>
              <a:buFont typeface="Calibri" panose="020F0502020204030204" pitchFamily="34" charset="0"/>
              <a:buChar char="-"/>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Diagramme 5">
            <a:extLst>
              <a:ext uri="{FF2B5EF4-FFF2-40B4-BE49-F238E27FC236}">
                <a16:creationId xmlns:a16="http://schemas.microsoft.com/office/drawing/2014/main" id="{1967774B-57D1-4295-947D-E719C65BF9EA}"/>
              </a:ext>
            </a:extLst>
          </p:cNvPr>
          <p:cNvGraphicFramePr/>
          <p:nvPr>
            <p:extLst>
              <p:ext uri="{D42A27DB-BD31-4B8C-83A1-F6EECF244321}">
                <p14:modId xmlns:p14="http://schemas.microsoft.com/office/powerpoint/2010/main" val="8556155"/>
              </p:ext>
            </p:extLst>
          </p:nvPr>
        </p:nvGraphicFramePr>
        <p:xfrm>
          <a:off x="1725897" y="1927666"/>
          <a:ext cx="9217282" cy="590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ZoneTexte 6">
            <a:extLst>
              <a:ext uri="{FF2B5EF4-FFF2-40B4-BE49-F238E27FC236}">
                <a16:creationId xmlns:a16="http://schemas.microsoft.com/office/drawing/2014/main" id="{C3BFBFA2-81E0-4323-8034-A42044CF4AC0}"/>
              </a:ext>
            </a:extLst>
          </p:cNvPr>
          <p:cNvSpPr txBox="1"/>
          <p:nvPr/>
        </p:nvSpPr>
        <p:spPr>
          <a:xfrm>
            <a:off x="1504121" y="981014"/>
            <a:ext cx="9984782" cy="461665"/>
          </a:xfrm>
          <a:prstGeom prst="rect">
            <a:avLst/>
          </a:prstGeom>
          <a:solidFill>
            <a:srgbClr val="FFCCFF"/>
          </a:solidFill>
        </p:spPr>
        <p:txBody>
          <a:bodyPr wrap="square" rtlCol="0">
            <a:spAutoFit/>
          </a:bodyPr>
          <a:lstStyle/>
          <a:p>
            <a:pPr algn="ctr"/>
            <a:r>
              <a:rPr lang="fr-FR" sz="2400" dirty="0">
                <a:latin typeface="Arial" panose="020B0604020202020204" pitchFamily="34" charset="0"/>
                <a:cs typeface="Arial" panose="020B0604020202020204" pitchFamily="34" charset="0"/>
              </a:rPr>
              <a:t>Pourquoi </a:t>
            </a:r>
            <a:r>
              <a:rPr lang="fr-FR" sz="2400" dirty="0">
                <a:effectLst/>
                <a:latin typeface="Arial" panose="020B0604020202020204" pitchFamily="34" charset="0"/>
                <a:ea typeface="Times New Roman" panose="02020603050405020304" pitchFamily="18" charset="0"/>
                <a:cs typeface="Arial" panose="020B0604020202020204" pitchFamily="34" charset="0"/>
              </a:rPr>
              <a:t>peut-on dire que les personnages vivent en état de guerre ?</a:t>
            </a:r>
            <a:endParaRPr lang="fr-FR" dirty="0"/>
          </a:p>
        </p:txBody>
      </p:sp>
      <p:graphicFrame>
        <p:nvGraphicFramePr>
          <p:cNvPr id="8" name="Diagramme 7">
            <a:extLst>
              <a:ext uri="{FF2B5EF4-FFF2-40B4-BE49-F238E27FC236}">
                <a16:creationId xmlns:a16="http://schemas.microsoft.com/office/drawing/2014/main" id="{DE8D2A6E-E1B7-4582-AF9D-498813D5606B}"/>
              </a:ext>
            </a:extLst>
          </p:cNvPr>
          <p:cNvGraphicFramePr/>
          <p:nvPr>
            <p:extLst>
              <p:ext uri="{D42A27DB-BD31-4B8C-83A1-F6EECF244321}">
                <p14:modId xmlns:p14="http://schemas.microsoft.com/office/powerpoint/2010/main" val="2455518506"/>
              </p:ext>
            </p:extLst>
          </p:nvPr>
        </p:nvGraphicFramePr>
        <p:xfrm>
          <a:off x="1725897" y="4132346"/>
          <a:ext cx="9217282" cy="53241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e 8">
            <a:extLst>
              <a:ext uri="{FF2B5EF4-FFF2-40B4-BE49-F238E27FC236}">
                <a16:creationId xmlns:a16="http://schemas.microsoft.com/office/drawing/2014/main" id="{5A47BF89-2F6C-43D1-B284-13F4716DF414}"/>
              </a:ext>
            </a:extLst>
          </p:cNvPr>
          <p:cNvGraphicFramePr/>
          <p:nvPr>
            <p:extLst>
              <p:ext uri="{D42A27DB-BD31-4B8C-83A1-F6EECF244321}">
                <p14:modId xmlns:p14="http://schemas.microsoft.com/office/powerpoint/2010/main" val="571626481"/>
              </p:ext>
            </p:extLst>
          </p:nvPr>
        </p:nvGraphicFramePr>
        <p:xfrm>
          <a:off x="1725897" y="3030005"/>
          <a:ext cx="9217282" cy="64084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14225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xit" presetSubtype="4" fill="hold" grpId="1" nodeType="clickEffect">
                                  <p:stCondLst>
                                    <p:cond delay="0"/>
                                  </p:stCondLst>
                                  <p:childTnLst>
                                    <p:animEffect transition="out" filter="wipe(down)">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8" grpId="0">
        <p:bldAsOne/>
      </p:bldGraphic>
      <p:bldGraphic spid="8" grpId="1">
        <p:bldAsOne/>
      </p:bldGraphic>
      <p:bldGraphic spid="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Recherche Chercher Trouver - Images vectorielles gratuites sur Pixabay">
            <a:extLst>
              <a:ext uri="{FF2B5EF4-FFF2-40B4-BE49-F238E27FC236}">
                <a16:creationId xmlns:a16="http://schemas.microsoft.com/office/drawing/2014/main" id="{B8D56C1D-74C1-44FA-956D-DAC6D8F28E81}"/>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65775" y="198800"/>
            <a:ext cx="940902"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222F26F0-3482-4087-97A3-683ED749C178}"/>
              </a:ext>
            </a:extLst>
          </p:cNvPr>
          <p:cNvSpPr txBox="1"/>
          <p:nvPr/>
        </p:nvSpPr>
        <p:spPr>
          <a:xfrm>
            <a:off x="5214729" y="252494"/>
            <a:ext cx="2239618" cy="461665"/>
          </a:xfrm>
          <a:prstGeom prst="rect">
            <a:avLst/>
          </a:prstGeom>
          <a:solidFill>
            <a:schemeClr val="bg2"/>
          </a:solidFill>
        </p:spPr>
        <p:txBody>
          <a:bodyPr wrap="square" rtlCol="0">
            <a:spAutoFit/>
          </a:bodyPr>
          <a:lstStyle/>
          <a:p>
            <a:r>
              <a:rPr lang="fr-FR" sz="2400" dirty="0">
                <a:latin typeface="Arial" panose="020B0604020202020204" pitchFamily="34" charset="0"/>
                <a:cs typeface="Arial" panose="020B0604020202020204" pitchFamily="34" charset="0"/>
              </a:rPr>
              <a:t>Trouve l’intrus</a:t>
            </a:r>
          </a:p>
        </p:txBody>
      </p:sp>
      <p:sp>
        <p:nvSpPr>
          <p:cNvPr id="5" name="Rectangle 4">
            <a:extLst>
              <a:ext uri="{FF2B5EF4-FFF2-40B4-BE49-F238E27FC236}">
                <a16:creationId xmlns:a16="http://schemas.microsoft.com/office/drawing/2014/main" id="{01D9E22B-4822-40AE-B7F6-99E37D5CAA88}"/>
              </a:ext>
            </a:extLst>
          </p:cNvPr>
          <p:cNvSpPr/>
          <p:nvPr/>
        </p:nvSpPr>
        <p:spPr>
          <a:xfrm>
            <a:off x="2411895" y="5778418"/>
            <a:ext cx="6096000" cy="375552"/>
          </a:xfrm>
          <a:prstGeom prst="rect">
            <a:avLst/>
          </a:prstGeom>
        </p:spPr>
        <p:txBody>
          <a:bodyPr>
            <a:spAutoFit/>
          </a:bodyPr>
          <a:lstStyle/>
          <a:p>
            <a:pPr marL="342900" lvl="0" indent="-342900">
              <a:lnSpc>
                <a:spcPct val="107000"/>
              </a:lnSpc>
              <a:spcAft>
                <a:spcPts val="800"/>
              </a:spcAft>
              <a:buFont typeface="Calibri" panose="020F0502020204030204" pitchFamily="34" charset="0"/>
              <a:buChar char="-"/>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Diagramme 5">
            <a:extLst>
              <a:ext uri="{FF2B5EF4-FFF2-40B4-BE49-F238E27FC236}">
                <a16:creationId xmlns:a16="http://schemas.microsoft.com/office/drawing/2014/main" id="{1967774B-57D1-4295-947D-E719C65BF9EA}"/>
              </a:ext>
            </a:extLst>
          </p:cNvPr>
          <p:cNvGraphicFramePr/>
          <p:nvPr>
            <p:extLst>
              <p:ext uri="{D42A27DB-BD31-4B8C-83A1-F6EECF244321}">
                <p14:modId xmlns:p14="http://schemas.microsoft.com/office/powerpoint/2010/main" val="4279199883"/>
              </p:ext>
            </p:extLst>
          </p:nvPr>
        </p:nvGraphicFramePr>
        <p:xfrm>
          <a:off x="1725897" y="1927666"/>
          <a:ext cx="9217282" cy="590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ZoneTexte 6">
            <a:extLst>
              <a:ext uri="{FF2B5EF4-FFF2-40B4-BE49-F238E27FC236}">
                <a16:creationId xmlns:a16="http://schemas.microsoft.com/office/drawing/2014/main" id="{C3BFBFA2-81E0-4323-8034-A42044CF4AC0}"/>
              </a:ext>
            </a:extLst>
          </p:cNvPr>
          <p:cNvSpPr txBox="1"/>
          <p:nvPr/>
        </p:nvSpPr>
        <p:spPr>
          <a:xfrm>
            <a:off x="1504121" y="981014"/>
            <a:ext cx="9984782" cy="461665"/>
          </a:xfrm>
          <a:prstGeom prst="rect">
            <a:avLst/>
          </a:prstGeom>
          <a:solidFill>
            <a:srgbClr val="FFCCFF"/>
          </a:solidFill>
        </p:spPr>
        <p:txBody>
          <a:bodyPr wrap="square" rtlCol="0">
            <a:spAutoFit/>
          </a:bodyPr>
          <a:lstStyle/>
          <a:p>
            <a:pPr algn="ctr"/>
            <a:r>
              <a:rPr lang="fr-FR" sz="2400" dirty="0">
                <a:latin typeface="Arial" panose="020B0604020202020204" pitchFamily="34" charset="0"/>
                <a:cs typeface="Arial" panose="020B0604020202020204" pitchFamily="34" charset="0"/>
              </a:rPr>
              <a:t>Pourquoi </a:t>
            </a:r>
            <a:r>
              <a:rPr lang="fr-FR" sz="2400" dirty="0">
                <a:latin typeface="Calibri" panose="020F0502020204030204" pitchFamily="34" charset="0"/>
                <a:ea typeface="Calibri" panose="020F0502020204030204" pitchFamily="34" charset="0"/>
                <a:cs typeface="Times New Roman" panose="02020603050405020304" pitchFamily="18" charset="0"/>
              </a:rPr>
              <a:t> </a:t>
            </a:r>
            <a:r>
              <a:rPr lang="fr-FR" sz="2400" dirty="0">
                <a:latin typeface="Arial" panose="020B0604020202020204" pitchFamily="34" charset="0"/>
                <a:ea typeface="Calibri" panose="020F0502020204030204" pitchFamily="34" charset="0"/>
                <a:cs typeface="Arial" panose="020B0604020202020204" pitchFamily="34" charset="0"/>
              </a:rPr>
              <a:t>le blaireau est-il si affolé ?</a:t>
            </a:r>
            <a:endParaRPr lang="fr-FR" dirty="0">
              <a:latin typeface="Arial" panose="020B0604020202020204" pitchFamily="34" charset="0"/>
              <a:cs typeface="Arial" panose="020B0604020202020204" pitchFamily="34" charset="0"/>
            </a:endParaRPr>
          </a:p>
        </p:txBody>
      </p:sp>
      <p:graphicFrame>
        <p:nvGraphicFramePr>
          <p:cNvPr id="8" name="Diagramme 7">
            <a:extLst>
              <a:ext uri="{FF2B5EF4-FFF2-40B4-BE49-F238E27FC236}">
                <a16:creationId xmlns:a16="http://schemas.microsoft.com/office/drawing/2014/main" id="{DE8D2A6E-E1B7-4582-AF9D-498813D5606B}"/>
              </a:ext>
            </a:extLst>
          </p:cNvPr>
          <p:cNvGraphicFramePr/>
          <p:nvPr>
            <p:extLst>
              <p:ext uri="{D42A27DB-BD31-4B8C-83A1-F6EECF244321}">
                <p14:modId xmlns:p14="http://schemas.microsoft.com/office/powerpoint/2010/main" val="2194696507"/>
              </p:ext>
            </p:extLst>
          </p:nvPr>
        </p:nvGraphicFramePr>
        <p:xfrm>
          <a:off x="1725897" y="4132346"/>
          <a:ext cx="9217282" cy="53241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e 8">
            <a:extLst>
              <a:ext uri="{FF2B5EF4-FFF2-40B4-BE49-F238E27FC236}">
                <a16:creationId xmlns:a16="http://schemas.microsoft.com/office/drawing/2014/main" id="{5A47BF89-2F6C-43D1-B284-13F4716DF414}"/>
              </a:ext>
            </a:extLst>
          </p:cNvPr>
          <p:cNvGraphicFramePr/>
          <p:nvPr>
            <p:extLst>
              <p:ext uri="{D42A27DB-BD31-4B8C-83A1-F6EECF244321}">
                <p14:modId xmlns:p14="http://schemas.microsoft.com/office/powerpoint/2010/main" val="2181455352"/>
              </p:ext>
            </p:extLst>
          </p:nvPr>
        </p:nvGraphicFramePr>
        <p:xfrm>
          <a:off x="1725897" y="3030005"/>
          <a:ext cx="9217282" cy="64084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116733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xit" presetSubtype="4" fill="hold" grpId="1" nodeType="clickEffect">
                                  <p:stCondLst>
                                    <p:cond delay="0"/>
                                  </p:stCondLst>
                                  <p:childTnLst>
                                    <p:animEffect transition="out" filter="wipe(down)">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8" grpId="0">
        <p:bldAsOne/>
      </p:bldGraphic>
      <p:bldGraphic spid="9" grpId="0">
        <p:bldAsOne/>
      </p:bldGraphic>
      <p:bldGraphic spid="9" grpId="1">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Recherche Chercher Trouver - Images vectorielles gratuites sur Pixabay">
            <a:extLst>
              <a:ext uri="{FF2B5EF4-FFF2-40B4-BE49-F238E27FC236}">
                <a16:creationId xmlns:a16="http://schemas.microsoft.com/office/drawing/2014/main" id="{B8D56C1D-74C1-44FA-956D-DAC6D8F28E81}"/>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65775" y="198800"/>
            <a:ext cx="940902"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222F26F0-3482-4087-97A3-683ED749C178}"/>
              </a:ext>
            </a:extLst>
          </p:cNvPr>
          <p:cNvSpPr txBox="1"/>
          <p:nvPr/>
        </p:nvSpPr>
        <p:spPr>
          <a:xfrm>
            <a:off x="5214729" y="252494"/>
            <a:ext cx="2239618" cy="461665"/>
          </a:xfrm>
          <a:prstGeom prst="rect">
            <a:avLst/>
          </a:prstGeom>
          <a:solidFill>
            <a:schemeClr val="bg2"/>
          </a:solidFill>
        </p:spPr>
        <p:txBody>
          <a:bodyPr wrap="square" rtlCol="0">
            <a:spAutoFit/>
          </a:bodyPr>
          <a:lstStyle/>
          <a:p>
            <a:r>
              <a:rPr lang="fr-FR" sz="2400" dirty="0">
                <a:latin typeface="Arial" panose="020B0604020202020204" pitchFamily="34" charset="0"/>
                <a:cs typeface="Arial" panose="020B0604020202020204" pitchFamily="34" charset="0"/>
              </a:rPr>
              <a:t>Trouve l’intrus</a:t>
            </a:r>
          </a:p>
        </p:txBody>
      </p:sp>
      <p:sp>
        <p:nvSpPr>
          <p:cNvPr id="5" name="Rectangle 4">
            <a:extLst>
              <a:ext uri="{FF2B5EF4-FFF2-40B4-BE49-F238E27FC236}">
                <a16:creationId xmlns:a16="http://schemas.microsoft.com/office/drawing/2014/main" id="{01D9E22B-4822-40AE-B7F6-99E37D5CAA88}"/>
              </a:ext>
            </a:extLst>
          </p:cNvPr>
          <p:cNvSpPr/>
          <p:nvPr/>
        </p:nvSpPr>
        <p:spPr>
          <a:xfrm>
            <a:off x="2411895" y="5778418"/>
            <a:ext cx="6096000" cy="375552"/>
          </a:xfrm>
          <a:prstGeom prst="rect">
            <a:avLst/>
          </a:prstGeom>
        </p:spPr>
        <p:txBody>
          <a:bodyPr>
            <a:spAutoFit/>
          </a:bodyPr>
          <a:lstStyle/>
          <a:p>
            <a:pPr marL="342900" lvl="0" indent="-342900">
              <a:lnSpc>
                <a:spcPct val="107000"/>
              </a:lnSpc>
              <a:spcAft>
                <a:spcPts val="800"/>
              </a:spcAft>
              <a:buFont typeface="Calibri" panose="020F0502020204030204" pitchFamily="34" charset="0"/>
              <a:buChar char="-"/>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Diagramme 5">
            <a:extLst>
              <a:ext uri="{FF2B5EF4-FFF2-40B4-BE49-F238E27FC236}">
                <a16:creationId xmlns:a16="http://schemas.microsoft.com/office/drawing/2014/main" id="{1967774B-57D1-4295-947D-E719C65BF9EA}"/>
              </a:ext>
            </a:extLst>
          </p:cNvPr>
          <p:cNvGraphicFramePr/>
          <p:nvPr>
            <p:extLst>
              <p:ext uri="{D42A27DB-BD31-4B8C-83A1-F6EECF244321}">
                <p14:modId xmlns:p14="http://schemas.microsoft.com/office/powerpoint/2010/main" val="4276003958"/>
              </p:ext>
            </p:extLst>
          </p:nvPr>
        </p:nvGraphicFramePr>
        <p:xfrm>
          <a:off x="1725897" y="1927666"/>
          <a:ext cx="9217282" cy="590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ZoneTexte 6">
            <a:extLst>
              <a:ext uri="{FF2B5EF4-FFF2-40B4-BE49-F238E27FC236}">
                <a16:creationId xmlns:a16="http://schemas.microsoft.com/office/drawing/2014/main" id="{C3BFBFA2-81E0-4323-8034-A42044CF4AC0}"/>
              </a:ext>
            </a:extLst>
          </p:cNvPr>
          <p:cNvSpPr txBox="1"/>
          <p:nvPr/>
        </p:nvSpPr>
        <p:spPr>
          <a:xfrm>
            <a:off x="1504121" y="981014"/>
            <a:ext cx="9984782" cy="461665"/>
          </a:xfrm>
          <a:prstGeom prst="rect">
            <a:avLst/>
          </a:prstGeom>
          <a:solidFill>
            <a:srgbClr val="FFCCFF"/>
          </a:solidFill>
        </p:spPr>
        <p:txBody>
          <a:bodyPr wrap="square" rtlCol="0">
            <a:spAutoFit/>
          </a:bodyPr>
          <a:lstStyle/>
          <a:p>
            <a:pPr algn="ctr"/>
            <a:r>
              <a:rPr lang="fr-FR" sz="2400" dirty="0">
                <a:latin typeface="Arial" panose="020B0604020202020204" pitchFamily="34" charset="0"/>
                <a:cs typeface="Arial" panose="020B0604020202020204" pitchFamily="34" charset="0"/>
              </a:rPr>
              <a:t>Pourquoi </a:t>
            </a:r>
            <a:r>
              <a:rPr lang="fr-FR" sz="2400" dirty="0">
                <a:latin typeface="Calibri" panose="020F0502020204030204" pitchFamily="34" charset="0"/>
                <a:ea typeface="Calibri" panose="020F0502020204030204" pitchFamily="34" charset="0"/>
                <a:cs typeface="Times New Roman" panose="02020603050405020304" pitchFamily="18" charset="0"/>
              </a:rPr>
              <a:t> </a:t>
            </a:r>
            <a:r>
              <a:rPr lang="fr-FR" sz="2400" dirty="0">
                <a:latin typeface="Arial" panose="020B0604020202020204" pitchFamily="34" charset="0"/>
                <a:ea typeface="Calibri" panose="020F0502020204030204" pitchFamily="34" charset="0"/>
                <a:cs typeface="Arial" panose="020B0604020202020204" pitchFamily="34" charset="0"/>
              </a:rPr>
              <a:t>le lecteur peut ne pas être inquiet ?</a:t>
            </a:r>
            <a:endParaRPr lang="fr-FR" dirty="0">
              <a:latin typeface="Arial" panose="020B0604020202020204" pitchFamily="34" charset="0"/>
              <a:cs typeface="Arial" panose="020B0604020202020204" pitchFamily="34" charset="0"/>
            </a:endParaRPr>
          </a:p>
        </p:txBody>
      </p:sp>
      <p:graphicFrame>
        <p:nvGraphicFramePr>
          <p:cNvPr id="8" name="Diagramme 7">
            <a:extLst>
              <a:ext uri="{FF2B5EF4-FFF2-40B4-BE49-F238E27FC236}">
                <a16:creationId xmlns:a16="http://schemas.microsoft.com/office/drawing/2014/main" id="{DE8D2A6E-E1B7-4582-AF9D-498813D5606B}"/>
              </a:ext>
            </a:extLst>
          </p:cNvPr>
          <p:cNvGraphicFramePr/>
          <p:nvPr>
            <p:extLst>
              <p:ext uri="{D42A27DB-BD31-4B8C-83A1-F6EECF244321}">
                <p14:modId xmlns:p14="http://schemas.microsoft.com/office/powerpoint/2010/main" val="3352503515"/>
              </p:ext>
            </p:extLst>
          </p:nvPr>
        </p:nvGraphicFramePr>
        <p:xfrm>
          <a:off x="1552060" y="4019663"/>
          <a:ext cx="9564955" cy="64084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e 8">
            <a:extLst>
              <a:ext uri="{FF2B5EF4-FFF2-40B4-BE49-F238E27FC236}">
                <a16:creationId xmlns:a16="http://schemas.microsoft.com/office/drawing/2014/main" id="{5A47BF89-2F6C-43D1-B284-13F4716DF414}"/>
              </a:ext>
            </a:extLst>
          </p:cNvPr>
          <p:cNvGraphicFramePr/>
          <p:nvPr>
            <p:extLst>
              <p:ext uri="{D42A27DB-BD31-4B8C-83A1-F6EECF244321}">
                <p14:modId xmlns:p14="http://schemas.microsoft.com/office/powerpoint/2010/main" val="3962608136"/>
              </p:ext>
            </p:extLst>
          </p:nvPr>
        </p:nvGraphicFramePr>
        <p:xfrm>
          <a:off x="1725897" y="3030005"/>
          <a:ext cx="9217282" cy="64084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69959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xit" presetSubtype="4" fill="hold" grpId="1" nodeType="clickEffect">
                                  <p:stCondLst>
                                    <p:cond delay="0"/>
                                  </p:stCondLst>
                                  <p:childTnLst>
                                    <p:animEffect transition="out" filter="wipe(down)">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6" grpId="1">
        <p:bldAsOne/>
      </p:bldGraphic>
      <p:bldGraphic spid="8" grpId="0">
        <p:bldAsOne/>
      </p:bldGraphic>
      <p:bldGraphic spid="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F54F837-4DF0-4E32-9902-8E1B46575FC8}"/>
              </a:ext>
            </a:extLst>
          </p:cNvPr>
          <p:cNvSpPr txBox="1"/>
          <p:nvPr/>
        </p:nvSpPr>
        <p:spPr>
          <a:xfrm>
            <a:off x="1840767" y="2905780"/>
            <a:ext cx="8919999" cy="523220"/>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Conjugaison : le présent des verbes irréguliers (2)</a:t>
            </a:r>
          </a:p>
        </p:txBody>
      </p:sp>
    </p:spTree>
    <p:extLst>
      <p:ext uri="{BB962C8B-B14F-4D97-AF65-F5344CB8AC3E}">
        <p14:creationId xmlns:p14="http://schemas.microsoft.com/office/powerpoint/2010/main" val="2924928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Recherche Chercher Trouver - Images vectorielles gratuites sur Pixabay">
            <a:extLst>
              <a:ext uri="{FF2B5EF4-FFF2-40B4-BE49-F238E27FC236}">
                <a16:creationId xmlns:a16="http://schemas.microsoft.com/office/drawing/2014/main" id="{9DB6032F-E49D-4ED6-B9B2-EBC5A90A3575}"/>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758" y="101902"/>
            <a:ext cx="860659" cy="83684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Rectangle 2">
            <a:extLst>
              <a:ext uri="{FF2B5EF4-FFF2-40B4-BE49-F238E27FC236}">
                <a16:creationId xmlns:a16="http://schemas.microsoft.com/office/drawing/2014/main" id="{CEF32048-3723-4483-80AB-4317B66BD6CD}"/>
              </a:ext>
            </a:extLst>
          </p:cNvPr>
          <p:cNvSpPr/>
          <p:nvPr/>
        </p:nvSpPr>
        <p:spPr>
          <a:xfrm>
            <a:off x="344922" y="1097769"/>
            <a:ext cx="11502155" cy="2308324"/>
          </a:xfrm>
          <a:prstGeom prst="rect">
            <a:avLst/>
          </a:prstGeom>
        </p:spPr>
        <p:txBody>
          <a:bodyPr wrap="square">
            <a:spAutoFit/>
          </a:bodyPr>
          <a:lstStyle/>
          <a:p>
            <a:pPr>
              <a:lnSpc>
                <a:spcPct val="150000"/>
              </a:lnSpc>
              <a:spcAft>
                <a:spcPts val="0"/>
              </a:spcAft>
            </a:pPr>
            <a:r>
              <a:rPr lang="fr-FR" b="1" i="1" dirty="0">
                <a:latin typeface="Calibri" panose="020F0502020204030204" pitchFamily="34" charset="0"/>
                <a:ea typeface="Calibri" panose="020F0502020204030204" pitchFamily="34" charset="0"/>
                <a:cs typeface="Times New Roman" panose="02020603050405020304" pitchFamily="18" charset="0"/>
              </a:rPr>
              <a:t> </a:t>
            </a:r>
            <a:r>
              <a:rPr lang="fr-FR" sz="2400" dirty="0">
                <a:latin typeface="Arial" panose="020B0604020202020204" pitchFamily="34" charset="0"/>
                <a:ea typeface="Calibri" panose="020F0502020204030204" pitchFamily="34" charset="0"/>
                <a:cs typeface="Arial" panose="020B0604020202020204" pitchFamily="34" charset="0"/>
              </a:rPr>
              <a:t>Épuisés, l</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es renardeaux ont pris leur courage à deux mains et ils ont creusé pour chercher le poulailler du fermier. Mais ils ont eu peur du bruit. Ils ont sursauté et ont levé les yeux. Ils ont alors vu un long museau noir qui </a:t>
            </a:r>
            <a:r>
              <a:rPr lang="fr-FR" sz="2400" dirty="0" smtClean="0">
                <a:solidFill>
                  <a:srgbClr val="333333"/>
                </a:solidFill>
                <a:latin typeface="Arial" panose="020B0604020202020204" pitchFamily="34" charset="0"/>
                <a:ea typeface="Calibri" panose="020F0502020204030204" pitchFamily="34" charset="0"/>
                <a:cs typeface="Arial" panose="020B0604020202020204" pitchFamily="34" charset="0"/>
              </a:rPr>
              <a:t>les épiait </a:t>
            </a:r>
            <a:r>
              <a:rPr lang="fr-FR" sz="2400" dirty="0">
                <a:solidFill>
                  <a:srgbClr val="333333"/>
                </a:solidFill>
                <a:latin typeface="Arial" panose="020B0604020202020204" pitchFamily="34" charset="0"/>
                <a:ea typeface="Calibri" panose="020F0502020204030204" pitchFamily="34" charset="0"/>
                <a:cs typeface="Arial" panose="020B0604020202020204" pitchFamily="34" charset="0"/>
              </a:rPr>
              <a:t>à travers un petit trou. C’était leur ami Blaireau qui faisait tout pour trouver de quoi nourrir sa famille.</a:t>
            </a:r>
            <a:endParaRPr lang="fr-FR" sz="2400" dirty="0">
              <a:latin typeface="Arial" panose="020B0604020202020204" pitchFamily="34" charset="0"/>
              <a:ea typeface="Calibri" panose="020F050202020403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BBA15E6C-B283-4066-9141-94A17713A536}"/>
              </a:ext>
            </a:extLst>
          </p:cNvPr>
          <p:cNvSpPr txBox="1"/>
          <p:nvPr/>
        </p:nvSpPr>
        <p:spPr>
          <a:xfrm>
            <a:off x="2968488" y="331304"/>
            <a:ext cx="7818782" cy="461665"/>
          </a:xfrm>
          <a:prstGeom prst="rect">
            <a:avLst/>
          </a:prstGeom>
          <a:solidFill>
            <a:schemeClr val="bg2"/>
          </a:solidFill>
        </p:spPr>
        <p:txBody>
          <a:bodyPr wrap="square" rtlCol="0">
            <a:spAutoFit/>
          </a:bodyPr>
          <a:lstStyle/>
          <a:p>
            <a:r>
              <a:rPr lang="fr-FR" sz="2400" dirty="0">
                <a:latin typeface="Arial" panose="020B0604020202020204" pitchFamily="34" charset="0"/>
                <a:ea typeface="Calibri" panose="020F0502020204030204" pitchFamily="34" charset="0"/>
                <a:cs typeface="Arial" panose="020B0604020202020204" pitchFamily="34" charset="0"/>
              </a:rPr>
              <a:t>Transpose ce texte en conjuguant les verbes au présent</a:t>
            </a:r>
            <a:endParaRPr lang="fr-FR" dirty="0"/>
          </a:p>
        </p:txBody>
      </p:sp>
      <p:sp>
        <p:nvSpPr>
          <p:cNvPr id="5" name="Rectangle 4">
            <a:extLst>
              <a:ext uri="{FF2B5EF4-FFF2-40B4-BE49-F238E27FC236}">
                <a16:creationId xmlns:a16="http://schemas.microsoft.com/office/drawing/2014/main" id="{EAFCFDC4-8688-46F6-9E06-48D1B94AA3A0}"/>
              </a:ext>
            </a:extLst>
          </p:cNvPr>
          <p:cNvSpPr/>
          <p:nvPr/>
        </p:nvSpPr>
        <p:spPr>
          <a:xfrm>
            <a:off x="1172817" y="3588041"/>
            <a:ext cx="9846364" cy="3046988"/>
          </a:xfrm>
          <a:prstGeom prst="rect">
            <a:avLst/>
          </a:prstGeom>
          <a:solidFill>
            <a:srgbClr val="9999FF"/>
          </a:solidFill>
        </p:spPr>
        <p:txBody>
          <a:bodyPr wrap="square">
            <a:spAutoFit/>
          </a:bodyPr>
          <a:lstStyle/>
          <a:p>
            <a:pPr algn="ctr">
              <a:spcAft>
                <a:spcPts val="0"/>
              </a:spcAft>
            </a:pPr>
            <a:r>
              <a:rPr lang="fr-FR" sz="2400" dirty="0">
                <a:solidFill>
                  <a:srgbClr val="333333"/>
                </a:solidFill>
                <a:latin typeface="Calibri" panose="020F0502020204030204" pitchFamily="34" charset="0"/>
                <a:ea typeface="Calibri" panose="020F0502020204030204" pitchFamily="34" charset="0"/>
                <a:cs typeface="Calibri" panose="020F0502020204030204" pitchFamily="34" charset="0"/>
              </a:rPr>
              <a:t>Quelle va être votre démarche ? </a:t>
            </a:r>
          </a:p>
          <a:p>
            <a:pPr algn="ctr">
              <a:spcAft>
                <a:spcPts val="0"/>
              </a:spcAft>
            </a:pP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fr-FR" sz="2400" dirty="0">
                <a:solidFill>
                  <a:srgbClr val="333333"/>
                </a:solidFill>
                <a:latin typeface="Calibri" panose="020F0502020204030204" pitchFamily="34" charset="0"/>
                <a:ea typeface="Calibri" panose="020F0502020204030204" pitchFamily="34" charset="0"/>
                <a:cs typeface="Calibri" panose="020F0502020204030204" pitchFamily="34" charset="0"/>
              </a:rPr>
              <a:t>-Chercher les verbes conjugués et les sujets</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fr-FR" sz="2400" dirty="0">
                <a:solidFill>
                  <a:srgbClr val="333333"/>
                </a:solidFill>
                <a:latin typeface="Calibri" panose="020F0502020204030204" pitchFamily="34" charset="0"/>
                <a:ea typeface="Calibri" panose="020F0502020204030204" pitchFamily="34" charset="0"/>
                <a:cs typeface="Calibri" panose="020F0502020204030204" pitchFamily="34" charset="0"/>
              </a:rPr>
              <a:t>-Les transformer à l’infinitif pour trouver le groupe auxquels ils appartiennent</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fr-FR" sz="2400" dirty="0">
                <a:solidFill>
                  <a:srgbClr val="333333"/>
                </a:solidFill>
                <a:latin typeface="Calibri" panose="020F0502020204030204" pitchFamily="34" charset="0"/>
                <a:ea typeface="Calibri" panose="020F0502020204030204" pitchFamily="34" charset="0"/>
                <a:cs typeface="Calibri" panose="020F0502020204030204" pitchFamily="34" charset="0"/>
              </a:rPr>
              <a:t>-Revoir comment se conjuguent les verbes irréguliers au présent</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fr-FR" sz="2400" dirty="0">
                <a:solidFill>
                  <a:srgbClr val="333333"/>
                </a:solidFill>
                <a:latin typeface="Calibri" panose="020F0502020204030204" pitchFamily="34" charset="0"/>
                <a:ea typeface="Calibri" panose="020F0502020204030204" pitchFamily="34" charset="0"/>
                <a:cs typeface="Calibri" panose="020F0502020204030204" pitchFamily="34" charset="0"/>
              </a:rPr>
              <a:t>-Conjuguer les verbes au présent en les associant avec leurs </a:t>
            </a:r>
            <a:r>
              <a:rPr lang="fr-FR" sz="2400" dirty="0" smtClean="0">
                <a:solidFill>
                  <a:srgbClr val="333333"/>
                </a:solidFill>
                <a:latin typeface="Calibri" panose="020F0502020204030204" pitchFamily="34" charset="0"/>
                <a:ea typeface="Calibri" panose="020F0502020204030204" pitchFamily="34" charset="0"/>
                <a:cs typeface="Calibri" panose="020F0502020204030204" pitchFamily="34" charset="0"/>
              </a:rPr>
              <a:t>sujets</a:t>
            </a:r>
            <a:endParaRPr lang="fr-FR" sz="24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au 6">
            <a:extLst>
              <a:ext uri="{FF2B5EF4-FFF2-40B4-BE49-F238E27FC236}">
                <a16:creationId xmlns:a16="http://schemas.microsoft.com/office/drawing/2014/main" id="{5F69C187-36F6-471A-9EF5-3A2FF70AF3C8}"/>
              </a:ext>
            </a:extLst>
          </p:cNvPr>
          <p:cNvGraphicFramePr>
            <a:graphicFrameLocks noGrp="1"/>
          </p:cNvGraphicFramePr>
          <p:nvPr>
            <p:extLst>
              <p:ext uri="{D42A27DB-BD31-4B8C-83A1-F6EECF244321}">
                <p14:modId xmlns:p14="http://schemas.microsoft.com/office/powerpoint/2010/main" val="3380659893"/>
              </p:ext>
            </p:extLst>
          </p:nvPr>
        </p:nvGraphicFramePr>
        <p:xfrm>
          <a:off x="1172819" y="3860533"/>
          <a:ext cx="9846362" cy="2194560"/>
        </p:xfrm>
        <a:graphic>
          <a:graphicData uri="http://schemas.openxmlformats.org/drawingml/2006/table">
            <a:tbl>
              <a:tblPr firstRow="1" firstCol="1" bandRow="1">
                <a:tableStyleId>{5940675A-B579-460E-94D1-54222C63F5DA}</a:tableStyleId>
              </a:tblPr>
              <a:tblGrid>
                <a:gridCol w="2502027">
                  <a:extLst>
                    <a:ext uri="{9D8B030D-6E8A-4147-A177-3AD203B41FA5}">
                      <a16:colId xmlns:a16="http://schemas.microsoft.com/office/drawing/2014/main" val="33584224"/>
                    </a:ext>
                  </a:extLst>
                </a:gridCol>
                <a:gridCol w="2328907">
                  <a:extLst>
                    <a:ext uri="{9D8B030D-6E8A-4147-A177-3AD203B41FA5}">
                      <a16:colId xmlns:a16="http://schemas.microsoft.com/office/drawing/2014/main" val="1559207878"/>
                    </a:ext>
                  </a:extLst>
                </a:gridCol>
                <a:gridCol w="2507082">
                  <a:extLst>
                    <a:ext uri="{9D8B030D-6E8A-4147-A177-3AD203B41FA5}">
                      <a16:colId xmlns:a16="http://schemas.microsoft.com/office/drawing/2014/main" val="320340987"/>
                    </a:ext>
                  </a:extLst>
                </a:gridCol>
                <a:gridCol w="2508346">
                  <a:extLst>
                    <a:ext uri="{9D8B030D-6E8A-4147-A177-3AD203B41FA5}">
                      <a16:colId xmlns:a16="http://schemas.microsoft.com/office/drawing/2014/main" val="166990941"/>
                    </a:ext>
                  </a:extLst>
                </a:gridCol>
              </a:tblGrid>
              <a:tr h="0">
                <a:tc gridSpan="2">
                  <a:txBody>
                    <a:bodyPr/>
                    <a:lstStyle/>
                    <a:p>
                      <a:pPr algn="ctr">
                        <a:spcAft>
                          <a:spcPts val="0"/>
                        </a:spcAft>
                      </a:pPr>
                      <a:r>
                        <a:rPr lang="fr-FR" sz="2400" dirty="0">
                          <a:effectLst/>
                          <a:latin typeface="Arial" panose="020B0604020202020204" pitchFamily="34" charset="0"/>
                          <a:cs typeface="Arial" panose="020B0604020202020204" pitchFamily="34" charset="0"/>
                        </a:rPr>
                        <a:t>Verbes du 1</a:t>
                      </a:r>
                      <a:r>
                        <a:rPr lang="fr-FR" sz="2400" baseline="30000" dirty="0">
                          <a:effectLst/>
                          <a:latin typeface="Arial" panose="020B0604020202020204" pitchFamily="34" charset="0"/>
                          <a:cs typeface="Arial" panose="020B0604020202020204" pitchFamily="34" charset="0"/>
                        </a:rPr>
                        <a:t>er</a:t>
                      </a:r>
                      <a:r>
                        <a:rPr lang="fr-FR" sz="2400" dirty="0">
                          <a:effectLst/>
                          <a:latin typeface="Arial" panose="020B0604020202020204" pitchFamily="34" charset="0"/>
                          <a:cs typeface="Arial" panose="020B0604020202020204" pitchFamily="34" charset="0"/>
                        </a:rPr>
                        <a:t> groupe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38100" cap="flat" cmpd="sng" algn="ctr">
                      <a:solidFill>
                        <a:schemeClr val="tx1"/>
                      </a:solidFill>
                      <a:prstDash val="solid"/>
                      <a:round/>
                      <a:headEnd type="none" w="med" len="med"/>
                      <a:tailEnd type="none" w="med" len="med"/>
                    </a:lnR>
                    <a:solidFill>
                      <a:srgbClr val="FF66FF"/>
                    </a:solidFill>
                  </a:tcPr>
                </a:tc>
                <a:tc hMerge="1">
                  <a:txBody>
                    <a:bodyPr/>
                    <a:lstStyle/>
                    <a:p>
                      <a:endParaRPr lang="fr-FR"/>
                    </a:p>
                  </a:txBody>
                  <a:tcPr/>
                </a:tc>
                <a:tc gridSpan="2">
                  <a:txBody>
                    <a:bodyPr/>
                    <a:lstStyle/>
                    <a:p>
                      <a:pPr algn="ctr">
                        <a:spcAft>
                          <a:spcPts val="0"/>
                        </a:spcAft>
                      </a:pPr>
                      <a:r>
                        <a:rPr lang="fr-FR" sz="2400" dirty="0">
                          <a:effectLst/>
                          <a:latin typeface="Arial" panose="020B0604020202020204" pitchFamily="34" charset="0"/>
                          <a:cs typeface="Arial" panose="020B0604020202020204" pitchFamily="34" charset="0"/>
                        </a:rPr>
                        <a:t>Verbes irréguliers du 3</a:t>
                      </a:r>
                      <a:r>
                        <a:rPr lang="fr-FR" sz="2400" baseline="30000" dirty="0">
                          <a:effectLst/>
                          <a:latin typeface="Arial" panose="020B0604020202020204" pitchFamily="34" charset="0"/>
                          <a:cs typeface="Arial" panose="020B0604020202020204" pitchFamily="34" charset="0"/>
                        </a:rPr>
                        <a:t>ème</a:t>
                      </a:r>
                      <a:r>
                        <a:rPr lang="fr-FR" sz="2400" dirty="0">
                          <a:effectLst/>
                          <a:latin typeface="Arial" panose="020B0604020202020204" pitchFamily="34" charset="0"/>
                          <a:cs typeface="Arial" panose="020B0604020202020204" pitchFamily="34" charset="0"/>
                        </a:rPr>
                        <a:t> groupe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solidFill>
                      <a:srgbClr val="FF66FF"/>
                    </a:solidFill>
                  </a:tcPr>
                </a:tc>
                <a:tc hMerge="1">
                  <a:txBody>
                    <a:bodyPr/>
                    <a:lstStyle/>
                    <a:p>
                      <a:endParaRPr lang="fr-FR"/>
                    </a:p>
                  </a:txBody>
                  <a:tcPr/>
                </a:tc>
                <a:extLst>
                  <a:ext uri="{0D108BD9-81ED-4DB2-BD59-A6C34878D82A}">
                    <a16:rowId xmlns:a16="http://schemas.microsoft.com/office/drawing/2014/main" val="116540257"/>
                  </a:ext>
                </a:extLst>
              </a:tr>
              <a:tr h="0">
                <a:tc>
                  <a:txBody>
                    <a:bodyPr/>
                    <a:lstStyle/>
                    <a:p>
                      <a:pPr>
                        <a:spcAft>
                          <a:spcPts val="0"/>
                        </a:spcAft>
                      </a:pPr>
                      <a:r>
                        <a:rPr lang="fr-FR" sz="2400" dirty="0">
                          <a:effectLst/>
                          <a:latin typeface="Arial" panose="020B0604020202020204" pitchFamily="34" charset="0"/>
                          <a:cs typeface="Arial" panose="020B0604020202020204" pitchFamily="34" charset="0"/>
                        </a:rPr>
                        <a:t>ont creusé</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38100" cap="flat" cmpd="sng" algn="ctr">
                      <a:solidFill>
                        <a:schemeClr val="tx1"/>
                      </a:solidFill>
                      <a:prstDash val="solid"/>
                      <a:round/>
                      <a:headEnd type="none" w="med" len="med"/>
                      <a:tailEnd type="none" w="med" len="med"/>
                    </a:lnR>
                    <a:solidFill>
                      <a:schemeClr val="bg2"/>
                    </a:solidFill>
                  </a:tcPr>
                </a:tc>
                <a:tc>
                  <a:txBody>
                    <a:bodyPr/>
                    <a:lstStyle/>
                    <a:p>
                      <a:pPr>
                        <a:spcAft>
                          <a:spcPts val="0"/>
                        </a:spcAft>
                      </a:pPr>
                      <a:r>
                        <a:rPr lang="fr-FR" sz="2400">
                          <a:effectLst/>
                          <a:latin typeface="Arial" panose="020B0604020202020204" pitchFamily="34" charset="0"/>
                          <a:cs typeface="Arial" panose="020B0604020202020204" pitchFamily="34" charset="0"/>
                        </a:rPr>
                        <a:t>ont pris</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2694905048"/>
                  </a:ext>
                </a:extLst>
              </a:tr>
              <a:tr h="0">
                <a:tc>
                  <a:txBody>
                    <a:bodyPr/>
                    <a:lstStyle/>
                    <a:p>
                      <a:pPr>
                        <a:spcAft>
                          <a:spcPts val="0"/>
                        </a:spcAft>
                      </a:pPr>
                      <a:r>
                        <a:rPr lang="fr-FR" sz="2400" dirty="0">
                          <a:effectLst/>
                          <a:latin typeface="Arial" panose="020B0604020202020204" pitchFamily="34" charset="0"/>
                          <a:cs typeface="Arial" panose="020B0604020202020204" pitchFamily="34" charset="0"/>
                        </a:rPr>
                        <a:t>ont sursauté</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38100" cap="flat" cmpd="sng" algn="ctr">
                      <a:solidFill>
                        <a:schemeClr val="tx1"/>
                      </a:solidFill>
                      <a:prstDash val="solid"/>
                      <a:round/>
                      <a:headEnd type="none" w="med" len="med"/>
                      <a:tailEnd type="none" w="med" len="med"/>
                    </a:lnR>
                    <a:solidFill>
                      <a:schemeClr val="bg2"/>
                    </a:solidFill>
                  </a:tcPr>
                </a:tc>
                <a:tc>
                  <a:txBody>
                    <a:bodyPr/>
                    <a:lstStyle/>
                    <a:p>
                      <a:pPr>
                        <a:spcAft>
                          <a:spcPts val="0"/>
                        </a:spcAft>
                      </a:pPr>
                      <a:r>
                        <a:rPr lang="fr-FR" sz="2400">
                          <a:effectLst/>
                          <a:latin typeface="Arial" panose="020B0604020202020204" pitchFamily="34" charset="0"/>
                          <a:cs typeface="Arial" panose="020B0604020202020204" pitchFamily="34" charset="0"/>
                        </a:rPr>
                        <a:t>ont eu</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solidFill>
                      <a:schemeClr val="bg2"/>
                    </a:solidFill>
                  </a:tcPr>
                </a:tc>
                <a:tc>
                  <a:txBody>
                    <a:bodyPr/>
                    <a:lstStyle/>
                    <a:p>
                      <a:pPr>
                        <a:spcAft>
                          <a:spcPts val="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911802510"/>
                  </a:ext>
                </a:extLst>
              </a:tr>
              <a:tr h="0">
                <a:tc>
                  <a:txBody>
                    <a:bodyPr/>
                    <a:lstStyle/>
                    <a:p>
                      <a:pPr>
                        <a:spcAft>
                          <a:spcPts val="0"/>
                        </a:spcAft>
                      </a:pPr>
                      <a:r>
                        <a:rPr lang="fr-FR" sz="2400">
                          <a:effectLst/>
                          <a:latin typeface="Arial" panose="020B0604020202020204" pitchFamily="34" charset="0"/>
                          <a:cs typeface="Arial" panose="020B0604020202020204" pitchFamily="34" charset="0"/>
                        </a:rPr>
                        <a:t>épiait</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38100" cap="flat" cmpd="sng" algn="ctr">
                      <a:solidFill>
                        <a:schemeClr val="tx1"/>
                      </a:solidFill>
                      <a:prstDash val="solid"/>
                      <a:round/>
                      <a:headEnd type="none" w="med" len="med"/>
                      <a:tailEnd type="none" w="med" len="med"/>
                    </a:lnR>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ont vu</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solidFill>
                      <a:schemeClr val="bg2"/>
                    </a:solidFill>
                  </a:tcPr>
                </a:tc>
                <a:tc>
                  <a:txBody>
                    <a:bodyPr/>
                    <a:lstStyle/>
                    <a:p>
                      <a:pPr>
                        <a:spcAft>
                          <a:spcPts val="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300018103"/>
                  </a:ext>
                </a:extLst>
              </a:tr>
              <a:tr h="0">
                <a:tc>
                  <a:txBody>
                    <a:bodyPr/>
                    <a:lstStyle/>
                    <a:p>
                      <a:pPr>
                        <a:spcAft>
                          <a:spcPts val="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tc>
                  <a:txBody>
                    <a:bodyPr/>
                    <a:lstStyle/>
                    <a:p>
                      <a:pPr>
                        <a:spcAft>
                          <a:spcPts val="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38100" cap="flat" cmpd="sng" algn="ctr">
                      <a:solidFill>
                        <a:schemeClr val="tx1"/>
                      </a:solidFill>
                      <a:prstDash val="solid"/>
                      <a:round/>
                      <a:headEnd type="none" w="med" len="med"/>
                      <a:tailEnd type="none" w="med" len="med"/>
                    </a:lnR>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était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solidFill>
                      <a:schemeClr val="bg2"/>
                    </a:solidFill>
                  </a:tcPr>
                </a:tc>
                <a:tc>
                  <a:txBody>
                    <a:bodyPr/>
                    <a:lstStyle/>
                    <a:p>
                      <a:pPr>
                        <a:spcAft>
                          <a:spcPts val="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132446208"/>
                  </a:ext>
                </a:extLst>
              </a:tr>
              <a:tr h="0">
                <a:tc>
                  <a:txBody>
                    <a:bodyPr/>
                    <a:lstStyle/>
                    <a:p>
                      <a:pPr>
                        <a:spcAft>
                          <a:spcPts val="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38100" cap="flat" cmpd="sng" algn="ctr">
                      <a:solidFill>
                        <a:schemeClr val="tx1"/>
                      </a:solidFill>
                      <a:prstDash val="solid"/>
                      <a:round/>
                      <a:headEnd type="none" w="med" len="med"/>
                      <a:tailEnd type="none" w="med" len="med"/>
                    </a:lnR>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faisait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solidFill>
                      <a:schemeClr val="bg2"/>
                    </a:solidFill>
                  </a:tcPr>
                </a:tc>
                <a:tc>
                  <a:txBody>
                    <a:bodyPr/>
                    <a:lstStyle/>
                    <a:p>
                      <a:pPr>
                        <a:spcAft>
                          <a:spcPts val="0"/>
                        </a:spcAft>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384128380"/>
                  </a:ext>
                </a:extLst>
              </a:tr>
            </a:tbl>
          </a:graphicData>
        </a:graphic>
      </p:graphicFrame>
      <p:sp>
        <p:nvSpPr>
          <p:cNvPr id="8" name="ZoneTexte 7">
            <a:extLst>
              <a:ext uri="{FF2B5EF4-FFF2-40B4-BE49-F238E27FC236}">
                <a16:creationId xmlns:a16="http://schemas.microsoft.com/office/drawing/2014/main" id="{8CE2BD75-1C8F-4B6D-A278-D43C3F9281CB}"/>
              </a:ext>
            </a:extLst>
          </p:cNvPr>
          <p:cNvSpPr txBox="1"/>
          <p:nvPr/>
        </p:nvSpPr>
        <p:spPr>
          <a:xfrm>
            <a:off x="4161184" y="4148795"/>
            <a:ext cx="1258956"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creus</a:t>
            </a:r>
            <a:r>
              <a:rPr lang="fr-FR" sz="2400" dirty="0">
                <a:solidFill>
                  <a:srgbClr val="FF0000"/>
                </a:solidFill>
                <a:latin typeface="Arial" panose="020B0604020202020204" pitchFamily="34" charset="0"/>
                <a:cs typeface="Arial" panose="020B0604020202020204" pitchFamily="34" charset="0"/>
              </a:rPr>
              <a:t>er</a:t>
            </a:r>
          </a:p>
        </p:txBody>
      </p:sp>
      <p:sp>
        <p:nvSpPr>
          <p:cNvPr id="9" name="ZoneTexte 8">
            <a:extLst>
              <a:ext uri="{FF2B5EF4-FFF2-40B4-BE49-F238E27FC236}">
                <a16:creationId xmlns:a16="http://schemas.microsoft.com/office/drawing/2014/main" id="{1252B38F-059E-473A-B0B1-84FC0F5995D1}"/>
              </a:ext>
            </a:extLst>
          </p:cNvPr>
          <p:cNvSpPr txBox="1"/>
          <p:nvPr/>
        </p:nvSpPr>
        <p:spPr>
          <a:xfrm>
            <a:off x="4041915" y="4496150"/>
            <a:ext cx="1497494"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sursaut</a:t>
            </a:r>
            <a:r>
              <a:rPr lang="fr-FR" sz="2400" dirty="0">
                <a:solidFill>
                  <a:srgbClr val="FF0000"/>
                </a:solidFill>
                <a:latin typeface="Arial" panose="020B0604020202020204" pitchFamily="34" charset="0"/>
                <a:cs typeface="Arial" panose="020B0604020202020204" pitchFamily="34" charset="0"/>
              </a:rPr>
              <a:t>er</a:t>
            </a:r>
          </a:p>
        </p:txBody>
      </p:sp>
      <p:sp>
        <p:nvSpPr>
          <p:cNvPr id="10" name="ZoneTexte 9">
            <a:extLst>
              <a:ext uri="{FF2B5EF4-FFF2-40B4-BE49-F238E27FC236}">
                <a16:creationId xmlns:a16="http://schemas.microsoft.com/office/drawing/2014/main" id="{256343B1-80ED-4788-A813-19D3570BFD1D}"/>
              </a:ext>
            </a:extLst>
          </p:cNvPr>
          <p:cNvSpPr txBox="1"/>
          <p:nvPr/>
        </p:nvSpPr>
        <p:spPr>
          <a:xfrm>
            <a:off x="4293706" y="4860888"/>
            <a:ext cx="993911"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épi</a:t>
            </a:r>
            <a:r>
              <a:rPr lang="fr-FR" sz="2400" dirty="0">
                <a:solidFill>
                  <a:srgbClr val="FF0000"/>
                </a:solidFill>
                <a:latin typeface="Arial" panose="020B0604020202020204" pitchFamily="34" charset="0"/>
                <a:cs typeface="Arial" panose="020B0604020202020204" pitchFamily="34" charset="0"/>
              </a:rPr>
              <a:t>er</a:t>
            </a:r>
          </a:p>
        </p:txBody>
      </p:sp>
      <p:sp>
        <p:nvSpPr>
          <p:cNvPr id="11" name="ZoneTexte 10">
            <a:extLst>
              <a:ext uri="{FF2B5EF4-FFF2-40B4-BE49-F238E27FC236}">
                <a16:creationId xmlns:a16="http://schemas.microsoft.com/office/drawing/2014/main" id="{341D96A9-1EB3-4EF8-99E9-3489801B1D14}"/>
              </a:ext>
            </a:extLst>
          </p:cNvPr>
          <p:cNvSpPr txBox="1"/>
          <p:nvPr/>
        </p:nvSpPr>
        <p:spPr>
          <a:xfrm>
            <a:off x="9031359" y="4148794"/>
            <a:ext cx="1258956"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prendre</a:t>
            </a:r>
            <a:endParaRPr lang="fr-FR" sz="2400" dirty="0">
              <a:solidFill>
                <a:srgbClr val="FF0000"/>
              </a:solidFill>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EFEA1F98-1F5E-4901-B2CC-F47B07747ECA}"/>
              </a:ext>
            </a:extLst>
          </p:cNvPr>
          <p:cNvSpPr txBox="1"/>
          <p:nvPr/>
        </p:nvSpPr>
        <p:spPr>
          <a:xfrm>
            <a:off x="9150628" y="4496148"/>
            <a:ext cx="1027041"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avoir</a:t>
            </a:r>
            <a:endParaRPr lang="fr-FR" sz="2400" dirty="0">
              <a:solidFill>
                <a:srgbClr val="FF0000"/>
              </a:solidFill>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C356DDDE-C623-4792-AA49-6F68D7DAD28D}"/>
              </a:ext>
            </a:extLst>
          </p:cNvPr>
          <p:cNvSpPr txBox="1"/>
          <p:nvPr/>
        </p:nvSpPr>
        <p:spPr>
          <a:xfrm>
            <a:off x="9226829" y="5274078"/>
            <a:ext cx="868015"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être</a:t>
            </a:r>
            <a:endParaRPr lang="fr-FR" sz="2400" dirty="0">
              <a:solidFill>
                <a:srgbClr val="FF0000"/>
              </a:solidFill>
              <a:latin typeface="Arial" panose="020B0604020202020204" pitchFamily="34" charset="0"/>
              <a:cs typeface="Arial" panose="020B0604020202020204" pitchFamily="34" charset="0"/>
            </a:endParaRPr>
          </a:p>
        </p:txBody>
      </p:sp>
      <p:sp>
        <p:nvSpPr>
          <p:cNvPr id="14" name="ZoneTexte 13">
            <a:extLst>
              <a:ext uri="{FF2B5EF4-FFF2-40B4-BE49-F238E27FC236}">
                <a16:creationId xmlns:a16="http://schemas.microsoft.com/office/drawing/2014/main" id="{C0F0F496-702B-462E-A2FF-76143D20E9F7}"/>
              </a:ext>
            </a:extLst>
          </p:cNvPr>
          <p:cNvSpPr txBox="1"/>
          <p:nvPr/>
        </p:nvSpPr>
        <p:spPr>
          <a:xfrm>
            <a:off x="9254989" y="4857109"/>
            <a:ext cx="868015"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voir</a:t>
            </a:r>
            <a:endParaRPr lang="fr-FR" sz="2400" dirty="0">
              <a:solidFill>
                <a:srgbClr val="FF0000"/>
              </a:solidFill>
              <a:latin typeface="Arial" panose="020B0604020202020204" pitchFamily="34" charset="0"/>
              <a:cs typeface="Arial" panose="020B0604020202020204" pitchFamily="34" charset="0"/>
            </a:endParaRPr>
          </a:p>
        </p:txBody>
      </p:sp>
      <p:sp>
        <p:nvSpPr>
          <p:cNvPr id="15" name="ZoneTexte 14">
            <a:extLst>
              <a:ext uri="{FF2B5EF4-FFF2-40B4-BE49-F238E27FC236}">
                <a16:creationId xmlns:a16="http://schemas.microsoft.com/office/drawing/2014/main" id="{A7FD22AB-E136-4C3F-8F59-B616489B09CF}"/>
              </a:ext>
            </a:extLst>
          </p:cNvPr>
          <p:cNvSpPr txBox="1"/>
          <p:nvPr/>
        </p:nvSpPr>
        <p:spPr>
          <a:xfrm>
            <a:off x="9198669" y="5635039"/>
            <a:ext cx="868015"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faire</a:t>
            </a:r>
            <a:endParaRPr lang="fr-FR"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723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xit" presetSubtype="4" fill="hold" grpId="1" nodeType="clickEffect">
                                  <p:stCondLst>
                                    <p:cond delay="0"/>
                                  </p:stCondLst>
                                  <p:childTnLst>
                                    <p:animEffect transition="out" filter="wipe(down)">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ppt_x"/>
                                          </p:val>
                                        </p:tav>
                                        <p:tav tm="100000">
                                          <p:val>
                                            <p:strVal val="#ppt_x"/>
                                          </p:val>
                                        </p:tav>
                                      </p:tavLst>
                                    </p:anim>
                                    <p:anim calcmode="lin" valueType="num">
                                      <p:cBhvr additive="base">
                                        <p:cTn id="3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ppt_x"/>
                                          </p:val>
                                        </p:tav>
                                        <p:tav tm="100000">
                                          <p:val>
                                            <p:strVal val="#ppt_x"/>
                                          </p:val>
                                        </p:tav>
                                      </p:tavLst>
                                    </p:anim>
                                    <p:anim calcmode="lin" valueType="num">
                                      <p:cBhvr additive="base">
                                        <p:cTn id="5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ppt_x"/>
                                          </p:val>
                                        </p:tav>
                                        <p:tav tm="100000">
                                          <p:val>
                                            <p:strVal val="#ppt_x"/>
                                          </p:val>
                                        </p:tav>
                                      </p:tavLst>
                                    </p:anim>
                                    <p:anim calcmode="lin" valueType="num">
                                      <p:cBhvr additive="base">
                                        <p:cTn id="6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additive="base">
                                        <p:cTn id="66" dur="500" fill="hold"/>
                                        <p:tgtEl>
                                          <p:spTgt spid="15"/>
                                        </p:tgtEl>
                                        <p:attrNameLst>
                                          <p:attrName>ppt_x</p:attrName>
                                        </p:attrNameLst>
                                      </p:cBhvr>
                                      <p:tavLst>
                                        <p:tav tm="0">
                                          <p:val>
                                            <p:strVal val="#ppt_x"/>
                                          </p:val>
                                        </p:tav>
                                        <p:tav tm="100000">
                                          <p:val>
                                            <p:strVal val="#ppt_x"/>
                                          </p:val>
                                        </p:tav>
                                      </p:tavLst>
                                    </p:anim>
                                    <p:anim calcmode="lin" valueType="num">
                                      <p:cBhvr additive="base">
                                        <p:cTn id="6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8" grpId="0"/>
      <p:bldP spid="9" grpId="0"/>
      <p:bldP spid="10" grpId="0"/>
      <p:bldP spid="11" grpId="0"/>
      <p:bldP spid="12" grpId="0"/>
      <p:bldP spid="13" grpId="0"/>
      <p:bldP spid="14" grpId="0"/>
      <p:bldP spid="1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618</Words>
  <Application>Microsoft Office PowerPoint</Application>
  <PresentationFormat>Grand écran</PresentationFormat>
  <Paragraphs>168</Paragraphs>
  <Slides>16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Times New Roman</vt:lpstr>
      <vt:lpstr>Wingdings</vt:lpstr>
      <vt:lpstr>Thème Office</vt:lpstr>
      <vt:lpstr>Français CE2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 CE2</dc:title>
  <dc:creator>Ingrid FAUVIAU</dc:creator>
  <cp:lastModifiedBy>ANNE SZYMCZAK</cp:lastModifiedBy>
  <cp:revision>19</cp:revision>
  <dcterms:created xsi:type="dcterms:W3CDTF">2020-06-05T13:38:29Z</dcterms:created>
  <dcterms:modified xsi:type="dcterms:W3CDTF">2020-06-10T15:08:55Z</dcterms:modified>
</cp:coreProperties>
</file>