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3" r:id="rId9"/>
    <p:sldId id="282" r:id="rId10"/>
    <p:sldId id="283" r:id="rId11"/>
    <p:sldId id="284" r:id="rId12"/>
    <p:sldId id="285" r:id="rId13"/>
    <p:sldId id="264" r:id="rId14"/>
    <p:sldId id="286" r:id="rId15"/>
    <p:sldId id="287" r:id="rId16"/>
    <p:sldId id="288" r:id="rId17"/>
    <p:sldId id="276" r:id="rId18"/>
    <p:sldId id="28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66FF"/>
    <a:srgbClr val="00CCFF"/>
    <a:srgbClr val="99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BA603-29FA-460E-940F-2E80D60AC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2007E872-0F2A-45F3-B58D-0C8F49188420}" type="pres">
      <dgm:prSet presAssocID="{82EBA603-29FA-460E-940F-2E80D60ACB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B66A904-303A-4714-AE5F-F474FD1511E3}" type="presOf" srcId="{82EBA603-29FA-460E-940F-2E80D60ACBF8}" destId="{2007E872-0F2A-45F3-B58D-0C8F491884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007C1-F034-4513-9712-12BE351A3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49B86B-E491-467C-9728-3D8A4E61E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9FA69-29F6-4D60-8875-BBFA25FF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677B0-DF75-4CCA-AF0F-37FABADA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EDA71-07A0-45C6-9835-B1FEAB84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4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13C0B-62AA-42D7-8B40-3A490924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95FB44-BEA2-4840-8221-A838C0DCE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F59243-0703-4EBA-A0F6-9B4D11B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F7DB8C-EA33-4554-A773-16BBAC61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3DA21-0E12-4629-A539-31A4BEA4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3038F0-F8EC-4C36-83DD-553FA9DCB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58F48-055A-45F9-8239-1DF71585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B1C6EF-5436-499D-9E3E-DF6F7361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917FF-F198-433B-B0F7-C6AFECD3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7984C-AEE2-403F-A615-C78007C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55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DBC5F-58C5-4C73-B7B8-2D7898A9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471B4E-18FB-4790-BDD2-F6D58D41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680F77-24B9-44D0-A74B-C438D1D8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BD80C-1B03-44DF-9BB5-1FD8FDF9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2669BB-7D09-463C-A30A-ED61D7D8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12E67-B3AB-4531-9D0B-4E63DB55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8CACAA-634F-42BF-9EB6-30003819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5D0EA-0FDD-4CFE-8A9D-DA754A22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C767C-48E9-4FFA-8E1B-84755B0A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5E277-5A4D-42E1-A8D7-402A32A3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9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E46DD-175E-40E1-BB0B-ED9F6218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874AF-645D-44DE-B8C3-AF2CEFCD5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545D67-FDDC-49CF-96C2-6F583F67D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E86F52-1E50-4213-9E6E-8C0E202A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883E16-9F2E-4FD0-91D2-69B87B25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9CEDE1-9FAA-4D80-B3F0-0A131973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2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FB9E2-06B0-4B2D-870A-6FE31B33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03FE7F-7181-49CD-B07F-542F377A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6395F1-3FF2-4844-85F4-7F06B3C26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5D36D4-A52D-430B-A4B5-2B4FF8BE7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16280D-D801-4ED2-ABE9-2FC974B9F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6A7FA1-9E80-41B8-A2BC-BAC10D21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F849B1-014D-4319-B20A-007BE1A8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837054-88CE-4074-BC88-F54298D6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5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C32B0-42A1-443F-9397-38E34881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4065AC-9870-4C70-A1FF-A9F8A4BF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16FE4A-61E6-476E-9943-17AA3EC9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8245E2-F5C7-468D-939E-7245EA0D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1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07AAE1-5273-474B-A370-2E9F9780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841C6F-F364-45E3-8863-6D73FC0E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CC3889-AE55-4BC3-9CD1-21F360BE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1891D-4BFA-4EBD-96F0-030DD44E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071E7E-A6DD-4C12-84AD-B4A0D47B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8C4292-D327-4A46-A51F-7BDBA8BF3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541E3A-1CF6-4212-AD00-F4E7EE10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6DB9B3-29C2-43DF-8882-96BB6BDD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890F01-741E-4D5B-A7A4-BC9A42AA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5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B5A48-75B4-4C10-BDE7-4DC88486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AA2DDB-75A8-48F7-9C1F-E54038756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E9E4AC-F771-4AFD-B492-742C4E86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B5D91B-1755-4F22-83F9-2931FB1F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0AA17-4363-4769-AA17-37E8A444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CB31F2-1818-4CEC-8ED4-BDF1E9A4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0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F8A761-E4B9-48C2-838D-24A63FC0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E9A31-DEEB-4D69-B9EB-FB89F9CE2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318882-DE4D-49DD-9FA5-485990148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F9B5-A4C9-488D-AB87-1F5702E207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F4859-DEFB-4606-AD92-F8D2DDE41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1F2C9D-B37D-4283-AC17-C50C6F0D7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E2CC-0379-4959-A51D-85AAD5BC8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3262D62-58D5-4FEF-B467-8FD46F4B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fr-FR" dirty="0"/>
              <a:t>Français CE2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D5C8B00-DC75-42F0-9884-DBCCE7090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r-FR" dirty="0"/>
              <a:t>Séquence 8 / séance 1</a:t>
            </a:r>
          </a:p>
        </p:txBody>
      </p:sp>
    </p:spTree>
    <p:extLst>
      <p:ext uri="{BB962C8B-B14F-4D97-AF65-F5344CB8AC3E}">
        <p14:creationId xmlns:p14="http://schemas.microsoft.com/office/powerpoint/2010/main" val="274613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7C22BB-FDB0-4B3A-AAC6-34CDEA99893C}"/>
              </a:ext>
            </a:extLst>
          </p:cNvPr>
          <p:cNvSpPr/>
          <p:nvPr/>
        </p:nvSpPr>
        <p:spPr>
          <a:xfrm>
            <a:off x="1855304" y="1331846"/>
            <a:ext cx="99788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Maintenant qu’il ______ pleut ______, ils peuvent sortir s’amuser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 voulu fabriquer des biscuits mais ils ___ont ______ retrouvé la recette.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une salle de cinéma, il ________ faut ________ allumer son téléphone portable.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cherche un trésor, mais on ____trouve ______.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A9356A-7EEE-4B04-B350-884C122D55C3}"/>
              </a:ext>
            </a:extLst>
          </p:cNvPr>
          <p:cNvSpPr txBox="1"/>
          <p:nvPr/>
        </p:nvSpPr>
        <p:spPr>
          <a:xfrm>
            <a:off x="2252870" y="291548"/>
            <a:ext cx="958132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Complète les phrases à la forme négative avec les mots de la liste</a:t>
            </a:r>
          </a:p>
          <a:p>
            <a:pPr algn="ctr"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n’… pas ; ne… jamais ; ne… rien ; ne… plus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mpImg" descr="Boy Exercice d'apprentissage de l'école Banque d'images - 33384901">
            <a:extLst>
              <a:ext uri="{FF2B5EF4-FFF2-40B4-BE49-F238E27FC236}">
                <a16:creationId xmlns:a16="http://schemas.microsoft.com/office/drawing/2014/main" id="{D0114A93-C8E7-4561-A973-F8C1AE9E035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50545"/>
            <a:ext cx="1116000" cy="9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8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pImg" descr="Boy Exercice d'apprentissage de l'école Banque d'images - 33384901">
            <a:extLst>
              <a:ext uri="{FF2B5EF4-FFF2-40B4-BE49-F238E27FC236}">
                <a16:creationId xmlns:a16="http://schemas.microsoft.com/office/drawing/2014/main" id="{B86CA984-2A2B-459C-80F5-87EC560FFEDE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50545"/>
            <a:ext cx="1116000" cy="9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3D68AF-B85E-4AC4-A6FC-C2582E9CC1FC}"/>
              </a:ext>
            </a:extLst>
          </p:cNvPr>
          <p:cNvSpPr/>
          <p:nvPr/>
        </p:nvSpPr>
        <p:spPr>
          <a:xfrm>
            <a:off x="2354198" y="150545"/>
            <a:ext cx="9700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Écris ce que signifie chaque panneau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sont des panneaux d’interdiction. Ils donnent donc des informations sur ce qui est permis et interdit.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715B42-ADD3-4EDD-ADB4-9CBEF55571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9" y="1629000"/>
            <a:ext cx="18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208A85-56E3-4851-BF51-19B2D6E32421}"/>
              </a:ext>
            </a:extLst>
          </p:cNvPr>
          <p:cNvPicPr/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8" t="2690" r="2422" b="37148"/>
          <a:stretch>
            <a:fillRect/>
          </a:stretch>
        </p:blipFill>
        <p:spPr bwMode="auto">
          <a:xfrm>
            <a:off x="454539" y="4108372"/>
            <a:ext cx="18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12BB057-7FB7-4680-A204-8C752E052293}"/>
              </a:ext>
            </a:extLst>
          </p:cNvPr>
          <p:cNvCxnSpPr>
            <a:cxnSpLocks/>
          </p:cNvCxnSpPr>
          <p:nvPr/>
        </p:nvCxnSpPr>
        <p:spPr>
          <a:xfrm>
            <a:off x="454539" y="4108372"/>
            <a:ext cx="1800000" cy="180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EA99542-149F-4A88-BB95-0647DF766011}"/>
              </a:ext>
            </a:extLst>
          </p:cNvPr>
          <p:cNvSpPr txBox="1"/>
          <p:nvPr/>
        </p:nvSpPr>
        <p:spPr>
          <a:xfrm>
            <a:off x="3277772" y="4108372"/>
            <a:ext cx="496589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est interdit de se bagarrer.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’ai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le droit de me bagarrer.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 pas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 bagarrer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BCBDBC2-E9AE-41F9-AFA5-741515316AB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571080"/>
            <a:ext cx="5760720" cy="22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9C48ED9-C4ED-43AB-B570-2BF34DBE0B40}"/>
              </a:ext>
            </a:extLst>
          </p:cNvPr>
          <p:cNvSpPr txBox="1"/>
          <p:nvPr/>
        </p:nvSpPr>
        <p:spPr>
          <a:xfrm>
            <a:off x="1351722" y="218444"/>
            <a:ext cx="10641495" cy="5539978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Qu’avons-nous appris aujourd’hui?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phrases peuvent se construire à la </a:t>
            </a:r>
            <a:r>
              <a:rPr lang="fr-F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forme affirmative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à la </a:t>
            </a:r>
            <a:r>
              <a:rPr lang="fr-F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forme négative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 1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 pars en Italie très prochainement.</a:t>
            </a:r>
          </a:p>
          <a:p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 2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pars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 Italie.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Quand on utilise la forme négative, on utilise deux mots invariables qui encadrent le verbe. Mais si le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verbe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l’infinitif,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mots invariables sont l’un à côté de l’autre devant le verbe.</a:t>
            </a:r>
          </a:p>
          <a:p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 1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 ne cours pas.</a:t>
            </a:r>
          </a:p>
          <a:p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 2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courir.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en existe plusieurs : 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ne…pas ; ne…plus ; ne... jamais ; ne… rien</a:t>
            </a:r>
          </a:p>
          <a:p>
            <a:endParaRPr lang="fr-FR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7DDD107-B0D9-45B6-A91A-26BA343A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4" y="218444"/>
            <a:ext cx="864000" cy="143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65ED9D2-BA3A-40A8-A77E-2B00210F16A6}"/>
              </a:ext>
            </a:extLst>
          </p:cNvPr>
          <p:cNvSpPr txBox="1"/>
          <p:nvPr/>
        </p:nvSpPr>
        <p:spPr>
          <a:xfrm>
            <a:off x="2443740" y="2585880"/>
            <a:ext cx="73045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Orthographe et vocabulaire</a:t>
            </a:r>
          </a:p>
        </p:txBody>
      </p:sp>
    </p:spTree>
    <p:extLst>
      <p:ext uri="{BB962C8B-B14F-4D97-AF65-F5344CB8AC3E}">
        <p14:creationId xmlns:p14="http://schemas.microsoft.com/office/powerpoint/2010/main" val="26973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echerche Chercher Trouver - Images vectorielles gratuites sur Pixabay">
            <a:extLst>
              <a:ext uri="{FF2B5EF4-FFF2-40B4-BE49-F238E27FC236}">
                <a16:creationId xmlns:a16="http://schemas.microsoft.com/office/drawing/2014/main" id="{586C3FF1-D87A-4528-A8D2-7CCE1758A9D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0" y="256356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8EF-7CD6-4805-9B68-80C66892075B}"/>
              </a:ext>
            </a:extLst>
          </p:cNvPr>
          <p:cNvSpPr/>
          <p:nvPr/>
        </p:nvSpPr>
        <p:spPr>
          <a:xfrm>
            <a:off x="1524000" y="2075510"/>
            <a:ext cx="10223500" cy="148303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premier est constitué de la tête, du ventre, des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membres. 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deuxième est le contraire de laid.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tout est un animal au plumage noir.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9726F-3B51-4F60-BD85-9BEE0F7B0671}"/>
              </a:ext>
            </a:extLst>
          </p:cNvPr>
          <p:cNvSpPr txBox="1"/>
          <p:nvPr/>
        </p:nvSpPr>
        <p:spPr>
          <a:xfrm>
            <a:off x="5372100" y="385523"/>
            <a:ext cx="1651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Charade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48CA0B-6574-4364-9415-8393AF9C085F}"/>
              </a:ext>
            </a:extLst>
          </p:cNvPr>
          <p:cNvSpPr txBox="1"/>
          <p:nvPr/>
        </p:nvSpPr>
        <p:spPr>
          <a:xfrm>
            <a:off x="3048000" y="982729"/>
            <a:ext cx="683260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Indice : nom commun composé de deux syllabes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0D9BEA-43C8-48E2-ADB3-45C4614E1C99}"/>
              </a:ext>
            </a:extLst>
          </p:cNvPr>
          <p:cNvSpPr txBox="1"/>
          <p:nvPr/>
        </p:nvSpPr>
        <p:spPr>
          <a:xfrm>
            <a:off x="3886200" y="415066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Corps / beau                    corbeau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6D062D7-5633-4756-AFD9-D04ED5C85945}"/>
              </a:ext>
            </a:extLst>
          </p:cNvPr>
          <p:cNvCxnSpPr/>
          <p:nvPr/>
        </p:nvCxnSpPr>
        <p:spPr>
          <a:xfrm>
            <a:off x="6070600" y="4381499"/>
            <a:ext cx="7874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echerche Chercher Trouver - Images vectorielles gratuites sur Pixabay">
            <a:extLst>
              <a:ext uri="{FF2B5EF4-FFF2-40B4-BE49-F238E27FC236}">
                <a16:creationId xmlns:a16="http://schemas.microsoft.com/office/drawing/2014/main" id="{586C3FF1-D87A-4528-A8D2-7CCE1758A9D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0" y="256356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8EF-7CD6-4805-9B68-80C66892075B}"/>
              </a:ext>
            </a:extLst>
          </p:cNvPr>
          <p:cNvSpPr/>
          <p:nvPr/>
        </p:nvSpPr>
        <p:spPr>
          <a:xfrm>
            <a:off x="1465943" y="1843281"/>
            <a:ext cx="10223500" cy="304698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premier est un cube dont chaque face est marquée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points.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deuxième est un meuble utilisé pour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dormir.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troisième est le pluriel du mot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ciel.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tout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qualifie un très bon plat.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9726F-3B51-4F60-BD85-9BEE0F7B0671}"/>
              </a:ext>
            </a:extLst>
          </p:cNvPr>
          <p:cNvSpPr txBox="1"/>
          <p:nvPr/>
        </p:nvSpPr>
        <p:spPr>
          <a:xfrm>
            <a:off x="5372100" y="385523"/>
            <a:ext cx="1651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Charade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48CA0B-6574-4364-9415-8393AF9C085F}"/>
              </a:ext>
            </a:extLst>
          </p:cNvPr>
          <p:cNvSpPr txBox="1"/>
          <p:nvPr/>
        </p:nvSpPr>
        <p:spPr>
          <a:xfrm>
            <a:off x="3048000" y="982729"/>
            <a:ext cx="6832600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Indice 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adjectif qualificatif masculin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0D9BEA-43C8-48E2-ADB3-45C4614E1C99}"/>
              </a:ext>
            </a:extLst>
          </p:cNvPr>
          <p:cNvSpPr txBox="1"/>
          <p:nvPr/>
        </p:nvSpPr>
        <p:spPr>
          <a:xfrm>
            <a:off x="3915229" y="516854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 / lit / cieux                    délicieux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6D062D7-5633-4756-AFD9-D04ED5C85945}"/>
              </a:ext>
            </a:extLst>
          </p:cNvPr>
          <p:cNvCxnSpPr/>
          <p:nvPr/>
        </p:nvCxnSpPr>
        <p:spPr>
          <a:xfrm>
            <a:off x="6183993" y="5399377"/>
            <a:ext cx="7874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echerche Chercher Trouver - Images vectorielles gratuites sur Pixabay">
            <a:extLst>
              <a:ext uri="{FF2B5EF4-FFF2-40B4-BE49-F238E27FC236}">
                <a16:creationId xmlns:a16="http://schemas.microsoft.com/office/drawing/2014/main" id="{586C3FF1-D87A-4528-A8D2-7CCE1758A9D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0" y="256356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8EF-7CD6-4805-9B68-80C66892075B}"/>
              </a:ext>
            </a:extLst>
          </p:cNvPr>
          <p:cNvSpPr/>
          <p:nvPr/>
        </p:nvSpPr>
        <p:spPr>
          <a:xfrm>
            <a:off x="325410" y="1843281"/>
            <a:ext cx="11364033" cy="2862322"/>
          </a:xfrm>
          <a:prstGeom prst="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premier est le contraire de froid.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deuxième est une matière gluante et adhésive que l’on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trouve en bâton, en tube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en pot.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troisième est la première lettre de l’alphabet.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tout est une substance alimentaire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base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cacao.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9726F-3B51-4F60-BD85-9BEE0F7B0671}"/>
              </a:ext>
            </a:extLst>
          </p:cNvPr>
          <p:cNvSpPr txBox="1"/>
          <p:nvPr/>
        </p:nvSpPr>
        <p:spPr>
          <a:xfrm>
            <a:off x="5372100" y="385523"/>
            <a:ext cx="1651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Charade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48CA0B-6574-4364-9415-8393AF9C085F}"/>
              </a:ext>
            </a:extLst>
          </p:cNvPr>
          <p:cNvSpPr txBox="1"/>
          <p:nvPr/>
        </p:nvSpPr>
        <p:spPr>
          <a:xfrm>
            <a:off x="3048000" y="982729"/>
            <a:ext cx="683260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Indice 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nom commun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masculin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trois syllabes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0D9BEA-43C8-48E2-ADB3-45C4614E1C99}"/>
              </a:ext>
            </a:extLst>
          </p:cNvPr>
          <p:cNvSpPr txBox="1"/>
          <p:nvPr/>
        </p:nvSpPr>
        <p:spPr>
          <a:xfrm>
            <a:off x="3653971" y="5212086"/>
            <a:ext cx="562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chaud / colle / A                    chocolat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6D062D7-5633-4756-AFD9-D04ED5C85945}"/>
              </a:ext>
            </a:extLst>
          </p:cNvPr>
          <p:cNvCxnSpPr/>
          <p:nvPr/>
        </p:nvCxnSpPr>
        <p:spPr>
          <a:xfrm>
            <a:off x="6235700" y="5501037"/>
            <a:ext cx="7874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993DBEF-AC49-4145-BCCC-641ACCE91518}"/>
              </a:ext>
            </a:extLst>
          </p:cNvPr>
          <p:cNvSpPr txBox="1"/>
          <p:nvPr/>
        </p:nvSpPr>
        <p:spPr>
          <a:xfrm>
            <a:off x="3861059" y="277794"/>
            <a:ext cx="509741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Lire et mémoriser</a:t>
            </a:r>
          </a:p>
        </p:txBody>
      </p:sp>
      <p:pic>
        <p:nvPicPr>
          <p:cNvPr id="7" name="compImg" descr="Boy Exercice d'apprentissage de l'école Banque d'images - 33384901">
            <a:extLst>
              <a:ext uri="{FF2B5EF4-FFF2-40B4-BE49-F238E27FC236}">
                <a16:creationId xmlns:a16="http://schemas.microsoft.com/office/drawing/2014/main" id="{44B20658-4D88-4A4E-B098-6FF1395E1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1" y="116045"/>
            <a:ext cx="1359535" cy="1439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9C04E0-E7BA-4D31-A35C-8B9504C43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0"/>
          <a:stretch/>
        </p:blipFill>
        <p:spPr bwMode="auto">
          <a:xfrm>
            <a:off x="484232" y="3114508"/>
            <a:ext cx="11376000" cy="30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D11660-64FE-4CF0-A65F-85F571BC7A4A}"/>
              </a:ext>
            </a:extLst>
          </p:cNvPr>
          <p:cNvSpPr txBox="1"/>
          <p:nvPr/>
        </p:nvSpPr>
        <p:spPr>
          <a:xfrm>
            <a:off x="1992114" y="1050522"/>
            <a:ext cx="15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rencontra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E5485C-93A7-4B42-8D85-3023D75C10EA}"/>
              </a:ext>
            </a:extLst>
          </p:cNvPr>
          <p:cNvSpPr txBox="1"/>
          <p:nvPr/>
        </p:nvSpPr>
        <p:spPr>
          <a:xfrm>
            <a:off x="3998750" y="1050522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corbeau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780C32-FFAC-4056-9126-407AF576671B}"/>
              </a:ext>
            </a:extLst>
          </p:cNvPr>
          <p:cNvSpPr txBox="1"/>
          <p:nvPr/>
        </p:nvSpPr>
        <p:spPr>
          <a:xfrm>
            <a:off x="6172232" y="1050521"/>
            <a:ext cx="312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y a bien longtemps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CA9A77-251E-46E0-8989-6E6A570C2F31}"/>
              </a:ext>
            </a:extLst>
          </p:cNvPr>
          <p:cNvSpPr txBox="1"/>
          <p:nvPr/>
        </p:nvSpPr>
        <p:spPr>
          <a:xfrm>
            <a:off x="9644744" y="1012332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moqueur</a:t>
            </a:r>
            <a:endParaRPr lang="fr-FR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4E3EA2-A03A-4B7E-A1F8-F68B326DF4A5}"/>
              </a:ext>
            </a:extLst>
          </p:cNvPr>
          <p:cNvSpPr txBox="1"/>
          <p:nvPr/>
        </p:nvSpPr>
        <p:spPr>
          <a:xfrm>
            <a:off x="3678001" y="1647857"/>
            <a:ext cx="15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vaniteux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850927-4CE7-4074-BD81-4D79BC298553}"/>
              </a:ext>
            </a:extLst>
          </p:cNvPr>
          <p:cNvSpPr txBox="1"/>
          <p:nvPr/>
        </p:nvSpPr>
        <p:spPr>
          <a:xfrm>
            <a:off x="6989741" y="1647857"/>
            <a:ext cx="15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renard</a:t>
            </a:r>
            <a:endParaRPr lang="fr-F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A339D-F21B-4DED-8043-168CF5503C1E}"/>
              </a:ext>
            </a:extLst>
          </p:cNvPr>
          <p:cNvSpPr/>
          <p:nvPr/>
        </p:nvSpPr>
        <p:spPr>
          <a:xfrm>
            <a:off x="1685364" y="2517172"/>
            <a:ext cx="9448800" cy="3137590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	La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phrase commence par un connecteur de temps qui nous montre que l’action se situe dans le passé.</a:t>
            </a:r>
          </a:p>
          <a:p>
            <a:pPr marL="355600" indent="-355600"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 Le premier sujet est un groupe nominal qui évoque un animal orgueilleux.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 Le verbe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synonyme de « croiser ».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4/ Le complément qui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un groupe nominal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évoque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l’autre personnage en précisant un de ses traits de caractère. </a:t>
            </a:r>
          </a:p>
        </p:txBody>
      </p:sp>
    </p:spTree>
    <p:extLst>
      <p:ext uri="{BB962C8B-B14F-4D97-AF65-F5344CB8AC3E}">
        <p14:creationId xmlns:p14="http://schemas.microsoft.com/office/powerpoint/2010/main" val="12304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786FB-6925-4199-9DF8-F570F727EC81}"/>
              </a:ext>
            </a:extLst>
          </p:cNvPr>
          <p:cNvSpPr/>
          <p:nvPr/>
        </p:nvSpPr>
        <p:spPr>
          <a:xfrm>
            <a:off x="522514" y="513202"/>
            <a:ext cx="11292115" cy="4469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terminer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Amuse-toi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inventer des charades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faire deviner des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mots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 entourage 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Voici la proposition d’une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élève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écrit mon premier avec des lettres.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attend le métro sur mon deuxième.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tout signifie ridiculiser quelqu’un.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Indice : je suis un verbe 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3239E-FB19-4A62-A162-804C14B0E7EE}"/>
              </a:ext>
            </a:extLst>
          </p:cNvPr>
          <p:cNvSpPr/>
          <p:nvPr/>
        </p:nvSpPr>
        <p:spPr>
          <a:xfrm>
            <a:off x="2226353" y="5547494"/>
            <a:ext cx="8526693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 / quai              moquer  (mais on dit plutôt « se moquer »)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0CB032C-443D-4E13-AA2E-641DE9411523}"/>
              </a:ext>
            </a:extLst>
          </p:cNvPr>
          <p:cNvCxnSpPr/>
          <p:nvPr/>
        </p:nvCxnSpPr>
        <p:spPr>
          <a:xfrm>
            <a:off x="3918857" y="5778326"/>
            <a:ext cx="7874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2BA484F-8FBB-4FB6-8085-63F7D544E7B0}"/>
              </a:ext>
            </a:extLst>
          </p:cNvPr>
          <p:cNvSpPr txBox="1"/>
          <p:nvPr/>
        </p:nvSpPr>
        <p:spPr>
          <a:xfrm>
            <a:off x="1755913" y="345036"/>
            <a:ext cx="85617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Grammaire : les formes de phrases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FB4ACF-0F80-4B7D-8B0F-E10A3148D8E8}"/>
              </a:ext>
            </a:extLst>
          </p:cNvPr>
          <p:cNvSpPr txBox="1"/>
          <p:nvPr/>
        </p:nvSpPr>
        <p:spPr>
          <a:xfrm>
            <a:off x="1755913" y="1310022"/>
            <a:ext cx="8780779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Lecture d’un texte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Lire en comparant une fable et l’extrait d’un texte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Grammaire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Découvrir les formes de phrases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Orthographe et vocabulaire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Trouver des mots à partir de charades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Écrire sous la dictée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4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A389E0-EEF4-414B-BFA8-AC18BD17A43A}"/>
              </a:ext>
            </a:extLst>
          </p:cNvPr>
          <p:cNvSpPr txBox="1"/>
          <p:nvPr/>
        </p:nvSpPr>
        <p:spPr>
          <a:xfrm>
            <a:off x="2806889" y="2770496"/>
            <a:ext cx="657822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Lecture : je lis et je comprends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0A30E11-42E8-40A9-9D3A-C38987F09704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6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age classe consigne je lis">
            <a:extLst>
              <a:ext uri="{FF2B5EF4-FFF2-40B4-BE49-F238E27FC236}">
                <a16:creationId xmlns:a16="http://schemas.microsoft.com/office/drawing/2014/main" id="{FA9124D8-4574-4FD3-AD39-143CA6DC72C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9" y="251019"/>
            <a:ext cx="972000" cy="6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ACED36-09B7-4A1F-AE5B-AA4E10C24782}"/>
              </a:ext>
            </a:extLst>
          </p:cNvPr>
          <p:cNvSpPr txBox="1"/>
          <p:nvPr/>
        </p:nvSpPr>
        <p:spPr>
          <a:xfrm>
            <a:off x="3268036" y="95354"/>
            <a:ext cx="576994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Lis ces informations biographiques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AB9D54-72DC-4473-9FE7-C4AE9E931E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19" y="1268665"/>
            <a:ext cx="3456000" cy="36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22D87F-ED48-4FD9-AB82-E6797C491AC0}"/>
              </a:ext>
            </a:extLst>
          </p:cNvPr>
          <p:cNvSpPr/>
          <p:nvPr/>
        </p:nvSpPr>
        <p:spPr>
          <a:xfrm>
            <a:off x="4830203" y="1076769"/>
            <a:ext cx="6858214" cy="4694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Jean de La Fontaine (1621- 1695)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Poète moraliste célèbre pour ses fables.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a vécu pendant le règne de Louis XIV (roi Soleil).</a:t>
            </a:r>
          </a:p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fables sont écrites en vers, la plupart mettent en scène des animaux à l'apparence humaine. Elles contiennent une morale au début ou à la fin. </a:t>
            </a:r>
          </a:p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premier livre des fables est dédié au dauphin (le fils du roi de France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age classe consigne je lis">
            <a:extLst>
              <a:ext uri="{FF2B5EF4-FFF2-40B4-BE49-F238E27FC236}">
                <a16:creationId xmlns:a16="http://schemas.microsoft.com/office/drawing/2014/main" id="{84541355-2384-4536-B9F3-4269465C251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" y="225287"/>
            <a:ext cx="972000" cy="6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C9F1A7-2373-4E3A-8D31-F2E23F8CFE74}"/>
              </a:ext>
            </a:extLst>
          </p:cNvPr>
          <p:cNvSpPr txBox="1"/>
          <p:nvPr/>
        </p:nvSpPr>
        <p:spPr>
          <a:xfrm>
            <a:off x="2605426" y="108606"/>
            <a:ext cx="867562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Lis la fin de la fable et associe chacune des parties à un titre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12C7F01-B54D-44E7-A770-BC3ACA4A1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86106"/>
              </p:ext>
            </p:extLst>
          </p:nvPr>
        </p:nvGraphicFramePr>
        <p:xfrm>
          <a:off x="491319" y="1747299"/>
          <a:ext cx="11411121" cy="42440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15429">
                  <a:extLst>
                    <a:ext uri="{9D8B030D-6E8A-4147-A177-3AD203B41FA5}">
                      <a16:colId xmlns:a16="http://schemas.microsoft.com/office/drawing/2014/main" val="2837391632"/>
                    </a:ext>
                  </a:extLst>
                </a:gridCol>
                <a:gridCol w="4295692">
                  <a:extLst>
                    <a:ext uri="{9D8B030D-6E8A-4147-A177-3AD203B41FA5}">
                      <a16:colId xmlns:a16="http://schemas.microsoft.com/office/drawing/2014/main" val="272567784"/>
                    </a:ext>
                  </a:extLst>
                </a:gridCol>
              </a:tblGrid>
              <a:tr h="1385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ces mots le Corbeau ne se sent pas de joie 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montrer sa belle voix,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ouvre un large bec, laisse tomber sa proie.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964163"/>
                  </a:ext>
                </a:extLst>
              </a:tr>
              <a:tr h="17808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Renard s’en saisit, et dit : « Mon bon Monsieur,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Apprenez 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tout flatteur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 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 dépens de celui qui 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l’écoute.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Cette leçon vaut bien un fromage sans doute. »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782829"/>
                  </a:ext>
                </a:extLst>
              </a:tr>
              <a:tr h="1078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Corbeau, honteux et confus,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Jura, mais un peu tard, qu’on ne l’y prendrait plus.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82569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DEDBF6B-7A66-4DFC-9D5E-546E638F7CA0}"/>
              </a:ext>
            </a:extLst>
          </p:cNvPr>
          <p:cNvSpPr txBox="1"/>
          <p:nvPr/>
        </p:nvSpPr>
        <p:spPr>
          <a:xfrm>
            <a:off x="8933953" y="697119"/>
            <a:ext cx="29684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piège se referme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406CF7-EB83-4848-B769-6EF5103E7825}"/>
              </a:ext>
            </a:extLst>
          </p:cNvPr>
          <p:cNvSpPr txBox="1"/>
          <p:nvPr/>
        </p:nvSpPr>
        <p:spPr>
          <a:xfrm>
            <a:off x="1665136" y="697118"/>
            <a:ext cx="346345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L’embarras du corbeau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DC8753-3DF6-47C5-A1D4-99D900AF9DBB}"/>
              </a:ext>
            </a:extLst>
          </p:cNvPr>
          <p:cNvSpPr txBox="1"/>
          <p:nvPr/>
        </p:nvSpPr>
        <p:spPr>
          <a:xfrm>
            <a:off x="5466852" y="697117"/>
            <a:ext cx="31288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leçon de morale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3BABB6-886A-4C21-A1D1-008AD683C762}"/>
              </a:ext>
            </a:extLst>
          </p:cNvPr>
          <p:cNvSpPr txBox="1"/>
          <p:nvPr/>
        </p:nvSpPr>
        <p:spPr>
          <a:xfrm>
            <a:off x="2605426" y="6090019"/>
            <a:ext cx="659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Le Corbeau et le Renard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Jean de La Fontaine</a:t>
            </a:r>
          </a:p>
        </p:txBody>
      </p:sp>
    </p:spTree>
    <p:extLst>
      <p:ext uri="{BB962C8B-B14F-4D97-AF65-F5344CB8AC3E}">
        <p14:creationId xmlns:p14="http://schemas.microsoft.com/office/powerpoint/2010/main" val="27596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0513 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22331 0.3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52682 0.5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age classe consigne je lis">
            <a:extLst>
              <a:ext uri="{FF2B5EF4-FFF2-40B4-BE49-F238E27FC236}">
                <a16:creationId xmlns:a16="http://schemas.microsoft.com/office/drawing/2014/main" id="{3EB95774-ABE7-4893-954D-709CC058BDF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" y="84658"/>
            <a:ext cx="972000" cy="6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92DC748-A1C8-44EF-8944-B9BFB0983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83194"/>
              </p:ext>
            </p:extLst>
          </p:nvPr>
        </p:nvGraphicFramePr>
        <p:xfrm>
          <a:off x="1033670" y="935197"/>
          <a:ext cx="10694504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94504">
                  <a:extLst>
                    <a:ext uri="{9D8B030D-6E8A-4147-A177-3AD203B41FA5}">
                      <a16:colId xmlns:a16="http://schemas.microsoft.com/office/drawing/2014/main" val="2189169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Léo essaie de voir ce qui se passe dehors.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 aperçoit la silhouette de grand-père Renard, avec son grand chapeau et son grand manteau noir.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 vient-il faire par ce temps ici ?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cet instant, la porte s’ouvre. La lumière revient et grand-père Renard fait </a:t>
                      </a:r>
                      <a:r>
                        <a:rPr lang="fr-F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grand salut :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 Eh bonjour, Monsieur du Corbeau, que vous êtes joli, que vous me semblez beau ! sans mentir… »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 Assez, </a:t>
                      </a:r>
                      <a:r>
                        <a:rPr lang="fr-F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Monsieur du Renard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assez !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 n’ai pas de fromage à vous proposer aujourd’hui mais je crois que mes biscuits ne sont pas mauvais. Si vous voulez me faire le plaisir d’y goûter… »</a:t>
                      </a:r>
                    </a:p>
                    <a:p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Grand-père Renard, honteux et confus, s’installe devant un bon café tandis que Gaspard et Léo s’en vont jouer dans la chambre.</a:t>
                      </a:r>
                    </a:p>
                    <a:p>
                      <a:pPr algn="r"/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/>
                      <a:r>
                        <a:rPr lang="fr-FR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Léo Corbeau et Gaspard Renard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Olga </a:t>
                      </a:r>
                      <a:r>
                        <a:rPr lang="fr-FR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Lecaye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©Éditions L’école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loisirs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81130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419E97F-CA17-48A3-A793-93E8F39285E9}"/>
              </a:ext>
            </a:extLst>
          </p:cNvPr>
          <p:cNvSpPr txBox="1"/>
          <p:nvPr/>
        </p:nvSpPr>
        <p:spPr>
          <a:xfrm>
            <a:off x="4797286" y="205570"/>
            <a:ext cx="259742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Lis le texte</a:t>
            </a:r>
          </a:p>
        </p:txBody>
      </p:sp>
    </p:spTree>
    <p:extLst>
      <p:ext uri="{BB962C8B-B14F-4D97-AF65-F5344CB8AC3E}">
        <p14:creationId xmlns:p14="http://schemas.microsoft.com/office/powerpoint/2010/main" val="22384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80458-8C89-4C06-AB76-5262AF15CBE7}"/>
              </a:ext>
            </a:extLst>
          </p:cNvPr>
          <p:cNvSpPr/>
          <p:nvPr/>
        </p:nvSpPr>
        <p:spPr>
          <a:xfrm>
            <a:off x="2040834" y="225432"/>
            <a:ext cx="8865705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choisiriez-vous comme morale de fin pour notre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histoire ?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Recherche Chercher Trouver - Images vectorielles gratuites sur Pixabay">
            <a:extLst>
              <a:ext uri="{FF2B5EF4-FFF2-40B4-BE49-F238E27FC236}">
                <a16:creationId xmlns:a16="http://schemas.microsoft.com/office/drawing/2014/main" id="{7D8C80F6-FA29-45A1-B41D-C815D5170B3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0" y="103956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D61A17-5E91-43E8-9AF0-F67B0DC8F9BE}"/>
              </a:ext>
            </a:extLst>
          </p:cNvPr>
          <p:cNvSpPr txBox="1"/>
          <p:nvPr/>
        </p:nvSpPr>
        <p:spPr>
          <a:xfrm>
            <a:off x="5380381" y="3307482"/>
            <a:ext cx="6467061" cy="461665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faut savoir pardonner même à ses ennemis.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206E4B-2984-4741-810C-52B768F7C397}"/>
              </a:ext>
            </a:extLst>
          </p:cNvPr>
          <p:cNvSpPr txBox="1"/>
          <p:nvPr/>
        </p:nvSpPr>
        <p:spPr>
          <a:xfrm>
            <a:off x="655980" y="4907697"/>
            <a:ext cx="76133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jamais faire confiance aux gens qui nous ont nui 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BC09B6-AA7B-499E-9708-D79D61A14EE6}"/>
              </a:ext>
            </a:extLst>
          </p:cNvPr>
          <p:cNvSpPr txBox="1"/>
          <p:nvPr/>
        </p:nvSpPr>
        <p:spPr>
          <a:xfrm>
            <a:off x="893010" y="1950303"/>
            <a:ext cx="4959629" cy="461665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ne peut jamais prédire l’avenir.</a:t>
            </a:r>
          </a:p>
        </p:txBody>
      </p:sp>
    </p:spTree>
    <p:extLst>
      <p:ext uri="{BB962C8B-B14F-4D97-AF65-F5344CB8AC3E}">
        <p14:creationId xmlns:p14="http://schemas.microsoft.com/office/powerpoint/2010/main" val="10911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F54F837-4DF0-4E32-9902-8E1B46575FC8}"/>
              </a:ext>
            </a:extLst>
          </p:cNvPr>
          <p:cNvSpPr txBox="1"/>
          <p:nvPr/>
        </p:nvSpPr>
        <p:spPr>
          <a:xfrm>
            <a:off x="2357601" y="2905780"/>
            <a:ext cx="787436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Grammaire : les formes de phrases</a:t>
            </a:r>
          </a:p>
        </p:txBody>
      </p:sp>
    </p:spTree>
    <p:extLst>
      <p:ext uri="{BB962C8B-B14F-4D97-AF65-F5344CB8AC3E}">
        <p14:creationId xmlns:p14="http://schemas.microsoft.com/office/powerpoint/2010/main" val="29249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A1A60-B365-4708-9449-ADC10CC9DAD1}"/>
              </a:ext>
            </a:extLst>
          </p:cNvPr>
          <p:cNvSpPr/>
          <p:nvPr/>
        </p:nvSpPr>
        <p:spPr>
          <a:xfrm>
            <a:off x="1152938" y="593123"/>
            <a:ext cx="1074751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début de l’histoire, le corbeau pardonne au renard de s’être moqué de lui.</a:t>
            </a:r>
          </a:p>
        </p:txBody>
      </p:sp>
      <p:pic>
        <p:nvPicPr>
          <p:cNvPr id="3" name="Image 2" descr="Recherche Chercher Trouver - Images vectorielles gratuites sur Pixabay">
            <a:extLst>
              <a:ext uri="{FF2B5EF4-FFF2-40B4-BE49-F238E27FC236}">
                <a16:creationId xmlns:a16="http://schemas.microsoft.com/office/drawing/2014/main" id="{31CD1A83-A2D6-49A9-86B7-FF98187AF0D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0" y="103956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A9103F-3D63-4ACA-9B56-91B8F0F9A526}"/>
              </a:ext>
            </a:extLst>
          </p:cNvPr>
          <p:cNvSpPr/>
          <p:nvPr/>
        </p:nvSpPr>
        <p:spPr>
          <a:xfrm>
            <a:off x="72885" y="1514962"/>
            <a:ext cx="12046227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début de l’histoire, le corbeau </a:t>
            </a:r>
            <a:r>
              <a:rPr lang="fr-FR" sz="24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pardonne </a:t>
            </a:r>
            <a:r>
              <a:rPr lang="fr-FR" sz="24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 renard de s’être moqué de lui.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9D175-43A8-46B3-B2A7-299D95E0554C}"/>
              </a:ext>
            </a:extLst>
          </p:cNvPr>
          <p:cNvSpPr/>
          <p:nvPr/>
        </p:nvSpPr>
        <p:spPr>
          <a:xfrm>
            <a:off x="1152937" y="2436800"/>
            <a:ext cx="9886122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corbeau </a:t>
            </a:r>
            <a:r>
              <a:rPr lang="fr-FR" sz="24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pardonnera </a:t>
            </a:r>
            <a:r>
              <a:rPr lang="fr-FR" sz="2400" b="1" dirty="0"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jamais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 renard de s’être moqué de lui.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AAB51-9CD4-42AF-9159-5475B7E96F49}"/>
              </a:ext>
            </a:extLst>
          </p:cNvPr>
          <p:cNvSpPr/>
          <p:nvPr/>
        </p:nvSpPr>
        <p:spPr>
          <a:xfrm>
            <a:off x="1152937" y="3587221"/>
            <a:ext cx="10202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transformer une phrase de forme affirmative en phrase de forme négative, on ajoute deux mots, que l’on place autour du verbe.</a:t>
            </a:r>
          </a:p>
          <a:p>
            <a:pPr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Certains adverbes apportent des informations supplémentaires.</a:t>
            </a:r>
          </a:p>
          <a:p>
            <a:pPr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 : parfois,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l’oral,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n’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entend pas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premier mot de la négation.</a:t>
            </a:r>
          </a:p>
        </p:txBody>
      </p:sp>
    </p:spTree>
    <p:extLst>
      <p:ext uri="{BB962C8B-B14F-4D97-AF65-F5344CB8AC3E}">
        <p14:creationId xmlns:p14="http://schemas.microsoft.com/office/powerpoint/2010/main" val="29731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655</Words>
  <Application>Microsoft Office PowerPoint</Application>
  <PresentationFormat>Grand écran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Thème Office</vt:lpstr>
      <vt:lpstr>Français CE2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CE2</dc:title>
  <dc:creator>Ingrid FAUVIAU</dc:creator>
  <cp:lastModifiedBy>ANNE SZYMCZAK</cp:lastModifiedBy>
  <cp:revision>15</cp:revision>
  <dcterms:created xsi:type="dcterms:W3CDTF">2020-06-04T10:45:52Z</dcterms:created>
  <dcterms:modified xsi:type="dcterms:W3CDTF">2020-06-10T13:00:58Z</dcterms:modified>
</cp:coreProperties>
</file>