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56" r:id="rId5"/>
    <p:sldId id="267" r:id="rId6"/>
    <p:sldId id="268" r:id="rId7"/>
    <p:sldId id="270" r:id="rId8"/>
    <p:sldId id="269" r:id="rId9"/>
    <p:sldId id="271" r:id="rId10"/>
    <p:sldId id="273" r:id="rId11"/>
    <p:sldId id="272" r:id="rId12"/>
    <p:sldId id="264" r:id="rId13"/>
    <p:sldId id="274" r:id="rId14"/>
    <p:sldId id="277" r:id="rId15"/>
    <p:sldId id="276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3322DC-4838-4505-B7FF-1678BFB11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5A219D-3105-430A-AB0C-F6A327E53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4402AA-8744-47AB-9BB1-3A4E61BA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38D2B5-3714-44CC-A64F-C7AEABB79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D9FBE1-D3D4-4844-8F07-693A0C3F9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1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9E908C-5114-4F90-891D-243C3795D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A429C3F-56A5-4F8D-B929-B2AA28B8E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7A8DED-8207-4383-8C8C-011B5FF3A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B17D94-8157-4FD3-B144-A09D61515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E7F108-A51B-45BF-BD24-B43572A6A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40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8EF14D7-5338-44F3-9F90-2E27BF16F8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0F6201-640C-4172-9824-E1B9898F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4724A4-1CD9-4D6E-B019-100C27FD9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53E020-2946-4E5D-8BCA-CC39D6D74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2C2DCB-40A4-47E3-B71D-70BDCF47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19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3E86C0-9274-46E1-AD49-6FF7A201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94A539-3CBE-4468-8D79-F3C768F4C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B08B95-F927-49ED-833D-AD49C34A1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265A08-B6C1-4CEC-ADE0-065287B3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49DADE-BA99-469F-A822-558685F9E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44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724955-D98B-480A-8A3C-BD439F3BA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35DAD4-5AA5-4DBB-8301-3DA0CB6D5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F1F6E9-57DF-47E8-8E53-9636FA73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F49DE8-C225-4276-95AE-7E33AC7A3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58869F-B1DF-4036-A405-0D8E96EA1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84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254103-2EBC-4FF4-B64D-4D6E11D4D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247067-F89B-4459-A6CF-5FFEBAA6D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8A8E7C-1199-46DE-8502-53ED98DDF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CD4A3A-F2A7-4158-B089-135225AB6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DE7DBD-7B5E-4FD9-B96F-03A600664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E07AFE-4374-4539-9154-10A970A7C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14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A8AA8D-60A1-4FBC-8D9A-66C901F9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FBD4A1-6AB8-486A-973E-7916B71E2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08091C-9728-4A55-B712-6754AA89A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B19ABF3-5A9B-4862-B508-FF7A238EAA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D0504ED-C6EA-49B5-8F75-2B0C26596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C481828-29D5-4B09-9117-D65287D2A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055708E-6E40-4290-B9C2-52578B407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1251445-FF14-44BB-93CE-579D04C0B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18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3CE757-583B-436D-9F78-F4B45FC90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0AF821E-6214-4147-9A71-3F50871B3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113D371-FBDD-4A4D-A526-CAD6D2FCE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0A5850-7392-40A4-B53D-CA770F5C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819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3398AB8-A54B-4CB4-88A7-FE8457EC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2528864-1C2A-420D-A5B8-3830EB02E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2968DDD-BFEF-4E5F-B079-98A13A31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08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AD03E-069C-433B-A49D-629A6302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286BCE-B1F3-402D-ACED-861B13F5C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53F153-5CD7-4B3A-B360-D2FB494BD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48B78E-F7B4-497E-964E-E7F98C4F2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67276C-6574-4184-BBAF-CCC13262B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410B0E-0039-44E4-9582-2184D44C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37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3B91CD-C831-4EF8-A484-742395877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A67A69D-5DC7-40E2-8C69-7147B9E6F7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69B979-CB7B-4BB9-9F30-9FDE7402F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3BA1C1-EC2A-4C60-9A29-58051997F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910314-7528-4EAC-8616-BC40FA642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FAD73F-6695-4622-B953-0D5CBD48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5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CEA90E5-BD11-4B1C-A812-82B2FFCD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8D2629-6C3D-4B86-9C3B-E34685896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783F38-4DE8-4196-A253-EABE5B5F81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C721B-B57D-4230-9767-E7B0582BE722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39F549-B5EF-444B-B1B6-A1D7B8256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6C1E6F-B198-46AD-8250-28C3F028B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A5AAD-132B-4D7F-A758-AE96AE2435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04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83262D62-58D5-4FEF-B467-8FD46F4BF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fr-FR" dirty="0"/>
              <a:t>Français CE2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D5C8B00-DC75-42F0-9884-DBCCE7090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fr-FR" dirty="0"/>
              <a:t>Séquence 4 / séance 3</a:t>
            </a:r>
          </a:p>
        </p:txBody>
      </p:sp>
    </p:spTree>
    <p:extLst>
      <p:ext uri="{BB962C8B-B14F-4D97-AF65-F5344CB8AC3E}">
        <p14:creationId xmlns:p14="http://schemas.microsoft.com/office/powerpoint/2010/main" val="2746135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5B8D2A-61FB-40BE-97D1-445D872C1164}"/>
              </a:ext>
            </a:extLst>
          </p:cNvPr>
          <p:cNvSpPr/>
          <p:nvPr/>
        </p:nvSpPr>
        <p:spPr>
          <a:xfrm>
            <a:off x="1842053" y="81585"/>
            <a:ext cx="9740348" cy="14830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Qu’avons-nous appris 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passé composé est un temps du passé.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</a:t>
            </a: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construit avec un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auxiliaire et un participe passé.</a:t>
            </a:r>
            <a:endParaRPr lang="fr-FR" sz="24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0B54EAA7-F641-451D-8094-6F1360DE4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84" y="218444"/>
            <a:ext cx="1076325" cy="1790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DBF28CC-5A92-4B84-9D54-D6D61A982C5B}"/>
              </a:ext>
            </a:extLst>
          </p:cNvPr>
          <p:cNvSpPr/>
          <p:nvPr/>
        </p:nvSpPr>
        <p:spPr>
          <a:xfrm>
            <a:off x="1842053" y="1779754"/>
            <a:ext cx="9740348" cy="4875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Comment conjuguer les verbes </a:t>
            </a: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fr-FR" sz="24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groupe ?</a:t>
            </a:r>
            <a:endParaRPr lang="fr-FR" sz="24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E3E6C3B-D62A-47E0-91A8-DC2A02253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942710"/>
              </p:ext>
            </p:extLst>
          </p:nvPr>
        </p:nvGraphicFramePr>
        <p:xfrm>
          <a:off x="1875183" y="2377131"/>
          <a:ext cx="9674087" cy="43053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17774">
                  <a:extLst>
                    <a:ext uri="{9D8B030D-6E8A-4147-A177-3AD203B41FA5}">
                      <a16:colId xmlns:a16="http://schemas.microsoft.com/office/drawing/2014/main" val="2724507556"/>
                    </a:ext>
                  </a:extLst>
                </a:gridCol>
                <a:gridCol w="4956313">
                  <a:extLst>
                    <a:ext uri="{9D8B030D-6E8A-4147-A177-3AD203B41FA5}">
                      <a16:colId xmlns:a16="http://schemas.microsoft.com/office/drawing/2014/main" val="6052859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TOMBER</a:t>
                      </a:r>
                      <a:endParaRPr lang="fr-FR" sz="2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AIMER</a:t>
                      </a:r>
                      <a:endParaRPr lang="fr-FR" sz="2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4534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conjugue avec l’auxiliaire être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highlight>
                            <a:srgbClr val="CC00CC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 participe passé s’accorde avec le sujet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conjugue avec l’auxiliaire avoir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 participe passé ne s’accorde pas avec le sujet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8889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suis tomb</a:t>
                      </a:r>
                      <a:r>
                        <a:rPr lang="fr-FR" sz="2200" dirty="0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é(e)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 es tomb</a:t>
                      </a:r>
                      <a:r>
                        <a:rPr lang="fr-FR" sz="2200" dirty="0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é(e)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est tombé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 est tomb</a:t>
                      </a:r>
                      <a:r>
                        <a:rPr lang="fr-FR" sz="2200" dirty="0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Nous sommes tomb</a:t>
                      </a:r>
                      <a:r>
                        <a:rPr lang="fr-FR" sz="2200" dirty="0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é(e)s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Vous êtes </a:t>
                      </a:r>
                      <a:r>
                        <a:rPr lang="fr-FR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tomb</a:t>
                      </a:r>
                      <a:r>
                        <a:rPr lang="fr-FR" sz="2200" dirty="0" smtClean="0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é(e)s</a:t>
                      </a:r>
                      <a:endParaRPr lang="fr-FR" sz="2200" dirty="0">
                        <a:solidFill>
                          <a:srgbClr val="CC00C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Ils sont tomb</a:t>
                      </a:r>
                      <a:r>
                        <a:rPr lang="fr-FR" sz="2200" dirty="0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Elles sont tomb</a:t>
                      </a:r>
                      <a:r>
                        <a:rPr lang="fr-FR" sz="2200" dirty="0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ées</a:t>
                      </a:r>
                      <a:endParaRPr lang="fr-FR" sz="2200" dirty="0">
                        <a:solidFill>
                          <a:srgbClr val="CC00CC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J’ai aimé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 as aimé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/ elle a aimé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Nous avons aimé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Vous avez aimé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Ils / elles ont aimé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281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90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A2A18DAD-FE0E-4F8F-A6AD-8FD22F6D5C0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29" y="127511"/>
            <a:ext cx="1224000" cy="133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CBD6E37-F15D-4B24-A3E7-5AD55E6F128F}"/>
              </a:ext>
            </a:extLst>
          </p:cNvPr>
          <p:cNvSpPr/>
          <p:nvPr/>
        </p:nvSpPr>
        <p:spPr>
          <a:xfrm>
            <a:off x="3186036" y="246444"/>
            <a:ext cx="6641562" cy="45878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Choisis le pronom personnel sujet qui convient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0E70B2-80DC-4487-870D-2E5ABA97E457}"/>
              </a:ext>
            </a:extLst>
          </p:cNvPr>
          <p:cNvSpPr/>
          <p:nvPr/>
        </p:nvSpPr>
        <p:spPr>
          <a:xfrm>
            <a:off x="1589982" y="1826895"/>
            <a:ext cx="10164971" cy="3272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As-___________trouvé la recette du gâteau au chocolat ?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 avons acheté la farine.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_______________ne sont pas allées chez leurs </a:t>
            </a: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grands-parents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Est-ce que ______________avez réussi votre exercice de conjugaison ?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Hier, ___________ suis arrivée en tête de la course.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5139A2-8251-497E-812A-A62DEA18967A}"/>
              </a:ext>
            </a:extLst>
          </p:cNvPr>
          <p:cNvSpPr/>
          <p:nvPr/>
        </p:nvSpPr>
        <p:spPr>
          <a:xfrm>
            <a:off x="1683028" y="1027252"/>
            <a:ext cx="10310743" cy="45878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Indice : cherche d’abord le verbe conjugué. Que dois-tu regarder ?</a:t>
            </a:r>
          </a:p>
        </p:txBody>
      </p:sp>
    </p:spTree>
    <p:extLst>
      <p:ext uri="{BB962C8B-B14F-4D97-AF65-F5344CB8AC3E}">
        <p14:creationId xmlns:p14="http://schemas.microsoft.com/office/powerpoint/2010/main" val="415544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65ED9D2-BA3A-40A8-A77E-2B00210F16A6}"/>
              </a:ext>
            </a:extLst>
          </p:cNvPr>
          <p:cNvSpPr txBox="1"/>
          <p:nvPr/>
        </p:nvSpPr>
        <p:spPr>
          <a:xfrm>
            <a:off x="614596" y="2301787"/>
            <a:ext cx="10962807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Orthographe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J’apprends à mémoriser pour écrire sans faire d’erreurs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9CC85E09-4734-43A2-96F9-8F68C0F238A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69" y="107276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561FF60-5357-455F-BB3D-B7B6BB48CA37}"/>
              </a:ext>
            </a:extLst>
          </p:cNvPr>
          <p:cNvSpPr/>
          <p:nvPr/>
        </p:nvSpPr>
        <p:spPr>
          <a:xfrm>
            <a:off x="1656523" y="827048"/>
            <a:ext cx="10205378" cy="113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loup est revenu. Il a effrayé tous les animaux. Ils ont quitté leur maison et sont venus se réfugier chez monsieur Lapin.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769F360-D040-46FD-A7A4-9E38BD93F215}"/>
              </a:ext>
            </a:extLst>
          </p:cNvPr>
          <p:cNvSpPr txBox="1"/>
          <p:nvPr/>
        </p:nvSpPr>
        <p:spPr>
          <a:xfrm>
            <a:off x="4717774" y="251792"/>
            <a:ext cx="3405809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Analyse grammaticale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010FD7-DF75-4586-8E35-D63C041E45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10"/>
          <a:stretch/>
        </p:blipFill>
        <p:spPr bwMode="auto">
          <a:xfrm>
            <a:off x="102000" y="2435602"/>
            <a:ext cx="11988000" cy="360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947A03A-E31B-490C-92FF-DFF3B15B360B}"/>
              </a:ext>
            </a:extLst>
          </p:cNvPr>
          <p:cNvSpPr/>
          <p:nvPr/>
        </p:nvSpPr>
        <p:spPr>
          <a:xfrm>
            <a:off x="1146314" y="3141740"/>
            <a:ext cx="10205378" cy="3019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1115D02-A3D4-48B0-8BFD-BE65C22A3FBE}"/>
              </a:ext>
            </a:extLst>
          </p:cNvPr>
          <p:cNvCxnSpPr>
            <a:cxnSpLocks/>
          </p:cNvCxnSpPr>
          <p:nvPr/>
        </p:nvCxnSpPr>
        <p:spPr>
          <a:xfrm>
            <a:off x="2160104" y="4651513"/>
            <a:ext cx="1828800" cy="0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E1ECF67-A8B1-4193-AA2A-7AC0A8A781FA}"/>
              </a:ext>
            </a:extLst>
          </p:cNvPr>
          <p:cNvCxnSpPr>
            <a:cxnSpLocks/>
          </p:cNvCxnSpPr>
          <p:nvPr/>
        </p:nvCxnSpPr>
        <p:spPr>
          <a:xfrm>
            <a:off x="5711687" y="3525078"/>
            <a:ext cx="2213113" cy="0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BEF26085-737E-43F8-AF88-C244B4DD4691}"/>
              </a:ext>
            </a:extLst>
          </p:cNvPr>
          <p:cNvCxnSpPr>
            <a:cxnSpLocks/>
          </p:cNvCxnSpPr>
          <p:nvPr/>
        </p:nvCxnSpPr>
        <p:spPr>
          <a:xfrm>
            <a:off x="9522892" y="3544956"/>
            <a:ext cx="1828800" cy="0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21873CA5-6E8E-4959-BE91-66C422A98DD4}"/>
              </a:ext>
            </a:extLst>
          </p:cNvPr>
          <p:cNvCxnSpPr>
            <a:cxnSpLocks/>
          </p:cNvCxnSpPr>
          <p:nvPr/>
        </p:nvCxnSpPr>
        <p:spPr>
          <a:xfrm>
            <a:off x="2888974" y="3525078"/>
            <a:ext cx="1828800" cy="0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CABDDE16-FC67-4B49-A3E8-AD9DE09DFE08}"/>
              </a:ext>
            </a:extLst>
          </p:cNvPr>
          <p:cNvSpPr txBox="1"/>
          <p:nvPr/>
        </p:nvSpPr>
        <p:spPr>
          <a:xfrm>
            <a:off x="1146314" y="3198167"/>
            <a:ext cx="1763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loup est</a:t>
            </a:r>
            <a:endParaRPr lang="fr-FR" sz="24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9F28734-FEF7-4A66-A412-95F9B3B3B507}"/>
              </a:ext>
            </a:extLst>
          </p:cNvPr>
          <p:cNvSpPr txBox="1"/>
          <p:nvPr/>
        </p:nvSpPr>
        <p:spPr>
          <a:xfrm>
            <a:off x="4810540" y="3198167"/>
            <a:ext cx="265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FB0F3E8-7577-4BB4-9FF3-AA5F53760CB5}"/>
              </a:ext>
            </a:extLst>
          </p:cNvPr>
          <p:cNvSpPr txBox="1"/>
          <p:nvPr/>
        </p:nvSpPr>
        <p:spPr>
          <a:xfrm>
            <a:off x="5168349" y="3198167"/>
            <a:ext cx="702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a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916F257-94C5-4D17-8402-BFD524396594}"/>
              </a:ext>
            </a:extLst>
          </p:cNvPr>
          <p:cNvSpPr txBox="1"/>
          <p:nvPr/>
        </p:nvSpPr>
        <p:spPr>
          <a:xfrm>
            <a:off x="8065151" y="3198166"/>
            <a:ext cx="1325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tous les</a:t>
            </a:r>
            <a:endParaRPr lang="fr-FR" sz="2400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E74AE62-D4E7-4CBC-B2BB-3C0B5DC59522}"/>
              </a:ext>
            </a:extLst>
          </p:cNvPr>
          <p:cNvSpPr txBox="1"/>
          <p:nvPr/>
        </p:nvSpPr>
        <p:spPr>
          <a:xfrm>
            <a:off x="11504089" y="3198166"/>
            <a:ext cx="265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67C736C5-78F1-4EA0-978F-2E52EEBA4DB6}"/>
              </a:ext>
            </a:extLst>
          </p:cNvPr>
          <p:cNvCxnSpPr>
            <a:cxnSpLocks/>
          </p:cNvCxnSpPr>
          <p:nvPr/>
        </p:nvCxnSpPr>
        <p:spPr>
          <a:xfrm>
            <a:off x="6958594" y="4651513"/>
            <a:ext cx="1769165" cy="0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DC21E9B4-676F-4759-93C8-DB2F26BEF970}"/>
              </a:ext>
            </a:extLst>
          </p:cNvPr>
          <p:cNvCxnSpPr>
            <a:cxnSpLocks/>
          </p:cNvCxnSpPr>
          <p:nvPr/>
        </p:nvCxnSpPr>
        <p:spPr>
          <a:xfrm>
            <a:off x="9290976" y="4651513"/>
            <a:ext cx="2213113" cy="0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08BE1879-60EA-4919-8A6A-BCDB5A19D05C}"/>
              </a:ext>
            </a:extLst>
          </p:cNvPr>
          <p:cNvSpPr txBox="1"/>
          <p:nvPr/>
        </p:nvSpPr>
        <p:spPr>
          <a:xfrm>
            <a:off x="1242240" y="5412362"/>
            <a:ext cx="3293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chez monsieur Lapin .</a:t>
            </a:r>
            <a:endParaRPr lang="fr-FR" sz="2400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14F80F83-AFE5-47FB-A1AB-2FB5C6A0C814}"/>
              </a:ext>
            </a:extLst>
          </p:cNvPr>
          <p:cNvSpPr txBox="1"/>
          <p:nvPr/>
        </p:nvSpPr>
        <p:spPr>
          <a:xfrm>
            <a:off x="1146314" y="4300356"/>
            <a:ext cx="1077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Ils ont</a:t>
            </a:r>
            <a:endParaRPr lang="fr-FR" sz="2400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D8D47772-FB18-46C5-8EE8-DFD65CCF10D4}"/>
              </a:ext>
            </a:extLst>
          </p:cNvPr>
          <p:cNvSpPr txBox="1"/>
          <p:nvPr/>
        </p:nvSpPr>
        <p:spPr>
          <a:xfrm>
            <a:off x="4107572" y="4293730"/>
            <a:ext cx="3022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leur maison et sont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5789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5" grpId="0"/>
      <p:bldP spid="16" grpId="0"/>
      <p:bldP spid="17" grpId="0"/>
      <p:bldP spid="20" grpId="0"/>
      <p:bldP spid="21" grpId="0"/>
      <p:bldP spid="25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BADCB27B-8D25-4806-A473-AEC9A732DE8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69" y="107276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E111BBA-2534-4587-8D5A-30F007CCD3F0}"/>
              </a:ext>
            </a:extLst>
          </p:cNvPr>
          <p:cNvSpPr txBox="1"/>
          <p:nvPr/>
        </p:nvSpPr>
        <p:spPr>
          <a:xfrm>
            <a:off x="5374385" y="331306"/>
            <a:ext cx="1647229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B268B9-0189-431A-99EB-835F1EF060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10"/>
          <a:stretch/>
        </p:blipFill>
        <p:spPr bwMode="auto">
          <a:xfrm>
            <a:off x="102000" y="1967704"/>
            <a:ext cx="11988000" cy="3166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2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9AEB42-F9F9-4599-AF33-1BA15D3B0B7B}"/>
              </a:ext>
            </a:extLst>
          </p:cNvPr>
          <p:cNvSpPr/>
          <p:nvPr/>
        </p:nvSpPr>
        <p:spPr>
          <a:xfrm>
            <a:off x="971535" y="1085220"/>
            <a:ext cx="10548731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Pour terminer</a:t>
            </a: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Je vous encourage d’aller lire 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Je suis revenu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Il est revenu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… Vous pouvez aussi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écouter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tapant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titres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sur un moteur de recherche. </a:t>
            </a:r>
          </a:p>
          <a:p>
            <a:pPr>
              <a:lnSpc>
                <a:spcPct val="20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Vous allez découvrir l’humour de Geoffroy de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Pennart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et vous allez voir que tout le monde a besoin d’amis, même les loups !</a:t>
            </a:r>
          </a:p>
        </p:txBody>
      </p:sp>
    </p:spTree>
    <p:extLst>
      <p:ext uri="{BB962C8B-B14F-4D97-AF65-F5344CB8AC3E}">
        <p14:creationId xmlns:p14="http://schemas.microsoft.com/office/powerpoint/2010/main" val="244564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7E6D2C4-D2C0-4984-AE0D-43DBA5BA799E}"/>
              </a:ext>
            </a:extLst>
          </p:cNvPr>
          <p:cNvSpPr txBox="1"/>
          <p:nvPr/>
        </p:nvSpPr>
        <p:spPr>
          <a:xfrm>
            <a:off x="1755913" y="345036"/>
            <a:ext cx="856179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Comment reconnaître le passé composé 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8C9BCF9-88CA-4E29-B098-E8AC5C3A0F0C}"/>
              </a:ext>
            </a:extLst>
          </p:cNvPr>
          <p:cNvSpPr txBox="1"/>
          <p:nvPr/>
        </p:nvSpPr>
        <p:spPr>
          <a:xfrm>
            <a:off x="1999420" y="1528250"/>
            <a:ext cx="8193159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Lecture d’un texte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Se poser des questions sur le texte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Comprendre le texte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Conjugaison</a:t>
            </a: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Découvrir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et apprendre à conjuguer le passé composé (1)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Apprendre à mémoriser pour écrire sans faire d’erreur</a:t>
            </a:r>
          </a:p>
        </p:txBody>
      </p:sp>
    </p:spTree>
    <p:extLst>
      <p:ext uri="{BB962C8B-B14F-4D97-AF65-F5344CB8AC3E}">
        <p14:creationId xmlns:p14="http://schemas.microsoft.com/office/powerpoint/2010/main" val="415234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6A389E0-EEF4-414B-BFA8-AC18BD17A43A}"/>
              </a:ext>
            </a:extLst>
          </p:cNvPr>
          <p:cNvSpPr txBox="1"/>
          <p:nvPr/>
        </p:nvSpPr>
        <p:spPr>
          <a:xfrm>
            <a:off x="2806889" y="2770496"/>
            <a:ext cx="657822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Lecture : je lis et je comprends</a:t>
            </a:r>
          </a:p>
        </p:txBody>
      </p:sp>
    </p:spTree>
    <p:extLst>
      <p:ext uri="{BB962C8B-B14F-4D97-AF65-F5344CB8AC3E}">
        <p14:creationId xmlns:p14="http://schemas.microsoft.com/office/powerpoint/2010/main" val="2393658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affichage classe consigne je lis">
            <a:extLst>
              <a:ext uri="{FF2B5EF4-FFF2-40B4-BE49-F238E27FC236}">
                <a16:creationId xmlns:a16="http://schemas.microsoft.com/office/drawing/2014/main" id="{A6D7E1DB-65E9-4043-B153-723E1D5436A7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21" y="199057"/>
            <a:ext cx="1232535" cy="90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A93803B-A873-456D-8BD2-5AD95ED1F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80171"/>
              </p:ext>
            </p:extLst>
          </p:nvPr>
        </p:nvGraphicFramePr>
        <p:xfrm>
          <a:off x="1815548" y="199057"/>
          <a:ext cx="9435548" cy="52717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435548">
                  <a:extLst>
                    <a:ext uri="{9D8B030D-6E8A-4147-A177-3AD203B41FA5}">
                      <a16:colId xmlns:a16="http://schemas.microsoft.com/office/drawing/2014/main" val="42706534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Feuille de Choux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rue de la salade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FOINS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Monsieur le Directeur,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J’ai le grand plaisir de vous annoncer mon retour dans la région !!!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suis en très grande forme !!!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Savez-vous que j’aime énormément les lapins !!!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connais d’ailleurs une excellente recette de lapin aux pruneaux !!!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  <a:latin typeface="Freestyle Script" panose="030804020302050B0404" pitchFamily="66" charset="0"/>
                          <a:cs typeface="Arial" panose="020B0604020202020204" pitchFamily="34" charset="0"/>
                        </a:rPr>
                        <a:t>Le Loup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7763499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CAF157A-1918-4B50-BF49-C5072717CD83}"/>
              </a:ext>
            </a:extLst>
          </p:cNvPr>
          <p:cNvSpPr txBox="1"/>
          <p:nvPr/>
        </p:nvSpPr>
        <p:spPr>
          <a:xfrm>
            <a:off x="4817661" y="5735613"/>
            <a:ext cx="680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i="1" dirty="0"/>
              <a:t>Je suis revenu</a:t>
            </a:r>
            <a:r>
              <a:rPr lang="fr-FR" sz="2000" dirty="0"/>
              <a:t>, Geoffroy de </a:t>
            </a:r>
            <a:r>
              <a:rPr lang="fr-FR" sz="2000" dirty="0" err="1"/>
              <a:t>Pennart</a:t>
            </a:r>
            <a:r>
              <a:rPr lang="fr-FR" sz="2000" dirty="0"/>
              <a:t>,©Éditions L</a:t>
            </a:r>
            <a:r>
              <a:rPr lang="fr-FR" sz="2000" dirty="0" smtClean="0"/>
              <a:t>’école </a:t>
            </a:r>
            <a:r>
              <a:rPr lang="fr-FR" sz="2000" dirty="0"/>
              <a:t>des Loisirs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4000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ffichage classe consigne je lis">
            <a:extLst>
              <a:ext uri="{FF2B5EF4-FFF2-40B4-BE49-F238E27FC236}">
                <a16:creationId xmlns:a16="http://schemas.microsoft.com/office/drawing/2014/main" id="{A6E35F93-E744-4E5D-BD87-F13CFE88FF75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65" y="132796"/>
            <a:ext cx="1152000" cy="75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3ADF591-1308-4488-B392-A2B581CF0D30}"/>
              </a:ext>
            </a:extLst>
          </p:cNvPr>
          <p:cNvSpPr/>
          <p:nvPr/>
        </p:nvSpPr>
        <p:spPr>
          <a:xfrm>
            <a:off x="1470991" y="0"/>
            <a:ext cx="10376452" cy="6814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soir, monsieur Lapin a peur d’aller se coucher. Il vient de lire dans son journal une nouvelle terrifiante ! LE LOUP EST REVENU ! Monsieur Lapin se précipite pour fermer la porte à double tour quand soudain : </a:t>
            </a:r>
            <a:endParaRPr lang="fr-FR" sz="2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TOC ! TOC ! TOC ! » </a:t>
            </a:r>
            <a:endParaRPr lang="fr-FR" sz="2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Oh, mon Dieu ! C’est LE LOUP ! »</a:t>
            </a:r>
            <a:endParaRPr lang="fr-FR" sz="2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OUVRE ! OUVRE VITE ! </a:t>
            </a:r>
            <a:r>
              <a:rPr lang="fr-FR" sz="2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DÉPÊCHE-TOI</a:t>
            </a: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! C’est nous, les Trois Petits Cochons. S’il te plait, monsieur Lapin, laisse-nous entrer. Nous avons terriblement peur. LE LOUP EST REVENU ! »</a:t>
            </a:r>
            <a:endParaRPr lang="fr-FR" sz="2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Entrez, mes amis, entrez », leur dit monsieur Lapin, soulagé. À peine la porte est-elle refermée que soudain : </a:t>
            </a:r>
            <a:endParaRPr lang="fr-FR" sz="2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TOC ! TOC ! TOC ! » </a:t>
            </a:r>
            <a:endParaRPr lang="fr-FR" sz="2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</a:t>
            </a:r>
            <a:r>
              <a:rPr lang="fr-FR" sz="2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Aïe</a:t>
            </a: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aïe</a:t>
            </a: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aïe</a:t>
            </a: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! Voici le LOUP ! »</a:t>
            </a:r>
            <a:endParaRPr lang="fr-FR" sz="2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fr-FR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C’est moi, madame Chèvre avec mes sept petits chevreaux. Nous venons nous réfugier chez toi. Connais-tu l’affreuse nouvelle ? LE LOUP EST REVENU ! »</a:t>
            </a:r>
            <a:r>
              <a:rPr lang="fr-FR" sz="2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>
              <a:spcAft>
                <a:spcPts val="800"/>
              </a:spcAft>
            </a:pPr>
            <a:endParaRPr lang="fr-FR" sz="1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sz="2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loup est revenu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Geoffroy de </a:t>
            </a:r>
            <a:r>
              <a:rPr lang="fr-F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Pennart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 </a:t>
            </a:r>
            <a:r>
              <a:rPr lang="fr-FR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Éditions </a:t>
            </a:r>
            <a:r>
              <a:rPr lang="fr-FR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L’école 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</a:t>
            </a:r>
            <a:r>
              <a:rPr lang="fr-FR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loisirs</a:t>
            </a:r>
            <a:endParaRPr lang="fr-F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3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78395EC-39B8-41F9-BAC1-A2762C852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84" y="218444"/>
            <a:ext cx="1076325" cy="1790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2E692E8-8544-46DD-8002-8433E3B88641}"/>
              </a:ext>
            </a:extLst>
          </p:cNvPr>
          <p:cNvSpPr txBox="1"/>
          <p:nvPr/>
        </p:nvSpPr>
        <p:spPr>
          <a:xfrm>
            <a:off x="1563755" y="185097"/>
            <a:ext cx="10217428" cy="6370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Qu’avons-nous appris aujourd’hui ?</a:t>
            </a: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Nous avons appris à mettre en relation différentes informations pour comprendre les intentions de l’auteur.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Veut-il effrayer ou amuser le lecteur ?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lisant le début de l’histoire 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loup est revenu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en comprenant le vocabulaire et les procédés d’écriture, on peut penser que l’histoire va faire peur au lecteur, que le loup est de nouveau un personnage effrayant et cruel.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Et pourtant….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Lorsque l’on lit la page de garde du livre </a:t>
            </a:r>
            <a:r>
              <a:rPr lang="fr-F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suis revenu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on perçoit de l’humour grâce aux jeux de mots.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faut donc poursuivre la lecture de ces deux albums pour découvrir le fin mot de l’histoire….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76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F54F837-4DF0-4E32-9902-8E1B46575FC8}"/>
              </a:ext>
            </a:extLst>
          </p:cNvPr>
          <p:cNvSpPr txBox="1"/>
          <p:nvPr/>
        </p:nvSpPr>
        <p:spPr>
          <a:xfrm>
            <a:off x="2357601" y="2905780"/>
            <a:ext cx="787436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Conjugaison :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passé composé (1)</a:t>
            </a:r>
          </a:p>
        </p:txBody>
      </p:sp>
    </p:spTree>
    <p:extLst>
      <p:ext uri="{BB962C8B-B14F-4D97-AF65-F5344CB8AC3E}">
        <p14:creationId xmlns:p14="http://schemas.microsoft.com/office/powerpoint/2010/main" val="292492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Recherche Chercher Trouver - Images vectorielles gratuites sur Pixabay">
            <a:extLst>
              <a:ext uri="{FF2B5EF4-FFF2-40B4-BE49-F238E27FC236}">
                <a16:creationId xmlns:a16="http://schemas.microsoft.com/office/drawing/2014/main" id="{95DE5528-CE29-4ED1-9571-7C9D011B267C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62" y="145791"/>
            <a:ext cx="940902" cy="9204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09BFCD-7F98-48B6-98E8-EE911BC204B1}"/>
              </a:ext>
            </a:extLst>
          </p:cNvPr>
          <p:cNvSpPr/>
          <p:nvPr/>
        </p:nvSpPr>
        <p:spPr>
          <a:xfrm>
            <a:off x="2133600" y="168720"/>
            <a:ext cx="8203096" cy="2932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loup est revenu </a:t>
            </a:r>
            <a:r>
              <a:rPr lang="fr-FR" sz="24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depuis quelques jours 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Il a effrayé tous les animaux. Les cochons, la chèvre et les chevreaux ont quitté leur logement. Ils sont allés chez le lapin pour s’y réfugier.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975AABD-E947-4204-B107-EDE61EB26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440361"/>
              </p:ext>
            </p:extLst>
          </p:nvPr>
        </p:nvGraphicFramePr>
        <p:xfrm>
          <a:off x="2802724" y="3694705"/>
          <a:ext cx="7441206" cy="27245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3502">
                  <a:extLst>
                    <a:ext uri="{9D8B030D-6E8A-4147-A177-3AD203B41FA5}">
                      <a16:colId xmlns:a16="http://schemas.microsoft.com/office/drawing/2014/main" val="631387255"/>
                    </a:ext>
                  </a:extLst>
                </a:gridCol>
                <a:gridCol w="2802448">
                  <a:extLst>
                    <a:ext uri="{9D8B030D-6E8A-4147-A177-3AD203B41FA5}">
                      <a16:colId xmlns:a16="http://schemas.microsoft.com/office/drawing/2014/main" val="1290658754"/>
                    </a:ext>
                  </a:extLst>
                </a:gridCol>
                <a:gridCol w="3015256">
                  <a:extLst>
                    <a:ext uri="{9D8B030D-6E8A-4147-A177-3AD203B41FA5}">
                      <a16:colId xmlns:a16="http://schemas.microsoft.com/office/drawing/2014/main" val="1752304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3444522"/>
                  </a:ext>
                </a:extLst>
              </a:tr>
              <a:tr h="767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</a:t>
                      </a:r>
                      <a:r>
                        <a:rPr lang="fr-FR" sz="2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</a:t>
                      </a:r>
                      <a:r>
                        <a:rPr lang="fr-FR" sz="2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u="sng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effrayé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2506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Ils </a:t>
                      </a:r>
                      <a:r>
                        <a:rPr lang="fr-FR" sz="2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sont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allé</a:t>
                      </a:r>
                      <a:r>
                        <a:rPr lang="fr-FR" sz="2400" b="1" u="sng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fr-FR" sz="2400" b="1" u="sng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ils </a:t>
                      </a:r>
                      <a:r>
                        <a:rPr lang="fr-FR" sz="2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ont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quitté</a:t>
                      </a:r>
                      <a:endParaRPr lang="fr-FR" sz="2400" u="sng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399893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41DFEA6-06BE-4522-B963-081FB952F6BD}"/>
              </a:ext>
            </a:extLst>
          </p:cNvPr>
          <p:cNvSpPr txBox="1"/>
          <p:nvPr/>
        </p:nvSpPr>
        <p:spPr>
          <a:xfrm>
            <a:off x="5459895" y="3909340"/>
            <a:ext cx="450574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A006721-3052-4638-BF09-4964E5E7778B}"/>
              </a:ext>
            </a:extLst>
          </p:cNvPr>
          <p:cNvSpPr txBox="1"/>
          <p:nvPr/>
        </p:nvSpPr>
        <p:spPr>
          <a:xfrm>
            <a:off x="8368857" y="3909340"/>
            <a:ext cx="450574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5B01C50-E262-45F1-B9F8-5C5658B6ED1C}"/>
              </a:ext>
            </a:extLst>
          </p:cNvPr>
          <p:cNvSpPr txBox="1"/>
          <p:nvPr/>
        </p:nvSpPr>
        <p:spPr>
          <a:xfrm>
            <a:off x="3372679" y="4911969"/>
            <a:ext cx="450574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21C11C5-F9EA-40F8-B1D5-06075021C263}"/>
              </a:ext>
            </a:extLst>
          </p:cNvPr>
          <p:cNvSpPr txBox="1"/>
          <p:nvPr/>
        </p:nvSpPr>
        <p:spPr>
          <a:xfrm>
            <a:off x="3372679" y="5735003"/>
            <a:ext cx="450574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B039E98-8AF9-4DD7-84C5-D3037C8E8E51}"/>
              </a:ext>
            </a:extLst>
          </p:cNvPr>
          <p:cNvSpPr txBox="1"/>
          <p:nvPr/>
        </p:nvSpPr>
        <p:spPr>
          <a:xfrm>
            <a:off x="4575476" y="3756940"/>
            <a:ext cx="2411896" cy="1015663"/>
          </a:xfrm>
          <a:prstGeom prst="rect">
            <a:avLst/>
          </a:prstGeom>
          <a:solidFill>
            <a:srgbClr val="CC00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verbe conjugué avec l’auxiliaire être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0FE6910-7225-43F1-AF8E-CF0ACBF1D018}"/>
              </a:ext>
            </a:extLst>
          </p:cNvPr>
          <p:cNvSpPr txBox="1"/>
          <p:nvPr/>
        </p:nvSpPr>
        <p:spPr>
          <a:xfrm>
            <a:off x="7554176" y="3756940"/>
            <a:ext cx="2411896" cy="1015663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verbe conjugué avec l’auxiliaire avoir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BE68AD3-C32D-43CC-903D-A0D8DFB34924}"/>
              </a:ext>
            </a:extLst>
          </p:cNvPr>
          <p:cNvSpPr txBox="1"/>
          <p:nvPr/>
        </p:nvSpPr>
        <p:spPr>
          <a:xfrm>
            <a:off x="2934270" y="5007303"/>
            <a:ext cx="1200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singulier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8CC8EDD-4A3F-496A-BCB1-6D7839543344}"/>
              </a:ext>
            </a:extLst>
          </p:cNvPr>
          <p:cNvSpPr txBox="1"/>
          <p:nvPr/>
        </p:nvSpPr>
        <p:spPr>
          <a:xfrm>
            <a:off x="3061252" y="5805546"/>
            <a:ext cx="10734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pluriel</a:t>
            </a:r>
          </a:p>
        </p:txBody>
      </p:sp>
    </p:spTree>
    <p:extLst>
      <p:ext uri="{BB962C8B-B14F-4D97-AF65-F5344CB8AC3E}">
        <p14:creationId xmlns:p14="http://schemas.microsoft.com/office/powerpoint/2010/main" val="5483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 animBg="1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5768862-9141-4E62-AD3F-D57F48E2532B}"/>
              </a:ext>
            </a:extLst>
          </p:cNvPr>
          <p:cNvSpPr/>
          <p:nvPr/>
        </p:nvSpPr>
        <p:spPr>
          <a:xfrm>
            <a:off x="2292625" y="1011384"/>
            <a:ext cx="8428383" cy="2547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donné mon goûter à ma copine car elle avait faim.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Elles sont revenues du marché, elles ont rapporté des fruits.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Ils sont partis à 6h ce matin, et sont enfin arrivés !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 tu as relu ton texte pour le présenter aux élèves de CP.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97BBAE5-08AF-4B01-98ED-00D7D8519972}"/>
              </a:ext>
            </a:extLst>
          </p:cNvPr>
          <p:cNvSpPr txBox="1"/>
          <p:nvPr/>
        </p:nvSpPr>
        <p:spPr>
          <a:xfrm>
            <a:off x="3233529" y="238539"/>
            <a:ext cx="7103165" cy="45878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Souligne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verbes conjugués au passé composé</a:t>
            </a:r>
          </a:p>
        </p:txBody>
      </p:sp>
      <p:pic>
        <p:nvPicPr>
          <p:cNvPr id="4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55863397-B22F-47B4-B4CC-D6F71E04E98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29" y="127511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3B5DA79-6689-440A-96A5-C5805B4E91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292690"/>
              </p:ext>
            </p:extLst>
          </p:nvPr>
        </p:nvGraphicFramePr>
        <p:xfrm>
          <a:off x="2921993" y="3982658"/>
          <a:ext cx="6639560" cy="24096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19780">
                  <a:extLst>
                    <a:ext uri="{9D8B030D-6E8A-4147-A177-3AD203B41FA5}">
                      <a16:colId xmlns:a16="http://schemas.microsoft.com/office/drawing/2014/main" val="1879442461"/>
                    </a:ext>
                  </a:extLst>
                </a:gridCol>
                <a:gridCol w="3319780">
                  <a:extLst>
                    <a:ext uri="{9D8B030D-6E8A-4147-A177-3AD203B41FA5}">
                      <a16:colId xmlns:a16="http://schemas.microsoft.com/office/drawing/2014/main" val="1136972515"/>
                    </a:ext>
                  </a:extLst>
                </a:gridCol>
              </a:tblGrid>
              <a:tr h="45286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Passé composé des </a:t>
                      </a:r>
                      <a:r>
                        <a:rPr lang="fr-FR" sz="2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verbes du 1</a:t>
                      </a:r>
                      <a:r>
                        <a:rPr lang="fr-FR" sz="2400" u="sng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fr-FR" sz="24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groupe</a:t>
                      </a:r>
                      <a:endParaRPr lang="fr-FR" sz="2400" u="sng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280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highlight>
                            <a:srgbClr val="CC00CC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Être</a:t>
                      </a:r>
                      <a:endParaRPr lang="fr-FR" sz="2400" dirty="0">
                        <a:effectLst/>
                        <a:highlight>
                          <a:srgbClr val="CC00CC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Avoir</a:t>
                      </a:r>
                      <a:endParaRPr lang="fr-FR" sz="2400" dirty="0"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84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4505094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F6CF19B-8478-4CAE-8918-A513FBC717C4}"/>
              </a:ext>
            </a:extLst>
          </p:cNvPr>
          <p:cNvSpPr txBox="1"/>
          <p:nvPr/>
        </p:nvSpPr>
        <p:spPr>
          <a:xfrm>
            <a:off x="2540113" y="1120973"/>
            <a:ext cx="1359535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donn</a:t>
            </a:r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F49C56F-F2C8-4974-A590-14FAC929BCAA}"/>
              </a:ext>
            </a:extLst>
          </p:cNvPr>
          <p:cNvSpPr txBox="1"/>
          <p:nvPr/>
        </p:nvSpPr>
        <p:spPr>
          <a:xfrm>
            <a:off x="7368208" y="1780700"/>
            <a:ext cx="1842054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highlight>
                  <a:srgbClr val="00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ont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rapport</a:t>
            </a:r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D150EE8-CDE8-4D29-A78C-E2B7EFFFA34F}"/>
              </a:ext>
            </a:extLst>
          </p:cNvPr>
          <p:cNvSpPr txBox="1"/>
          <p:nvPr/>
        </p:nvSpPr>
        <p:spPr>
          <a:xfrm>
            <a:off x="6620645" y="2427184"/>
            <a:ext cx="2271563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highlight>
                  <a:srgbClr val="CC00CC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sont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arriv</a:t>
            </a:r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2675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38255 0.5393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28" y="26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2.96296E-6 L -0.03203 0.5321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2" y="2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5.55112E-17 L -0.26537 0.3525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68" y="1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2546</TotalTime>
  <Words>435</Words>
  <Application>Microsoft Office PowerPoint</Application>
  <PresentationFormat>Grand écran</PresentationFormat>
  <Paragraphs>134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Freestyle Script</vt:lpstr>
      <vt:lpstr>Times New Roman</vt:lpstr>
      <vt:lpstr>Wingdings</vt:lpstr>
      <vt:lpstr>Thème Office</vt:lpstr>
      <vt:lpstr>Français CE2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Français CE2</dc:title>
  <dc:creator>Ingrid FAUVIAU</dc:creator>
  <cp:lastModifiedBy>ANNE SZYMCZAK</cp:lastModifiedBy>
  <cp:revision>17</cp:revision>
  <dcterms:created xsi:type="dcterms:W3CDTF">2020-04-29T15:45:25Z</dcterms:created>
  <dcterms:modified xsi:type="dcterms:W3CDTF">2020-05-07T08:20:19Z</dcterms:modified>
</cp:coreProperties>
</file>