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6" r:id="rId4"/>
    <p:sldId id="256" r:id="rId5"/>
    <p:sldId id="268" r:id="rId6"/>
    <p:sldId id="270" r:id="rId7"/>
    <p:sldId id="267" r:id="rId8"/>
    <p:sldId id="271" r:id="rId9"/>
    <p:sldId id="272" r:id="rId10"/>
    <p:sldId id="273" r:id="rId11"/>
    <p:sldId id="274" r:id="rId12"/>
    <p:sldId id="264" r:id="rId13"/>
    <p:sldId id="275" r:id="rId14"/>
    <p:sldId id="277" r:id="rId15"/>
    <p:sldId id="276"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D8E38A-CDFB-4A37-832B-3C90411CF61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595D33F-8C63-4093-A606-DA91C51BD8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773FC5E-D574-4CC7-BC7F-8B06C6BBCA16}"/>
              </a:ext>
            </a:extLst>
          </p:cNvPr>
          <p:cNvSpPr>
            <a:spLocks noGrp="1"/>
          </p:cNvSpPr>
          <p:nvPr>
            <p:ph type="dt" sz="half" idx="10"/>
          </p:nvPr>
        </p:nvSpPr>
        <p:spPr/>
        <p:txBody>
          <a:bodyPr/>
          <a:lstStyle/>
          <a:p>
            <a:fld id="{59547040-5A91-4371-B487-B2ED49533A26}" type="datetimeFigureOut">
              <a:rPr lang="fr-FR" smtClean="0"/>
              <a:t>07/05/2020</a:t>
            </a:fld>
            <a:endParaRPr lang="fr-FR"/>
          </a:p>
        </p:txBody>
      </p:sp>
      <p:sp>
        <p:nvSpPr>
          <p:cNvPr id="5" name="Espace réservé du pied de page 4">
            <a:extLst>
              <a:ext uri="{FF2B5EF4-FFF2-40B4-BE49-F238E27FC236}">
                <a16:creationId xmlns:a16="http://schemas.microsoft.com/office/drawing/2014/main" id="{86F14EF0-B110-4C09-887D-BF9DB520C9D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5A58809-3B4B-4D77-9187-B0BCA124060B}"/>
              </a:ext>
            </a:extLst>
          </p:cNvPr>
          <p:cNvSpPr>
            <a:spLocks noGrp="1"/>
          </p:cNvSpPr>
          <p:nvPr>
            <p:ph type="sldNum" sz="quarter" idx="12"/>
          </p:nvPr>
        </p:nvSpPr>
        <p:spPr/>
        <p:txBody>
          <a:bodyPr/>
          <a:lstStyle/>
          <a:p>
            <a:fld id="{76EBA31F-3DBE-4EC7-9898-071E0E9E966D}" type="slidenum">
              <a:rPr lang="fr-FR" smtClean="0"/>
              <a:t>‹N°›</a:t>
            </a:fld>
            <a:endParaRPr lang="fr-FR"/>
          </a:p>
        </p:txBody>
      </p:sp>
    </p:spTree>
    <p:extLst>
      <p:ext uri="{BB962C8B-B14F-4D97-AF65-F5344CB8AC3E}">
        <p14:creationId xmlns:p14="http://schemas.microsoft.com/office/powerpoint/2010/main" val="1918297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27C9B9-10A2-4DA5-9938-3F33E831F99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15B7151-17B7-47F7-81D8-4F158742D4A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A7BE307-650D-4360-81A2-E8EEED5C6824}"/>
              </a:ext>
            </a:extLst>
          </p:cNvPr>
          <p:cNvSpPr>
            <a:spLocks noGrp="1"/>
          </p:cNvSpPr>
          <p:nvPr>
            <p:ph type="dt" sz="half" idx="10"/>
          </p:nvPr>
        </p:nvSpPr>
        <p:spPr/>
        <p:txBody>
          <a:bodyPr/>
          <a:lstStyle/>
          <a:p>
            <a:fld id="{59547040-5A91-4371-B487-B2ED49533A26}" type="datetimeFigureOut">
              <a:rPr lang="fr-FR" smtClean="0"/>
              <a:t>07/05/2020</a:t>
            </a:fld>
            <a:endParaRPr lang="fr-FR"/>
          </a:p>
        </p:txBody>
      </p:sp>
      <p:sp>
        <p:nvSpPr>
          <p:cNvPr id="5" name="Espace réservé du pied de page 4">
            <a:extLst>
              <a:ext uri="{FF2B5EF4-FFF2-40B4-BE49-F238E27FC236}">
                <a16:creationId xmlns:a16="http://schemas.microsoft.com/office/drawing/2014/main" id="{58C00BA0-4ADA-4B48-A8B4-D9226A9F8D6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903955F-77A4-4C05-9A48-185DAE1708AA}"/>
              </a:ext>
            </a:extLst>
          </p:cNvPr>
          <p:cNvSpPr>
            <a:spLocks noGrp="1"/>
          </p:cNvSpPr>
          <p:nvPr>
            <p:ph type="sldNum" sz="quarter" idx="12"/>
          </p:nvPr>
        </p:nvSpPr>
        <p:spPr/>
        <p:txBody>
          <a:bodyPr/>
          <a:lstStyle/>
          <a:p>
            <a:fld id="{76EBA31F-3DBE-4EC7-9898-071E0E9E966D}" type="slidenum">
              <a:rPr lang="fr-FR" smtClean="0"/>
              <a:t>‹N°›</a:t>
            </a:fld>
            <a:endParaRPr lang="fr-FR"/>
          </a:p>
        </p:txBody>
      </p:sp>
    </p:spTree>
    <p:extLst>
      <p:ext uri="{BB962C8B-B14F-4D97-AF65-F5344CB8AC3E}">
        <p14:creationId xmlns:p14="http://schemas.microsoft.com/office/powerpoint/2010/main" val="382583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A5ED636-D095-4B93-A580-4A4EB3CF2E7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639385E-5A1C-4B82-A64C-938BF877ADD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1F4E9C0-C641-41A6-8E4D-E6B5AF845D13}"/>
              </a:ext>
            </a:extLst>
          </p:cNvPr>
          <p:cNvSpPr>
            <a:spLocks noGrp="1"/>
          </p:cNvSpPr>
          <p:nvPr>
            <p:ph type="dt" sz="half" idx="10"/>
          </p:nvPr>
        </p:nvSpPr>
        <p:spPr/>
        <p:txBody>
          <a:bodyPr/>
          <a:lstStyle/>
          <a:p>
            <a:fld id="{59547040-5A91-4371-B487-B2ED49533A26}" type="datetimeFigureOut">
              <a:rPr lang="fr-FR" smtClean="0"/>
              <a:t>07/05/2020</a:t>
            </a:fld>
            <a:endParaRPr lang="fr-FR"/>
          </a:p>
        </p:txBody>
      </p:sp>
      <p:sp>
        <p:nvSpPr>
          <p:cNvPr id="5" name="Espace réservé du pied de page 4">
            <a:extLst>
              <a:ext uri="{FF2B5EF4-FFF2-40B4-BE49-F238E27FC236}">
                <a16:creationId xmlns:a16="http://schemas.microsoft.com/office/drawing/2014/main" id="{843C268E-D73E-4F20-9868-B67260179CD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C77C5A8-B688-4205-9931-3A997594FDAB}"/>
              </a:ext>
            </a:extLst>
          </p:cNvPr>
          <p:cNvSpPr>
            <a:spLocks noGrp="1"/>
          </p:cNvSpPr>
          <p:nvPr>
            <p:ph type="sldNum" sz="quarter" idx="12"/>
          </p:nvPr>
        </p:nvSpPr>
        <p:spPr/>
        <p:txBody>
          <a:bodyPr/>
          <a:lstStyle/>
          <a:p>
            <a:fld id="{76EBA31F-3DBE-4EC7-9898-071E0E9E966D}" type="slidenum">
              <a:rPr lang="fr-FR" smtClean="0"/>
              <a:t>‹N°›</a:t>
            </a:fld>
            <a:endParaRPr lang="fr-FR"/>
          </a:p>
        </p:txBody>
      </p:sp>
    </p:spTree>
    <p:extLst>
      <p:ext uri="{BB962C8B-B14F-4D97-AF65-F5344CB8AC3E}">
        <p14:creationId xmlns:p14="http://schemas.microsoft.com/office/powerpoint/2010/main" val="2261940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3EA145-5663-4AA9-9D97-417570B3ABC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7D5F835-C70B-4B62-922C-4EAC9B7C99A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EF14FE4-28D4-483C-974C-AE8F8810B995}"/>
              </a:ext>
            </a:extLst>
          </p:cNvPr>
          <p:cNvSpPr>
            <a:spLocks noGrp="1"/>
          </p:cNvSpPr>
          <p:nvPr>
            <p:ph type="dt" sz="half" idx="10"/>
          </p:nvPr>
        </p:nvSpPr>
        <p:spPr/>
        <p:txBody>
          <a:bodyPr/>
          <a:lstStyle/>
          <a:p>
            <a:fld id="{59547040-5A91-4371-B487-B2ED49533A26}" type="datetimeFigureOut">
              <a:rPr lang="fr-FR" smtClean="0"/>
              <a:t>07/05/2020</a:t>
            </a:fld>
            <a:endParaRPr lang="fr-FR"/>
          </a:p>
        </p:txBody>
      </p:sp>
      <p:sp>
        <p:nvSpPr>
          <p:cNvPr id="5" name="Espace réservé du pied de page 4">
            <a:extLst>
              <a:ext uri="{FF2B5EF4-FFF2-40B4-BE49-F238E27FC236}">
                <a16:creationId xmlns:a16="http://schemas.microsoft.com/office/drawing/2014/main" id="{2F7406B6-7E5E-45FF-8ACD-40D5112FEA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E297413-1268-4A4F-9EC1-F968B890FCCE}"/>
              </a:ext>
            </a:extLst>
          </p:cNvPr>
          <p:cNvSpPr>
            <a:spLocks noGrp="1"/>
          </p:cNvSpPr>
          <p:nvPr>
            <p:ph type="sldNum" sz="quarter" idx="12"/>
          </p:nvPr>
        </p:nvSpPr>
        <p:spPr/>
        <p:txBody>
          <a:bodyPr/>
          <a:lstStyle/>
          <a:p>
            <a:fld id="{76EBA31F-3DBE-4EC7-9898-071E0E9E966D}" type="slidenum">
              <a:rPr lang="fr-FR" smtClean="0"/>
              <a:t>‹N°›</a:t>
            </a:fld>
            <a:endParaRPr lang="fr-FR"/>
          </a:p>
        </p:txBody>
      </p:sp>
    </p:spTree>
    <p:extLst>
      <p:ext uri="{BB962C8B-B14F-4D97-AF65-F5344CB8AC3E}">
        <p14:creationId xmlns:p14="http://schemas.microsoft.com/office/powerpoint/2010/main" val="2332004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217FB6-584E-4F4A-A71B-4D98C0F6C39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20A77F3C-B764-4F08-BD48-3CC65F0680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2D0FB3E-3B3F-497E-A770-90982046FD97}"/>
              </a:ext>
            </a:extLst>
          </p:cNvPr>
          <p:cNvSpPr>
            <a:spLocks noGrp="1"/>
          </p:cNvSpPr>
          <p:nvPr>
            <p:ph type="dt" sz="half" idx="10"/>
          </p:nvPr>
        </p:nvSpPr>
        <p:spPr/>
        <p:txBody>
          <a:bodyPr/>
          <a:lstStyle/>
          <a:p>
            <a:fld id="{59547040-5A91-4371-B487-B2ED49533A26}" type="datetimeFigureOut">
              <a:rPr lang="fr-FR" smtClean="0"/>
              <a:t>07/05/2020</a:t>
            </a:fld>
            <a:endParaRPr lang="fr-FR"/>
          </a:p>
        </p:txBody>
      </p:sp>
      <p:sp>
        <p:nvSpPr>
          <p:cNvPr id="5" name="Espace réservé du pied de page 4">
            <a:extLst>
              <a:ext uri="{FF2B5EF4-FFF2-40B4-BE49-F238E27FC236}">
                <a16:creationId xmlns:a16="http://schemas.microsoft.com/office/drawing/2014/main" id="{4B89D032-5967-4E19-81D1-9654C0A3118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182EC35-4C2B-443B-9139-BD5D585680EB}"/>
              </a:ext>
            </a:extLst>
          </p:cNvPr>
          <p:cNvSpPr>
            <a:spLocks noGrp="1"/>
          </p:cNvSpPr>
          <p:nvPr>
            <p:ph type="sldNum" sz="quarter" idx="12"/>
          </p:nvPr>
        </p:nvSpPr>
        <p:spPr/>
        <p:txBody>
          <a:bodyPr/>
          <a:lstStyle/>
          <a:p>
            <a:fld id="{76EBA31F-3DBE-4EC7-9898-071E0E9E966D}" type="slidenum">
              <a:rPr lang="fr-FR" smtClean="0"/>
              <a:t>‹N°›</a:t>
            </a:fld>
            <a:endParaRPr lang="fr-FR"/>
          </a:p>
        </p:txBody>
      </p:sp>
    </p:spTree>
    <p:extLst>
      <p:ext uri="{BB962C8B-B14F-4D97-AF65-F5344CB8AC3E}">
        <p14:creationId xmlns:p14="http://schemas.microsoft.com/office/powerpoint/2010/main" val="64495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F2CF91-D17A-47C0-A277-5823D069F7D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29A89F3-8505-431E-BCDB-737046574C8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90FC50D-54DD-4C11-94CD-2D812167EA55}"/>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70CEA8E-7018-4BC4-AF5A-F887FF2A23F4}"/>
              </a:ext>
            </a:extLst>
          </p:cNvPr>
          <p:cNvSpPr>
            <a:spLocks noGrp="1"/>
          </p:cNvSpPr>
          <p:nvPr>
            <p:ph type="dt" sz="half" idx="10"/>
          </p:nvPr>
        </p:nvSpPr>
        <p:spPr/>
        <p:txBody>
          <a:bodyPr/>
          <a:lstStyle/>
          <a:p>
            <a:fld id="{59547040-5A91-4371-B487-B2ED49533A26}" type="datetimeFigureOut">
              <a:rPr lang="fr-FR" smtClean="0"/>
              <a:t>07/05/2020</a:t>
            </a:fld>
            <a:endParaRPr lang="fr-FR"/>
          </a:p>
        </p:txBody>
      </p:sp>
      <p:sp>
        <p:nvSpPr>
          <p:cNvPr id="6" name="Espace réservé du pied de page 5">
            <a:extLst>
              <a:ext uri="{FF2B5EF4-FFF2-40B4-BE49-F238E27FC236}">
                <a16:creationId xmlns:a16="http://schemas.microsoft.com/office/drawing/2014/main" id="{CB6C1C6D-2A02-4720-B026-FB52B5EC7F5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858BBCF-9D7C-4C18-95B3-6FF5F99BF755}"/>
              </a:ext>
            </a:extLst>
          </p:cNvPr>
          <p:cNvSpPr>
            <a:spLocks noGrp="1"/>
          </p:cNvSpPr>
          <p:nvPr>
            <p:ph type="sldNum" sz="quarter" idx="12"/>
          </p:nvPr>
        </p:nvSpPr>
        <p:spPr/>
        <p:txBody>
          <a:bodyPr/>
          <a:lstStyle/>
          <a:p>
            <a:fld id="{76EBA31F-3DBE-4EC7-9898-071E0E9E966D}" type="slidenum">
              <a:rPr lang="fr-FR" smtClean="0"/>
              <a:t>‹N°›</a:t>
            </a:fld>
            <a:endParaRPr lang="fr-FR"/>
          </a:p>
        </p:txBody>
      </p:sp>
    </p:spTree>
    <p:extLst>
      <p:ext uri="{BB962C8B-B14F-4D97-AF65-F5344CB8AC3E}">
        <p14:creationId xmlns:p14="http://schemas.microsoft.com/office/powerpoint/2010/main" val="1934194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34DFD3-E701-4CEF-AB25-AEAEDECE3CF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84CB2F3-92BB-44A7-BC56-E53CD5DB2E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6D87D08-C581-4790-9251-B0B2BEEDBDB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5BEA9966-8C8D-4D25-863C-56B35E123C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165D1FB-CF46-4253-8E30-3FC9B9A4222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BB09BB6-A1FB-431D-8F56-BC56EF4E8EA9}"/>
              </a:ext>
            </a:extLst>
          </p:cNvPr>
          <p:cNvSpPr>
            <a:spLocks noGrp="1"/>
          </p:cNvSpPr>
          <p:nvPr>
            <p:ph type="dt" sz="half" idx="10"/>
          </p:nvPr>
        </p:nvSpPr>
        <p:spPr/>
        <p:txBody>
          <a:bodyPr/>
          <a:lstStyle/>
          <a:p>
            <a:fld id="{59547040-5A91-4371-B487-B2ED49533A26}" type="datetimeFigureOut">
              <a:rPr lang="fr-FR" smtClean="0"/>
              <a:t>07/05/2020</a:t>
            </a:fld>
            <a:endParaRPr lang="fr-FR"/>
          </a:p>
        </p:txBody>
      </p:sp>
      <p:sp>
        <p:nvSpPr>
          <p:cNvPr id="8" name="Espace réservé du pied de page 7">
            <a:extLst>
              <a:ext uri="{FF2B5EF4-FFF2-40B4-BE49-F238E27FC236}">
                <a16:creationId xmlns:a16="http://schemas.microsoft.com/office/drawing/2014/main" id="{0BD1090D-EF61-47CB-ABFC-45124CA71B5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EBB253A1-070C-480E-8359-8D802EF082DF}"/>
              </a:ext>
            </a:extLst>
          </p:cNvPr>
          <p:cNvSpPr>
            <a:spLocks noGrp="1"/>
          </p:cNvSpPr>
          <p:nvPr>
            <p:ph type="sldNum" sz="quarter" idx="12"/>
          </p:nvPr>
        </p:nvSpPr>
        <p:spPr/>
        <p:txBody>
          <a:bodyPr/>
          <a:lstStyle/>
          <a:p>
            <a:fld id="{76EBA31F-3DBE-4EC7-9898-071E0E9E966D}" type="slidenum">
              <a:rPr lang="fr-FR" smtClean="0"/>
              <a:t>‹N°›</a:t>
            </a:fld>
            <a:endParaRPr lang="fr-FR"/>
          </a:p>
        </p:txBody>
      </p:sp>
    </p:spTree>
    <p:extLst>
      <p:ext uri="{BB962C8B-B14F-4D97-AF65-F5344CB8AC3E}">
        <p14:creationId xmlns:p14="http://schemas.microsoft.com/office/powerpoint/2010/main" val="1744634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992FCF-DC2E-4657-A2B7-02B9D5CF89B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40059FE-5BD2-4C37-B628-B745DCFD81BA}"/>
              </a:ext>
            </a:extLst>
          </p:cNvPr>
          <p:cNvSpPr>
            <a:spLocks noGrp="1"/>
          </p:cNvSpPr>
          <p:nvPr>
            <p:ph type="dt" sz="half" idx="10"/>
          </p:nvPr>
        </p:nvSpPr>
        <p:spPr/>
        <p:txBody>
          <a:bodyPr/>
          <a:lstStyle/>
          <a:p>
            <a:fld id="{59547040-5A91-4371-B487-B2ED49533A26}" type="datetimeFigureOut">
              <a:rPr lang="fr-FR" smtClean="0"/>
              <a:t>07/05/2020</a:t>
            </a:fld>
            <a:endParaRPr lang="fr-FR"/>
          </a:p>
        </p:txBody>
      </p:sp>
      <p:sp>
        <p:nvSpPr>
          <p:cNvPr id="4" name="Espace réservé du pied de page 3">
            <a:extLst>
              <a:ext uri="{FF2B5EF4-FFF2-40B4-BE49-F238E27FC236}">
                <a16:creationId xmlns:a16="http://schemas.microsoft.com/office/drawing/2014/main" id="{A1EBA58B-8E47-413D-9F88-B647B8748BF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165F646-98AF-4DE7-A083-AB018C95A132}"/>
              </a:ext>
            </a:extLst>
          </p:cNvPr>
          <p:cNvSpPr>
            <a:spLocks noGrp="1"/>
          </p:cNvSpPr>
          <p:nvPr>
            <p:ph type="sldNum" sz="quarter" idx="12"/>
          </p:nvPr>
        </p:nvSpPr>
        <p:spPr/>
        <p:txBody>
          <a:bodyPr/>
          <a:lstStyle/>
          <a:p>
            <a:fld id="{76EBA31F-3DBE-4EC7-9898-071E0E9E966D}" type="slidenum">
              <a:rPr lang="fr-FR" smtClean="0"/>
              <a:t>‹N°›</a:t>
            </a:fld>
            <a:endParaRPr lang="fr-FR"/>
          </a:p>
        </p:txBody>
      </p:sp>
    </p:spTree>
    <p:extLst>
      <p:ext uri="{BB962C8B-B14F-4D97-AF65-F5344CB8AC3E}">
        <p14:creationId xmlns:p14="http://schemas.microsoft.com/office/powerpoint/2010/main" val="4147334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10678EC-B762-4B71-AD0A-273B649EDC1B}"/>
              </a:ext>
            </a:extLst>
          </p:cNvPr>
          <p:cNvSpPr>
            <a:spLocks noGrp="1"/>
          </p:cNvSpPr>
          <p:nvPr>
            <p:ph type="dt" sz="half" idx="10"/>
          </p:nvPr>
        </p:nvSpPr>
        <p:spPr/>
        <p:txBody>
          <a:bodyPr/>
          <a:lstStyle/>
          <a:p>
            <a:fld id="{59547040-5A91-4371-B487-B2ED49533A26}" type="datetimeFigureOut">
              <a:rPr lang="fr-FR" smtClean="0"/>
              <a:t>07/05/2020</a:t>
            </a:fld>
            <a:endParaRPr lang="fr-FR"/>
          </a:p>
        </p:txBody>
      </p:sp>
      <p:sp>
        <p:nvSpPr>
          <p:cNvPr id="3" name="Espace réservé du pied de page 2">
            <a:extLst>
              <a:ext uri="{FF2B5EF4-FFF2-40B4-BE49-F238E27FC236}">
                <a16:creationId xmlns:a16="http://schemas.microsoft.com/office/drawing/2014/main" id="{167188CF-5F4A-460F-B5AE-95DCF155F16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D352435-5E45-48F6-A5F6-B7EA1389E47B}"/>
              </a:ext>
            </a:extLst>
          </p:cNvPr>
          <p:cNvSpPr>
            <a:spLocks noGrp="1"/>
          </p:cNvSpPr>
          <p:nvPr>
            <p:ph type="sldNum" sz="quarter" idx="12"/>
          </p:nvPr>
        </p:nvSpPr>
        <p:spPr/>
        <p:txBody>
          <a:bodyPr/>
          <a:lstStyle/>
          <a:p>
            <a:fld id="{76EBA31F-3DBE-4EC7-9898-071E0E9E966D}" type="slidenum">
              <a:rPr lang="fr-FR" smtClean="0"/>
              <a:t>‹N°›</a:t>
            </a:fld>
            <a:endParaRPr lang="fr-FR"/>
          </a:p>
        </p:txBody>
      </p:sp>
    </p:spTree>
    <p:extLst>
      <p:ext uri="{BB962C8B-B14F-4D97-AF65-F5344CB8AC3E}">
        <p14:creationId xmlns:p14="http://schemas.microsoft.com/office/powerpoint/2010/main" val="665704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70183D-9E60-4137-9314-33ED9F9745C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6094A59-9A48-4309-8FD3-C538ED4F62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B3FF819-4C8E-4DFA-BFAB-038306763C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A5AF25D-3FBE-4A30-9F9D-AA9DA7777EEA}"/>
              </a:ext>
            </a:extLst>
          </p:cNvPr>
          <p:cNvSpPr>
            <a:spLocks noGrp="1"/>
          </p:cNvSpPr>
          <p:nvPr>
            <p:ph type="dt" sz="half" idx="10"/>
          </p:nvPr>
        </p:nvSpPr>
        <p:spPr/>
        <p:txBody>
          <a:bodyPr/>
          <a:lstStyle/>
          <a:p>
            <a:fld id="{59547040-5A91-4371-B487-B2ED49533A26}" type="datetimeFigureOut">
              <a:rPr lang="fr-FR" smtClean="0"/>
              <a:t>07/05/2020</a:t>
            </a:fld>
            <a:endParaRPr lang="fr-FR"/>
          </a:p>
        </p:txBody>
      </p:sp>
      <p:sp>
        <p:nvSpPr>
          <p:cNvPr id="6" name="Espace réservé du pied de page 5">
            <a:extLst>
              <a:ext uri="{FF2B5EF4-FFF2-40B4-BE49-F238E27FC236}">
                <a16:creationId xmlns:a16="http://schemas.microsoft.com/office/drawing/2014/main" id="{78085CBD-358B-4F1A-A2EA-F6823648C4C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4DCAF74-E887-42F3-A0BB-F9FDA55AD4A3}"/>
              </a:ext>
            </a:extLst>
          </p:cNvPr>
          <p:cNvSpPr>
            <a:spLocks noGrp="1"/>
          </p:cNvSpPr>
          <p:nvPr>
            <p:ph type="sldNum" sz="quarter" idx="12"/>
          </p:nvPr>
        </p:nvSpPr>
        <p:spPr/>
        <p:txBody>
          <a:bodyPr/>
          <a:lstStyle/>
          <a:p>
            <a:fld id="{76EBA31F-3DBE-4EC7-9898-071E0E9E966D}" type="slidenum">
              <a:rPr lang="fr-FR" smtClean="0"/>
              <a:t>‹N°›</a:t>
            </a:fld>
            <a:endParaRPr lang="fr-FR"/>
          </a:p>
        </p:txBody>
      </p:sp>
    </p:spTree>
    <p:extLst>
      <p:ext uri="{BB962C8B-B14F-4D97-AF65-F5344CB8AC3E}">
        <p14:creationId xmlns:p14="http://schemas.microsoft.com/office/powerpoint/2010/main" val="4203233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E9AC4C-4156-4FAD-A9EB-59AE48AF574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BF02DF0-067C-4A03-A1D1-F35D5BFC23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47C2852-90CE-4AE7-A125-A66528EDB1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7219FAE-10D0-473E-A1DF-34DD12C4CECE}"/>
              </a:ext>
            </a:extLst>
          </p:cNvPr>
          <p:cNvSpPr>
            <a:spLocks noGrp="1"/>
          </p:cNvSpPr>
          <p:nvPr>
            <p:ph type="dt" sz="half" idx="10"/>
          </p:nvPr>
        </p:nvSpPr>
        <p:spPr/>
        <p:txBody>
          <a:bodyPr/>
          <a:lstStyle/>
          <a:p>
            <a:fld id="{59547040-5A91-4371-B487-B2ED49533A26}" type="datetimeFigureOut">
              <a:rPr lang="fr-FR" smtClean="0"/>
              <a:t>07/05/2020</a:t>
            </a:fld>
            <a:endParaRPr lang="fr-FR"/>
          </a:p>
        </p:txBody>
      </p:sp>
      <p:sp>
        <p:nvSpPr>
          <p:cNvPr id="6" name="Espace réservé du pied de page 5">
            <a:extLst>
              <a:ext uri="{FF2B5EF4-FFF2-40B4-BE49-F238E27FC236}">
                <a16:creationId xmlns:a16="http://schemas.microsoft.com/office/drawing/2014/main" id="{5923AD5F-90D3-418D-ABC8-09D752B15AA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4EC4525-A3C0-4FD9-9904-EB2A03E88EFA}"/>
              </a:ext>
            </a:extLst>
          </p:cNvPr>
          <p:cNvSpPr>
            <a:spLocks noGrp="1"/>
          </p:cNvSpPr>
          <p:nvPr>
            <p:ph type="sldNum" sz="quarter" idx="12"/>
          </p:nvPr>
        </p:nvSpPr>
        <p:spPr/>
        <p:txBody>
          <a:bodyPr/>
          <a:lstStyle/>
          <a:p>
            <a:fld id="{76EBA31F-3DBE-4EC7-9898-071E0E9E966D}" type="slidenum">
              <a:rPr lang="fr-FR" smtClean="0"/>
              <a:t>‹N°›</a:t>
            </a:fld>
            <a:endParaRPr lang="fr-FR"/>
          </a:p>
        </p:txBody>
      </p:sp>
    </p:spTree>
    <p:extLst>
      <p:ext uri="{BB962C8B-B14F-4D97-AF65-F5344CB8AC3E}">
        <p14:creationId xmlns:p14="http://schemas.microsoft.com/office/powerpoint/2010/main" val="99795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BAAD96-7B01-4379-B40C-71337A8B0C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A0B6E87-480B-4BE6-9F99-F70E320F5B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B59CFA4-79E9-4E4F-9191-B90C343675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547040-5A91-4371-B487-B2ED49533A26}" type="datetimeFigureOut">
              <a:rPr lang="fr-FR" smtClean="0"/>
              <a:t>07/05/2020</a:t>
            </a:fld>
            <a:endParaRPr lang="fr-FR"/>
          </a:p>
        </p:txBody>
      </p:sp>
      <p:sp>
        <p:nvSpPr>
          <p:cNvPr id="5" name="Espace réservé du pied de page 4">
            <a:extLst>
              <a:ext uri="{FF2B5EF4-FFF2-40B4-BE49-F238E27FC236}">
                <a16:creationId xmlns:a16="http://schemas.microsoft.com/office/drawing/2014/main" id="{AD96F9C3-5758-49AA-ADA1-B0B4EFEE3E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9D5B6EC-0F6E-4C79-A9E4-AA741CE2D7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BA31F-3DBE-4EC7-9898-071E0E9E966D}" type="slidenum">
              <a:rPr lang="fr-FR" smtClean="0"/>
              <a:t>‹N°›</a:t>
            </a:fld>
            <a:endParaRPr lang="fr-FR"/>
          </a:p>
        </p:txBody>
      </p:sp>
    </p:spTree>
    <p:extLst>
      <p:ext uri="{BB962C8B-B14F-4D97-AF65-F5344CB8AC3E}">
        <p14:creationId xmlns:p14="http://schemas.microsoft.com/office/powerpoint/2010/main" val="4205713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83262D62-58D5-4FEF-B467-8FD46F4BFD2D}"/>
              </a:ext>
            </a:extLst>
          </p:cNvPr>
          <p:cNvSpPr>
            <a:spLocks noGrp="1"/>
          </p:cNvSpPr>
          <p:nvPr>
            <p:ph type="ctrTitle"/>
          </p:nvPr>
        </p:nvSpPr>
        <p:spPr>
          <a:xfrm>
            <a:off x="1524000" y="1122363"/>
            <a:ext cx="9144000" cy="2387600"/>
          </a:xfrm>
        </p:spPr>
        <p:txBody>
          <a:bodyPr/>
          <a:lstStyle/>
          <a:p>
            <a:r>
              <a:rPr lang="fr-FR" dirty="0"/>
              <a:t>Français CE2</a:t>
            </a:r>
          </a:p>
        </p:txBody>
      </p:sp>
      <p:sp>
        <p:nvSpPr>
          <p:cNvPr id="6" name="Sous-titre 2">
            <a:extLst>
              <a:ext uri="{FF2B5EF4-FFF2-40B4-BE49-F238E27FC236}">
                <a16:creationId xmlns:a16="http://schemas.microsoft.com/office/drawing/2014/main" id="{ED5C8B00-DC75-42F0-9884-DBCCE7090048}"/>
              </a:ext>
            </a:extLst>
          </p:cNvPr>
          <p:cNvSpPr>
            <a:spLocks noGrp="1"/>
          </p:cNvSpPr>
          <p:nvPr>
            <p:ph type="subTitle" idx="1"/>
          </p:nvPr>
        </p:nvSpPr>
        <p:spPr>
          <a:xfrm>
            <a:off x="1524000" y="3602038"/>
            <a:ext cx="9144000" cy="1655762"/>
          </a:xfrm>
        </p:spPr>
        <p:txBody>
          <a:bodyPr/>
          <a:lstStyle/>
          <a:p>
            <a:r>
              <a:rPr lang="fr-FR" dirty="0"/>
              <a:t>Séquence 4 / </a:t>
            </a:r>
            <a:r>
              <a:rPr lang="fr-FR"/>
              <a:t>séance 2</a:t>
            </a:r>
            <a:endParaRPr lang="fr-FR" dirty="0"/>
          </a:p>
        </p:txBody>
      </p:sp>
    </p:spTree>
    <p:extLst>
      <p:ext uri="{BB962C8B-B14F-4D97-AF65-F5344CB8AC3E}">
        <p14:creationId xmlns:p14="http://schemas.microsoft.com/office/powerpoint/2010/main" val="2746135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5B8D2A-61FB-40BE-97D1-445D872C1164}"/>
              </a:ext>
            </a:extLst>
          </p:cNvPr>
          <p:cNvSpPr/>
          <p:nvPr/>
        </p:nvSpPr>
        <p:spPr>
          <a:xfrm>
            <a:off x="1842053" y="327427"/>
            <a:ext cx="9740348" cy="6124177"/>
          </a:xfrm>
          <a:prstGeom prst="rect">
            <a:avLst/>
          </a:prstGeom>
          <a:solidFill>
            <a:schemeClr val="bg1">
              <a:lumMod val="95000"/>
            </a:schemeClr>
          </a:solidFill>
        </p:spPr>
        <p:txBody>
          <a:bodyPr wrap="square">
            <a:spAutoFit/>
          </a:bodyPr>
          <a:lstStyle/>
          <a:p>
            <a:pPr algn="ct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Qu’avons-nous appris ?</a:t>
            </a: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Il existe plusieurs </a:t>
            </a:r>
            <a:r>
              <a:rPr lang="fr-FR" sz="2400" b="1" dirty="0">
                <a:latin typeface="Arial" panose="020B0604020202020204" pitchFamily="34" charset="0"/>
                <a:ea typeface="Calibri" panose="020F0502020204030204" pitchFamily="34" charset="0"/>
                <a:cs typeface="Arial" panose="020B0604020202020204" pitchFamily="34" charset="0"/>
              </a:rPr>
              <a:t>types de phrases </a:t>
            </a:r>
            <a:r>
              <a:rPr lang="fr-FR" sz="2400" dirty="0">
                <a:latin typeface="Arial" panose="020B0604020202020204" pitchFamily="34" charset="0"/>
                <a:ea typeface="Calibri" panose="020F0502020204030204" pitchFamily="34" charset="0"/>
                <a:cs typeface="Arial" panose="020B0604020202020204" pitchFamily="34" charset="0"/>
              </a:rPr>
              <a:t>:</a:t>
            </a: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 </a:t>
            </a:r>
            <a:r>
              <a:rPr lang="fr-FR" sz="2400" b="1" dirty="0">
                <a:latin typeface="Arial" panose="020B0604020202020204" pitchFamily="34" charset="0"/>
                <a:ea typeface="Calibri" panose="020F0502020204030204" pitchFamily="34" charset="0"/>
                <a:cs typeface="Arial" panose="020B0604020202020204" pitchFamily="34" charset="0"/>
              </a:rPr>
              <a:t>les phrases déclaratives </a:t>
            </a:r>
            <a:r>
              <a:rPr lang="fr-FR" sz="2400" dirty="0">
                <a:latin typeface="Arial" panose="020B0604020202020204" pitchFamily="34" charset="0"/>
                <a:ea typeface="Calibri" panose="020F0502020204030204" pitchFamily="34" charset="0"/>
                <a:cs typeface="Arial" panose="020B0604020202020204" pitchFamily="34" charset="0"/>
              </a:rPr>
              <a:t>donnent des informations. Elles se terminent le plus souvent par un point.</a:t>
            </a:r>
          </a:p>
          <a:p>
            <a:pPr>
              <a:lnSpc>
                <a:spcPct val="107000"/>
              </a:lnSpc>
              <a:spcAft>
                <a:spcPts val="800"/>
              </a:spcAft>
            </a:pPr>
            <a:r>
              <a:rPr lang="fr-FR" sz="2400" i="1" dirty="0">
                <a:latin typeface="Arial" panose="020B0604020202020204" pitchFamily="34" charset="0"/>
                <a:ea typeface="Calibri" panose="020F0502020204030204" pitchFamily="34" charset="0"/>
                <a:cs typeface="Arial" panose="020B0604020202020204" pitchFamily="34" charset="0"/>
              </a:rPr>
              <a:t>Ex : Nous allons accueillir un nouveau camarade.</a:t>
            </a:r>
          </a:p>
          <a:p>
            <a:pPr>
              <a:lnSpc>
                <a:spcPct val="107000"/>
              </a:lnSpc>
              <a:spcAft>
                <a:spcPts val="800"/>
              </a:spcAft>
            </a:pPr>
            <a:endParaRPr lang="fr-FR"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 </a:t>
            </a:r>
            <a:r>
              <a:rPr lang="fr-FR" sz="2400" b="1" dirty="0">
                <a:latin typeface="Arial" panose="020B0604020202020204" pitchFamily="34" charset="0"/>
                <a:ea typeface="Calibri" panose="020F0502020204030204" pitchFamily="34" charset="0"/>
                <a:cs typeface="Arial" panose="020B0604020202020204" pitchFamily="34" charset="0"/>
              </a:rPr>
              <a:t>les phrases interrogatives </a:t>
            </a:r>
            <a:r>
              <a:rPr lang="fr-FR" sz="2400" dirty="0">
                <a:latin typeface="Arial" panose="020B0604020202020204" pitchFamily="34" charset="0"/>
                <a:ea typeface="Calibri" panose="020F0502020204030204" pitchFamily="34" charset="0"/>
                <a:cs typeface="Arial" panose="020B0604020202020204" pitchFamily="34" charset="0"/>
              </a:rPr>
              <a:t>posent des questions et se terminent par un point d’interrogation.</a:t>
            </a:r>
          </a:p>
          <a:p>
            <a:pPr>
              <a:lnSpc>
                <a:spcPct val="107000"/>
              </a:lnSpc>
              <a:spcAft>
                <a:spcPts val="800"/>
              </a:spcAft>
            </a:pPr>
            <a:r>
              <a:rPr lang="fr-FR" sz="2400" i="1" dirty="0">
                <a:latin typeface="Arial" panose="020B0604020202020204" pitchFamily="34" charset="0"/>
                <a:ea typeface="Calibri" panose="020F0502020204030204" pitchFamily="34" charset="0"/>
                <a:cs typeface="Arial" panose="020B0604020202020204" pitchFamily="34" charset="0"/>
              </a:rPr>
              <a:t>Ex : Peux-tu aller chercher ta sœur à la gare?</a:t>
            </a:r>
          </a:p>
          <a:p>
            <a:pPr>
              <a:lnSpc>
                <a:spcPct val="107000"/>
              </a:lnSpc>
              <a:spcAft>
                <a:spcPts val="800"/>
              </a:spcAft>
            </a:pPr>
            <a:endParaRPr lang="fr-FR" sz="2400" i="1"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 </a:t>
            </a:r>
            <a:r>
              <a:rPr lang="fr-FR" sz="2400" b="1" dirty="0">
                <a:latin typeface="Arial" panose="020B0604020202020204" pitchFamily="34" charset="0"/>
                <a:ea typeface="Calibri" panose="020F0502020204030204" pitchFamily="34" charset="0"/>
                <a:cs typeface="Arial" panose="020B0604020202020204" pitchFamily="34" charset="0"/>
              </a:rPr>
              <a:t>les phrases </a:t>
            </a:r>
            <a:r>
              <a:rPr lang="fr-FR" sz="2400" b="1" dirty="0" smtClean="0">
                <a:latin typeface="Arial" panose="020B0604020202020204" pitchFamily="34" charset="0"/>
                <a:ea typeface="Calibri" panose="020F0502020204030204" pitchFamily="34" charset="0"/>
                <a:cs typeface="Arial" panose="020B0604020202020204" pitchFamily="34" charset="0"/>
              </a:rPr>
              <a:t>impératives </a:t>
            </a:r>
            <a:r>
              <a:rPr lang="fr-FR" sz="2400" dirty="0" smtClean="0">
                <a:latin typeface="Arial" panose="020B0604020202020204" pitchFamily="34" charset="0"/>
                <a:ea typeface="Calibri" panose="020F0502020204030204" pitchFamily="34" charset="0"/>
                <a:cs typeface="Arial" panose="020B0604020202020204" pitchFamily="34" charset="0"/>
              </a:rPr>
              <a:t>donnent </a:t>
            </a:r>
            <a:r>
              <a:rPr lang="fr-FR" sz="2400" dirty="0">
                <a:latin typeface="Arial" panose="020B0604020202020204" pitchFamily="34" charset="0"/>
                <a:ea typeface="Calibri" panose="020F0502020204030204" pitchFamily="34" charset="0"/>
                <a:cs typeface="Arial" panose="020B0604020202020204" pitchFamily="34" charset="0"/>
              </a:rPr>
              <a:t>un ordre ou un conseil et </a:t>
            </a:r>
            <a:r>
              <a:rPr lang="fr-FR" sz="2400" dirty="0" smtClean="0">
                <a:latin typeface="Arial" panose="020B0604020202020204" pitchFamily="34" charset="0"/>
                <a:ea typeface="Calibri" panose="020F0502020204030204" pitchFamily="34" charset="0"/>
                <a:cs typeface="Arial" panose="020B0604020202020204" pitchFamily="34" charset="0"/>
              </a:rPr>
              <a:t>peuvent </a:t>
            </a:r>
            <a:r>
              <a:rPr lang="fr-FR" sz="2400" dirty="0">
                <a:latin typeface="Arial" panose="020B0604020202020204" pitchFamily="34" charset="0"/>
                <a:ea typeface="Calibri" panose="020F0502020204030204" pitchFamily="34" charset="0"/>
                <a:cs typeface="Arial" panose="020B0604020202020204" pitchFamily="34" charset="0"/>
              </a:rPr>
              <a:t>se terminer par un point </a:t>
            </a:r>
            <a:r>
              <a:rPr lang="fr-FR" sz="2400" dirty="0" smtClean="0">
                <a:latin typeface="Arial" panose="020B0604020202020204" pitchFamily="34" charset="0"/>
                <a:ea typeface="Calibri" panose="020F0502020204030204" pitchFamily="34" charset="0"/>
                <a:cs typeface="Arial" panose="020B0604020202020204" pitchFamily="34" charset="0"/>
              </a:rPr>
              <a:t>d’exclamation.</a:t>
            </a:r>
            <a:endParaRPr lang="fr-FR"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fr-FR" sz="2400" i="1" dirty="0">
                <a:latin typeface="Arial" panose="020B0604020202020204" pitchFamily="34" charset="0"/>
                <a:ea typeface="Calibri" panose="020F0502020204030204" pitchFamily="34" charset="0"/>
                <a:cs typeface="Arial" panose="020B0604020202020204" pitchFamily="34" charset="0"/>
              </a:rPr>
              <a:t>Ex : Reste avec moi s’il te plaît !</a:t>
            </a:r>
          </a:p>
        </p:txBody>
      </p:sp>
      <p:pic>
        <p:nvPicPr>
          <p:cNvPr id="3" name="Image 2" descr="Une image contenant dessin&#10;&#10;Description générée automatiquement">
            <a:extLst>
              <a:ext uri="{FF2B5EF4-FFF2-40B4-BE49-F238E27FC236}">
                <a16:creationId xmlns:a16="http://schemas.microsoft.com/office/drawing/2014/main" id="{0B54EAA7-F641-451D-8094-6F1360DE41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984" y="218444"/>
            <a:ext cx="1076325" cy="17907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121906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074382C-3B0B-4946-AF0C-4772A8E2494F}"/>
              </a:ext>
            </a:extLst>
          </p:cNvPr>
          <p:cNvSpPr/>
          <p:nvPr/>
        </p:nvSpPr>
        <p:spPr>
          <a:xfrm>
            <a:off x="351182" y="232223"/>
            <a:ext cx="11701670" cy="5904117"/>
          </a:xfrm>
          <a:prstGeom prst="rect">
            <a:avLst/>
          </a:prstGeom>
          <a:solidFill>
            <a:schemeClr val="accent4">
              <a:lumMod val="20000"/>
              <a:lumOff val="80000"/>
            </a:schemeClr>
          </a:solidFill>
        </p:spPr>
        <p:txBody>
          <a:bodyPr wrap="square">
            <a:spAutoFit/>
          </a:bodyPr>
          <a:lstStyle/>
          <a:p>
            <a:pPr algn="ctr">
              <a:lnSpc>
                <a:spcPct val="107000"/>
              </a:lnSpc>
              <a:spcAft>
                <a:spcPts val="800"/>
              </a:spcAft>
            </a:pPr>
            <a:r>
              <a:rPr lang="fr-FR" sz="2200" b="1" dirty="0">
                <a:latin typeface="Arial" panose="020B0604020202020204" pitchFamily="34" charset="0"/>
                <a:ea typeface="Calibri" panose="020F0502020204030204" pitchFamily="34" charset="0"/>
                <a:cs typeface="Arial" panose="020B0604020202020204" pitchFamily="34" charset="0"/>
              </a:rPr>
              <a:t>Les phrases interrogatives</a:t>
            </a:r>
          </a:p>
          <a:p>
            <a:pPr>
              <a:lnSpc>
                <a:spcPct val="107000"/>
              </a:lnSpc>
              <a:spcAft>
                <a:spcPts val="800"/>
              </a:spcAft>
            </a:pPr>
            <a:r>
              <a:rPr lang="fr-FR" sz="2200" dirty="0">
                <a:latin typeface="Arial" panose="020B0604020202020204" pitchFamily="34" charset="0"/>
                <a:ea typeface="Calibri" panose="020F0502020204030204" pitchFamily="34" charset="0"/>
                <a:cs typeface="Arial" panose="020B0604020202020204" pitchFamily="34" charset="0"/>
              </a:rPr>
              <a:t>Il existe plusieurs façons de poser des questions.</a:t>
            </a:r>
          </a:p>
          <a:p>
            <a:pPr>
              <a:lnSpc>
                <a:spcPct val="107000"/>
              </a:lnSpc>
              <a:spcAft>
                <a:spcPts val="800"/>
              </a:spcAft>
            </a:pPr>
            <a:r>
              <a:rPr lang="fr-FR" sz="2200" dirty="0">
                <a:latin typeface="Arial" panose="020B0604020202020204" pitchFamily="34" charset="0"/>
                <a:ea typeface="Calibri" panose="020F0502020204030204" pitchFamily="34" charset="0"/>
                <a:cs typeface="Arial" panose="020B0604020202020204" pitchFamily="34" charset="0"/>
              </a:rPr>
              <a:t>Les phrases interrogatives peuvent commencer par des mots qui introduisent des questions et permettent de demander des informations précises. </a:t>
            </a:r>
          </a:p>
          <a:p>
            <a:pPr marL="342900" indent="-342900">
              <a:lnSpc>
                <a:spcPct val="107000"/>
              </a:lnSpc>
              <a:spcAft>
                <a:spcPts val="800"/>
              </a:spcAft>
              <a:buFontTx/>
              <a:buChar char="-"/>
            </a:pPr>
            <a:r>
              <a:rPr lang="fr-FR" sz="2200" b="1" dirty="0">
                <a:latin typeface="Arial" panose="020B0604020202020204" pitchFamily="34" charset="0"/>
                <a:ea typeface="Calibri" panose="020F0502020204030204" pitchFamily="34" charset="0"/>
                <a:cs typeface="Arial" panose="020B0604020202020204" pitchFamily="34" charset="0"/>
              </a:rPr>
              <a:t>« Qui ? »  </a:t>
            </a:r>
            <a:r>
              <a:rPr lang="fr-FR" sz="2200" dirty="0">
                <a:latin typeface="Arial" panose="020B0604020202020204" pitchFamily="34" charset="0"/>
                <a:ea typeface="Calibri" panose="020F0502020204030204" pitchFamily="34" charset="0"/>
                <a:cs typeface="Arial" panose="020B0604020202020204" pitchFamily="34" charset="0"/>
              </a:rPr>
              <a:t>permet de demander des informations sur </a:t>
            </a:r>
            <a:r>
              <a:rPr lang="fr-FR" sz="2200" u="sng" dirty="0">
                <a:latin typeface="Arial" panose="020B0604020202020204" pitchFamily="34" charset="0"/>
                <a:ea typeface="Calibri" panose="020F0502020204030204" pitchFamily="34" charset="0"/>
                <a:cs typeface="Arial" panose="020B0604020202020204" pitchFamily="34" charset="0"/>
              </a:rPr>
              <a:t>la personne, le personnage.</a:t>
            </a:r>
            <a:endParaRPr lang="fr-FR" sz="2200" i="1" u="sng"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fr-FR" sz="2200" i="1" dirty="0">
                <a:latin typeface="Arial" panose="020B0604020202020204" pitchFamily="34" charset="0"/>
                <a:ea typeface="Calibri" panose="020F0502020204030204" pitchFamily="34" charset="0"/>
                <a:cs typeface="Arial" panose="020B0604020202020204" pitchFamily="34" charset="0"/>
              </a:rPr>
              <a:t>Ex: Qui est le héros de l’histoire? / </a:t>
            </a:r>
            <a:r>
              <a:rPr lang="fr-FR" sz="2200" dirty="0">
                <a:latin typeface="Arial" panose="020B0604020202020204" pitchFamily="34" charset="0"/>
                <a:ea typeface="Calibri" panose="020F0502020204030204" pitchFamily="34" charset="0"/>
                <a:cs typeface="Arial" panose="020B0604020202020204" pitchFamily="34" charset="0"/>
              </a:rPr>
              <a:t>Le héros de l’histoire est Maître Renard.</a:t>
            </a:r>
          </a:p>
          <a:p>
            <a:pPr>
              <a:lnSpc>
                <a:spcPct val="107000"/>
              </a:lnSpc>
              <a:spcAft>
                <a:spcPts val="800"/>
              </a:spcAft>
            </a:pPr>
            <a:endParaRPr lang="fr-FR" sz="2200" i="1"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Tx/>
              <a:buChar char="-"/>
            </a:pPr>
            <a:r>
              <a:rPr lang="fr-FR" sz="2200" b="1" dirty="0">
                <a:latin typeface="Arial" panose="020B0604020202020204" pitchFamily="34" charset="0"/>
                <a:ea typeface="Calibri" panose="020F0502020204030204" pitchFamily="34" charset="0"/>
                <a:cs typeface="Arial" panose="020B0604020202020204" pitchFamily="34" charset="0"/>
              </a:rPr>
              <a:t>« Où ? »</a:t>
            </a:r>
            <a:r>
              <a:rPr lang="fr-FR" sz="2200" dirty="0">
                <a:latin typeface="Arial" panose="020B0604020202020204" pitchFamily="34" charset="0"/>
                <a:ea typeface="Calibri" panose="020F0502020204030204" pitchFamily="34" charset="0"/>
                <a:cs typeface="Arial" panose="020B0604020202020204" pitchFamily="34" charset="0"/>
              </a:rPr>
              <a:t> permet de demander des informations sur </a:t>
            </a:r>
            <a:r>
              <a:rPr lang="fr-FR" sz="2200" u="sng" dirty="0">
                <a:latin typeface="Arial" panose="020B0604020202020204" pitchFamily="34" charset="0"/>
                <a:ea typeface="Calibri" panose="020F0502020204030204" pitchFamily="34" charset="0"/>
                <a:cs typeface="Arial" panose="020B0604020202020204" pitchFamily="34" charset="0"/>
              </a:rPr>
              <a:t>le lieu</a:t>
            </a:r>
            <a:r>
              <a:rPr lang="fr-FR" sz="2200" dirty="0">
                <a:latin typeface="Arial" panose="020B0604020202020204" pitchFamily="34" charset="0"/>
                <a:ea typeface="Calibri" panose="020F0502020204030204" pitchFamily="34" charset="0"/>
                <a:cs typeface="Arial" panose="020B0604020202020204" pitchFamily="34" charset="0"/>
              </a:rPr>
              <a:t>. </a:t>
            </a:r>
          </a:p>
          <a:p>
            <a:pPr marL="342900" indent="-342900">
              <a:lnSpc>
                <a:spcPct val="107000"/>
              </a:lnSpc>
              <a:spcAft>
                <a:spcPts val="800"/>
              </a:spcAft>
              <a:buFontTx/>
              <a:buChar char="-"/>
            </a:pPr>
            <a:r>
              <a:rPr lang="fr-FR" sz="2200" b="1" dirty="0">
                <a:latin typeface="Arial" panose="020B0604020202020204" pitchFamily="34" charset="0"/>
                <a:ea typeface="Calibri" panose="020F0502020204030204" pitchFamily="34" charset="0"/>
                <a:cs typeface="Arial" panose="020B0604020202020204" pitchFamily="34" charset="0"/>
              </a:rPr>
              <a:t>« Quand ? » </a:t>
            </a:r>
            <a:r>
              <a:rPr lang="fr-FR" sz="2200" dirty="0">
                <a:latin typeface="Arial" panose="020B0604020202020204" pitchFamily="34" charset="0"/>
                <a:ea typeface="Calibri" panose="020F0502020204030204" pitchFamily="34" charset="0"/>
                <a:cs typeface="Arial" panose="020B0604020202020204" pitchFamily="34" charset="0"/>
              </a:rPr>
              <a:t>permet de demander des informations sur </a:t>
            </a:r>
            <a:r>
              <a:rPr lang="fr-FR" sz="2200" u="sng" dirty="0">
                <a:latin typeface="Arial" panose="020B0604020202020204" pitchFamily="34" charset="0"/>
                <a:ea typeface="Calibri" panose="020F0502020204030204" pitchFamily="34" charset="0"/>
                <a:cs typeface="Arial" panose="020B0604020202020204" pitchFamily="34" charset="0"/>
              </a:rPr>
              <a:t>le moment</a:t>
            </a:r>
            <a:r>
              <a:rPr lang="fr-FR" sz="2200" dirty="0">
                <a:latin typeface="Arial" panose="020B0604020202020204" pitchFamily="34" charset="0"/>
                <a:ea typeface="Calibri" panose="020F0502020204030204" pitchFamily="34" charset="0"/>
                <a:cs typeface="Arial" panose="020B0604020202020204" pitchFamily="34" charset="0"/>
              </a:rPr>
              <a:t>.</a:t>
            </a:r>
          </a:p>
          <a:p>
            <a:pPr marL="342900" indent="-342900">
              <a:lnSpc>
                <a:spcPct val="107000"/>
              </a:lnSpc>
              <a:spcAft>
                <a:spcPts val="800"/>
              </a:spcAft>
              <a:buFontTx/>
              <a:buChar char="-"/>
            </a:pPr>
            <a:r>
              <a:rPr lang="fr-FR" sz="2200" b="1" dirty="0">
                <a:latin typeface="Arial" panose="020B0604020202020204" pitchFamily="34" charset="0"/>
                <a:ea typeface="Calibri" panose="020F0502020204030204" pitchFamily="34" charset="0"/>
                <a:cs typeface="Arial" panose="020B0604020202020204" pitchFamily="34" charset="0"/>
              </a:rPr>
              <a:t>« Comment ? » </a:t>
            </a:r>
            <a:r>
              <a:rPr lang="fr-FR" sz="2200" dirty="0">
                <a:latin typeface="Arial" panose="020B0604020202020204" pitchFamily="34" charset="0"/>
                <a:ea typeface="Calibri" panose="020F0502020204030204" pitchFamily="34" charset="0"/>
                <a:cs typeface="Arial" panose="020B0604020202020204" pitchFamily="34" charset="0"/>
              </a:rPr>
              <a:t>permet de demander des informations sur </a:t>
            </a:r>
            <a:r>
              <a:rPr lang="fr-FR" sz="2200" u="sng" dirty="0">
                <a:latin typeface="Arial" panose="020B0604020202020204" pitchFamily="34" charset="0"/>
                <a:ea typeface="Calibri" panose="020F0502020204030204" pitchFamily="34" charset="0"/>
                <a:cs typeface="Arial" panose="020B0604020202020204" pitchFamily="34" charset="0"/>
              </a:rPr>
              <a:t>la manière </a:t>
            </a:r>
            <a:r>
              <a:rPr lang="fr-FR" sz="2200" dirty="0">
                <a:latin typeface="Arial" panose="020B0604020202020204" pitchFamily="34" charset="0"/>
                <a:ea typeface="Calibri" panose="020F0502020204030204" pitchFamily="34" charset="0"/>
                <a:cs typeface="Arial" panose="020B0604020202020204" pitchFamily="34" charset="0"/>
              </a:rPr>
              <a:t>d’agir.</a:t>
            </a:r>
          </a:p>
          <a:p>
            <a:pPr>
              <a:lnSpc>
                <a:spcPct val="107000"/>
              </a:lnSpc>
              <a:spcAft>
                <a:spcPts val="800"/>
              </a:spcAft>
            </a:pPr>
            <a:endParaRPr lang="fr-FR" sz="2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fr-FR" sz="2200" dirty="0">
                <a:latin typeface="Arial" panose="020B0604020202020204" pitchFamily="34" charset="0"/>
                <a:ea typeface="Calibri" panose="020F0502020204030204" pitchFamily="34" charset="0"/>
                <a:cs typeface="Arial" panose="020B0604020202020204" pitchFamily="34" charset="0"/>
              </a:rPr>
              <a:t>On peut commencer une question par la formule </a:t>
            </a:r>
            <a:r>
              <a:rPr lang="fr-FR" sz="2200" b="1" dirty="0">
                <a:latin typeface="Arial" panose="020B0604020202020204" pitchFamily="34" charset="0"/>
                <a:ea typeface="Calibri" panose="020F0502020204030204" pitchFamily="34" charset="0"/>
                <a:cs typeface="Arial" panose="020B0604020202020204" pitchFamily="34" charset="0"/>
              </a:rPr>
              <a:t>« est-ce que ? »</a:t>
            </a:r>
          </a:p>
          <a:p>
            <a:pPr>
              <a:lnSpc>
                <a:spcPct val="107000"/>
              </a:lnSpc>
              <a:spcAft>
                <a:spcPts val="800"/>
              </a:spcAft>
            </a:pPr>
            <a:r>
              <a:rPr lang="fr-FR" sz="2200" dirty="0">
                <a:latin typeface="Arial" panose="020B0604020202020204" pitchFamily="34" charset="0"/>
                <a:ea typeface="Calibri" panose="020F0502020204030204" pitchFamily="34" charset="0"/>
                <a:cs typeface="Arial" panose="020B0604020202020204" pitchFamily="34" charset="0"/>
              </a:rPr>
              <a:t>On peut aussi poser une question en inversant le verbe et le sujet. </a:t>
            </a:r>
          </a:p>
        </p:txBody>
      </p:sp>
    </p:spTree>
    <p:extLst>
      <p:ext uri="{BB962C8B-B14F-4D97-AF65-F5344CB8AC3E}">
        <p14:creationId xmlns:p14="http://schemas.microsoft.com/office/powerpoint/2010/main" val="3310340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65ED9D2-BA3A-40A8-A77E-2B00210F16A6}"/>
              </a:ext>
            </a:extLst>
          </p:cNvPr>
          <p:cNvSpPr txBox="1"/>
          <p:nvPr/>
        </p:nvSpPr>
        <p:spPr>
          <a:xfrm>
            <a:off x="614596" y="2301787"/>
            <a:ext cx="10962807" cy="1815882"/>
          </a:xfrm>
          <a:prstGeom prst="rect">
            <a:avLst/>
          </a:prstGeom>
          <a:solidFill>
            <a:schemeClr val="accent4">
              <a:lumMod val="20000"/>
              <a:lumOff val="80000"/>
            </a:schemeClr>
          </a:solidFill>
        </p:spPr>
        <p:txBody>
          <a:bodyPr wrap="square" rtlCol="0">
            <a:spAutoFit/>
          </a:bodyPr>
          <a:lstStyle/>
          <a:p>
            <a:pPr algn="ctr"/>
            <a:r>
              <a:rPr lang="fr-FR" sz="2800" dirty="0">
                <a:latin typeface="Arial" panose="020B0604020202020204" pitchFamily="34" charset="0"/>
                <a:cs typeface="Arial" panose="020B0604020202020204" pitchFamily="34" charset="0"/>
              </a:rPr>
              <a:t>Orthographe</a:t>
            </a:r>
          </a:p>
          <a:p>
            <a:pPr algn="ctr"/>
            <a:endParaRPr lang="fr-FR" sz="2800" dirty="0">
              <a:latin typeface="Arial" panose="020B0604020202020204" pitchFamily="34" charset="0"/>
              <a:cs typeface="Arial" panose="020B0604020202020204" pitchFamily="34" charset="0"/>
            </a:endParaRPr>
          </a:p>
          <a:p>
            <a:pPr algn="ctr"/>
            <a:r>
              <a:rPr lang="fr-FR" sz="2800" dirty="0">
                <a:latin typeface="Arial" panose="020B0604020202020204" pitchFamily="34" charset="0"/>
                <a:cs typeface="Arial" panose="020B0604020202020204" pitchFamily="34" charset="0"/>
              </a:rPr>
              <a:t>J’apprends à copier des mots et à les écrire sans faire d’erreurs</a:t>
            </a:r>
          </a:p>
          <a:p>
            <a:pPr algn="ctr"/>
            <a:endParaRPr lang="fr-F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7369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mpImg" descr="Boy Exercice d'apprentissage de l'école Banque d'images - 33384901">
            <a:extLst>
              <a:ext uri="{FF2B5EF4-FFF2-40B4-BE49-F238E27FC236}">
                <a16:creationId xmlns:a16="http://schemas.microsoft.com/office/drawing/2014/main" id="{80A68230-0E39-474F-A062-F6D94B99F9FA}"/>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4082" y="226546"/>
            <a:ext cx="1359535" cy="14395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a:extLst>
              <a:ext uri="{FF2B5EF4-FFF2-40B4-BE49-F238E27FC236}">
                <a16:creationId xmlns:a16="http://schemas.microsoft.com/office/drawing/2014/main" id="{BD959CF5-415A-4395-B183-6A18BD063568}"/>
              </a:ext>
            </a:extLst>
          </p:cNvPr>
          <p:cNvSpPr txBox="1"/>
          <p:nvPr/>
        </p:nvSpPr>
        <p:spPr>
          <a:xfrm>
            <a:off x="4445391" y="393895"/>
            <a:ext cx="4656406" cy="461665"/>
          </a:xfrm>
          <a:prstGeom prst="rect">
            <a:avLst/>
          </a:prstGeom>
          <a:solidFill>
            <a:schemeClr val="bg2"/>
          </a:solidFill>
        </p:spPr>
        <p:txBody>
          <a:bodyPr wrap="square" rtlCol="0">
            <a:spAutoFit/>
          </a:bodyPr>
          <a:lstStyle/>
          <a:p>
            <a:r>
              <a:rPr lang="fr-FR" sz="2400" dirty="0">
                <a:latin typeface="Arial" panose="020B0604020202020204" pitchFamily="34" charset="0"/>
                <a:cs typeface="Arial" panose="020B0604020202020204" pitchFamily="34" charset="0"/>
              </a:rPr>
              <a:t>Analyse grammaticale d’un texte</a:t>
            </a:r>
          </a:p>
        </p:txBody>
      </p:sp>
      <p:sp>
        <p:nvSpPr>
          <p:cNvPr id="4" name="Rectangle 3">
            <a:extLst>
              <a:ext uri="{FF2B5EF4-FFF2-40B4-BE49-F238E27FC236}">
                <a16:creationId xmlns:a16="http://schemas.microsoft.com/office/drawing/2014/main" id="{35C6A72A-42BE-4303-BE28-41E1386B3339}"/>
              </a:ext>
            </a:extLst>
          </p:cNvPr>
          <p:cNvSpPr/>
          <p:nvPr/>
        </p:nvSpPr>
        <p:spPr>
          <a:xfrm>
            <a:off x="1976307" y="1324507"/>
            <a:ext cx="9594573" cy="3445367"/>
          </a:xfrm>
          <a:prstGeom prst="rect">
            <a:avLst/>
          </a:prstGeom>
        </p:spPr>
        <p:txBody>
          <a:bodyPr wrap="square">
            <a:spAutoFit/>
          </a:bodyPr>
          <a:lstStyle/>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Comment se terminera ce roman de Roald Dahl ?</a:t>
            </a:r>
          </a:p>
          <a:p>
            <a:pPr>
              <a:lnSpc>
                <a:spcPct val="107000"/>
              </a:lnSpc>
              <a:spcAft>
                <a:spcPts val="800"/>
              </a:spcAft>
            </a:pPr>
            <a:endParaRPr lang="fr-FR"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Maître Renard et les trois méchants fermiers vont-ils s’affronter ?</a:t>
            </a:r>
          </a:p>
          <a:p>
            <a:pPr>
              <a:lnSpc>
                <a:spcPct val="107000"/>
              </a:lnSpc>
              <a:spcAft>
                <a:spcPts val="800"/>
              </a:spcAft>
            </a:pPr>
            <a:endParaRPr lang="fr-FR"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Les ruses du héros suffiront-elles à sauver sa famille ?</a:t>
            </a:r>
          </a:p>
          <a:p>
            <a:pPr>
              <a:lnSpc>
                <a:spcPct val="107000"/>
              </a:lnSpc>
              <a:spcAft>
                <a:spcPts val="800"/>
              </a:spcAft>
            </a:pPr>
            <a:endParaRPr lang="fr-FR"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À toi de lire la suite, cher lecteur !</a:t>
            </a:r>
            <a:endParaRPr lang="fr-FR" sz="24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74811968-DEC7-4E94-BA51-8CCCB3E8F605}"/>
              </a:ext>
            </a:extLst>
          </p:cNvPr>
          <p:cNvSpPr txBox="1"/>
          <p:nvPr/>
        </p:nvSpPr>
        <p:spPr>
          <a:xfrm>
            <a:off x="1758511" y="2291931"/>
            <a:ext cx="10030163" cy="1862626"/>
          </a:xfrm>
          <a:prstGeom prst="rect">
            <a:avLst/>
          </a:prstGeom>
          <a:noFill/>
        </p:spPr>
        <p:txBody>
          <a:bodyPr wrap="square" rtlCol="0">
            <a:spAutoFit/>
          </a:bodyPr>
          <a:lstStyle/>
          <a:p>
            <a:pPr>
              <a:lnSpc>
                <a:spcPct val="107000"/>
              </a:lnSpc>
              <a:spcAft>
                <a:spcPts val="800"/>
              </a:spcAft>
            </a:pPr>
            <a:r>
              <a:rPr lang="fr-FR" sz="2400" b="1" dirty="0">
                <a:solidFill>
                  <a:schemeClr val="accent5"/>
                </a:solidFill>
                <a:latin typeface="Arial" panose="020B0604020202020204" pitchFamily="34" charset="0"/>
                <a:ea typeface="Calibri" panose="020F0502020204030204" pitchFamily="34" charset="0"/>
                <a:cs typeface="Arial" panose="020B0604020202020204" pitchFamily="34" charset="0"/>
              </a:rPr>
              <a:t>Maître Renard et les trois méchants fermiers </a:t>
            </a:r>
            <a:r>
              <a:rPr lang="fr-FR" sz="2400" b="1" dirty="0">
                <a:solidFill>
                  <a:srgbClr val="FF0000"/>
                </a:solidFill>
                <a:latin typeface="Arial" panose="020B0604020202020204" pitchFamily="34" charset="0"/>
                <a:ea typeface="Calibri" panose="020F0502020204030204" pitchFamily="34" charset="0"/>
                <a:cs typeface="Arial" panose="020B0604020202020204" pitchFamily="34" charset="0"/>
              </a:rPr>
              <a:t>vont</a:t>
            </a:r>
            <a:r>
              <a:rPr lang="fr-FR" sz="2400" dirty="0">
                <a:latin typeface="Arial" panose="020B0604020202020204" pitchFamily="34" charset="0"/>
                <a:ea typeface="Calibri" panose="020F0502020204030204" pitchFamily="34" charset="0"/>
                <a:cs typeface="Arial" panose="020B0604020202020204" pitchFamily="34" charset="0"/>
              </a:rPr>
              <a:t>-ils s’affronter ?</a:t>
            </a:r>
          </a:p>
          <a:p>
            <a:pPr>
              <a:lnSpc>
                <a:spcPct val="107000"/>
              </a:lnSpc>
              <a:spcAft>
                <a:spcPts val="800"/>
              </a:spcAft>
            </a:pPr>
            <a:endParaRPr lang="fr-FR"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fr-FR" sz="2400" b="1" dirty="0">
                <a:solidFill>
                  <a:schemeClr val="accent1"/>
                </a:solidFill>
                <a:latin typeface="Arial" panose="020B0604020202020204" pitchFamily="34" charset="0"/>
                <a:ea typeface="Calibri" panose="020F0502020204030204" pitchFamily="34" charset="0"/>
                <a:cs typeface="Arial" panose="020B0604020202020204" pitchFamily="34" charset="0"/>
              </a:rPr>
              <a:t>Les ruses du héros </a:t>
            </a:r>
            <a:r>
              <a:rPr lang="fr-FR" sz="2400" b="1" dirty="0">
                <a:solidFill>
                  <a:srgbClr val="FF0000"/>
                </a:solidFill>
                <a:latin typeface="Arial" panose="020B0604020202020204" pitchFamily="34" charset="0"/>
                <a:ea typeface="Calibri" panose="020F0502020204030204" pitchFamily="34" charset="0"/>
                <a:cs typeface="Arial" panose="020B0604020202020204" pitchFamily="34" charset="0"/>
              </a:rPr>
              <a:t>suffiront</a:t>
            </a:r>
            <a:r>
              <a:rPr lang="fr-FR" sz="2400" dirty="0">
                <a:latin typeface="Arial" panose="020B0604020202020204" pitchFamily="34" charset="0"/>
                <a:ea typeface="Calibri" panose="020F0502020204030204" pitchFamily="34" charset="0"/>
                <a:cs typeface="Arial" panose="020B0604020202020204" pitchFamily="34" charset="0"/>
              </a:rPr>
              <a:t>-elles à sauver sa famille </a:t>
            </a:r>
            <a:r>
              <a:rPr lang="fr-FR" dirty="0">
                <a:latin typeface="Arial" panose="020B0604020202020204" pitchFamily="34" charset="0"/>
                <a:ea typeface="Calibri" panose="020F0502020204030204" pitchFamily="34" charset="0"/>
                <a:cs typeface="Arial" panose="020B0604020202020204" pitchFamily="34" charset="0"/>
              </a:rPr>
              <a:t>?</a:t>
            </a:r>
          </a:p>
          <a:p>
            <a:endParaRPr lang="fr-FR" dirty="0"/>
          </a:p>
        </p:txBody>
      </p:sp>
    </p:spTree>
    <p:extLst>
      <p:ext uri="{BB962C8B-B14F-4D97-AF65-F5344CB8AC3E}">
        <p14:creationId xmlns:p14="http://schemas.microsoft.com/office/powerpoint/2010/main" val="305825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mpImg" descr="Boy Exercice d'apprentissage de l'école Banque d'images - 33384901">
            <a:extLst>
              <a:ext uri="{FF2B5EF4-FFF2-40B4-BE49-F238E27FC236}">
                <a16:creationId xmlns:a16="http://schemas.microsoft.com/office/drawing/2014/main" id="{BADCB27B-8D25-4806-A473-AEC9A732DE8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569" y="107276"/>
            <a:ext cx="1359535" cy="14395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a:extLst>
              <a:ext uri="{FF2B5EF4-FFF2-40B4-BE49-F238E27FC236}">
                <a16:creationId xmlns:a16="http://schemas.microsoft.com/office/drawing/2014/main" id="{2E111BBA-2534-4587-8D5A-30F007CCD3F0}"/>
              </a:ext>
            </a:extLst>
          </p:cNvPr>
          <p:cNvSpPr txBox="1"/>
          <p:nvPr/>
        </p:nvSpPr>
        <p:spPr>
          <a:xfrm>
            <a:off x="5374385" y="331306"/>
            <a:ext cx="1647229" cy="461665"/>
          </a:xfrm>
          <a:prstGeom prst="rect">
            <a:avLst/>
          </a:prstGeom>
          <a:solidFill>
            <a:schemeClr val="bg2"/>
          </a:solidFill>
        </p:spPr>
        <p:txBody>
          <a:bodyPr wrap="square" rtlCol="0">
            <a:spAutoFit/>
          </a:bodyPr>
          <a:lstStyle/>
          <a:p>
            <a:pPr algn="ctr"/>
            <a:r>
              <a:rPr lang="fr-FR" sz="2400" dirty="0">
                <a:latin typeface="Arial" panose="020B0604020202020204" pitchFamily="34" charset="0"/>
                <a:cs typeface="Arial" panose="020B0604020202020204" pitchFamily="34" charset="0"/>
              </a:rPr>
              <a:t>Dictée</a:t>
            </a:r>
          </a:p>
        </p:txBody>
      </p:sp>
      <p:pic>
        <p:nvPicPr>
          <p:cNvPr id="5" name="Picture 4">
            <a:extLst>
              <a:ext uri="{FF2B5EF4-FFF2-40B4-BE49-F238E27FC236}">
                <a16:creationId xmlns:a16="http://schemas.microsoft.com/office/drawing/2014/main" id="{6BB268B9-0189-431A-99EB-835F1EF0602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4010"/>
          <a:stretch/>
        </p:blipFill>
        <p:spPr bwMode="auto">
          <a:xfrm>
            <a:off x="102000" y="1967704"/>
            <a:ext cx="11988000" cy="31667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17278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9AEB42-F9F9-4599-AF33-1BA15D3B0B7B}"/>
              </a:ext>
            </a:extLst>
          </p:cNvPr>
          <p:cNvSpPr/>
          <p:nvPr/>
        </p:nvSpPr>
        <p:spPr>
          <a:xfrm>
            <a:off x="821634" y="1400013"/>
            <a:ext cx="10548731" cy="3869264"/>
          </a:xfrm>
          <a:prstGeom prst="rect">
            <a:avLst/>
          </a:prstGeom>
          <a:solidFill>
            <a:schemeClr val="accent1">
              <a:lumMod val="20000"/>
              <a:lumOff val="80000"/>
            </a:schemeClr>
          </a:solidFill>
        </p:spPr>
        <p:txBody>
          <a:bodyPr wrap="square">
            <a:spAutoFit/>
          </a:bodyPr>
          <a:lstStyle/>
          <a:p>
            <a:pPr algn="ct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Pour terminer</a:t>
            </a:r>
          </a:p>
          <a:p>
            <a:pPr algn="ct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Je vous encourage tout d’abord à lire ou à relire le roman de Roald Dahl.</a:t>
            </a:r>
          </a:p>
          <a:p>
            <a:pPr algn="ctr">
              <a:lnSpc>
                <a:spcPct val="107000"/>
              </a:lnSpc>
              <a:spcAft>
                <a:spcPts val="800"/>
              </a:spcAft>
            </a:pPr>
            <a:endParaRPr lang="fr-FR" sz="2400"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Pour information, </a:t>
            </a:r>
            <a:r>
              <a:rPr lang="fr-FR" sz="2400" dirty="0" err="1">
                <a:latin typeface="Arial" panose="020B0604020202020204" pitchFamily="34" charset="0"/>
                <a:ea typeface="Calibri" panose="020F0502020204030204" pitchFamily="34" charset="0"/>
                <a:cs typeface="Arial" panose="020B0604020202020204" pitchFamily="34" charset="0"/>
              </a:rPr>
              <a:t>Wes</a:t>
            </a:r>
            <a:r>
              <a:rPr lang="fr-FR" sz="2400" dirty="0">
                <a:latin typeface="Arial" panose="020B0604020202020204" pitchFamily="34" charset="0"/>
                <a:ea typeface="Calibri" panose="020F0502020204030204" pitchFamily="34" charset="0"/>
                <a:cs typeface="Arial" panose="020B0604020202020204" pitchFamily="34" charset="0"/>
              </a:rPr>
              <a:t> Anderson, un réalisateur </a:t>
            </a:r>
            <a:r>
              <a:rPr lang="fr-FR" sz="2400">
                <a:latin typeface="Arial" panose="020B0604020202020204" pitchFamily="34" charset="0"/>
                <a:ea typeface="Calibri" panose="020F0502020204030204" pitchFamily="34" charset="0"/>
                <a:cs typeface="Arial" panose="020B0604020202020204" pitchFamily="34" charset="0"/>
              </a:rPr>
              <a:t>très </a:t>
            </a:r>
            <a:r>
              <a:rPr lang="fr-FR" sz="2400" smtClean="0">
                <a:latin typeface="Arial" panose="020B0604020202020204" pitchFamily="34" charset="0"/>
                <a:ea typeface="Calibri" panose="020F0502020204030204" pitchFamily="34" charset="0"/>
                <a:cs typeface="Arial" panose="020B0604020202020204" pitchFamily="34" charset="0"/>
              </a:rPr>
              <a:t>connu, </a:t>
            </a:r>
            <a:r>
              <a:rPr lang="fr-FR" sz="2400" dirty="0">
                <a:latin typeface="Arial" panose="020B0604020202020204" pitchFamily="34" charset="0"/>
                <a:ea typeface="Calibri" panose="020F0502020204030204" pitchFamily="34" charset="0"/>
                <a:cs typeface="Arial" panose="020B0604020202020204" pitchFamily="34" charset="0"/>
              </a:rPr>
              <a:t>a réalisé un film d’animation intitulé </a:t>
            </a:r>
            <a:r>
              <a:rPr lang="fr-FR" sz="2400" i="1" dirty="0">
                <a:latin typeface="Arial" panose="020B0604020202020204" pitchFamily="34" charset="0"/>
                <a:ea typeface="Calibri" panose="020F0502020204030204" pitchFamily="34" charset="0"/>
                <a:cs typeface="Arial" panose="020B0604020202020204" pitchFamily="34" charset="0"/>
              </a:rPr>
              <a:t>Fantastic </a:t>
            </a:r>
            <a:r>
              <a:rPr lang="fr-FR" sz="2400" i="1" dirty="0" err="1">
                <a:latin typeface="Arial" panose="020B0604020202020204" pitchFamily="34" charset="0"/>
                <a:ea typeface="Calibri" panose="020F0502020204030204" pitchFamily="34" charset="0"/>
                <a:cs typeface="Arial" panose="020B0604020202020204" pitchFamily="34" charset="0"/>
              </a:rPr>
              <a:t>Mister</a:t>
            </a:r>
            <a:r>
              <a:rPr lang="fr-FR" sz="2400" i="1" dirty="0">
                <a:latin typeface="Arial" panose="020B0604020202020204" pitchFamily="34" charset="0"/>
                <a:ea typeface="Calibri" panose="020F0502020204030204" pitchFamily="34" charset="0"/>
                <a:cs typeface="Arial" panose="020B0604020202020204" pitchFamily="34" charset="0"/>
              </a:rPr>
              <a:t> Fox</a:t>
            </a:r>
            <a:r>
              <a:rPr lang="fr-FR" sz="2400" dirty="0">
                <a:latin typeface="Arial" panose="020B0604020202020204" pitchFamily="34" charset="0"/>
                <a:ea typeface="Calibri" panose="020F0502020204030204" pitchFamily="34" charset="0"/>
                <a:cs typeface="Arial" panose="020B0604020202020204" pitchFamily="34" charset="0"/>
              </a:rPr>
              <a:t> en 2009.</a:t>
            </a:r>
          </a:p>
          <a:p>
            <a:pPr algn="ctr">
              <a:lnSpc>
                <a:spcPct val="107000"/>
              </a:lnSpc>
              <a:spcAft>
                <a:spcPts val="800"/>
              </a:spcAft>
            </a:pPr>
            <a:endParaRPr lang="fr-FR" sz="2400"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Et pour finir, allez également voir de plus près les aventures de</a:t>
            </a:r>
          </a:p>
          <a:p>
            <a:pPr algn="ct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Goupil dans </a:t>
            </a:r>
            <a:r>
              <a:rPr lang="fr-FR" sz="2400" i="1" dirty="0">
                <a:latin typeface="Arial" panose="020B0604020202020204" pitchFamily="34" charset="0"/>
                <a:ea typeface="Calibri" panose="020F0502020204030204" pitchFamily="34" charset="0"/>
                <a:cs typeface="Arial" panose="020B0604020202020204" pitchFamily="34" charset="0"/>
              </a:rPr>
              <a:t>le Roman de Renart</a:t>
            </a:r>
            <a:r>
              <a:rPr lang="fr-FR" sz="2400" dirty="0">
                <a:latin typeface="Arial" panose="020B0604020202020204" pitchFamily="34" charset="0"/>
                <a:ea typeface="Calibri" panose="020F0502020204030204" pitchFamily="34"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45640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7E6D2C4-D2C0-4984-AE0D-43DBA5BA799E}"/>
              </a:ext>
            </a:extLst>
          </p:cNvPr>
          <p:cNvSpPr txBox="1"/>
          <p:nvPr/>
        </p:nvSpPr>
        <p:spPr>
          <a:xfrm>
            <a:off x="1755913" y="345036"/>
            <a:ext cx="8561794" cy="461665"/>
          </a:xfrm>
          <a:prstGeom prst="rect">
            <a:avLst/>
          </a:prstGeom>
          <a:solidFill>
            <a:schemeClr val="accent1">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Comment reconnaître les différents types de phrases ?</a:t>
            </a:r>
          </a:p>
        </p:txBody>
      </p:sp>
      <p:sp>
        <p:nvSpPr>
          <p:cNvPr id="10" name="ZoneTexte 9">
            <a:extLst>
              <a:ext uri="{FF2B5EF4-FFF2-40B4-BE49-F238E27FC236}">
                <a16:creationId xmlns:a16="http://schemas.microsoft.com/office/drawing/2014/main" id="{A8C9BCF9-88CA-4E29-B098-E8AC5C3A0F0C}"/>
              </a:ext>
            </a:extLst>
          </p:cNvPr>
          <p:cNvSpPr txBox="1"/>
          <p:nvPr/>
        </p:nvSpPr>
        <p:spPr>
          <a:xfrm>
            <a:off x="1999420" y="1528250"/>
            <a:ext cx="8193159" cy="3416320"/>
          </a:xfrm>
          <a:prstGeom prst="rect">
            <a:avLst/>
          </a:prstGeom>
          <a:solidFill>
            <a:schemeClr val="bg1">
              <a:lumMod val="95000"/>
            </a:schemeClr>
          </a:solidFill>
        </p:spPr>
        <p:txBody>
          <a:bodyPr wrap="square" rtlCol="0">
            <a:spAutoFit/>
          </a:bodyPr>
          <a:lstStyle/>
          <a:p>
            <a:pPr marL="285750" indent="-285750" algn="just">
              <a:buFont typeface="Wingdings" panose="05000000000000000000" pitchFamily="2" charset="2"/>
              <a:buChar char="§"/>
            </a:pPr>
            <a:r>
              <a:rPr lang="fr-FR" sz="2400" b="1" dirty="0">
                <a:latin typeface="Arial" panose="020B0604020202020204" pitchFamily="34" charset="0"/>
                <a:cs typeface="Arial" panose="020B0604020202020204" pitchFamily="34" charset="0"/>
              </a:rPr>
              <a:t>Lecture d’un texte</a:t>
            </a:r>
          </a:p>
          <a:p>
            <a:pPr algn="just"/>
            <a:r>
              <a:rPr lang="fr-FR" sz="2400" dirty="0">
                <a:latin typeface="Arial" panose="020B0604020202020204" pitchFamily="34" charset="0"/>
                <a:cs typeface="Arial" panose="020B0604020202020204" pitchFamily="34" charset="0"/>
              </a:rPr>
              <a:t>- Se poser des questions sur le texte</a:t>
            </a:r>
          </a:p>
          <a:p>
            <a:pPr algn="just"/>
            <a:r>
              <a:rPr lang="fr-FR" sz="2400" dirty="0">
                <a:latin typeface="Arial" panose="020B0604020202020204" pitchFamily="34" charset="0"/>
                <a:cs typeface="Arial" panose="020B0604020202020204" pitchFamily="34" charset="0"/>
              </a:rPr>
              <a:t>- Comprendre le texte</a:t>
            </a:r>
          </a:p>
          <a:p>
            <a:pPr algn="just"/>
            <a:endParaRPr lang="fr-FR"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fr-FR" sz="2400" b="1" dirty="0">
                <a:latin typeface="Arial" panose="020B0604020202020204" pitchFamily="34" charset="0"/>
                <a:cs typeface="Arial" panose="020B0604020202020204" pitchFamily="34" charset="0"/>
              </a:rPr>
              <a:t>Grammaire</a:t>
            </a:r>
          </a:p>
          <a:p>
            <a:pPr algn="just"/>
            <a:r>
              <a:rPr lang="fr-FR" sz="2400" dirty="0">
                <a:latin typeface="Arial" panose="020B0604020202020204" pitchFamily="34" charset="0"/>
                <a:cs typeface="Arial" panose="020B0604020202020204" pitchFamily="34" charset="0"/>
              </a:rPr>
              <a:t>- Découvrir les types de phrases</a:t>
            </a:r>
          </a:p>
          <a:p>
            <a:pPr algn="just"/>
            <a:endParaRPr lang="fr-FR"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fr-FR" sz="2400" b="1" dirty="0">
                <a:latin typeface="Arial" panose="020B0604020202020204" pitchFamily="34" charset="0"/>
                <a:cs typeface="Arial" panose="020B0604020202020204" pitchFamily="34" charset="0"/>
              </a:rPr>
              <a:t>Dictée</a:t>
            </a:r>
          </a:p>
          <a:p>
            <a:pPr algn="just"/>
            <a:r>
              <a:rPr lang="fr-FR" sz="2400" dirty="0">
                <a:latin typeface="Arial" panose="020B0604020202020204" pitchFamily="34" charset="0"/>
                <a:cs typeface="Arial" panose="020B0604020202020204" pitchFamily="34" charset="0"/>
              </a:rPr>
              <a:t>- Apprendre à écrire sans erreur</a:t>
            </a:r>
          </a:p>
        </p:txBody>
      </p:sp>
    </p:spTree>
    <p:extLst>
      <p:ext uri="{BB962C8B-B14F-4D97-AF65-F5344CB8AC3E}">
        <p14:creationId xmlns:p14="http://schemas.microsoft.com/office/powerpoint/2010/main" val="4152343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6A389E0-EEF4-414B-BFA8-AC18BD17A43A}"/>
              </a:ext>
            </a:extLst>
          </p:cNvPr>
          <p:cNvSpPr txBox="1"/>
          <p:nvPr/>
        </p:nvSpPr>
        <p:spPr>
          <a:xfrm>
            <a:off x="2806889" y="2770496"/>
            <a:ext cx="6578221" cy="523220"/>
          </a:xfrm>
          <a:prstGeom prst="rect">
            <a:avLst/>
          </a:prstGeom>
          <a:solidFill>
            <a:schemeClr val="accent4">
              <a:lumMod val="20000"/>
              <a:lumOff val="80000"/>
            </a:schemeClr>
          </a:solidFill>
        </p:spPr>
        <p:txBody>
          <a:bodyPr wrap="square" rtlCol="0">
            <a:spAutoFit/>
          </a:bodyPr>
          <a:lstStyle/>
          <a:p>
            <a:pPr algn="ctr"/>
            <a:r>
              <a:rPr lang="fr-FR" sz="2800" dirty="0">
                <a:latin typeface="Arial" panose="020B0604020202020204" pitchFamily="34" charset="0"/>
                <a:cs typeface="Arial" panose="020B0604020202020204" pitchFamily="34" charset="0"/>
              </a:rPr>
              <a:t>Lecture : je lis et je comprends</a:t>
            </a:r>
          </a:p>
        </p:txBody>
      </p:sp>
    </p:spTree>
    <p:extLst>
      <p:ext uri="{BB962C8B-B14F-4D97-AF65-F5344CB8AC3E}">
        <p14:creationId xmlns:p14="http://schemas.microsoft.com/office/powerpoint/2010/main" val="2393658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affichage classe consigne je lis">
            <a:extLst>
              <a:ext uri="{FF2B5EF4-FFF2-40B4-BE49-F238E27FC236}">
                <a16:creationId xmlns:a16="http://schemas.microsoft.com/office/drawing/2014/main" id="{030640A6-D92E-4875-984C-EEA0C6C51909}"/>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17804" y="106292"/>
            <a:ext cx="1232535" cy="900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Image 4" descr="Recherche Chercher Trouver - Images vectorielles gratuites sur Pixabay">
            <a:extLst>
              <a:ext uri="{FF2B5EF4-FFF2-40B4-BE49-F238E27FC236}">
                <a16:creationId xmlns:a16="http://schemas.microsoft.com/office/drawing/2014/main" id="{09437EFB-7C46-494D-B470-6D5B98C6BB01}"/>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17803" y="1192695"/>
            <a:ext cx="1232535" cy="108581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graphicFrame>
        <p:nvGraphicFramePr>
          <p:cNvPr id="6" name="Tableau 5">
            <a:extLst>
              <a:ext uri="{FF2B5EF4-FFF2-40B4-BE49-F238E27FC236}">
                <a16:creationId xmlns:a16="http://schemas.microsoft.com/office/drawing/2014/main" id="{9E13B49F-FB7C-4911-ADA3-FC85AC2181FC}"/>
              </a:ext>
            </a:extLst>
          </p:cNvPr>
          <p:cNvGraphicFramePr>
            <a:graphicFrameLocks noGrp="1"/>
          </p:cNvGraphicFramePr>
          <p:nvPr>
            <p:extLst>
              <p:ext uri="{D42A27DB-BD31-4B8C-83A1-F6EECF244321}">
                <p14:modId xmlns:p14="http://schemas.microsoft.com/office/powerpoint/2010/main" val="3267041034"/>
              </p:ext>
            </p:extLst>
          </p:nvPr>
        </p:nvGraphicFramePr>
        <p:xfrm>
          <a:off x="1482859" y="265318"/>
          <a:ext cx="10497105" cy="5913955"/>
        </p:xfrm>
        <a:graphic>
          <a:graphicData uri="http://schemas.openxmlformats.org/drawingml/2006/table">
            <a:tbl>
              <a:tblPr firstRow="1" firstCol="1" bandRow="1">
                <a:tableStyleId>{5940675A-B579-460E-94D1-54222C63F5DA}</a:tableStyleId>
              </a:tblPr>
              <a:tblGrid>
                <a:gridCol w="4781463">
                  <a:extLst>
                    <a:ext uri="{9D8B030D-6E8A-4147-A177-3AD203B41FA5}">
                      <a16:colId xmlns:a16="http://schemas.microsoft.com/office/drawing/2014/main" val="4045780603"/>
                    </a:ext>
                  </a:extLst>
                </a:gridCol>
                <a:gridCol w="5715642">
                  <a:extLst>
                    <a:ext uri="{9D8B030D-6E8A-4147-A177-3AD203B41FA5}">
                      <a16:colId xmlns:a16="http://schemas.microsoft.com/office/drawing/2014/main" val="3191442648"/>
                    </a:ext>
                  </a:extLst>
                </a:gridCol>
              </a:tblGrid>
              <a:tr h="0">
                <a:tc>
                  <a:txBody>
                    <a:bodyPr/>
                    <a:lstStyle/>
                    <a:p>
                      <a:pPr algn="ctr">
                        <a:lnSpc>
                          <a:spcPct val="107000"/>
                        </a:lnSpc>
                        <a:spcAft>
                          <a:spcPts val="0"/>
                        </a:spcAft>
                      </a:pPr>
                      <a:r>
                        <a:rPr lang="fr-FR" sz="2400" dirty="0">
                          <a:effectLst/>
                          <a:latin typeface="Arial" panose="020B0604020202020204" pitchFamily="34" charset="0"/>
                          <a:cs typeface="Arial" panose="020B0604020202020204" pitchFamily="34" charset="0"/>
                        </a:rPr>
                        <a:t>Chapitre 1</a:t>
                      </a:r>
                    </a:p>
                    <a:p>
                      <a:pPr algn="ctr">
                        <a:lnSpc>
                          <a:spcPct val="107000"/>
                        </a:lnSpc>
                        <a:spcAft>
                          <a:spcPts val="0"/>
                        </a:spcAft>
                      </a:pPr>
                      <a:r>
                        <a:rPr lang="fr-FR" sz="2400" dirty="0">
                          <a:effectLst/>
                          <a:latin typeface="Arial" panose="020B0604020202020204" pitchFamily="34" charset="0"/>
                          <a:cs typeface="Arial" panose="020B0604020202020204" pitchFamily="34" charset="0"/>
                        </a:rPr>
                        <a:t>Les trois fermiers </a:t>
                      </a:r>
                    </a:p>
                    <a:p>
                      <a:pPr algn="just">
                        <a:lnSpc>
                          <a:spcPct val="107000"/>
                        </a:lnSpc>
                        <a:spcAft>
                          <a:spcPts val="0"/>
                        </a:spcAft>
                      </a:pPr>
                      <a:r>
                        <a:rPr lang="fr-FR" sz="2400" dirty="0">
                          <a:effectLst/>
                          <a:latin typeface="Arial" panose="020B0604020202020204" pitchFamily="34" charset="0"/>
                          <a:cs typeface="Arial" panose="020B0604020202020204" pitchFamily="34" charset="0"/>
                        </a:rPr>
                        <a:t>Dans la vallée, il y avait trois fermes. Les propriétaires de ces fermes avaient bien réussi. Ils étaient riches. Ils étaient aussi méchants. Mais tous trois n’étaient ni plus méchants, ni plus mesquins que d’autres. Ils s’appelaient </a:t>
                      </a:r>
                      <a:r>
                        <a:rPr lang="fr-FR" sz="2400" dirty="0" err="1">
                          <a:effectLst/>
                          <a:latin typeface="Arial" panose="020B0604020202020204" pitchFamily="34" charset="0"/>
                          <a:cs typeface="Arial" panose="020B0604020202020204" pitchFamily="34" charset="0"/>
                        </a:rPr>
                        <a:t>Boggis</a:t>
                      </a:r>
                      <a:r>
                        <a:rPr lang="fr-FR" sz="2400" dirty="0">
                          <a:effectLst/>
                          <a:latin typeface="Arial" panose="020B0604020202020204" pitchFamily="34" charset="0"/>
                          <a:cs typeface="Arial" panose="020B0604020202020204" pitchFamily="34" charset="0"/>
                        </a:rPr>
                        <a:t>, </a:t>
                      </a:r>
                      <a:r>
                        <a:rPr lang="fr-FR" sz="2400" dirty="0" err="1">
                          <a:effectLst/>
                          <a:latin typeface="Arial" panose="020B0604020202020204" pitchFamily="34" charset="0"/>
                          <a:cs typeface="Arial" panose="020B0604020202020204" pitchFamily="34" charset="0"/>
                        </a:rPr>
                        <a:t>Bunce</a:t>
                      </a:r>
                      <a:r>
                        <a:rPr lang="fr-FR" sz="2400" dirty="0">
                          <a:effectLst/>
                          <a:latin typeface="Arial" panose="020B0604020202020204" pitchFamily="34" charset="0"/>
                          <a:cs typeface="Arial" panose="020B0604020202020204" pitchFamily="34" charset="0"/>
                        </a:rPr>
                        <a:t> et Bean. […]</a:t>
                      </a:r>
                    </a:p>
                    <a:p>
                      <a:pPr>
                        <a:lnSpc>
                          <a:spcPct val="107000"/>
                        </a:lnSpc>
                        <a:spcAft>
                          <a:spcPts val="0"/>
                        </a:spcAft>
                      </a:pPr>
                      <a:r>
                        <a:rPr lang="fr-FR" sz="2400" dirty="0">
                          <a:effectLst/>
                          <a:latin typeface="Arial" panose="020B0604020202020204" pitchFamily="34"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2400" dirty="0">
                          <a:effectLst/>
                          <a:latin typeface="Arial" panose="020B0604020202020204" pitchFamily="34" charset="0"/>
                          <a:cs typeface="Arial" panose="020B0604020202020204" pitchFamily="34" charset="0"/>
                        </a:rPr>
                        <a:t>Chapitre 2</a:t>
                      </a:r>
                    </a:p>
                    <a:p>
                      <a:pPr algn="ctr">
                        <a:lnSpc>
                          <a:spcPct val="107000"/>
                        </a:lnSpc>
                        <a:spcAft>
                          <a:spcPts val="0"/>
                        </a:spcAft>
                      </a:pPr>
                      <a:r>
                        <a:rPr lang="fr-FR" sz="2400" dirty="0">
                          <a:effectLst/>
                          <a:latin typeface="Arial" panose="020B0604020202020204" pitchFamily="34" charset="0"/>
                          <a:cs typeface="Arial" panose="020B0604020202020204" pitchFamily="34" charset="0"/>
                        </a:rPr>
                        <a:t>Maître Renard </a:t>
                      </a:r>
                    </a:p>
                    <a:p>
                      <a:pPr>
                        <a:spcAft>
                          <a:spcPts val="0"/>
                        </a:spcAft>
                      </a:pPr>
                      <a:r>
                        <a:rPr lang="fr-FR" sz="2400" dirty="0">
                          <a:effectLst/>
                          <a:latin typeface="Arial" panose="020B0604020202020204" pitchFamily="34" charset="0"/>
                          <a:cs typeface="Arial" panose="020B0604020202020204" pitchFamily="34" charset="0"/>
                        </a:rPr>
                        <a:t>Au-dessus de la vallée, sur une colline, il y avait un bois.</a:t>
                      </a:r>
                      <a:br>
                        <a:rPr lang="fr-FR" sz="2400" dirty="0">
                          <a:effectLst/>
                          <a:latin typeface="Arial" panose="020B0604020202020204" pitchFamily="34" charset="0"/>
                          <a:cs typeface="Arial" panose="020B0604020202020204" pitchFamily="34" charset="0"/>
                        </a:rPr>
                      </a:br>
                      <a:r>
                        <a:rPr lang="fr-FR" sz="2400" dirty="0">
                          <a:effectLst/>
                          <a:latin typeface="Arial" panose="020B0604020202020204" pitchFamily="34" charset="0"/>
                          <a:cs typeface="Arial" panose="020B0604020202020204" pitchFamily="34" charset="0"/>
                        </a:rPr>
                        <a:t>Dans le bois, il y avait un gros arbre. Sous l'arbre, il y avait un trou. Dans le trou vivaient Maître Renard, Dame Renard et leurs quatre renardeaux.</a:t>
                      </a:r>
                    </a:p>
                    <a:p>
                      <a:pPr>
                        <a:spcAft>
                          <a:spcPts val="0"/>
                        </a:spcAft>
                      </a:pPr>
                      <a:r>
                        <a:rPr lang="fr-FR" sz="2400" dirty="0">
                          <a:effectLst/>
                          <a:latin typeface="Arial" panose="020B0604020202020204" pitchFamily="34" charset="0"/>
                          <a:cs typeface="Arial" panose="020B0604020202020204" pitchFamily="34" charset="0"/>
                        </a:rPr>
                        <a:t>Tous les soirs, dès que la nuit tombait, Maître Renard disait à son épouse :</a:t>
                      </a:r>
                      <a:br>
                        <a:rPr lang="fr-FR" sz="2400" dirty="0">
                          <a:effectLst/>
                          <a:latin typeface="Arial" panose="020B0604020202020204" pitchFamily="34" charset="0"/>
                          <a:cs typeface="Arial" panose="020B0604020202020204" pitchFamily="34" charset="0"/>
                        </a:rPr>
                      </a:br>
                      <a:r>
                        <a:rPr lang="fr-FR" sz="2400" dirty="0">
                          <a:effectLst/>
                          <a:latin typeface="Arial" panose="020B0604020202020204" pitchFamily="34" charset="0"/>
                          <a:cs typeface="Arial" panose="020B0604020202020204" pitchFamily="34" charset="0"/>
                        </a:rPr>
                        <a:t>" Alors, mon amie, que veux-tu pour dîner ? Un poulet dodu de chez </a:t>
                      </a:r>
                      <a:r>
                        <a:rPr lang="fr-FR" sz="2400" dirty="0" err="1">
                          <a:effectLst/>
                          <a:latin typeface="Arial" panose="020B0604020202020204" pitchFamily="34" charset="0"/>
                          <a:cs typeface="Arial" panose="020B0604020202020204" pitchFamily="34" charset="0"/>
                        </a:rPr>
                        <a:t>Boggis</a:t>
                      </a:r>
                      <a:r>
                        <a:rPr lang="fr-FR" sz="2400" baseline="0" dirty="0">
                          <a:effectLst/>
                          <a:latin typeface="Arial" panose="020B0604020202020204" pitchFamily="34" charset="0"/>
                          <a:cs typeface="Arial" panose="020B0604020202020204" pitchFamily="34" charset="0"/>
                        </a:rPr>
                        <a:t> </a:t>
                      </a:r>
                      <a:r>
                        <a:rPr lang="fr-FR" sz="2400" dirty="0">
                          <a:effectLst/>
                          <a:latin typeface="Arial" panose="020B0604020202020204" pitchFamily="34" charset="0"/>
                          <a:cs typeface="Arial" panose="020B0604020202020204" pitchFamily="34" charset="0"/>
                        </a:rPr>
                        <a:t>? Un canard ou une oie de chez </a:t>
                      </a:r>
                      <a:r>
                        <a:rPr lang="fr-FR" sz="2400" dirty="0" err="1">
                          <a:effectLst/>
                          <a:latin typeface="Arial" panose="020B0604020202020204" pitchFamily="34" charset="0"/>
                          <a:cs typeface="Arial" panose="020B0604020202020204" pitchFamily="34" charset="0"/>
                        </a:rPr>
                        <a:t>Bunce</a:t>
                      </a:r>
                      <a:r>
                        <a:rPr lang="fr-FR" sz="2400" dirty="0">
                          <a:effectLst/>
                          <a:latin typeface="Arial" panose="020B0604020202020204" pitchFamily="34" charset="0"/>
                          <a:cs typeface="Arial" panose="020B0604020202020204" pitchFamily="34" charset="0"/>
                        </a:rPr>
                        <a:t> ? Ou une belle dinde de chez Bean ? " </a:t>
                      </a:r>
                    </a:p>
                    <a:p>
                      <a:pPr>
                        <a:spcAft>
                          <a:spcPts val="0"/>
                        </a:spcAft>
                      </a:pP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14530893"/>
                  </a:ext>
                </a:extLst>
              </a:tr>
              <a:tr h="376374">
                <a:tc gridSpan="2">
                  <a:txBody>
                    <a:bodyPr/>
                    <a:lstStyle/>
                    <a:p>
                      <a:pPr algn="r">
                        <a:lnSpc>
                          <a:spcPct val="107000"/>
                        </a:lnSpc>
                        <a:spcAft>
                          <a:spcPts val="0"/>
                        </a:spcAft>
                      </a:pPr>
                      <a:r>
                        <a:rPr lang="fr-FR" sz="2000" i="1" dirty="0">
                          <a:effectLst/>
                          <a:latin typeface="Arial" panose="020B0604020202020204" pitchFamily="34" charset="0"/>
                          <a:cs typeface="Arial" panose="020B0604020202020204" pitchFamily="34" charset="0"/>
                        </a:rPr>
                        <a:t>Fantastique Maître Renard</a:t>
                      </a:r>
                      <a:r>
                        <a:rPr lang="fr-FR" sz="2000" dirty="0">
                          <a:effectLst/>
                          <a:latin typeface="Arial" panose="020B0604020202020204" pitchFamily="34" charset="0"/>
                          <a:cs typeface="Arial" panose="020B0604020202020204" pitchFamily="34" charset="0"/>
                        </a:rPr>
                        <a:t>, Roald Dahl, </a:t>
                      </a:r>
                      <a:r>
                        <a:rPr lang="fr-FR" sz="2000" dirty="0" smtClean="0">
                          <a:effectLst/>
                          <a:latin typeface="Arial" panose="020B0604020202020204" pitchFamily="34" charset="0"/>
                          <a:cs typeface="Arial" panose="020B0604020202020204" pitchFamily="34" charset="0"/>
                        </a:rPr>
                        <a:t>©Éditions Folio </a:t>
                      </a:r>
                      <a:r>
                        <a:rPr lang="fr-FR" sz="2000" dirty="0">
                          <a:effectLst/>
                          <a:latin typeface="Arial" panose="020B0604020202020204" pitchFamily="34" charset="0"/>
                          <a:cs typeface="Arial" panose="020B0604020202020204" pitchFamily="34" charset="0"/>
                        </a:rPr>
                        <a:t>Cadet</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fr-FR"/>
                    </a:p>
                  </a:txBody>
                  <a:tcPr/>
                </a:tc>
                <a:extLst>
                  <a:ext uri="{0D108BD9-81ED-4DB2-BD59-A6C34878D82A}">
                    <a16:rowId xmlns:a16="http://schemas.microsoft.com/office/drawing/2014/main" val="1121406137"/>
                  </a:ext>
                </a:extLst>
              </a:tr>
            </a:tbl>
          </a:graphicData>
        </a:graphic>
      </p:graphicFrame>
    </p:spTree>
    <p:extLst>
      <p:ext uri="{BB962C8B-B14F-4D97-AF65-F5344CB8AC3E}">
        <p14:creationId xmlns:p14="http://schemas.microsoft.com/office/powerpoint/2010/main" val="507144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Une image contenant dessin&#10;&#10;Description générée automatiquement">
            <a:extLst>
              <a:ext uri="{FF2B5EF4-FFF2-40B4-BE49-F238E27FC236}">
                <a16:creationId xmlns:a16="http://schemas.microsoft.com/office/drawing/2014/main" id="{F78395EC-39B8-41F9-BAC1-A2762C8521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984" y="218444"/>
            <a:ext cx="1076325" cy="17907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a:extLst>
              <a:ext uri="{FF2B5EF4-FFF2-40B4-BE49-F238E27FC236}">
                <a16:creationId xmlns:a16="http://schemas.microsoft.com/office/drawing/2014/main" id="{A2E692E8-8544-46DD-8002-8433E3B88641}"/>
              </a:ext>
            </a:extLst>
          </p:cNvPr>
          <p:cNvSpPr txBox="1"/>
          <p:nvPr/>
        </p:nvSpPr>
        <p:spPr>
          <a:xfrm>
            <a:off x="1802294" y="218444"/>
            <a:ext cx="10217428" cy="6001643"/>
          </a:xfrm>
          <a:prstGeom prst="rect">
            <a:avLst/>
          </a:prstGeom>
          <a:solidFill>
            <a:schemeClr val="accent4">
              <a:lumMod val="20000"/>
              <a:lumOff val="80000"/>
            </a:schemeClr>
          </a:solidFill>
        </p:spPr>
        <p:txBody>
          <a:bodyPr wrap="square" rtlCol="0">
            <a:spAutoFit/>
          </a:bodyPr>
          <a:lstStyle/>
          <a:p>
            <a:pPr algn="ctr"/>
            <a:r>
              <a:rPr lang="fr-FR" sz="2400" b="1" dirty="0">
                <a:latin typeface="Arial" panose="020B0604020202020204" pitchFamily="34" charset="0"/>
                <a:cs typeface="Arial" panose="020B0604020202020204" pitchFamily="34" charset="0"/>
              </a:rPr>
              <a:t>Qu’avons-nous appris aujourd’hui ?</a:t>
            </a:r>
          </a:p>
          <a:p>
            <a:pPr algn="ctr"/>
            <a:endParaRPr lang="fr-FR" sz="2400" b="1"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Les procédés d’écriture peuvent aider le lecteur à mieux comprendre le texte.</a:t>
            </a:r>
          </a:p>
          <a:p>
            <a:r>
              <a:rPr lang="fr-FR" sz="2400" dirty="0">
                <a:latin typeface="Arial" panose="020B0604020202020204" pitchFamily="34" charset="0"/>
                <a:cs typeface="Arial" panose="020B0604020202020204" pitchFamily="34" charset="0"/>
              </a:rPr>
              <a:t>Par exemple aujourd’hui l’auteur a utilisé les compléments circonstanciels de lieu en début de phrases pour créer une attente chez le lecteur.</a:t>
            </a:r>
          </a:p>
          <a:p>
            <a:endParaRPr lang="fr-FR" sz="2400"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Nous avons vu que certains personnages pouvaient être considérés comme des symboles d’un trait de caractère.</a:t>
            </a:r>
          </a:p>
          <a:p>
            <a:r>
              <a:rPr lang="fr-FR" sz="2400" dirty="0">
                <a:latin typeface="Arial" panose="020B0604020202020204" pitchFamily="34" charset="0"/>
                <a:cs typeface="Arial" panose="020B0604020202020204" pitchFamily="34" charset="0"/>
              </a:rPr>
              <a:t>Exemple: le renard est le symbole de la ruse.</a:t>
            </a:r>
          </a:p>
          <a:p>
            <a:endParaRPr lang="fr-FR" sz="2400" dirty="0">
              <a:latin typeface="Arial" panose="020B0604020202020204" pitchFamily="34" charset="0"/>
              <a:cs typeface="Arial" panose="020B0604020202020204" pitchFamily="34" charset="0"/>
            </a:endParaRPr>
          </a:p>
          <a:p>
            <a:endParaRPr lang="fr-FR" sz="2400"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Dans notre histoire, le renard rusé et peut-être provocateur s’apprête à aller voler de la nourriture chez trois méchants fermiers.</a:t>
            </a:r>
          </a:p>
          <a:p>
            <a:r>
              <a:rPr lang="fr-FR" sz="2400" dirty="0">
                <a:latin typeface="Arial" panose="020B0604020202020204" pitchFamily="34" charset="0"/>
                <a:cs typeface="Arial" panose="020B0604020202020204" pitchFamily="34" charset="0"/>
              </a:rPr>
              <a:t>On a l’impression qu’il se moque d’eux.</a:t>
            </a:r>
          </a:p>
          <a:p>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5762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DF54F837-4DF0-4E32-9902-8E1B46575FC8}"/>
              </a:ext>
            </a:extLst>
          </p:cNvPr>
          <p:cNvSpPr txBox="1"/>
          <p:nvPr/>
        </p:nvSpPr>
        <p:spPr>
          <a:xfrm>
            <a:off x="2357601" y="2905780"/>
            <a:ext cx="7874363" cy="523220"/>
          </a:xfrm>
          <a:prstGeom prst="rect">
            <a:avLst/>
          </a:prstGeom>
          <a:solidFill>
            <a:schemeClr val="accent4">
              <a:lumMod val="20000"/>
              <a:lumOff val="80000"/>
            </a:schemeClr>
          </a:solidFill>
        </p:spPr>
        <p:txBody>
          <a:bodyPr wrap="square" rtlCol="0">
            <a:spAutoFit/>
          </a:bodyPr>
          <a:lstStyle/>
          <a:p>
            <a:pPr algn="ctr"/>
            <a:r>
              <a:rPr lang="fr-FR" sz="2800" dirty="0">
                <a:latin typeface="Arial" panose="020B0604020202020204" pitchFamily="34" charset="0"/>
                <a:cs typeface="Arial" panose="020B0604020202020204" pitchFamily="34" charset="0"/>
              </a:rPr>
              <a:t>Grammaire : les types de phrases</a:t>
            </a:r>
          </a:p>
        </p:txBody>
      </p:sp>
    </p:spTree>
    <p:extLst>
      <p:ext uri="{BB962C8B-B14F-4D97-AF65-F5344CB8AC3E}">
        <p14:creationId xmlns:p14="http://schemas.microsoft.com/office/powerpoint/2010/main" val="2924928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F7123A0D-7AE9-4155-9935-57D5ED08A80B}"/>
              </a:ext>
            </a:extLst>
          </p:cNvPr>
          <p:cNvSpPr txBox="1"/>
          <p:nvPr/>
        </p:nvSpPr>
        <p:spPr>
          <a:xfrm>
            <a:off x="2877929" y="145773"/>
            <a:ext cx="7460974" cy="461665"/>
          </a:xfrm>
          <a:prstGeom prst="rect">
            <a:avLst/>
          </a:prstGeom>
          <a:solidFill>
            <a:schemeClr val="bg2"/>
          </a:solidFill>
        </p:spPr>
        <p:txBody>
          <a:bodyPr wrap="square" rtlCol="0">
            <a:spAutoFit/>
          </a:bodyPr>
          <a:lstStyle/>
          <a:p>
            <a:r>
              <a:rPr lang="fr-FR" sz="2400" dirty="0">
                <a:latin typeface="Arial" panose="020B0604020202020204" pitchFamily="34" charset="0"/>
                <a:cs typeface="Arial" panose="020B0604020202020204" pitchFamily="34" charset="0"/>
              </a:rPr>
              <a:t>Trie les phrases selon les caractéristiques suivantes</a:t>
            </a:r>
          </a:p>
        </p:txBody>
      </p:sp>
      <p:graphicFrame>
        <p:nvGraphicFramePr>
          <p:cNvPr id="3" name="Tableau 3">
            <a:extLst>
              <a:ext uri="{FF2B5EF4-FFF2-40B4-BE49-F238E27FC236}">
                <a16:creationId xmlns:a16="http://schemas.microsoft.com/office/drawing/2014/main" id="{0921E1B4-A23C-40A0-953A-A7F68C96C819}"/>
              </a:ext>
            </a:extLst>
          </p:cNvPr>
          <p:cNvGraphicFramePr>
            <a:graphicFrameLocks noGrp="1"/>
          </p:cNvGraphicFramePr>
          <p:nvPr>
            <p:extLst>
              <p:ext uri="{D42A27DB-BD31-4B8C-83A1-F6EECF244321}">
                <p14:modId xmlns:p14="http://schemas.microsoft.com/office/powerpoint/2010/main" val="355262822"/>
              </p:ext>
            </p:extLst>
          </p:nvPr>
        </p:nvGraphicFramePr>
        <p:xfrm>
          <a:off x="99392" y="1080475"/>
          <a:ext cx="11993217" cy="2377440"/>
        </p:xfrm>
        <a:graphic>
          <a:graphicData uri="http://schemas.openxmlformats.org/drawingml/2006/table">
            <a:tbl>
              <a:tblPr firstRow="1" bandRow="1">
                <a:tableStyleId>{5940675A-B579-460E-94D1-54222C63F5DA}</a:tableStyleId>
              </a:tblPr>
              <a:tblGrid>
                <a:gridCol w="4359965">
                  <a:extLst>
                    <a:ext uri="{9D8B030D-6E8A-4147-A177-3AD203B41FA5}">
                      <a16:colId xmlns:a16="http://schemas.microsoft.com/office/drawing/2014/main" val="2987655679"/>
                    </a:ext>
                  </a:extLst>
                </a:gridCol>
                <a:gridCol w="3961312">
                  <a:extLst>
                    <a:ext uri="{9D8B030D-6E8A-4147-A177-3AD203B41FA5}">
                      <a16:colId xmlns:a16="http://schemas.microsoft.com/office/drawing/2014/main" val="127968142"/>
                    </a:ext>
                  </a:extLst>
                </a:gridCol>
                <a:gridCol w="3671940">
                  <a:extLst>
                    <a:ext uri="{9D8B030D-6E8A-4147-A177-3AD203B41FA5}">
                      <a16:colId xmlns:a16="http://schemas.microsoft.com/office/drawing/2014/main" val="1048357691"/>
                    </a:ext>
                  </a:extLst>
                </a:gridCol>
              </a:tblGrid>
              <a:tr h="370840">
                <a:tc>
                  <a:txBody>
                    <a:bodyPr/>
                    <a:lstStyle/>
                    <a:p>
                      <a:pPr algn="ctr"/>
                      <a:r>
                        <a:rPr lang="fr-FR" sz="2400" dirty="0">
                          <a:latin typeface="Arial" panose="020B0604020202020204" pitchFamily="34" charset="0"/>
                          <a:cs typeface="Arial" panose="020B0604020202020204" pitchFamily="34" charset="0"/>
                        </a:rPr>
                        <a:t>Des phrases qui donnent des informations</a:t>
                      </a:r>
                    </a:p>
                  </a:txBody>
                  <a:tcPr>
                    <a:solidFill>
                      <a:schemeClr val="accent4">
                        <a:lumMod val="20000"/>
                        <a:lumOff val="80000"/>
                      </a:schemeClr>
                    </a:solidFill>
                  </a:tcPr>
                </a:tc>
                <a:tc>
                  <a:txBody>
                    <a:bodyPr/>
                    <a:lstStyle/>
                    <a:p>
                      <a:pPr algn="ctr"/>
                      <a:r>
                        <a:rPr lang="fr-FR" sz="2400" dirty="0">
                          <a:latin typeface="Arial" panose="020B0604020202020204" pitchFamily="34" charset="0"/>
                          <a:cs typeface="Arial" panose="020B0604020202020204" pitchFamily="34" charset="0"/>
                        </a:rPr>
                        <a:t>Des phrases qui posent des questions</a:t>
                      </a:r>
                    </a:p>
                  </a:txBody>
                  <a:tcPr>
                    <a:solidFill>
                      <a:srgbClr val="FF66FF"/>
                    </a:solidFill>
                  </a:tcPr>
                </a:tc>
                <a:tc>
                  <a:txBody>
                    <a:bodyPr/>
                    <a:lstStyle/>
                    <a:p>
                      <a:pPr algn="ctr"/>
                      <a:r>
                        <a:rPr lang="fr-FR" sz="2400" dirty="0">
                          <a:latin typeface="Arial" panose="020B0604020202020204" pitchFamily="34" charset="0"/>
                          <a:cs typeface="Arial" panose="020B0604020202020204" pitchFamily="34" charset="0"/>
                        </a:rPr>
                        <a:t>Des phrases qui donnent un conseil ou un ordre</a:t>
                      </a:r>
                    </a:p>
                  </a:txBody>
                  <a:tcPr>
                    <a:solidFill>
                      <a:schemeClr val="accent1">
                        <a:lumMod val="20000"/>
                        <a:lumOff val="80000"/>
                      </a:schemeClr>
                    </a:solidFill>
                  </a:tcPr>
                </a:tc>
                <a:extLst>
                  <a:ext uri="{0D108BD9-81ED-4DB2-BD59-A6C34878D82A}">
                    <a16:rowId xmlns:a16="http://schemas.microsoft.com/office/drawing/2014/main" val="3660186210"/>
                  </a:ext>
                </a:extLst>
              </a:tr>
              <a:tr h="370840">
                <a:tc>
                  <a:txBody>
                    <a:bodyPr/>
                    <a:lstStyle/>
                    <a:p>
                      <a:endParaRPr lang="fr-FR" sz="2400" dirty="0">
                        <a:latin typeface="Arial" panose="020B0604020202020204" pitchFamily="34" charset="0"/>
                        <a:cs typeface="Arial" panose="020B0604020202020204" pitchFamily="34" charset="0"/>
                      </a:endParaRPr>
                    </a:p>
                    <a:p>
                      <a:endParaRPr lang="fr-FR" sz="2400" dirty="0">
                        <a:latin typeface="Arial" panose="020B0604020202020204" pitchFamily="34" charset="0"/>
                        <a:cs typeface="Arial" panose="020B0604020202020204" pitchFamily="34" charset="0"/>
                      </a:endParaRPr>
                    </a:p>
                    <a:p>
                      <a:endParaRPr lang="fr-FR" sz="2400" dirty="0">
                        <a:latin typeface="Arial" panose="020B0604020202020204" pitchFamily="34" charset="0"/>
                        <a:cs typeface="Arial" panose="020B0604020202020204" pitchFamily="34" charset="0"/>
                      </a:endParaRPr>
                    </a:p>
                    <a:p>
                      <a:endParaRPr lang="fr-FR" sz="2400" dirty="0">
                        <a:latin typeface="Arial" panose="020B0604020202020204" pitchFamily="34" charset="0"/>
                        <a:cs typeface="Arial" panose="020B0604020202020204" pitchFamily="34" charset="0"/>
                      </a:endParaRPr>
                    </a:p>
                  </a:txBody>
                  <a:tcPr/>
                </a:tc>
                <a:tc>
                  <a:txBody>
                    <a:bodyPr/>
                    <a:lstStyle/>
                    <a:p>
                      <a:endParaRPr lang="fr-FR" sz="2400">
                        <a:latin typeface="Arial" panose="020B0604020202020204" pitchFamily="34" charset="0"/>
                        <a:cs typeface="Arial" panose="020B0604020202020204" pitchFamily="34" charset="0"/>
                      </a:endParaRPr>
                    </a:p>
                  </a:txBody>
                  <a:tcPr/>
                </a:tc>
                <a:tc>
                  <a:txBody>
                    <a:bodyPr/>
                    <a:lstStyle/>
                    <a:p>
                      <a:endParaRPr lang="fr-FR"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25618234"/>
                  </a:ext>
                </a:extLst>
              </a:tr>
            </a:tbl>
          </a:graphicData>
        </a:graphic>
      </p:graphicFrame>
      <p:sp>
        <p:nvSpPr>
          <p:cNvPr id="5" name="Rectangle 4">
            <a:extLst>
              <a:ext uri="{FF2B5EF4-FFF2-40B4-BE49-F238E27FC236}">
                <a16:creationId xmlns:a16="http://schemas.microsoft.com/office/drawing/2014/main" id="{93268843-BA82-459E-ABCD-C8635F603238}"/>
              </a:ext>
            </a:extLst>
          </p:cNvPr>
          <p:cNvSpPr/>
          <p:nvPr/>
        </p:nvSpPr>
        <p:spPr>
          <a:xfrm>
            <a:off x="1851624" y="3605188"/>
            <a:ext cx="8488752" cy="2947602"/>
          </a:xfrm>
          <a:prstGeom prst="rect">
            <a:avLst/>
          </a:prstGeom>
        </p:spPr>
        <p:txBody>
          <a:bodyPr wrap="square">
            <a:spAutoFit/>
          </a:bodyPr>
          <a:lstStyle/>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Trois fermiers vivaient dans la vallée.</a:t>
            </a: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Comment se nourrissent-ils ?</a:t>
            </a: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Ne vole pas de poules !</a:t>
            </a: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La famille Renard habite dans un terrier.</a:t>
            </a: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Sauvez-vous vite !</a:t>
            </a: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Est-ce que les fermiers et les renards vont devenir amis ?</a:t>
            </a:r>
          </a:p>
        </p:txBody>
      </p:sp>
      <p:pic>
        <p:nvPicPr>
          <p:cNvPr id="6" name="Image 5" descr="Recherche Chercher Trouver - Images vectorielles gratuites sur Pixabay">
            <a:extLst>
              <a:ext uri="{FF2B5EF4-FFF2-40B4-BE49-F238E27FC236}">
                <a16:creationId xmlns:a16="http://schemas.microsoft.com/office/drawing/2014/main" id="{DE13B71D-54B2-405D-824A-9ACC309F9D2C}"/>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212767" y="79531"/>
            <a:ext cx="940902" cy="9204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ZoneTexte 6">
            <a:extLst>
              <a:ext uri="{FF2B5EF4-FFF2-40B4-BE49-F238E27FC236}">
                <a16:creationId xmlns:a16="http://schemas.microsoft.com/office/drawing/2014/main" id="{29B97E72-8D06-438A-8A7E-5B4B8B62EBE6}"/>
              </a:ext>
            </a:extLst>
          </p:cNvPr>
          <p:cNvSpPr txBox="1"/>
          <p:nvPr/>
        </p:nvSpPr>
        <p:spPr>
          <a:xfrm>
            <a:off x="99391" y="1986959"/>
            <a:ext cx="4348178" cy="397738"/>
          </a:xfrm>
          <a:prstGeom prst="rect">
            <a:avLst/>
          </a:prstGeom>
          <a:solidFill>
            <a:schemeClr val="accent4">
              <a:lumMod val="20000"/>
              <a:lumOff val="80000"/>
            </a:schemeClr>
          </a:solidFill>
        </p:spPr>
        <p:txBody>
          <a:bodyPr wrap="square" rtlCol="0">
            <a:spAutoFit/>
          </a:bodyPr>
          <a:lstStyle/>
          <a:p>
            <a:pPr>
              <a:lnSpc>
                <a:spcPct val="107000"/>
              </a:lnSpc>
              <a:spcAft>
                <a:spcPts val="800"/>
              </a:spcAft>
            </a:pPr>
            <a:r>
              <a:rPr lang="fr-FR" sz="2000" dirty="0">
                <a:latin typeface="Arial" panose="020B0604020202020204" pitchFamily="34" charset="0"/>
                <a:ea typeface="Calibri" panose="020F0502020204030204" pitchFamily="34" charset="0"/>
                <a:cs typeface="Arial" panose="020B0604020202020204" pitchFamily="34" charset="0"/>
              </a:rPr>
              <a:t>Trois fermiers vivaient dans la vallée</a:t>
            </a:r>
            <a:r>
              <a:rPr lang="fr-FR" dirty="0">
                <a:latin typeface="Arial" panose="020B0604020202020204" pitchFamily="34" charset="0"/>
                <a:ea typeface="Calibri" panose="020F0502020204030204" pitchFamily="34" charset="0"/>
                <a:cs typeface="Arial" panose="020B0604020202020204" pitchFamily="34" charset="0"/>
              </a:rPr>
              <a:t>.</a:t>
            </a:r>
          </a:p>
        </p:txBody>
      </p:sp>
      <p:sp>
        <p:nvSpPr>
          <p:cNvPr id="8" name="ZoneTexte 7">
            <a:extLst>
              <a:ext uri="{FF2B5EF4-FFF2-40B4-BE49-F238E27FC236}">
                <a16:creationId xmlns:a16="http://schemas.microsoft.com/office/drawing/2014/main" id="{D0AC9305-C3A8-494A-91FD-6994B386F016}"/>
              </a:ext>
            </a:extLst>
          </p:cNvPr>
          <p:cNvSpPr txBox="1"/>
          <p:nvPr/>
        </p:nvSpPr>
        <p:spPr>
          <a:xfrm>
            <a:off x="4594087" y="1986959"/>
            <a:ext cx="3622261" cy="421654"/>
          </a:xfrm>
          <a:prstGeom prst="rect">
            <a:avLst/>
          </a:prstGeom>
          <a:solidFill>
            <a:srgbClr val="FF66FF"/>
          </a:solidFill>
        </p:spPr>
        <p:txBody>
          <a:bodyPr wrap="square" rtlCol="0">
            <a:spAutoFit/>
          </a:bodyPr>
          <a:lstStyle/>
          <a:p>
            <a:pPr>
              <a:lnSpc>
                <a:spcPct val="107000"/>
              </a:lnSpc>
              <a:spcAft>
                <a:spcPts val="800"/>
              </a:spcAft>
            </a:pPr>
            <a:r>
              <a:rPr lang="fr-FR" sz="2000" dirty="0">
                <a:latin typeface="Arial" panose="020B0604020202020204" pitchFamily="34" charset="0"/>
                <a:ea typeface="Calibri" panose="020F0502020204030204" pitchFamily="34" charset="0"/>
                <a:cs typeface="Arial" panose="020B0604020202020204" pitchFamily="34" charset="0"/>
              </a:rPr>
              <a:t>Comment se nourrissent-ils ?</a:t>
            </a:r>
          </a:p>
        </p:txBody>
      </p:sp>
      <p:sp>
        <p:nvSpPr>
          <p:cNvPr id="9" name="ZoneTexte 8">
            <a:extLst>
              <a:ext uri="{FF2B5EF4-FFF2-40B4-BE49-F238E27FC236}">
                <a16:creationId xmlns:a16="http://schemas.microsoft.com/office/drawing/2014/main" id="{86F1CB24-C993-43EA-A8AC-E1B43F98D9B7}"/>
              </a:ext>
            </a:extLst>
          </p:cNvPr>
          <p:cNvSpPr txBox="1"/>
          <p:nvPr/>
        </p:nvSpPr>
        <p:spPr>
          <a:xfrm>
            <a:off x="8614647" y="2002125"/>
            <a:ext cx="2769704" cy="421654"/>
          </a:xfrm>
          <a:prstGeom prst="rect">
            <a:avLst/>
          </a:prstGeom>
          <a:solidFill>
            <a:schemeClr val="accent1">
              <a:lumMod val="20000"/>
              <a:lumOff val="80000"/>
            </a:schemeClr>
          </a:solidFill>
        </p:spPr>
        <p:txBody>
          <a:bodyPr wrap="square" rtlCol="0">
            <a:spAutoFit/>
          </a:bodyPr>
          <a:lstStyle/>
          <a:p>
            <a:pPr>
              <a:lnSpc>
                <a:spcPct val="107000"/>
              </a:lnSpc>
              <a:spcAft>
                <a:spcPts val="800"/>
              </a:spcAft>
            </a:pPr>
            <a:r>
              <a:rPr lang="fr-FR" sz="2000" dirty="0">
                <a:latin typeface="Arial" panose="020B0604020202020204" pitchFamily="34" charset="0"/>
                <a:ea typeface="Calibri" panose="020F0502020204030204" pitchFamily="34" charset="0"/>
                <a:cs typeface="Arial" panose="020B0604020202020204" pitchFamily="34" charset="0"/>
              </a:rPr>
              <a:t>Ne vole pas de poule !</a:t>
            </a:r>
          </a:p>
        </p:txBody>
      </p:sp>
      <p:sp>
        <p:nvSpPr>
          <p:cNvPr id="10" name="ZoneTexte 9">
            <a:extLst>
              <a:ext uri="{FF2B5EF4-FFF2-40B4-BE49-F238E27FC236}">
                <a16:creationId xmlns:a16="http://schemas.microsoft.com/office/drawing/2014/main" id="{5260C80D-5510-46B7-89BA-C29D685A3838}"/>
              </a:ext>
            </a:extLst>
          </p:cNvPr>
          <p:cNvSpPr txBox="1"/>
          <p:nvPr/>
        </p:nvSpPr>
        <p:spPr>
          <a:xfrm>
            <a:off x="8886317" y="2595841"/>
            <a:ext cx="2373086" cy="421654"/>
          </a:xfrm>
          <a:prstGeom prst="rect">
            <a:avLst/>
          </a:prstGeom>
          <a:solidFill>
            <a:schemeClr val="accent1">
              <a:lumMod val="20000"/>
              <a:lumOff val="80000"/>
            </a:schemeClr>
          </a:solidFill>
        </p:spPr>
        <p:txBody>
          <a:bodyPr wrap="square" rtlCol="0">
            <a:spAutoFit/>
          </a:bodyPr>
          <a:lstStyle/>
          <a:p>
            <a:pPr>
              <a:lnSpc>
                <a:spcPct val="107000"/>
              </a:lnSpc>
              <a:spcAft>
                <a:spcPts val="800"/>
              </a:spcAft>
            </a:pPr>
            <a:r>
              <a:rPr lang="fr-FR" sz="2000" dirty="0">
                <a:latin typeface="Arial" panose="020B0604020202020204" pitchFamily="34" charset="0"/>
                <a:ea typeface="Calibri" panose="020F0502020204030204" pitchFamily="34" charset="0"/>
                <a:cs typeface="Arial" panose="020B0604020202020204" pitchFamily="34" charset="0"/>
              </a:rPr>
              <a:t>Sauvez-vous vite !</a:t>
            </a:r>
          </a:p>
        </p:txBody>
      </p:sp>
      <p:sp>
        <p:nvSpPr>
          <p:cNvPr id="11" name="ZoneTexte 10">
            <a:extLst>
              <a:ext uri="{FF2B5EF4-FFF2-40B4-BE49-F238E27FC236}">
                <a16:creationId xmlns:a16="http://schemas.microsoft.com/office/drawing/2014/main" id="{6E7A1C93-44F9-4822-9FCF-55560772B2E6}"/>
              </a:ext>
            </a:extLst>
          </p:cNvPr>
          <p:cNvSpPr txBox="1"/>
          <p:nvPr/>
        </p:nvSpPr>
        <p:spPr>
          <a:xfrm>
            <a:off x="212767" y="2531970"/>
            <a:ext cx="4055165" cy="829651"/>
          </a:xfrm>
          <a:prstGeom prst="rect">
            <a:avLst/>
          </a:prstGeom>
          <a:solidFill>
            <a:schemeClr val="accent4">
              <a:lumMod val="20000"/>
              <a:lumOff val="80000"/>
            </a:schemeClr>
          </a:solidFill>
        </p:spPr>
        <p:txBody>
          <a:bodyPr wrap="square" rtlCol="0">
            <a:spAutoFit/>
          </a:bodyPr>
          <a:lstStyle/>
          <a:p>
            <a:pPr>
              <a:lnSpc>
                <a:spcPct val="107000"/>
              </a:lnSpc>
              <a:spcAft>
                <a:spcPts val="800"/>
              </a:spcAft>
            </a:pPr>
            <a:r>
              <a:rPr lang="fr-FR" sz="2000" dirty="0">
                <a:latin typeface="Arial" panose="020B0604020202020204" pitchFamily="34" charset="0"/>
                <a:ea typeface="Calibri" panose="020F0502020204030204" pitchFamily="34" charset="0"/>
                <a:cs typeface="Arial" panose="020B0604020202020204" pitchFamily="34" charset="0"/>
              </a:rPr>
              <a:t>La famille Renard habite dans un </a:t>
            </a:r>
          </a:p>
          <a:p>
            <a:pPr>
              <a:lnSpc>
                <a:spcPct val="107000"/>
              </a:lnSpc>
              <a:spcAft>
                <a:spcPts val="800"/>
              </a:spcAft>
            </a:pPr>
            <a:r>
              <a:rPr lang="fr-FR" sz="2000" dirty="0">
                <a:latin typeface="Arial" panose="020B0604020202020204" pitchFamily="34" charset="0"/>
                <a:ea typeface="Calibri" panose="020F0502020204030204" pitchFamily="34" charset="0"/>
                <a:cs typeface="Arial" panose="020B0604020202020204" pitchFamily="34" charset="0"/>
              </a:rPr>
              <a:t>terrier.</a:t>
            </a:r>
            <a:endParaRPr lang="fr-FR" dirty="0">
              <a:latin typeface="Arial" panose="020B0604020202020204" pitchFamily="34" charset="0"/>
              <a:ea typeface="Calibri" panose="020F0502020204030204" pitchFamily="34" charset="0"/>
              <a:cs typeface="Arial" panose="020B0604020202020204" pitchFamily="34" charset="0"/>
            </a:endParaRPr>
          </a:p>
        </p:txBody>
      </p:sp>
      <p:sp>
        <p:nvSpPr>
          <p:cNvPr id="12" name="ZoneTexte 11">
            <a:extLst>
              <a:ext uri="{FF2B5EF4-FFF2-40B4-BE49-F238E27FC236}">
                <a16:creationId xmlns:a16="http://schemas.microsoft.com/office/drawing/2014/main" id="{FE267689-F94F-4E03-BB3A-3E9F1F39C519}"/>
              </a:ext>
            </a:extLst>
          </p:cNvPr>
          <p:cNvSpPr txBox="1"/>
          <p:nvPr/>
        </p:nvSpPr>
        <p:spPr>
          <a:xfrm>
            <a:off x="4594087" y="2572710"/>
            <a:ext cx="3622261" cy="750975"/>
          </a:xfrm>
          <a:prstGeom prst="rect">
            <a:avLst/>
          </a:prstGeom>
          <a:solidFill>
            <a:srgbClr val="FF66FF"/>
          </a:solidFill>
        </p:spPr>
        <p:txBody>
          <a:bodyPr wrap="square" rtlCol="0">
            <a:spAutoFit/>
          </a:bodyPr>
          <a:lstStyle/>
          <a:p>
            <a:pPr>
              <a:lnSpc>
                <a:spcPct val="107000"/>
              </a:lnSpc>
              <a:spcAft>
                <a:spcPts val="800"/>
              </a:spcAft>
            </a:pPr>
            <a:r>
              <a:rPr lang="fr-FR" sz="2000" dirty="0">
                <a:latin typeface="Arial" panose="020B0604020202020204" pitchFamily="34" charset="0"/>
                <a:ea typeface="Calibri" panose="020F0502020204030204" pitchFamily="34" charset="0"/>
                <a:cs typeface="Arial" panose="020B0604020202020204" pitchFamily="34" charset="0"/>
              </a:rPr>
              <a:t>Est-ce que les fermiers et les renards vont devenir amis ?</a:t>
            </a:r>
          </a:p>
        </p:txBody>
      </p:sp>
      <p:sp>
        <p:nvSpPr>
          <p:cNvPr id="13" name="ZoneTexte 12">
            <a:extLst>
              <a:ext uri="{FF2B5EF4-FFF2-40B4-BE49-F238E27FC236}">
                <a16:creationId xmlns:a16="http://schemas.microsoft.com/office/drawing/2014/main" id="{B2B7B976-D617-41D0-94BF-A1B46885D7D1}"/>
              </a:ext>
            </a:extLst>
          </p:cNvPr>
          <p:cNvSpPr txBox="1"/>
          <p:nvPr/>
        </p:nvSpPr>
        <p:spPr>
          <a:xfrm>
            <a:off x="355959" y="3884537"/>
            <a:ext cx="3768779" cy="461665"/>
          </a:xfrm>
          <a:prstGeom prst="rect">
            <a:avLst/>
          </a:prstGeom>
          <a:solidFill>
            <a:schemeClr val="accent4">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des phrases déclaratives</a:t>
            </a:r>
          </a:p>
        </p:txBody>
      </p:sp>
      <p:sp>
        <p:nvSpPr>
          <p:cNvPr id="14" name="ZoneTexte 13">
            <a:extLst>
              <a:ext uri="{FF2B5EF4-FFF2-40B4-BE49-F238E27FC236}">
                <a16:creationId xmlns:a16="http://schemas.microsoft.com/office/drawing/2014/main" id="{94BC3114-AA0F-4672-856E-8266AFAF1409}"/>
              </a:ext>
            </a:extLst>
          </p:cNvPr>
          <p:cNvSpPr txBox="1"/>
          <p:nvPr/>
        </p:nvSpPr>
        <p:spPr>
          <a:xfrm>
            <a:off x="4447569" y="3871987"/>
            <a:ext cx="3768779" cy="461665"/>
          </a:xfrm>
          <a:prstGeom prst="rect">
            <a:avLst/>
          </a:prstGeom>
          <a:solidFill>
            <a:srgbClr val="FF66FF"/>
          </a:solidFill>
        </p:spPr>
        <p:txBody>
          <a:bodyPr wrap="square" rtlCol="0">
            <a:spAutoFit/>
          </a:bodyPr>
          <a:lstStyle/>
          <a:p>
            <a:pPr algn="ctr"/>
            <a:r>
              <a:rPr lang="fr-FR" sz="2400" dirty="0">
                <a:latin typeface="Arial" panose="020B0604020202020204" pitchFamily="34" charset="0"/>
                <a:cs typeface="Arial" panose="020B0604020202020204" pitchFamily="34" charset="0"/>
              </a:rPr>
              <a:t>des phrases interrogatives</a:t>
            </a:r>
          </a:p>
        </p:txBody>
      </p:sp>
      <p:sp>
        <p:nvSpPr>
          <p:cNvPr id="15" name="ZoneTexte 14">
            <a:extLst>
              <a:ext uri="{FF2B5EF4-FFF2-40B4-BE49-F238E27FC236}">
                <a16:creationId xmlns:a16="http://schemas.microsoft.com/office/drawing/2014/main" id="{AB8054E6-0014-4D58-B663-5F5917D5672B}"/>
              </a:ext>
            </a:extLst>
          </p:cNvPr>
          <p:cNvSpPr txBox="1"/>
          <p:nvPr/>
        </p:nvSpPr>
        <p:spPr>
          <a:xfrm>
            <a:off x="8323830" y="3866341"/>
            <a:ext cx="3768779"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des phrases impératives</a:t>
            </a:r>
          </a:p>
        </p:txBody>
      </p:sp>
    </p:spTree>
    <p:extLst>
      <p:ext uri="{BB962C8B-B14F-4D97-AF65-F5344CB8AC3E}">
        <p14:creationId xmlns:p14="http://schemas.microsoft.com/office/powerpoint/2010/main" val="2781504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2" presetClass="exit" presetSubtype="4" fill="hold" grpId="0" nodeType="clickEffect">
                                  <p:stCondLst>
                                    <p:cond delay="0"/>
                                  </p:stCondLst>
                                  <p:childTnLst>
                                    <p:animEffect transition="out" filter="wipe(down)">
                                      <p:cBhvr>
                                        <p:cTn id="42" dur="500"/>
                                        <p:tgtEl>
                                          <p:spTgt spid="5"/>
                                        </p:tgtEl>
                                      </p:cBhvr>
                                    </p:animEffect>
                                    <p:set>
                                      <p:cBhvr>
                                        <p:cTn id="43" dur="1" fill="hold">
                                          <p:stCondLst>
                                            <p:cond delay="499"/>
                                          </p:stCondLst>
                                        </p:cTn>
                                        <p:tgtEl>
                                          <p:spTgt spid="5"/>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additive="base">
                                        <p:cTn id="48" dur="500" fill="hold"/>
                                        <p:tgtEl>
                                          <p:spTgt spid="13"/>
                                        </p:tgtEl>
                                        <p:attrNameLst>
                                          <p:attrName>ppt_x</p:attrName>
                                        </p:attrNameLst>
                                      </p:cBhvr>
                                      <p:tavLst>
                                        <p:tav tm="0">
                                          <p:val>
                                            <p:strVal val="#ppt_x"/>
                                          </p:val>
                                        </p:tav>
                                        <p:tav tm="100000">
                                          <p:val>
                                            <p:strVal val="#ppt_x"/>
                                          </p:val>
                                        </p:tav>
                                      </p:tavLst>
                                    </p:anim>
                                    <p:anim calcmode="lin" valueType="num">
                                      <p:cBhvr additive="base">
                                        <p:cTn id="4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4"/>
                                        </p:tgtEl>
                                        <p:attrNameLst>
                                          <p:attrName>style.visibility</p:attrName>
                                        </p:attrNameLst>
                                      </p:cBhvr>
                                      <p:to>
                                        <p:strVal val="visible"/>
                                      </p:to>
                                    </p:set>
                                    <p:anim calcmode="lin" valueType="num">
                                      <p:cBhvr additive="base">
                                        <p:cTn id="54" dur="500" fill="hold"/>
                                        <p:tgtEl>
                                          <p:spTgt spid="14"/>
                                        </p:tgtEl>
                                        <p:attrNameLst>
                                          <p:attrName>ppt_x</p:attrName>
                                        </p:attrNameLst>
                                      </p:cBhvr>
                                      <p:tavLst>
                                        <p:tav tm="0">
                                          <p:val>
                                            <p:strVal val="#ppt_x"/>
                                          </p:val>
                                        </p:tav>
                                        <p:tav tm="100000">
                                          <p:val>
                                            <p:strVal val="#ppt_x"/>
                                          </p:val>
                                        </p:tav>
                                      </p:tavLst>
                                    </p:anim>
                                    <p:anim calcmode="lin" valueType="num">
                                      <p:cBhvr additive="base">
                                        <p:cTn id="55"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5"/>
                                        </p:tgtEl>
                                        <p:attrNameLst>
                                          <p:attrName>style.visibility</p:attrName>
                                        </p:attrNameLst>
                                      </p:cBhvr>
                                      <p:to>
                                        <p:strVal val="visible"/>
                                      </p:to>
                                    </p:set>
                                    <p:anim calcmode="lin" valueType="num">
                                      <p:cBhvr additive="base">
                                        <p:cTn id="60" dur="500" fill="hold"/>
                                        <p:tgtEl>
                                          <p:spTgt spid="15"/>
                                        </p:tgtEl>
                                        <p:attrNameLst>
                                          <p:attrName>ppt_x</p:attrName>
                                        </p:attrNameLst>
                                      </p:cBhvr>
                                      <p:tavLst>
                                        <p:tav tm="0">
                                          <p:val>
                                            <p:strVal val="#ppt_x"/>
                                          </p:val>
                                        </p:tav>
                                        <p:tav tm="100000">
                                          <p:val>
                                            <p:strVal val="#ppt_x"/>
                                          </p:val>
                                        </p:tav>
                                      </p:tavLst>
                                    </p:anim>
                                    <p:anim calcmode="lin" valueType="num">
                                      <p:cBhvr additive="base">
                                        <p:cTn id="6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mpImg" descr="Boy Exercice d'apprentissage de l'école Banque d'images - 33384901">
            <a:extLst>
              <a:ext uri="{FF2B5EF4-FFF2-40B4-BE49-F238E27FC236}">
                <a16:creationId xmlns:a16="http://schemas.microsoft.com/office/drawing/2014/main" id="{35BE42BA-E116-44C8-A784-D7B7D419A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229" y="127511"/>
            <a:ext cx="1359535" cy="14395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Rectangle 2">
            <a:extLst>
              <a:ext uri="{FF2B5EF4-FFF2-40B4-BE49-F238E27FC236}">
                <a16:creationId xmlns:a16="http://schemas.microsoft.com/office/drawing/2014/main" id="{B94EF0EE-A8D5-4F4C-80EF-BBD5979D345B}"/>
              </a:ext>
            </a:extLst>
          </p:cNvPr>
          <p:cNvSpPr/>
          <p:nvPr/>
        </p:nvSpPr>
        <p:spPr>
          <a:xfrm>
            <a:off x="2542468" y="127511"/>
            <a:ext cx="8766952" cy="487506"/>
          </a:xfrm>
          <a:prstGeom prst="rect">
            <a:avLst/>
          </a:prstGeom>
          <a:solidFill>
            <a:schemeClr val="bg2"/>
          </a:solidFill>
        </p:spPr>
        <p:txBody>
          <a:bodyPr wrap="none">
            <a:spAutoFit/>
          </a:bodyPr>
          <a:lstStyle/>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Transforme ces phrases déclaratives en phrases </a:t>
            </a:r>
            <a:r>
              <a:rPr lang="fr-FR" sz="2400" dirty="0" smtClean="0">
                <a:latin typeface="Arial" panose="020B0604020202020204" pitchFamily="34" charset="0"/>
                <a:ea typeface="Calibri" panose="020F0502020204030204" pitchFamily="34" charset="0"/>
                <a:cs typeface="Arial" panose="020B0604020202020204" pitchFamily="34" charset="0"/>
              </a:rPr>
              <a:t>interrogatives</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CA90A4A9-1AC7-4320-B837-7253D5B00EE0}"/>
              </a:ext>
            </a:extLst>
          </p:cNvPr>
          <p:cNvSpPr/>
          <p:nvPr/>
        </p:nvSpPr>
        <p:spPr>
          <a:xfrm>
            <a:off x="2542467" y="696558"/>
            <a:ext cx="8877559" cy="1483035"/>
          </a:xfrm>
          <a:prstGeom prst="rect">
            <a:avLst/>
          </a:prstGeom>
          <a:solidFill>
            <a:schemeClr val="bg1"/>
          </a:solidFill>
        </p:spPr>
        <p:txBody>
          <a:bodyPr wrap="square">
            <a:spAutoFit/>
          </a:bodyPr>
          <a:lstStyle/>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Elles vivent à Londres.</a:t>
            </a: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Est-ce qu’_________________________________________ ?</a:t>
            </a: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Vivent- ___________________________________________ ?</a:t>
            </a:r>
          </a:p>
        </p:txBody>
      </p:sp>
      <p:sp>
        <p:nvSpPr>
          <p:cNvPr id="5" name="Rectangle 4">
            <a:extLst>
              <a:ext uri="{FF2B5EF4-FFF2-40B4-BE49-F238E27FC236}">
                <a16:creationId xmlns:a16="http://schemas.microsoft.com/office/drawing/2014/main" id="{4D0B2354-6B72-45E6-B932-B86D24AE4E3C}"/>
              </a:ext>
            </a:extLst>
          </p:cNvPr>
          <p:cNvSpPr/>
          <p:nvPr/>
        </p:nvSpPr>
        <p:spPr>
          <a:xfrm>
            <a:off x="441999" y="2409948"/>
            <a:ext cx="9841689" cy="1454309"/>
          </a:xfrm>
          <a:prstGeom prst="rect">
            <a:avLst/>
          </a:prstGeom>
        </p:spPr>
        <p:txBody>
          <a:bodyPr wrap="square">
            <a:spAutoFit/>
          </a:bodyPr>
          <a:lstStyle/>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Vous lisez des textes difficiles.</a:t>
            </a: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______________________________________________________ ?</a:t>
            </a: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_______________________________________________________?</a:t>
            </a:r>
          </a:p>
        </p:txBody>
      </p:sp>
      <p:sp>
        <p:nvSpPr>
          <p:cNvPr id="6" name="Rectangle 5">
            <a:extLst>
              <a:ext uri="{FF2B5EF4-FFF2-40B4-BE49-F238E27FC236}">
                <a16:creationId xmlns:a16="http://schemas.microsoft.com/office/drawing/2014/main" id="{6448225A-6D69-40B0-BCE2-949358FCB1FF}"/>
              </a:ext>
            </a:extLst>
          </p:cNvPr>
          <p:cNvSpPr/>
          <p:nvPr/>
        </p:nvSpPr>
        <p:spPr>
          <a:xfrm>
            <a:off x="441998" y="4123338"/>
            <a:ext cx="9841689" cy="1454309"/>
          </a:xfrm>
          <a:prstGeom prst="rect">
            <a:avLst/>
          </a:prstGeom>
        </p:spPr>
        <p:txBody>
          <a:bodyPr wrap="square">
            <a:spAutoFit/>
          </a:bodyPr>
          <a:lstStyle/>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La fée transforme cette citrouille en carrosse.</a:t>
            </a: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______________________________________________________ ?</a:t>
            </a: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_______________________________________________________?</a:t>
            </a:r>
          </a:p>
        </p:txBody>
      </p:sp>
    </p:spTree>
    <p:extLst>
      <p:ext uri="{BB962C8B-B14F-4D97-AF65-F5344CB8AC3E}">
        <p14:creationId xmlns:p14="http://schemas.microsoft.com/office/powerpoint/2010/main" val="1280235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mpImg" descr="Boy Exercice d'apprentissage de l'école Banque d'images - 33384901">
            <a:extLst>
              <a:ext uri="{FF2B5EF4-FFF2-40B4-BE49-F238E27FC236}">
                <a16:creationId xmlns:a16="http://schemas.microsoft.com/office/drawing/2014/main" id="{689D33BF-9FCE-4415-8995-766419F5928B}"/>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98230" y="159114"/>
            <a:ext cx="1126987" cy="115413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Rectangle 2">
            <a:extLst>
              <a:ext uri="{FF2B5EF4-FFF2-40B4-BE49-F238E27FC236}">
                <a16:creationId xmlns:a16="http://schemas.microsoft.com/office/drawing/2014/main" id="{12A13CDE-1ACC-44D1-99ED-E83C95E27835}"/>
              </a:ext>
            </a:extLst>
          </p:cNvPr>
          <p:cNvSpPr/>
          <p:nvPr/>
        </p:nvSpPr>
        <p:spPr>
          <a:xfrm>
            <a:off x="3064626" y="159113"/>
            <a:ext cx="8098499" cy="458780"/>
          </a:xfrm>
          <a:prstGeom prst="rect">
            <a:avLst/>
          </a:prstGeom>
          <a:solidFill>
            <a:schemeClr val="bg2"/>
          </a:solidFill>
        </p:spPr>
        <p:txBody>
          <a:bodyPr wrap="none">
            <a:spAutoFit/>
          </a:bodyPr>
          <a:lstStyle/>
          <a:p>
            <a:pPr>
              <a:lnSpc>
                <a:spcPct val="107000"/>
              </a:lnSpc>
              <a:spcAft>
                <a:spcPts val="800"/>
              </a:spcAft>
            </a:pPr>
            <a:r>
              <a:rPr lang="fr-FR" sz="2400">
                <a:latin typeface="Arial" panose="020B0604020202020204" pitchFamily="34" charset="0"/>
                <a:ea typeface="Calibri" panose="020F0502020204030204" pitchFamily="34" charset="0"/>
                <a:cs typeface="Arial" panose="020B0604020202020204" pitchFamily="34" charset="0"/>
              </a:rPr>
              <a:t>Trouve le mot qui te permettra de poser la bonne question</a:t>
            </a:r>
            <a:endParaRPr lang="fr-FR" sz="2400" dirty="0">
              <a:latin typeface="Arial" panose="020B0604020202020204" pitchFamily="34" charset="0"/>
              <a:ea typeface="Calibri" panose="020F0502020204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623A4EA3-1E41-4058-9353-06F8EA05A3D1}"/>
              </a:ext>
            </a:extLst>
          </p:cNvPr>
          <p:cNvSpPr/>
          <p:nvPr/>
        </p:nvSpPr>
        <p:spPr>
          <a:xfrm>
            <a:off x="5019391" y="797560"/>
            <a:ext cx="4188967" cy="458780"/>
          </a:xfrm>
          <a:prstGeom prst="rect">
            <a:avLst/>
          </a:prstGeom>
        </p:spPr>
        <p:txBody>
          <a:bodyPr wrap="none">
            <a:spAutoFit/>
          </a:bodyPr>
          <a:lstStyle/>
          <a:p>
            <a:pPr>
              <a:lnSpc>
                <a:spcPct val="107000"/>
              </a:lnSpc>
              <a:spcAft>
                <a:spcPts val="800"/>
              </a:spcAft>
            </a:pPr>
            <a:r>
              <a:rPr lang="fr-FR" dirty="0">
                <a:latin typeface="Calibri" panose="020F0502020204030204" pitchFamily="34" charset="0"/>
                <a:ea typeface="Calibri" panose="020F0502020204030204" pitchFamily="34" charset="0"/>
                <a:cs typeface="Times New Roman" panose="02020603050405020304" pitchFamily="18" charset="0"/>
              </a:rPr>
              <a:t> </a:t>
            </a:r>
            <a:r>
              <a:rPr lang="fr-FR" sz="2400" dirty="0">
                <a:latin typeface="Arial" panose="020B0604020202020204" pitchFamily="34" charset="0"/>
                <a:ea typeface="Calibri" panose="020F0502020204030204" pitchFamily="34" charset="0"/>
                <a:cs typeface="Arial" panose="020B0604020202020204" pitchFamily="34" charset="0"/>
              </a:rPr>
              <a:t>quand - où -  comment -  qui </a:t>
            </a:r>
          </a:p>
        </p:txBody>
      </p:sp>
      <p:sp>
        <p:nvSpPr>
          <p:cNvPr id="5" name="Rectangle 4">
            <a:extLst>
              <a:ext uri="{FF2B5EF4-FFF2-40B4-BE49-F238E27FC236}">
                <a16:creationId xmlns:a16="http://schemas.microsoft.com/office/drawing/2014/main" id="{3EC4D514-4EE4-4093-86CF-EA30175CFAE0}"/>
              </a:ext>
            </a:extLst>
          </p:cNvPr>
          <p:cNvSpPr/>
          <p:nvPr/>
        </p:nvSpPr>
        <p:spPr>
          <a:xfrm>
            <a:off x="3290168" y="4424057"/>
            <a:ext cx="5611663" cy="956544"/>
          </a:xfrm>
          <a:prstGeom prst="rect">
            <a:avLst/>
          </a:prstGeom>
          <a:solidFill>
            <a:schemeClr val="bg1">
              <a:lumMod val="95000"/>
            </a:schemeClr>
          </a:solidFill>
        </p:spPr>
        <p:txBody>
          <a:bodyPr wrap="square">
            <a:spAutoFit/>
          </a:bodyPr>
          <a:lstStyle/>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________________ partons-nous ?</a:t>
            </a: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Nous partons </a:t>
            </a:r>
            <a:r>
              <a:rPr lang="fr-FR" sz="2400" b="1" u="sng" dirty="0">
                <a:latin typeface="Arial" panose="020B0604020202020204" pitchFamily="34" charset="0"/>
                <a:ea typeface="Calibri" panose="020F0502020204030204" pitchFamily="34" charset="0"/>
                <a:cs typeface="Arial" panose="020B0604020202020204" pitchFamily="34" charset="0"/>
              </a:rPr>
              <a:t>à 9h</a:t>
            </a:r>
            <a:r>
              <a:rPr lang="fr-FR" sz="2400" dirty="0">
                <a:latin typeface="Arial" panose="020B0604020202020204" pitchFamily="34" charset="0"/>
                <a:ea typeface="Calibri" panose="020F0502020204030204" pitchFamily="34" charset="0"/>
                <a:cs typeface="Arial" panose="020B0604020202020204" pitchFamily="34" charset="0"/>
              </a:rPr>
              <a:t>.</a:t>
            </a:r>
          </a:p>
        </p:txBody>
      </p:sp>
      <p:sp>
        <p:nvSpPr>
          <p:cNvPr id="6" name="ZoneTexte 5">
            <a:extLst>
              <a:ext uri="{FF2B5EF4-FFF2-40B4-BE49-F238E27FC236}">
                <a16:creationId xmlns:a16="http://schemas.microsoft.com/office/drawing/2014/main" id="{4C1BCA9F-C0D7-42D7-92C2-1E1A0B248EB4}"/>
              </a:ext>
            </a:extLst>
          </p:cNvPr>
          <p:cNvSpPr txBox="1"/>
          <p:nvPr/>
        </p:nvSpPr>
        <p:spPr>
          <a:xfrm>
            <a:off x="271038" y="1582224"/>
            <a:ext cx="4188967" cy="930704"/>
          </a:xfrm>
          <a:prstGeom prst="rect">
            <a:avLst/>
          </a:prstGeom>
          <a:solidFill>
            <a:schemeClr val="bg1">
              <a:lumMod val="95000"/>
            </a:schemeClr>
          </a:solidFill>
        </p:spPr>
        <p:txBody>
          <a:bodyPr wrap="square" rtlCol="0">
            <a:spAutoFit/>
          </a:bodyPr>
          <a:lstStyle/>
          <a:p>
            <a:pPr>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__________ est timide ?</a:t>
            </a:r>
          </a:p>
          <a:p>
            <a:pPr>
              <a:lnSpc>
                <a:spcPct val="107000"/>
              </a:lnSpc>
              <a:spcAft>
                <a:spcPts val="800"/>
              </a:spcAft>
            </a:pPr>
            <a:r>
              <a:rPr lang="fr-FR" sz="2400" b="1" u="sng" dirty="0">
                <a:latin typeface="Arial" panose="020B0604020202020204" pitchFamily="34" charset="0"/>
                <a:ea typeface="Calibri" panose="020F0502020204030204" pitchFamily="34" charset="0"/>
                <a:cs typeface="Arial" panose="020B0604020202020204" pitchFamily="34" charset="0"/>
              </a:rPr>
              <a:t>Le garçon</a:t>
            </a:r>
            <a:r>
              <a:rPr lang="fr-FR" sz="2400" dirty="0">
                <a:latin typeface="Arial" panose="020B0604020202020204" pitchFamily="34" charset="0"/>
                <a:ea typeface="Calibri" panose="020F0502020204030204" pitchFamily="34" charset="0"/>
                <a:cs typeface="Arial" panose="020B0604020202020204" pitchFamily="34" charset="0"/>
              </a:rPr>
              <a:t> est timide.</a:t>
            </a:r>
          </a:p>
        </p:txBody>
      </p:sp>
      <p:sp>
        <p:nvSpPr>
          <p:cNvPr id="7" name="ZoneTexte 6">
            <a:extLst>
              <a:ext uri="{FF2B5EF4-FFF2-40B4-BE49-F238E27FC236}">
                <a16:creationId xmlns:a16="http://schemas.microsoft.com/office/drawing/2014/main" id="{8B859EAD-C871-4F4E-98C9-51884A988C65}"/>
              </a:ext>
            </a:extLst>
          </p:cNvPr>
          <p:cNvSpPr txBox="1"/>
          <p:nvPr/>
        </p:nvSpPr>
        <p:spPr>
          <a:xfrm>
            <a:off x="5042136" y="1786530"/>
            <a:ext cx="6120989" cy="1118255"/>
          </a:xfrm>
          <a:prstGeom prst="rect">
            <a:avLst/>
          </a:prstGeom>
          <a:solidFill>
            <a:schemeClr val="bg1">
              <a:lumMod val="95000"/>
            </a:schemeClr>
          </a:solidFill>
        </p:spPr>
        <p:txBody>
          <a:bodyPr wrap="square" rtlCol="0">
            <a:spAutoFit/>
          </a:bodyPr>
          <a:lstStyle/>
          <a:p>
            <a:pPr>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 ____________ vivaient les trois fermiers ?</a:t>
            </a:r>
          </a:p>
          <a:p>
            <a:pPr>
              <a:lnSpc>
                <a:spcPct val="150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Les trois fermiers vivaient </a:t>
            </a:r>
            <a:r>
              <a:rPr lang="fr-FR" sz="2400" b="1" u="sng" dirty="0">
                <a:latin typeface="Arial" panose="020B0604020202020204" pitchFamily="34" charset="0"/>
                <a:ea typeface="Calibri" panose="020F0502020204030204" pitchFamily="34" charset="0"/>
                <a:cs typeface="Arial" panose="020B0604020202020204" pitchFamily="34" charset="0"/>
              </a:rPr>
              <a:t>sur la colline</a:t>
            </a:r>
            <a:r>
              <a:rPr lang="fr-FR" sz="2400" dirty="0">
                <a:latin typeface="Arial" panose="020B0604020202020204" pitchFamily="34" charset="0"/>
                <a:ea typeface="Calibri" panose="020F0502020204030204" pitchFamily="34" charset="0"/>
                <a:cs typeface="Arial" panose="020B0604020202020204" pitchFamily="34" charset="0"/>
              </a:rPr>
              <a:t>.</a:t>
            </a:r>
          </a:p>
        </p:txBody>
      </p:sp>
      <p:sp>
        <p:nvSpPr>
          <p:cNvPr id="8" name="ZoneTexte 7">
            <a:extLst>
              <a:ext uri="{FF2B5EF4-FFF2-40B4-BE49-F238E27FC236}">
                <a16:creationId xmlns:a16="http://schemas.microsoft.com/office/drawing/2014/main" id="{D866D42B-6C52-4CFA-AE2C-02416CF41904}"/>
              </a:ext>
            </a:extLst>
          </p:cNvPr>
          <p:cNvSpPr txBox="1"/>
          <p:nvPr/>
        </p:nvSpPr>
        <p:spPr>
          <a:xfrm>
            <a:off x="340609" y="3164829"/>
            <a:ext cx="8238791" cy="930704"/>
          </a:xfrm>
          <a:prstGeom prst="rect">
            <a:avLst/>
          </a:prstGeom>
          <a:solidFill>
            <a:schemeClr val="bg1">
              <a:lumMod val="95000"/>
            </a:schemeClr>
          </a:solidFill>
        </p:spPr>
        <p:txBody>
          <a:bodyPr wrap="square" rtlCol="0">
            <a:spAutoFit/>
          </a:bodyPr>
          <a:lstStyle/>
          <a:p>
            <a:pPr>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 ______________ cet enfant observe-t-il le loup ?</a:t>
            </a:r>
          </a:p>
          <a:p>
            <a:pPr>
              <a:lnSpc>
                <a:spcPct val="107000"/>
              </a:lnSpc>
              <a:spcAft>
                <a:spcPts val="800"/>
              </a:spcAft>
            </a:pPr>
            <a:r>
              <a:rPr lang="fr-FR" sz="2400" dirty="0">
                <a:latin typeface="Arial" panose="020B0604020202020204" pitchFamily="34" charset="0"/>
                <a:ea typeface="Calibri" panose="020F0502020204030204" pitchFamily="34" charset="0"/>
                <a:cs typeface="Arial" panose="020B0604020202020204" pitchFamily="34" charset="0"/>
              </a:rPr>
              <a:t>Cet enfant observe </a:t>
            </a:r>
            <a:r>
              <a:rPr lang="fr-FR" sz="2400" b="1" u="sng" dirty="0">
                <a:latin typeface="Arial" panose="020B0604020202020204" pitchFamily="34" charset="0"/>
                <a:ea typeface="Calibri" panose="020F0502020204030204" pitchFamily="34" charset="0"/>
                <a:cs typeface="Arial" panose="020B0604020202020204" pitchFamily="34" charset="0"/>
              </a:rPr>
              <a:t>attentivement</a:t>
            </a:r>
            <a:r>
              <a:rPr lang="fr-FR" sz="2400" dirty="0">
                <a:latin typeface="Arial" panose="020B0604020202020204" pitchFamily="34" charset="0"/>
                <a:ea typeface="Calibri" panose="020F0502020204030204" pitchFamily="34" charset="0"/>
                <a:cs typeface="Arial" panose="020B0604020202020204" pitchFamily="34" charset="0"/>
              </a:rPr>
              <a:t> le loup.</a:t>
            </a:r>
          </a:p>
        </p:txBody>
      </p:sp>
    </p:spTree>
    <p:extLst>
      <p:ext uri="{BB962C8B-B14F-4D97-AF65-F5344CB8AC3E}">
        <p14:creationId xmlns:p14="http://schemas.microsoft.com/office/powerpoint/2010/main" val="12479349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361</TotalTime>
  <Words>350</Words>
  <Application>Microsoft Office PowerPoint</Application>
  <PresentationFormat>Grand écran</PresentationFormat>
  <Paragraphs>120</Paragraphs>
  <Slides>15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Arial</vt:lpstr>
      <vt:lpstr>Calibri</vt:lpstr>
      <vt:lpstr>Calibri Light</vt:lpstr>
      <vt:lpstr>Times New Roman</vt:lpstr>
      <vt:lpstr>Wingdings</vt:lpstr>
      <vt:lpstr>Thème Office</vt:lpstr>
      <vt:lpstr>Français CE2</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Français CE2</dc:title>
  <dc:creator>Ingrid FAUVIAU</dc:creator>
  <cp:lastModifiedBy>ANNE SZYMCZAK</cp:lastModifiedBy>
  <cp:revision>25</cp:revision>
  <dcterms:created xsi:type="dcterms:W3CDTF">2020-04-26T14:12:23Z</dcterms:created>
  <dcterms:modified xsi:type="dcterms:W3CDTF">2020-05-07T08:14:32Z</dcterms:modified>
</cp:coreProperties>
</file>