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6" r:id="rId5"/>
    <p:sldId id="267" r:id="rId6"/>
    <p:sldId id="268" r:id="rId7"/>
    <p:sldId id="270" r:id="rId8"/>
    <p:sldId id="271" r:id="rId9"/>
    <p:sldId id="272" r:id="rId10"/>
    <p:sldId id="273" r:id="rId11"/>
    <p:sldId id="274" r:id="rId12"/>
    <p:sldId id="264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CB5166-4D67-4175-81F6-22BA437D3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1F3728-606B-4B87-9E1D-AFCA95EE1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940FC1-44E4-4B67-AC21-20C62D46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8BC903-D848-4C3D-99E9-989A7AEE6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B605D6-EB37-48EE-BF2F-D65137F7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2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38B52-839F-4117-B77F-A217D9F0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54D6DF-5DAF-4E97-A91C-4634D61F2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1A9BD1-6CA3-4224-8DAD-D5BE4A91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8D9DBF-CB87-44B8-8155-9723C379A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49B6BC-ACEC-49C5-A3AA-1308DE31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079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075574B-0BA9-4194-BDE7-5606784A0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133C113-53CD-41E3-BF78-773D78AD4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C7BE9F-AE70-4945-9385-1540216E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D37DE1-7F4A-4AD4-986F-EFD18985F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61C78B-C175-4DE6-BFCB-65851E55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530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AEC19-3315-4707-9F28-75F61CAB5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28F290-8B12-4781-BAA2-54E11C625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FD937E-1943-46E4-A8C0-E12861FA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4E2564-376F-48B9-804C-52C5FC1E6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D8CF29-DB2D-4491-9D83-EEA107326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793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BB019-8F8E-402C-BFD3-5E3821A7A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834F92-F01F-4B2A-8F6B-060EFDC82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FAF68C-987B-432A-9497-0085CE5B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F90FC-8F0C-4D00-9475-EBB909A0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19B3DA-3C81-4399-A8EA-824AFA518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798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52890E-55CB-430E-B7B4-A89182AB8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511236-9F0F-4E84-A815-4C7A79E22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F5BD40-E54E-43FC-81BF-3E26A824A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4114FA-D7BD-4D04-9A0A-550E280C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99CECB-44C8-4E3D-98BC-A07AE91D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1B55B1-1352-4877-83CF-3BF762118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61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657CE4-EDD4-49BA-BC24-8A3A4FDF8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5C1E90-0457-43AF-90A6-631DAC33C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F1770D-FCD1-4573-87B1-30372C8B8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A72E75-10E3-4049-B7C8-6EB708974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B90CB2F-ABA8-46AD-9DFB-0917432DF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154C24-7D3C-428A-AD20-2E97B36C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13F9D1-3E93-4B6C-ABED-3BA9A04A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86AF76-5699-4345-AAC7-E20E4CDB1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961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B74F67-C6EB-42A0-956D-58572C68A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073E0C-B760-4E15-8394-24FD5CF3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A2DC169-6C0C-46EA-B495-6E6273F6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18C14E-DE8A-4583-89CB-89BCE251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241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3A82021-0F20-44CA-B611-A8BB57CC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ECDAB5D-6DEC-4EA4-8C0E-C403CB19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449C55-23A4-4AE8-B759-935AB6D3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197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327BF-BEA2-4F30-8328-C216315F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288CC7-105E-4B98-96EE-389573D44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A44129-C542-4C7B-BDCF-D4A8B913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49BBC4-3AED-4BCD-AF8D-92E2070E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B48F95-483B-420A-8BAA-E7DC4270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964908-5859-4AC4-8069-03DCEF88C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508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857194-85F2-4C07-A9A8-6607FA34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C5FBC2-6876-4A89-AC4D-DC0A04435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0BE6C7-099E-4C8F-AAAD-46D1890D7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B821FA-F0B2-4BA4-A6EB-70A31C9F8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8B111-A11D-472D-8981-2CD14E19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7DD4F9-83B2-444A-B07B-D2F5158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64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8EC7A3-672F-4F43-A170-D0FC2E5F5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98B3EA-73EA-437E-8445-3B28939D8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DC58FD-F3D9-4A95-8B78-D1613586A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C9629-637B-4247-8F8C-243F755787F9}" type="datetimeFigureOut">
              <a:rPr lang="fr-FR" smtClean="0"/>
              <a:t>30/04/2020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6172B0-984D-4EC6-9605-88E3A2807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0670D2-9476-4268-A1D7-3C32B6EBE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C613C-C2EF-4D7D-AF39-8AB2C477D53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425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3262D62-58D5-4FEF-B467-8FD46F4BF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Français CE2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5C8B00-DC75-42F0-9884-DBCCE709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 dirty="0"/>
              <a:t>Séquence 4 / séance 1</a:t>
            </a:r>
          </a:p>
        </p:txBody>
      </p:sp>
    </p:spTree>
    <p:extLst>
      <p:ext uri="{BB962C8B-B14F-4D97-AF65-F5344CB8AC3E}">
        <p14:creationId xmlns:p14="http://schemas.microsoft.com/office/powerpoint/2010/main" val="274613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88262999-B97E-4667-B624-F9225ACBBB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7" y="286537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6D1D0AEA-7652-4A6B-B944-F1D3BD02C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326484"/>
              </p:ext>
            </p:extLst>
          </p:nvPr>
        </p:nvGraphicFramePr>
        <p:xfrm>
          <a:off x="2661587" y="479822"/>
          <a:ext cx="9045731" cy="25764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5731">
                  <a:extLst>
                    <a:ext uri="{9D8B030D-6E8A-4147-A177-3AD203B41FA5}">
                      <a16:colId xmlns:a16="http://schemas.microsoft.com/office/drawing/2014/main" val="1442227540"/>
                    </a:ext>
                  </a:extLst>
                </a:gridCol>
              </a:tblGrid>
              <a:tr h="2576437">
                <a:tc>
                  <a:txBody>
                    <a:bodyPr/>
                    <a:lstStyle/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____________________________________________________________________________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38382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A34E200-5726-48A0-9B6B-70BECE9BAA1D}"/>
              </a:ext>
            </a:extLst>
          </p:cNvPr>
          <p:cNvSpPr txBox="1"/>
          <p:nvPr/>
        </p:nvSpPr>
        <p:spPr>
          <a:xfrm>
            <a:off x="2938009" y="663928"/>
            <a:ext cx="1428936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l’école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73439A6-0FD1-4DEC-A10D-BDB947962708}"/>
              </a:ext>
            </a:extLst>
          </p:cNvPr>
          <p:cNvSpPr txBox="1"/>
          <p:nvPr/>
        </p:nvSpPr>
        <p:spPr>
          <a:xfrm>
            <a:off x="4561596" y="663927"/>
            <a:ext cx="2058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trottinette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605D615-764E-438F-A964-FB92763577A1}"/>
              </a:ext>
            </a:extLst>
          </p:cNvPr>
          <p:cNvSpPr txBox="1"/>
          <p:nvPr/>
        </p:nvSpPr>
        <p:spPr>
          <a:xfrm>
            <a:off x="6814896" y="663926"/>
            <a:ext cx="229349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Tous les matins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89F37E5-1361-4639-9CD7-881941491A53}"/>
              </a:ext>
            </a:extLst>
          </p:cNvPr>
          <p:cNvSpPr txBox="1"/>
          <p:nvPr/>
        </p:nvSpPr>
        <p:spPr>
          <a:xfrm>
            <a:off x="10434902" y="653291"/>
            <a:ext cx="443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122558A-A779-40B5-8440-BDC57A7BAE66}"/>
              </a:ext>
            </a:extLst>
          </p:cNvPr>
          <p:cNvSpPr txBox="1"/>
          <p:nvPr/>
        </p:nvSpPr>
        <p:spPr>
          <a:xfrm>
            <a:off x="9490164" y="663924"/>
            <a:ext cx="562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</a:p>
        </p:txBody>
      </p:sp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AA753E27-B46E-473A-873E-261C35BBA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375041"/>
              </p:ext>
            </p:extLst>
          </p:nvPr>
        </p:nvGraphicFramePr>
        <p:xfrm>
          <a:off x="2661587" y="3429000"/>
          <a:ext cx="904573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5730">
                  <a:extLst>
                    <a:ext uri="{9D8B030D-6E8A-4147-A177-3AD203B41FA5}">
                      <a16:colId xmlns:a16="http://schemas.microsoft.com/office/drawing/2014/main" val="261947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fais des châteaux de sable à la plage.   </a:t>
                      </a:r>
                      <a:endParaRPr lang="fr-FR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</a:t>
                      </a: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nuit, je pense souvent à mes amis.</a:t>
                      </a: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</a:t>
                      </a: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141543"/>
                  </a:ext>
                </a:extLst>
              </a:tr>
            </a:tbl>
          </a:graphicData>
        </a:graphic>
      </p:graphicFrame>
      <p:pic>
        <p:nvPicPr>
          <p:cNvPr id="12" name="Image 11" descr="Recherche Chercher Trouver - Images vectorielles gratuites sur Pixabay">
            <a:extLst>
              <a:ext uri="{FF2B5EF4-FFF2-40B4-BE49-F238E27FC236}">
                <a16:creationId xmlns:a16="http://schemas.microsoft.com/office/drawing/2014/main" id="{5C2C8046-7A13-413B-BC89-7E46E84B95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82" y="1970446"/>
            <a:ext cx="1232535" cy="10858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928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07407E-6 L -0.32968 0.103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84" y="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-0.43399 0.102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6" y="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28737 0.0969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0.3151 0.0949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55" y="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4.07407E-6 L 0.30052 0.0990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26" y="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53CABC-DEAD-4443-8C3D-B78FE4A8B72A}"/>
              </a:ext>
            </a:extLst>
          </p:cNvPr>
          <p:cNvSpPr/>
          <p:nvPr/>
        </p:nvSpPr>
        <p:spPr>
          <a:xfrm>
            <a:off x="2388433" y="615794"/>
            <a:ext cx="8299554" cy="6152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Qu’avons-nous 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appris ?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Certains groupes de mots apportent des informations supplémentaires dans la phrase.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les appelle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compléments circonstanciels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Ceux qui répondent à la question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où ? 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sont des </a:t>
            </a:r>
            <a:r>
              <a:rPr lang="fr-FR" sz="2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compléments circonstanciels de lieu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Ceux qui répondent à la question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quand ? 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sont des </a:t>
            </a:r>
            <a:r>
              <a:rPr lang="fr-FR" sz="2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compléments circonstanciels de temps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en existe d’autres, qui donnent d’autres indications.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peut souvent les déplacer ou les retirer.</a:t>
            </a:r>
          </a:p>
        </p:txBody>
      </p:sp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4A0DA47-8122-415F-8FA8-2E241AF61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4" y="218444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648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65ED9D2-BA3A-40A8-A77E-2B00210F16A6}"/>
              </a:ext>
            </a:extLst>
          </p:cNvPr>
          <p:cNvSpPr txBox="1"/>
          <p:nvPr/>
        </p:nvSpPr>
        <p:spPr>
          <a:xfrm>
            <a:off x="614596" y="2301787"/>
            <a:ext cx="10962807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J’apprends à copier des mots et à les écrire sans faire d’erreurs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993DBEF-AC49-4145-BCCC-641ACCE91518}"/>
              </a:ext>
            </a:extLst>
          </p:cNvPr>
          <p:cNvSpPr txBox="1"/>
          <p:nvPr/>
        </p:nvSpPr>
        <p:spPr>
          <a:xfrm>
            <a:off x="2104499" y="204666"/>
            <a:ext cx="942786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Reconstitue les groupes de mots et copie les deux phrases</a:t>
            </a:r>
          </a:p>
        </p:txBody>
      </p:sp>
      <p:pic>
        <p:nvPicPr>
          <p:cNvPr id="7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44B20658-4D88-4A4E-B098-6FF1395E16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129C04E0-E7BA-4D31-A35C-8B9504C43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102000" y="2709825"/>
            <a:ext cx="11988000" cy="316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au 3">
            <a:extLst>
              <a:ext uri="{FF2B5EF4-FFF2-40B4-BE49-F238E27FC236}">
                <a16:creationId xmlns:a16="http://schemas.microsoft.com/office/drawing/2014/main" id="{BB108970-D24C-4BAB-851B-455ED685A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50126"/>
              </p:ext>
            </p:extLst>
          </p:nvPr>
        </p:nvGraphicFramePr>
        <p:xfrm>
          <a:off x="1834676" y="1013661"/>
          <a:ext cx="542056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563">
                  <a:extLst>
                    <a:ext uri="{9D8B030D-6E8A-4147-A177-3AD203B41FA5}">
                      <a16:colId xmlns:a16="http://schemas.microsoft.com/office/drawing/2014/main" val="2052371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préparent pour quitter leur maison.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63479"/>
                  </a:ext>
                </a:extLst>
              </a:tr>
            </a:tbl>
          </a:graphicData>
        </a:graphic>
      </p:graphicFrame>
      <p:graphicFrame>
        <p:nvGraphicFramePr>
          <p:cNvPr id="8" name="Tableau 3">
            <a:extLst>
              <a:ext uri="{FF2B5EF4-FFF2-40B4-BE49-F238E27FC236}">
                <a16:creationId xmlns:a16="http://schemas.microsoft.com/office/drawing/2014/main" id="{D2264836-8529-41A7-A97A-0EFAED34D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520189"/>
              </p:ext>
            </p:extLst>
          </p:nvPr>
        </p:nvGraphicFramePr>
        <p:xfrm>
          <a:off x="7465889" y="1013661"/>
          <a:ext cx="2105239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239">
                  <a:extLst>
                    <a:ext uri="{9D8B030D-6E8A-4147-A177-3AD203B41FA5}">
                      <a16:colId xmlns:a16="http://schemas.microsoft.com/office/drawing/2014/main" val="2052371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Discrètement,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63479"/>
                  </a:ext>
                </a:extLst>
              </a:tr>
            </a:tbl>
          </a:graphicData>
        </a:graphic>
      </p:graphicFrame>
      <p:graphicFrame>
        <p:nvGraphicFramePr>
          <p:cNvPr id="10" name="Tableau 3">
            <a:extLst>
              <a:ext uri="{FF2B5EF4-FFF2-40B4-BE49-F238E27FC236}">
                <a16:creationId xmlns:a16="http://schemas.microsoft.com/office/drawing/2014/main" id="{FE7512FF-05CB-482B-993B-8946E5500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642354"/>
              </p:ext>
            </p:extLst>
          </p:nvPr>
        </p:nvGraphicFramePr>
        <p:xfrm>
          <a:off x="944258" y="1829335"/>
          <a:ext cx="3157049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7049">
                  <a:extLst>
                    <a:ext uri="{9D8B030D-6E8A-4147-A177-3AD203B41FA5}">
                      <a16:colId xmlns:a16="http://schemas.microsoft.com/office/drawing/2014/main" val="2052371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sortent en </a:t>
                      </a:r>
                      <a:r>
                        <a:rPr lang="fr-F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passant</a:t>
                      </a:r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63479"/>
                  </a:ext>
                </a:extLst>
              </a:tr>
            </a:tbl>
          </a:graphicData>
        </a:graphic>
      </p:graphicFrame>
      <p:graphicFrame>
        <p:nvGraphicFramePr>
          <p:cNvPr id="11" name="Tableau 3">
            <a:extLst>
              <a:ext uri="{FF2B5EF4-FFF2-40B4-BE49-F238E27FC236}">
                <a16:creationId xmlns:a16="http://schemas.microsoft.com/office/drawing/2014/main" id="{D8C8978D-C001-43FE-BD42-AD02482C3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482371"/>
              </p:ext>
            </p:extLst>
          </p:nvPr>
        </p:nvGraphicFramePr>
        <p:xfrm>
          <a:off x="4218683" y="1829335"/>
          <a:ext cx="412927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9276">
                  <a:extLst>
                    <a:ext uri="{9D8B030D-6E8A-4147-A177-3AD203B41FA5}">
                      <a16:colId xmlns:a16="http://schemas.microsoft.com/office/drawing/2014/main" val="2052371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Vendredi, </a:t>
                      </a:r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parents d’Ellie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63479"/>
                  </a:ext>
                </a:extLst>
              </a:tr>
            </a:tbl>
          </a:graphicData>
        </a:graphic>
      </p:graphicFrame>
      <p:graphicFrame>
        <p:nvGraphicFramePr>
          <p:cNvPr id="12" name="Tableau 3">
            <a:extLst>
              <a:ext uri="{FF2B5EF4-FFF2-40B4-BE49-F238E27FC236}">
                <a16:creationId xmlns:a16="http://schemas.microsoft.com/office/drawing/2014/main" id="{0996C9AA-6A5E-4CD2-9A42-7EAA6856E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931811"/>
              </p:ext>
            </p:extLst>
          </p:nvPr>
        </p:nvGraphicFramePr>
        <p:xfrm>
          <a:off x="8470791" y="1808796"/>
          <a:ext cx="3387777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7777">
                  <a:extLst>
                    <a:ext uri="{9D8B030D-6E8A-4147-A177-3AD203B41FA5}">
                      <a16:colId xmlns:a16="http://schemas.microsoft.com/office/drawing/2014/main" val="2052371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la porte de derrière.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63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444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BADCB27B-8D25-4806-A473-AEC9A732DE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E111BBA-2534-4587-8D5A-30F007CCD3F0}"/>
              </a:ext>
            </a:extLst>
          </p:cNvPr>
          <p:cNvSpPr txBox="1"/>
          <p:nvPr/>
        </p:nvSpPr>
        <p:spPr>
          <a:xfrm>
            <a:off x="5374385" y="331306"/>
            <a:ext cx="164722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B268B9-0189-431A-99EB-835F1EF060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102000" y="1967704"/>
            <a:ext cx="11988000" cy="316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278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3AC049F-891C-4978-9D35-C7E034AC0463}"/>
              </a:ext>
            </a:extLst>
          </p:cNvPr>
          <p:cNvSpPr txBox="1"/>
          <p:nvPr/>
        </p:nvSpPr>
        <p:spPr>
          <a:xfrm>
            <a:off x="2060712" y="4986569"/>
            <a:ext cx="7474226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 conseil de lecture pour revenir sur le jeu de mots….</a:t>
            </a: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Allez lire la suite du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Chat botté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Charles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Perrault !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AE2ED4C-DD98-4DEA-8C5C-8AF9C86F48EB}"/>
              </a:ext>
            </a:extLst>
          </p:cNvPr>
          <p:cNvSpPr txBox="1"/>
          <p:nvPr/>
        </p:nvSpPr>
        <p:spPr>
          <a:xfrm>
            <a:off x="1417982" y="634238"/>
            <a:ext cx="87596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était une fois, il y a très longtemps, un meunier.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Lorsqu'il fut trop vieux pour continuer à travailler, il partagea ses biens entre ses trois fils. Il donna le moulin à son fils aîné, l'âne à son fils cadet, et un chat à son plus jeune fils.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 dernier était désespéré.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 Mes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frères peuvent travailler ensemble, car ils ont le moulin et l'âne, se lamenta-t-il. Mais moi, comment gagner ma vie avec un simple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chat ? »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F0A3A82-54F7-4B32-8F01-7DF59E594AE5}"/>
              </a:ext>
            </a:extLst>
          </p:cNvPr>
          <p:cNvSpPr txBox="1"/>
          <p:nvPr/>
        </p:nvSpPr>
        <p:spPr>
          <a:xfrm>
            <a:off x="4585253" y="159321"/>
            <a:ext cx="242514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terminer !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36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7E6D2C4-D2C0-4984-AE0D-43DBA5BA799E}"/>
              </a:ext>
            </a:extLst>
          </p:cNvPr>
          <p:cNvSpPr txBox="1"/>
          <p:nvPr/>
        </p:nvSpPr>
        <p:spPr>
          <a:xfrm>
            <a:off x="1755913" y="345036"/>
            <a:ext cx="85617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Comment reconnaître des compléments dans une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phrase ?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8C9BCF9-88CA-4E29-B098-E8AC5C3A0F0C}"/>
              </a:ext>
            </a:extLst>
          </p:cNvPr>
          <p:cNvSpPr txBox="1"/>
          <p:nvPr/>
        </p:nvSpPr>
        <p:spPr>
          <a:xfrm>
            <a:off x="1999420" y="1528250"/>
            <a:ext cx="8193159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Lecture d’un 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Se poser des questions sur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Comprendre le texte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Grammaire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Découvrir la notion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COMPLÉMENT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Copie et dictée</a:t>
            </a:r>
          </a:p>
          <a:p>
            <a:pPr marL="177800" indent="-1778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Recopier un court texte en 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reconstituant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Écrire une phrase dictée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extraite du 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34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A389E0-EEF4-414B-BFA8-AC18BD17A43A}"/>
              </a:ext>
            </a:extLst>
          </p:cNvPr>
          <p:cNvSpPr txBox="1"/>
          <p:nvPr/>
        </p:nvSpPr>
        <p:spPr>
          <a:xfrm>
            <a:off x="2806889" y="2770496"/>
            <a:ext cx="657822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Lecture : je lis et je comprends</a:t>
            </a:r>
          </a:p>
        </p:txBody>
      </p:sp>
    </p:spTree>
    <p:extLst>
      <p:ext uri="{BB962C8B-B14F-4D97-AF65-F5344CB8AC3E}">
        <p14:creationId xmlns:p14="http://schemas.microsoft.com/office/powerpoint/2010/main" val="239365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ffichage classe consigne je lis">
            <a:extLst>
              <a:ext uri="{FF2B5EF4-FFF2-40B4-BE49-F238E27FC236}">
                <a16:creationId xmlns:a16="http://schemas.microsoft.com/office/drawing/2014/main" id="{F5BF0266-9A7B-4202-B410-36A9AF306DEA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4" y="106292"/>
            <a:ext cx="1232535" cy="90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 4" descr="Recherche Chercher Trouver - Images vectorielles gratuites sur Pixabay">
            <a:extLst>
              <a:ext uri="{FF2B5EF4-FFF2-40B4-BE49-F238E27FC236}">
                <a16:creationId xmlns:a16="http://schemas.microsoft.com/office/drawing/2014/main" id="{4AFE2747-9DF4-4039-8C21-9697FA01D273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3" y="1192695"/>
            <a:ext cx="1232535" cy="10858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1BB0CEAC-F7BE-41D4-BB8F-1BD10B767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04091"/>
              </p:ext>
            </p:extLst>
          </p:nvPr>
        </p:nvGraphicFramePr>
        <p:xfrm>
          <a:off x="1537253" y="106292"/>
          <a:ext cx="10058400" cy="64818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3196684960"/>
                    </a:ext>
                  </a:extLst>
                </a:gridCol>
              </a:tblGrid>
              <a:tr h="43513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Chapitre 5 - Vendredi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J’ai noté vendredi parce qu’il était très tard quand ils sont sortis.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L’horloge marquait minuit passé quand le père d’Ellie a abandonné son confortable fauteuil devant la télé pour monter à l’étage. Lorsqu’il est redescendu, il était entièrement vêtu de noir. Des pieds à la tête.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Tu ressembles au Chat botté, a fait remarquer la mère d’Ellie.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Si seulement quelqu’un pouvait botter notre chat, a-t-il marmonné.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l’ai ignoré. Je pense que c’était le mieux.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Ensemble, ils se sont dirigés vers la porte de derrière.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N’allume pas dehors, a-t-il dit. On ne sait jamais, si quelqu’un nous voyait.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J’ai essayé de me faufiler dehors en même temps, mais la mère d’Ellie m’a barré le passage avec sa jambe.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Toi, ce soir, tu restes à l’intérieur. On a déjà eu </a:t>
                      </a:r>
                      <a:r>
                        <a:rPr lang="fr-FR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assez d’ennuis comme ça cette semaine.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journal d’un chat assassin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Anne Fine, </a:t>
                      </a:r>
                      <a:r>
                        <a:rPr lang="fr-F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©éditions </a:t>
                      </a:r>
                      <a:r>
                        <a:rPr lang="fr-F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L’école 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Loisirs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89892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78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F02E691-E0AB-41FD-8F11-2721D28CC4E3}"/>
              </a:ext>
            </a:extLst>
          </p:cNvPr>
          <p:cNvSpPr txBox="1"/>
          <p:nvPr/>
        </p:nvSpPr>
        <p:spPr>
          <a:xfrm>
            <a:off x="1974574" y="1550504"/>
            <a:ext cx="91307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Chapitre 1 - LUNDI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C’est ça, c’est ça.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Allez-y,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pendez-moi. J’ai tué un oiseau. C’est que je suis un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chat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moi. En fait c’est mon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boulot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de rôder dans le jardin….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7413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78395EC-39B8-41F9-BAC1-A2762C852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4" y="218444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2E692E8-8544-46DD-8002-8433E3B88641}"/>
              </a:ext>
            </a:extLst>
          </p:cNvPr>
          <p:cNvSpPr txBox="1"/>
          <p:nvPr/>
        </p:nvSpPr>
        <p:spPr>
          <a:xfrm>
            <a:off x="1802294" y="218444"/>
            <a:ext cx="9541568" cy="58169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Qu’avons-nous appris aujourd’hui ?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Certains livres sont écrits sous forme de journal intime. L’auteur utilise alors la 1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personne du singulier (je) et indique à quel moment il écrit (les jours de la semaine).</a:t>
            </a:r>
          </a:p>
          <a:p>
            <a:pPr algn="just"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ce livre, le narrateur est un chat provocateur. Il raconte certains évènements de sa vie et il a l’air d’être la cause des ennuis de la famille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dans laquelle 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vit.</a:t>
            </a:r>
          </a:p>
          <a:p>
            <a:pPr algn="just"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ce passage, on perçoit à la fois du mystère et de l’humour.</a:t>
            </a:r>
          </a:p>
        </p:txBody>
      </p:sp>
    </p:spTree>
    <p:extLst>
      <p:ext uri="{BB962C8B-B14F-4D97-AF65-F5344CB8AC3E}">
        <p14:creationId xmlns:p14="http://schemas.microsoft.com/office/powerpoint/2010/main" val="426576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54F837-4DF0-4E32-9902-8E1B46575FC8}"/>
              </a:ext>
            </a:extLst>
          </p:cNvPr>
          <p:cNvSpPr txBox="1"/>
          <p:nvPr/>
        </p:nvSpPr>
        <p:spPr>
          <a:xfrm>
            <a:off x="2357601" y="2905780"/>
            <a:ext cx="78743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Grammaire : les compléments circonstanciels</a:t>
            </a:r>
          </a:p>
        </p:txBody>
      </p:sp>
    </p:spTree>
    <p:extLst>
      <p:ext uri="{BB962C8B-B14F-4D97-AF65-F5344CB8AC3E}">
        <p14:creationId xmlns:p14="http://schemas.microsoft.com/office/powerpoint/2010/main" val="29249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Recherche Chercher Trouver - Images vectorielles gratuites sur Pixabay">
            <a:extLst>
              <a:ext uri="{FF2B5EF4-FFF2-40B4-BE49-F238E27FC236}">
                <a16:creationId xmlns:a16="http://schemas.microsoft.com/office/drawing/2014/main" id="{1E8927DB-7E04-4270-83BA-BB6ADF36B3AA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38" y="291547"/>
            <a:ext cx="1232535" cy="10858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E93CC48-D575-4C9A-A02D-06E90BCA7731}"/>
              </a:ext>
            </a:extLst>
          </p:cNvPr>
          <p:cNvSpPr/>
          <p:nvPr/>
        </p:nvSpPr>
        <p:spPr>
          <a:xfrm>
            <a:off x="3154018" y="705445"/>
            <a:ext cx="6096000" cy="14543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soir, tu restes à l’intérieur.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a eu assez d’ennuis cette semaine.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199D95-6E02-4452-A9E5-6F3100957A3A}"/>
              </a:ext>
            </a:extLst>
          </p:cNvPr>
          <p:cNvSpPr/>
          <p:nvPr/>
        </p:nvSpPr>
        <p:spPr>
          <a:xfrm>
            <a:off x="3154018" y="4183229"/>
            <a:ext cx="6096000" cy="716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On a eu assez d’ennuis.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1C49899-5DE5-421D-ACE2-D4D4944E934A}"/>
              </a:ext>
            </a:extLst>
          </p:cNvPr>
          <p:cNvSpPr txBox="1"/>
          <p:nvPr/>
        </p:nvSpPr>
        <p:spPr>
          <a:xfrm>
            <a:off x="3154018" y="2928730"/>
            <a:ext cx="5115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Tu restes à l’intérieur.</a:t>
            </a:r>
            <a:endParaRPr lang="fr-FR" sz="24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5403554-2D0F-43F4-8CEF-FA0F9B171F30}"/>
              </a:ext>
            </a:extLst>
          </p:cNvPr>
          <p:cNvSpPr txBox="1"/>
          <p:nvPr/>
        </p:nvSpPr>
        <p:spPr>
          <a:xfrm>
            <a:off x="3154018" y="3697706"/>
            <a:ext cx="5115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Tu restes.</a:t>
            </a:r>
            <a:endParaRPr lang="fr-FR" sz="2400" dirty="0"/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C84D4D77-9543-4C43-B7E6-024EF4ABF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425747"/>
              </p:ext>
            </p:extLst>
          </p:nvPr>
        </p:nvGraphicFramePr>
        <p:xfrm>
          <a:off x="6454352" y="2942476"/>
          <a:ext cx="559133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5666">
                  <a:extLst>
                    <a:ext uri="{9D8B030D-6E8A-4147-A177-3AD203B41FA5}">
                      <a16:colId xmlns:a16="http://schemas.microsoft.com/office/drawing/2014/main" val="2424904076"/>
                    </a:ext>
                  </a:extLst>
                </a:gridCol>
                <a:gridCol w="2795666">
                  <a:extLst>
                    <a:ext uri="{9D8B030D-6E8A-4147-A177-3AD203B41FA5}">
                      <a16:colId xmlns:a16="http://schemas.microsoft.com/office/drawing/2014/main" val="1442773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Où?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Quand?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809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l’intérieur</a:t>
                      </a:r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 soir</a:t>
                      </a:r>
                    </a:p>
                    <a:p>
                      <a:r>
                        <a:rPr lang="fr-FR" sz="2400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cette semaine</a:t>
                      </a:r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56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26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0F78CB-8DCB-4FD1-8B17-6426D61313E9}"/>
              </a:ext>
            </a:extLst>
          </p:cNvPr>
          <p:cNvSpPr/>
          <p:nvPr/>
        </p:nvSpPr>
        <p:spPr>
          <a:xfrm>
            <a:off x="2415852" y="1391751"/>
            <a:ext cx="7550046" cy="482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minuit, le père est allé se changer.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ne peux pas sortir dans le jardin 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Demain nous partirons à 6h30.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fort longtemps, nous ne pouvions pas prendre l’avion pour faire le tour du monde.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ce moment deux fillettes jouent au bord de l’eau.</a:t>
            </a:r>
          </a:p>
        </p:txBody>
      </p:sp>
      <p:pic>
        <p:nvPicPr>
          <p:cNvPr id="3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9B3680ED-ACA0-4DF3-99BC-274B618BC8D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7" y="286537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B1C4C1B-5034-45F2-BEDB-2D1BAFAD97C7}"/>
              </a:ext>
            </a:extLst>
          </p:cNvPr>
          <p:cNvSpPr txBox="1"/>
          <p:nvPr/>
        </p:nvSpPr>
        <p:spPr>
          <a:xfrm>
            <a:off x="2415852" y="1637079"/>
            <a:ext cx="134667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minuit    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9CC7EB3-F100-4DA1-9CF5-AA57C2FBF6B1}"/>
              </a:ext>
            </a:extLst>
          </p:cNvPr>
          <p:cNvSpPr txBox="1"/>
          <p:nvPr/>
        </p:nvSpPr>
        <p:spPr>
          <a:xfrm>
            <a:off x="5421505" y="2453838"/>
            <a:ext cx="2083631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le jardin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9E4E36E-D112-4732-A4A5-A42EF07F53D4}"/>
              </a:ext>
            </a:extLst>
          </p:cNvPr>
          <p:cNvSpPr txBox="1"/>
          <p:nvPr/>
        </p:nvSpPr>
        <p:spPr>
          <a:xfrm>
            <a:off x="2226102" y="3285512"/>
            <a:ext cx="134667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Demain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B0CDDFF-75C3-4175-B28F-C4BDAEA94DED}"/>
              </a:ext>
            </a:extLst>
          </p:cNvPr>
          <p:cNvSpPr txBox="1"/>
          <p:nvPr/>
        </p:nvSpPr>
        <p:spPr>
          <a:xfrm>
            <a:off x="1856096" y="286537"/>
            <a:ext cx="991617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Retrouve les mots qui répondent aux questions « 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où ?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 » et « 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quand ?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 »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7FA1763-EF00-4390-AEE0-45F2B8B282FE}"/>
              </a:ext>
            </a:extLst>
          </p:cNvPr>
          <p:cNvSpPr txBox="1"/>
          <p:nvPr/>
        </p:nvSpPr>
        <p:spPr>
          <a:xfrm>
            <a:off x="5661349" y="3285511"/>
            <a:ext cx="121913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 6h30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23D5F49-4071-42C8-9D7E-E57789A82B6E}"/>
              </a:ext>
            </a:extLst>
          </p:cNvPr>
          <p:cNvSpPr txBox="1"/>
          <p:nvPr/>
        </p:nvSpPr>
        <p:spPr>
          <a:xfrm>
            <a:off x="2312264" y="4120488"/>
            <a:ext cx="290053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y a fort longtemps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2AA6B14-78EF-420C-A9FA-A6CD8A15454F}"/>
              </a:ext>
            </a:extLst>
          </p:cNvPr>
          <p:cNvSpPr txBox="1"/>
          <p:nvPr/>
        </p:nvSpPr>
        <p:spPr>
          <a:xfrm>
            <a:off x="2312264" y="5701466"/>
            <a:ext cx="220836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ce moment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BDA7D2B-483E-477A-ABF8-1CCED0962EC3}"/>
              </a:ext>
            </a:extLst>
          </p:cNvPr>
          <p:cNvSpPr txBox="1"/>
          <p:nvPr/>
        </p:nvSpPr>
        <p:spPr>
          <a:xfrm>
            <a:off x="7252804" y="5697471"/>
            <a:ext cx="2523343" cy="46166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au bord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l’eau.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18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462</Words>
  <Application>Microsoft Office PowerPoint</Application>
  <PresentationFormat>Grand écran</PresentationFormat>
  <Paragraphs>108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Thème Office</vt:lpstr>
      <vt:lpstr>Français CE2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 CE2</dc:title>
  <dc:creator>Ingrid FAUVIAU</dc:creator>
  <cp:lastModifiedBy>ANNE SZYMCZAK</cp:lastModifiedBy>
  <cp:revision>20</cp:revision>
  <dcterms:created xsi:type="dcterms:W3CDTF">2020-04-24T13:52:14Z</dcterms:created>
  <dcterms:modified xsi:type="dcterms:W3CDTF">2020-04-30T20:15:23Z</dcterms:modified>
</cp:coreProperties>
</file>