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64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66FF"/>
    <a:srgbClr val="FFCC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11841-1946-4753-B67F-59E8AD906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E09967-7906-4109-8E45-69C6559C1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3CF82-FB8C-4586-98AA-CB447BDA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D19306-6C77-4D62-AE74-F663106F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50D132-2B25-4F81-AE60-E5FBEB54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67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7533A1-7CD0-4EE2-A13A-20B680F5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347552-DF6F-4400-8D21-547E4F5FC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44AC68-3A3A-4D5D-8BE2-0F635A75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FA3C24-5F4A-4985-BBDD-DF07AEEC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E41CC-5A62-4DE7-B9C3-B37C9950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91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471B5A-8B5B-45C2-AB15-12A2CC24B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59E5B1-A015-4417-8A87-606D38A27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D3A67E-9775-4302-84C5-9EDDD485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806D48-8296-45F8-932D-EF061B64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6EBA86-4D15-43F4-A63C-7E154454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63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0280-3D0F-4AFA-AF8A-237C6B0F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20E91-1C08-420F-A6CA-1717111C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CA34E3-5AF4-4684-BD01-4155D615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4CA8A-3FEB-4CB0-8D63-29EDC7BD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967A81-C96C-4094-B9ED-444932AC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23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35F40-A658-466E-8130-809908E98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C8058C-9380-4F46-B757-6683783FE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5A96B2-E898-42D5-8FE0-34AEC0FE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FD1840-8631-4AF9-89E4-30828080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ACBA33-3DA4-41B0-9D10-5306E326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25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11C89-4E84-4176-B476-DD874E20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199CD4-E8FB-484C-9CDB-37CB96BB2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5ACC28-A25C-4BB8-93D8-216D51D4A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A0BE26-8008-4FF0-B15F-156D60F0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906381-EE7B-4224-ABC0-820C30E2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135738-4921-4031-89CD-E3B14363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45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594CC5-E67C-483E-9E03-6A3835CC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01EFF0-4A12-45FF-8594-F6CE5A4FD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260ECF-FD46-4570-ADE5-3500A4678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933ADE-293C-407F-BBF3-B40947472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E02A12-7BF8-4211-86CF-74C7FE50C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84F248A-BC79-4904-AD20-534AB872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73C407-BF27-40D8-8737-3D6F8247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7593AC-8353-42B7-8D4F-803BC485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2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310EA-015D-45D9-A717-55C696EDD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AD5CBB-0467-4E5E-AF99-69CA1D8C6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60E2C1-87B1-40E9-A6A0-ADDAB679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71D648-2C1D-44B8-827C-D5594CDA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34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16D3C1-1C25-4D1A-AF88-4F54F058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309E4E-5D74-4C67-AECF-0D4741B8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8916C3-7AE6-4480-9377-ADBA693D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02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9276A-07B2-4096-B244-DC67885A7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78F64-71B1-4F2C-9706-428FF7A74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C119F3-96C3-4843-9D74-79B5A999D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BE127D-087B-4564-8DF4-3A245C6F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F76150-0B82-497E-ADEB-0DE04D9A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3C5D0B-A463-49C1-8F54-A224A374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44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B901D-23DC-4365-9591-DCC8A7C2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EDDB3D-4FA5-4172-BE98-07CDC4BEC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EAC11C-EF81-4C08-8D4E-597BD3605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D28E2D-5824-4CB7-B858-0F2C85642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348068-CD59-48BE-B2AF-744E05BE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79B659-38EB-4D35-83F4-7A20B9A2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43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576DA7-C366-4347-AD70-DA798A4C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AE4E7F-2575-485B-9E45-8CFAEB78F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F41A5E-999B-4AFC-9314-7A828A55D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71DD-6CA2-4BE2-832B-C2F9B760C367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CDFB2A-9A2D-4D98-84D5-74EB738C8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071CC-B847-41F2-86BF-C2586DE0F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798A-D0C3-4278-A19D-1E8FC0A2C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9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3262D62-58D5-4FEF-B467-8FD46F4BF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Français CE2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ED5C8B00-DC75-42F0-9884-DBCCE709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 dirty="0"/>
              <a:t>Séquence 3 / séance 3</a:t>
            </a:r>
          </a:p>
        </p:txBody>
      </p:sp>
    </p:spTree>
    <p:extLst>
      <p:ext uri="{BB962C8B-B14F-4D97-AF65-F5344CB8AC3E}">
        <p14:creationId xmlns:p14="http://schemas.microsoft.com/office/powerpoint/2010/main" val="274613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46689769-F620-4E92-9E61-923E923DC8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7" y="286537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9906BC4-A153-4DDA-883B-5A5F36B9B49B}"/>
              </a:ext>
            </a:extLst>
          </p:cNvPr>
          <p:cNvSpPr txBox="1"/>
          <p:nvPr/>
        </p:nvSpPr>
        <p:spPr>
          <a:xfrm>
            <a:off x="3795932" y="286537"/>
            <a:ext cx="460013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Retrouve les sujets des verbes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3818BA6-D6ED-4D8F-8BD2-8A9CB0EE976A}"/>
              </a:ext>
            </a:extLst>
          </p:cNvPr>
          <p:cNvSpPr txBox="1"/>
          <p:nvPr/>
        </p:nvSpPr>
        <p:spPr>
          <a:xfrm>
            <a:off x="2054087" y="1006309"/>
            <a:ext cx="9449353" cy="224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cette histoire drôle,              se fait passer pour un journaliste. Et                                      témoigne.     prétend être un animal doux et gentil.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Pensez-          pouvoir lui faire confiance ? 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12FBB3B-32DE-48AA-82A5-AA2A5B684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04162"/>
              </p:ext>
            </p:extLst>
          </p:nvPr>
        </p:nvGraphicFramePr>
        <p:xfrm>
          <a:off x="2014329" y="3788516"/>
          <a:ext cx="8163339" cy="23481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7426">
                  <a:extLst>
                    <a:ext uri="{9D8B030D-6E8A-4147-A177-3AD203B41FA5}">
                      <a16:colId xmlns:a16="http://schemas.microsoft.com/office/drawing/2014/main" val="3367419800"/>
                    </a:ext>
                  </a:extLst>
                </a:gridCol>
                <a:gridCol w="3379306">
                  <a:extLst>
                    <a:ext uri="{9D8B030D-6E8A-4147-A177-3AD203B41FA5}">
                      <a16:colId xmlns:a16="http://schemas.microsoft.com/office/drawing/2014/main" val="1152832431"/>
                    </a:ext>
                  </a:extLst>
                </a:gridCol>
                <a:gridCol w="2186607">
                  <a:extLst>
                    <a:ext uri="{9D8B030D-6E8A-4147-A177-3AD203B41FA5}">
                      <a16:colId xmlns:a16="http://schemas.microsoft.com/office/drawing/2014/main" val="30309724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commun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propre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pronom personnel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38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7711756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CA6521BF-07F1-4F2D-98F2-7BB9C64F0AA0}"/>
              </a:ext>
            </a:extLst>
          </p:cNvPr>
          <p:cNvSpPr txBox="1"/>
          <p:nvPr/>
        </p:nvSpPr>
        <p:spPr>
          <a:xfrm>
            <a:off x="7029089" y="1676373"/>
            <a:ext cx="39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endParaRPr lang="fr-FR" sz="24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27D41A5-753D-4542-8C5E-58245B2A180D}"/>
              </a:ext>
            </a:extLst>
          </p:cNvPr>
          <p:cNvSpPr txBox="1"/>
          <p:nvPr/>
        </p:nvSpPr>
        <p:spPr>
          <a:xfrm>
            <a:off x="3227698" y="2774334"/>
            <a:ext cx="840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endParaRPr lang="fr-FR" sz="2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A5FAF87-6A47-4C3F-B699-3A7B4A788350}"/>
              </a:ext>
            </a:extLst>
          </p:cNvPr>
          <p:cNvSpPr txBox="1"/>
          <p:nvPr/>
        </p:nvSpPr>
        <p:spPr>
          <a:xfrm>
            <a:off x="5538814" y="1127588"/>
            <a:ext cx="119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l’auteur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3316ED2-A1FD-4263-9761-48895AB534A9}"/>
              </a:ext>
            </a:extLst>
          </p:cNvPr>
          <p:cNvSpPr txBox="1"/>
          <p:nvPr/>
        </p:nvSpPr>
        <p:spPr>
          <a:xfrm>
            <a:off x="2425148" y="1673137"/>
            <a:ext cx="331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Léonard Eugène Loup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170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81481E-6 L -0.25417 0.5192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2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11111E-6 L 0.18151 0.443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76" y="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7.40741E-7 L 0.15026 0.440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3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22222E-6 L 0.44544 0.362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66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7F1A6726-02A6-4FD0-BCAE-8D8C1440E6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7" y="286537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C13046B-279F-4F6D-BC70-2DAB3EB9178F}"/>
              </a:ext>
            </a:extLst>
          </p:cNvPr>
          <p:cNvSpPr txBox="1"/>
          <p:nvPr/>
        </p:nvSpPr>
        <p:spPr>
          <a:xfrm>
            <a:off x="489097" y="2100339"/>
            <a:ext cx="1480379" cy="33478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</a:p>
          <a:p>
            <a:pPr algn="ctr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</a:p>
          <a:p>
            <a:pPr algn="ctr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/ elle</a:t>
            </a:r>
          </a:p>
          <a:p>
            <a:pPr algn="ctr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</a:p>
          <a:p>
            <a:pPr algn="ctr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</a:p>
          <a:p>
            <a:pPr algn="ctr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ils / elles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DF3B187-2C9A-4E07-88CE-404C63E59348}"/>
              </a:ext>
            </a:extLst>
          </p:cNvPr>
          <p:cNvSpPr txBox="1"/>
          <p:nvPr/>
        </p:nvSpPr>
        <p:spPr>
          <a:xfrm>
            <a:off x="3729671" y="294778"/>
            <a:ext cx="6593772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Choisis le pronom personnel sujet qui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convient</a:t>
            </a:r>
            <a:endParaRPr lang="fr-FR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FE0425-8D1A-45A7-9D3D-9C77D01AB605}"/>
              </a:ext>
            </a:extLst>
          </p:cNvPr>
          <p:cNvSpPr txBox="1"/>
          <p:nvPr/>
        </p:nvSpPr>
        <p:spPr>
          <a:xfrm>
            <a:off x="3203304" y="1351508"/>
            <a:ext cx="76465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__________ préfèrent s’assoir à l’ombre de ce parasol pour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lire !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quelques jours,  ________ pourrons inviter nos amis.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As- _____réussi tous tes exercices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grammaire ?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_____ ne voulait pas revenir car ____ s’amusait si bien.</a:t>
            </a:r>
          </a:p>
        </p:txBody>
      </p:sp>
    </p:spTree>
    <p:extLst>
      <p:ext uri="{BB962C8B-B14F-4D97-AF65-F5344CB8AC3E}">
        <p14:creationId xmlns:p14="http://schemas.microsoft.com/office/powerpoint/2010/main" val="19100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02B88D4-EE0B-4831-9356-74AA81C52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2" y="244949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94D2019-C961-40CE-A8E4-F4E9F5CB7DAA}"/>
              </a:ext>
            </a:extLst>
          </p:cNvPr>
          <p:cNvSpPr txBox="1"/>
          <p:nvPr/>
        </p:nvSpPr>
        <p:spPr>
          <a:xfrm>
            <a:off x="2027582" y="244949"/>
            <a:ext cx="8706679" cy="480131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Qu’avons-nous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appris ?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sujet est ce qui désigne l’être ou la chose qui fait l’action exprimée par le verbe.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trouver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cherche le verbe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pose la question « qui est-ce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 …?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on repère le mot ou groupes de mots constituant la réponse à cette question.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sujet peut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être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placé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avant ou après le verbe.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ED4E0F9-A4FE-4E11-9B14-0DB85217EB84}"/>
              </a:ext>
            </a:extLst>
          </p:cNvPr>
          <p:cNvSpPr txBox="1"/>
          <p:nvPr/>
        </p:nvSpPr>
        <p:spPr>
          <a:xfrm>
            <a:off x="2027581" y="4815431"/>
            <a:ext cx="8706679" cy="193899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classes de mots qui peuvent être sujets</a:t>
            </a: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Les noms communs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Les noms propres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Certains pronoms personnels</a:t>
            </a:r>
          </a:p>
        </p:txBody>
      </p:sp>
    </p:spTree>
    <p:extLst>
      <p:ext uri="{BB962C8B-B14F-4D97-AF65-F5344CB8AC3E}">
        <p14:creationId xmlns:p14="http://schemas.microsoft.com/office/powerpoint/2010/main" val="313335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65ED9D2-BA3A-40A8-A77E-2B00210F16A6}"/>
              </a:ext>
            </a:extLst>
          </p:cNvPr>
          <p:cNvSpPr txBox="1"/>
          <p:nvPr/>
        </p:nvSpPr>
        <p:spPr>
          <a:xfrm>
            <a:off x="2443740" y="2395380"/>
            <a:ext cx="730452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J’apprends à copier des mots</a:t>
            </a:r>
          </a:p>
        </p:txBody>
      </p:sp>
    </p:spTree>
    <p:extLst>
      <p:ext uri="{BB962C8B-B14F-4D97-AF65-F5344CB8AC3E}">
        <p14:creationId xmlns:p14="http://schemas.microsoft.com/office/powerpoint/2010/main" val="26973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993DBEF-AC49-4145-BCCC-641ACCE91518}"/>
              </a:ext>
            </a:extLst>
          </p:cNvPr>
          <p:cNvSpPr txBox="1"/>
          <p:nvPr/>
        </p:nvSpPr>
        <p:spPr>
          <a:xfrm>
            <a:off x="3861059" y="277794"/>
            <a:ext cx="509741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phrase en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pièces détachées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68CB54D0-65E1-4B92-8581-9336F6C0E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285419"/>
              </p:ext>
            </p:extLst>
          </p:nvPr>
        </p:nvGraphicFramePr>
        <p:xfrm>
          <a:off x="1895061" y="1264891"/>
          <a:ext cx="984674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339">
                  <a:extLst>
                    <a:ext uri="{9D8B030D-6E8A-4147-A177-3AD203B41FA5}">
                      <a16:colId xmlns:a16="http://schemas.microsoft.com/office/drawing/2014/main" val="3594107564"/>
                    </a:ext>
                  </a:extLst>
                </a:gridCol>
                <a:gridCol w="1179443">
                  <a:extLst>
                    <a:ext uri="{9D8B030D-6E8A-4147-A177-3AD203B41FA5}">
                      <a16:colId xmlns:a16="http://schemas.microsoft.com/office/drawing/2014/main" val="338261427"/>
                    </a:ext>
                  </a:extLst>
                </a:gridCol>
                <a:gridCol w="861392">
                  <a:extLst>
                    <a:ext uri="{9D8B030D-6E8A-4147-A177-3AD203B41FA5}">
                      <a16:colId xmlns:a16="http://schemas.microsoft.com/office/drawing/2014/main" val="2038923154"/>
                    </a:ext>
                  </a:extLst>
                </a:gridCol>
                <a:gridCol w="556591">
                  <a:extLst>
                    <a:ext uri="{9D8B030D-6E8A-4147-A177-3AD203B41FA5}">
                      <a16:colId xmlns:a16="http://schemas.microsoft.com/office/drawing/2014/main" val="2139740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98826204"/>
                    </a:ext>
                  </a:extLst>
                </a:gridCol>
                <a:gridCol w="278296">
                  <a:extLst>
                    <a:ext uri="{9D8B030D-6E8A-4147-A177-3AD203B41FA5}">
                      <a16:colId xmlns:a16="http://schemas.microsoft.com/office/drawing/2014/main" val="21025688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32411449"/>
                    </a:ext>
                  </a:extLst>
                </a:gridCol>
                <a:gridCol w="376904">
                  <a:extLst>
                    <a:ext uri="{9D8B030D-6E8A-4147-A177-3AD203B41FA5}">
                      <a16:colId xmlns:a16="http://schemas.microsoft.com/office/drawing/2014/main" val="3972442649"/>
                    </a:ext>
                  </a:extLst>
                </a:gridCol>
                <a:gridCol w="1566218">
                  <a:extLst>
                    <a:ext uri="{9D8B030D-6E8A-4147-A177-3AD203B41FA5}">
                      <a16:colId xmlns:a16="http://schemas.microsoft.com/office/drawing/2014/main" val="2579791636"/>
                    </a:ext>
                  </a:extLst>
                </a:gridCol>
                <a:gridCol w="680964">
                  <a:extLst>
                    <a:ext uri="{9D8B030D-6E8A-4147-A177-3AD203B41FA5}">
                      <a16:colId xmlns:a16="http://schemas.microsoft.com/office/drawing/2014/main" val="1515270432"/>
                    </a:ext>
                  </a:extLst>
                </a:gridCol>
                <a:gridCol w="640106">
                  <a:extLst>
                    <a:ext uri="{9D8B030D-6E8A-4147-A177-3AD203B41FA5}">
                      <a16:colId xmlns:a16="http://schemas.microsoft.com/office/drawing/2014/main" val="1767033654"/>
                    </a:ext>
                  </a:extLst>
                </a:gridCol>
                <a:gridCol w="1334690">
                  <a:extLst>
                    <a:ext uri="{9D8B030D-6E8A-4147-A177-3AD203B41FA5}">
                      <a16:colId xmlns:a16="http://schemas.microsoft.com/office/drawing/2014/main" val="2472951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raconte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témoigne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5809"/>
                  </a:ext>
                </a:extLst>
              </a:tr>
            </a:tbl>
          </a:graphicData>
        </a:graphic>
      </p:graphicFrame>
      <p:pic>
        <p:nvPicPr>
          <p:cNvPr id="7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44B20658-4D88-4A4E-B098-6FF1395E16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91" y="116045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129C04E0-E7BA-4D31-A35C-8B9504C432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570214" y="2551483"/>
            <a:ext cx="11376000" cy="300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4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993DBEF-AC49-4145-BCCC-641ACCE91518}"/>
              </a:ext>
            </a:extLst>
          </p:cNvPr>
          <p:cNvSpPr txBox="1"/>
          <p:nvPr/>
        </p:nvSpPr>
        <p:spPr>
          <a:xfrm>
            <a:off x="3861059" y="277794"/>
            <a:ext cx="509741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Transposition de phrase</a:t>
            </a:r>
          </a:p>
        </p:txBody>
      </p:sp>
      <p:pic>
        <p:nvPicPr>
          <p:cNvPr id="7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44B20658-4D88-4A4E-B098-6FF1395E16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91" y="116045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129C04E0-E7BA-4D31-A35C-8B9504C432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570214" y="2551483"/>
            <a:ext cx="11376000" cy="300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740294A-B834-40FF-911D-D0F4E27294B4}"/>
              </a:ext>
            </a:extLst>
          </p:cNvPr>
          <p:cNvSpPr txBox="1"/>
          <p:nvPr/>
        </p:nvSpPr>
        <p:spPr>
          <a:xfrm>
            <a:off x="2666024" y="1324757"/>
            <a:ext cx="748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loup témoigne et raconte sa version de l’histoire.</a:t>
            </a:r>
          </a:p>
        </p:txBody>
      </p:sp>
    </p:spTree>
    <p:extLst>
      <p:ext uri="{BB962C8B-B14F-4D97-AF65-F5344CB8AC3E}">
        <p14:creationId xmlns:p14="http://schemas.microsoft.com/office/powerpoint/2010/main" val="319089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9E44F-8593-4543-B9C3-A25550E57F3B}"/>
              </a:ext>
            </a:extLst>
          </p:cNvPr>
          <p:cNvSpPr txBox="1"/>
          <p:nvPr/>
        </p:nvSpPr>
        <p:spPr>
          <a:xfrm>
            <a:off x="1941444" y="1749286"/>
            <a:ext cx="8309112" cy="36009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idée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 ?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Si jamais vous aimez les histoires de loups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sympathiques,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drôles et sentimentaux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je vous conseille d’aller lire des histoires de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Geoffroy de </a:t>
            </a:r>
            <a:r>
              <a:rPr lang="fr-F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Pennart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vous proposerai un extrait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très 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bientôt !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3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7E6D2C4-D2C0-4984-AE0D-43DBA5BA799E}"/>
              </a:ext>
            </a:extLst>
          </p:cNvPr>
          <p:cNvSpPr txBox="1"/>
          <p:nvPr/>
        </p:nvSpPr>
        <p:spPr>
          <a:xfrm>
            <a:off x="2458278" y="318532"/>
            <a:ext cx="727544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Qu’est-ce que le SUJET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la phrase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C9BCF9-88CA-4E29-B098-E8AC5C3A0F0C}"/>
              </a:ext>
            </a:extLst>
          </p:cNvPr>
          <p:cNvSpPr txBox="1"/>
          <p:nvPr/>
        </p:nvSpPr>
        <p:spPr>
          <a:xfrm>
            <a:off x="1999420" y="1528250"/>
            <a:ext cx="8193159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Lecture d’un 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Se poser des questions sur  le 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Comprendre le texte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Grammaire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Découvrir la notion de SUJET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Copie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crire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phrase en pièces détachées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34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A389E0-EEF4-414B-BFA8-AC18BD17A43A}"/>
              </a:ext>
            </a:extLst>
          </p:cNvPr>
          <p:cNvSpPr txBox="1"/>
          <p:nvPr/>
        </p:nvSpPr>
        <p:spPr>
          <a:xfrm>
            <a:off x="2806889" y="2770496"/>
            <a:ext cx="657822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Lecture : je lis et je comprends</a:t>
            </a:r>
          </a:p>
        </p:txBody>
      </p:sp>
    </p:spTree>
    <p:extLst>
      <p:ext uri="{BB962C8B-B14F-4D97-AF65-F5344CB8AC3E}">
        <p14:creationId xmlns:p14="http://schemas.microsoft.com/office/powerpoint/2010/main" val="239365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ffichage classe consigne je lis">
            <a:extLst>
              <a:ext uri="{FF2B5EF4-FFF2-40B4-BE49-F238E27FC236}">
                <a16:creationId xmlns:a16="http://schemas.microsoft.com/office/drawing/2014/main" id="{EC3BA824-F509-47FF-B3C9-4170AAF04981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8" y="225561"/>
            <a:ext cx="1232535" cy="9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 4" descr="Recherche Chercher Trouver - Images vectorielles gratuites sur Pixabay">
            <a:extLst>
              <a:ext uri="{FF2B5EF4-FFF2-40B4-BE49-F238E27FC236}">
                <a16:creationId xmlns:a16="http://schemas.microsoft.com/office/drawing/2014/main" id="{B03D4C57-A0A1-401C-9AB1-3C789196ECCD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7" y="1258956"/>
            <a:ext cx="1232535" cy="1085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25897BF-BAE1-4919-A53B-E704094E9366}"/>
              </a:ext>
            </a:extLst>
          </p:cNvPr>
          <p:cNvSpPr txBox="1"/>
          <p:nvPr/>
        </p:nvSpPr>
        <p:spPr>
          <a:xfrm>
            <a:off x="1952638" y="1659285"/>
            <a:ext cx="9850482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GAZETTE DU LOUP</a:t>
            </a: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sz="3600" u="sng" dirty="0">
                <a:latin typeface="Arial" panose="020B0604020202020204" pitchFamily="34" charset="0"/>
                <a:cs typeface="Arial" panose="020B0604020202020204" pitchFamily="34" charset="0"/>
              </a:rPr>
              <a:t>LA   </a:t>
            </a:r>
            <a:r>
              <a:rPr lang="fr-F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VÉRITÉ   </a:t>
            </a:r>
            <a:r>
              <a:rPr lang="fr-FR" sz="3600" u="sng" dirty="0">
                <a:latin typeface="Arial" panose="020B0604020202020204" pitchFamily="34" charset="0"/>
                <a:cs typeface="Arial" panose="020B0604020202020204" pitchFamily="34" charset="0"/>
              </a:rPr>
              <a:t>SUR   L’AFFAIRE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DES TROIS PETITS COCHONS</a:t>
            </a:r>
          </a:p>
          <a:p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TÉMOIGNAGE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RECUEILLI PAR JON SCIESZKA 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ILLUSTRÉ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PAR LANE SMITH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BFFB9E5D-A9D8-404B-81B8-3766740A85E7}"/>
              </a:ext>
            </a:extLst>
          </p:cNvPr>
          <p:cNvCxnSpPr/>
          <p:nvPr/>
        </p:nvCxnSpPr>
        <p:spPr>
          <a:xfrm>
            <a:off x="2173357" y="2344769"/>
            <a:ext cx="9144000" cy="0"/>
          </a:xfrm>
          <a:prstGeom prst="line">
            <a:avLst/>
          </a:pr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06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age classe consigne je lis">
            <a:extLst>
              <a:ext uri="{FF2B5EF4-FFF2-40B4-BE49-F238E27FC236}">
                <a16:creationId xmlns:a16="http://schemas.microsoft.com/office/drawing/2014/main" id="{3476A0C2-2BC4-43F9-B101-655D19066787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8" y="225561"/>
            <a:ext cx="1232535" cy="9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 2" descr="Recherche Chercher Trouver - Images vectorielles gratuites sur Pixabay">
            <a:extLst>
              <a:ext uri="{FF2B5EF4-FFF2-40B4-BE49-F238E27FC236}">
                <a16:creationId xmlns:a16="http://schemas.microsoft.com/office/drawing/2014/main" id="{795CDF4E-C72C-49F4-B4B7-DDD9789E337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7" y="1258956"/>
            <a:ext cx="1232535" cy="1085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465A93B-B657-4BA3-88E7-553C4EF11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834598"/>
              </p:ext>
            </p:extLst>
          </p:nvPr>
        </p:nvGraphicFramePr>
        <p:xfrm>
          <a:off x="2120347" y="225561"/>
          <a:ext cx="8878957" cy="63352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78957">
                  <a:extLst>
                    <a:ext uri="{9D8B030D-6E8A-4147-A177-3AD203B41FA5}">
                      <a16:colId xmlns:a16="http://schemas.microsoft.com/office/drawing/2014/main" val="3638982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Evidemment, vous connaissez l’histoire des trois petits cochons.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 du moins c’est ce que vous croyez.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Mais je vais vous donner un bon tuyau.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 ne connaît la vérité, parce que personne n’a entendu ma version de l’histoire.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Loup, c’est moi. Léonard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Eugène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Loup.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 pouvez m’appeler Léo.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ne sais pas comment cette affaire de Grand Méchant Loup a démarré, mais c’est des salades.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Peut-être à cause </a:t>
                      </a: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notre régime.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n’est quand même pas ma faute si les loups mangent des petites bêtes mignonnes comme les lapins, les agneaux, les cochons 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vérité sur l’affaire des trois petits cochons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écrit par Jon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Scieszka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illustré par Lane Smith, </a:t>
                      </a:r>
                      <a:r>
                        <a:rPr lang="fr-F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©éditions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Nathan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5131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31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6040343-3183-409A-B5C5-3C914BBAE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4" y="218444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82EF458-1CC1-44A7-8205-81604CE46600}"/>
              </a:ext>
            </a:extLst>
          </p:cNvPr>
          <p:cNvSpPr txBox="1"/>
          <p:nvPr/>
        </p:nvSpPr>
        <p:spPr>
          <a:xfrm>
            <a:off x="2239616" y="474345"/>
            <a:ext cx="8653670" cy="59093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Qu’avons-nous appris aujourd’hui ?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comprendre une histoire, il faut apprendre à repérer tous les indices. 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cet exemple, la couverture nous donne des informations très précises sur les procédés d’écriture de l’auteur. 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a décidé d’écrire son histoire sous forme de témoignage.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 procédé d’écriture nous montre également que cet album est de nouveau une histoire détournée d’un conte traditionnel.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Mais alors que serait-il réellement arrivé?</a:t>
            </a: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13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54F837-4DF0-4E32-9902-8E1B46575FC8}"/>
              </a:ext>
            </a:extLst>
          </p:cNvPr>
          <p:cNvSpPr txBox="1"/>
          <p:nvPr/>
        </p:nvSpPr>
        <p:spPr>
          <a:xfrm>
            <a:off x="2158818" y="2554381"/>
            <a:ext cx="78743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Grammaire 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sujet</a:t>
            </a:r>
          </a:p>
        </p:txBody>
      </p:sp>
    </p:spTree>
    <p:extLst>
      <p:ext uri="{BB962C8B-B14F-4D97-AF65-F5344CB8AC3E}">
        <p14:creationId xmlns:p14="http://schemas.microsoft.com/office/powerpoint/2010/main" val="29249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A750927-5D4D-4815-B364-50B603A08FE0}"/>
              </a:ext>
            </a:extLst>
          </p:cNvPr>
          <p:cNvSpPr txBox="1"/>
          <p:nvPr/>
        </p:nvSpPr>
        <p:spPr>
          <a:xfrm>
            <a:off x="2072028" y="291547"/>
            <a:ext cx="7195931" cy="2202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connaiss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l’histoire des trois petits cochons.</a:t>
            </a:r>
          </a:p>
          <a:p>
            <a:pPr>
              <a:lnSpc>
                <a:spcPct val="20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vous donner un bon tuyau.</a:t>
            </a:r>
          </a:p>
          <a:p>
            <a:pPr>
              <a:lnSpc>
                <a:spcPct val="20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loups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des petites bêtes mignonnes.</a:t>
            </a:r>
            <a:endParaRPr lang="fr-FR" dirty="0"/>
          </a:p>
        </p:txBody>
      </p:sp>
      <p:pic>
        <p:nvPicPr>
          <p:cNvPr id="3" name="Image 2" descr="Recherche Chercher Trouver - Images vectorielles gratuites sur Pixabay">
            <a:extLst>
              <a:ext uri="{FF2B5EF4-FFF2-40B4-BE49-F238E27FC236}">
                <a16:creationId xmlns:a16="http://schemas.microsoft.com/office/drawing/2014/main" id="{BA7B5AFD-12C2-43C5-ACDA-80FDDB6E649A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38" y="291547"/>
            <a:ext cx="1232535" cy="1085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A86ACA4-2D6C-430B-82D0-38A03D51F41D}"/>
              </a:ext>
            </a:extLst>
          </p:cNvPr>
          <p:cNvSpPr txBox="1"/>
          <p:nvPr/>
        </p:nvSpPr>
        <p:spPr>
          <a:xfrm>
            <a:off x="2082018" y="3010486"/>
            <a:ext cx="67969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Croi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-tu ce que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racont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le loup ?</a:t>
            </a:r>
          </a:p>
          <a:p>
            <a:endParaRPr lang="fr-FR" dirty="0"/>
          </a:p>
        </p:txBody>
      </p:sp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7138A45-A3CF-4043-99EA-28ACF8BBF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2" y="4260357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DA66C76-BCEC-4856-BDE0-3F37E2AD075F}"/>
              </a:ext>
            </a:extLst>
          </p:cNvPr>
          <p:cNvSpPr txBox="1"/>
          <p:nvPr/>
        </p:nvSpPr>
        <p:spPr>
          <a:xfrm>
            <a:off x="2478158" y="4121426"/>
            <a:ext cx="7354956" cy="230832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trouver 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sujet 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cherche le verbe conjugué</a:t>
            </a:r>
          </a:p>
          <a:p>
            <a:pPr marL="285750" indent="-28575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regarde sa terminaison</a:t>
            </a:r>
          </a:p>
          <a:p>
            <a:pPr marL="285750" indent="-28575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me pose la question « qui est-ce qui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…………? »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sujet peut être avant ou après 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verbe.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7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598C0F-6E8C-444D-8A07-48AD47969003}"/>
              </a:ext>
            </a:extLst>
          </p:cNvPr>
          <p:cNvSpPr/>
          <p:nvPr/>
        </p:nvSpPr>
        <p:spPr>
          <a:xfrm>
            <a:off x="2186609" y="325051"/>
            <a:ext cx="9276521" cy="9565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dois corriger cet exercice. Les sujets ne sont pas à leur place.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Peux-tu m’aider ?</a:t>
            </a:r>
          </a:p>
        </p:txBody>
      </p:sp>
      <p:pic>
        <p:nvPicPr>
          <p:cNvPr id="4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D11F300F-AB8F-48F3-83ED-9330480D67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7" y="286537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56883D8-91D0-4B63-B407-60BD653353F0}"/>
              </a:ext>
            </a:extLst>
          </p:cNvPr>
          <p:cNvSpPr txBox="1"/>
          <p:nvPr/>
        </p:nvSpPr>
        <p:spPr>
          <a:xfrm>
            <a:off x="304248" y="1908313"/>
            <a:ext cx="11450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Pendant les vacances,                                     iront travailler dans la ferme familiale.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ne dois absolument pas sortir sans ton parapluie !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préparons les gâteaux d’anniversaire avec nos élèves.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Pourra-t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          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regarder ce film ce soir ?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réalité,                               est inoffensif !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6299F8-FFFA-41C4-8576-FED86D54C258}"/>
              </a:ext>
            </a:extLst>
          </p:cNvPr>
          <p:cNvSpPr txBox="1"/>
          <p:nvPr/>
        </p:nvSpPr>
        <p:spPr>
          <a:xfrm>
            <a:off x="3657597" y="1908313"/>
            <a:ext cx="781879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endParaRPr lang="fr-FR" sz="2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42EE63-1282-4C9A-9C8F-8C6530443F1B}"/>
              </a:ext>
            </a:extLst>
          </p:cNvPr>
          <p:cNvSpPr txBox="1"/>
          <p:nvPr/>
        </p:nvSpPr>
        <p:spPr>
          <a:xfrm>
            <a:off x="476526" y="2579040"/>
            <a:ext cx="1921569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cet animal</a:t>
            </a:r>
            <a:endParaRPr lang="fr-FR" sz="24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15E19AE-0F03-4516-B0C0-03C345CB56C3}"/>
              </a:ext>
            </a:extLst>
          </p:cNvPr>
          <p:cNvSpPr txBox="1"/>
          <p:nvPr/>
        </p:nvSpPr>
        <p:spPr>
          <a:xfrm>
            <a:off x="476526" y="3345475"/>
            <a:ext cx="3014873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Mathieu et Philippe</a:t>
            </a:r>
            <a:endParaRPr lang="fr-FR" sz="2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6E1FDC5-BCE6-4E44-BF74-F8FABD00BAE2}"/>
              </a:ext>
            </a:extLst>
          </p:cNvPr>
          <p:cNvSpPr txBox="1"/>
          <p:nvPr/>
        </p:nvSpPr>
        <p:spPr>
          <a:xfrm>
            <a:off x="1795669" y="4129088"/>
            <a:ext cx="781879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08372BC-1912-42C2-80F8-3F5BCD671E4F}"/>
              </a:ext>
            </a:extLst>
          </p:cNvPr>
          <p:cNvSpPr txBox="1"/>
          <p:nvPr/>
        </p:nvSpPr>
        <p:spPr>
          <a:xfrm>
            <a:off x="1795669" y="4799815"/>
            <a:ext cx="2339561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Maud et moi</a:t>
            </a:r>
            <a:endParaRPr lang="fr-FR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B283126-D668-4574-8AFA-1786A191A5A8}"/>
              </a:ext>
            </a:extLst>
          </p:cNvPr>
          <p:cNvSpPr txBox="1"/>
          <p:nvPr/>
        </p:nvSpPr>
        <p:spPr>
          <a:xfrm>
            <a:off x="6797276" y="5756227"/>
            <a:ext cx="781879" cy="46166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564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6 L 0.24727 -0.2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57" y="-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806 -0.212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9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12539 0.323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-0.06146 -0.2259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6" y="-1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1028 -0.2372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-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503</Words>
  <Application>Microsoft Office PowerPoint</Application>
  <PresentationFormat>Grand écran</PresentationFormat>
  <Paragraphs>141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Thème Office</vt:lpstr>
      <vt:lpstr>Français CE2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CE2</dc:title>
  <dc:creator>Ingrid FAUVIAU</dc:creator>
  <cp:lastModifiedBy>ANNE SZYMCZAK</cp:lastModifiedBy>
  <cp:revision>27</cp:revision>
  <dcterms:created xsi:type="dcterms:W3CDTF">2020-04-20T16:03:43Z</dcterms:created>
  <dcterms:modified xsi:type="dcterms:W3CDTF">2020-04-30T15:33:19Z</dcterms:modified>
</cp:coreProperties>
</file>