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6" r:id="rId4"/>
    <p:sldId id="256" r:id="rId5"/>
    <p:sldId id="267" r:id="rId6"/>
    <p:sldId id="268" r:id="rId7"/>
    <p:sldId id="270" r:id="rId8"/>
    <p:sldId id="271" r:id="rId9"/>
    <p:sldId id="272" r:id="rId10"/>
    <p:sldId id="273" r:id="rId11"/>
    <p:sldId id="274" r:id="rId12"/>
    <p:sldId id="275" r:id="rId13"/>
    <p:sldId id="264" r:id="rId14"/>
    <p:sldId id="276" r:id="rId15"/>
    <p:sldId id="277" r:id="rId16"/>
    <p:sldId id="278" r:id="rId1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CC66FF"/>
    <a:srgbClr val="FFCC00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D11841-1946-4753-B67F-59E8AD9066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CE09967-7906-4109-8E45-69C6559C19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A73CF82-FB8C-4586-98AA-CB447BDA4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E71DD-6CA2-4BE2-832B-C2F9B760C367}" type="datetimeFigureOut">
              <a:rPr lang="fr-FR" smtClean="0"/>
              <a:t>30/04/2020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3D19306-6C77-4D62-AE74-F663106FD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150D132-2B25-4F81-AE60-E5FBEB54D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8798A-D0C3-4278-A19D-1E8FC0A2C5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5674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7533A1-7CD0-4EE2-A13A-20B680F5C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D347552-DF6F-4400-8D21-547E4F5FC8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144AC68-3A3A-4D5D-8BE2-0F635A75A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E71DD-6CA2-4BE2-832B-C2F9B760C367}" type="datetimeFigureOut">
              <a:rPr lang="fr-FR" smtClean="0"/>
              <a:t>30/04/2020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CFA3C24-5F4A-4985-BBDD-DF07AEEC8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44E41CC-5A62-4DE7-B9C3-B37C99508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8798A-D0C3-4278-A19D-1E8FC0A2C5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0916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2471B5A-8B5B-45C2-AB15-12A2CC24B6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059E5B1-A015-4417-8A87-606D38A275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3D3A67E-9775-4302-84C5-9EDDD485D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E71DD-6CA2-4BE2-832B-C2F9B760C367}" type="datetimeFigureOut">
              <a:rPr lang="fr-FR" smtClean="0"/>
              <a:t>30/04/2020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3806D48-8296-45F8-932D-EF061B649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86EBA86-4D15-43F4-A63C-7E154454E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8798A-D0C3-4278-A19D-1E8FC0A2C5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5636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840280-3D0F-4AFA-AF8A-237C6B0F9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1520E91-1C08-420F-A6CA-1717111CC1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7CA34E3-5AF4-4684-BD01-4155D6156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E71DD-6CA2-4BE2-832B-C2F9B760C367}" type="datetimeFigureOut">
              <a:rPr lang="fr-FR" smtClean="0"/>
              <a:t>30/04/2020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D04CA8A-3FEB-4CB0-8D63-29EDC7BD9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2967A81-C96C-4094-B9ED-444932ACC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8798A-D0C3-4278-A19D-1E8FC0A2C5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9232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835F40-A658-466E-8130-809908E98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9C8058C-9380-4F46-B757-6683783FE9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5A96B2-E898-42D5-8FE0-34AEC0FE2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E71DD-6CA2-4BE2-832B-C2F9B760C367}" type="datetimeFigureOut">
              <a:rPr lang="fr-FR" smtClean="0"/>
              <a:t>30/04/2020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FFD1840-8631-4AF9-89E4-308280806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2ACBA33-3DA4-41B0-9D10-5306E3267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8798A-D0C3-4278-A19D-1E8FC0A2C5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4258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911C89-4E84-4176-B476-DD874E20B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1199CD4-E8FB-484C-9CDB-37CB96BB2D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45ACC28-A25C-4BB8-93D8-216D51D4A3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FA0BE26-8008-4FF0-B15F-156D60F07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E71DD-6CA2-4BE2-832B-C2F9B760C367}" type="datetimeFigureOut">
              <a:rPr lang="fr-FR" smtClean="0"/>
              <a:t>30/04/2020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7906381-EE7B-4224-ABC0-820C30E28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5135738-4921-4031-89CD-E3B143630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8798A-D0C3-4278-A19D-1E8FC0A2C5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9450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594CC5-E67C-483E-9E03-6A3835CC9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901EFF0-4A12-45FF-8594-F6CE5A4FD2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7260ECF-FD46-4570-ADE5-3500A46782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E933ADE-293C-407F-BBF3-B409474721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6E02A12-7BF8-4211-86CF-74C7FE50CD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84F248A-BC79-4904-AD20-534AB8721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E71DD-6CA2-4BE2-832B-C2F9B760C367}" type="datetimeFigureOut">
              <a:rPr lang="fr-FR" smtClean="0"/>
              <a:t>30/04/2020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F73C407-BF27-40D8-8737-3D6F8247E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27593AC-8353-42B7-8D4F-803BC485F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8798A-D0C3-4278-A19D-1E8FC0A2C5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4324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8310EA-015D-45D9-A717-55C696EDD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CAD5CBB-0467-4E5E-AF99-69CA1D8C6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E71DD-6CA2-4BE2-832B-C2F9B760C367}" type="datetimeFigureOut">
              <a:rPr lang="fr-FR" smtClean="0"/>
              <a:t>30/04/2020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260E2C1-87B1-40E9-A6A0-ADDAB6797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871D648-2C1D-44B8-827C-D5594CDAE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8798A-D0C3-4278-A19D-1E8FC0A2C5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7346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816D3C1-1C25-4D1A-AF88-4F54F058F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E71DD-6CA2-4BE2-832B-C2F9B760C367}" type="datetimeFigureOut">
              <a:rPr lang="fr-FR" smtClean="0"/>
              <a:t>30/04/2020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2309E4E-5D74-4C67-AECF-0D4741B8E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F8916C3-7AE6-4480-9377-ADBA693D4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8798A-D0C3-4278-A19D-1E8FC0A2C5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9029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E09276A-07B2-4096-B244-DC67885A7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3478F64-71B1-4F2C-9706-428FF7A747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1C119F3-96C3-4843-9D74-79B5A999DE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EBE127D-087B-4564-8DF4-3A245C6F7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E71DD-6CA2-4BE2-832B-C2F9B760C367}" type="datetimeFigureOut">
              <a:rPr lang="fr-FR" smtClean="0"/>
              <a:t>30/04/2020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0F76150-0B82-497E-ADEB-0DE04D9A8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33C5D0B-A463-49C1-8F54-A224A374B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8798A-D0C3-4278-A19D-1E8FC0A2C5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2447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2B901D-23DC-4365-9591-DCC8A7C2D1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0EDDB3D-4FA5-4172-BE98-07CDC4BECF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CEAC11C-EF81-4C08-8D4E-597BD36050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BD28E2D-5824-4CB7-B858-0F2C85642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E71DD-6CA2-4BE2-832B-C2F9B760C367}" type="datetimeFigureOut">
              <a:rPr lang="fr-FR" smtClean="0"/>
              <a:t>30/04/2020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D348068-CD59-48BE-B2AF-744E05BE0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179B659-38EB-4D35-83F4-7A20B9A26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8798A-D0C3-4278-A19D-1E8FC0A2C5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2431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1576DA7-C366-4347-AD70-DA798A4C4E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BAE4E7F-2575-485B-9E45-8CFAEB78F0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5F41A5E-999B-4AFC-9314-7A828A55DE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E71DD-6CA2-4BE2-832B-C2F9B760C367}" type="datetimeFigureOut">
              <a:rPr lang="fr-FR" smtClean="0"/>
              <a:t>30/04/2020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5CDFB2A-9A2D-4D98-84D5-74EB738C85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75071CC-B847-41F2-86BF-C2586DE0FB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28798A-D0C3-4278-A19D-1E8FC0A2C5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4964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83262D62-58D5-4FEF-B467-8FD46F4BFD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/>
          <a:lstStyle/>
          <a:p>
            <a:r>
              <a:rPr lang="fr-FR" dirty="0"/>
              <a:t>Français CE2</a:t>
            </a: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ED5C8B00-DC75-42F0-9884-DBCCE70900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r>
              <a:rPr lang="fr-FR" dirty="0"/>
              <a:t>Séquence 3 / séance 3</a:t>
            </a:r>
          </a:p>
        </p:txBody>
      </p:sp>
    </p:spTree>
    <p:extLst>
      <p:ext uri="{BB962C8B-B14F-4D97-AF65-F5344CB8AC3E}">
        <p14:creationId xmlns:p14="http://schemas.microsoft.com/office/powerpoint/2010/main" val="27461358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mpImg" descr="Boy Exercice d'apprentissage de l'école Banque d'images - 33384901">
            <a:extLst>
              <a:ext uri="{FF2B5EF4-FFF2-40B4-BE49-F238E27FC236}">
                <a16:creationId xmlns:a16="http://schemas.microsoft.com/office/drawing/2014/main" id="{46689769-F620-4E92-9E61-923E923DC8B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247" y="286537"/>
            <a:ext cx="1359535" cy="143954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A9906BC4-A153-4DDA-883B-5A5F36B9B49B}"/>
              </a:ext>
            </a:extLst>
          </p:cNvPr>
          <p:cNvSpPr txBox="1"/>
          <p:nvPr/>
        </p:nvSpPr>
        <p:spPr>
          <a:xfrm>
            <a:off x="3795932" y="286537"/>
            <a:ext cx="4600135" cy="46166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Retrouve les sujets des verbes</a:t>
            </a:r>
            <a:endParaRPr lang="fr-FR" sz="2400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B3818BA6-D6ED-4D8F-8BD2-8A9CB0EE976A}"/>
              </a:ext>
            </a:extLst>
          </p:cNvPr>
          <p:cNvSpPr txBox="1"/>
          <p:nvPr/>
        </p:nvSpPr>
        <p:spPr>
          <a:xfrm>
            <a:off x="2054087" y="1006309"/>
            <a:ext cx="9449353" cy="2248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Dans cette histoire drôle,              se fait passer pour un journaliste. Et                                      témoigne.     prétend être un animal doux et gentil.</a:t>
            </a:r>
          </a:p>
          <a:p>
            <a:pPr>
              <a:lnSpc>
                <a:spcPct val="150000"/>
              </a:lnSpc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Pensez-          pouvoir lui faire confiance ? </a:t>
            </a:r>
            <a:endParaRPr lang="fr-FR" dirty="0"/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812FBB3B-32DE-48AA-82A5-AA2A5B684C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5704162"/>
              </p:ext>
            </p:extLst>
          </p:nvPr>
        </p:nvGraphicFramePr>
        <p:xfrm>
          <a:off x="2014329" y="3788516"/>
          <a:ext cx="8163339" cy="234810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597426">
                  <a:extLst>
                    <a:ext uri="{9D8B030D-6E8A-4147-A177-3AD203B41FA5}">
                      <a16:colId xmlns:a16="http://schemas.microsoft.com/office/drawing/2014/main" val="3367419800"/>
                    </a:ext>
                  </a:extLst>
                </a:gridCol>
                <a:gridCol w="3379306">
                  <a:extLst>
                    <a:ext uri="{9D8B030D-6E8A-4147-A177-3AD203B41FA5}">
                      <a16:colId xmlns:a16="http://schemas.microsoft.com/office/drawing/2014/main" val="1152832431"/>
                    </a:ext>
                  </a:extLst>
                </a:gridCol>
                <a:gridCol w="2186607">
                  <a:extLst>
                    <a:ext uri="{9D8B030D-6E8A-4147-A177-3AD203B41FA5}">
                      <a16:colId xmlns:a16="http://schemas.microsoft.com/office/drawing/2014/main" val="303097241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 commun</a:t>
                      </a:r>
                      <a:endParaRPr lang="fr-FR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 propre</a:t>
                      </a:r>
                      <a:endParaRPr lang="fr-FR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pronom personnel</a:t>
                      </a:r>
                      <a:endParaRPr lang="fr-FR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47382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17711756"/>
                  </a:ext>
                </a:extLst>
              </a:tr>
            </a:tbl>
          </a:graphicData>
        </a:graphic>
      </p:graphicFrame>
      <p:sp>
        <p:nvSpPr>
          <p:cNvPr id="8" name="ZoneTexte 7">
            <a:extLst>
              <a:ext uri="{FF2B5EF4-FFF2-40B4-BE49-F238E27FC236}">
                <a16:creationId xmlns:a16="http://schemas.microsoft.com/office/drawing/2014/main" id="{CA6521BF-07F1-4F2D-98F2-7BB9C64F0AA0}"/>
              </a:ext>
            </a:extLst>
          </p:cNvPr>
          <p:cNvSpPr txBox="1"/>
          <p:nvPr/>
        </p:nvSpPr>
        <p:spPr>
          <a:xfrm>
            <a:off x="7029089" y="1676373"/>
            <a:ext cx="3921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Il</a:t>
            </a:r>
            <a:endParaRPr lang="fr-FR" sz="2400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227D41A5-753D-4542-8C5E-58245B2A180D}"/>
              </a:ext>
            </a:extLst>
          </p:cNvPr>
          <p:cNvSpPr txBox="1"/>
          <p:nvPr/>
        </p:nvSpPr>
        <p:spPr>
          <a:xfrm>
            <a:off x="3227698" y="2774334"/>
            <a:ext cx="8403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vous</a:t>
            </a:r>
            <a:endParaRPr lang="fr-FR" sz="2400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CA5FAF87-6A47-4C3F-B699-3A7B4A788350}"/>
              </a:ext>
            </a:extLst>
          </p:cNvPr>
          <p:cNvSpPr txBox="1"/>
          <p:nvPr/>
        </p:nvSpPr>
        <p:spPr>
          <a:xfrm>
            <a:off x="5538814" y="1127588"/>
            <a:ext cx="11938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l’auteur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E3316ED2-A1FD-4263-9761-48895AB534A9}"/>
              </a:ext>
            </a:extLst>
          </p:cNvPr>
          <p:cNvSpPr txBox="1"/>
          <p:nvPr/>
        </p:nvSpPr>
        <p:spPr>
          <a:xfrm>
            <a:off x="2425148" y="1673137"/>
            <a:ext cx="33130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Léonard Eugène Loup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717015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7 4.81481E-6 L -0.25417 0.51921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708" y="259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375E-6 -1.11111E-6 L 0.18151 0.44329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76" y="221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7.40741E-7 L 0.15026 0.44074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13" y="220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2.22222E-6 L 0.44544 0.36203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266" y="181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mpImg" descr="Boy Exercice d'apprentissage de l'école Banque d'images - 33384901">
            <a:extLst>
              <a:ext uri="{FF2B5EF4-FFF2-40B4-BE49-F238E27FC236}">
                <a16:creationId xmlns:a16="http://schemas.microsoft.com/office/drawing/2014/main" id="{7F1A6726-02A6-4FD0-BCAE-8D8C1440E604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247" y="286537"/>
            <a:ext cx="1359535" cy="143954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0C13046B-279F-4F6D-BC70-2DAB3EB9178F}"/>
              </a:ext>
            </a:extLst>
          </p:cNvPr>
          <p:cNvSpPr txBox="1"/>
          <p:nvPr/>
        </p:nvSpPr>
        <p:spPr>
          <a:xfrm>
            <a:off x="489097" y="2100339"/>
            <a:ext cx="1480379" cy="334784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je</a:t>
            </a:r>
          </a:p>
          <a:p>
            <a:pPr algn="ctr">
              <a:lnSpc>
                <a:spcPct val="150000"/>
              </a:lnSpc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tu</a:t>
            </a:r>
          </a:p>
          <a:p>
            <a:pPr algn="ctr">
              <a:lnSpc>
                <a:spcPct val="150000"/>
              </a:lnSpc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il / elle</a:t>
            </a:r>
          </a:p>
          <a:p>
            <a:pPr algn="ctr">
              <a:lnSpc>
                <a:spcPct val="150000"/>
              </a:lnSpc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nous </a:t>
            </a:r>
          </a:p>
          <a:p>
            <a:pPr algn="ctr">
              <a:lnSpc>
                <a:spcPct val="150000"/>
              </a:lnSpc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vous</a:t>
            </a:r>
          </a:p>
          <a:p>
            <a:pPr algn="ctr">
              <a:lnSpc>
                <a:spcPct val="150000"/>
              </a:lnSpc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ils / elles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CDF3B187-2C9A-4E07-88CE-404C63E59348}"/>
              </a:ext>
            </a:extLst>
          </p:cNvPr>
          <p:cNvSpPr txBox="1"/>
          <p:nvPr/>
        </p:nvSpPr>
        <p:spPr>
          <a:xfrm>
            <a:off x="3729671" y="294778"/>
            <a:ext cx="6593772" cy="46166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Choisis le pronom personnel sujet qui 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convient</a:t>
            </a:r>
            <a:endParaRPr lang="fr-FR" sz="2400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50FE0425-8D1A-45A7-9D3D-9C77D01AB605}"/>
              </a:ext>
            </a:extLst>
          </p:cNvPr>
          <p:cNvSpPr txBox="1"/>
          <p:nvPr/>
        </p:nvSpPr>
        <p:spPr>
          <a:xfrm>
            <a:off x="3203304" y="1351508"/>
            <a:ext cx="764650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__________ préfèrent s’assoir à l’ombre de ce parasol pour 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lire !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Dans quelques jours,  ________ pourrons inviter nos amis.</a:t>
            </a: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As- _____réussi tous tes exercices de 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grammaire ?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_____ ne voulait pas revenir car ____ s’amusait si bien.</a:t>
            </a:r>
          </a:p>
        </p:txBody>
      </p:sp>
    </p:spTree>
    <p:extLst>
      <p:ext uri="{BB962C8B-B14F-4D97-AF65-F5344CB8AC3E}">
        <p14:creationId xmlns:p14="http://schemas.microsoft.com/office/powerpoint/2010/main" val="1910044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Une image contenant dessin&#10;&#10;Description générée automatiquement">
            <a:extLst>
              <a:ext uri="{FF2B5EF4-FFF2-40B4-BE49-F238E27FC236}">
                <a16:creationId xmlns:a16="http://schemas.microsoft.com/office/drawing/2014/main" id="{F02B88D4-EE0B-4831-9356-74AA81C524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942" y="244949"/>
            <a:ext cx="1076325" cy="17907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994D2019-C961-40CE-A8E4-F4E9F5CB7DAA}"/>
              </a:ext>
            </a:extLst>
          </p:cNvPr>
          <p:cNvSpPr txBox="1"/>
          <p:nvPr/>
        </p:nvSpPr>
        <p:spPr>
          <a:xfrm>
            <a:off x="2027582" y="244949"/>
            <a:ext cx="8706679" cy="4801314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Qu’avons-nous </a:t>
            </a:r>
            <a:r>
              <a:rPr lang="fr-F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appris ?</a:t>
            </a:r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Le 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sujet est ce qui désigne l’être ou la chose qui fait l’action exprimée par le verbe. </a:t>
            </a: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Pour le 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trouver :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- on 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cherche le verbe</a:t>
            </a:r>
          </a:p>
          <a:p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- on 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pose la question « qui est-ce 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qui …?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- on repère le mot ou groupes de mots constituant la réponse à cette question.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Le sujet peut 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être 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placé 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avant ou après le verbe.</a:t>
            </a:r>
            <a:endParaRPr lang="fr-FR" dirty="0"/>
          </a:p>
          <a:p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ED4E0F9-A4FE-4E11-9B14-0DB85217EB84}"/>
              </a:ext>
            </a:extLst>
          </p:cNvPr>
          <p:cNvSpPr txBox="1"/>
          <p:nvPr/>
        </p:nvSpPr>
        <p:spPr>
          <a:xfrm>
            <a:off x="2027581" y="4815431"/>
            <a:ext cx="8706679" cy="1938992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Les classes de mots qui peuvent être sujets</a:t>
            </a:r>
          </a:p>
          <a:p>
            <a:pPr algn="ctr"/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- Les noms communs</a:t>
            </a:r>
          </a:p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- Les noms propres</a:t>
            </a:r>
          </a:p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- Certains pronoms personnels</a:t>
            </a:r>
          </a:p>
        </p:txBody>
      </p:sp>
    </p:spTree>
    <p:extLst>
      <p:ext uri="{BB962C8B-B14F-4D97-AF65-F5344CB8AC3E}">
        <p14:creationId xmlns:p14="http://schemas.microsoft.com/office/powerpoint/2010/main" val="3133352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665ED9D2-BA3A-40A8-A77E-2B00210F16A6}"/>
              </a:ext>
            </a:extLst>
          </p:cNvPr>
          <p:cNvSpPr txBox="1"/>
          <p:nvPr/>
        </p:nvSpPr>
        <p:spPr>
          <a:xfrm>
            <a:off x="2443740" y="2395380"/>
            <a:ext cx="7304520" cy="138499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Orthographe</a:t>
            </a:r>
          </a:p>
          <a:p>
            <a:pPr algn="ctr"/>
            <a:endParaRPr 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J’apprends à copier des mots</a:t>
            </a:r>
          </a:p>
        </p:txBody>
      </p:sp>
    </p:spTree>
    <p:extLst>
      <p:ext uri="{BB962C8B-B14F-4D97-AF65-F5344CB8AC3E}">
        <p14:creationId xmlns:p14="http://schemas.microsoft.com/office/powerpoint/2010/main" val="2697369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5993DBEF-AC49-4145-BCCC-641ACCE91518}"/>
              </a:ext>
            </a:extLst>
          </p:cNvPr>
          <p:cNvSpPr txBox="1"/>
          <p:nvPr/>
        </p:nvSpPr>
        <p:spPr>
          <a:xfrm>
            <a:off x="3861059" y="277794"/>
            <a:ext cx="5097410" cy="46166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La phrase en 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pièces détachées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Tableau 6">
            <a:extLst>
              <a:ext uri="{FF2B5EF4-FFF2-40B4-BE49-F238E27FC236}">
                <a16:creationId xmlns:a16="http://schemas.microsoft.com/office/drawing/2014/main" id="{68CB54D0-65E1-4B92-8581-9336F6C0E7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4285419"/>
              </p:ext>
            </p:extLst>
          </p:nvPr>
        </p:nvGraphicFramePr>
        <p:xfrm>
          <a:off x="1895061" y="1264891"/>
          <a:ext cx="9846743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3339">
                  <a:extLst>
                    <a:ext uri="{9D8B030D-6E8A-4147-A177-3AD203B41FA5}">
                      <a16:colId xmlns:a16="http://schemas.microsoft.com/office/drawing/2014/main" val="3594107564"/>
                    </a:ext>
                  </a:extLst>
                </a:gridCol>
                <a:gridCol w="1179443">
                  <a:extLst>
                    <a:ext uri="{9D8B030D-6E8A-4147-A177-3AD203B41FA5}">
                      <a16:colId xmlns:a16="http://schemas.microsoft.com/office/drawing/2014/main" val="338261427"/>
                    </a:ext>
                  </a:extLst>
                </a:gridCol>
                <a:gridCol w="861392">
                  <a:extLst>
                    <a:ext uri="{9D8B030D-6E8A-4147-A177-3AD203B41FA5}">
                      <a16:colId xmlns:a16="http://schemas.microsoft.com/office/drawing/2014/main" val="2038923154"/>
                    </a:ext>
                  </a:extLst>
                </a:gridCol>
                <a:gridCol w="556591">
                  <a:extLst>
                    <a:ext uri="{9D8B030D-6E8A-4147-A177-3AD203B41FA5}">
                      <a16:colId xmlns:a16="http://schemas.microsoft.com/office/drawing/2014/main" val="21397408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3098826204"/>
                    </a:ext>
                  </a:extLst>
                </a:gridCol>
                <a:gridCol w="278296">
                  <a:extLst>
                    <a:ext uri="{9D8B030D-6E8A-4147-A177-3AD203B41FA5}">
                      <a16:colId xmlns:a16="http://schemas.microsoft.com/office/drawing/2014/main" val="210256884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832411449"/>
                    </a:ext>
                  </a:extLst>
                </a:gridCol>
                <a:gridCol w="376904">
                  <a:extLst>
                    <a:ext uri="{9D8B030D-6E8A-4147-A177-3AD203B41FA5}">
                      <a16:colId xmlns:a16="http://schemas.microsoft.com/office/drawing/2014/main" val="3972442649"/>
                    </a:ext>
                  </a:extLst>
                </a:gridCol>
                <a:gridCol w="1566218">
                  <a:extLst>
                    <a:ext uri="{9D8B030D-6E8A-4147-A177-3AD203B41FA5}">
                      <a16:colId xmlns:a16="http://schemas.microsoft.com/office/drawing/2014/main" val="2579791636"/>
                    </a:ext>
                  </a:extLst>
                </a:gridCol>
                <a:gridCol w="680964">
                  <a:extLst>
                    <a:ext uri="{9D8B030D-6E8A-4147-A177-3AD203B41FA5}">
                      <a16:colId xmlns:a16="http://schemas.microsoft.com/office/drawing/2014/main" val="1515270432"/>
                    </a:ext>
                  </a:extLst>
                </a:gridCol>
                <a:gridCol w="640106">
                  <a:extLst>
                    <a:ext uri="{9D8B030D-6E8A-4147-A177-3AD203B41FA5}">
                      <a16:colId xmlns:a16="http://schemas.microsoft.com/office/drawing/2014/main" val="1767033654"/>
                    </a:ext>
                  </a:extLst>
                </a:gridCol>
                <a:gridCol w="1334690">
                  <a:extLst>
                    <a:ext uri="{9D8B030D-6E8A-4147-A177-3AD203B41FA5}">
                      <a16:colId xmlns:a16="http://schemas.microsoft.com/office/drawing/2014/main" val="24729515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raconte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témoigne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histoire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585809"/>
                  </a:ext>
                </a:extLst>
              </a:tr>
            </a:tbl>
          </a:graphicData>
        </a:graphic>
      </p:graphicFrame>
      <p:pic>
        <p:nvPicPr>
          <p:cNvPr id="7" name="compImg" descr="Boy Exercice d'apprentissage de l'école Banque d'images - 33384901">
            <a:extLst>
              <a:ext uri="{FF2B5EF4-FFF2-40B4-BE49-F238E27FC236}">
                <a16:creationId xmlns:a16="http://schemas.microsoft.com/office/drawing/2014/main" id="{44B20658-4D88-4A4E-B098-6FF1395E1655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491" y="116045"/>
            <a:ext cx="1359535" cy="143954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" name="Picture 4">
            <a:extLst>
              <a:ext uri="{FF2B5EF4-FFF2-40B4-BE49-F238E27FC236}">
                <a16:creationId xmlns:a16="http://schemas.microsoft.com/office/drawing/2014/main" id="{129C04E0-E7BA-4D31-A35C-8B9504C4322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010"/>
          <a:stretch/>
        </p:blipFill>
        <p:spPr bwMode="auto">
          <a:xfrm>
            <a:off x="570214" y="2551483"/>
            <a:ext cx="11376000" cy="30050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30444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5993DBEF-AC49-4145-BCCC-641ACCE91518}"/>
              </a:ext>
            </a:extLst>
          </p:cNvPr>
          <p:cNvSpPr txBox="1"/>
          <p:nvPr/>
        </p:nvSpPr>
        <p:spPr>
          <a:xfrm>
            <a:off x="3861059" y="277794"/>
            <a:ext cx="5097410" cy="46166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Transposition de phrase</a:t>
            </a:r>
          </a:p>
        </p:txBody>
      </p:sp>
      <p:pic>
        <p:nvPicPr>
          <p:cNvPr id="7" name="compImg" descr="Boy Exercice d'apprentissage de l'école Banque d'images - 33384901">
            <a:extLst>
              <a:ext uri="{FF2B5EF4-FFF2-40B4-BE49-F238E27FC236}">
                <a16:creationId xmlns:a16="http://schemas.microsoft.com/office/drawing/2014/main" id="{44B20658-4D88-4A4E-B098-6FF1395E1655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491" y="116045"/>
            <a:ext cx="1359535" cy="143954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" name="Picture 4">
            <a:extLst>
              <a:ext uri="{FF2B5EF4-FFF2-40B4-BE49-F238E27FC236}">
                <a16:creationId xmlns:a16="http://schemas.microsoft.com/office/drawing/2014/main" id="{129C04E0-E7BA-4D31-A35C-8B9504C4322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010"/>
          <a:stretch/>
        </p:blipFill>
        <p:spPr bwMode="auto">
          <a:xfrm>
            <a:off x="570214" y="2551483"/>
            <a:ext cx="11376000" cy="30050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E740294A-B834-40FF-911D-D0F4E27294B4}"/>
              </a:ext>
            </a:extLst>
          </p:cNvPr>
          <p:cNvSpPr txBox="1"/>
          <p:nvPr/>
        </p:nvSpPr>
        <p:spPr>
          <a:xfrm>
            <a:off x="2666024" y="1324757"/>
            <a:ext cx="74874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Le loup témoigne et raconte sa version de l’histoire.</a:t>
            </a:r>
          </a:p>
        </p:txBody>
      </p:sp>
    </p:spTree>
    <p:extLst>
      <p:ext uri="{BB962C8B-B14F-4D97-AF65-F5344CB8AC3E}">
        <p14:creationId xmlns:p14="http://schemas.microsoft.com/office/powerpoint/2010/main" val="31908958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9239E44F-8593-4543-B9C3-A25550E57F3B}"/>
              </a:ext>
            </a:extLst>
          </p:cNvPr>
          <p:cNvSpPr txBox="1"/>
          <p:nvPr/>
        </p:nvSpPr>
        <p:spPr>
          <a:xfrm>
            <a:off x="1941444" y="1749286"/>
            <a:ext cx="8309112" cy="36009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Une idée de 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lecture ?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Si jamais vous aimez les histoires de loups </a:t>
            </a:r>
            <a:r>
              <a:rPr lang="fr-F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sympathiques, </a:t>
            </a: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drôles et sentimentaux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, je vous conseille d’aller lire des histoires de </a:t>
            </a: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Geoffroy de </a:t>
            </a:r>
            <a:r>
              <a:rPr lang="fr-F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Pennart</a:t>
            </a: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Je vous proposerai un extrait </a:t>
            </a:r>
            <a:r>
              <a:rPr lang="fr-FR" sz="2400">
                <a:latin typeface="Arial" panose="020B0604020202020204" pitchFamily="34" charset="0"/>
                <a:cs typeface="Arial" panose="020B0604020202020204" pitchFamily="34" charset="0"/>
              </a:rPr>
              <a:t>très </a:t>
            </a:r>
            <a:r>
              <a:rPr lang="fr-FR" sz="2400" smtClean="0">
                <a:latin typeface="Arial" panose="020B0604020202020204" pitchFamily="34" charset="0"/>
                <a:cs typeface="Arial" panose="020B0604020202020204" pitchFamily="34" charset="0"/>
              </a:rPr>
              <a:t>bientôt ! 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3236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77E6D2C4-D2C0-4984-AE0D-43DBA5BA799E}"/>
              </a:ext>
            </a:extLst>
          </p:cNvPr>
          <p:cNvSpPr txBox="1"/>
          <p:nvPr/>
        </p:nvSpPr>
        <p:spPr>
          <a:xfrm>
            <a:off x="2458278" y="318532"/>
            <a:ext cx="7275444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Qu’est-ce que le SUJET 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dans </a:t>
            </a:r>
            <a:r>
              <a:rPr lang="fr-FR" sz="2400" smtClean="0">
                <a:latin typeface="Arial" panose="020B0604020202020204" pitchFamily="34" charset="0"/>
                <a:cs typeface="Arial" panose="020B0604020202020204" pitchFamily="34" charset="0"/>
              </a:rPr>
              <a:t>la phrase 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A8C9BCF9-88CA-4E29-B098-E8AC5C3A0F0C}"/>
              </a:ext>
            </a:extLst>
          </p:cNvPr>
          <p:cNvSpPr txBox="1"/>
          <p:nvPr/>
        </p:nvSpPr>
        <p:spPr>
          <a:xfrm>
            <a:off x="1999420" y="1528250"/>
            <a:ext cx="8193159" cy="34163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Lecture d’un texte</a:t>
            </a:r>
          </a:p>
          <a:p>
            <a:pPr algn="just"/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- Se poser des questions sur  le texte</a:t>
            </a:r>
          </a:p>
          <a:p>
            <a:pPr algn="just"/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- Comprendre le texte</a:t>
            </a:r>
          </a:p>
          <a:p>
            <a:pPr algn="just"/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Grammaire</a:t>
            </a:r>
          </a:p>
          <a:p>
            <a:pPr algn="just"/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- Découvrir la notion de SUJET</a:t>
            </a:r>
          </a:p>
          <a:p>
            <a:pPr algn="just"/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Copie</a:t>
            </a:r>
          </a:p>
          <a:p>
            <a:pPr algn="just"/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É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crire 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une phrase en pièces détachées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52343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A6A389E0-EEF4-414B-BFA8-AC18BD17A43A}"/>
              </a:ext>
            </a:extLst>
          </p:cNvPr>
          <p:cNvSpPr txBox="1"/>
          <p:nvPr/>
        </p:nvSpPr>
        <p:spPr>
          <a:xfrm>
            <a:off x="2806889" y="2770496"/>
            <a:ext cx="6578221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Lecture : je lis et je comprends</a:t>
            </a:r>
          </a:p>
        </p:txBody>
      </p:sp>
    </p:spTree>
    <p:extLst>
      <p:ext uri="{BB962C8B-B14F-4D97-AF65-F5344CB8AC3E}">
        <p14:creationId xmlns:p14="http://schemas.microsoft.com/office/powerpoint/2010/main" val="23936586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affichage classe consigne je lis">
            <a:extLst>
              <a:ext uri="{FF2B5EF4-FFF2-40B4-BE49-F238E27FC236}">
                <a16:creationId xmlns:a16="http://schemas.microsoft.com/office/drawing/2014/main" id="{EC3BA824-F509-47FF-B3C9-4170AAF04981}"/>
              </a:ext>
            </a:extLst>
          </p:cNvPr>
          <p:cNvPicPr/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578" y="225561"/>
            <a:ext cx="1232535" cy="900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Image 4" descr="Recherche Chercher Trouver - Images vectorielles gratuites sur Pixabay">
            <a:extLst>
              <a:ext uri="{FF2B5EF4-FFF2-40B4-BE49-F238E27FC236}">
                <a16:creationId xmlns:a16="http://schemas.microsoft.com/office/drawing/2014/main" id="{B03D4C57-A0A1-401C-9AB1-3C789196ECCD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577" y="1258956"/>
            <a:ext cx="1232535" cy="108581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D25897BF-BAE1-4919-A53B-E704094E9366}"/>
              </a:ext>
            </a:extLst>
          </p:cNvPr>
          <p:cNvSpPr txBox="1"/>
          <p:nvPr/>
        </p:nvSpPr>
        <p:spPr>
          <a:xfrm>
            <a:off x="1952638" y="1659285"/>
            <a:ext cx="9850482" cy="35394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GAZETTE DU LOUP</a:t>
            </a:r>
          </a:p>
          <a:p>
            <a:pPr algn="ctr"/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fr-FR" sz="3600" u="sng" dirty="0">
                <a:latin typeface="Arial" panose="020B0604020202020204" pitchFamily="34" charset="0"/>
                <a:cs typeface="Arial" panose="020B0604020202020204" pitchFamily="34" charset="0"/>
              </a:rPr>
              <a:t>LA   </a:t>
            </a:r>
            <a:r>
              <a:rPr lang="fr-FR" sz="36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VÉRITÉ   </a:t>
            </a:r>
            <a:r>
              <a:rPr lang="fr-FR" sz="3600" u="sng" dirty="0">
                <a:latin typeface="Arial" panose="020B0604020202020204" pitchFamily="34" charset="0"/>
                <a:cs typeface="Arial" panose="020B0604020202020204" pitchFamily="34" charset="0"/>
              </a:rPr>
              <a:t>SUR   L’AFFAIRE</a:t>
            </a:r>
            <a:endParaRPr lang="fr-FR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3600" dirty="0">
                <a:latin typeface="Arial" panose="020B0604020202020204" pitchFamily="34" charset="0"/>
                <a:cs typeface="Arial" panose="020B0604020202020204" pitchFamily="34" charset="0"/>
              </a:rPr>
              <a:t>DES TROIS PETITS COCHONS</a:t>
            </a:r>
          </a:p>
          <a:p>
            <a:endParaRPr lang="fr-FR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TÉMOIGNAGE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RECUEILLI PAR JON SCIESZKA ET 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ILLUSTRÉ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PAR LANE SMITH</a:t>
            </a:r>
          </a:p>
        </p:txBody>
      </p: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BFFB9E5D-A9D8-404B-81B8-3766740A85E7}"/>
              </a:ext>
            </a:extLst>
          </p:cNvPr>
          <p:cNvCxnSpPr/>
          <p:nvPr/>
        </p:nvCxnSpPr>
        <p:spPr>
          <a:xfrm>
            <a:off x="2173357" y="2344769"/>
            <a:ext cx="9144000" cy="0"/>
          </a:xfrm>
          <a:prstGeom prst="line">
            <a:avLst/>
          </a:prstGeom>
          <a:ln w="57150">
            <a:solidFill>
              <a:srgbClr val="66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30622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affichage classe consigne je lis">
            <a:extLst>
              <a:ext uri="{FF2B5EF4-FFF2-40B4-BE49-F238E27FC236}">
                <a16:creationId xmlns:a16="http://schemas.microsoft.com/office/drawing/2014/main" id="{3476A0C2-2BC4-43F9-B101-655D19066787}"/>
              </a:ext>
            </a:extLst>
          </p:cNvPr>
          <p:cNvPicPr/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578" y="225561"/>
            <a:ext cx="1232535" cy="900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Image 2" descr="Recherche Chercher Trouver - Images vectorielles gratuites sur Pixabay">
            <a:extLst>
              <a:ext uri="{FF2B5EF4-FFF2-40B4-BE49-F238E27FC236}">
                <a16:creationId xmlns:a16="http://schemas.microsoft.com/office/drawing/2014/main" id="{795CDF4E-C72C-49F4-B4B7-DDD9789E3371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577" y="1258956"/>
            <a:ext cx="1232535" cy="108581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B465A93B-B657-4BA3-88E7-553C4EF11C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8834598"/>
              </p:ext>
            </p:extLst>
          </p:nvPr>
        </p:nvGraphicFramePr>
        <p:xfrm>
          <a:off x="2120347" y="225561"/>
          <a:ext cx="8878957" cy="633520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8878957">
                  <a:extLst>
                    <a:ext uri="{9D8B030D-6E8A-4147-A177-3AD203B41FA5}">
                      <a16:colId xmlns:a16="http://schemas.microsoft.com/office/drawing/2014/main" val="363898245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Evidemment, vous connaissez l’histoire des trois petits cochons.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 du moins c’est ce que vous croyez.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Mais je vais vous donner un bon tuyau.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Personne ne connaît la vérité, parce que personne n’a entendu ma version de l’histoire.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 Loup, c’est moi. Léonard </a:t>
                      </a:r>
                      <a:r>
                        <a:rPr lang="fr-FR" sz="2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Eugène </a:t>
                      </a:r>
                      <a:r>
                        <a:rPr lang="fr-FR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Loup.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Vous pouvez m’appeler Léo.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Je ne sais pas comment cette affaire de Grand Méchant Loup a démarré, mais c’est des salades.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Peut-être à cause </a:t>
                      </a:r>
                      <a:r>
                        <a:rPr lang="fr-FR" sz="2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</a:t>
                      </a:r>
                      <a:r>
                        <a:rPr lang="fr-FR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notre régime.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 n’est quand même pas ma faute si les loups mangent des petites bêtes mignonnes comme les lapins, les agneaux, les cochons !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80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 vérité sur l’affaire des trois petits cochons</a:t>
                      </a:r>
                      <a:r>
                        <a:rPr lang="fr-FR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écrit par Jon </a:t>
                      </a:r>
                      <a:r>
                        <a:rPr lang="fr-FR" sz="1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Scieszka</a:t>
                      </a:r>
                      <a:r>
                        <a:rPr lang="fr-FR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et illustré par Lane Smith, </a:t>
                      </a:r>
                      <a:r>
                        <a:rPr lang="fr-FR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©éditions </a:t>
                      </a:r>
                      <a:r>
                        <a:rPr lang="fr-FR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Nathan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 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351316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23187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Une image contenant dessin&#10;&#10;Description générée automatiquement">
            <a:extLst>
              <a:ext uri="{FF2B5EF4-FFF2-40B4-BE49-F238E27FC236}">
                <a16:creationId xmlns:a16="http://schemas.microsoft.com/office/drawing/2014/main" id="{46040343-3183-409A-B5C5-3C914BBAE1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984" y="218444"/>
            <a:ext cx="1076325" cy="17907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382EF458-1CC1-44A7-8205-81604CE46600}"/>
              </a:ext>
            </a:extLst>
          </p:cNvPr>
          <p:cNvSpPr txBox="1"/>
          <p:nvPr/>
        </p:nvSpPr>
        <p:spPr>
          <a:xfrm>
            <a:off x="2239616" y="474345"/>
            <a:ext cx="8653670" cy="590931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Qu’avons-nous appris aujourd’hui ?</a:t>
            </a:r>
          </a:p>
          <a:p>
            <a:pPr algn="ctr"/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Pour comprendre une histoire, il faut apprendre à repérer tous les indices. </a:t>
            </a:r>
          </a:p>
          <a:p>
            <a:pPr algn="just"/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Dans cet exemple, la couverture nous donne des informations très précises sur les procédés d’écriture de l’auteur. </a:t>
            </a:r>
          </a:p>
          <a:p>
            <a:pPr algn="just"/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Il a décidé d’écrire son histoire sous forme de témoignage.</a:t>
            </a:r>
          </a:p>
          <a:p>
            <a:pPr algn="just"/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Ce procédé d’écriture nous montre également que cet album est de nouveau une histoire détournée d’un conte traditionnel.</a:t>
            </a:r>
          </a:p>
          <a:p>
            <a:pPr algn="just"/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Mais alors que serait-il réellement arrivé?</a:t>
            </a:r>
            <a:r>
              <a:rPr lang="fr-FR" dirty="0"/>
              <a:t> 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971324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DF54F837-4DF0-4E32-9902-8E1B46575FC8}"/>
              </a:ext>
            </a:extLst>
          </p:cNvPr>
          <p:cNvSpPr txBox="1"/>
          <p:nvPr/>
        </p:nvSpPr>
        <p:spPr>
          <a:xfrm>
            <a:off x="2158818" y="2554381"/>
            <a:ext cx="7874363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Grammaire : 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le sujet</a:t>
            </a:r>
          </a:p>
        </p:txBody>
      </p:sp>
    </p:spTree>
    <p:extLst>
      <p:ext uri="{BB962C8B-B14F-4D97-AF65-F5344CB8AC3E}">
        <p14:creationId xmlns:p14="http://schemas.microsoft.com/office/powerpoint/2010/main" val="2924928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7A750927-5D4D-4815-B364-50B603A08FE0}"/>
              </a:ext>
            </a:extLst>
          </p:cNvPr>
          <p:cNvSpPr txBox="1"/>
          <p:nvPr/>
        </p:nvSpPr>
        <p:spPr>
          <a:xfrm>
            <a:off x="2072028" y="291547"/>
            <a:ext cx="7195931" cy="2202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Vous </a:t>
            </a:r>
            <a:r>
              <a:rPr lang="fr-FR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connaiss</a:t>
            </a:r>
            <a:r>
              <a:rPr lang="fr-FR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ez</a:t>
            </a: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l’histoire des trois petits cochons.</a:t>
            </a:r>
          </a:p>
          <a:p>
            <a:pPr>
              <a:lnSpc>
                <a:spcPct val="200000"/>
              </a:lnSpc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Je </a:t>
            </a:r>
            <a:r>
              <a:rPr lang="fr-FR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vai</a:t>
            </a:r>
            <a:r>
              <a:rPr lang="fr-FR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 vous donner un bon tuyau.</a:t>
            </a:r>
          </a:p>
          <a:p>
            <a:pPr>
              <a:lnSpc>
                <a:spcPct val="200000"/>
              </a:lnSpc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Les loups </a:t>
            </a:r>
            <a:r>
              <a:rPr lang="fr-FR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mang</a:t>
            </a:r>
            <a:r>
              <a:rPr lang="fr-FR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 des petites bêtes mignonnes.</a:t>
            </a:r>
            <a:endParaRPr lang="fr-FR" dirty="0"/>
          </a:p>
        </p:txBody>
      </p:sp>
      <p:pic>
        <p:nvPicPr>
          <p:cNvPr id="3" name="Image 2" descr="Recherche Chercher Trouver - Images vectorielles gratuites sur Pixabay">
            <a:extLst>
              <a:ext uri="{FF2B5EF4-FFF2-40B4-BE49-F238E27FC236}">
                <a16:creationId xmlns:a16="http://schemas.microsoft.com/office/drawing/2014/main" id="{BA7B5AFD-12C2-43C5-ACDA-80FDDB6E649A}"/>
              </a:ext>
            </a:extLst>
          </p:cNvPr>
          <p:cNvPicPr/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838" y="291547"/>
            <a:ext cx="1232535" cy="108581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FA86ACA4-2D6C-430B-82D0-38A03D51F41D}"/>
              </a:ext>
            </a:extLst>
          </p:cNvPr>
          <p:cNvSpPr txBox="1"/>
          <p:nvPr/>
        </p:nvSpPr>
        <p:spPr>
          <a:xfrm>
            <a:off x="2082018" y="3010486"/>
            <a:ext cx="679693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Croi</a:t>
            </a:r>
            <a:r>
              <a:rPr lang="fr-FR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-tu ce que </a:t>
            </a:r>
            <a:r>
              <a:rPr lang="fr-FR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racont</a:t>
            </a:r>
            <a:r>
              <a:rPr lang="fr-FR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 le loup ?</a:t>
            </a:r>
          </a:p>
          <a:p>
            <a:endParaRPr lang="fr-FR" dirty="0"/>
          </a:p>
        </p:txBody>
      </p:sp>
      <p:pic>
        <p:nvPicPr>
          <p:cNvPr id="5" name="Image 4" descr="Une image contenant dessin&#10;&#10;Description générée automatiquement">
            <a:extLst>
              <a:ext uri="{FF2B5EF4-FFF2-40B4-BE49-F238E27FC236}">
                <a16:creationId xmlns:a16="http://schemas.microsoft.com/office/drawing/2014/main" id="{67138A45-A3CF-4043-99EA-28ACF8BBF9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942" y="4260357"/>
            <a:ext cx="1076325" cy="17907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4DA66C76-BCEC-4856-BDE0-3F37E2AD075F}"/>
              </a:ext>
            </a:extLst>
          </p:cNvPr>
          <p:cNvSpPr txBox="1"/>
          <p:nvPr/>
        </p:nvSpPr>
        <p:spPr>
          <a:xfrm>
            <a:off x="2478158" y="4121426"/>
            <a:ext cx="7354956" cy="2308324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Pour trouver le 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sujet :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je cherche le verbe conjugué</a:t>
            </a:r>
          </a:p>
          <a:p>
            <a:pPr marL="285750" indent="-285750">
              <a:buFontTx/>
              <a:buChar char="-"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je regarde sa terminaison</a:t>
            </a:r>
          </a:p>
          <a:p>
            <a:pPr marL="285750" indent="-285750">
              <a:buFontTx/>
              <a:buChar char="-"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je me pose la question « qui est-ce qui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…………? »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Le sujet peut être avant ou après le 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verbe.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9477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5598C0F-6E8C-444D-8A07-48AD47969003}"/>
              </a:ext>
            </a:extLst>
          </p:cNvPr>
          <p:cNvSpPr/>
          <p:nvPr/>
        </p:nvSpPr>
        <p:spPr>
          <a:xfrm>
            <a:off x="2186609" y="325051"/>
            <a:ext cx="9276521" cy="956544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Je dois corriger cet exercice. Les sujets ne sont pas à leur place.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Peux-tu m’aider ?</a:t>
            </a:r>
          </a:p>
        </p:txBody>
      </p:sp>
      <p:pic>
        <p:nvPicPr>
          <p:cNvPr id="4" name="compImg" descr="Boy Exercice d'apprentissage de l'école Banque d'images - 33384901">
            <a:extLst>
              <a:ext uri="{FF2B5EF4-FFF2-40B4-BE49-F238E27FC236}">
                <a16:creationId xmlns:a16="http://schemas.microsoft.com/office/drawing/2014/main" id="{D11F300F-AB8F-48F3-83ED-9330480D672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247" y="286537"/>
            <a:ext cx="1359535" cy="143954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556883D8-91D0-4B63-B407-60BD653353F0}"/>
              </a:ext>
            </a:extLst>
          </p:cNvPr>
          <p:cNvSpPr txBox="1"/>
          <p:nvPr/>
        </p:nvSpPr>
        <p:spPr>
          <a:xfrm>
            <a:off x="304248" y="1908313"/>
            <a:ext cx="1145098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Pendant les vacances,                                     iront travailler dans la ferme familiale.</a:t>
            </a: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ne dois absolument pas sortir sans ton parapluie !</a:t>
            </a: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préparons les gâteaux d’anniversaire avec nos élèves.</a:t>
            </a: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Pourra-t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-             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regarder ce film ce soir ?</a:t>
            </a: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En réalité,                               est inoffensif !</a:t>
            </a:r>
          </a:p>
          <a:p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856299F8-FFFA-41C4-8576-FED86D54C258}"/>
              </a:ext>
            </a:extLst>
          </p:cNvPr>
          <p:cNvSpPr txBox="1"/>
          <p:nvPr/>
        </p:nvSpPr>
        <p:spPr>
          <a:xfrm>
            <a:off x="3657597" y="1908313"/>
            <a:ext cx="781879" cy="461665"/>
          </a:xfrm>
          <a:prstGeom prst="rect">
            <a:avLst/>
          </a:prstGeom>
          <a:solidFill>
            <a:srgbClr val="CC66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elle</a:t>
            </a:r>
            <a:endParaRPr lang="fr-FR" sz="2400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1B42EE63-1282-4C9A-9C8F-8C6530443F1B}"/>
              </a:ext>
            </a:extLst>
          </p:cNvPr>
          <p:cNvSpPr txBox="1"/>
          <p:nvPr/>
        </p:nvSpPr>
        <p:spPr>
          <a:xfrm>
            <a:off x="476526" y="2579040"/>
            <a:ext cx="1921569" cy="461665"/>
          </a:xfrm>
          <a:prstGeom prst="rect">
            <a:avLst/>
          </a:prstGeom>
          <a:solidFill>
            <a:srgbClr val="CC66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cet animal</a:t>
            </a:r>
            <a:endParaRPr lang="fr-FR" sz="2400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C15E19AE-0F03-4516-B0C0-03C345CB56C3}"/>
              </a:ext>
            </a:extLst>
          </p:cNvPr>
          <p:cNvSpPr txBox="1"/>
          <p:nvPr/>
        </p:nvSpPr>
        <p:spPr>
          <a:xfrm>
            <a:off x="476526" y="3345475"/>
            <a:ext cx="3014873" cy="461665"/>
          </a:xfrm>
          <a:prstGeom prst="rect">
            <a:avLst/>
          </a:prstGeom>
          <a:solidFill>
            <a:srgbClr val="CC66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Mathieu et Philippe</a:t>
            </a:r>
            <a:endParaRPr lang="fr-FR" sz="2400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16E1FDC5-BCE6-4E44-BF74-F8FABD00BAE2}"/>
              </a:ext>
            </a:extLst>
          </p:cNvPr>
          <p:cNvSpPr txBox="1"/>
          <p:nvPr/>
        </p:nvSpPr>
        <p:spPr>
          <a:xfrm>
            <a:off x="1795669" y="4129088"/>
            <a:ext cx="781879" cy="461665"/>
          </a:xfrm>
          <a:prstGeom prst="rect">
            <a:avLst/>
          </a:prstGeom>
          <a:solidFill>
            <a:srgbClr val="CC66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Tu</a:t>
            </a:r>
            <a:endParaRPr lang="fr-FR" sz="2400" dirty="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F08372BC-1912-42C2-80F8-3F5BCD671E4F}"/>
              </a:ext>
            </a:extLst>
          </p:cNvPr>
          <p:cNvSpPr txBox="1"/>
          <p:nvPr/>
        </p:nvSpPr>
        <p:spPr>
          <a:xfrm>
            <a:off x="1795669" y="4799815"/>
            <a:ext cx="2339561" cy="461665"/>
          </a:xfrm>
          <a:prstGeom prst="rect">
            <a:avLst/>
          </a:prstGeom>
          <a:solidFill>
            <a:srgbClr val="CC66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Maud et moi</a:t>
            </a:r>
            <a:endParaRPr lang="fr-FR" sz="2400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FB283126-D668-4574-8AFA-1786A191A5A8}"/>
              </a:ext>
            </a:extLst>
          </p:cNvPr>
          <p:cNvSpPr txBox="1"/>
          <p:nvPr/>
        </p:nvSpPr>
        <p:spPr>
          <a:xfrm>
            <a:off x="6797276" y="5756227"/>
            <a:ext cx="781879" cy="461665"/>
          </a:xfrm>
          <a:prstGeom prst="rect">
            <a:avLst/>
          </a:prstGeom>
          <a:solidFill>
            <a:srgbClr val="CC66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elle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656473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7 3.7037E-6 L 0.24727 -0.2062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57" y="-10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4.81481E-6 L -0.0806 -0.2122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89" y="-106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-2.22222E-6 L 0.12539 0.32384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445" y="160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1.85185E-6 L -0.06146 -0.22592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16" y="-118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33333E-6 L -0.41028 -0.23727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521" y="-12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3" grpId="0" animBg="1"/>
      <p:bldP spid="13" grpId="1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953</TotalTime>
  <Words>503</Words>
  <Application>Microsoft Office PowerPoint</Application>
  <PresentationFormat>Grand écran</PresentationFormat>
  <Paragraphs>141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Wingdings</vt:lpstr>
      <vt:lpstr>Thème Office</vt:lpstr>
      <vt:lpstr>Français CE2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CE2</dc:title>
  <dc:creator>Ingrid FAUVIAU</dc:creator>
  <cp:lastModifiedBy>ANNE SZYMCZAK</cp:lastModifiedBy>
  <cp:revision>27</cp:revision>
  <dcterms:created xsi:type="dcterms:W3CDTF">2020-04-20T16:03:43Z</dcterms:created>
  <dcterms:modified xsi:type="dcterms:W3CDTF">2020-04-30T15:33:19Z</dcterms:modified>
</cp:coreProperties>
</file>