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6" r:id="rId4"/>
    <p:sldId id="256" r:id="rId5"/>
    <p:sldId id="267" r:id="rId6"/>
    <p:sldId id="270" r:id="rId7"/>
    <p:sldId id="271" r:id="rId8"/>
    <p:sldId id="272" r:id="rId9"/>
    <p:sldId id="274" r:id="rId10"/>
    <p:sldId id="273" r:id="rId11"/>
    <p:sldId id="275" r:id="rId12"/>
    <p:sldId id="264" r:id="rId13"/>
    <p:sldId id="281" r:id="rId14"/>
    <p:sldId id="276"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9999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693C76-EE83-492E-AE37-45E951CA4C4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9324016-B34D-46AC-8C6D-EBC4A12203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36CE2D3-4770-4516-8EF9-63CB048FF31E}"/>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634FD6E2-2399-4CFE-AB6D-2DB5B2C0669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2E8CDCB-B874-423E-858C-EAEF17C677EE}"/>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373440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6278F5-1DBA-42F9-ACD3-3F15223FEBF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C3DB84B-D793-4E08-A015-7E7BB783F55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6A75F56-BFED-477A-9CB2-7BFDE6BC8B9A}"/>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5DB375E1-B88B-4DE7-8648-D301BB8F986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430CD52-E2A1-4A97-BA24-9F01B7B523FA}"/>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9207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D0BEACC-36B6-4F71-9ADD-079E9FD6EFC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3B06D66-C67F-45A4-8513-950C9DAF492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8C0D6E5-605D-4A10-B40A-96DD36D5B802}"/>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8BCF88B3-678A-4FA9-AC37-0B1CEFD4593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05082F0-7D2E-4F09-AEA7-2B484FEB9A64}"/>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66388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35B5D3-2D3E-4F1F-A9B8-4691710EABE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968F007-8EDF-4C03-9AB9-652700778DC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60C3A88-B596-4C02-B6A0-4C3710031135}"/>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A44083B4-6BF1-4DE5-9168-C52D75F63FA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92A4B2-E756-485A-BACA-CB6F034E371C}"/>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1599760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BFAA9-420D-4F74-A289-60EE7C3F17E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F77D8A7-59F7-4CE7-B01E-B843DB76E6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EDA6A07-1E47-404B-8EDD-F40A36C39448}"/>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750EBC00-8350-479E-BAFF-C5B62228528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92476D5-138C-474C-A5D3-EF05041531B4}"/>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285863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D976-7BDF-42DE-875A-7E693BCCD30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EFCB1F7-C876-4607-A81D-7670D95DE6A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3CB00ED-DA6A-4038-B62F-7858C97332C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A99B4C7-E70B-4108-A82F-82ED66E81495}"/>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6" name="Espace réservé du pied de page 5">
            <a:extLst>
              <a:ext uri="{FF2B5EF4-FFF2-40B4-BE49-F238E27FC236}">
                <a16:creationId xmlns:a16="http://schemas.microsoft.com/office/drawing/2014/main" id="{F0D6C3B3-3810-4733-B4F8-9455CFF86E0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96DC3B4-1FCE-4966-A5E9-554E36A0E217}"/>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3186131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C0FFE6-B8B6-49B1-B2F6-B64C6192E16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E4A1CF8-FF27-47ED-85F9-9DACDE09D9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1D792DE-1D4E-4D3F-BFB8-02C5070DF19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3A525A9-E034-4DDD-A651-B954D823C8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4E841E3-7DDA-4D62-BEDB-6DB7D37C056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D132C55-6CCB-4E09-BE9E-25800B3392E8}"/>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8" name="Espace réservé du pied de page 7">
            <a:extLst>
              <a:ext uri="{FF2B5EF4-FFF2-40B4-BE49-F238E27FC236}">
                <a16:creationId xmlns:a16="http://schemas.microsoft.com/office/drawing/2014/main" id="{E0B844A5-83D4-4FD3-8D7E-826B31E5E33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2C7C2BE-5DAA-4F88-B2D5-558633A7F16B}"/>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261510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4E0707-F556-4F85-8022-0D612EA37F6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F8BF7F2-4326-4BD1-90C0-2206ED630B72}"/>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4" name="Espace réservé du pied de page 3">
            <a:extLst>
              <a:ext uri="{FF2B5EF4-FFF2-40B4-BE49-F238E27FC236}">
                <a16:creationId xmlns:a16="http://schemas.microsoft.com/office/drawing/2014/main" id="{FD3773A7-4278-48AF-AFB6-545F2117A9A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DC8D4B0-5D87-4EC2-90D9-E2E0C30FBA11}"/>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1657779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0B4CC3D-76C2-4CE3-96FA-B002AB665E62}"/>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3" name="Espace réservé du pied de page 2">
            <a:extLst>
              <a:ext uri="{FF2B5EF4-FFF2-40B4-BE49-F238E27FC236}">
                <a16:creationId xmlns:a16="http://schemas.microsoft.com/office/drawing/2014/main" id="{8A2A024E-2F04-4E70-85D1-57DE08DFC26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5D2DED1-21AD-4324-B6C0-3431E7428A17}"/>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4117911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A2808C-C715-4597-B756-F473AD9018A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BBDE675-23CE-4C16-9972-95099C03EE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7CDE04B-7CFE-4161-BD3E-792B9C0D46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9E1BDAB-0C4D-4982-A260-6D253273D7D8}"/>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6" name="Espace réservé du pied de page 5">
            <a:extLst>
              <a:ext uri="{FF2B5EF4-FFF2-40B4-BE49-F238E27FC236}">
                <a16:creationId xmlns:a16="http://schemas.microsoft.com/office/drawing/2014/main" id="{27634AFB-F503-4B98-92A1-7105A4A7BA2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C479765-87DD-45A1-9243-BFDBAD4365A2}"/>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665102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F2DD85-D0E6-4C13-B32F-66AAE911AC9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EEBE2A7-F3E3-4659-BAD2-ECAE0B0A62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EB38F0E-A4B3-45BD-8447-7CD351EDCF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694FEEF-8669-42DB-B57A-230017F77DFF}"/>
              </a:ext>
            </a:extLst>
          </p:cNvPr>
          <p:cNvSpPr>
            <a:spLocks noGrp="1"/>
          </p:cNvSpPr>
          <p:nvPr>
            <p:ph type="dt" sz="half" idx="10"/>
          </p:nvPr>
        </p:nvSpPr>
        <p:spPr/>
        <p:txBody>
          <a:bodyPr/>
          <a:lstStyle/>
          <a:p>
            <a:fld id="{B4F99BFC-4372-41F7-BD0A-EAE8441EB43A}" type="datetimeFigureOut">
              <a:rPr lang="fr-FR" smtClean="0"/>
              <a:t>24/04/2020</a:t>
            </a:fld>
            <a:endParaRPr lang="fr-FR"/>
          </a:p>
        </p:txBody>
      </p:sp>
      <p:sp>
        <p:nvSpPr>
          <p:cNvPr id="6" name="Espace réservé du pied de page 5">
            <a:extLst>
              <a:ext uri="{FF2B5EF4-FFF2-40B4-BE49-F238E27FC236}">
                <a16:creationId xmlns:a16="http://schemas.microsoft.com/office/drawing/2014/main" id="{9B7714EC-7317-4B0A-AB5F-DC69F505A73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72079BE-4754-4BC3-A221-6B8B620D7958}"/>
              </a:ext>
            </a:extLst>
          </p:cNvPr>
          <p:cNvSpPr>
            <a:spLocks noGrp="1"/>
          </p:cNvSpPr>
          <p:nvPr>
            <p:ph type="sldNum" sz="quarter" idx="12"/>
          </p:nvPr>
        </p:nvSpPr>
        <p:spPr/>
        <p:txBody>
          <a:bodyPr/>
          <a:lstStyle/>
          <a:p>
            <a:fld id="{D35FCB50-D06B-4AD3-957E-666AA3206DB8}" type="slidenum">
              <a:rPr lang="fr-FR" smtClean="0"/>
              <a:t>‹N°›</a:t>
            </a:fld>
            <a:endParaRPr lang="fr-FR"/>
          </a:p>
        </p:txBody>
      </p:sp>
    </p:spTree>
    <p:extLst>
      <p:ext uri="{BB962C8B-B14F-4D97-AF65-F5344CB8AC3E}">
        <p14:creationId xmlns:p14="http://schemas.microsoft.com/office/powerpoint/2010/main" val="1517684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A41DD89-90ED-4BE1-AC5D-F42D44D7DA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B5D1C7F-7681-4F85-BB0B-965C9A0898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CC619B-E52F-47FD-B8B0-CE862A1DEA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F99BFC-4372-41F7-BD0A-EAE8441EB43A}" type="datetimeFigureOut">
              <a:rPr lang="fr-FR" smtClean="0"/>
              <a:t>24/04/2020</a:t>
            </a:fld>
            <a:endParaRPr lang="fr-FR"/>
          </a:p>
        </p:txBody>
      </p:sp>
      <p:sp>
        <p:nvSpPr>
          <p:cNvPr id="5" name="Espace réservé du pied de page 4">
            <a:extLst>
              <a:ext uri="{FF2B5EF4-FFF2-40B4-BE49-F238E27FC236}">
                <a16:creationId xmlns:a16="http://schemas.microsoft.com/office/drawing/2014/main" id="{9A9716D2-3340-401C-B327-B8308AC844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55FE399-99DF-474E-A8D3-072FA4A7A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FCB50-D06B-4AD3-957E-666AA3206DB8}" type="slidenum">
              <a:rPr lang="fr-FR" smtClean="0"/>
              <a:t>‹N°›</a:t>
            </a:fld>
            <a:endParaRPr lang="fr-FR"/>
          </a:p>
        </p:txBody>
      </p:sp>
    </p:spTree>
    <p:extLst>
      <p:ext uri="{BB962C8B-B14F-4D97-AF65-F5344CB8AC3E}">
        <p14:creationId xmlns:p14="http://schemas.microsoft.com/office/powerpoint/2010/main" val="2087016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83262D62-58D5-4FEF-B467-8FD46F4BFD2D}"/>
              </a:ext>
            </a:extLst>
          </p:cNvPr>
          <p:cNvSpPr>
            <a:spLocks noGrp="1"/>
          </p:cNvSpPr>
          <p:nvPr>
            <p:ph type="ctrTitle"/>
          </p:nvPr>
        </p:nvSpPr>
        <p:spPr>
          <a:xfrm>
            <a:off x="1524000" y="1122363"/>
            <a:ext cx="9144000" cy="2387600"/>
          </a:xfrm>
        </p:spPr>
        <p:txBody>
          <a:bodyPr/>
          <a:lstStyle/>
          <a:p>
            <a:r>
              <a:rPr lang="fr-FR" b="1" dirty="0"/>
              <a:t>Français CE2</a:t>
            </a:r>
          </a:p>
        </p:txBody>
      </p:sp>
      <p:sp>
        <p:nvSpPr>
          <p:cNvPr id="6" name="Sous-titre 2">
            <a:extLst>
              <a:ext uri="{FF2B5EF4-FFF2-40B4-BE49-F238E27FC236}">
                <a16:creationId xmlns:a16="http://schemas.microsoft.com/office/drawing/2014/main" id="{ED5C8B00-DC75-42F0-9884-DBCCE7090048}"/>
              </a:ext>
            </a:extLst>
          </p:cNvPr>
          <p:cNvSpPr>
            <a:spLocks noGrp="1"/>
          </p:cNvSpPr>
          <p:nvPr>
            <p:ph type="subTitle" idx="1"/>
          </p:nvPr>
        </p:nvSpPr>
        <p:spPr>
          <a:xfrm>
            <a:off x="1524000" y="3602038"/>
            <a:ext cx="9144000" cy="1655762"/>
          </a:xfrm>
        </p:spPr>
        <p:txBody>
          <a:bodyPr/>
          <a:lstStyle/>
          <a:p>
            <a:r>
              <a:rPr lang="fr-FR" dirty="0"/>
              <a:t>Séquence 3 / séance 2</a:t>
            </a:r>
          </a:p>
        </p:txBody>
      </p:sp>
    </p:spTree>
    <p:extLst>
      <p:ext uri="{BB962C8B-B14F-4D97-AF65-F5344CB8AC3E}">
        <p14:creationId xmlns:p14="http://schemas.microsoft.com/office/powerpoint/2010/main" val="274613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Une image contenant dessin&#10;&#10;Description générée automatiquement">
            <a:extLst>
              <a:ext uri="{FF2B5EF4-FFF2-40B4-BE49-F238E27FC236}">
                <a16:creationId xmlns:a16="http://schemas.microsoft.com/office/drawing/2014/main" id="{20811606-6050-4D23-8489-8753DA05FE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034" y="233584"/>
            <a:ext cx="1076325" cy="17907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7683A97D-6534-4670-9E01-DAAD23644E48}"/>
              </a:ext>
            </a:extLst>
          </p:cNvPr>
          <p:cNvSpPr txBox="1"/>
          <p:nvPr/>
        </p:nvSpPr>
        <p:spPr>
          <a:xfrm>
            <a:off x="1652135" y="233584"/>
            <a:ext cx="4443865" cy="5262979"/>
          </a:xfrm>
          <a:prstGeom prst="rect">
            <a:avLst/>
          </a:prstGeom>
          <a:solidFill>
            <a:srgbClr val="FFCCFF"/>
          </a:solidFill>
        </p:spPr>
        <p:txBody>
          <a:bodyPr wrap="square" rtlCol="0">
            <a:spAutoFit/>
          </a:bodyPr>
          <a:lstStyle/>
          <a:p>
            <a:pPr algn="ctr"/>
            <a:r>
              <a:rPr lang="fr-FR" sz="2400" b="1" smtClean="0">
                <a:latin typeface="Arial" panose="020B0604020202020204" pitchFamily="34" charset="0"/>
                <a:cs typeface="Arial" panose="020B0604020202020204" pitchFamily="34" charset="0"/>
              </a:rPr>
              <a:t>Les </a:t>
            </a:r>
            <a:r>
              <a:rPr lang="fr-FR" sz="2400" b="1" dirty="0">
                <a:latin typeface="Arial" panose="020B0604020202020204" pitchFamily="34" charset="0"/>
                <a:cs typeface="Arial" panose="020B0604020202020204" pitchFamily="34" charset="0"/>
              </a:rPr>
              <a:t>adjectifs qualificatifs</a:t>
            </a:r>
          </a:p>
          <a:p>
            <a:pPr algn="ctr"/>
            <a:endParaRPr lang="fr-FR" sz="2400" b="1"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Les adjectifs qualificatifs apportent des précisions au nom.</a:t>
            </a: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Ils répondent à la question comment ?</a:t>
            </a:r>
          </a:p>
          <a:p>
            <a:pPr algn="ctr"/>
            <a:r>
              <a:rPr lang="fr-FR" dirty="0">
                <a:latin typeface="Arial" panose="020B0604020202020204" pitchFamily="34" charset="0"/>
                <a:cs typeface="Arial" panose="020B0604020202020204" pitchFamily="34" charset="0"/>
              </a:rPr>
              <a:t>Ex: un </a:t>
            </a:r>
            <a:r>
              <a:rPr lang="fr-FR" b="1" i="1" dirty="0">
                <a:latin typeface="Arial" panose="020B0604020202020204" pitchFamily="34" charset="0"/>
                <a:cs typeface="Arial" panose="020B0604020202020204" pitchFamily="34" charset="0"/>
              </a:rPr>
              <a:t>petit</a:t>
            </a:r>
            <a:r>
              <a:rPr lang="fr-FR" dirty="0">
                <a:latin typeface="Arial" panose="020B0604020202020204" pitchFamily="34" charset="0"/>
                <a:cs typeface="Arial" panose="020B0604020202020204" pitchFamily="34" charset="0"/>
              </a:rPr>
              <a:t> problème</a:t>
            </a:r>
          </a:p>
          <a:p>
            <a:pPr algn="ctr"/>
            <a:r>
              <a:rPr lang="fr-FR" dirty="0">
                <a:latin typeface="Arial" panose="020B0604020202020204" pitchFamily="34" charset="0"/>
                <a:cs typeface="Arial" panose="020B0604020202020204" pitchFamily="34" charset="0"/>
              </a:rPr>
              <a:t>Le ciel </a:t>
            </a:r>
            <a:r>
              <a:rPr lang="fr-FR" b="1" i="1" dirty="0">
                <a:latin typeface="Arial" panose="020B0604020202020204" pitchFamily="34" charset="0"/>
                <a:cs typeface="Arial" panose="020B0604020202020204" pitchFamily="34" charset="0"/>
              </a:rPr>
              <a:t>bleu</a:t>
            </a:r>
          </a:p>
          <a:p>
            <a:pPr algn="ctr"/>
            <a:endParaRPr lang="fr-FR" b="1" i="1"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Ils s‘accordent en genre et en nombre avec le nom auquel ils se rapportent.</a:t>
            </a:r>
          </a:p>
          <a:p>
            <a:endParaRPr lang="fr-FR" dirty="0">
              <a:latin typeface="Arial" panose="020B060402020202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EF655F17-CB95-4684-BC49-E868BA31A3FD}"/>
              </a:ext>
            </a:extLst>
          </p:cNvPr>
          <p:cNvSpPr txBox="1"/>
          <p:nvPr/>
        </p:nvSpPr>
        <p:spPr>
          <a:xfrm>
            <a:off x="6856220" y="233584"/>
            <a:ext cx="4443865" cy="4985980"/>
          </a:xfrm>
          <a:prstGeom prst="rect">
            <a:avLst/>
          </a:prstGeom>
          <a:solidFill>
            <a:srgbClr val="FFCCFF"/>
          </a:solidFill>
        </p:spPr>
        <p:txBody>
          <a:bodyPr wrap="square" rtlCol="0">
            <a:spAutoFit/>
          </a:bodyPr>
          <a:lstStyle/>
          <a:p>
            <a:pPr algn="ctr"/>
            <a:r>
              <a:rPr lang="fr-FR" sz="2400" b="1" dirty="0">
                <a:latin typeface="Arial" panose="020B0604020202020204" pitchFamily="34" charset="0"/>
                <a:cs typeface="Arial" panose="020B0604020202020204" pitchFamily="34" charset="0"/>
              </a:rPr>
              <a:t>Les verbes</a:t>
            </a:r>
          </a:p>
          <a:p>
            <a:pPr algn="ctr"/>
            <a:endParaRPr lang="fr-FR" sz="2400" b="1"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Les verbes sont les mots qui changent selon le temps de conjugaison et le genre et nombre du sujet.</a:t>
            </a: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Ils peuvent être conjugués ou à l’infinitif.</a:t>
            </a:r>
          </a:p>
          <a:p>
            <a:endParaRPr lang="fr-FR" sz="2400" dirty="0">
              <a:latin typeface="Arial" panose="020B0604020202020204" pitchFamily="34" charset="0"/>
              <a:cs typeface="Arial" panose="020B0604020202020204" pitchFamily="34" charset="0"/>
            </a:endParaRPr>
          </a:p>
          <a:p>
            <a:pPr algn="ctr"/>
            <a:r>
              <a:rPr lang="fr-FR" dirty="0">
                <a:latin typeface="Arial" panose="020B0604020202020204" pitchFamily="34" charset="0"/>
                <a:cs typeface="Arial" panose="020B0604020202020204" pitchFamily="34" charset="0"/>
              </a:rPr>
              <a:t>Ex : </a:t>
            </a:r>
            <a:r>
              <a:rPr lang="fr-FR" b="1" dirty="0">
                <a:latin typeface="Arial" panose="020B0604020202020204" pitchFamily="34" charset="0"/>
                <a:cs typeface="Arial" panose="020B0604020202020204" pitchFamily="34" charset="0"/>
              </a:rPr>
              <a:t>mang</a:t>
            </a:r>
            <a:r>
              <a:rPr lang="fr-FR" b="1" dirty="0">
                <a:solidFill>
                  <a:srgbClr val="FF0000"/>
                </a:solidFill>
                <a:latin typeface="Arial" panose="020B0604020202020204" pitchFamily="34" charset="0"/>
                <a:cs typeface="Arial" panose="020B0604020202020204" pitchFamily="34" charset="0"/>
              </a:rPr>
              <a:t>er</a:t>
            </a:r>
            <a:r>
              <a:rPr lang="fr-FR" dirty="0">
                <a:solidFill>
                  <a:srgbClr val="FF0000"/>
                </a:solidFill>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est l’infinitif</a:t>
            </a:r>
          </a:p>
          <a:p>
            <a:pPr algn="ctr"/>
            <a:r>
              <a:rPr lang="fr-FR" dirty="0">
                <a:latin typeface="Arial" panose="020B0604020202020204" pitchFamily="34" charset="0"/>
                <a:cs typeface="Arial" panose="020B0604020202020204" pitchFamily="34" charset="0"/>
              </a:rPr>
              <a:t>Eliott </a:t>
            </a:r>
            <a:r>
              <a:rPr lang="fr-FR" b="1" dirty="0">
                <a:latin typeface="Arial" panose="020B0604020202020204" pitchFamily="34" charset="0"/>
                <a:cs typeface="Arial" panose="020B0604020202020204" pitchFamily="34" charset="0"/>
              </a:rPr>
              <a:t>mange</a:t>
            </a:r>
            <a:r>
              <a:rPr lang="fr-FR" dirty="0">
                <a:latin typeface="Arial" panose="020B0604020202020204" pitchFamily="34" charset="0"/>
                <a:cs typeface="Arial" panose="020B0604020202020204" pitchFamily="34" charset="0"/>
              </a:rPr>
              <a:t> une crêpe.</a:t>
            </a:r>
          </a:p>
          <a:p>
            <a:pPr algn="ctr"/>
            <a:r>
              <a:rPr lang="fr-FR" dirty="0">
                <a:latin typeface="Arial" panose="020B0604020202020204" pitchFamily="34" charset="0"/>
                <a:cs typeface="Arial" panose="020B0604020202020204" pitchFamily="34" charset="0"/>
              </a:rPr>
              <a:t>Ils </a:t>
            </a:r>
            <a:r>
              <a:rPr lang="fr-FR" b="1" dirty="0">
                <a:latin typeface="Arial" panose="020B0604020202020204" pitchFamily="34" charset="0"/>
                <a:cs typeface="Arial" panose="020B0604020202020204" pitchFamily="34" charset="0"/>
              </a:rPr>
              <a:t>mangeront</a:t>
            </a:r>
            <a:r>
              <a:rPr lang="fr-FR" dirty="0">
                <a:latin typeface="Arial" panose="020B0604020202020204" pitchFamily="34" charset="0"/>
                <a:cs typeface="Arial" panose="020B0604020202020204" pitchFamily="34" charset="0"/>
              </a:rPr>
              <a:t> une crêpe demain</a:t>
            </a:r>
            <a:r>
              <a:rPr lang="fr-FR" sz="2400" dirty="0">
                <a:latin typeface="Arial" panose="020B0604020202020204" pitchFamily="34" charset="0"/>
                <a:cs typeface="Arial" panose="020B0604020202020204" pitchFamily="34" charset="0"/>
              </a:rPr>
              <a:t>.</a:t>
            </a:r>
          </a:p>
          <a:p>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2371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mpImg" descr="Boy Exercice d'apprentissage de l'école Banque d'images - 33384901">
            <a:extLst>
              <a:ext uri="{FF2B5EF4-FFF2-40B4-BE49-F238E27FC236}">
                <a16:creationId xmlns:a16="http://schemas.microsoft.com/office/drawing/2014/main" id="{71B674D6-405E-4F44-833C-9D69A9B974B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778" y="341332"/>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5A033373-31F8-4DC7-BA9A-BE16D6737EE1}"/>
              </a:ext>
            </a:extLst>
          </p:cNvPr>
          <p:cNvSpPr txBox="1"/>
          <p:nvPr/>
        </p:nvSpPr>
        <p:spPr>
          <a:xfrm>
            <a:off x="4267199" y="484802"/>
            <a:ext cx="5632174" cy="461665"/>
          </a:xfrm>
          <a:prstGeom prst="rect">
            <a:avLst/>
          </a:prstGeom>
          <a:noFill/>
        </p:spPr>
        <p:txBody>
          <a:bodyPr wrap="square" rtlCol="0">
            <a:spAutoFit/>
          </a:bodyPr>
          <a:lstStyle/>
          <a:p>
            <a:r>
              <a:rPr lang="fr-FR" sz="2400" b="1" dirty="0">
                <a:latin typeface="Arial" panose="020B0604020202020204" pitchFamily="34" charset="0"/>
                <a:cs typeface="Arial" panose="020B0604020202020204" pitchFamily="34" charset="0"/>
              </a:rPr>
              <a:t>Accorde les adjectifs qualificatifs</a:t>
            </a:r>
            <a:endParaRPr lang="fr-FR" b="1" dirty="0"/>
          </a:p>
        </p:txBody>
      </p:sp>
      <p:sp>
        <p:nvSpPr>
          <p:cNvPr id="4" name="ZoneTexte 3">
            <a:extLst>
              <a:ext uri="{FF2B5EF4-FFF2-40B4-BE49-F238E27FC236}">
                <a16:creationId xmlns:a16="http://schemas.microsoft.com/office/drawing/2014/main" id="{EB47C895-3177-4665-8A39-EFBA1CFFB62A}"/>
              </a:ext>
            </a:extLst>
          </p:cNvPr>
          <p:cNvSpPr txBox="1"/>
          <p:nvPr/>
        </p:nvSpPr>
        <p:spPr>
          <a:xfrm>
            <a:off x="2107095" y="1085446"/>
            <a:ext cx="9952383" cy="3901837"/>
          </a:xfrm>
          <a:prstGeom prst="rect">
            <a:avLst/>
          </a:prstGeom>
          <a:noFill/>
        </p:spPr>
        <p:txBody>
          <a:bodyPr wrap="square" rtlCol="0">
            <a:spAutoFit/>
          </a:bodyPr>
          <a:lstStyle/>
          <a:p>
            <a:pPr>
              <a:lnSpc>
                <a:spcPct val="150000"/>
              </a:lnSpc>
            </a:pPr>
            <a:r>
              <a:rPr lang="fr-FR" sz="2400" dirty="0">
                <a:latin typeface="Arial" panose="020B0604020202020204" pitchFamily="34" charset="0"/>
                <a:cs typeface="Arial" panose="020B0604020202020204" pitchFamily="34" charset="0"/>
              </a:rPr>
              <a:t>L’ogre </a:t>
            </a:r>
            <a:r>
              <a:rPr lang="fr-FR" sz="2400" dirty="0">
                <a:highlight>
                  <a:srgbClr val="00FFFF"/>
                </a:highlight>
                <a:latin typeface="Arial" panose="020B0604020202020204" pitchFamily="34" charset="0"/>
                <a:cs typeface="Arial" panose="020B0604020202020204" pitchFamily="34" charset="0"/>
              </a:rPr>
              <a:t>cruel</a:t>
            </a:r>
            <a:r>
              <a:rPr lang="fr-FR" sz="2400" dirty="0">
                <a:latin typeface="Arial" panose="020B0604020202020204" pitchFamily="34" charset="0"/>
                <a:cs typeface="Arial" panose="020B0604020202020204" pitchFamily="34" charset="0"/>
              </a:rPr>
              <a:t>_____ rencontre une </a:t>
            </a:r>
            <a:r>
              <a:rPr lang="fr-FR" sz="2400" dirty="0">
                <a:highlight>
                  <a:srgbClr val="00FFFF"/>
                </a:highlight>
                <a:latin typeface="Arial" panose="020B0604020202020204" pitchFamily="34" charset="0"/>
                <a:cs typeface="Arial" panose="020B0604020202020204" pitchFamily="34" charset="0"/>
              </a:rPr>
              <a:t>petit</a:t>
            </a:r>
            <a:r>
              <a:rPr lang="fr-FR" sz="2400" dirty="0">
                <a:latin typeface="Arial" panose="020B0604020202020204" pitchFamily="34" charset="0"/>
                <a:cs typeface="Arial" panose="020B0604020202020204" pitchFamily="34" charset="0"/>
              </a:rPr>
              <a:t> ____ fille </a:t>
            </a:r>
            <a:r>
              <a:rPr lang="fr-FR" sz="2400" dirty="0">
                <a:highlight>
                  <a:srgbClr val="00FFFF"/>
                </a:highlight>
                <a:latin typeface="Arial" panose="020B0604020202020204" pitchFamily="34" charset="0"/>
                <a:cs typeface="Arial" panose="020B0604020202020204" pitchFamily="34" charset="0"/>
              </a:rPr>
              <a:t>merveilleux</a:t>
            </a:r>
            <a:r>
              <a:rPr lang="fr-FR" sz="2400" dirty="0">
                <a:latin typeface="Arial" panose="020B0604020202020204" pitchFamily="34" charset="0"/>
                <a:cs typeface="Arial" panose="020B0604020202020204" pitchFamily="34" charset="0"/>
              </a:rPr>
              <a:t>____.</a:t>
            </a:r>
          </a:p>
          <a:p>
            <a:pPr>
              <a:lnSpc>
                <a:spcPct val="150000"/>
              </a:lnSpc>
            </a:pPr>
            <a:endParaRPr lang="fr-FR" sz="2400" dirty="0">
              <a:latin typeface="Arial" panose="020B0604020202020204" pitchFamily="34" charset="0"/>
              <a:cs typeface="Arial" panose="020B0604020202020204" pitchFamily="34" charset="0"/>
            </a:endParaRPr>
          </a:p>
          <a:p>
            <a:pPr>
              <a:lnSpc>
                <a:spcPct val="150000"/>
              </a:lnSpc>
            </a:pPr>
            <a:r>
              <a:rPr lang="fr-FR" sz="2400" dirty="0">
                <a:latin typeface="Arial" panose="020B0604020202020204" pitchFamily="34" charset="0"/>
                <a:cs typeface="Arial" panose="020B0604020202020204" pitchFamily="34" charset="0"/>
              </a:rPr>
              <a:t>Jeanne est </a:t>
            </a:r>
            <a:r>
              <a:rPr lang="fr-FR" sz="2400" dirty="0">
                <a:highlight>
                  <a:srgbClr val="00FFFF"/>
                </a:highlight>
                <a:latin typeface="Arial" panose="020B0604020202020204" pitchFamily="34" charset="0"/>
                <a:cs typeface="Arial" panose="020B0604020202020204" pitchFamily="34" charset="0"/>
              </a:rPr>
              <a:t>amoureux</a:t>
            </a:r>
            <a:r>
              <a:rPr lang="fr-FR" sz="2400" dirty="0">
                <a:latin typeface="Arial" panose="020B0604020202020204" pitchFamily="34" charset="0"/>
                <a:cs typeface="Arial" panose="020B0604020202020204" pitchFamily="34" charset="0"/>
              </a:rPr>
              <a:t> _____ d’un garçon </a:t>
            </a:r>
            <a:r>
              <a:rPr lang="fr-FR" sz="2400" dirty="0">
                <a:highlight>
                  <a:srgbClr val="00FFFF"/>
                </a:highlight>
                <a:latin typeface="Arial" panose="020B0604020202020204" pitchFamily="34" charset="0"/>
                <a:cs typeface="Arial" panose="020B0604020202020204" pitchFamily="34" charset="0"/>
              </a:rPr>
              <a:t>moqueur</a:t>
            </a:r>
            <a:r>
              <a:rPr lang="fr-FR" sz="2400" dirty="0">
                <a:latin typeface="Arial" panose="020B0604020202020204" pitchFamily="34" charset="0"/>
                <a:cs typeface="Arial" panose="020B0604020202020204" pitchFamily="34" charset="0"/>
              </a:rPr>
              <a:t>______.</a:t>
            </a:r>
          </a:p>
          <a:p>
            <a:pPr>
              <a:lnSpc>
                <a:spcPct val="150000"/>
              </a:lnSpc>
            </a:pPr>
            <a:endParaRPr lang="fr-FR" sz="2400" dirty="0">
              <a:latin typeface="Arial" panose="020B0604020202020204" pitchFamily="34" charset="0"/>
              <a:cs typeface="Arial" panose="020B0604020202020204" pitchFamily="34" charset="0"/>
            </a:endParaRPr>
          </a:p>
          <a:p>
            <a:pPr>
              <a:lnSpc>
                <a:spcPct val="150000"/>
              </a:lnSpc>
            </a:pPr>
            <a:r>
              <a:rPr lang="fr-FR" sz="2400" dirty="0" err="1">
                <a:latin typeface="Arial" panose="020B0604020202020204" pitchFamily="34" charset="0"/>
                <a:cs typeface="Arial" panose="020B0604020202020204" pitchFamily="34" charset="0"/>
              </a:rPr>
              <a:t>Solotareff</a:t>
            </a:r>
            <a:r>
              <a:rPr lang="fr-FR" sz="2400" dirty="0">
                <a:latin typeface="Arial" panose="020B0604020202020204" pitchFamily="34" charset="0"/>
                <a:cs typeface="Arial" panose="020B0604020202020204" pitchFamily="34" charset="0"/>
              </a:rPr>
              <a:t> est un auteur très </a:t>
            </a:r>
            <a:r>
              <a:rPr lang="fr-FR" sz="2400" dirty="0">
                <a:highlight>
                  <a:srgbClr val="00FFFF"/>
                </a:highlight>
                <a:latin typeface="Arial" panose="020B0604020202020204" pitchFamily="34" charset="0"/>
                <a:cs typeface="Arial" panose="020B0604020202020204" pitchFamily="34" charset="0"/>
              </a:rPr>
              <a:t>célèbre</a:t>
            </a:r>
            <a:r>
              <a:rPr lang="fr-FR" sz="2400" dirty="0">
                <a:latin typeface="Arial" panose="020B0604020202020204" pitchFamily="34" charset="0"/>
                <a:cs typeface="Arial" panose="020B0604020202020204" pitchFamily="34" charset="0"/>
              </a:rPr>
              <a:t>____  en France.</a:t>
            </a:r>
          </a:p>
          <a:p>
            <a:pPr>
              <a:lnSpc>
                <a:spcPct val="150000"/>
              </a:lnSpc>
            </a:pPr>
            <a:endParaRPr lang="fr-FR" sz="2400" dirty="0">
              <a:latin typeface="Arial" panose="020B0604020202020204" pitchFamily="34" charset="0"/>
              <a:cs typeface="Arial" panose="020B0604020202020204" pitchFamily="34" charset="0"/>
            </a:endParaRPr>
          </a:p>
          <a:p>
            <a:pPr>
              <a:lnSpc>
                <a:spcPct val="150000"/>
              </a:lnSpc>
            </a:pPr>
            <a:r>
              <a:rPr lang="fr-FR" sz="2400" dirty="0">
                <a:latin typeface="Arial" panose="020B0604020202020204" pitchFamily="34" charset="0"/>
                <a:cs typeface="Arial" panose="020B0604020202020204" pitchFamily="34" charset="0"/>
              </a:rPr>
              <a:t>Les lionnes </a:t>
            </a:r>
            <a:r>
              <a:rPr lang="fr-FR" sz="2400" dirty="0">
                <a:highlight>
                  <a:srgbClr val="00FFFF"/>
                </a:highlight>
                <a:latin typeface="Arial" panose="020B0604020202020204" pitchFamily="34" charset="0"/>
                <a:cs typeface="Arial" panose="020B0604020202020204" pitchFamily="34" charset="0"/>
              </a:rPr>
              <a:t>féroce</a:t>
            </a:r>
            <a:r>
              <a:rPr lang="fr-FR" sz="2400" dirty="0">
                <a:latin typeface="Arial" panose="020B0604020202020204" pitchFamily="34" charset="0"/>
                <a:cs typeface="Arial" panose="020B0604020202020204" pitchFamily="34" charset="0"/>
              </a:rPr>
              <a:t>____ rôdent autour des gazelles </a:t>
            </a:r>
            <a:r>
              <a:rPr lang="fr-FR" sz="2400" dirty="0">
                <a:highlight>
                  <a:srgbClr val="00FFFF"/>
                </a:highlight>
                <a:latin typeface="Arial" panose="020B0604020202020204" pitchFamily="34" charset="0"/>
                <a:cs typeface="Arial" panose="020B0604020202020204" pitchFamily="34" charset="0"/>
              </a:rPr>
              <a:t>méfiant</a:t>
            </a:r>
            <a:r>
              <a:rPr lang="fr-FR" sz="2400" dirty="0">
                <a:latin typeface="Arial" panose="020B0604020202020204" pitchFamily="34" charset="0"/>
                <a:cs typeface="Arial" panose="020B0604020202020204" pitchFamily="34" charset="0"/>
              </a:rPr>
              <a:t>______.</a:t>
            </a:r>
          </a:p>
        </p:txBody>
      </p:sp>
    </p:spTree>
    <p:extLst>
      <p:ext uri="{BB962C8B-B14F-4D97-AF65-F5344CB8AC3E}">
        <p14:creationId xmlns:p14="http://schemas.microsoft.com/office/powerpoint/2010/main" val="1510337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65ED9D2-BA3A-40A8-A77E-2B00210F16A6}"/>
              </a:ext>
            </a:extLst>
          </p:cNvPr>
          <p:cNvSpPr txBox="1"/>
          <p:nvPr/>
        </p:nvSpPr>
        <p:spPr>
          <a:xfrm>
            <a:off x="2443740" y="2395380"/>
            <a:ext cx="8529060" cy="1384995"/>
          </a:xfrm>
          <a:prstGeom prst="rect">
            <a:avLst/>
          </a:prstGeom>
          <a:solidFill>
            <a:schemeClr val="accent4">
              <a:lumMod val="20000"/>
              <a:lumOff val="80000"/>
            </a:schemeClr>
          </a:solidFill>
        </p:spPr>
        <p:txBody>
          <a:bodyPr wrap="square" rtlCol="0">
            <a:spAutoFit/>
          </a:bodyPr>
          <a:lstStyle/>
          <a:p>
            <a:pPr algn="ctr"/>
            <a:r>
              <a:rPr lang="fr-FR" sz="2800" b="1" dirty="0">
                <a:latin typeface="Arial" panose="020B0604020202020204" pitchFamily="34" charset="0"/>
                <a:cs typeface="Arial" panose="020B0604020202020204" pitchFamily="34" charset="0"/>
              </a:rPr>
              <a:t>Orthographe</a:t>
            </a:r>
          </a:p>
          <a:p>
            <a:pPr algn="ctr"/>
            <a:endParaRPr lang="fr-FR" sz="2800" b="1" dirty="0">
              <a:latin typeface="Arial" panose="020B0604020202020204" pitchFamily="34" charset="0"/>
              <a:cs typeface="Arial" panose="020B0604020202020204" pitchFamily="34" charset="0"/>
            </a:endParaRPr>
          </a:p>
          <a:p>
            <a:pPr algn="ctr"/>
            <a:r>
              <a:rPr lang="fr-FR" sz="2800" b="1" dirty="0">
                <a:latin typeface="Arial" panose="020B0604020202020204" pitchFamily="34" charset="0"/>
                <a:cs typeface="Arial" panose="020B0604020202020204" pitchFamily="34" charset="0"/>
              </a:rPr>
              <a:t>J’apprends à écrire des mots et des phrases</a:t>
            </a:r>
          </a:p>
        </p:txBody>
      </p:sp>
    </p:spTree>
    <p:extLst>
      <p:ext uri="{BB962C8B-B14F-4D97-AF65-F5344CB8AC3E}">
        <p14:creationId xmlns:p14="http://schemas.microsoft.com/office/powerpoint/2010/main" val="2697369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1593774-A133-446B-9BF3-50AE24CF1788}"/>
              </a:ext>
            </a:extLst>
          </p:cNvPr>
          <p:cNvSpPr txBox="1"/>
          <p:nvPr/>
        </p:nvSpPr>
        <p:spPr>
          <a:xfrm>
            <a:off x="4066990" y="218550"/>
            <a:ext cx="5455219" cy="523220"/>
          </a:xfrm>
          <a:prstGeom prst="rect">
            <a:avLst/>
          </a:prstGeom>
          <a:noFill/>
        </p:spPr>
        <p:txBody>
          <a:bodyPr wrap="square" rtlCol="0">
            <a:spAutoFit/>
          </a:bodyPr>
          <a:lstStyle/>
          <a:p>
            <a:pPr algn="ctr"/>
            <a:r>
              <a:rPr lang="fr-FR" sz="2800" b="1" dirty="0">
                <a:latin typeface="Arial" panose="020B0604020202020204" pitchFamily="34" charset="0"/>
                <a:cs typeface="Arial" panose="020B0604020202020204" pitchFamily="34" charset="0"/>
              </a:rPr>
              <a:t>Transposition de phrases</a:t>
            </a:r>
          </a:p>
        </p:txBody>
      </p:sp>
      <p:pic>
        <p:nvPicPr>
          <p:cNvPr id="4" name="compImg" descr="Boy Exercice d'apprentissage de l'école Banque d'images - 33384901">
            <a:extLst>
              <a:ext uri="{FF2B5EF4-FFF2-40B4-BE49-F238E27FC236}">
                <a16:creationId xmlns:a16="http://schemas.microsoft.com/office/drawing/2014/main" id="{711AFC5E-27BB-455A-93EC-F1277B50F90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955" y="218550"/>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ZoneTexte 4">
            <a:extLst>
              <a:ext uri="{FF2B5EF4-FFF2-40B4-BE49-F238E27FC236}">
                <a16:creationId xmlns:a16="http://schemas.microsoft.com/office/drawing/2014/main" id="{65537E17-3594-4ED1-92F4-F1666DE2F156}"/>
              </a:ext>
            </a:extLst>
          </p:cNvPr>
          <p:cNvSpPr txBox="1"/>
          <p:nvPr/>
        </p:nvSpPr>
        <p:spPr>
          <a:xfrm>
            <a:off x="1786017" y="866746"/>
            <a:ext cx="10512000" cy="830997"/>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L’enfant malheureuse n’arrive pas à apprendre ses tables de multiplication et son amie se moque d’elle.</a:t>
            </a:r>
          </a:p>
        </p:txBody>
      </p:sp>
      <p:pic>
        <p:nvPicPr>
          <p:cNvPr id="6" name="Picture 4">
            <a:extLst>
              <a:ext uri="{FF2B5EF4-FFF2-40B4-BE49-F238E27FC236}">
                <a16:creationId xmlns:a16="http://schemas.microsoft.com/office/drawing/2014/main" id="{98AFE262-4DFA-4ACD-A6BA-B85C82AF983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4010"/>
          <a:stretch/>
        </p:blipFill>
        <p:spPr bwMode="auto">
          <a:xfrm>
            <a:off x="1169545" y="2419527"/>
            <a:ext cx="10512000" cy="2776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291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4956C1F-A41C-4A7B-91D5-C4D9F15CD050}"/>
              </a:ext>
            </a:extLst>
          </p:cNvPr>
          <p:cNvSpPr txBox="1"/>
          <p:nvPr/>
        </p:nvSpPr>
        <p:spPr>
          <a:xfrm>
            <a:off x="1945565" y="579361"/>
            <a:ext cx="8300869" cy="5262979"/>
          </a:xfrm>
          <a:prstGeom prst="rect">
            <a:avLst/>
          </a:prstGeom>
          <a:solidFill>
            <a:schemeClr val="accent1">
              <a:lumMod val="40000"/>
              <a:lumOff val="60000"/>
            </a:schemeClr>
          </a:solidFill>
        </p:spPr>
        <p:txBody>
          <a:bodyPr wrap="square" rtlCol="0">
            <a:spAutoFit/>
          </a:bodyPr>
          <a:lstStyle/>
          <a:p>
            <a:pPr algn="ctr"/>
            <a:r>
              <a:rPr lang="fr-FR" sz="2400" b="1" dirty="0">
                <a:latin typeface="Arial" panose="020B0604020202020204" pitchFamily="34" charset="0"/>
                <a:cs typeface="Arial" panose="020B0604020202020204" pitchFamily="34" charset="0"/>
              </a:rPr>
              <a:t>Pour terminer</a:t>
            </a:r>
          </a:p>
          <a:p>
            <a:pPr algn="ctr"/>
            <a:endParaRPr lang="fr-FR" sz="2400" b="1" dirty="0">
              <a:latin typeface="Arial" panose="020B0604020202020204" pitchFamily="34" charset="0"/>
              <a:cs typeface="Arial" panose="020B0604020202020204" pitchFamily="34" charset="0"/>
            </a:endParaRPr>
          </a:p>
          <a:p>
            <a:pPr algn="ctr">
              <a:lnSpc>
                <a:spcPct val="200000"/>
              </a:lnSpc>
            </a:pPr>
            <a:r>
              <a:rPr lang="fr-FR" sz="2400" dirty="0">
                <a:latin typeface="Arial" panose="020B0604020202020204" pitchFamily="34" charset="0"/>
                <a:cs typeface="Arial" panose="020B0604020202020204" pitchFamily="34" charset="0"/>
              </a:rPr>
              <a:t>Un seul conseil aujourd’hui….</a:t>
            </a:r>
          </a:p>
          <a:p>
            <a:pPr algn="ctr">
              <a:lnSpc>
                <a:spcPct val="200000"/>
              </a:lnSpc>
            </a:pPr>
            <a:r>
              <a:rPr lang="fr-FR" sz="2400" dirty="0">
                <a:latin typeface="Arial" panose="020B0604020202020204" pitchFamily="34" charset="0"/>
                <a:cs typeface="Arial" panose="020B0604020202020204" pitchFamily="34" charset="0"/>
              </a:rPr>
              <a:t>Pourquoi ne pas tenir un carnet de bord, un journal intime ?</a:t>
            </a:r>
          </a:p>
          <a:p>
            <a:pPr algn="ctr">
              <a:lnSpc>
                <a:spcPct val="200000"/>
              </a:lnSpc>
            </a:pPr>
            <a:r>
              <a:rPr lang="fr-FR" sz="2400" dirty="0">
                <a:latin typeface="Arial" panose="020B0604020202020204" pitchFamily="34" charset="0"/>
                <a:cs typeface="Arial" panose="020B0604020202020204" pitchFamily="34" charset="0"/>
              </a:rPr>
              <a:t>Pour écrire ce qui vous passionne, vous chagrine, vous agace et vous rend heureux !</a:t>
            </a:r>
          </a:p>
          <a:p>
            <a:pPr algn="ctr">
              <a:lnSpc>
                <a:spcPct val="200000"/>
              </a:lnSpc>
            </a:pPr>
            <a:r>
              <a:rPr lang="fr-FR" sz="2400" dirty="0">
                <a:latin typeface="Arial" panose="020B0604020202020204" pitchFamily="34" charset="0"/>
                <a:cs typeface="Arial" panose="020B0604020202020204" pitchFamily="34" charset="0"/>
              </a:rPr>
              <a:t>… sans que cela ne vous prive d’en parler aux amis, aux adultes…</a:t>
            </a:r>
          </a:p>
        </p:txBody>
      </p:sp>
    </p:spTree>
    <p:extLst>
      <p:ext uri="{BB962C8B-B14F-4D97-AF65-F5344CB8AC3E}">
        <p14:creationId xmlns:p14="http://schemas.microsoft.com/office/powerpoint/2010/main" val="1489571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7E6D2C4-D2C0-4984-AE0D-43DBA5BA799E}"/>
              </a:ext>
            </a:extLst>
          </p:cNvPr>
          <p:cNvSpPr txBox="1"/>
          <p:nvPr/>
        </p:nvSpPr>
        <p:spPr>
          <a:xfrm>
            <a:off x="1702478" y="416329"/>
            <a:ext cx="8787042" cy="523220"/>
          </a:xfrm>
          <a:prstGeom prst="rect">
            <a:avLst/>
          </a:prstGeom>
          <a:solidFill>
            <a:schemeClr val="accent1">
              <a:lumMod val="20000"/>
              <a:lumOff val="80000"/>
            </a:schemeClr>
          </a:solidFill>
        </p:spPr>
        <p:txBody>
          <a:bodyPr wrap="square" rtlCol="0">
            <a:spAutoFit/>
          </a:bodyPr>
          <a:lstStyle/>
          <a:p>
            <a:pPr algn="ctr"/>
            <a:r>
              <a:rPr lang="fr-FR" sz="2800" b="1" dirty="0">
                <a:latin typeface="Arial" panose="020B0604020202020204" pitchFamily="34" charset="0"/>
                <a:cs typeface="Arial" panose="020B0604020202020204" pitchFamily="34" charset="0"/>
              </a:rPr>
              <a:t>Notion : Bilan sur les différentes classes de mots</a:t>
            </a:r>
          </a:p>
        </p:txBody>
      </p:sp>
      <p:sp>
        <p:nvSpPr>
          <p:cNvPr id="10" name="ZoneTexte 9">
            <a:extLst>
              <a:ext uri="{FF2B5EF4-FFF2-40B4-BE49-F238E27FC236}">
                <a16:creationId xmlns:a16="http://schemas.microsoft.com/office/drawing/2014/main" id="{A8C9BCF9-88CA-4E29-B098-E8AC5C3A0F0C}"/>
              </a:ext>
            </a:extLst>
          </p:cNvPr>
          <p:cNvSpPr txBox="1"/>
          <p:nvPr/>
        </p:nvSpPr>
        <p:spPr>
          <a:xfrm>
            <a:off x="1999420" y="1528250"/>
            <a:ext cx="8193159" cy="4062651"/>
          </a:xfrm>
          <a:prstGeom prst="rect">
            <a:avLst/>
          </a:prstGeom>
          <a:solidFill>
            <a:schemeClr val="bg1">
              <a:lumMod val="95000"/>
            </a:schemeClr>
          </a:solidFill>
        </p:spPr>
        <p:txBody>
          <a:bodyPr wrap="square" rtlCol="0">
            <a:spAutoFit/>
          </a:bodyPr>
          <a:lstStyle/>
          <a:p>
            <a:pPr marL="285750" indent="-28575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Lecture d’un texte</a:t>
            </a:r>
          </a:p>
          <a:p>
            <a:pPr algn="just"/>
            <a:r>
              <a:rPr lang="fr-FR" sz="2400" dirty="0">
                <a:latin typeface="Arial" panose="020B0604020202020204" pitchFamily="34" charset="0"/>
                <a:cs typeface="Arial" panose="020B0604020202020204" pitchFamily="34" charset="0"/>
              </a:rPr>
              <a:t>- Se poser des questions sur  le texte</a:t>
            </a:r>
          </a:p>
          <a:p>
            <a:pPr algn="just"/>
            <a:r>
              <a:rPr lang="fr-FR" sz="2400" dirty="0">
                <a:latin typeface="Arial" panose="020B0604020202020204" pitchFamily="34" charset="0"/>
                <a:cs typeface="Arial" panose="020B0604020202020204" pitchFamily="34" charset="0"/>
              </a:rPr>
              <a:t>- Comprendre le texte</a:t>
            </a:r>
          </a:p>
          <a:p>
            <a:pPr algn="just"/>
            <a:endParaRPr lang="fr-FR"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Grammaire</a:t>
            </a:r>
          </a:p>
          <a:p>
            <a:pPr algn="just"/>
            <a:r>
              <a:rPr lang="fr-FR" sz="2400" dirty="0">
                <a:latin typeface="Arial" panose="020B0604020202020204" pitchFamily="34" charset="0"/>
                <a:cs typeface="Arial" panose="020B0604020202020204" pitchFamily="34" charset="0"/>
              </a:rPr>
              <a:t>- Réviser les différents mots que l’on a appris à reconnaître et à nommer</a:t>
            </a:r>
          </a:p>
          <a:p>
            <a:pPr algn="just"/>
            <a:endParaRPr lang="fr-FR" sz="24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Orthographe</a:t>
            </a:r>
          </a:p>
          <a:p>
            <a:pPr algn="just"/>
            <a:r>
              <a:rPr lang="fr-FR" sz="2400" dirty="0">
                <a:latin typeface="Arial" panose="020B0604020202020204" pitchFamily="34" charset="0"/>
                <a:cs typeface="Arial" panose="020B0604020202020204" pitchFamily="34" charset="0"/>
              </a:rPr>
              <a:t>- Apprendre à mémoriser pour écrire sans faire d’erreur</a:t>
            </a:r>
          </a:p>
          <a:p>
            <a:pPr marL="285750" indent="-285750" algn="just">
              <a:buFontTx/>
              <a:buChar char="-"/>
            </a:pPr>
            <a:endParaRPr lang="fr-FR" dirty="0"/>
          </a:p>
        </p:txBody>
      </p:sp>
    </p:spTree>
    <p:extLst>
      <p:ext uri="{BB962C8B-B14F-4D97-AF65-F5344CB8AC3E}">
        <p14:creationId xmlns:p14="http://schemas.microsoft.com/office/powerpoint/2010/main" val="415234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6A389E0-EEF4-414B-BFA8-AC18BD17A43A}"/>
              </a:ext>
            </a:extLst>
          </p:cNvPr>
          <p:cNvSpPr txBox="1"/>
          <p:nvPr/>
        </p:nvSpPr>
        <p:spPr>
          <a:xfrm>
            <a:off x="2806889" y="2770496"/>
            <a:ext cx="6578221" cy="523220"/>
          </a:xfrm>
          <a:prstGeom prst="rect">
            <a:avLst/>
          </a:prstGeom>
          <a:solidFill>
            <a:schemeClr val="accent4">
              <a:lumMod val="20000"/>
              <a:lumOff val="80000"/>
            </a:schemeClr>
          </a:solidFill>
        </p:spPr>
        <p:txBody>
          <a:bodyPr wrap="square" rtlCol="0">
            <a:spAutoFit/>
          </a:bodyPr>
          <a:lstStyle/>
          <a:p>
            <a:pPr algn="ctr"/>
            <a:r>
              <a:rPr lang="fr-FR" sz="2800" b="1" dirty="0">
                <a:latin typeface="Arial" panose="020B0604020202020204" pitchFamily="34" charset="0"/>
                <a:cs typeface="Arial" panose="020B0604020202020204" pitchFamily="34" charset="0"/>
              </a:rPr>
              <a:t>Lecture : je lis et je comprends</a:t>
            </a:r>
          </a:p>
        </p:txBody>
      </p:sp>
    </p:spTree>
    <p:extLst>
      <p:ext uri="{BB962C8B-B14F-4D97-AF65-F5344CB8AC3E}">
        <p14:creationId xmlns:p14="http://schemas.microsoft.com/office/powerpoint/2010/main" val="239365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affichage classe consigne je lis">
            <a:extLst>
              <a:ext uri="{FF2B5EF4-FFF2-40B4-BE49-F238E27FC236}">
                <a16:creationId xmlns:a16="http://schemas.microsoft.com/office/drawing/2014/main" id="{EC3BA824-F509-47FF-B3C9-4170AAF04981}"/>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63578" y="225561"/>
            <a:ext cx="1232535" cy="900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Image 4" descr="Recherche Chercher Trouver - Images vectorielles gratuites sur Pixabay">
            <a:extLst>
              <a:ext uri="{FF2B5EF4-FFF2-40B4-BE49-F238E27FC236}">
                <a16:creationId xmlns:a16="http://schemas.microsoft.com/office/drawing/2014/main" id="{B03D4C57-A0A1-401C-9AB1-3C789196ECCD}"/>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63577" y="1258956"/>
            <a:ext cx="1232535" cy="10858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ZoneTexte 5">
            <a:extLst>
              <a:ext uri="{FF2B5EF4-FFF2-40B4-BE49-F238E27FC236}">
                <a16:creationId xmlns:a16="http://schemas.microsoft.com/office/drawing/2014/main" id="{D25897BF-BAE1-4919-A53B-E704094E9366}"/>
              </a:ext>
            </a:extLst>
          </p:cNvPr>
          <p:cNvSpPr txBox="1"/>
          <p:nvPr/>
        </p:nvSpPr>
        <p:spPr>
          <a:xfrm>
            <a:off x="2011680" y="40031"/>
            <a:ext cx="9425354" cy="6247864"/>
          </a:xfrm>
          <a:prstGeom prst="rect">
            <a:avLst/>
          </a:prstGeom>
          <a:noFill/>
        </p:spPr>
        <p:txBody>
          <a:bodyPr wrap="square" rtlCol="0">
            <a:spAutoFit/>
          </a:bodyPr>
          <a:lstStyle/>
          <a:p>
            <a:pPr algn="just"/>
            <a:r>
              <a:rPr lang="fr-FR" sz="2400" dirty="0">
                <a:latin typeface="Arial" panose="020B0604020202020204" pitchFamily="34" charset="0"/>
                <a:cs typeface="Arial" panose="020B0604020202020204" pitchFamily="34" charset="0"/>
              </a:rPr>
              <a:t>Ça ne me dérange pas vraiment d’être mauvaise en maths mais j’ai un petit problème. C’est Vincent. Vincent a de grands yeux bleus magnifiques, il est différent des autres garçons et je suis amoureuse de lui. Rien que pour lui, j’aimerais être meilleure mais je n’y arrive pas. Je crois que Vincent aime Alice. Elle travaille bien Alice et elle est jolie aussi.</a:t>
            </a:r>
          </a:p>
          <a:p>
            <a:pPr algn="just"/>
            <a:r>
              <a:rPr lang="fr-FR" sz="2400" dirty="0">
                <a:latin typeface="Arial" panose="020B0604020202020204" pitchFamily="34" charset="0"/>
                <a:cs typeface="Arial" panose="020B0604020202020204" pitchFamily="34" charset="0"/>
              </a:rPr>
              <a:t>La maîtresse s’approche de moi, elle me regarde, je vois de la dureté dans ses yeux. Elle me dit :</a:t>
            </a:r>
          </a:p>
          <a:p>
            <a:pPr algn="just"/>
            <a:r>
              <a:rPr lang="fr-FR" sz="2400" dirty="0">
                <a:latin typeface="Arial" panose="020B0604020202020204" pitchFamily="34" charset="0"/>
                <a:cs typeface="Arial" panose="020B0604020202020204" pitchFamily="34" charset="0"/>
              </a:rPr>
              <a:t>   - Jeanne, quatre fois quatre ?</a:t>
            </a:r>
          </a:p>
          <a:p>
            <a:pPr algn="just"/>
            <a:r>
              <a:rPr lang="fr-FR" sz="2400" dirty="0">
                <a:latin typeface="Arial" panose="020B0604020202020204" pitchFamily="34" charset="0"/>
                <a:cs typeface="Arial" panose="020B0604020202020204" pitchFamily="34" charset="0"/>
              </a:rPr>
              <a:t>Je réponds du tac au tac :</a:t>
            </a:r>
          </a:p>
          <a:p>
            <a:pPr algn="just"/>
            <a:r>
              <a:rPr lang="fr-FR" sz="2400" dirty="0">
                <a:latin typeface="Arial" panose="020B0604020202020204" pitchFamily="34" charset="0"/>
                <a:cs typeface="Arial" panose="020B0604020202020204" pitchFamily="34" charset="0"/>
              </a:rPr>
              <a:t>   - Huit.</a:t>
            </a:r>
          </a:p>
          <a:p>
            <a:pPr algn="just"/>
            <a:r>
              <a:rPr lang="fr-FR" sz="2400" dirty="0">
                <a:latin typeface="Arial" panose="020B0604020202020204" pitchFamily="34" charset="0"/>
                <a:cs typeface="Arial" panose="020B0604020202020204" pitchFamily="34" charset="0"/>
              </a:rPr>
              <a:t>Toute la classe fait :</a:t>
            </a:r>
          </a:p>
          <a:p>
            <a:pPr algn="just"/>
            <a:r>
              <a:rPr lang="fr-FR" sz="2400" dirty="0">
                <a:latin typeface="Arial" panose="020B0604020202020204" pitchFamily="34" charset="0"/>
                <a:cs typeface="Arial" panose="020B0604020202020204" pitchFamily="34" charset="0"/>
              </a:rPr>
              <a:t>  - OUHHHHH !</a:t>
            </a:r>
          </a:p>
          <a:p>
            <a:pPr algn="just"/>
            <a:r>
              <a:rPr lang="fr-FR" sz="2400" dirty="0">
                <a:latin typeface="Arial" panose="020B0604020202020204" pitchFamily="34" charset="0"/>
                <a:cs typeface="Arial" panose="020B0604020202020204" pitchFamily="34" charset="0"/>
              </a:rPr>
              <a:t>Et la maîtresse ajoute :</a:t>
            </a:r>
          </a:p>
          <a:p>
            <a:pPr algn="just"/>
            <a:r>
              <a:rPr lang="fr-FR" sz="2400" dirty="0">
                <a:latin typeface="Arial" panose="020B0604020202020204" pitchFamily="34" charset="0"/>
                <a:cs typeface="Arial" panose="020B0604020202020204" pitchFamily="34" charset="0"/>
              </a:rPr>
              <a:t>  -Tu n’y arriveras jamais ma pauvre Jeanne.</a:t>
            </a:r>
          </a:p>
          <a:p>
            <a:pPr algn="just"/>
            <a:endParaRPr lang="fr-FR" sz="2400" dirty="0">
              <a:latin typeface="Arial" panose="020B0604020202020204" pitchFamily="34" charset="0"/>
              <a:cs typeface="Arial" panose="020B0604020202020204" pitchFamily="34" charset="0"/>
            </a:endParaRPr>
          </a:p>
          <a:p>
            <a:pPr algn="r"/>
            <a:r>
              <a:rPr lang="fr-FR" i="1" dirty="0">
                <a:latin typeface="Arial" panose="020B0604020202020204" pitchFamily="34" charset="0"/>
                <a:cs typeface="Arial" panose="020B0604020202020204" pitchFamily="34" charset="0"/>
              </a:rPr>
              <a:t>Les poissons rouges,  </a:t>
            </a:r>
            <a:r>
              <a:rPr lang="fr-FR" dirty="0">
                <a:latin typeface="Arial" panose="020B0604020202020204" pitchFamily="34" charset="0"/>
                <a:cs typeface="Arial" panose="020B0604020202020204" pitchFamily="34" charset="0"/>
              </a:rPr>
              <a:t>Stéphanie Blake, éditions L’école des loisirs</a:t>
            </a:r>
          </a:p>
        </p:txBody>
      </p:sp>
    </p:spTree>
    <p:extLst>
      <p:ext uri="{BB962C8B-B14F-4D97-AF65-F5344CB8AC3E}">
        <p14:creationId xmlns:p14="http://schemas.microsoft.com/office/powerpoint/2010/main" val="3233062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7A40833-1A35-4355-A500-B084701F8C7E}"/>
              </a:ext>
            </a:extLst>
          </p:cNvPr>
          <p:cNvSpPr txBox="1"/>
          <p:nvPr/>
        </p:nvSpPr>
        <p:spPr>
          <a:xfrm>
            <a:off x="2517914" y="335845"/>
            <a:ext cx="8070574" cy="6186309"/>
          </a:xfrm>
          <a:prstGeom prst="rect">
            <a:avLst/>
          </a:prstGeom>
          <a:solidFill>
            <a:schemeClr val="accent4">
              <a:lumMod val="20000"/>
              <a:lumOff val="80000"/>
            </a:schemeClr>
          </a:solidFill>
        </p:spPr>
        <p:txBody>
          <a:bodyPr wrap="square" rtlCol="0">
            <a:spAutoFit/>
          </a:bodyPr>
          <a:lstStyle/>
          <a:p>
            <a:pPr algn="ctr"/>
            <a:r>
              <a:rPr lang="fr-FR" sz="2400" b="1" dirty="0">
                <a:latin typeface="Arial" panose="020B0604020202020204" pitchFamily="34" charset="0"/>
                <a:cs typeface="Arial" panose="020B0604020202020204" pitchFamily="34" charset="0"/>
              </a:rPr>
              <a:t>Qu’avons-nous appris aujourd’hui ?</a:t>
            </a:r>
          </a:p>
          <a:p>
            <a:pPr algn="ctr"/>
            <a:endParaRPr lang="fr-FR" sz="2400" b="1" dirty="0">
              <a:latin typeface="Arial" panose="020B0604020202020204" pitchFamily="34" charset="0"/>
              <a:cs typeface="Arial" panose="020B0604020202020204" pitchFamily="34" charset="0"/>
            </a:endParaRPr>
          </a:p>
          <a:p>
            <a:pPr algn="just"/>
            <a:r>
              <a:rPr lang="fr-FR" sz="2400" dirty="0">
                <a:latin typeface="Arial" panose="020B0604020202020204" pitchFamily="34" charset="0"/>
                <a:cs typeface="Arial" panose="020B0604020202020204" pitchFamily="34" charset="0"/>
              </a:rPr>
              <a:t>Nous avons lu un extrait de roman écrit à la 1</a:t>
            </a:r>
            <a:r>
              <a:rPr lang="fr-FR" sz="2400" baseline="30000" dirty="0">
                <a:latin typeface="Arial" panose="020B0604020202020204" pitchFamily="34" charset="0"/>
                <a:cs typeface="Arial" panose="020B0604020202020204" pitchFamily="34" charset="0"/>
              </a:rPr>
              <a:t>ère</a:t>
            </a:r>
            <a:r>
              <a:rPr lang="fr-FR" sz="2400" dirty="0">
                <a:latin typeface="Arial" panose="020B0604020202020204" pitchFamily="34" charset="0"/>
                <a:cs typeface="Arial" panose="020B0604020202020204" pitchFamily="34" charset="0"/>
              </a:rPr>
              <a:t> personne (je). </a:t>
            </a:r>
          </a:p>
          <a:p>
            <a:pPr algn="just"/>
            <a:endParaRPr lang="fr-FR" sz="2400" dirty="0">
              <a:latin typeface="Arial" panose="020B0604020202020204" pitchFamily="34" charset="0"/>
              <a:cs typeface="Arial" panose="020B0604020202020204" pitchFamily="34" charset="0"/>
            </a:endParaRPr>
          </a:p>
          <a:p>
            <a:pPr algn="just"/>
            <a:r>
              <a:rPr lang="fr-FR" sz="2400" dirty="0">
                <a:latin typeface="Arial" panose="020B0604020202020204" pitchFamily="34" charset="0"/>
                <a:cs typeface="Arial" panose="020B0604020202020204" pitchFamily="34" charset="0"/>
              </a:rPr>
              <a:t>Le narrateur est donc le personnage principal.</a:t>
            </a:r>
          </a:p>
          <a:p>
            <a:pPr algn="just"/>
            <a:endParaRPr lang="fr-FR" sz="2400" dirty="0">
              <a:latin typeface="Arial" panose="020B0604020202020204" pitchFamily="34" charset="0"/>
              <a:cs typeface="Arial" panose="020B0604020202020204" pitchFamily="34" charset="0"/>
            </a:endParaRPr>
          </a:p>
          <a:p>
            <a:pPr algn="just"/>
            <a:r>
              <a:rPr lang="fr-FR" sz="2400" dirty="0">
                <a:latin typeface="Arial" panose="020B0604020202020204" pitchFamily="34" charset="0"/>
                <a:cs typeface="Arial" panose="020B0604020202020204" pitchFamily="34" charset="0"/>
              </a:rPr>
              <a:t>Ce choix d’écriture rend le lecteur plus proche du personnage et donne l’impression que l’auteur écrit un journal intime.</a:t>
            </a:r>
          </a:p>
          <a:p>
            <a:pPr algn="just"/>
            <a:endParaRPr lang="fr-FR" sz="2400" dirty="0">
              <a:latin typeface="Arial" panose="020B0604020202020204" pitchFamily="34" charset="0"/>
              <a:cs typeface="Arial" panose="020B0604020202020204" pitchFamily="34" charset="0"/>
            </a:endParaRPr>
          </a:p>
          <a:p>
            <a:pPr algn="just"/>
            <a:endParaRPr lang="fr-FR" sz="2400" dirty="0">
              <a:latin typeface="Arial" panose="020B0604020202020204" pitchFamily="34" charset="0"/>
              <a:cs typeface="Arial" panose="020B0604020202020204" pitchFamily="34" charset="0"/>
            </a:endParaRPr>
          </a:p>
          <a:p>
            <a:pPr algn="just"/>
            <a:r>
              <a:rPr lang="fr-FR" sz="2400" dirty="0">
                <a:latin typeface="Arial" panose="020B0604020202020204" pitchFamily="34" charset="0"/>
                <a:cs typeface="Arial" panose="020B0604020202020204" pitchFamily="34" charset="0"/>
              </a:rPr>
              <a:t>Ce texte raconte la vie quotidienne d’une enfant de 7 ou 8 ans, ses sentiments (amour, honte), ses doutes, mais aussi ses qualités. </a:t>
            </a:r>
          </a:p>
          <a:p>
            <a:r>
              <a:rPr lang="fr-FR" dirty="0"/>
              <a:t> </a:t>
            </a:r>
          </a:p>
          <a:p>
            <a:endParaRPr lang="fr-FR" dirty="0"/>
          </a:p>
        </p:txBody>
      </p:sp>
      <p:pic>
        <p:nvPicPr>
          <p:cNvPr id="3" name="Image 2" descr="Une image contenant dessin&#10;&#10;Description générée automatiquement">
            <a:extLst>
              <a:ext uri="{FF2B5EF4-FFF2-40B4-BE49-F238E27FC236}">
                <a16:creationId xmlns:a16="http://schemas.microsoft.com/office/drawing/2014/main" id="{CC45C98E-F853-4962-8E4E-CF0BB54976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984" y="390722"/>
            <a:ext cx="1076325" cy="17907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787741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F54F837-4DF0-4E32-9902-8E1B46575FC8}"/>
              </a:ext>
            </a:extLst>
          </p:cNvPr>
          <p:cNvSpPr txBox="1"/>
          <p:nvPr/>
        </p:nvSpPr>
        <p:spPr>
          <a:xfrm>
            <a:off x="2158818" y="2554381"/>
            <a:ext cx="7874363" cy="523220"/>
          </a:xfrm>
          <a:prstGeom prst="rect">
            <a:avLst/>
          </a:prstGeom>
          <a:solidFill>
            <a:schemeClr val="accent4">
              <a:lumMod val="20000"/>
              <a:lumOff val="80000"/>
            </a:schemeClr>
          </a:solidFill>
        </p:spPr>
        <p:txBody>
          <a:bodyPr wrap="square" rtlCol="0">
            <a:spAutoFit/>
          </a:bodyPr>
          <a:lstStyle/>
          <a:p>
            <a:pPr algn="ctr"/>
            <a:r>
              <a:rPr lang="fr-FR" sz="2800" b="1" dirty="0">
                <a:latin typeface="Arial" panose="020B0604020202020204" pitchFamily="34" charset="0"/>
                <a:cs typeface="Arial" panose="020B0604020202020204" pitchFamily="34" charset="0"/>
              </a:rPr>
              <a:t>Grammaire : les classes des mots</a:t>
            </a:r>
          </a:p>
        </p:txBody>
      </p:sp>
    </p:spTree>
    <p:extLst>
      <p:ext uri="{BB962C8B-B14F-4D97-AF65-F5344CB8AC3E}">
        <p14:creationId xmlns:p14="http://schemas.microsoft.com/office/powerpoint/2010/main" val="2924928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Recherche Chercher Trouver - Images vectorielles gratuites sur Pixabay">
            <a:extLst>
              <a:ext uri="{FF2B5EF4-FFF2-40B4-BE49-F238E27FC236}">
                <a16:creationId xmlns:a16="http://schemas.microsoft.com/office/drawing/2014/main" id="{99396BDC-D008-41B8-B102-6C7D16A01320}"/>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70812" y="277863"/>
            <a:ext cx="1232535" cy="10858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aphicFrame>
        <p:nvGraphicFramePr>
          <p:cNvPr id="4" name="Tableau 4">
            <a:extLst>
              <a:ext uri="{FF2B5EF4-FFF2-40B4-BE49-F238E27FC236}">
                <a16:creationId xmlns:a16="http://schemas.microsoft.com/office/drawing/2014/main" id="{34397EE7-DD09-414B-89F3-892DDCADCE0F}"/>
              </a:ext>
            </a:extLst>
          </p:cNvPr>
          <p:cNvGraphicFramePr>
            <a:graphicFrameLocks noGrp="1"/>
          </p:cNvGraphicFramePr>
          <p:nvPr>
            <p:extLst>
              <p:ext uri="{D42A27DB-BD31-4B8C-83A1-F6EECF244321}">
                <p14:modId xmlns:p14="http://schemas.microsoft.com/office/powerpoint/2010/main" val="3200323160"/>
              </p:ext>
            </p:extLst>
          </p:nvPr>
        </p:nvGraphicFramePr>
        <p:xfrm>
          <a:off x="1675511" y="1249753"/>
          <a:ext cx="9382538" cy="3383280"/>
        </p:xfrm>
        <a:graphic>
          <a:graphicData uri="http://schemas.openxmlformats.org/drawingml/2006/table">
            <a:tbl>
              <a:tblPr firstRow="1" bandRow="1">
                <a:tableStyleId>{5940675A-B579-460E-94D1-54222C63F5DA}</a:tableStyleId>
              </a:tblPr>
              <a:tblGrid>
                <a:gridCol w="2160103">
                  <a:extLst>
                    <a:ext uri="{9D8B030D-6E8A-4147-A177-3AD203B41FA5}">
                      <a16:colId xmlns:a16="http://schemas.microsoft.com/office/drawing/2014/main" val="3469330078"/>
                    </a:ext>
                  </a:extLst>
                </a:gridCol>
                <a:gridCol w="1974574">
                  <a:extLst>
                    <a:ext uri="{9D8B030D-6E8A-4147-A177-3AD203B41FA5}">
                      <a16:colId xmlns:a16="http://schemas.microsoft.com/office/drawing/2014/main" val="1939686789"/>
                    </a:ext>
                  </a:extLst>
                </a:gridCol>
                <a:gridCol w="1395981">
                  <a:extLst>
                    <a:ext uri="{9D8B030D-6E8A-4147-A177-3AD203B41FA5}">
                      <a16:colId xmlns:a16="http://schemas.microsoft.com/office/drawing/2014/main" val="2812580249"/>
                    </a:ext>
                  </a:extLst>
                </a:gridCol>
                <a:gridCol w="2089341">
                  <a:extLst>
                    <a:ext uri="{9D8B030D-6E8A-4147-A177-3AD203B41FA5}">
                      <a16:colId xmlns:a16="http://schemas.microsoft.com/office/drawing/2014/main" val="15334527"/>
                    </a:ext>
                  </a:extLst>
                </a:gridCol>
                <a:gridCol w="1762539">
                  <a:extLst>
                    <a:ext uri="{9D8B030D-6E8A-4147-A177-3AD203B41FA5}">
                      <a16:colId xmlns:a16="http://schemas.microsoft.com/office/drawing/2014/main" val="761377979"/>
                    </a:ext>
                  </a:extLst>
                </a:gridCol>
              </a:tblGrid>
              <a:tr h="370840">
                <a:tc>
                  <a:txBody>
                    <a:bodyPr/>
                    <a:lstStyle/>
                    <a:p>
                      <a:pPr algn="ctr"/>
                      <a:r>
                        <a:rPr lang="fr-FR" sz="2400" dirty="0">
                          <a:latin typeface="Arial" panose="020B0604020202020204" pitchFamily="34" charset="0"/>
                          <a:cs typeface="Arial" panose="020B0604020202020204" pitchFamily="34" charset="0"/>
                        </a:rPr>
                        <a:t>nom commun</a:t>
                      </a:r>
                    </a:p>
                  </a:txBody>
                  <a:tcPr>
                    <a:solidFill>
                      <a:srgbClr val="9999FF"/>
                    </a:solidFill>
                  </a:tcPr>
                </a:tc>
                <a:tc>
                  <a:txBody>
                    <a:bodyPr/>
                    <a:lstStyle/>
                    <a:p>
                      <a:pPr algn="ctr"/>
                      <a:r>
                        <a:rPr lang="fr-FR" sz="2400" dirty="0">
                          <a:latin typeface="Arial" panose="020B0604020202020204" pitchFamily="34" charset="0"/>
                          <a:cs typeface="Arial" panose="020B0604020202020204" pitchFamily="34" charset="0"/>
                        </a:rPr>
                        <a:t>nom propre</a:t>
                      </a:r>
                    </a:p>
                  </a:txBody>
                  <a:tcPr>
                    <a:solidFill>
                      <a:srgbClr val="9999FF"/>
                    </a:solidFill>
                  </a:tcPr>
                </a:tc>
                <a:tc>
                  <a:txBody>
                    <a:bodyPr/>
                    <a:lstStyle/>
                    <a:p>
                      <a:pPr algn="ctr"/>
                      <a:r>
                        <a:rPr lang="fr-FR" sz="2400" dirty="0">
                          <a:latin typeface="Arial" panose="020B0604020202020204" pitchFamily="34" charset="0"/>
                          <a:cs typeface="Arial" panose="020B0604020202020204" pitchFamily="34" charset="0"/>
                        </a:rPr>
                        <a:t>article</a:t>
                      </a:r>
                    </a:p>
                  </a:txBody>
                  <a:tcPr>
                    <a:solidFill>
                      <a:srgbClr val="9999FF"/>
                    </a:solidFill>
                  </a:tcPr>
                </a:tc>
                <a:tc>
                  <a:txBody>
                    <a:bodyPr/>
                    <a:lstStyle/>
                    <a:p>
                      <a:pPr algn="ctr"/>
                      <a:r>
                        <a:rPr lang="fr-FR" sz="2400" dirty="0">
                          <a:latin typeface="Arial" panose="020B0604020202020204" pitchFamily="34" charset="0"/>
                          <a:cs typeface="Arial" panose="020B0604020202020204" pitchFamily="34" charset="0"/>
                        </a:rPr>
                        <a:t>adjectif qualificatif</a:t>
                      </a:r>
                    </a:p>
                  </a:txBody>
                  <a:tcPr>
                    <a:solidFill>
                      <a:srgbClr val="9999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dirty="0">
                          <a:latin typeface="Arial" panose="020B0604020202020204" pitchFamily="34" charset="0"/>
                          <a:cs typeface="Arial" panose="020B0604020202020204" pitchFamily="34" charset="0"/>
                        </a:rPr>
                        <a:t>verbe</a:t>
                      </a:r>
                    </a:p>
                    <a:p>
                      <a:pPr algn="ctr"/>
                      <a:endParaRPr lang="fr-FR" sz="2400" dirty="0">
                        <a:latin typeface="Arial" panose="020B0604020202020204" pitchFamily="34" charset="0"/>
                        <a:cs typeface="Arial" panose="020B0604020202020204" pitchFamily="34" charset="0"/>
                      </a:endParaRPr>
                    </a:p>
                  </a:txBody>
                  <a:tcPr>
                    <a:solidFill>
                      <a:srgbClr val="9999FF"/>
                    </a:solidFill>
                  </a:tcPr>
                </a:tc>
                <a:extLst>
                  <a:ext uri="{0D108BD9-81ED-4DB2-BD59-A6C34878D82A}">
                    <a16:rowId xmlns:a16="http://schemas.microsoft.com/office/drawing/2014/main" val="3258832093"/>
                  </a:ext>
                </a:extLst>
              </a:tr>
              <a:tr h="370840">
                <a:tc>
                  <a:txBody>
                    <a:bodyPr/>
                    <a:lstStyle/>
                    <a:p>
                      <a:endParaRPr lang="fr-FR" dirty="0"/>
                    </a:p>
                    <a:p>
                      <a:endParaRPr lang="fr-FR" dirty="0"/>
                    </a:p>
                    <a:p>
                      <a:endParaRPr lang="fr-FR" dirty="0"/>
                    </a:p>
                    <a:p>
                      <a:endParaRPr lang="fr-FR" dirty="0"/>
                    </a:p>
                    <a:p>
                      <a:endParaRPr lang="fr-FR" dirty="0"/>
                    </a:p>
                    <a:p>
                      <a:endParaRPr lang="fr-FR" dirty="0"/>
                    </a:p>
                  </a:txBody>
                  <a:tcPr/>
                </a:tc>
                <a:tc>
                  <a:txBody>
                    <a:bodyPr/>
                    <a:lstStyle/>
                    <a:p>
                      <a:endParaRPr lang="fr-FR"/>
                    </a:p>
                  </a:txBody>
                  <a:tcPr/>
                </a:tc>
                <a:tc>
                  <a:txBody>
                    <a:bodyPr/>
                    <a:lstStyle/>
                    <a:p>
                      <a:endParaRPr lang="fr-FR" dirty="0"/>
                    </a:p>
                  </a:txBody>
                  <a:tcPr/>
                </a:tc>
                <a:tc>
                  <a:txBody>
                    <a:bodyPr/>
                    <a:lstStyle/>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txBody>
                  <a:tcPr/>
                </a:tc>
                <a:tc>
                  <a:txBody>
                    <a:bodyPr/>
                    <a:lstStyle/>
                    <a:p>
                      <a:endParaRPr lang="fr-FR" dirty="0"/>
                    </a:p>
                  </a:txBody>
                  <a:tcPr/>
                </a:tc>
                <a:extLst>
                  <a:ext uri="{0D108BD9-81ED-4DB2-BD59-A6C34878D82A}">
                    <a16:rowId xmlns:a16="http://schemas.microsoft.com/office/drawing/2014/main" val="1555643652"/>
                  </a:ext>
                </a:extLst>
              </a:tr>
            </a:tbl>
          </a:graphicData>
        </a:graphic>
      </p:graphicFrame>
      <p:sp>
        <p:nvSpPr>
          <p:cNvPr id="7" name="ZoneTexte 6">
            <a:extLst>
              <a:ext uri="{FF2B5EF4-FFF2-40B4-BE49-F238E27FC236}">
                <a16:creationId xmlns:a16="http://schemas.microsoft.com/office/drawing/2014/main" id="{A2A892CE-C489-4F50-ADC7-67C0B1B49E9B}"/>
              </a:ext>
            </a:extLst>
          </p:cNvPr>
          <p:cNvSpPr txBox="1"/>
          <p:nvPr/>
        </p:nvSpPr>
        <p:spPr>
          <a:xfrm>
            <a:off x="2359730" y="277418"/>
            <a:ext cx="1232535"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Vincent</a:t>
            </a:r>
          </a:p>
        </p:txBody>
      </p:sp>
      <p:sp>
        <p:nvSpPr>
          <p:cNvPr id="8" name="ZoneTexte 7">
            <a:extLst>
              <a:ext uri="{FF2B5EF4-FFF2-40B4-BE49-F238E27FC236}">
                <a16:creationId xmlns:a16="http://schemas.microsoft.com/office/drawing/2014/main" id="{E3D35D04-1015-46B3-8896-F430A672AC70}"/>
              </a:ext>
            </a:extLst>
          </p:cNvPr>
          <p:cNvSpPr txBox="1"/>
          <p:nvPr/>
        </p:nvSpPr>
        <p:spPr>
          <a:xfrm>
            <a:off x="3682331" y="277418"/>
            <a:ext cx="516752" cy="461665"/>
          </a:xfrm>
          <a:prstGeom prst="rect">
            <a:avLst/>
          </a:prstGeom>
          <a:solidFill>
            <a:schemeClr val="accent1">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a</a:t>
            </a:r>
          </a:p>
        </p:txBody>
      </p:sp>
      <p:sp>
        <p:nvSpPr>
          <p:cNvPr id="9" name="ZoneTexte 8">
            <a:extLst>
              <a:ext uri="{FF2B5EF4-FFF2-40B4-BE49-F238E27FC236}">
                <a16:creationId xmlns:a16="http://schemas.microsoft.com/office/drawing/2014/main" id="{B883EFB1-F9CF-4229-B612-7488B04BBBD7}"/>
              </a:ext>
            </a:extLst>
          </p:cNvPr>
          <p:cNvSpPr txBox="1"/>
          <p:nvPr/>
        </p:nvSpPr>
        <p:spPr>
          <a:xfrm>
            <a:off x="4349513" y="274778"/>
            <a:ext cx="703748" cy="461665"/>
          </a:xfrm>
          <a:prstGeom prst="rect">
            <a:avLst/>
          </a:prstGeom>
          <a:solidFill>
            <a:schemeClr val="accent1">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de</a:t>
            </a:r>
          </a:p>
        </p:txBody>
      </p:sp>
      <p:sp>
        <p:nvSpPr>
          <p:cNvPr id="10" name="ZoneTexte 9">
            <a:extLst>
              <a:ext uri="{FF2B5EF4-FFF2-40B4-BE49-F238E27FC236}">
                <a16:creationId xmlns:a16="http://schemas.microsoft.com/office/drawing/2014/main" id="{62CCD8FB-366A-430A-B002-D2A4D442D49E}"/>
              </a:ext>
            </a:extLst>
          </p:cNvPr>
          <p:cNvSpPr txBox="1"/>
          <p:nvPr/>
        </p:nvSpPr>
        <p:spPr>
          <a:xfrm>
            <a:off x="5168766" y="276983"/>
            <a:ext cx="1232535"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grands</a:t>
            </a:r>
          </a:p>
        </p:txBody>
      </p:sp>
      <p:sp>
        <p:nvSpPr>
          <p:cNvPr id="11" name="ZoneTexte 10">
            <a:extLst>
              <a:ext uri="{FF2B5EF4-FFF2-40B4-BE49-F238E27FC236}">
                <a16:creationId xmlns:a16="http://schemas.microsoft.com/office/drawing/2014/main" id="{87140F03-7F82-42D2-9173-06D7C4C69B36}"/>
              </a:ext>
            </a:extLst>
          </p:cNvPr>
          <p:cNvSpPr txBox="1"/>
          <p:nvPr/>
        </p:nvSpPr>
        <p:spPr>
          <a:xfrm>
            <a:off x="6520208" y="274778"/>
            <a:ext cx="923514"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yeux</a:t>
            </a:r>
          </a:p>
        </p:txBody>
      </p:sp>
      <p:sp>
        <p:nvSpPr>
          <p:cNvPr id="12" name="ZoneTexte 11">
            <a:extLst>
              <a:ext uri="{FF2B5EF4-FFF2-40B4-BE49-F238E27FC236}">
                <a16:creationId xmlns:a16="http://schemas.microsoft.com/office/drawing/2014/main" id="{B9FC3719-2E22-487C-9C76-5B0D3F09EB28}"/>
              </a:ext>
            </a:extLst>
          </p:cNvPr>
          <p:cNvSpPr txBox="1"/>
          <p:nvPr/>
        </p:nvSpPr>
        <p:spPr>
          <a:xfrm>
            <a:off x="7593841" y="274778"/>
            <a:ext cx="923514"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bleus</a:t>
            </a:r>
          </a:p>
        </p:txBody>
      </p:sp>
      <p:sp>
        <p:nvSpPr>
          <p:cNvPr id="13" name="ZoneTexte 12">
            <a:extLst>
              <a:ext uri="{FF2B5EF4-FFF2-40B4-BE49-F238E27FC236}">
                <a16:creationId xmlns:a16="http://schemas.microsoft.com/office/drawing/2014/main" id="{F1890DB4-47B3-4524-8E3B-31A575A48C52}"/>
              </a:ext>
            </a:extLst>
          </p:cNvPr>
          <p:cNvSpPr txBox="1"/>
          <p:nvPr/>
        </p:nvSpPr>
        <p:spPr>
          <a:xfrm>
            <a:off x="8667474" y="264606"/>
            <a:ext cx="1850976"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magnifiques</a:t>
            </a:r>
          </a:p>
        </p:txBody>
      </p:sp>
      <p:sp>
        <p:nvSpPr>
          <p:cNvPr id="14" name="ZoneTexte 13">
            <a:extLst>
              <a:ext uri="{FF2B5EF4-FFF2-40B4-BE49-F238E27FC236}">
                <a16:creationId xmlns:a16="http://schemas.microsoft.com/office/drawing/2014/main" id="{E0379F3A-3DBB-48C7-8465-9613A3002318}"/>
              </a:ext>
            </a:extLst>
          </p:cNvPr>
          <p:cNvSpPr txBox="1"/>
          <p:nvPr/>
        </p:nvSpPr>
        <p:spPr>
          <a:xfrm>
            <a:off x="10518450" y="320944"/>
            <a:ext cx="483329" cy="369332"/>
          </a:xfrm>
          <a:prstGeom prst="rect">
            <a:avLst/>
          </a:prstGeom>
          <a:noFill/>
        </p:spPr>
        <p:txBody>
          <a:bodyPr wrap="square" rtlCol="0">
            <a:spAutoFit/>
          </a:bodyPr>
          <a:lstStyle/>
          <a:p>
            <a:pPr algn="ctr"/>
            <a:r>
              <a:rPr lang="fr-FR" dirty="0"/>
              <a:t>.</a:t>
            </a:r>
          </a:p>
        </p:txBody>
      </p:sp>
      <p:sp>
        <p:nvSpPr>
          <p:cNvPr id="15" name="ZoneTexte 14">
            <a:extLst>
              <a:ext uri="{FF2B5EF4-FFF2-40B4-BE49-F238E27FC236}">
                <a16:creationId xmlns:a16="http://schemas.microsoft.com/office/drawing/2014/main" id="{00142A5E-2CD2-44A3-8073-DC1479F5F53C}"/>
              </a:ext>
            </a:extLst>
          </p:cNvPr>
          <p:cNvSpPr txBox="1"/>
          <p:nvPr/>
        </p:nvSpPr>
        <p:spPr>
          <a:xfrm>
            <a:off x="1675511" y="5146582"/>
            <a:ext cx="1228708"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Jeanne</a:t>
            </a:r>
          </a:p>
        </p:txBody>
      </p:sp>
      <p:sp>
        <p:nvSpPr>
          <p:cNvPr id="16" name="ZoneTexte 15">
            <a:extLst>
              <a:ext uri="{FF2B5EF4-FFF2-40B4-BE49-F238E27FC236}">
                <a16:creationId xmlns:a16="http://schemas.microsoft.com/office/drawing/2014/main" id="{2282FDC1-ABFF-469E-A183-27E0FC01A05B}"/>
              </a:ext>
            </a:extLst>
          </p:cNvPr>
          <p:cNvSpPr txBox="1"/>
          <p:nvPr/>
        </p:nvSpPr>
        <p:spPr>
          <a:xfrm>
            <a:off x="3059478" y="5146581"/>
            <a:ext cx="622853" cy="461665"/>
          </a:xfrm>
          <a:prstGeom prst="rect">
            <a:avLst/>
          </a:prstGeom>
          <a:solidFill>
            <a:schemeClr val="accent1">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a</a:t>
            </a:r>
          </a:p>
        </p:txBody>
      </p:sp>
      <p:sp>
        <p:nvSpPr>
          <p:cNvPr id="17" name="ZoneTexte 16">
            <a:extLst>
              <a:ext uri="{FF2B5EF4-FFF2-40B4-BE49-F238E27FC236}">
                <a16:creationId xmlns:a16="http://schemas.microsoft.com/office/drawing/2014/main" id="{FE68FECF-3AFD-425C-AB87-9CC0CD6E0FF9}"/>
              </a:ext>
            </a:extLst>
          </p:cNvPr>
          <p:cNvSpPr txBox="1"/>
          <p:nvPr/>
        </p:nvSpPr>
        <p:spPr>
          <a:xfrm>
            <a:off x="3847209" y="5146581"/>
            <a:ext cx="703748" cy="461665"/>
          </a:xfrm>
          <a:prstGeom prst="rect">
            <a:avLst/>
          </a:prstGeom>
          <a:solidFill>
            <a:schemeClr val="accent1">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un</a:t>
            </a:r>
          </a:p>
        </p:txBody>
      </p:sp>
      <p:sp>
        <p:nvSpPr>
          <p:cNvPr id="18" name="ZoneTexte 17">
            <a:extLst>
              <a:ext uri="{FF2B5EF4-FFF2-40B4-BE49-F238E27FC236}">
                <a16:creationId xmlns:a16="http://schemas.microsoft.com/office/drawing/2014/main" id="{12539869-BA52-4992-AE3A-D5CD4B84FFA3}"/>
              </a:ext>
            </a:extLst>
          </p:cNvPr>
          <p:cNvSpPr txBox="1"/>
          <p:nvPr/>
        </p:nvSpPr>
        <p:spPr>
          <a:xfrm>
            <a:off x="4764602" y="5146581"/>
            <a:ext cx="808327"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petit</a:t>
            </a:r>
          </a:p>
        </p:txBody>
      </p:sp>
      <p:sp>
        <p:nvSpPr>
          <p:cNvPr id="19" name="ZoneTexte 18">
            <a:extLst>
              <a:ext uri="{FF2B5EF4-FFF2-40B4-BE49-F238E27FC236}">
                <a16:creationId xmlns:a16="http://schemas.microsoft.com/office/drawing/2014/main" id="{4F0980BC-75F7-474E-A677-E8B5560BD8CC}"/>
              </a:ext>
            </a:extLst>
          </p:cNvPr>
          <p:cNvSpPr txBox="1"/>
          <p:nvPr/>
        </p:nvSpPr>
        <p:spPr>
          <a:xfrm>
            <a:off x="5668871" y="5128166"/>
            <a:ext cx="1563282" cy="461665"/>
          </a:xfrm>
          <a:prstGeom prst="rect">
            <a:avLst/>
          </a:prstGeom>
          <a:solidFill>
            <a:schemeClr val="accent1">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problème</a:t>
            </a:r>
          </a:p>
        </p:txBody>
      </p:sp>
      <p:sp>
        <p:nvSpPr>
          <p:cNvPr id="20" name="ZoneTexte 19">
            <a:extLst>
              <a:ext uri="{FF2B5EF4-FFF2-40B4-BE49-F238E27FC236}">
                <a16:creationId xmlns:a16="http://schemas.microsoft.com/office/drawing/2014/main" id="{2654A2E4-F4B1-4805-90F5-7850443A74BB}"/>
              </a:ext>
            </a:extLst>
          </p:cNvPr>
          <p:cNvSpPr txBox="1"/>
          <p:nvPr/>
        </p:nvSpPr>
        <p:spPr>
          <a:xfrm>
            <a:off x="7232153" y="5238914"/>
            <a:ext cx="483329" cy="369332"/>
          </a:xfrm>
          <a:prstGeom prst="rect">
            <a:avLst/>
          </a:prstGeom>
          <a:noFill/>
        </p:spPr>
        <p:txBody>
          <a:bodyPr wrap="square" rtlCol="0">
            <a:spAutoFit/>
          </a:bodyPr>
          <a:lstStyle/>
          <a:p>
            <a:pPr algn="ctr"/>
            <a:r>
              <a:rPr lang="fr-FR" dirty="0"/>
              <a:t>.</a:t>
            </a:r>
          </a:p>
        </p:txBody>
      </p:sp>
    </p:spTree>
    <p:extLst>
      <p:ext uri="{BB962C8B-B14F-4D97-AF65-F5344CB8AC3E}">
        <p14:creationId xmlns:p14="http://schemas.microsoft.com/office/powerpoint/2010/main" val="1817237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4.16667E-7 -4.07407E-6 L 0.14675 0.31274 " pathEditMode="relative" rAng="0" ptsTypes="AA">
                                      <p:cBhvr>
                                        <p:cTn id="6" dur="2000" fill="hold"/>
                                        <p:tgtEl>
                                          <p:spTgt spid="7"/>
                                        </p:tgtEl>
                                        <p:attrNameLst>
                                          <p:attrName>ppt_x</p:attrName>
                                          <p:attrName>ppt_y</p:attrName>
                                        </p:attrNameLst>
                                      </p:cBhvr>
                                      <p:rCtr x="7331" y="15625"/>
                                    </p:animMotion>
                                  </p:childTnLst>
                                </p:cTn>
                              </p:par>
                            </p:childTnLst>
                          </p:cTn>
                        </p:par>
                      </p:childTnLst>
                    </p:cTn>
                  </p:par>
                  <p:par>
                    <p:cTn id="7" fill="hold">
                      <p:stCondLst>
                        <p:cond delay="indefinite"/>
                      </p:stCondLst>
                      <p:childTnLst>
                        <p:par>
                          <p:cTn id="8" fill="hold">
                            <p:stCondLst>
                              <p:cond delay="0"/>
                            </p:stCondLst>
                            <p:childTnLst>
                              <p:par>
                                <p:cTn id="9" presetID="49" presetClass="path" presetSubtype="0" accel="50000" decel="50000" fill="hold" grpId="0" nodeType="clickEffect">
                                  <p:stCondLst>
                                    <p:cond delay="0"/>
                                  </p:stCondLst>
                                  <p:childTnLst>
                                    <p:animMotion origin="layout" path="M 2.91667E-6 -4.07407E-6 L 0.51054 0.26991 " pathEditMode="relative" rAng="0" ptsTypes="AA">
                                      <p:cBhvr>
                                        <p:cTn id="10" dur="2000" fill="hold"/>
                                        <p:tgtEl>
                                          <p:spTgt spid="8"/>
                                        </p:tgtEl>
                                        <p:attrNameLst>
                                          <p:attrName>ppt_x</p:attrName>
                                          <p:attrName>ppt_y</p:attrName>
                                        </p:attrNameLst>
                                      </p:cBhvr>
                                      <p:rCtr x="25521" y="13495"/>
                                    </p:animMotion>
                                  </p:childTnLst>
                                </p:cTn>
                              </p:par>
                            </p:childTnLst>
                          </p:cTn>
                        </p:par>
                      </p:childTnLst>
                    </p:cTn>
                  </p:par>
                  <p:par>
                    <p:cTn id="11" fill="hold">
                      <p:stCondLst>
                        <p:cond delay="indefinite"/>
                      </p:stCondLst>
                      <p:childTnLst>
                        <p:par>
                          <p:cTn id="12" fill="hold">
                            <p:stCondLst>
                              <p:cond delay="0"/>
                            </p:stCondLst>
                            <p:childTnLst>
                              <p:par>
                                <p:cTn id="13" presetID="49" presetClass="path" presetSubtype="0" accel="50000" decel="50000" fill="hold" grpId="0" nodeType="clickEffect">
                                  <p:stCondLst>
                                    <p:cond delay="0"/>
                                  </p:stCondLst>
                                  <p:childTnLst>
                                    <p:animMotion origin="layout" path="M 3.125E-6 -1.11111E-6 L 0.15078 0.28912 " pathEditMode="relative" rAng="0" ptsTypes="AA">
                                      <p:cBhvr>
                                        <p:cTn id="14" dur="2000" fill="hold"/>
                                        <p:tgtEl>
                                          <p:spTgt spid="9"/>
                                        </p:tgtEl>
                                        <p:attrNameLst>
                                          <p:attrName>ppt_x</p:attrName>
                                          <p:attrName>ppt_y</p:attrName>
                                        </p:attrNameLst>
                                      </p:cBhvr>
                                      <p:rCtr x="7539" y="14444"/>
                                    </p:animMotion>
                                  </p:childTnLst>
                                </p:cTn>
                              </p:par>
                            </p:childTnLst>
                          </p:cTn>
                        </p:par>
                      </p:childTnLst>
                    </p:cTn>
                  </p:par>
                  <p:par>
                    <p:cTn id="15" fill="hold">
                      <p:stCondLst>
                        <p:cond delay="indefinite"/>
                      </p:stCondLst>
                      <p:childTnLst>
                        <p:par>
                          <p:cTn id="16" fill="hold">
                            <p:stCondLst>
                              <p:cond delay="0"/>
                            </p:stCondLst>
                            <p:childTnLst>
                              <p:par>
                                <p:cTn id="17" presetID="49" presetClass="path" presetSubtype="0" accel="50000" decel="50000" fill="hold" grpId="0" nodeType="clickEffect">
                                  <p:stCondLst>
                                    <p:cond delay="0"/>
                                  </p:stCondLst>
                                  <p:childTnLst>
                                    <p:animMotion origin="layout" path="M 8.33333E-7 -2.59259E-6 L 0.20234 0.27361 " pathEditMode="relative" rAng="0" ptsTypes="AA">
                                      <p:cBhvr>
                                        <p:cTn id="18" dur="2000" fill="hold"/>
                                        <p:tgtEl>
                                          <p:spTgt spid="10"/>
                                        </p:tgtEl>
                                        <p:attrNameLst>
                                          <p:attrName>ppt_x</p:attrName>
                                          <p:attrName>ppt_y</p:attrName>
                                        </p:attrNameLst>
                                      </p:cBhvr>
                                      <p:rCtr x="10117" y="13681"/>
                                    </p:animMotion>
                                  </p:childTnLst>
                                </p:cTn>
                              </p:par>
                            </p:childTnLst>
                          </p:cTn>
                        </p:par>
                      </p:childTnLst>
                    </p:cTn>
                  </p:par>
                  <p:par>
                    <p:cTn id="19" fill="hold">
                      <p:stCondLst>
                        <p:cond delay="indefinite"/>
                      </p:stCondLst>
                      <p:childTnLst>
                        <p:par>
                          <p:cTn id="20" fill="hold">
                            <p:stCondLst>
                              <p:cond delay="0"/>
                            </p:stCondLst>
                            <p:childTnLst>
                              <p:par>
                                <p:cTn id="21" presetID="49" presetClass="path" presetSubtype="0" accel="50000" decel="50000" fill="hold" grpId="0" nodeType="clickEffect">
                                  <p:stCondLst>
                                    <p:cond delay="0"/>
                                  </p:stCondLst>
                                  <p:childTnLst>
                                    <p:animMotion origin="layout" path="M 3.75E-6 -1.11111E-6 L -0.33724 0.33958 " pathEditMode="relative" rAng="0" ptsTypes="AA">
                                      <p:cBhvr>
                                        <p:cTn id="22" dur="2000" fill="hold"/>
                                        <p:tgtEl>
                                          <p:spTgt spid="11"/>
                                        </p:tgtEl>
                                        <p:attrNameLst>
                                          <p:attrName>ppt_x</p:attrName>
                                          <p:attrName>ppt_y</p:attrName>
                                        </p:attrNameLst>
                                      </p:cBhvr>
                                      <p:rCtr x="-16862" y="16968"/>
                                    </p:animMotion>
                                  </p:childTnLst>
                                </p:cTn>
                              </p:par>
                            </p:childTnLst>
                          </p:cTn>
                        </p:par>
                      </p:childTnLst>
                    </p:cTn>
                  </p:par>
                  <p:par>
                    <p:cTn id="23" fill="hold">
                      <p:stCondLst>
                        <p:cond delay="indefinite"/>
                      </p:stCondLst>
                      <p:childTnLst>
                        <p:par>
                          <p:cTn id="24" fill="hold">
                            <p:stCondLst>
                              <p:cond delay="0"/>
                            </p:stCondLst>
                            <p:childTnLst>
                              <p:par>
                                <p:cTn id="25" presetID="49" presetClass="path" presetSubtype="0" accel="50000" decel="50000" fill="hold" grpId="0" nodeType="clickEffect">
                                  <p:stCondLst>
                                    <p:cond delay="0"/>
                                  </p:stCondLst>
                                  <p:childTnLst>
                                    <p:animMotion origin="layout" path="M 2.91667E-6 -1.11111E-6 L 0.01614 0.36574 " pathEditMode="relative" rAng="0" ptsTypes="AA">
                                      <p:cBhvr>
                                        <p:cTn id="26" dur="2000" fill="hold"/>
                                        <p:tgtEl>
                                          <p:spTgt spid="12"/>
                                        </p:tgtEl>
                                        <p:attrNameLst>
                                          <p:attrName>ppt_x</p:attrName>
                                          <p:attrName>ppt_y</p:attrName>
                                        </p:attrNameLst>
                                      </p:cBhvr>
                                      <p:rCtr x="807" y="18287"/>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1.04167E-6 -2.22222E-6 L -0.11003 0.44792 " pathEditMode="relative" rAng="0" ptsTypes="AA">
                                      <p:cBhvr>
                                        <p:cTn id="30" dur="2000" fill="hold"/>
                                        <p:tgtEl>
                                          <p:spTgt spid="13"/>
                                        </p:tgtEl>
                                        <p:attrNameLst>
                                          <p:attrName>ppt_x</p:attrName>
                                          <p:attrName>ppt_y</p:attrName>
                                        </p:attrNameLst>
                                      </p:cBhvr>
                                      <p:rCtr x="-5508" y="22384"/>
                                    </p:animMotion>
                                  </p:childTnLst>
                                </p:cTn>
                              </p:par>
                            </p:childTnLst>
                          </p:cTn>
                        </p:par>
                      </p:childTnLst>
                    </p:cTn>
                  </p:par>
                  <p:par>
                    <p:cTn id="31" fill="hold">
                      <p:stCondLst>
                        <p:cond delay="indefinite"/>
                      </p:stCondLst>
                      <p:childTnLst>
                        <p:par>
                          <p:cTn id="32" fill="hold">
                            <p:stCondLst>
                              <p:cond delay="0"/>
                            </p:stCondLst>
                            <p:childTnLst>
                              <p:par>
                                <p:cTn id="33" presetID="22" presetClass="exit" presetSubtype="4" fill="hold" grpId="0" nodeType="clickEffect">
                                  <p:stCondLst>
                                    <p:cond delay="0"/>
                                  </p:stCondLst>
                                  <p:childTnLst>
                                    <p:animEffect transition="out" filter="wipe(down)">
                                      <p:cBhvr>
                                        <p:cTn id="34" dur="500"/>
                                        <p:tgtEl>
                                          <p:spTgt spid="14"/>
                                        </p:tgtEl>
                                      </p:cBhvr>
                                    </p:animEffect>
                                    <p:set>
                                      <p:cBhvr>
                                        <p:cTn id="35" dur="1" fill="hold">
                                          <p:stCondLst>
                                            <p:cond delay="499"/>
                                          </p:stCondLst>
                                        </p:cTn>
                                        <p:tgtEl>
                                          <p:spTgt spid="14"/>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64" presetClass="path" presetSubtype="0" accel="50000" decel="50000" fill="hold" grpId="0" nodeType="clickEffect">
                                  <p:stCondLst>
                                    <p:cond delay="0"/>
                                  </p:stCondLst>
                                  <p:childTnLst>
                                    <p:animMotion origin="layout" path="M -4.16667E-7 2.22222E-6 L 0.203 -0.28403 " pathEditMode="relative" rAng="0" ptsTypes="AA">
                                      <p:cBhvr>
                                        <p:cTn id="39" dur="2000" fill="hold"/>
                                        <p:tgtEl>
                                          <p:spTgt spid="15"/>
                                        </p:tgtEl>
                                        <p:attrNameLst>
                                          <p:attrName>ppt_x</p:attrName>
                                          <p:attrName>ppt_y</p:attrName>
                                        </p:attrNameLst>
                                      </p:cBhvr>
                                      <p:rCtr x="10143" y="-14213"/>
                                    </p:animMotion>
                                  </p:childTnLst>
                                </p:cTn>
                              </p:par>
                            </p:childTnLst>
                          </p:cTn>
                        </p:par>
                      </p:childTnLst>
                    </p:cTn>
                  </p:par>
                  <p:par>
                    <p:cTn id="40" fill="hold">
                      <p:stCondLst>
                        <p:cond delay="indefinite"/>
                      </p:stCondLst>
                      <p:childTnLst>
                        <p:par>
                          <p:cTn id="41" fill="hold">
                            <p:stCondLst>
                              <p:cond delay="0"/>
                            </p:stCondLst>
                            <p:childTnLst>
                              <p:par>
                                <p:cTn id="42" presetID="56" presetClass="path" presetSubtype="0" accel="50000" decel="50000" fill="hold" grpId="0" nodeType="clickEffect">
                                  <p:stCondLst>
                                    <p:cond delay="0"/>
                                  </p:stCondLst>
                                  <p:childTnLst>
                                    <p:animMotion origin="layout" path="M -2.29167E-6 2.22222E-6 L 0.55599 -0.33148 " pathEditMode="relative" rAng="0" ptsTypes="AA">
                                      <p:cBhvr>
                                        <p:cTn id="43" dur="2000" fill="hold"/>
                                        <p:tgtEl>
                                          <p:spTgt spid="16"/>
                                        </p:tgtEl>
                                        <p:attrNameLst>
                                          <p:attrName>ppt_x</p:attrName>
                                          <p:attrName>ppt_y</p:attrName>
                                        </p:attrNameLst>
                                      </p:cBhvr>
                                      <p:rCtr x="27799" y="-16574"/>
                                    </p:animMotion>
                                  </p:childTnLst>
                                </p:cTn>
                              </p:par>
                            </p:childTnLst>
                          </p:cTn>
                        </p:par>
                      </p:childTnLst>
                    </p:cTn>
                  </p:par>
                  <p:par>
                    <p:cTn id="44" fill="hold">
                      <p:stCondLst>
                        <p:cond delay="indefinite"/>
                      </p:stCondLst>
                      <p:childTnLst>
                        <p:par>
                          <p:cTn id="45" fill="hold">
                            <p:stCondLst>
                              <p:cond delay="0"/>
                            </p:stCondLst>
                            <p:childTnLst>
                              <p:par>
                                <p:cTn id="46" presetID="56" presetClass="path" presetSubtype="0" accel="50000" decel="50000" fill="hold" grpId="0" nodeType="clickEffect">
                                  <p:stCondLst>
                                    <p:cond delay="0"/>
                                  </p:stCondLst>
                                  <p:childTnLst>
                                    <p:animMotion origin="layout" path="M -1.04167E-6 2.22222E-6 L 0.1918 -0.28403 " pathEditMode="relative" rAng="0" ptsTypes="AA">
                                      <p:cBhvr>
                                        <p:cTn id="47" dur="2000" fill="hold"/>
                                        <p:tgtEl>
                                          <p:spTgt spid="17"/>
                                        </p:tgtEl>
                                        <p:attrNameLst>
                                          <p:attrName>ppt_x</p:attrName>
                                          <p:attrName>ppt_y</p:attrName>
                                        </p:attrNameLst>
                                      </p:cBhvr>
                                      <p:rCtr x="9583" y="-14213"/>
                                    </p:animMotion>
                                  </p:childTnLst>
                                </p:cTn>
                              </p:par>
                            </p:childTnLst>
                          </p:cTn>
                        </p:par>
                      </p:childTnLst>
                    </p:cTn>
                  </p:par>
                  <p:par>
                    <p:cTn id="48" fill="hold">
                      <p:stCondLst>
                        <p:cond delay="indefinite"/>
                      </p:stCondLst>
                      <p:childTnLst>
                        <p:par>
                          <p:cTn id="49" fill="hold">
                            <p:stCondLst>
                              <p:cond delay="0"/>
                            </p:stCondLst>
                            <p:childTnLst>
                              <p:par>
                                <p:cTn id="50" presetID="56" presetClass="path" presetSubtype="0" accel="50000" decel="50000" fill="hold" grpId="0" nodeType="clickEffect">
                                  <p:stCondLst>
                                    <p:cond delay="0"/>
                                  </p:stCondLst>
                                  <p:childTnLst>
                                    <p:animMotion origin="layout" path="M 1.66667E-6 2.22222E-6 L 0.24987 -0.16759 " pathEditMode="relative" rAng="0" ptsTypes="AA">
                                      <p:cBhvr>
                                        <p:cTn id="51" dur="2000" fill="hold"/>
                                        <p:tgtEl>
                                          <p:spTgt spid="18"/>
                                        </p:tgtEl>
                                        <p:attrNameLst>
                                          <p:attrName>ppt_x</p:attrName>
                                          <p:attrName>ppt_y</p:attrName>
                                        </p:attrNameLst>
                                      </p:cBhvr>
                                      <p:rCtr x="12487" y="-8380"/>
                                    </p:animMotion>
                                  </p:childTnLst>
                                </p:cTn>
                              </p:par>
                            </p:childTnLst>
                          </p:cTn>
                        </p:par>
                      </p:childTnLst>
                    </p:cTn>
                  </p:par>
                  <p:par>
                    <p:cTn id="52" fill="hold">
                      <p:stCondLst>
                        <p:cond delay="indefinite"/>
                      </p:stCondLst>
                      <p:childTnLst>
                        <p:par>
                          <p:cTn id="53" fill="hold">
                            <p:stCondLst>
                              <p:cond delay="0"/>
                            </p:stCondLst>
                            <p:childTnLst>
                              <p:par>
                                <p:cTn id="54" presetID="64" presetClass="path" presetSubtype="0" accel="50000" decel="50000" fill="hold" grpId="0" nodeType="clickEffect">
                                  <p:stCondLst>
                                    <p:cond delay="0"/>
                                  </p:stCondLst>
                                  <p:childTnLst>
                                    <p:animMotion origin="layout" path="M 3.54167E-6 0 L -0.30039 -0.21944 " pathEditMode="relative" rAng="0" ptsTypes="AA">
                                      <p:cBhvr>
                                        <p:cTn id="55" dur="2000" fill="hold"/>
                                        <p:tgtEl>
                                          <p:spTgt spid="19"/>
                                        </p:tgtEl>
                                        <p:attrNameLst>
                                          <p:attrName>ppt_x</p:attrName>
                                          <p:attrName>ppt_y</p:attrName>
                                        </p:attrNameLst>
                                      </p:cBhvr>
                                      <p:rCtr x="-15026" y="-10972"/>
                                    </p:animMotion>
                                  </p:childTnLst>
                                </p:cTn>
                              </p:par>
                            </p:childTnLst>
                          </p:cTn>
                        </p:par>
                      </p:childTnLst>
                    </p:cTn>
                  </p:par>
                  <p:par>
                    <p:cTn id="56" fill="hold">
                      <p:stCondLst>
                        <p:cond delay="indefinite"/>
                      </p:stCondLst>
                      <p:childTnLst>
                        <p:par>
                          <p:cTn id="57" fill="hold">
                            <p:stCondLst>
                              <p:cond delay="0"/>
                            </p:stCondLst>
                            <p:childTnLst>
                              <p:par>
                                <p:cTn id="58" presetID="22" presetClass="exit" presetSubtype="4" fill="hold" grpId="0" nodeType="clickEffect">
                                  <p:stCondLst>
                                    <p:cond delay="0"/>
                                  </p:stCondLst>
                                  <p:childTnLst>
                                    <p:animEffect transition="out" filter="wipe(down)">
                                      <p:cBhvr>
                                        <p:cTn id="59" dur="500"/>
                                        <p:tgtEl>
                                          <p:spTgt spid="20"/>
                                        </p:tgtEl>
                                      </p:cBhvr>
                                    </p:animEffect>
                                    <p:set>
                                      <p:cBhvr>
                                        <p:cTn id="60"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p:bldP spid="15" grpId="0" animBg="1"/>
      <p:bldP spid="16"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Une image contenant dessin&#10;&#10;Description générée automatiquement">
            <a:extLst>
              <a:ext uri="{FF2B5EF4-FFF2-40B4-BE49-F238E27FC236}">
                <a16:creationId xmlns:a16="http://schemas.microsoft.com/office/drawing/2014/main" id="{7EC63C17-D615-45D9-A685-5B3529E75B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053" y="323525"/>
            <a:ext cx="1076325" cy="17907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18211FB4-3080-45DB-9A7D-50A80D594ED6}"/>
              </a:ext>
            </a:extLst>
          </p:cNvPr>
          <p:cNvSpPr txBox="1"/>
          <p:nvPr/>
        </p:nvSpPr>
        <p:spPr>
          <a:xfrm>
            <a:off x="1537209" y="178847"/>
            <a:ext cx="4443865" cy="5816977"/>
          </a:xfrm>
          <a:prstGeom prst="rect">
            <a:avLst/>
          </a:prstGeom>
          <a:solidFill>
            <a:srgbClr val="FFCCFF"/>
          </a:solidFill>
        </p:spPr>
        <p:txBody>
          <a:bodyPr wrap="square" rtlCol="0">
            <a:spAutoFit/>
          </a:bodyPr>
          <a:lstStyle/>
          <a:p>
            <a:pPr algn="ctr"/>
            <a:r>
              <a:rPr lang="fr-FR" sz="2400" b="1" dirty="0">
                <a:latin typeface="Arial" panose="020B0604020202020204" pitchFamily="34" charset="0"/>
                <a:cs typeface="Arial" panose="020B0604020202020204" pitchFamily="34" charset="0"/>
              </a:rPr>
              <a:t>Le nom</a:t>
            </a:r>
          </a:p>
          <a:p>
            <a:pPr algn="ctr"/>
            <a:endParaRPr lang="fr-FR" sz="2400" b="1"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Les mots qui désignent des </a:t>
            </a:r>
            <a:r>
              <a:rPr lang="fr-FR" sz="2400" b="1" dirty="0">
                <a:latin typeface="Arial" panose="020B0604020202020204" pitchFamily="34" charset="0"/>
                <a:cs typeface="Arial" panose="020B0604020202020204" pitchFamily="34" charset="0"/>
              </a:rPr>
              <a:t>personnes</a:t>
            </a:r>
            <a:r>
              <a:rPr lang="fr-FR" sz="2400" dirty="0">
                <a:latin typeface="Arial" panose="020B0604020202020204" pitchFamily="34" charset="0"/>
                <a:cs typeface="Arial" panose="020B0604020202020204" pitchFamily="34" charset="0"/>
              </a:rPr>
              <a:t>, des </a:t>
            </a:r>
            <a:r>
              <a:rPr lang="fr-FR" sz="2400" b="1" dirty="0">
                <a:latin typeface="Arial" panose="020B0604020202020204" pitchFamily="34" charset="0"/>
                <a:cs typeface="Arial" panose="020B0604020202020204" pitchFamily="34" charset="0"/>
              </a:rPr>
              <a:t>objets,</a:t>
            </a:r>
            <a:r>
              <a:rPr lang="fr-FR" sz="2400" dirty="0">
                <a:latin typeface="Arial" panose="020B0604020202020204" pitchFamily="34" charset="0"/>
                <a:cs typeface="Arial" panose="020B0604020202020204" pitchFamily="34" charset="0"/>
              </a:rPr>
              <a:t> des </a:t>
            </a:r>
            <a:r>
              <a:rPr lang="fr-FR" sz="2400" b="1" dirty="0">
                <a:latin typeface="Arial" panose="020B0604020202020204" pitchFamily="34" charset="0"/>
                <a:cs typeface="Arial" panose="020B0604020202020204" pitchFamily="34" charset="0"/>
              </a:rPr>
              <a:t>endroits</a:t>
            </a:r>
            <a:r>
              <a:rPr lang="fr-FR" sz="2400" dirty="0">
                <a:latin typeface="Arial" panose="020B0604020202020204" pitchFamily="34" charset="0"/>
                <a:cs typeface="Arial" panose="020B0604020202020204" pitchFamily="34" charset="0"/>
              </a:rPr>
              <a:t>, des </a:t>
            </a:r>
            <a:r>
              <a:rPr lang="fr-FR" sz="2400" b="1" dirty="0">
                <a:latin typeface="Arial" panose="020B0604020202020204" pitchFamily="34" charset="0"/>
                <a:cs typeface="Arial" panose="020B0604020202020204" pitchFamily="34" charset="0"/>
              </a:rPr>
              <a:t>animaux</a:t>
            </a:r>
            <a:r>
              <a:rPr lang="fr-FR" sz="2400" dirty="0">
                <a:latin typeface="Arial" panose="020B0604020202020204" pitchFamily="34" charset="0"/>
                <a:cs typeface="Arial" panose="020B0604020202020204" pitchFamily="34" charset="0"/>
              </a:rPr>
              <a:t> sont des noms.</a:t>
            </a: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Les </a:t>
            </a:r>
            <a:r>
              <a:rPr lang="fr-FR" sz="2400" b="1" dirty="0">
                <a:latin typeface="Arial" panose="020B0604020202020204" pitchFamily="34" charset="0"/>
                <a:cs typeface="Arial" panose="020B0604020202020204" pitchFamily="34" charset="0"/>
              </a:rPr>
              <a:t>noms communs </a:t>
            </a:r>
            <a:r>
              <a:rPr lang="fr-FR" sz="2400" dirty="0">
                <a:latin typeface="Arial" panose="020B0604020202020204" pitchFamily="34" charset="0"/>
                <a:cs typeface="Arial" panose="020B0604020202020204" pitchFamily="34" charset="0"/>
              </a:rPr>
              <a:t>sont précédés d’un petit mot que l’on nomme déterminant.</a:t>
            </a:r>
          </a:p>
          <a:p>
            <a:pPr algn="ctr"/>
            <a:r>
              <a:rPr lang="fr-FR" dirty="0">
                <a:latin typeface="Arial" panose="020B0604020202020204" pitchFamily="34" charset="0"/>
                <a:cs typeface="Arial" panose="020B0604020202020204" pitchFamily="34" charset="0"/>
              </a:rPr>
              <a:t>Ex : un ours / la maîtresse / des balles</a:t>
            </a: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Les </a:t>
            </a:r>
            <a:r>
              <a:rPr lang="fr-FR" sz="2400" b="1" dirty="0">
                <a:latin typeface="Arial" panose="020B0604020202020204" pitchFamily="34" charset="0"/>
                <a:cs typeface="Arial" panose="020B0604020202020204" pitchFamily="34" charset="0"/>
              </a:rPr>
              <a:t>noms propres </a:t>
            </a:r>
            <a:r>
              <a:rPr lang="fr-FR" sz="2400" dirty="0">
                <a:latin typeface="Arial" panose="020B0604020202020204" pitchFamily="34" charset="0"/>
                <a:cs typeface="Arial" panose="020B0604020202020204" pitchFamily="34" charset="0"/>
              </a:rPr>
              <a:t>commencent par une majuscule.</a:t>
            </a:r>
          </a:p>
          <a:p>
            <a:pPr algn="ctr"/>
            <a:r>
              <a:rPr lang="fr-FR" dirty="0">
                <a:latin typeface="Arial" panose="020B0604020202020204" pitchFamily="34" charset="0"/>
                <a:cs typeface="Arial" panose="020B0604020202020204" pitchFamily="34" charset="0"/>
              </a:rPr>
              <a:t>Ex : le Maroc / Saint-Etienne / Léonard</a:t>
            </a:r>
          </a:p>
        </p:txBody>
      </p:sp>
      <p:sp>
        <p:nvSpPr>
          <p:cNvPr id="4" name="ZoneTexte 3">
            <a:extLst>
              <a:ext uri="{FF2B5EF4-FFF2-40B4-BE49-F238E27FC236}">
                <a16:creationId xmlns:a16="http://schemas.microsoft.com/office/drawing/2014/main" id="{76663B6B-465C-43D6-AC89-9C06B0FAD699}"/>
              </a:ext>
            </a:extLst>
          </p:cNvPr>
          <p:cNvSpPr txBox="1"/>
          <p:nvPr/>
        </p:nvSpPr>
        <p:spPr>
          <a:xfrm>
            <a:off x="6636529" y="249379"/>
            <a:ext cx="4954973" cy="1938992"/>
          </a:xfrm>
          <a:prstGeom prst="rect">
            <a:avLst/>
          </a:prstGeom>
          <a:solidFill>
            <a:srgbClr val="FFCCFF"/>
          </a:solidFill>
        </p:spPr>
        <p:txBody>
          <a:bodyPr wrap="square" rtlCol="0">
            <a:spAutoFit/>
          </a:bodyPr>
          <a:lstStyle/>
          <a:p>
            <a:pPr algn="ctr"/>
            <a:r>
              <a:rPr lang="fr-FR" sz="2400" b="1" dirty="0">
                <a:latin typeface="Arial" panose="020B0604020202020204" pitchFamily="34" charset="0"/>
                <a:cs typeface="Arial" panose="020B0604020202020204" pitchFamily="34" charset="0"/>
              </a:rPr>
              <a:t>Les articles</a:t>
            </a:r>
          </a:p>
          <a:p>
            <a:pPr algn="just"/>
            <a:endParaRPr lang="fr-FR" sz="2400" dirty="0">
              <a:latin typeface="Arial" panose="020B0604020202020204" pitchFamily="34" charset="0"/>
              <a:cs typeface="Arial" panose="020B0604020202020204" pitchFamily="34" charset="0"/>
            </a:endParaRPr>
          </a:p>
          <a:p>
            <a:pPr algn="just"/>
            <a:r>
              <a:rPr lang="fr-FR" sz="2400" dirty="0">
                <a:latin typeface="Arial" panose="020B0604020202020204" pitchFamily="34" charset="0"/>
                <a:cs typeface="Arial" panose="020B0604020202020204" pitchFamily="34" charset="0"/>
              </a:rPr>
              <a:t>Les articles sont des déterminants qui indiquent le </a:t>
            </a:r>
            <a:r>
              <a:rPr lang="fr-FR" sz="2400" b="1" dirty="0">
                <a:latin typeface="Arial" panose="020B0604020202020204" pitchFamily="34" charset="0"/>
                <a:cs typeface="Arial" panose="020B0604020202020204" pitchFamily="34" charset="0"/>
              </a:rPr>
              <a:t>genre</a:t>
            </a:r>
            <a:r>
              <a:rPr lang="fr-FR" sz="2400" dirty="0">
                <a:latin typeface="Arial" panose="020B0604020202020204" pitchFamily="34" charset="0"/>
                <a:cs typeface="Arial" panose="020B0604020202020204" pitchFamily="34" charset="0"/>
              </a:rPr>
              <a:t> et le </a:t>
            </a:r>
            <a:r>
              <a:rPr lang="fr-FR" sz="2400" b="1" dirty="0">
                <a:latin typeface="Arial" panose="020B0604020202020204" pitchFamily="34" charset="0"/>
                <a:cs typeface="Arial" panose="020B0604020202020204" pitchFamily="34" charset="0"/>
              </a:rPr>
              <a:t>nombre</a:t>
            </a:r>
            <a:r>
              <a:rPr lang="fr-FR" sz="2400" dirty="0">
                <a:latin typeface="Arial" panose="020B0604020202020204" pitchFamily="34" charset="0"/>
                <a:cs typeface="Arial" panose="020B0604020202020204" pitchFamily="34" charset="0"/>
              </a:rPr>
              <a:t> du nom commun.</a:t>
            </a:r>
          </a:p>
        </p:txBody>
      </p:sp>
      <p:graphicFrame>
        <p:nvGraphicFramePr>
          <p:cNvPr id="6" name="Tableau 6">
            <a:extLst>
              <a:ext uri="{FF2B5EF4-FFF2-40B4-BE49-F238E27FC236}">
                <a16:creationId xmlns:a16="http://schemas.microsoft.com/office/drawing/2014/main" id="{9662F581-F5ED-4804-988E-76D6B26F3AF0}"/>
              </a:ext>
            </a:extLst>
          </p:cNvPr>
          <p:cNvGraphicFramePr>
            <a:graphicFrameLocks noGrp="1"/>
          </p:cNvGraphicFramePr>
          <p:nvPr>
            <p:extLst>
              <p:ext uri="{D42A27DB-BD31-4B8C-83A1-F6EECF244321}">
                <p14:modId xmlns:p14="http://schemas.microsoft.com/office/powerpoint/2010/main" val="2679116631"/>
              </p:ext>
            </p:extLst>
          </p:nvPr>
        </p:nvGraphicFramePr>
        <p:xfrm>
          <a:off x="6235905" y="2482944"/>
          <a:ext cx="5756222" cy="2560320"/>
        </p:xfrm>
        <a:graphic>
          <a:graphicData uri="http://schemas.openxmlformats.org/drawingml/2006/table">
            <a:tbl>
              <a:tblPr firstRow="1" bandRow="1">
                <a:tableStyleId>{5940675A-B579-460E-94D1-54222C63F5DA}</a:tableStyleId>
              </a:tblPr>
              <a:tblGrid>
                <a:gridCol w="1439056">
                  <a:extLst>
                    <a:ext uri="{9D8B030D-6E8A-4147-A177-3AD203B41FA5}">
                      <a16:colId xmlns:a16="http://schemas.microsoft.com/office/drawing/2014/main" val="613776339"/>
                    </a:ext>
                  </a:extLst>
                </a:gridCol>
                <a:gridCol w="962368">
                  <a:extLst>
                    <a:ext uri="{9D8B030D-6E8A-4147-A177-3AD203B41FA5}">
                      <a16:colId xmlns:a16="http://schemas.microsoft.com/office/drawing/2014/main" val="2904901456"/>
                    </a:ext>
                  </a:extLst>
                </a:gridCol>
                <a:gridCol w="1118266">
                  <a:extLst>
                    <a:ext uri="{9D8B030D-6E8A-4147-A177-3AD203B41FA5}">
                      <a16:colId xmlns:a16="http://schemas.microsoft.com/office/drawing/2014/main" val="3077051659"/>
                    </a:ext>
                  </a:extLst>
                </a:gridCol>
                <a:gridCol w="1118266">
                  <a:extLst>
                    <a:ext uri="{9D8B030D-6E8A-4147-A177-3AD203B41FA5}">
                      <a16:colId xmlns:a16="http://schemas.microsoft.com/office/drawing/2014/main" val="2093676303"/>
                    </a:ext>
                  </a:extLst>
                </a:gridCol>
                <a:gridCol w="1118266">
                  <a:extLst>
                    <a:ext uri="{9D8B030D-6E8A-4147-A177-3AD203B41FA5}">
                      <a16:colId xmlns:a16="http://schemas.microsoft.com/office/drawing/2014/main" val="903989553"/>
                    </a:ext>
                  </a:extLst>
                </a:gridCol>
              </a:tblGrid>
              <a:tr h="370840">
                <a:tc>
                  <a:txBody>
                    <a:bodyPr/>
                    <a:lstStyle/>
                    <a:p>
                      <a:endParaRPr lang="fr-FR" sz="2400" dirty="0">
                        <a:latin typeface="Arial" panose="020B0604020202020204" pitchFamily="34" charset="0"/>
                        <a:cs typeface="Arial" panose="020B0604020202020204" pitchFamily="34" charset="0"/>
                      </a:endParaRPr>
                    </a:p>
                  </a:txBody>
                  <a:tcPr/>
                </a:tc>
                <a:tc gridSpan="2">
                  <a:txBody>
                    <a:bodyPr/>
                    <a:lstStyle/>
                    <a:p>
                      <a:pPr algn="ctr"/>
                      <a:r>
                        <a:rPr lang="fr-FR" sz="2400" dirty="0">
                          <a:latin typeface="Arial" panose="020B0604020202020204" pitchFamily="34" charset="0"/>
                          <a:cs typeface="Arial" panose="020B0604020202020204" pitchFamily="34" charset="0"/>
                        </a:rPr>
                        <a:t>indéfini</a:t>
                      </a:r>
                    </a:p>
                  </a:txBody>
                  <a:tcPr>
                    <a:solidFill>
                      <a:srgbClr val="FFCCFF"/>
                    </a:solidFill>
                  </a:tcPr>
                </a:tc>
                <a:tc hMerge="1">
                  <a:txBody>
                    <a:bodyPr/>
                    <a:lstStyle/>
                    <a:p>
                      <a:endParaRPr lang="fr-FR" dirty="0"/>
                    </a:p>
                  </a:txBody>
                  <a:tcPr/>
                </a:tc>
                <a:tc gridSpan="2">
                  <a:txBody>
                    <a:bodyPr/>
                    <a:lstStyle/>
                    <a:p>
                      <a:pPr algn="ctr"/>
                      <a:r>
                        <a:rPr lang="fr-FR" sz="2400" dirty="0">
                          <a:latin typeface="Arial" panose="020B0604020202020204" pitchFamily="34" charset="0"/>
                          <a:cs typeface="Arial" panose="020B0604020202020204" pitchFamily="34" charset="0"/>
                        </a:rPr>
                        <a:t>défini</a:t>
                      </a:r>
                    </a:p>
                  </a:txBody>
                  <a:tcPr>
                    <a:solidFill>
                      <a:srgbClr val="FFCCFF"/>
                    </a:solidFill>
                  </a:tcPr>
                </a:tc>
                <a:tc hMerge="1">
                  <a:txBody>
                    <a:bodyPr/>
                    <a:lstStyle/>
                    <a:p>
                      <a:endParaRPr lang="fr-FR" dirty="0"/>
                    </a:p>
                  </a:txBody>
                  <a:tcPr/>
                </a:tc>
                <a:extLst>
                  <a:ext uri="{0D108BD9-81ED-4DB2-BD59-A6C34878D82A}">
                    <a16:rowId xmlns:a16="http://schemas.microsoft.com/office/drawing/2014/main" val="1054483190"/>
                  </a:ext>
                </a:extLst>
              </a:tr>
              <a:tr h="370840">
                <a:tc>
                  <a:txBody>
                    <a:bodyPr/>
                    <a:lstStyle/>
                    <a:p>
                      <a:endParaRPr lang="fr-FR" sz="2400" dirty="0">
                        <a:latin typeface="Arial" panose="020B0604020202020204" pitchFamily="34" charset="0"/>
                        <a:cs typeface="Arial" panose="020B0604020202020204" pitchFamily="34" charset="0"/>
                      </a:endParaRPr>
                    </a:p>
                  </a:txBody>
                  <a:tcPr/>
                </a:tc>
                <a:tc>
                  <a:txBody>
                    <a:bodyPr/>
                    <a:lstStyle/>
                    <a:p>
                      <a:pPr algn="ctr"/>
                      <a:r>
                        <a:rPr lang="fr-FR" sz="2400" dirty="0">
                          <a:latin typeface="Arial" panose="020B0604020202020204" pitchFamily="34" charset="0"/>
                          <a:cs typeface="Arial" panose="020B0604020202020204" pitchFamily="34" charset="0"/>
                        </a:rPr>
                        <a:t>M</a:t>
                      </a:r>
                    </a:p>
                  </a:txBody>
                  <a:tcPr/>
                </a:tc>
                <a:tc>
                  <a:txBody>
                    <a:bodyPr/>
                    <a:lstStyle/>
                    <a:p>
                      <a:pPr algn="ctr"/>
                      <a:r>
                        <a:rPr lang="fr-FR" sz="2400" dirty="0">
                          <a:latin typeface="Arial" panose="020B0604020202020204" pitchFamily="34" charset="0"/>
                          <a:cs typeface="Arial" panose="020B0604020202020204" pitchFamily="34" charset="0"/>
                        </a:rPr>
                        <a:t>F</a:t>
                      </a:r>
                    </a:p>
                  </a:txBody>
                  <a:tcPr/>
                </a:tc>
                <a:tc>
                  <a:txBody>
                    <a:bodyPr/>
                    <a:lstStyle/>
                    <a:p>
                      <a:pPr algn="ctr"/>
                      <a:r>
                        <a:rPr lang="fr-FR" sz="2400" dirty="0">
                          <a:latin typeface="Arial" panose="020B0604020202020204" pitchFamily="34" charset="0"/>
                          <a:cs typeface="Arial" panose="020B0604020202020204" pitchFamily="34" charset="0"/>
                        </a:rPr>
                        <a:t>M</a:t>
                      </a:r>
                    </a:p>
                  </a:txBody>
                  <a:tcPr/>
                </a:tc>
                <a:tc>
                  <a:txBody>
                    <a:bodyPr/>
                    <a:lstStyle/>
                    <a:p>
                      <a:pPr algn="ctr"/>
                      <a:r>
                        <a:rPr lang="fr-FR" sz="2400" dirty="0">
                          <a:latin typeface="Arial" panose="020B0604020202020204" pitchFamily="34" charset="0"/>
                          <a:cs typeface="Arial" panose="020B0604020202020204" pitchFamily="34" charset="0"/>
                        </a:rPr>
                        <a:t>F</a:t>
                      </a:r>
                    </a:p>
                  </a:txBody>
                  <a:tcPr/>
                </a:tc>
                <a:extLst>
                  <a:ext uri="{0D108BD9-81ED-4DB2-BD59-A6C34878D82A}">
                    <a16:rowId xmlns:a16="http://schemas.microsoft.com/office/drawing/2014/main" val="1297135209"/>
                  </a:ext>
                </a:extLst>
              </a:tr>
              <a:tr h="370840">
                <a:tc>
                  <a:txBody>
                    <a:bodyPr/>
                    <a:lstStyle/>
                    <a:p>
                      <a:r>
                        <a:rPr lang="fr-FR" sz="2400" dirty="0">
                          <a:latin typeface="Arial" panose="020B0604020202020204" pitchFamily="34" charset="0"/>
                          <a:cs typeface="Arial" panose="020B0604020202020204" pitchFamily="34" charset="0"/>
                        </a:rPr>
                        <a:t>singulier</a:t>
                      </a:r>
                    </a:p>
                  </a:txBody>
                  <a:tcPr/>
                </a:tc>
                <a:tc>
                  <a:txBody>
                    <a:bodyPr/>
                    <a:lstStyle/>
                    <a:p>
                      <a:pPr algn="ctr"/>
                      <a:r>
                        <a:rPr lang="fr-FR" sz="2400" dirty="0">
                          <a:latin typeface="Arial" panose="020B0604020202020204" pitchFamily="34" charset="0"/>
                          <a:cs typeface="Arial" panose="020B0604020202020204" pitchFamily="34" charset="0"/>
                        </a:rPr>
                        <a:t>un</a:t>
                      </a:r>
                    </a:p>
                  </a:txBody>
                  <a:tcPr/>
                </a:tc>
                <a:tc>
                  <a:txBody>
                    <a:bodyPr/>
                    <a:lstStyle/>
                    <a:p>
                      <a:pPr algn="ctr"/>
                      <a:r>
                        <a:rPr lang="fr-FR" sz="2400" dirty="0">
                          <a:latin typeface="Arial" panose="020B0604020202020204" pitchFamily="34" charset="0"/>
                          <a:cs typeface="Arial" panose="020B0604020202020204" pitchFamily="34" charset="0"/>
                        </a:rPr>
                        <a:t>une</a:t>
                      </a:r>
                    </a:p>
                  </a:txBody>
                  <a:tcPr/>
                </a:tc>
                <a:tc>
                  <a:txBody>
                    <a:bodyPr/>
                    <a:lstStyle/>
                    <a:p>
                      <a:pPr algn="ctr"/>
                      <a:r>
                        <a:rPr lang="fr-FR" sz="2400" dirty="0">
                          <a:latin typeface="Arial" panose="020B0604020202020204" pitchFamily="34" charset="0"/>
                          <a:cs typeface="Arial" panose="020B0604020202020204" pitchFamily="34" charset="0"/>
                        </a:rPr>
                        <a:t>le</a:t>
                      </a:r>
                    </a:p>
                    <a:p>
                      <a:pPr algn="ctr"/>
                      <a:r>
                        <a:rPr lang="fr-FR" sz="2400" dirty="0">
                          <a:latin typeface="Arial" panose="020B0604020202020204" pitchFamily="34" charset="0"/>
                          <a:cs typeface="Arial" panose="020B0604020202020204" pitchFamily="34" charset="0"/>
                        </a:rPr>
                        <a:t>l’</a:t>
                      </a:r>
                    </a:p>
                  </a:txBody>
                  <a:tcPr/>
                </a:tc>
                <a:tc>
                  <a:txBody>
                    <a:bodyPr/>
                    <a:lstStyle/>
                    <a:p>
                      <a:pPr algn="ctr"/>
                      <a:r>
                        <a:rPr lang="fr-FR" sz="2400" dirty="0">
                          <a:latin typeface="Arial" panose="020B0604020202020204" pitchFamily="34" charset="0"/>
                          <a:cs typeface="Arial" panose="020B0604020202020204" pitchFamily="34" charset="0"/>
                        </a:rPr>
                        <a:t>la</a:t>
                      </a:r>
                    </a:p>
                    <a:p>
                      <a:pPr algn="ctr"/>
                      <a:r>
                        <a:rPr lang="fr-FR" sz="2400" dirty="0">
                          <a:latin typeface="Arial" panose="020B0604020202020204" pitchFamily="34" charset="0"/>
                          <a:cs typeface="Arial" panose="020B0604020202020204" pitchFamily="34" charset="0"/>
                        </a:rPr>
                        <a:t>l’</a:t>
                      </a:r>
                    </a:p>
                  </a:txBody>
                  <a:tcPr/>
                </a:tc>
                <a:extLst>
                  <a:ext uri="{0D108BD9-81ED-4DB2-BD59-A6C34878D82A}">
                    <a16:rowId xmlns:a16="http://schemas.microsoft.com/office/drawing/2014/main" val="1656714377"/>
                  </a:ext>
                </a:extLst>
              </a:tr>
              <a:tr h="370840">
                <a:tc>
                  <a:txBody>
                    <a:bodyPr/>
                    <a:lstStyle/>
                    <a:p>
                      <a:pPr algn="l"/>
                      <a:r>
                        <a:rPr lang="fr-FR" sz="2400" dirty="0">
                          <a:latin typeface="Arial" panose="020B0604020202020204" pitchFamily="34" charset="0"/>
                          <a:cs typeface="Arial" panose="020B0604020202020204" pitchFamily="34" charset="0"/>
                        </a:rPr>
                        <a:t>pluriel</a:t>
                      </a:r>
                    </a:p>
                  </a:txBody>
                  <a:tcPr/>
                </a:tc>
                <a:tc>
                  <a:txBody>
                    <a:bodyPr/>
                    <a:lstStyle/>
                    <a:p>
                      <a:pPr algn="ctr"/>
                      <a:r>
                        <a:rPr lang="fr-FR" sz="2400" dirty="0">
                          <a:latin typeface="Arial" panose="020B0604020202020204" pitchFamily="34" charset="0"/>
                          <a:cs typeface="Arial" panose="020B0604020202020204" pitchFamily="34" charset="0"/>
                        </a:rPr>
                        <a:t>des</a:t>
                      </a:r>
                    </a:p>
                    <a:p>
                      <a:pPr algn="ctr"/>
                      <a:r>
                        <a:rPr lang="fr-FR" sz="2400" dirty="0">
                          <a:latin typeface="Arial" panose="020B0604020202020204" pitchFamily="34" charset="0"/>
                          <a:cs typeface="Arial" panose="020B0604020202020204" pitchFamily="34" charset="0"/>
                        </a:rPr>
                        <a:t>de</a:t>
                      </a:r>
                    </a:p>
                  </a:txBody>
                  <a:tcPr/>
                </a:tc>
                <a:tc>
                  <a:txBody>
                    <a:bodyPr/>
                    <a:lstStyle/>
                    <a:p>
                      <a:pPr algn="ctr"/>
                      <a:r>
                        <a:rPr lang="fr-FR" sz="2400" dirty="0">
                          <a:latin typeface="Arial" panose="020B0604020202020204" pitchFamily="34" charset="0"/>
                          <a:cs typeface="Arial" panose="020B0604020202020204" pitchFamily="34" charset="0"/>
                        </a:rPr>
                        <a:t>des</a:t>
                      </a:r>
                    </a:p>
                    <a:p>
                      <a:pPr algn="ctr"/>
                      <a:r>
                        <a:rPr lang="fr-FR" sz="2400" dirty="0">
                          <a:latin typeface="Arial" panose="020B0604020202020204" pitchFamily="34" charset="0"/>
                          <a:cs typeface="Arial" panose="020B0604020202020204" pitchFamily="34" charset="0"/>
                        </a:rPr>
                        <a:t>de</a:t>
                      </a:r>
                    </a:p>
                  </a:txBody>
                  <a:tcPr/>
                </a:tc>
                <a:tc>
                  <a:txBody>
                    <a:bodyPr/>
                    <a:lstStyle/>
                    <a:p>
                      <a:pPr algn="ctr"/>
                      <a:r>
                        <a:rPr lang="fr-FR" sz="2400">
                          <a:latin typeface="Arial" panose="020B0604020202020204" pitchFamily="34" charset="0"/>
                          <a:cs typeface="Arial" panose="020B0604020202020204" pitchFamily="34" charset="0"/>
                        </a:rPr>
                        <a:t>les</a:t>
                      </a:r>
                    </a:p>
                  </a:txBody>
                  <a:tcPr/>
                </a:tc>
                <a:tc>
                  <a:txBody>
                    <a:bodyPr/>
                    <a:lstStyle/>
                    <a:p>
                      <a:pPr algn="ctr"/>
                      <a:r>
                        <a:rPr lang="fr-FR" sz="2400" dirty="0">
                          <a:latin typeface="Arial" panose="020B0604020202020204" pitchFamily="34" charset="0"/>
                          <a:cs typeface="Arial" panose="020B0604020202020204" pitchFamily="34" charset="0"/>
                        </a:rPr>
                        <a:t>les</a:t>
                      </a:r>
                    </a:p>
                  </a:txBody>
                  <a:tcPr/>
                </a:tc>
                <a:extLst>
                  <a:ext uri="{0D108BD9-81ED-4DB2-BD59-A6C34878D82A}">
                    <a16:rowId xmlns:a16="http://schemas.microsoft.com/office/drawing/2014/main" val="256798312"/>
                  </a:ext>
                </a:extLst>
              </a:tr>
            </a:tbl>
          </a:graphicData>
        </a:graphic>
      </p:graphicFrame>
    </p:spTree>
    <p:extLst>
      <p:ext uri="{BB962C8B-B14F-4D97-AF65-F5344CB8AC3E}">
        <p14:creationId xmlns:p14="http://schemas.microsoft.com/office/powerpoint/2010/main" val="1809031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mpImg" descr="Boy Exercice d'apprentissage de l'école Banque d'images - 33384901">
            <a:extLst>
              <a:ext uri="{FF2B5EF4-FFF2-40B4-BE49-F238E27FC236}">
                <a16:creationId xmlns:a16="http://schemas.microsoft.com/office/drawing/2014/main" id="{B3620A31-6453-4A06-BBBA-130982106F0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778" y="341332"/>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6DCA3B1B-C3D6-43E6-8154-02211A243730}"/>
              </a:ext>
            </a:extLst>
          </p:cNvPr>
          <p:cNvSpPr txBox="1"/>
          <p:nvPr/>
        </p:nvSpPr>
        <p:spPr>
          <a:xfrm>
            <a:off x="2548328" y="341332"/>
            <a:ext cx="7615003"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Indique le genre et le nombre des noms surlignés</a:t>
            </a:r>
          </a:p>
        </p:txBody>
      </p:sp>
      <p:graphicFrame>
        <p:nvGraphicFramePr>
          <p:cNvPr id="5" name="Tableau 5">
            <a:extLst>
              <a:ext uri="{FF2B5EF4-FFF2-40B4-BE49-F238E27FC236}">
                <a16:creationId xmlns:a16="http://schemas.microsoft.com/office/drawing/2014/main" id="{6A46AFC8-98FA-4B63-B344-DE39A5BBE113}"/>
              </a:ext>
            </a:extLst>
          </p:cNvPr>
          <p:cNvGraphicFramePr>
            <a:graphicFrameLocks noGrp="1"/>
          </p:cNvGraphicFramePr>
          <p:nvPr>
            <p:extLst>
              <p:ext uri="{D42A27DB-BD31-4B8C-83A1-F6EECF244321}">
                <p14:modId xmlns:p14="http://schemas.microsoft.com/office/powerpoint/2010/main" val="1135213256"/>
              </p:ext>
            </p:extLst>
          </p:nvPr>
        </p:nvGraphicFramePr>
        <p:xfrm>
          <a:off x="2548328" y="1403871"/>
          <a:ext cx="7824865" cy="4088880"/>
        </p:xfrm>
        <a:graphic>
          <a:graphicData uri="http://schemas.openxmlformats.org/drawingml/2006/table">
            <a:tbl>
              <a:tblPr firstRow="1" bandRow="1">
                <a:tableStyleId>{5940675A-B579-460E-94D1-54222C63F5DA}</a:tableStyleId>
              </a:tblPr>
              <a:tblGrid>
                <a:gridCol w="6685614">
                  <a:extLst>
                    <a:ext uri="{9D8B030D-6E8A-4147-A177-3AD203B41FA5}">
                      <a16:colId xmlns:a16="http://schemas.microsoft.com/office/drawing/2014/main" val="4224942287"/>
                    </a:ext>
                  </a:extLst>
                </a:gridCol>
                <a:gridCol w="1139251">
                  <a:extLst>
                    <a:ext uri="{9D8B030D-6E8A-4147-A177-3AD203B41FA5}">
                      <a16:colId xmlns:a16="http://schemas.microsoft.com/office/drawing/2014/main" val="2608459321"/>
                    </a:ext>
                  </a:extLst>
                </a:gridCol>
              </a:tblGrid>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latin typeface="Arial" panose="020B0604020202020204" pitchFamily="34" charset="0"/>
                          <a:cs typeface="Arial" panose="020B0604020202020204" pitchFamily="34" charset="0"/>
                        </a:rPr>
                        <a:t>Tu viens à </a:t>
                      </a:r>
                      <a:r>
                        <a:rPr lang="fr-FR" sz="2400" u="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l’ </a:t>
                      </a:r>
                      <a:r>
                        <a:rPr lang="fr-FR" sz="2400" u="none" dirty="0">
                          <a:effectLst>
                            <a:outerShdw blurRad="38100" dist="38100" dir="2700000" algn="tl">
                              <a:srgbClr val="000000">
                                <a:alpha val="43137"/>
                              </a:srgbClr>
                            </a:outerShdw>
                          </a:effectLst>
                          <a:highlight>
                            <a:srgbClr val="00FFFF"/>
                          </a:highlight>
                          <a:latin typeface="Arial" panose="020B0604020202020204" pitchFamily="34" charset="0"/>
                          <a:cs typeface="Arial" panose="020B0604020202020204" pitchFamily="34" charset="0"/>
                        </a:rPr>
                        <a:t>école</a:t>
                      </a:r>
                      <a:r>
                        <a:rPr lang="fr-FR" sz="2400" dirty="0">
                          <a:latin typeface="Arial" panose="020B0604020202020204" pitchFamily="34" charset="0"/>
                          <a:cs typeface="Arial" panose="020B0604020202020204" pitchFamily="34" charset="0"/>
                        </a:rPr>
                        <a:t>.</a:t>
                      </a:r>
                    </a:p>
                  </a:txBody>
                  <a:tcPr/>
                </a:tc>
                <a:tc>
                  <a:txBody>
                    <a:bodyPr/>
                    <a:lstStyle/>
                    <a:p>
                      <a:endParaRPr lang="fr-FR"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00280432"/>
                  </a:ext>
                </a:extLst>
              </a:tr>
              <a:tr h="540000">
                <a:tc>
                  <a:txBody>
                    <a:bodyPr/>
                    <a:lstStyle/>
                    <a:p>
                      <a:r>
                        <a:rPr lang="fr-FR" sz="2400" b="1" dirty="0">
                          <a:latin typeface="Arial" panose="020B0604020202020204" pitchFamily="34" charset="0"/>
                          <a:cs typeface="Arial" panose="020B0604020202020204" pitchFamily="34" charset="0"/>
                        </a:rPr>
                        <a:t>Les </a:t>
                      </a:r>
                      <a:r>
                        <a:rPr lang="fr-FR" sz="2400" b="0" dirty="0">
                          <a:effectLst>
                            <a:outerShdw blurRad="38100" dist="38100" dir="2700000" algn="tl">
                              <a:srgbClr val="000000">
                                <a:alpha val="43137"/>
                              </a:srgbClr>
                            </a:outerShdw>
                          </a:effectLst>
                          <a:highlight>
                            <a:srgbClr val="00FFFF"/>
                          </a:highlight>
                          <a:latin typeface="Arial" panose="020B0604020202020204" pitchFamily="34" charset="0"/>
                          <a:cs typeface="Arial" panose="020B0604020202020204" pitchFamily="34" charset="0"/>
                        </a:rPr>
                        <a:t>animaux</a:t>
                      </a:r>
                      <a:r>
                        <a:rPr lang="fr-FR" sz="2400" b="1" dirty="0">
                          <a:highlight>
                            <a:srgbClr val="00FFFF"/>
                          </a:highlight>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féroces sont effrayants.</a:t>
                      </a:r>
                    </a:p>
                  </a:txBody>
                  <a:tcPr/>
                </a:tc>
                <a:tc>
                  <a:txBody>
                    <a:bodyPr/>
                    <a:lstStyle/>
                    <a:p>
                      <a:endParaRPr lang="fr-FR"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02732800"/>
                  </a:ext>
                </a:extLst>
              </a:tr>
              <a:tr h="540000">
                <a:tc>
                  <a:txBody>
                    <a:bodyPr/>
                    <a:lstStyle/>
                    <a:p>
                      <a:r>
                        <a:rPr lang="fr-FR" sz="2400" dirty="0">
                          <a:latin typeface="Arial" panose="020B0604020202020204" pitchFamily="34" charset="0"/>
                          <a:cs typeface="Arial" panose="020B0604020202020204" pitchFamily="34" charset="0"/>
                        </a:rPr>
                        <a:t>Tous les matins, je mange </a:t>
                      </a:r>
                      <a:r>
                        <a:rPr lang="fr-FR" sz="2400" b="1" dirty="0">
                          <a:latin typeface="Arial" panose="020B0604020202020204" pitchFamily="34" charset="0"/>
                          <a:cs typeface="Arial" panose="020B0604020202020204" pitchFamily="34" charset="0"/>
                        </a:rPr>
                        <a:t>une</a:t>
                      </a:r>
                      <a:r>
                        <a:rPr lang="fr-FR" sz="2400" dirty="0">
                          <a:latin typeface="Arial" panose="020B0604020202020204" pitchFamily="34" charset="0"/>
                          <a:cs typeface="Arial" panose="020B0604020202020204" pitchFamily="34" charset="0"/>
                        </a:rPr>
                        <a:t> </a:t>
                      </a:r>
                      <a:r>
                        <a:rPr lang="fr-FR" sz="2400" dirty="0">
                          <a:effectLst>
                            <a:outerShdw blurRad="38100" dist="38100" dir="2700000" algn="tl">
                              <a:srgbClr val="000000">
                                <a:alpha val="43137"/>
                              </a:srgbClr>
                            </a:outerShdw>
                          </a:effectLst>
                          <a:highlight>
                            <a:srgbClr val="00FFFF"/>
                          </a:highlight>
                          <a:latin typeface="Arial" panose="020B0604020202020204" pitchFamily="34" charset="0"/>
                          <a:cs typeface="Arial" panose="020B0604020202020204" pitchFamily="34" charset="0"/>
                        </a:rPr>
                        <a:t>tartine</a:t>
                      </a:r>
                      <a:r>
                        <a:rPr lang="fr-FR" sz="2400" dirty="0">
                          <a:latin typeface="Arial" panose="020B0604020202020204" pitchFamily="34" charset="0"/>
                          <a:cs typeface="Arial" panose="020B0604020202020204" pitchFamily="34" charset="0"/>
                        </a:rPr>
                        <a:t> de pain grillé.</a:t>
                      </a:r>
                    </a:p>
                  </a:txBody>
                  <a:tcPr/>
                </a:tc>
                <a:tc>
                  <a:txBody>
                    <a:bodyPr/>
                    <a:lstStyle/>
                    <a:p>
                      <a:endParaRPr lang="fr-FR"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99705700"/>
                  </a:ext>
                </a:extLst>
              </a:tr>
              <a:tr h="540000">
                <a:tc>
                  <a:txBody>
                    <a:bodyPr/>
                    <a:lstStyle/>
                    <a:p>
                      <a:r>
                        <a:rPr lang="fr-FR" sz="2400" dirty="0">
                          <a:latin typeface="Arial" panose="020B0604020202020204" pitchFamily="34" charset="0"/>
                          <a:cs typeface="Arial" panose="020B0604020202020204" pitchFamily="34" charset="0"/>
                        </a:rPr>
                        <a:t>J’ai vu </a:t>
                      </a:r>
                      <a:r>
                        <a:rPr lang="fr-FR" sz="2400" b="1" dirty="0">
                          <a:latin typeface="Arial" panose="020B0604020202020204" pitchFamily="34" charset="0"/>
                          <a:cs typeface="Arial" panose="020B0604020202020204" pitchFamily="34" charset="0"/>
                        </a:rPr>
                        <a:t>de</a:t>
                      </a:r>
                      <a:r>
                        <a:rPr lang="fr-FR" sz="2400" dirty="0">
                          <a:latin typeface="Arial" panose="020B0604020202020204" pitchFamily="34" charset="0"/>
                          <a:cs typeface="Arial" panose="020B0604020202020204" pitchFamily="34" charset="0"/>
                        </a:rPr>
                        <a:t> magnifiques </a:t>
                      </a:r>
                      <a:r>
                        <a:rPr lang="fr-FR" sz="2400" dirty="0">
                          <a:effectLst>
                            <a:outerShdw blurRad="38100" dist="38100" dir="2700000" algn="tl">
                              <a:srgbClr val="000000">
                                <a:alpha val="43137"/>
                              </a:srgbClr>
                            </a:outerShdw>
                          </a:effectLst>
                          <a:highlight>
                            <a:srgbClr val="00FFFF"/>
                          </a:highlight>
                          <a:latin typeface="Arial" panose="020B0604020202020204" pitchFamily="34" charset="0"/>
                          <a:cs typeface="Arial" panose="020B0604020202020204" pitchFamily="34" charset="0"/>
                        </a:rPr>
                        <a:t>tableaux</a:t>
                      </a:r>
                      <a:r>
                        <a:rPr lang="fr-FR" sz="2400" dirty="0">
                          <a:latin typeface="Arial" panose="020B0604020202020204" pitchFamily="34" charset="0"/>
                          <a:cs typeface="Arial" panose="020B0604020202020204" pitchFamily="34" charset="0"/>
                        </a:rPr>
                        <a:t> dans ce musée.</a:t>
                      </a:r>
                    </a:p>
                  </a:txBody>
                  <a:tcPr/>
                </a:tc>
                <a:tc>
                  <a:txBody>
                    <a:bodyPr/>
                    <a:lstStyle/>
                    <a:p>
                      <a:endParaRPr lang="fr-FR"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38232337"/>
                  </a:ext>
                </a:extLst>
              </a:tr>
              <a:tr h="540000">
                <a:tc>
                  <a:txBody>
                    <a:bodyPr/>
                    <a:lstStyle/>
                    <a:p>
                      <a:r>
                        <a:rPr lang="fr-FR" sz="2400" dirty="0">
                          <a:latin typeface="Arial" panose="020B0604020202020204" pitchFamily="34" charset="0"/>
                          <a:cs typeface="Arial" panose="020B0604020202020204" pitchFamily="34" charset="0"/>
                        </a:rPr>
                        <a:t>J’ai semé </a:t>
                      </a:r>
                      <a:r>
                        <a:rPr lang="fr-FR" sz="2400" b="1" dirty="0">
                          <a:latin typeface="Arial" panose="020B0604020202020204" pitchFamily="34" charset="0"/>
                          <a:cs typeface="Arial" panose="020B0604020202020204" pitchFamily="34" charset="0"/>
                        </a:rPr>
                        <a:t>des</a:t>
                      </a:r>
                      <a:r>
                        <a:rPr lang="fr-FR" sz="2400" dirty="0">
                          <a:latin typeface="Arial" panose="020B0604020202020204" pitchFamily="34" charset="0"/>
                          <a:cs typeface="Arial" panose="020B0604020202020204" pitchFamily="34" charset="0"/>
                        </a:rPr>
                        <a:t> </a:t>
                      </a:r>
                      <a:r>
                        <a:rPr lang="fr-FR" sz="2400" dirty="0">
                          <a:effectLst>
                            <a:outerShdw blurRad="38100" dist="38100" dir="2700000" algn="tl">
                              <a:srgbClr val="000000">
                                <a:alpha val="43137"/>
                              </a:srgbClr>
                            </a:outerShdw>
                          </a:effectLst>
                          <a:highlight>
                            <a:srgbClr val="00FFFF"/>
                          </a:highlight>
                          <a:latin typeface="Arial" panose="020B0604020202020204" pitchFamily="34" charset="0"/>
                          <a:cs typeface="Arial" panose="020B0604020202020204" pitchFamily="34" charset="0"/>
                        </a:rPr>
                        <a:t>graines</a:t>
                      </a:r>
                      <a:r>
                        <a:rPr lang="fr-FR" sz="2400" dirty="0">
                          <a:latin typeface="Arial" panose="020B0604020202020204" pitchFamily="34" charset="0"/>
                          <a:cs typeface="Arial" panose="020B0604020202020204" pitchFamily="34" charset="0"/>
                        </a:rPr>
                        <a:t> de courgette dans mon jardin.</a:t>
                      </a:r>
                    </a:p>
                  </a:txBody>
                  <a:tcPr/>
                </a:tc>
                <a:tc>
                  <a:txBody>
                    <a:bodyPr/>
                    <a:lstStyle/>
                    <a:p>
                      <a:endParaRPr lang="fr-FR"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4795708"/>
                  </a:ext>
                </a:extLst>
              </a:tr>
              <a:tr h="540000">
                <a:tc>
                  <a:txBody>
                    <a:bodyPr/>
                    <a:lstStyle/>
                    <a:p>
                      <a:r>
                        <a:rPr lang="fr-FR" sz="2400" dirty="0">
                          <a:latin typeface="Arial" panose="020B0604020202020204" pitchFamily="34" charset="0"/>
                          <a:cs typeface="Arial" panose="020B0604020202020204" pitchFamily="34" charset="0"/>
                        </a:rPr>
                        <a:t>Louis XIV est </a:t>
                      </a:r>
                      <a:r>
                        <a:rPr lang="fr-FR" sz="2400" b="1" dirty="0">
                          <a:latin typeface="Arial" panose="020B0604020202020204" pitchFamily="34" charset="0"/>
                          <a:cs typeface="Arial" panose="020B0604020202020204" pitchFamily="34" charset="0"/>
                        </a:rPr>
                        <a:t>le</a:t>
                      </a:r>
                      <a:r>
                        <a:rPr lang="fr-FR" sz="2400" dirty="0">
                          <a:latin typeface="Arial" panose="020B0604020202020204" pitchFamily="34" charset="0"/>
                          <a:cs typeface="Arial" panose="020B0604020202020204" pitchFamily="34" charset="0"/>
                        </a:rPr>
                        <a:t> </a:t>
                      </a:r>
                      <a:r>
                        <a:rPr lang="fr-FR" sz="2400" dirty="0">
                          <a:effectLst>
                            <a:outerShdw blurRad="38100" dist="38100" dir="2700000" algn="tl">
                              <a:srgbClr val="000000">
                                <a:alpha val="43137"/>
                              </a:srgbClr>
                            </a:outerShdw>
                          </a:effectLst>
                          <a:highlight>
                            <a:srgbClr val="00FFFF"/>
                          </a:highlight>
                          <a:latin typeface="Arial" panose="020B0604020202020204" pitchFamily="34" charset="0"/>
                          <a:cs typeface="Arial" panose="020B0604020202020204" pitchFamily="34" charset="0"/>
                        </a:rPr>
                        <a:t>roi</a:t>
                      </a:r>
                      <a:r>
                        <a:rPr lang="fr-FR" sz="2400" dirty="0">
                          <a:latin typeface="Arial" panose="020B0604020202020204" pitchFamily="34" charset="0"/>
                          <a:cs typeface="Arial" panose="020B0604020202020204" pitchFamily="34" charset="0"/>
                        </a:rPr>
                        <a:t> le plus célèbre.</a:t>
                      </a:r>
                    </a:p>
                  </a:txBody>
                  <a:tcPr/>
                </a:tc>
                <a:tc>
                  <a:txBody>
                    <a:bodyPr/>
                    <a:lstStyle/>
                    <a:p>
                      <a:endParaRPr lang="fr-FR"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74354338"/>
                  </a:ext>
                </a:extLst>
              </a:tr>
            </a:tbl>
          </a:graphicData>
        </a:graphic>
      </p:graphicFrame>
    </p:spTree>
    <p:extLst>
      <p:ext uri="{BB962C8B-B14F-4D97-AF65-F5344CB8AC3E}">
        <p14:creationId xmlns:p14="http://schemas.microsoft.com/office/powerpoint/2010/main" val="226995210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526</Words>
  <Application>Microsoft Office PowerPoint</Application>
  <PresentationFormat>Grand écran</PresentationFormat>
  <Paragraphs>142</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Calibri Light</vt:lpstr>
      <vt:lpstr>Wingdings</vt:lpstr>
      <vt:lpstr>Thème Office</vt:lpstr>
      <vt:lpstr>Français CE2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Français CE2</dc:title>
  <dc:creator>Ingrid FAUVIAU</dc:creator>
  <cp:lastModifiedBy>ANNE SZYMCZAK</cp:lastModifiedBy>
  <cp:revision>25</cp:revision>
  <dcterms:created xsi:type="dcterms:W3CDTF">2020-04-17T16:11:30Z</dcterms:created>
  <dcterms:modified xsi:type="dcterms:W3CDTF">2020-04-24T14:43:37Z</dcterms:modified>
</cp:coreProperties>
</file>