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6" r:id="rId4"/>
    <p:sldId id="267" r:id="rId5"/>
    <p:sldId id="268" r:id="rId6"/>
    <p:sldId id="269" r:id="rId7"/>
    <p:sldId id="274" r:id="rId8"/>
    <p:sldId id="273" r:id="rId9"/>
    <p:sldId id="275" r:id="rId10"/>
    <p:sldId id="276" r:id="rId11"/>
    <p:sldId id="264" r:id="rId12"/>
    <p:sldId id="277" r:id="rId13"/>
    <p:sldId id="278" r:id="rId14"/>
    <p:sldId id="279" r:id="rId15"/>
    <p:sldId id="280" r:id="rId16"/>
    <p:sldId id="281"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66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EBA603-29FA-460E-940F-2E80D60ACBF8}"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fr-FR"/>
        </a:p>
      </dgm:t>
    </dgm:pt>
    <dgm:pt modelId="{2007E872-0F2A-45F3-B58D-0C8F49188420}" type="pres">
      <dgm:prSet presAssocID="{82EBA603-29FA-460E-940F-2E80D60ACBF8}" presName="diagram" presStyleCnt="0">
        <dgm:presLayoutVars>
          <dgm:dir/>
          <dgm:resizeHandles val="exact"/>
        </dgm:presLayoutVars>
      </dgm:prSet>
      <dgm:spPr/>
      <dgm:t>
        <a:bodyPr/>
        <a:lstStyle/>
        <a:p>
          <a:endParaRPr lang="fr-FR"/>
        </a:p>
      </dgm:t>
    </dgm:pt>
  </dgm:ptLst>
  <dgm:cxnLst>
    <dgm:cxn modelId="{9B66A904-303A-4714-AE5F-F474FD1511E3}" type="presOf" srcId="{82EBA603-29FA-460E-940F-2E80D60ACBF8}" destId="{2007E872-0F2A-45F3-B58D-0C8F49188420}"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F0BBD4-6071-4BC6-9AF5-EC4F0104518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1578ABC-821B-489C-8F26-5E527E94D9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014D9F9-004C-4B9F-B355-02157C679888}"/>
              </a:ext>
            </a:extLst>
          </p:cNvPr>
          <p:cNvSpPr>
            <a:spLocks noGrp="1"/>
          </p:cNvSpPr>
          <p:nvPr>
            <p:ph type="dt" sz="half" idx="10"/>
          </p:nvPr>
        </p:nvSpPr>
        <p:spPr/>
        <p:txBody>
          <a:bodyPr/>
          <a:lstStyle/>
          <a:p>
            <a:fld id="{74941B5C-C7B1-4403-8CAC-CD8725B480BE}" type="datetimeFigureOut">
              <a:rPr lang="fr-FR" smtClean="0"/>
              <a:t>04/06/2020</a:t>
            </a:fld>
            <a:endParaRPr lang="fr-FR"/>
          </a:p>
        </p:txBody>
      </p:sp>
      <p:sp>
        <p:nvSpPr>
          <p:cNvPr id="5" name="Espace réservé du pied de page 4">
            <a:extLst>
              <a:ext uri="{FF2B5EF4-FFF2-40B4-BE49-F238E27FC236}">
                <a16:creationId xmlns:a16="http://schemas.microsoft.com/office/drawing/2014/main" id="{E7D11B55-2C9A-45D4-ADF0-DE55C743FDD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0653479-2896-4A22-BF56-D2F9D8978036}"/>
              </a:ext>
            </a:extLst>
          </p:cNvPr>
          <p:cNvSpPr>
            <a:spLocks noGrp="1"/>
          </p:cNvSpPr>
          <p:nvPr>
            <p:ph type="sldNum" sz="quarter" idx="12"/>
          </p:nvPr>
        </p:nvSpPr>
        <p:spPr/>
        <p:txBody>
          <a:bodyPr/>
          <a:lstStyle/>
          <a:p>
            <a:fld id="{C8E6D852-8732-4597-A910-9B10FE821A5C}" type="slidenum">
              <a:rPr lang="fr-FR" smtClean="0"/>
              <a:t>‹N°›</a:t>
            </a:fld>
            <a:endParaRPr lang="fr-FR"/>
          </a:p>
        </p:txBody>
      </p:sp>
    </p:spTree>
    <p:extLst>
      <p:ext uri="{BB962C8B-B14F-4D97-AF65-F5344CB8AC3E}">
        <p14:creationId xmlns:p14="http://schemas.microsoft.com/office/powerpoint/2010/main" val="330598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E9ACD0-ECF5-47E9-A6DE-29AFD4C09E2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48013C9-5CD9-4E99-9CC4-128728BCED2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243F1CB-CF86-4505-8B5B-62ADB3FA5F37}"/>
              </a:ext>
            </a:extLst>
          </p:cNvPr>
          <p:cNvSpPr>
            <a:spLocks noGrp="1"/>
          </p:cNvSpPr>
          <p:nvPr>
            <p:ph type="dt" sz="half" idx="10"/>
          </p:nvPr>
        </p:nvSpPr>
        <p:spPr/>
        <p:txBody>
          <a:bodyPr/>
          <a:lstStyle/>
          <a:p>
            <a:fld id="{74941B5C-C7B1-4403-8CAC-CD8725B480BE}" type="datetimeFigureOut">
              <a:rPr lang="fr-FR" smtClean="0"/>
              <a:t>04/06/2020</a:t>
            </a:fld>
            <a:endParaRPr lang="fr-FR"/>
          </a:p>
        </p:txBody>
      </p:sp>
      <p:sp>
        <p:nvSpPr>
          <p:cNvPr id="5" name="Espace réservé du pied de page 4">
            <a:extLst>
              <a:ext uri="{FF2B5EF4-FFF2-40B4-BE49-F238E27FC236}">
                <a16:creationId xmlns:a16="http://schemas.microsoft.com/office/drawing/2014/main" id="{47B4F0FA-46D5-463D-9D83-856BFA64299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819ECC1-6CB3-4432-AD09-416D5D2BEE21}"/>
              </a:ext>
            </a:extLst>
          </p:cNvPr>
          <p:cNvSpPr>
            <a:spLocks noGrp="1"/>
          </p:cNvSpPr>
          <p:nvPr>
            <p:ph type="sldNum" sz="quarter" idx="12"/>
          </p:nvPr>
        </p:nvSpPr>
        <p:spPr/>
        <p:txBody>
          <a:bodyPr/>
          <a:lstStyle/>
          <a:p>
            <a:fld id="{C8E6D852-8732-4597-A910-9B10FE821A5C}" type="slidenum">
              <a:rPr lang="fr-FR" smtClean="0"/>
              <a:t>‹N°›</a:t>
            </a:fld>
            <a:endParaRPr lang="fr-FR"/>
          </a:p>
        </p:txBody>
      </p:sp>
    </p:spTree>
    <p:extLst>
      <p:ext uri="{BB962C8B-B14F-4D97-AF65-F5344CB8AC3E}">
        <p14:creationId xmlns:p14="http://schemas.microsoft.com/office/powerpoint/2010/main" val="1476323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063881F-2D0F-4556-8B88-CAB6A633E39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F0210CA-82FF-4824-865C-19A8A0A659F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1C6D5EF-7759-4D85-9892-F4DE2E87B0B6}"/>
              </a:ext>
            </a:extLst>
          </p:cNvPr>
          <p:cNvSpPr>
            <a:spLocks noGrp="1"/>
          </p:cNvSpPr>
          <p:nvPr>
            <p:ph type="dt" sz="half" idx="10"/>
          </p:nvPr>
        </p:nvSpPr>
        <p:spPr/>
        <p:txBody>
          <a:bodyPr/>
          <a:lstStyle/>
          <a:p>
            <a:fld id="{74941B5C-C7B1-4403-8CAC-CD8725B480BE}" type="datetimeFigureOut">
              <a:rPr lang="fr-FR" smtClean="0"/>
              <a:t>04/06/2020</a:t>
            </a:fld>
            <a:endParaRPr lang="fr-FR"/>
          </a:p>
        </p:txBody>
      </p:sp>
      <p:sp>
        <p:nvSpPr>
          <p:cNvPr id="5" name="Espace réservé du pied de page 4">
            <a:extLst>
              <a:ext uri="{FF2B5EF4-FFF2-40B4-BE49-F238E27FC236}">
                <a16:creationId xmlns:a16="http://schemas.microsoft.com/office/drawing/2014/main" id="{0EBBEF7D-B851-4C96-A071-34CF7F5A98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1FFAF78-5F70-4CA8-B472-AEA4E5BFBE1C}"/>
              </a:ext>
            </a:extLst>
          </p:cNvPr>
          <p:cNvSpPr>
            <a:spLocks noGrp="1"/>
          </p:cNvSpPr>
          <p:nvPr>
            <p:ph type="sldNum" sz="quarter" idx="12"/>
          </p:nvPr>
        </p:nvSpPr>
        <p:spPr/>
        <p:txBody>
          <a:bodyPr/>
          <a:lstStyle/>
          <a:p>
            <a:fld id="{C8E6D852-8732-4597-A910-9B10FE821A5C}" type="slidenum">
              <a:rPr lang="fr-FR" smtClean="0"/>
              <a:t>‹N°›</a:t>
            </a:fld>
            <a:endParaRPr lang="fr-FR"/>
          </a:p>
        </p:txBody>
      </p:sp>
    </p:spTree>
    <p:extLst>
      <p:ext uri="{BB962C8B-B14F-4D97-AF65-F5344CB8AC3E}">
        <p14:creationId xmlns:p14="http://schemas.microsoft.com/office/powerpoint/2010/main" val="107462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03E371-2224-4B13-8438-DA0B6C33513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FB7D08B-BF7C-4C66-A0A1-E3B504A28E7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0167E41-F1E0-44AA-8083-4C27537E661E}"/>
              </a:ext>
            </a:extLst>
          </p:cNvPr>
          <p:cNvSpPr>
            <a:spLocks noGrp="1"/>
          </p:cNvSpPr>
          <p:nvPr>
            <p:ph type="dt" sz="half" idx="10"/>
          </p:nvPr>
        </p:nvSpPr>
        <p:spPr/>
        <p:txBody>
          <a:bodyPr/>
          <a:lstStyle/>
          <a:p>
            <a:fld id="{74941B5C-C7B1-4403-8CAC-CD8725B480BE}" type="datetimeFigureOut">
              <a:rPr lang="fr-FR" smtClean="0"/>
              <a:t>04/06/2020</a:t>
            </a:fld>
            <a:endParaRPr lang="fr-FR"/>
          </a:p>
        </p:txBody>
      </p:sp>
      <p:sp>
        <p:nvSpPr>
          <p:cNvPr id="5" name="Espace réservé du pied de page 4">
            <a:extLst>
              <a:ext uri="{FF2B5EF4-FFF2-40B4-BE49-F238E27FC236}">
                <a16:creationId xmlns:a16="http://schemas.microsoft.com/office/drawing/2014/main" id="{AC097398-C9FF-402C-B0E4-94AEBA2D4B7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E9E8BDE-4F21-4BAF-91EF-4C7F5DDFF1D2}"/>
              </a:ext>
            </a:extLst>
          </p:cNvPr>
          <p:cNvSpPr>
            <a:spLocks noGrp="1"/>
          </p:cNvSpPr>
          <p:nvPr>
            <p:ph type="sldNum" sz="quarter" idx="12"/>
          </p:nvPr>
        </p:nvSpPr>
        <p:spPr/>
        <p:txBody>
          <a:bodyPr/>
          <a:lstStyle/>
          <a:p>
            <a:fld id="{C8E6D852-8732-4597-A910-9B10FE821A5C}" type="slidenum">
              <a:rPr lang="fr-FR" smtClean="0"/>
              <a:t>‹N°›</a:t>
            </a:fld>
            <a:endParaRPr lang="fr-FR"/>
          </a:p>
        </p:txBody>
      </p:sp>
    </p:spTree>
    <p:extLst>
      <p:ext uri="{BB962C8B-B14F-4D97-AF65-F5344CB8AC3E}">
        <p14:creationId xmlns:p14="http://schemas.microsoft.com/office/powerpoint/2010/main" val="785127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9AE200-BFDB-4929-8DD2-0709451F6BC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514D47E-AC50-4F58-9E66-8681358D6F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4404E7F-6D84-4FF8-B5ED-350804FE9CFB}"/>
              </a:ext>
            </a:extLst>
          </p:cNvPr>
          <p:cNvSpPr>
            <a:spLocks noGrp="1"/>
          </p:cNvSpPr>
          <p:nvPr>
            <p:ph type="dt" sz="half" idx="10"/>
          </p:nvPr>
        </p:nvSpPr>
        <p:spPr/>
        <p:txBody>
          <a:bodyPr/>
          <a:lstStyle/>
          <a:p>
            <a:fld id="{74941B5C-C7B1-4403-8CAC-CD8725B480BE}" type="datetimeFigureOut">
              <a:rPr lang="fr-FR" smtClean="0"/>
              <a:t>04/06/2020</a:t>
            </a:fld>
            <a:endParaRPr lang="fr-FR"/>
          </a:p>
        </p:txBody>
      </p:sp>
      <p:sp>
        <p:nvSpPr>
          <p:cNvPr id="5" name="Espace réservé du pied de page 4">
            <a:extLst>
              <a:ext uri="{FF2B5EF4-FFF2-40B4-BE49-F238E27FC236}">
                <a16:creationId xmlns:a16="http://schemas.microsoft.com/office/drawing/2014/main" id="{4A529C3D-B1D8-4449-9F51-22F6E5401CE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5C89EE-0240-4F54-B10C-591C3F58176E}"/>
              </a:ext>
            </a:extLst>
          </p:cNvPr>
          <p:cNvSpPr>
            <a:spLocks noGrp="1"/>
          </p:cNvSpPr>
          <p:nvPr>
            <p:ph type="sldNum" sz="quarter" idx="12"/>
          </p:nvPr>
        </p:nvSpPr>
        <p:spPr/>
        <p:txBody>
          <a:bodyPr/>
          <a:lstStyle/>
          <a:p>
            <a:fld id="{C8E6D852-8732-4597-A910-9B10FE821A5C}" type="slidenum">
              <a:rPr lang="fr-FR" smtClean="0"/>
              <a:t>‹N°›</a:t>
            </a:fld>
            <a:endParaRPr lang="fr-FR"/>
          </a:p>
        </p:txBody>
      </p:sp>
    </p:spTree>
    <p:extLst>
      <p:ext uri="{BB962C8B-B14F-4D97-AF65-F5344CB8AC3E}">
        <p14:creationId xmlns:p14="http://schemas.microsoft.com/office/powerpoint/2010/main" val="230263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EA65CA-F820-44DD-89D6-314762A644B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3746C2E-D24C-48CF-B346-C2E27433E54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EE9F237-73AF-40CC-B971-FCF3114B166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A151C49-95DC-443B-85EA-59F3C72BE674}"/>
              </a:ext>
            </a:extLst>
          </p:cNvPr>
          <p:cNvSpPr>
            <a:spLocks noGrp="1"/>
          </p:cNvSpPr>
          <p:nvPr>
            <p:ph type="dt" sz="half" idx="10"/>
          </p:nvPr>
        </p:nvSpPr>
        <p:spPr/>
        <p:txBody>
          <a:bodyPr/>
          <a:lstStyle/>
          <a:p>
            <a:fld id="{74941B5C-C7B1-4403-8CAC-CD8725B480BE}" type="datetimeFigureOut">
              <a:rPr lang="fr-FR" smtClean="0"/>
              <a:t>04/06/2020</a:t>
            </a:fld>
            <a:endParaRPr lang="fr-FR"/>
          </a:p>
        </p:txBody>
      </p:sp>
      <p:sp>
        <p:nvSpPr>
          <p:cNvPr id="6" name="Espace réservé du pied de page 5">
            <a:extLst>
              <a:ext uri="{FF2B5EF4-FFF2-40B4-BE49-F238E27FC236}">
                <a16:creationId xmlns:a16="http://schemas.microsoft.com/office/drawing/2014/main" id="{59BB9D81-1C71-4A47-B8C8-7D18CED81A0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80195B3-7691-4CFF-A59E-611CBC7528F5}"/>
              </a:ext>
            </a:extLst>
          </p:cNvPr>
          <p:cNvSpPr>
            <a:spLocks noGrp="1"/>
          </p:cNvSpPr>
          <p:nvPr>
            <p:ph type="sldNum" sz="quarter" idx="12"/>
          </p:nvPr>
        </p:nvSpPr>
        <p:spPr/>
        <p:txBody>
          <a:bodyPr/>
          <a:lstStyle/>
          <a:p>
            <a:fld id="{C8E6D852-8732-4597-A910-9B10FE821A5C}" type="slidenum">
              <a:rPr lang="fr-FR" smtClean="0"/>
              <a:t>‹N°›</a:t>
            </a:fld>
            <a:endParaRPr lang="fr-FR"/>
          </a:p>
        </p:txBody>
      </p:sp>
    </p:spTree>
    <p:extLst>
      <p:ext uri="{BB962C8B-B14F-4D97-AF65-F5344CB8AC3E}">
        <p14:creationId xmlns:p14="http://schemas.microsoft.com/office/powerpoint/2010/main" val="25435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B83EB9-7054-41E8-B67E-51AC0C1382E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0F7D81B-3988-475C-AEDC-1261EA3872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C673654-054F-474F-959E-5FC58A9D524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6C42514-4035-4066-92B5-D0F31CC922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506BEEB-0AE5-4EC3-9585-05282D8172D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37810A4-D9D3-47F8-8A69-D71B1EB71408}"/>
              </a:ext>
            </a:extLst>
          </p:cNvPr>
          <p:cNvSpPr>
            <a:spLocks noGrp="1"/>
          </p:cNvSpPr>
          <p:nvPr>
            <p:ph type="dt" sz="half" idx="10"/>
          </p:nvPr>
        </p:nvSpPr>
        <p:spPr/>
        <p:txBody>
          <a:bodyPr/>
          <a:lstStyle/>
          <a:p>
            <a:fld id="{74941B5C-C7B1-4403-8CAC-CD8725B480BE}" type="datetimeFigureOut">
              <a:rPr lang="fr-FR" smtClean="0"/>
              <a:t>04/06/2020</a:t>
            </a:fld>
            <a:endParaRPr lang="fr-FR"/>
          </a:p>
        </p:txBody>
      </p:sp>
      <p:sp>
        <p:nvSpPr>
          <p:cNvPr id="8" name="Espace réservé du pied de page 7">
            <a:extLst>
              <a:ext uri="{FF2B5EF4-FFF2-40B4-BE49-F238E27FC236}">
                <a16:creationId xmlns:a16="http://schemas.microsoft.com/office/drawing/2014/main" id="{A43921ED-70A4-4545-8ACE-D648F1D2D42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839940B-C72D-415F-9B8A-2567DB2309EF}"/>
              </a:ext>
            </a:extLst>
          </p:cNvPr>
          <p:cNvSpPr>
            <a:spLocks noGrp="1"/>
          </p:cNvSpPr>
          <p:nvPr>
            <p:ph type="sldNum" sz="quarter" idx="12"/>
          </p:nvPr>
        </p:nvSpPr>
        <p:spPr/>
        <p:txBody>
          <a:bodyPr/>
          <a:lstStyle/>
          <a:p>
            <a:fld id="{C8E6D852-8732-4597-A910-9B10FE821A5C}" type="slidenum">
              <a:rPr lang="fr-FR" smtClean="0"/>
              <a:t>‹N°›</a:t>
            </a:fld>
            <a:endParaRPr lang="fr-FR"/>
          </a:p>
        </p:txBody>
      </p:sp>
    </p:spTree>
    <p:extLst>
      <p:ext uri="{BB962C8B-B14F-4D97-AF65-F5344CB8AC3E}">
        <p14:creationId xmlns:p14="http://schemas.microsoft.com/office/powerpoint/2010/main" val="430782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15CD39-8A2A-498F-A86C-6ADF930683C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91E131F-E919-4EC8-9659-159DC3C6B1BA}"/>
              </a:ext>
            </a:extLst>
          </p:cNvPr>
          <p:cNvSpPr>
            <a:spLocks noGrp="1"/>
          </p:cNvSpPr>
          <p:nvPr>
            <p:ph type="dt" sz="half" idx="10"/>
          </p:nvPr>
        </p:nvSpPr>
        <p:spPr/>
        <p:txBody>
          <a:bodyPr/>
          <a:lstStyle/>
          <a:p>
            <a:fld id="{74941B5C-C7B1-4403-8CAC-CD8725B480BE}" type="datetimeFigureOut">
              <a:rPr lang="fr-FR" smtClean="0"/>
              <a:t>04/06/2020</a:t>
            </a:fld>
            <a:endParaRPr lang="fr-FR"/>
          </a:p>
        </p:txBody>
      </p:sp>
      <p:sp>
        <p:nvSpPr>
          <p:cNvPr id="4" name="Espace réservé du pied de page 3">
            <a:extLst>
              <a:ext uri="{FF2B5EF4-FFF2-40B4-BE49-F238E27FC236}">
                <a16:creationId xmlns:a16="http://schemas.microsoft.com/office/drawing/2014/main" id="{4C5361A3-2082-4408-B76A-ED0B609F95A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50AF0CB-15CE-4ED6-AFB3-091C20797C81}"/>
              </a:ext>
            </a:extLst>
          </p:cNvPr>
          <p:cNvSpPr>
            <a:spLocks noGrp="1"/>
          </p:cNvSpPr>
          <p:nvPr>
            <p:ph type="sldNum" sz="quarter" idx="12"/>
          </p:nvPr>
        </p:nvSpPr>
        <p:spPr/>
        <p:txBody>
          <a:bodyPr/>
          <a:lstStyle/>
          <a:p>
            <a:fld id="{C8E6D852-8732-4597-A910-9B10FE821A5C}" type="slidenum">
              <a:rPr lang="fr-FR" smtClean="0"/>
              <a:t>‹N°›</a:t>
            </a:fld>
            <a:endParaRPr lang="fr-FR"/>
          </a:p>
        </p:txBody>
      </p:sp>
    </p:spTree>
    <p:extLst>
      <p:ext uri="{BB962C8B-B14F-4D97-AF65-F5344CB8AC3E}">
        <p14:creationId xmlns:p14="http://schemas.microsoft.com/office/powerpoint/2010/main" val="262611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B1F8ECD-DC56-4477-A746-BE7B580D3283}"/>
              </a:ext>
            </a:extLst>
          </p:cNvPr>
          <p:cNvSpPr>
            <a:spLocks noGrp="1"/>
          </p:cNvSpPr>
          <p:nvPr>
            <p:ph type="dt" sz="half" idx="10"/>
          </p:nvPr>
        </p:nvSpPr>
        <p:spPr/>
        <p:txBody>
          <a:bodyPr/>
          <a:lstStyle/>
          <a:p>
            <a:fld id="{74941B5C-C7B1-4403-8CAC-CD8725B480BE}" type="datetimeFigureOut">
              <a:rPr lang="fr-FR" smtClean="0"/>
              <a:t>04/06/2020</a:t>
            </a:fld>
            <a:endParaRPr lang="fr-FR"/>
          </a:p>
        </p:txBody>
      </p:sp>
      <p:sp>
        <p:nvSpPr>
          <p:cNvPr id="3" name="Espace réservé du pied de page 2">
            <a:extLst>
              <a:ext uri="{FF2B5EF4-FFF2-40B4-BE49-F238E27FC236}">
                <a16:creationId xmlns:a16="http://schemas.microsoft.com/office/drawing/2014/main" id="{A3A9C4DC-4A74-4AD7-B52D-DC22C474DDB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72D87DF-30CF-4778-B5CD-35ECA0D2E2E1}"/>
              </a:ext>
            </a:extLst>
          </p:cNvPr>
          <p:cNvSpPr>
            <a:spLocks noGrp="1"/>
          </p:cNvSpPr>
          <p:nvPr>
            <p:ph type="sldNum" sz="quarter" idx="12"/>
          </p:nvPr>
        </p:nvSpPr>
        <p:spPr/>
        <p:txBody>
          <a:bodyPr/>
          <a:lstStyle/>
          <a:p>
            <a:fld id="{C8E6D852-8732-4597-A910-9B10FE821A5C}" type="slidenum">
              <a:rPr lang="fr-FR" smtClean="0"/>
              <a:t>‹N°›</a:t>
            </a:fld>
            <a:endParaRPr lang="fr-FR"/>
          </a:p>
        </p:txBody>
      </p:sp>
    </p:spTree>
    <p:extLst>
      <p:ext uri="{BB962C8B-B14F-4D97-AF65-F5344CB8AC3E}">
        <p14:creationId xmlns:p14="http://schemas.microsoft.com/office/powerpoint/2010/main" val="144002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3CCAB6-E7AF-4F5E-8674-62118461174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AF69251-357D-487E-9339-6F72B9FECC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C73BA61-4D77-467B-B95C-F4B91F074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7DC3E43-1FE2-4637-AE09-903584F8325D}"/>
              </a:ext>
            </a:extLst>
          </p:cNvPr>
          <p:cNvSpPr>
            <a:spLocks noGrp="1"/>
          </p:cNvSpPr>
          <p:nvPr>
            <p:ph type="dt" sz="half" idx="10"/>
          </p:nvPr>
        </p:nvSpPr>
        <p:spPr/>
        <p:txBody>
          <a:bodyPr/>
          <a:lstStyle/>
          <a:p>
            <a:fld id="{74941B5C-C7B1-4403-8CAC-CD8725B480BE}" type="datetimeFigureOut">
              <a:rPr lang="fr-FR" smtClean="0"/>
              <a:t>04/06/2020</a:t>
            </a:fld>
            <a:endParaRPr lang="fr-FR"/>
          </a:p>
        </p:txBody>
      </p:sp>
      <p:sp>
        <p:nvSpPr>
          <p:cNvPr id="6" name="Espace réservé du pied de page 5">
            <a:extLst>
              <a:ext uri="{FF2B5EF4-FFF2-40B4-BE49-F238E27FC236}">
                <a16:creationId xmlns:a16="http://schemas.microsoft.com/office/drawing/2014/main" id="{E52FDB1C-FFE1-49F5-A6B6-20E5FF4C5C7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0AD13FA-92AB-4975-A4B0-16AEE9EC02A3}"/>
              </a:ext>
            </a:extLst>
          </p:cNvPr>
          <p:cNvSpPr>
            <a:spLocks noGrp="1"/>
          </p:cNvSpPr>
          <p:nvPr>
            <p:ph type="sldNum" sz="quarter" idx="12"/>
          </p:nvPr>
        </p:nvSpPr>
        <p:spPr/>
        <p:txBody>
          <a:bodyPr/>
          <a:lstStyle/>
          <a:p>
            <a:fld id="{C8E6D852-8732-4597-A910-9B10FE821A5C}" type="slidenum">
              <a:rPr lang="fr-FR" smtClean="0"/>
              <a:t>‹N°›</a:t>
            </a:fld>
            <a:endParaRPr lang="fr-FR"/>
          </a:p>
        </p:txBody>
      </p:sp>
    </p:spTree>
    <p:extLst>
      <p:ext uri="{BB962C8B-B14F-4D97-AF65-F5344CB8AC3E}">
        <p14:creationId xmlns:p14="http://schemas.microsoft.com/office/powerpoint/2010/main" val="69557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AAF25F-FFC7-45D2-8377-28989C7563C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3C6613C-5A44-44DA-B5C9-18E2052A28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D1A7C48-6322-46B7-A58B-3CD85AE979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9A818C5-71AA-410F-9FF6-CE6B773FCDBF}"/>
              </a:ext>
            </a:extLst>
          </p:cNvPr>
          <p:cNvSpPr>
            <a:spLocks noGrp="1"/>
          </p:cNvSpPr>
          <p:nvPr>
            <p:ph type="dt" sz="half" idx="10"/>
          </p:nvPr>
        </p:nvSpPr>
        <p:spPr/>
        <p:txBody>
          <a:bodyPr/>
          <a:lstStyle/>
          <a:p>
            <a:fld id="{74941B5C-C7B1-4403-8CAC-CD8725B480BE}" type="datetimeFigureOut">
              <a:rPr lang="fr-FR" smtClean="0"/>
              <a:t>04/06/2020</a:t>
            </a:fld>
            <a:endParaRPr lang="fr-FR"/>
          </a:p>
        </p:txBody>
      </p:sp>
      <p:sp>
        <p:nvSpPr>
          <p:cNvPr id="6" name="Espace réservé du pied de page 5">
            <a:extLst>
              <a:ext uri="{FF2B5EF4-FFF2-40B4-BE49-F238E27FC236}">
                <a16:creationId xmlns:a16="http://schemas.microsoft.com/office/drawing/2014/main" id="{D97F4D6B-10B5-4F65-9DC6-41C0CD50C86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9C16D44-F0C2-4DCF-B155-D6B221573566}"/>
              </a:ext>
            </a:extLst>
          </p:cNvPr>
          <p:cNvSpPr>
            <a:spLocks noGrp="1"/>
          </p:cNvSpPr>
          <p:nvPr>
            <p:ph type="sldNum" sz="quarter" idx="12"/>
          </p:nvPr>
        </p:nvSpPr>
        <p:spPr/>
        <p:txBody>
          <a:bodyPr/>
          <a:lstStyle/>
          <a:p>
            <a:fld id="{C8E6D852-8732-4597-A910-9B10FE821A5C}" type="slidenum">
              <a:rPr lang="fr-FR" smtClean="0"/>
              <a:t>‹N°›</a:t>
            </a:fld>
            <a:endParaRPr lang="fr-FR"/>
          </a:p>
        </p:txBody>
      </p:sp>
    </p:spTree>
    <p:extLst>
      <p:ext uri="{BB962C8B-B14F-4D97-AF65-F5344CB8AC3E}">
        <p14:creationId xmlns:p14="http://schemas.microsoft.com/office/powerpoint/2010/main" val="4186252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7C1A6C1-8E24-4676-90C3-40B0BBFE43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A42E362-4CE3-4456-B8D9-D2FF902608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00039B3-1027-4CD5-95D1-C52289058B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41B5C-C7B1-4403-8CAC-CD8725B480BE}" type="datetimeFigureOut">
              <a:rPr lang="fr-FR" smtClean="0"/>
              <a:t>04/06/2020</a:t>
            </a:fld>
            <a:endParaRPr lang="fr-FR"/>
          </a:p>
        </p:txBody>
      </p:sp>
      <p:sp>
        <p:nvSpPr>
          <p:cNvPr id="5" name="Espace réservé du pied de page 4">
            <a:extLst>
              <a:ext uri="{FF2B5EF4-FFF2-40B4-BE49-F238E27FC236}">
                <a16:creationId xmlns:a16="http://schemas.microsoft.com/office/drawing/2014/main" id="{3B478DD7-D41A-48A8-B5B4-D1B367A873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3EA8E91-3183-41B2-B10D-249419945F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E6D852-8732-4597-A910-9B10FE821A5C}" type="slidenum">
              <a:rPr lang="fr-FR" smtClean="0"/>
              <a:t>‹N°›</a:t>
            </a:fld>
            <a:endParaRPr lang="fr-FR"/>
          </a:p>
        </p:txBody>
      </p:sp>
    </p:spTree>
    <p:extLst>
      <p:ext uri="{BB962C8B-B14F-4D97-AF65-F5344CB8AC3E}">
        <p14:creationId xmlns:p14="http://schemas.microsoft.com/office/powerpoint/2010/main" val="2795580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83262D62-58D5-4FEF-B467-8FD46F4BFD2D}"/>
              </a:ext>
            </a:extLst>
          </p:cNvPr>
          <p:cNvSpPr>
            <a:spLocks noGrp="1"/>
          </p:cNvSpPr>
          <p:nvPr>
            <p:ph type="ctrTitle"/>
          </p:nvPr>
        </p:nvSpPr>
        <p:spPr>
          <a:xfrm>
            <a:off x="1524000" y="1122363"/>
            <a:ext cx="9144000" cy="2387600"/>
          </a:xfrm>
        </p:spPr>
        <p:txBody>
          <a:bodyPr/>
          <a:lstStyle/>
          <a:p>
            <a:r>
              <a:rPr lang="fr-FR" dirty="0"/>
              <a:t>Français CE2</a:t>
            </a:r>
          </a:p>
        </p:txBody>
      </p:sp>
      <p:sp>
        <p:nvSpPr>
          <p:cNvPr id="6" name="Sous-titre 2">
            <a:extLst>
              <a:ext uri="{FF2B5EF4-FFF2-40B4-BE49-F238E27FC236}">
                <a16:creationId xmlns:a16="http://schemas.microsoft.com/office/drawing/2014/main" id="{ED5C8B00-DC75-42F0-9884-DBCCE7090048}"/>
              </a:ext>
            </a:extLst>
          </p:cNvPr>
          <p:cNvSpPr>
            <a:spLocks noGrp="1"/>
          </p:cNvSpPr>
          <p:nvPr>
            <p:ph type="subTitle" idx="1"/>
          </p:nvPr>
        </p:nvSpPr>
        <p:spPr>
          <a:xfrm>
            <a:off x="1524000" y="3602038"/>
            <a:ext cx="9144000" cy="1655762"/>
          </a:xfrm>
        </p:spPr>
        <p:txBody>
          <a:bodyPr/>
          <a:lstStyle/>
          <a:p>
            <a:r>
              <a:rPr lang="fr-FR" dirty="0"/>
              <a:t>Séquence 7 / séance 3</a:t>
            </a:r>
          </a:p>
        </p:txBody>
      </p:sp>
    </p:spTree>
    <p:extLst>
      <p:ext uri="{BB962C8B-B14F-4D97-AF65-F5344CB8AC3E}">
        <p14:creationId xmlns:p14="http://schemas.microsoft.com/office/powerpoint/2010/main" val="2746135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Recherche Chercher Trouver - Images vectorielles gratuites sur Pixabay">
            <a:extLst>
              <a:ext uri="{FF2B5EF4-FFF2-40B4-BE49-F238E27FC236}">
                <a16:creationId xmlns:a16="http://schemas.microsoft.com/office/drawing/2014/main" id="{8EE3BCEA-0C96-42C9-93DC-BBA5C32882CB}"/>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73010" y="103956"/>
            <a:ext cx="720000" cy="72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 name="Tableau 2">
            <a:extLst>
              <a:ext uri="{FF2B5EF4-FFF2-40B4-BE49-F238E27FC236}">
                <a16:creationId xmlns:a16="http://schemas.microsoft.com/office/drawing/2014/main" id="{9CBFAD97-00EF-48D0-8AC7-3DDDC9B204E0}"/>
              </a:ext>
            </a:extLst>
          </p:cNvPr>
          <p:cNvGraphicFramePr>
            <a:graphicFrameLocks noGrp="1"/>
          </p:cNvGraphicFramePr>
          <p:nvPr>
            <p:extLst>
              <p:ext uri="{D42A27DB-BD31-4B8C-83A1-F6EECF244321}">
                <p14:modId xmlns:p14="http://schemas.microsoft.com/office/powerpoint/2010/main" val="3094785480"/>
              </p:ext>
            </p:extLst>
          </p:nvPr>
        </p:nvGraphicFramePr>
        <p:xfrm>
          <a:off x="1035843" y="257049"/>
          <a:ext cx="10853529" cy="4023360"/>
        </p:xfrm>
        <a:graphic>
          <a:graphicData uri="http://schemas.openxmlformats.org/drawingml/2006/table">
            <a:tbl>
              <a:tblPr firstRow="1" firstCol="1" bandRow="1">
                <a:tableStyleId>{5940675A-B579-460E-94D1-54222C63F5DA}</a:tableStyleId>
              </a:tblPr>
              <a:tblGrid>
                <a:gridCol w="10853529">
                  <a:extLst>
                    <a:ext uri="{9D8B030D-6E8A-4147-A177-3AD203B41FA5}">
                      <a16:colId xmlns:a16="http://schemas.microsoft.com/office/drawing/2014/main" val="1897384205"/>
                    </a:ext>
                  </a:extLst>
                </a:gridCol>
              </a:tblGrid>
              <a:tr h="0">
                <a:tc>
                  <a:txBody>
                    <a:bodyPr/>
                    <a:lstStyle/>
                    <a:p>
                      <a:pPr>
                        <a:spcAft>
                          <a:spcPts val="0"/>
                        </a:spcAft>
                      </a:pPr>
                      <a:r>
                        <a:rPr lang="fr-FR" sz="2400" dirty="0">
                          <a:effectLst/>
                          <a:latin typeface="Arial" panose="020B0604020202020204" pitchFamily="34" charset="0"/>
                          <a:cs typeface="Arial" panose="020B0604020202020204" pitchFamily="34" charset="0"/>
                        </a:rPr>
                        <a:t>Il était une </a:t>
                      </a:r>
                      <a:r>
                        <a:rPr lang="fr-FR" sz="2400" dirty="0" smtClean="0">
                          <a:effectLst/>
                          <a:latin typeface="Arial" panose="020B0604020202020204" pitchFamily="34" charset="0"/>
                          <a:cs typeface="Arial" panose="020B0604020202020204" pitchFamily="34" charset="0"/>
                        </a:rPr>
                        <a:t>fois </a:t>
                      </a:r>
                      <a:r>
                        <a:rPr lang="fr-FR" sz="2400" dirty="0">
                          <a:effectLst/>
                          <a:latin typeface="Arial" panose="020B0604020202020204" pitchFamily="34" charset="0"/>
                          <a:cs typeface="Arial" panose="020B0604020202020204" pitchFamily="34" charset="0"/>
                        </a:rPr>
                        <a:t>une fillette qui portait un chaperon vert. Elle était sympathique et courageuse. Mais elle avait une camarade qu’elle n’appréciait pas du tout</a:t>
                      </a:r>
                      <a:r>
                        <a:rPr lang="fr-FR" sz="2400" dirty="0">
                          <a:effectLst/>
                          <a:highlight>
                            <a:srgbClr val="FF00FF"/>
                          </a:highlight>
                          <a:latin typeface="Arial" panose="020B0604020202020204" pitchFamily="34" charset="0"/>
                          <a:cs typeface="Arial" panose="020B0604020202020204" pitchFamily="34" charset="0"/>
                        </a:rPr>
                        <a:t> ;</a:t>
                      </a:r>
                      <a:r>
                        <a:rPr lang="fr-FR" sz="2400" dirty="0">
                          <a:effectLst/>
                          <a:latin typeface="Arial" panose="020B0604020202020204" pitchFamily="34" charset="0"/>
                          <a:cs typeface="Arial" panose="020B0604020202020204" pitchFamily="34" charset="0"/>
                        </a:rPr>
                        <a:t> il s’agissait du Petit Chaperon Rouge, une enfant très provocatrice et désagréable.</a:t>
                      </a:r>
                    </a:p>
                    <a:p>
                      <a:pPr>
                        <a:spcAft>
                          <a:spcPts val="0"/>
                        </a:spcAft>
                      </a:pPr>
                      <a:r>
                        <a:rPr lang="fr-FR" sz="2400" dirty="0">
                          <a:effectLst/>
                          <a:latin typeface="Arial" panose="020B0604020202020204" pitchFamily="34" charset="0"/>
                          <a:cs typeface="Arial" panose="020B0604020202020204" pitchFamily="34" charset="0"/>
                        </a:rPr>
                        <a:t> </a:t>
                      </a:r>
                    </a:p>
                    <a:p>
                      <a:pPr>
                        <a:spcAft>
                          <a:spcPts val="0"/>
                        </a:spcAft>
                      </a:pPr>
                      <a:r>
                        <a:rPr lang="fr-FR" sz="2400" dirty="0">
                          <a:effectLst/>
                          <a:latin typeface="Arial" panose="020B0604020202020204" pitchFamily="34" charset="0"/>
                          <a:cs typeface="Arial" panose="020B0604020202020204" pitchFamily="34" charset="0"/>
                        </a:rPr>
                        <a:t>Et pourtant</a:t>
                      </a:r>
                      <a:r>
                        <a:rPr lang="fr-FR" sz="2400" dirty="0">
                          <a:effectLst/>
                          <a:highlight>
                            <a:srgbClr val="00FFFF"/>
                          </a:highlight>
                          <a:latin typeface="Arial" panose="020B0604020202020204" pitchFamily="34" charset="0"/>
                          <a:cs typeface="Arial" panose="020B0604020202020204" pitchFamily="34" charset="0"/>
                        </a:rPr>
                        <a:t>,</a:t>
                      </a:r>
                      <a:r>
                        <a:rPr lang="fr-FR" sz="2400" dirty="0">
                          <a:effectLst/>
                          <a:latin typeface="Arial" panose="020B0604020202020204" pitchFamily="34" charset="0"/>
                          <a:cs typeface="Arial" panose="020B0604020202020204" pitchFamily="34" charset="0"/>
                        </a:rPr>
                        <a:t> un jour</a:t>
                      </a:r>
                      <a:r>
                        <a:rPr lang="fr-FR" sz="2400" dirty="0">
                          <a:effectLst/>
                          <a:highlight>
                            <a:srgbClr val="00FFFF"/>
                          </a:highlight>
                          <a:latin typeface="Arial" panose="020B0604020202020204" pitchFamily="34" charset="0"/>
                          <a:cs typeface="Arial" panose="020B0604020202020204" pitchFamily="34" charset="0"/>
                        </a:rPr>
                        <a:t>,</a:t>
                      </a:r>
                      <a:r>
                        <a:rPr lang="fr-FR" sz="2400" dirty="0">
                          <a:effectLst/>
                          <a:latin typeface="Arial" panose="020B0604020202020204" pitchFamily="34" charset="0"/>
                          <a:cs typeface="Arial" panose="020B0604020202020204" pitchFamily="34" charset="0"/>
                        </a:rPr>
                        <a:t> alors qu’elle traversait la forêt pour apporter des médicaments à sa grand-mère, elle rencontra son ennemie et lui dit alors : </a:t>
                      </a:r>
                      <a:r>
                        <a:rPr lang="fr-FR" sz="2400" dirty="0">
                          <a:effectLst/>
                          <a:highlight>
                            <a:srgbClr val="00FFFF"/>
                          </a:highlight>
                          <a:latin typeface="Arial" panose="020B0604020202020204" pitchFamily="34" charset="0"/>
                          <a:cs typeface="Arial" panose="020B0604020202020204" pitchFamily="34" charset="0"/>
                        </a:rPr>
                        <a:t>«</a:t>
                      </a:r>
                      <a:r>
                        <a:rPr lang="fr-FR" sz="2400" dirty="0">
                          <a:effectLst/>
                          <a:latin typeface="Arial" panose="020B0604020202020204" pitchFamily="34" charset="0"/>
                          <a:cs typeface="Arial" panose="020B0604020202020204" pitchFamily="34" charset="0"/>
                        </a:rPr>
                        <a:t> Fais attention </a:t>
                      </a:r>
                      <a:r>
                        <a:rPr lang="fr-FR" sz="2400" dirty="0">
                          <a:effectLst/>
                          <a:highlight>
                            <a:srgbClr val="00FFFF"/>
                          </a:highlight>
                          <a:latin typeface="Arial" panose="020B0604020202020204" pitchFamily="34" charset="0"/>
                          <a:cs typeface="Arial" panose="020B0604020202020204" pitchFamily="34" charset="0"/>
                        </a:rPr>
                        <a:t>!</a:t>
                      </a:r>
                      <a:r>
                        <a:rPr lang="fr-FR" sz="2400" dirty="0">
                          <a:effectLst/>
                          <a:latin typeface="Arial" panose="020B0604020202020204" pitchFamily="34" charset="0"/>
                          <a:cs typeface="Arial" panose="020B0604020202020204" pitchFamily="34" charset="0"/>
                        </a:rPr>
                        <a:t> Ne flâne pas dans la forêt </a:t>
                      </a:r>
                      <a:r>
                        <a:rPr lang="fr-FR" sz="2400" dirty="0">
                          <a:effectLst/>
                          <a:highlight>
                            <a:srgbClr val="00FFFF"/>
                          </a:highlight>
                          <a:latin typeface="Arial" panose="020B0604020202020204" pitchFamily="34" charset="0"/>
                          <a:cs typeface="Arial" panose="020B0604020202020204" pitchFamily="34" charset="0"/>
                        </a:rPr>
                        <a:t>!</a:t>
                      </a:r>
                      <a:r>
                        <a:rPr lang="fr-FR" sz="2400" dirty="0">
                          <a:effectLst/>
                          <a:latin typeface="Arial" panose="020B0604020202020204" pitchFamily="34" charset="0"/>
                          <a:cs typeface="Arial" panose="020B0604020202020204" pitchFamily="34" charset="0"/>
                        </a:rPr>
                        <a:t> Un méchant loup rôde, il pourrait te manger </a:t>
                      </a:r>
                      <a:r>
                        <a:rPr lang="fr-FR" sz="2400" dirty="0">
                          <a:effectLst/>
                          <a:highlight>
                            <a:srgbClr val="00FFFF"/>
                          </a:highlight>
                          <a:latin typeface="Arial" panose="020B0604020202020204" pitchFamily="34" charset="0"/>
                          <a:cs typeface="Arial" panose="020B0604020202020204" pitchFamily="34" charset="0"/>
                        </a:rPr>
                        <a:t>!</a:t>
                      </a:r>
                      <a:r>
                        <a:rPr lang="fr-FR" sz="2400" dirty="0">
                          <a:effectLst/>
                          <a:latin typeface="Arial" panose="020B0604020202020204" pitchFamily="34" charset="0"/>
                          <a:cs typeface="Arial" panose="020B0604020202020204" pitchFamily="34" charset="0"/>
                        </a:rPr>
                        <a:t> </a:t>
                      </a:r>
                      <a:r>
                        <a:rPr lang="fr-FR" sz="2400" dirty="0">
                          <a:effectLst/>
                          <a:highlight>
                            <a:srgbClr val="00FFFF"/>
                          </a:highlight>
                          <a:latin typeface="Arial" panose="020B0604020202020204" pitchFamily="34" charset="0"/>
                          <a:cs typeface="Arial" panose="020B0604020202020204" pitchFamily="34" charset="0"/>
                        </a:rPr>
                        <a:t>»</a:t>
                      </a:r>
                      <a:endParaRPr lang="fr-FR" sz="2400" dirty="0">
                        <a:effectLst/>
                        <a:latin typeface="Arial" panose="020B0604020202020204" pitchFamily="34" charset="0"/>
                        <a:cs typeface="Arial" panose="020B0604020202020204" pitchFamily="34" charset="0"/>
                      </a:endParaRPr>
                    </a:p>
                    <a:p>
                      <a:pPr>
                        <a:spcAft>
                          <a:spcPts val="0"/>
                        </a:spcAft>
                      </a:pPr>
                      <a:r>
                        <a:rPr lang="fr-FR" sz="2400" dirty="0">
                          <a:effectLst/>
                          <a:latin typeface="Arial" panose="020B0604020202020204" pitchFamily="34" charset="0"/>
                          <a:cs typeface="Arial" panose="020B0604020202020204" pitchFamily="34" charset="0"/>
                        </a:rPr>
                        <a:t> </a:t>
                      </a:r>
                    </a:p>
                    <a:p>
                      <a:pPr>
                        <a:spcAft>
                          <a:spcPts val="0"/>
                        </a:spcAft>
                      </a:pPr>
                      <a:r>
                        <a:rPr lang="fr-FR" sz="2400" dirty="0">
                          <a:effectLst/>
                          <a:latin typeface="Arial" panose="020B0604020202020204" pitchFamily="34" charset="0"/>
                          <a:cs typeface="Arial" panose="020B0604020202020204" pitchFamily="34" charset="0"/>
                        </a:rPr>
                        <a:t>Mais cette dernière ne l’écouta pas</a:t>
                      </a:r>
                      <a:r>
                        <a:rPr lang="fr-FR" sz="2400" dirty="0">
                          <a:effectLst/>
                          <a:highlight>
                            <a:srgbClr val="FF00FF"/>
                          </a:highlight>
                          <a:latin typeface="Arial" panose="020B0604020202020204" pitchFamily="34" charset="0"/>
                          <a:cs typeface="Arial" panose="020B0604020202020204" pitchFamily="34" charset="0"/>
                        </a:rPr>
                        <a:t>…</a:t>
                      </a:r>
                      <a:endParaRPr lang="fr-FR" sz="2400" dirty="0">
                        <a:effectLst/>
                        <a:highlight>
                          <a:srgbClr val="FF00FF"/>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58090680"/>
                  </a:ext>
                </a:extLst>
              </a:tr>
            </a:tbl>
          </a:graphicData>
        </a:graphic>
      </p:graphicFrame>
      <p:sp>
        <p:nvSpPr>
          <p:cNvPr id="4" name="ZoneTexte 3">
            <a:extLst>
              <a:ext uri="{FF2B5EF4-FFF2-40B4-BE49-F238E27FC236}">
                <a16:creationId xmlns:a16="http://schemas.microsoft.com/office/drawing/2014/main" id="{3D804A65-47E3-4C60-8500-0862C497C079}"/>
              </a:ext>
            </a:extLst>
          </p:cNvPr>
          <p:cNvSpPr txBox="1"/>
          <p:nvPr/>
        </p:nvSpPr>
        <p:spPr>
          <a:xfrm>
            <a:off x="1929170" y="4418251"/>
            <a:ext cx="9066873" cy="461665"/>
          </a:xfrm>
          <a:prstGeom prst="rect">
            <a:avLst/>
          </a:prstGeom>
          <a:solidFill>
            <a:srgbClr val="FFCCFF"/>
          </a:solidFill>
        </p:spPr>
        <p:txBody>
          <a:bodyPr wrap="square" rtlCol="0">
            <a:spAutoFit/>
          </a:bodyPr>
          <a:lstStyle/>
          <a:p>
            <a:r>
              <a:rPr lang="fr-FR" sz="2000" b="1" dirty="0">
                <a:latin typeface="Arial" panose="020B0604020202020204" pitchFamily="34" charset="0"/>
                <a:cs typeface="Arial" panose="020B0604020202020204" pitchFamily="34" charset="0"/>
              </a:rPr>
              <a:t> </a:t>
            </a:r>
            <a:r>
              <a:rPr lang="fr-FR" sz="2400" b="1" dirty="0" smtClean="0">
                <a:latin typeface="Arial" panose="020B0604020202020204" pitchFamily="34" charset="0"/>
                <a:cs typeface="Arial" panose="020B0604020202020204" pitchFamily="34" charset="0"/>
              </a:rPr>
              <a:t> À quoi </a:t>
            </a:r>
            <a:r>
              <a:rPr lang="fr-FR" sz="2400" b="1" dirty="0">
                <a:latin typeface="Arial" panose="020B0604020202020204" pitchFamily="34" charset="0"/>
                <a:cs typeface="Arial" panose="020B0604020202020204" pitchFamily="34" charset="0"/>
              </a:rPr>
              <a:t>servent les points de suspension à la fin du texte ?</a:t>
            </a:r>
            <a:endParaRPr lang="fr-FR" sz="2400" dirty="0">
              <a:latin typeface="Arial" panose="020B0604020202020204" pitchFamily="34" charset="0"/>
              <a:cs typeface="Arial" panose="020B0604020202020204" pitchFamily="34" charset="0"/>
            </a:endParaRPr>
          </a:p>
        </p:txBody>
      </p:sp>
      <p:sp>
        <p:nvSpPr>
          <p:cNvPr id="5" name="Rectangle : coins arrondis 4">
            <a:extLst>
              <a:ext uri="{FF2B5EF4-FFF2-40B4-BE49-F238E27FC236}">
                <a16:creationId xmlns:a16="http://schemas.microsoft.com/office/drawing/2014/main" id="{6C7801D0-4E43-4002-9D59-7717346FCE2C}"/>
              </a:ext>
            </a:extLst>
          </p:cNvPr>
          <p:cNvSpPr/>
          <p:nvPr/>
        </p:nvSpPr>
        <p:spPr>
          <a:xfrm>
            <a:off x="1140666" y="5823474"/>
            <a:ext cx="9910669" cy="570163"/>
          </a:xfrm>
          <a:prstGeom prst="roundRect">
            <a:avLst/>
          </a:prstGeom>
          <a:solidFill>
            <a:srgbClr val="12D0F6"/>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fr-FR" sz="2000" dirty="0">
                <a:solidFill>
                  <a:schemeClr val="tx1"/>
                </a:solidFill>
                <a:latin typeface="Arial" panose="020B0604020202020204" pitchFamily="34" charset="0"/>
                <a:cs typeface="Arial" panose="020B0604020202020204" pitchFamily="34" charset="0"/>
              </a:rPr>
              <a:t>Ils montrent que le récit n’est pas terminé, et que l’auteur crée un effet </a:t>
            </a:r>
            <a:r>
              <a:rPr lang="fr-FR" sz="2000" dirty="0" smtClean="0">
                <a:solidFill>
                  <a:schemeClr val="tx1"/>
                </a:solidFill>
                <a:latin typeface="Arial" panose="020B0604020202020204" pitchFamily="34" charset="0"/>
                <a:cs typeface="Arial" panose="020B0604020202020204" pitchFamily="34" charset="0"/>
              </a:rPr>
              <a:t>d’attente.</a:t>
            </a:r>
            <a:endParaRPr lang="fr-FR" sz="2000" dirty="0">
              <a:solidFill>
                <a:schemeClr val="tx1"/>
              </a:solidFill>
              <a:latin typeface="Arial" panose="020B0604020202020204" pitchFamily="34" charset="0"/>
              <a:cs typeface="Arial" panose="020B0604020202020204" pitchFamily="34" charset="0"/>
            </a:endParaRPr>
          </a:p>
        </p:txBody>
      </p:sp>
      <p:sp>
        <p:nvSpPr>
          <p:cNvPr id="6" name="Rectangle : coins arrondis 5">
            <a:extLst>
              <a:ext uri="{FF2B5EF4-FFF2-40B4-BE49-F238E27FC236}">
                <a16:creationId xmlns:a16="http://schemas.microsoft.com/office/drawing/2014/main" id="{F33F5806-0355-40B3-BAF0-F105D4DE41BF}"/>
              </a:ext>
            </a:extLst>
          </p:cNvPr>
          <p:cNvSpPr/>
          <p:nvPr/>
        </p:nvSpPr>
        <p:spPr>
          <a:xfrm>
            <a:off x="3089662" y="4995498"/>
            <a:ext cx="6012676" cy="570163"/>
          </a:xfrm>
          <a:prstGeom prst="roundRect">
            <a:avLst/>
          </a:prstGeom>
          <a:solidFill>
            <a:srgbClr val="12D0F6"/>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fr-FR" sz="2000" dirty="0">
                <a:solidFill>
                  <a:schemeClr val="tx1"/>
                </a:solidFill>
                <a:latin typeface="Arial" panose="020B0604020202020204" pitchFamily="34" charset="0"/>
                <a:cs typeface="Arial" panose="020B0604020202020204" pitchFamily="34" charset="0"/>
              </a:rPr>
              <a:t>Ils marquent une hésitation de la part de </a:t>
            </a:r>
            <a:r>
              <a:rPr lang="fr-FR" sz="2000" dirty="0" smtClean="0">
                <a:solidFill>
                  <a:schemeClr val="tx1"/>
                </a:solidFill>
                <a:latin typeface="Arial" panose="020B0604020202020204" pitchFamily="34" charset="0"/>
                <a:cs typeface="Arial" panose="020B0604020202020204" pitchFamily="34" charset="0"/>
              </a:rPr>
              <a:t>l’auteur.</a:t>
            </a:r>
            <a:endParaRPr lang="fr-FR" sz="2000" dirty="0">
              <a:solidFill>
                <a:schemeClr val="tx1"/>
              </a:solidFill>
              <a:latin typeface="Arial" panose="020B0604020202020204" pitchFamily="34" charset="0"/>
              <a:cs typeface="Arial" panose="020B0604020202020204" pitchFamily="34" charset="0"/>
            </a:endParaRPr>
          </a:p>
          <a:p>
            <a:endParaRPr lang="fr-FR" sz="2000" dirty="0">
              <a:solidFill>
                <a:schemeClr val="tx1"/>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40E2284C-B6B2-4963-8282-033CD662190A}"/>
              </a:ext>
            </a:extLst>
          </p:cNvPr>
          <p:cNvSpPr txBox="1"/>
          <p:nvPr/>
        </p:nvSpPr>
        <p:spPr>
          <a:xfrm>
            <a:off x="3206322" y="4384550"/>
            <a:ext cx="5779357" cy="461665"/>
          </a:xfrm>
          <a:prstGeom prst="rect">
            <a:avLst/>
          </a:prstGeom>
          <a:solidFill>
            <a:srgbClr val="FFCCFF"/>
          </a:solidFill>
        </p:spPr>
        <p:txBody>
          <a:bodyPr wrap="square" rtlCol="0">
            <a:spAutoFit/>
          </a:bodyPr>
          <a:lstStyle/>
          <a:p>
            <a:r>
              <a:rPr lang="fr-FR" sz="2000" b="1" dirty="0">
                <a:latin typeface="Arial" panose="020B0604020202020204" pitchFamily="34" charset="0"/>
                <a:cs typeface="Arial" panose="020B0604020202020204" pitchFamily="34" charset="0"/>
              </a:rPr>
              <a:t> </a:t>
            </a:r>
            <a:r>
              <a:rPr lang="fr-FR" sz="2400" b="1" dirty="0">
                <a:latin typeface="Arial" panose="020B0604020202020204" pitchFamily="34" charset="0"/>
                <a:cs typeface="Arial" panose="020B0604020202020204" pitchFamily="34" charset="0"/>
              </a:rPr>
              <a:t>À quoi peut servir le point-virgule ?</a:t>
            </a:r>
            <a:endParaRPr lang="fr-FR" sz="2000" dirty="0">
              <a:latin typeface="Arial" panose="020B0604020202020204" pitchFamily="34" charset="0"/>
              <a:cs typeface="Arial" panose="020B0604020202020204" pitchFamily="34" charset="0"/>
            </a:endParaRPr>
          </a:p>
        </p:txBody>
      </p:sp>
      <p:sp>
        <p:nvSpPr>
          <p:cNvPr id="8" name="Rectangle : coins arrondis 7">
            <a:extLst>
              <a:ext uri="{FF2B5EF4-FFF2-40B4-BE49-F238E27FC236}">
                <a16:creationId xmlns:a16="http://schemas.microsoft.com/office/drawing/2014/main" id="{B52DB1A4-4C5E-4B18-890D-27624C93653A}"/>
              </a:ext>
            </a:extLst>
          </p:cNvPr>
          <p:cNvSpPr/>
          <p:nvPr/>
        </p:nvSpPr>
        <p:spPr>
          <a:xfrm>
            <a:off x="156459" y="5314281"/>
            <a:ext cx="11879082" cy="845040"/>
          </a:xfrm>
          <a:prstGeom prst="roundRect">
            <a:avLst/>
          </a:prstGeom>
          <a:solidFill>
            <a:srgbClr val="12D0F6"/>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fr-FR" sz="2000" dirty="0" smtClean="0">
                <a:solidFill>
                  <a:schemeClr val="tx1"/>
                </a:solidFill>
                <a:latin typeface="Arial" panose="020B0604020202020204" pitchFamily="34" charset="0"/>
                <a:cs typeface="Arial" panose="020B0604020202020204" pitchFamily="34" charset="0"/>
              </a:rPr>
              <a:t>Il sépare </a:t>
            </a:r>
            <a:r>
              <a:rPr lang="fr-FR" sz="2000" dirty="0">
                <a:solidFill>
                  <a:schemeClr val="tx1"/>
                </a:solidFill>
                <a:latin typeface="Arial" panose="020B0604020202020204" pitchFamily="34" charset="0"/>
                <a:cs typeface="Arial" panose="020B0604020202020204" pitchFamily="34" charset="0"/>
              </a:rPr>
              <a:t>les deux parties de la longue phrase et </a:t>
            </a:r>
            <a:r>
              <a:rPr lang="fr-FR" sz="2000" dirty="0" smtClean="0">
                <a:solidFill>
                  <a:schemeClr val="tx1"/>
                </a:solidFill>
                <a:latin typeface="Arial" panose="020B0604020202020204" pitchFamily="34" charset="0"/>
                <a:cs typeface="Arial" panose="020B0604020202020204" pitchFamily="34" charset="0"/>
              </a:rPr>
              <a:t>permet </a:t>
            </a:r>
            <a:r>
              <a:rPr lang="fr-FR" sz="2000" dirty="0">
                <a:solidFill>
                  <a:schemeClr val="tx1"/>
                </a:solidFill>
                <a:latin typeface="Arial" panose="020B0604020202020204" pitchFamily="34" charset="0"/>
                <a:cs typeface="Arial" panose="020B0604020202020204" pitchFamily="34" charset="0"/>
              </a:rPr>
              <a:t>au lecteur de respirer sans faire retomber sa </a:t>
            </a:r>
            <a:r>
              <a:rPr lang="fr-FR" sz="2000" dirty="0" smtClean="0">
                <a:solidFill>
                  <a:schemeClr val="tx1"/>
                </a:solidFill>
                <a:latin typeface="Arial" panose="020B0604020202020204" pitchFamily="34" charset="0"/>
                <a:cs typeface="Arial" panose="020B0604020202020204" pitchFamily="34" charset="0"/>
              </a:rPr>
              <a:t>voix.</a:t>
            </a:r>
            <a:endParaRPr lang="fr-FR"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625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grpId="1" nodeType="clickEffect">
                                  <p:stCondLst>
                                    <p:cond delay="0"/>
                                  </p:stCondLst>
                                  <p:childTnLst>
                                    <p:animEffect transition="out" filter="wipe(down)">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xit" presetSubtype="4" fill="hold" grpId="1" nodeType="clickEffect">
                                  <p:stCondLst>
                                    <p:cond delay="0"/>
                                  </p:stCondLst>
                                  <p:childTnLst>
                                    <p:animEffect transition="out" filter="wipe(down)">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22" presetClass="exit" presetSubtype="4" fill="hold" grpId="1" nodeType="withEffect">
                                  <p:stCondLst>
                                    <p:cond delay="0"/>
                                  </p:stCondLst>
                                  <p:childTnLst>
                                    <p:animEffect transition="out" filter="wipe(down)">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65ED9D2-BA3A-40A8-A77E-2B00210F16A6}"/>
              </a:ext>
            </a:extLst>
          </p:cNvPr>
          <p:cNvSpPr txBox="1"/>
          <p:nvPr/>
        </p:nvSpPr>
        <p:spPr>
          <a:xfrm>
            <a:off x="614596" y="2301787"/>
            <a:ext cx="10962807" cy="1815882"/>
          </a:xfrm>
          <a:prstGeom prst="rect">
            <a:avLst/>
          </a:prstGeom>
          <a:solidFill>
            <a:schemeClr val="accent4">
              <a:lumMod val="20000"/>
              <a:lumOff val="80000"/>
            </a:schemeClr>
          </a:solidFill>
        </p:spPr>
        <p:txBody>
          <a:bodyPr wrap="square" rtlCol="0">
            <a:spAutoFit/>
          </a:bodyPr>
          <a:lstStyle/>
          <a:p>
            <a:pPr algn="ctr"/>
            <a:r>
              <a:rPr lang="fr-FR" sz="2800" dirty="0">
                <a:latin typeface="Arial" panose="020B0604020202020204" pitchFamily="34" charset="0"/>
                <a:cs typeface="Arial" panose="020B0604020202020204" pitchFamily="34" charset="0"/>
              </a:rPr>
              <a:t>Orthographe et vocabulaire</a:t>
            </a:r>
          </a:p>
          <a:p>
            <a:pPr algn="ctr"/>
            <a:endParaRPr lang="fr-FR" sz="2800" dirty="0">
              <a:latin typeface="Arial" panose="020B0604020202020204" pitchFamily="34" charset="0"/>
              <a:cs typeface="Arial" panose="020B0604020202020204" pitchFamily="34" charset="0"/>
            </a:endParaRPr>
          </a:p>
          <a:p>
            <a:pPr algn="ctr"/>
            <a:r>
              <a:rPr lang="fr-FR" sz="2800" dirty="0">
                <a:latin typeface="Arial" panose="020B0604020202020204" pitchFamily="34" charset="0"/>
                <a:cs typeface="Arial" panose="020B0604020202020204" pitchFamily="34" charset="0"/>
              </a:rPr>
              <a:t>J’apprends à mémoriser pour écrire sans faire d’erreurs</a:t>
            </a:r>
          </a:p>
          <a:p>
            <a:pPr algn="ctr"/>
            <a:endParaRPr lang="fr-F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7369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190E6A-07E8-48FE-B2C8-F4962543D260}"/>
              </a:ext>
            </a:extLst>
          </p:cNvPr>
          <p:cNvSpPr/>
          <p:nvPr/>
        </p:nvSpPr>
        <p:spPr>
          <a:xfrm>
            <a:off x="2246089" y="-45268"/>
            <a:ext cx="11661912" cy="1067087"/>
          </a:xfrm>
          <a:prstGeom prst="rect">
            <a:avLst/>
          </a:prstGeom>
        </p:spPr>
        <p:txBody>
          <a:bodyPr wrap="square">
            <a:spAutoFit/>
          </a:bodyPr>
          <a:lstStyle/>
          <a:p>
            <a:pPr>
              <a:lnSpc>
                <a:spcPct val="107000"/>
              </a:lnSpc>
              <a:spcAft>
                <a:spcPts val="0"/>
              </a:spcAft>
            </a:pPr>
            <a:r>
              <a:rPr lang="fr-FR" dirty="0">
                <a:latin typeface="Calibri" panose="020F0502020204030204" pitchFamily="34" charset="0"/>
                <a:ea typeface="Calibri" panose="020F0502020204030204" pitchFamily="34" charset="0"/>
                <a:cs typeface="Calibri" panose="020F0502020204030204" pitchFamily="34" charset="0"/>
              </a:rPr>
              <a:t> </a:t>
            </a:r>
            <a:endParaRPr lang="fr-FR" sz="24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fr-FR" sz="24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fr-FR" dirty="0">
                <a:latin typeface="Calibri" panose="020F0502020204030204" pitchFamily="34" charset="0"/>
                <a:ea typeface="Calibri" panose="020F0502020204030204" pitchFamily="34" charset="0"/>
                <a:cs typeface="Calibri" panose="020F0502020204030204" pitchFamily="34"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compImg" descr="Boy Exercice d'apprentissage de l'école Banque d'images - 33384901">
            <a:extLst>
              <a:ext uri="{FF2B5EF4-FFF2-40B4-BE49-F238E27FC236}">
                <a16:creationId xmlns:a16="http://schemas.microsoft.com/office/drawing/2014/main" id="{648C977C-8491-4856-B4D2-910DF2ECDACF}"/>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97470" y="196425"/>
            <a:ext cx="972000" cy="82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Image 3" descr="Recherche Chercher Trouver - Images vectorielles gratuites sur Pixabay">
            <a:extLst>
              <a:ext uri="{FF2B5EF4-FFF2-40B4-BE49-F238E27FC236}">
                <a16:creationId xmlns:a16="http://schemas.microsoft.com/office/drawing/2014/main" id="{841AFB31-E836-459E-A9F3-C0CFCC0CB723}"/>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399954" y="214425"/>
            <a:ext cx="828000" cy="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ZoneTexte 4">
            <a:extLst>
              <a:ext uri="{FF2B5EF4-FFF2-40B4-BE49-F238E27FC236}">
                <a16:creationId xmlns:a16="http://schemas.microsoft.com/office/drawing/2014/main" id="{A40B3569-3B53-4BD3-9729-DE3B29E96DC6}"/>
              </a:ext>
            </a:extLst>
          </p:cNvPr>
          <p:cNvSpPr txBox="1"/>
          <p:nvPr/>
        </p:nvSpPr>
        <p:spPr>
          <a:xfrm>
            <a:off x="4348437" y="257442"/>
            <a:ext cx="4541215" cy="461665"/>
          </a:xfrm>
          <a:prstGeom prst="rect">
            <a:avLst/>
          </a:prstGeom>
          <a:solidFill>
            <a:schemeClr val="bg2"/>
          </a:solidFill>
        </p:spPr>
        <p:txBody>
          <a:bodyPr wrap="square" rtlCol="0">
            <a:spAutoFit/>
          </a:bodyPr>
          <a:lstStyle/>
          <a:p>
            <a:pPr algn="ctr"/>
            <a:r>
              <a:rPr lang="fr-FR" sz="2400" dirty="0">
                <a:latin typeface="Arial" panose="020B0604020202020204" pitchFamily="34" charset="0"/>
                <a:cs typeface="Arial" panose="020B0604020202020204" pitchFamily="34" charset="0"/>
              </a:rPr>
              <a:t>J’écoute, je comprends, j’écris</a:t>
            </a:r>
          </a:p>
        </p:txBody>
      </p:sp>
      <p:graphicFrame>
        <p:nvGraphicFramePr>
          <p:cNvPr id="6" name="Tableau 6">
            <a:extLst>
              <a:ext uri="{FF2B5EF4-FFF2-40B4-BE49-F238E27FC236}">
                <a16:creationId xmlns:a16="http://schemas.microsoft.com/office/drawing/2014/main" id="{45CFD451-1E90-407E-9ACD-44CAE1006648}"/>
              </a:ext>
            </a:extLst>
          </p:cNvPr>
          <p:cNvGraphicFramePr>
            <a:graphicFrameLocks noGrp="1"/>
          </p:cNvGraphicFramePr>
          <p:nvPr>
            <p:extLst>
              <p:ext uri="{D42A27DB-BD31-4B8C-83A1-F6EECF244321}">
                <p14:modId xmlns:p14="http://schemas.microsoft.com/office/powerpoint/2010/main" val="1486064185"/>
              </p:ext>
            </p:extLst>
          </p:nvPr>
        </p:nvGraphicFramePr>
        <p:xfrm>
          <a:off x="4477045" y="922853"/>
          <a:ext cx="4284000" cy="540000"/>
        </p:xfrm>
        <a:graphic>
          <a:graphicData uri="http://schemas.openxmlformats.org/drawingml/2006/table">
            <a:tbl>
              <a:tblPr firstRow="1" bandRow="1">
                <a:tableStyleId>{5940675A-B579-460E-94D1-54222C63F5DA}</a:tableStyleId>
              </a:tblPr>
              <a:tblGrid>
                <a:gridCol w="612000">
                  <a:extLst>
                    <a:ext uri="{9D8B030D-6E8A-4147-A177-3AD203B41FA5}">
                      <a16:colId xmlns:a16="http://schemas.microsoft.com/office/drawing/2014/main" val="548674201"/>
                    </a:ext>
                  </a:extLst>
                </a:gridCol>
                <a:gridCol w="612000">
                  <a:extLst>
                    <a:ext uri="{9D8B030D-6E8A-4147-A177-3AD203B41FA5}">
                      <a16:colId xmlns:a16="http://schemas.microsoft.com/office/drawing/2014/main" val="3307227488"/>
                    </a:ext>
                  </a:extLst>
                </a:gridCol>
                <a:gridCol w="612000">
                  <a:extLst>
                    <a:ext uri="{9D8B030D-6E8A-4147-A177-3AD203B41FA5}">
                      <a16:colId xmlns:a16="http://schemas.microsoft.com/office/drawing/2014/main" val="1596902409"/>
                    </a:ext>
                  </a:extLst>
                </a:gridCol>
                <a:gridCol w="612000">
                  <a:extLst>
                    <a:ext uri="{9D8B030D-6E8A-4147-A177-3AD203B41FA5}">
                      <a16:colId xmlns:a16="http://schemas.microsoft.com/office/drawing/2014/main" val="38330391"/>
                    </a:ext>
                  </a:extLst>
                </a:gridCol>
                <a:gridCol w="612000">
                  <a:extLst>
                    <a:ext uri="{9D8B030D-6E8A-4147-A177-3AD203B41FA5}">
                      <a16:colId xmlns:a16="http://schemas.microsoft.com/office/drawing/2014/main" val="2269173796"/>
                    </a:ext>
                  </a:extLst>
                </a:gridCol>
                <a:gridCol w="612000">
                  <a:extLst>
                    <a:ext uri="{9D8B030D-6E8A-4147-A177-3AD203B41FA5}">
                      <a16:colId xmlns:a16="http://schemas.microsoft.com/office/drawing/2014/main" val="3513853939"/>
                    </a:ext>
                  </a:extLst>
                </a:gridCol>
                <a:gridCol w="612000">
                  <a:extLst>
                    <a:ext uri="{9D8B030D-6E8A-4147-A177-3AD203B41FA5}">
                      <a16:colId xmlns:a16="http://schemas.microsoft.com/office/drawing/2014/main" val="2356586349"/>
                    </a:ext>
                  </a:extLst>
                </a:gridCol>
              </a:tblGrid>
              <a:tr h="540000">
                <a:tc>
                  <a:txBody>
                    <a:bodyPr/>
                    <a:lstStyle/>
                    <a:p>
                      <a:pPr algn="ctr"/>
                      <a:r>
                        <a:rPr lang="fr-FR" sz="2400" dirty="0">
                          <a:latin typeface="Arial" panose="020B0604020202020204" pitchFamily="34" charset="0"/>
                          <a:cs typeface="Arial" panose="020B0604020202020204" pitchFamily="34" charset="0"/>
                        </a:rPr>
                        <a:t>x</a:t>
                      </a:r>
                    </a:p>
                  </a:txBody>
                  <a:tcPr/>
                </a:tc>
                <a:tc>
                  <a:txBody>
                    <a:bodyPr/>
                    <a:lstStyle/>
                    <a:p>
                      <a:pPr algn="ctr"/>
                      <a:r>
                        <a:rPr lang="fr-FR" sz="2400" dirty="0">
                          <a:latin typeface="Arial" panose="020B0604020202020204" pitchFamily="34" charset="0"/>
                          <a:cs typeface="Arial" panose="020B0604020202020204" pitchFamily="34" charset="0"/>
                        </a:rPr>
                        <a:t>e</a:t>
                      </a:r>
                    </a:p>
                  </a:txBody>
                  <a:tcPr/>
                </a:tc>
                <a:tc>
                  <a:txBody>
                    <a:bodyPr/>
                    <a:lstStyle/>
                    <a:p>
                      <a:pPr algn="ctr"/>
                      <a:r>
                        <a:rPr lang="fr-FR" sz="2400" dirty="0">
                          <a:latin typeface="Arial" panose="020B0604020202020204" pitchFamily="34" charset="0"/>
                          <a:cs typeface="Arial" panose="020B0604020202020204" pitchFamily="34" charset="0"/>
                        </a:rPr>
                        <a:t>é</a:t>
                      </a:r>
                    </a:p>
                  </a:txBody>
                  <a:tcPr/>
                </a:tc>
                <a:tc>
                  <a:txBody>
                    <a:bodyPr/>
                    <a:lstStyle/>
                    <a:p>
                      <a:pPr algn="ctr"/>
                      <a:r>
                        <a:rPr lang="fr-FR" sz="2400" dirty="0">
                          <a:latin typeface="Arial" panose="020B0604020202020204" pitchFamily="34" charset="0"/>
                          <a:cs typeface="Arial" panose="020B0604020202020204" pitchFamily="34" charset="0"/>
                        </a:rPr>
                        <a:t>c</a:t>
                      </a:r>
                    </a:p>
                  </a:txBody>
                  <a:tcPr/>
                </a:tc>
                <a:tc>
                  <a:txBody>
                    <a:bodyPr/>
                    <a:lstStyle/>
                    <a:p>
                      <a:pPr algn="ctr"/>
                      <a:r>
                        <a:rPr lang="fr-FR" sz="2400" dirty="0">
                          <a:latin typeface="Arial" panose="020B0604020202020204" pitchFamily="34" charset="0"/>
                          <a:cs typeface="Arial" panose="020B0604020202020204" pitchFamily="34" charset="0"/>
                        </a:rPr>
                        <a:t>e</a:t>
                      </a:r>
                    </a:p>
                  </a:txBody>
                  <a:tcPr/>
                </a:tc>
                <a:tc>
                  <a:txBody>
                    <a:bodyPr/>
                    <a:lstStyle/>
                    <a:p>
                      <a:pPr algn="ctr"/>
                      <a:r>
                        <a:rPr lang="fr-FR" sz="2400" dirty="0">
                          <a:latin typeface="Arial" panose="020B0604020202020204" pitchFamily="34" charset="0"/>
                          <a:cs typeface="Arial" panose="020B0604020202020204" pitchFamily="34" charset="0"/>
                        </a:rPr>
                        <a:t>d</a:t>
                      </a:r>
                    </a:p>
                  </a:txBody>
                  <a:tcPr/>
                </a:tc>
                <a:tc>
                  <a:txBody>
                    <a:bodyPr/>
                    <a:lstStyle/>
                    <a:p>
                      <a:pPr algn="ctr"/>
                      <a:r>
                        <a:rPr lang="fr-FR" sz="2400" dirty="0">
                          <a:latin typeface="Arial" panose="020B0604020202020204" pitchFamily="34" charset="0"/>
                          <a:cs typeface="Arial" panose="020B0604020202020204" pitchFamily="34" charset="0"/>
                        </a:rPr>
                        <a:t>é</a:t>
                      </a:r>
                    </a:p>
                  </a:txBody>
                  <a:tcPr/>
                </a:tc>
                <a:extLst>
                  <a:ext uri="{0D108BD9-81ED-4DB2-BD59-A6C34878D82A}">
                    <a16:rowId xmlns:a16="http://schemas.microsoft.com/office/drawing/2014/main" val="1787351378"/>
                  </a:ext>
                </a:extLst>
              </a:tr>
            </a:tbl>
          </a:graphicData>
        </a:graphic>
      </p:graphicFrame>
      <p:pic>
        <p:nvPicPr>
          <p:cNvPr id="8" name="Picture 4">
            <a:extLst>
              <a:ext uri="{FF2B5EF4-FFF2-40B4-BE49-F238E27FC236}">
                <a16:creationId xmlns:a16="http://schemas.microsoft.com/office/drawing/2014/main" id="{3A8B4FD3-1C6D-46D4-9F21-EEC5551FB2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3768" r="50260"/>
          <a:stretch/>
        </p:blipFill>
        <p:spPr bwMode="auto">
          <a:xfrm>
            <a:off x="3414890" y="4223299"/>
            <a:ext cx="6032959" cy="226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a:extLst>
              <a:ext uri="{FF2B5EF4-FFF2-40B4-BE49-F238E27FC236}">
                <a16:creationId xmlns:a16="http://schemas.microsoft.com/office/drawing/2014/main" id="{3A630C52-F985-45BA-A958-6F075B2DEAE0}"/>
              </a:ext>
            </a:extLst>
          </p:cNvPr>
          <p:cNvSpPr txBox="1"/>
          <p:nvPr/>
        </p:nvSpPr>
        <p:spPr>
          <a:xfrm>
            <a:off x="3227042" y="1786509"/>
            <a:ext cx="6931533" cy="461665"/>
          </a:xfrm>
          <a:prstGeom prst="rect">
            <a:avLst/>
          </a:prstGeom>
          <a:solidFill>
            <a:srgbClr val="CCFFFF"/>
          </a:solidFill>
        </p:spPr>
        <p:txBody>
          <a:bodyPr wrap="square" rtlCol="0">
            <a:spAutoFit/>
          </a:bodyPr>
          <a:lstStyle/>
          <a:p>
            <a:r>
              <a:rPr lang="fr-FR" sz="2400" dirty="0">
                <a:latin typeface="Arial" panose="020B0604020202020204" pitchFamily="34" charset="0"/>
                <a:ea typeface="Calibri" panose="020F0502020204030204" pitchFamily="34" charset="0"/>
                <a:cs typeface="Arial" panose="020B0604020202020204" pitchFamily="34" charset="0"/>
              </a:rPr>
              <a:t>Ce mot est </a:t>
            </a:r>
            <a:r>
              <a:rPr lang="fr-FR" sz="2400" dirty="0">
                <a:latin typeface="Arial" panose="020B0604020202020204" pitchFamily="34" charset="0"/>
                <a:cs typeface="Arial" panose="020B0604020202020204" pitchFamily="34" charset="0"/>
              </a:rPr>
              <a:t>un adjectif qualificatif féminin singulier</a:t>
            </a:r>
            <a:r>
              <a:rPr lang="fr-FR" sz="2400" dirty="0">
                <a:latin typeface="Arial" panose="020B0604020202020204" pitchFamily="34" charset="0"/>
                <a:ea typeface="Calibri" panose="020F0502020204030204" pitchFamily="34" charset="0"/>
                <a:cs typeface="Arial" panose="020B0604020202020204" pitchFamily="34" charset="0"/>
              </a:rPr>
              <a:t>.</a:t>
            </a:r>
            <a:endParaRPr lang="fr-FR" sz="2400" dirty="0">
              <a:latin typeface="Arial" panose="020B0604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FE50807D-9934-49BB-851C-C0BE687EBC9C}"/>
              </a:ext>
            </a:extLst>
          </p:cNvPr>
          <p:cNvSpPr txBox="1"/>
          <p:nvPr/>
        </p:nvSpPr>
        <p:spPr>
          <a:xfrm>
            <a:off x="3989529" y="3199610"/>
            <a:ext cx="5406560" cy="458780"/>
          </a:xfrm>
          <a:prstGeom prst="rect">
            <a:avLst/>
          </a:prstGeom>
          <a:solidFill>
            <a:schemeClr val="accent1">
              <a:lumMod val="40000"/>
              <a:lumOff val="60000"/>
            </a:schemeClr>
          </a:solidFill>
        </p:spPr>
        <p:txBody>
          <a:bodyPr wrap="square" rtlCol="0">
            <a:spAutoFit/>
          </a:bodyPr>
          <a:lstStyle/>
          <a:p>
            <a:pPr>
              <a:lnSpc>
                <a:spcPct val="107000"/>
              </a:lnSpc>
            </a:pPr>
            <a:r>
              <a:rPr lang="fr-FR" sz="2400" dirty="0">
                <a:latin typeface="Arial" panose="020B0604020202020204" pitchFamily="34" charset="0"/>
                <a:cs typeface="Arial" panose="020B0604020202020204" pitchFamily="34" charset="0"/>
              </a:rPr>
              <a:t>Il est synonyme de l’adjectif « irritée ».</a:t>
            </a:r>
            <a:endParaRPr lang="fr-FR" sz="2400" dirty="0">
              <a:latin typeface="Arial" panose="020B0604020202020204" pitchFamily="34" charset="0"/>
              <a:ea typeface="Calibri" panose="020F050202020403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8F61B015-63EA-4E10-AB4A-12C968FC0C94}"/>
              </a:ext>
            </a:extLst>
          </p:cNvPr>
          <p:cNvSpPr txBox="1"/>
          <p:nvPr/>
        </p:nvSpPr>
        <p:spPr>
          <a:xfrm>
            <a:off x="2507659" y="2458376"/>
            <a:ext cx="8792817" cy="458780"/>
          </a:xfrm>
          <a:prstGeom prst="rect">
            <a:avLst/>
          </a:prstGeom>
          <a:solidFill>
            <a:srgbClr val="FFCCFF"/>
          </a:solidFill>
        </p:spPr>
        <p:txBody>
          <a:bodyPr wrap="square" rtlCol="0">
            <a:spAutoFit/>
          </a:bodyPr>
          <a:lstStyle/>
          <a:p>
            <a:pPr>
              <a:lnSpc>
                <a:spcPct val="107000"/>
              </a:lnSpc>
            </a:pPr>
            <a:r>
              <a:rPr lang="fr-FR" sz="2400" dirty="0">
                <a:latin typeface="Arial" panose="020B0604020202020204" pitchFamily="34" charset="0"/>
                <a:ea typeface="Calibri" panose="020F0502020204030204" pitchFamily="34" charset="0"/>
                <a:cs typeface="Arial" panose="020B0604020202020204" pitchFamily="34" charset="0"/>
              </a:rPr>
              <a:t>Dans </a:t>
            </a:r>
            <a:r>
              <a:rPr lang="fr-FR" sz="2400" dirty="0">
                <a:latin typeface="Arial" panose="020B0604020202020204" pitchFamily="34" charset="0"/>
                <a:cs typeface="Arial" panose="020B0604020202020204" pitchFamily="34" charset="0"/>
              </a:rPr>
              <a:t>notre histoire, il décrit la réaction du Petit Chaperon Vert</a:t>
            </a:r>
            <a:r>
              <a:rPr lang="fr-FR" sz="2400" dirty="0">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46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190E6A-07E8-48FE-B2C8-F4962543D260}"/>
              </a:ext>
            </a:extLst>
          </p:cNvPr>
          <p:cNvSpPr/>
          <p:nvPr/>
        </p:nvSpPr>
        <p:spPr>
          <a:xfrm>
            <a:off x="2246089" y="-45268"/>
            <a:ext cx="11661912" cy="1067087"/>
          </a:xfrm>
          <a:prstGeom prst="rect">
            <a:avLst/>
          </a:prstGeom>
        </p:spPr>
        <p:txBody>
          <a:bodyPr wrap="square">
            <a:spAutoFit/>
          </a:bodyPr>
          <a:lstStyle/>
          <a:p>
            <a:pPr>
              <a:lnSpc>
                <a:spcPct val="107000"/>
              </a:lnSpc>
              <a:spcAft>
                <a:spcPts val="0"/>
              </a:spcAft>
            </a:pPr>
            <a:r>
              <a:rPr lang="fr-FR" dirty="0">
                <a:latin typeface="Calibri" panose="020F0502020204030204" pitchFamily="34" charset="0"/>
                <a:ea typeface="Calibri" panose="020F0502020204030204" pitchFamily="34" charset="0"/>
                <a:cs typeface="Calibri" panose="020F0502020204030204" pitchFamily="34" charset="0"/>
              </a:rPr>
              <a:t> </a:t>
            </a:r>
            <a:endParaRPr lang="fr-FR" sz="24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fr-FR" sz="24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fr-FR" dirty="0">
                <a:latin typeface="Calibri" panose="020F0502020204030204" pitchFamily="34" charset="0"/>
                <a:ea typeface="Calibri" panose="020F0502020204030204" pitchFamily="34" charset="0"/>
                <a:cs typeface="Calibri" panose="020F0502020204030204" pitchFamily="34"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compImg" descr="Boy Exercice d'apprentissage de l'école Banque d'images - 33384901">
            <a:extLst>
              <a:ext uri="{FF2B5EF4-FFF2-40B4-BE49-F238E27FC236}">
                <a16:creationId xmlns:a16="http://schemas.microsoft.com/office/drawing/2014/main" id="{648C977C-8491-4856-B4D2-910DF2ECDACF}"/>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97470" y="196425"/>
            <a:ext cx="972000" cy="82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Image 3" descr="Recherche Chercher Trouver - Images vectorielles gratuites sur Pixabay">
            <a:extLst>
              <a:ext uri="{FF2B5EF4-FFF2-40B4-BE49-F238E27FC236}">
                <a16:creationId xmlns:a16="http://schemas.microsoft.com/office/drawing/2014/main" id="{841AFB31-E836-459E-A9F3-C0CFCC0CB723}"/>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399954" y="214425"/>
            <a:ext cx="828000" cy="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ZoneTexte 4">
            <a:extLst>
              <a:ext uri="{FF2B5EF4-FFF2-40B4-BE49-F238E27FC236}">
                <a16:creationId xmlns:a16="http://schemas.microsoft.com/office/drawing/2014/main" id="{A40B3569-3B53-4BD3-9729-DE3B29E96DC6}"/>
              </a:ext>
            </a:extLst>
          </p:cNvPr>
          <p:cNvSpPr txBox="1"/>
          <p:nvPr/>
        </p:nvSpPr>
        <p:spPr>
          <a:xfrm>
            <a:off x="4348437" y="257442"/>
            <a:ext cx="4541215" cy="461665"/>
          </a:xfrm>
          <a:prstGeom prst="rect">
            <a:avLst/>
          </a:prstGeom>
          <a:solidFill>
            <a:schemeClr val="bg2"/>
          </a:solidFill>
        </p:spPr>
        <p:txBody>
          <a:bodyPr wrap="square" rtlCol="0">
            <a:spAutoFit/>
          </a:bodyPr>
          <a:lstStyle/>
          <a:p>
            <a:pPr algn="ctr"/>
            <a:r>
              <a:rPr lang="fr-FR" sz="2400" dirty="0">
                <a:latin typeface="Arial" panose="020B0604020202020204" pitchFamily="34" charset="0"/>
                <a:cs typeface="Arial" panose="020B0604020202020204" pitchFamily="34" charset="0"/>
              </a:rPr>
              <a:t>J’écoute, je comprends, j’écris</a:t>
            </a:r>
          </a:p>
        </p:txBody>
      </p:sp>
      <p:graphicFrame>
        <p:nvGraphicFramePr>
          <p:cNvPr id="6" name="Tableau 6">
            <a:extLst>
              <a:ext uri="{FF2B5EF4-FFF2-40B4-BE49-F238E27FC236}">
                <a16:creationId xmlns:a16="http://schemas.microsoft.com/office/drawing/2014/main" id="{45CFD451-1E90-407E-9ACD-44CAE1006648}"/>
              </a:ext>
            </a:extLst>
          </p:cNvPr>
          <p:cNvGraphicFramePr>
            <a:graphicFrameLocks noGrp="1"/>
          </p:cNvGraphicFramePr>
          <p:nvPr>
            <p:extLst>
              <p:ext uri="{D42A27DB-BD31-4B8C-83A1-F6EECF244321}">
                <p14:modId xmlns:p14="http://schemas.microsoft.com/office/powerpoint/2010/main" val="956258466"/>
              </p:ext>
            </p:extLst>
          </p:nvPr>
        </p:nvGraphicFramePr>
        <p:xfrm>
          <a:off x="3182809" y="865686"/>
          <a:ext cx="7020000" cy="54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548674201"/>
                    </a:ext>
                  </a:extLst>
                </a:gridCol>
                <a:gridCol w="540000">
                  <a:extLst>
                    <a:ext uri="{9D8B030D-6E8A-4147-A177-3AD203B41FA5}">
                      <a16:colId xmlns:a16="http://schemas.microsoft.com/office/drawing/2014/main" val="3307227488"/>
                    </a:ext>
                  </a:extLst>
                </a:gridCol>
                <a:gridCol w="540000">
                  <a:extLst>
                    <a:ext uri="{9D8B030D-6E8A-4147-A177-3AD203B41FA5}">
                      <a16:colId xmlns:a16="http://schemas.microsoft.com/office/drawing/2014/main" val="1596902409"/>
                    </a:ext>
                  </a:extLst>
                </a:gridCol>
                <a:gridCol w="540000">
                  <a:extLst>
                    <a:ext uri="{9D8B030D-6E8A-4147-A177-3AD203B41FA5}">
                      <a16:colId xmlns:a16="http://schemas.microsoft.com/office/drawing/2014/main" val="38330391"/>
                    </a:ext>
                  </a:extLst>
                </a:gridCol>
                <a:gridCol w="540000">
                  <a:extLst>
                    <a:ext uri="{9D8B030D-6E8A-4147-A177-3AD203B41FA5}">
                      <a16:colId xmlns:a16="http://schemas.microsoft.com/office/drawing/2014/main" val="2269173796"/>
                    </a:ext>
                  </a:extLst>
                </a:gridCol>
                <a:gridCol w="540000">
                  <a:extLst>
                    <a:ext uri="{9D8B030D-6E8A-4147-A177-3AD203B41FA5}">
                      <a16:colId xmlns:a16="http://schemas.microsoft.com/office/drawing/2014/main" val="3513853939"/>
                    </a:ext>
                  </a:extLst>
                </a:gridCol>
                <a:gridCol w="540000">
                  <a:extLst>
                    <a:ext uri="{9D8B030D-6E8A-4147-A177-3AD203B41FA5}">
                      <a16:colId xmlns:a16="http://schemas.microsoft.com/office/drawing/2014/main" val="2356586349"/>
                    </a:ext>
                  </a:extLst>
                </a:gridCol>
                <a:gridCol w="540000">
                  <a:extLst>
                    <a:ext uri="{9D8B030D-6E8A-4147-A177-3AD203B41FA5}">
                      <a16:colId xmlns:a16="http://schemas.microsoft.com/office/drawing/2014/main" val="2975565686"/>
                    </a:ext>
                  </a:extLst>
                </a:gridCol>
                <a:gridCol w="540000">
                  <a:extLst>
                    <a:ext uri="{9D8B030D-6E8A-4147-A177-3AD203B41FA5}">
                      <a16:colId xmlns:a16="http://schemas.microsoft.com/office/drawing/2014/main" val="1565063850"/>
                    </a:ext>
                  </a:extLst>
                </a:gridCol>
                <a:gridCol w="540000">
                  <a:extLst>
                    <a:ext uri="{9D8B030D-6E8A-4147-A177-3AD203B41FA5}">
                      <a16:colId xmlns:a16="http://schemas.microsoft.com/office/drawing/2014/main" val="989791152"/>
                    </a:ext>
                  </a:extLst>
                </a:gridCol>
                <a:gridCol w="540000">
                  <a:extLst>
                    <a:ext uri="{9D8B030D-6E8A-4147-A177-3AD203B41FA5}">
                      <a16:colId xmlns:a16="http://schemas.microsoft.com/office/drawing/2014/main" val="3346081102"/>
                    </a:ext>
                  </a:extLst>
                </a:gridCol>
                <a:gridCol w="540000">
                  <a:extLst>
                    <a:ext uri="{9D8B030D-6E8A-4147-A177-3AD203B41FA5}">
                      <a16:colId xmlns:a16="http://schemas.microsoft.com/office/drawing/2014/main" val="3480352292"/>
                    </a:ext>
                  </a:extLst>
                </a:gridCol>
                <a:gridCol w="540000">
                  <a:extLst>
                    <a:ext uri="{9D8B030D-6E8A-4147-A177-3AD203B41FA5}">
                      <a16:colId xmlns:a16="http://schemas.microsoft.com/office/drawing/2014/main" val="2488318377"/>
                    </a:ext>
                  </a:extLst>
                </a:gridCol>
              </a:tblGrid>
              <a:tr h="540000">
                <a:tc>
                  <a:txBody>
                    <a:bodyPr/>
                    <a:lstStyle/>
                    <a:p>
                      <a:pPr algn="ctr"/>
                      <a:r>
                        <a:rPr lang="fr-FR" sz="2400" dirty="0">
                          <a:latin typeface="Arial" panose="020B0604020202020204" pitchFamily="34" charset="0"/>
                          <a:cs typeface="Arial" panose="020B0604020202020204" pitchFamily="34" charset="0"/>
                        </a:rPr>
                        <a:t>m</a:t>
                      </a:r>
                    </a:p>
                  </a:txBody>
                  <a:tcPr/>
                </a:tc>
                <a:tc>
                  <a:txBody>
                    <a:bodyPr/>
                    <a:lstStyle/>
                    <a:p>
                      <a:pPr algn="ctr"/>
                      <a:r>
                        <a:rPr lang="fr-FR" sz="2400" dirty="0">
                          <a:latin typeface="Arial" panose="020B0604020202020204" pitchFamily="34" charset="0"/>
                          <a:cs typeface="Arial" panose="020B0604020202020204" pitchFamily="34" charset="0"/>
                        </a:rPr>
                        <a:t>a</a:t>
                      </a:r>
                    </a:p>
                  </a:txBody>
                  <a:tcPr/>
                </a:tc>
                <a:tc>
                  <a:txBody>
                    <a:bodyPr/>
                    <a:lstStyle/>
                    <a:p>
                      <a:pPr algn="ctr"/>
                      <a:r>
                        <a:rPr lang="fr-FR" sz="2400" dirty="0">
                          <a:latin typeface="Arial" panose="020B0604020202020204" pitchFamily="34" charset="0"/>
                          <a:cs typeface="Arial" panose="020B0604020202020204" pitchFamily="34" charset="0"/>
                        </a:rPr>
                        <a:t>l</a:t>
                      </a:r>
                    </a:p>
                  </a:txBody>
                  <a:tcPr/>
                </a:tc>
                <a:tc>
                  <a:txBody>
                    <a:bodyPr/>
                    <a:lstStyle/>
                    <a:p>
                      <a:pPr algn="ctr"/>
                      <a:r>
                        <a:rPr lang="fr-FR" sz="2400" dirty="0">
                          <a:latin typeface="Arial" panose="020B0604020202020204" pitchFamily="34" charset="0"/>
                          <a:cs typeface="Arial" panose="020B0604020202020204" pitchFamily="34" charset="0"/>
                        </a:rPr>
                        <a:t>i</a:t>
                      </a:r>
                    </a:p>
                  </a:txBody>
                  <a:tcPr/>
                </a:tc>
                <a:tc>
                  <a:txBody>
                    <a:bodyPr/>
                    <a:lstStyle/>
                    <a:p>
                      <a:pPr algn="ctr"/>
                      <a:r>
                        <a:rPr lang="fr-FR" sz="2400" dirty="0">
                          <a:latin typeface="Arial" panose="020B0604020202020204" pitchFamily="34" charset="0"/>
                          <a:cs typeface="Arial" panose="020B0604020202020204" pitchFamily="34" charset="0"/>
                        </a:rPr>
                        <a:t>c</a:t>
                      </a:r>
                    </a:p>
                  </a:txBody>
                  <a:tcPr/>
                </a:tc>
                <a:tc>
                  <a:txBody>
                    <a:bodyPr/>
                    <a:lstStyle/>
                    <a:p>
                      <a:pPr algn="ctr"/>
                      <a:r>
                        <a:rPr lang="fr-FR" sz="2400" dirty="0">
                          <a:latin typeface="Arial" panose="020B0604020202020204" pitchFamily="34" charset="0"/>
                          <a:cs typeface="Arial" panose="020B0604020202020204" pitchFamily="34" charset="0"/>
                        </a:rPr>
                        <a:t>e</a:t>
                      </a:r>
                    </a:p>
                  </a:txBody>
                  <a:tcPr/>
                </a:tc>
                <a:tc>
                  <a:txBody>
                    <a:bodyPr/>
                    <a:lstStyle/>
                    <a:p>
                      <a:pPr algn="ctr"/>
                      <a:r>
                        <a:rPr lang="fr-FR" sz="2400" dirty="0">
                          <a:latin typeface="Arial" panose="020B0604020202020204" pitchFamily="34" charset="0"/>
                          <a:cs typeface="Arial" panose="020B0604020202020204" pitchFamily="34" charset="0"/>
                        </a:rPr>
                        <a:t>h</a:t>
                      </a:r>
                    </a:p>
                  </a:txBody>
                  <a:tcPr/>
                </a:tc>
                <a:tc>
                  <a:txBody>
                    <a:bodyPr/>
                    <a:lstStyle/>
                    <a:p>
                      <a:pPr algn="ctr"/>
                      <a:r>
                        <a:rPr lang="fr-FR" sz="2400" dirty="0">
                          <a:latin typeface="Arial" panose="020B0604020202020204" pitchFamily="34" charset="0"/>
                          <a:cs typeface="Arial" panose="020B0604020202020204" pitchFamily="34" charset="0"/>
                        </a:rPr>
                        <a:t>a</a:t>
                      </a:r>
                    </a:p>
                  </a:txBody>
                  <a:tcPr/>
                </a:tc>
                <a:tc>
                  <a:txBody>
                    <a:bodyPr/>
                    <a:lstStyle/>
                    <a:p>
                      <a:pPr algn="ctr"/>
                      <a:r>
                        <a:rPr lang="fr-FR" sz="2400" dirty="0">
                          <a:latin typeface="Arial" panose="020B0604020202020204" pitchFamily="34" charset="0"/>
                          <a:cs typeface="Arial" panose="020B0604020202020204" pitchFamily="34" charset="0"/>
                        </a:rPr>
                        <a:t>r</a:t>
                      </a:r>
                    </a:p>
                  </a:txBody>
                  <a:tcPr/>
                </a:tc>
                <a:tc>
                  <a:txBody>
                    <a:bodyPr/>
                    <a:lstStyle/>
                    <a:p>
                      <a:pPr algn="ctr"/>
                      <a:r>
                        <a:rPr lang="fr-FR" sz="2400" dirty="0">
                          <a:latin typeface="Arial" panose="020B0604020202020204" pitchFamily="34" charset="0"/>
                          <a:cs typeface="Arial" panose="020B0604020202020204" pitchFamily="34" charset="0"/>
                        </a:rPr>
                        <a:t>l</a:t>
                      </a:r>
                    </a:p>
                  </a:txBody>
                  <a:tcPr/>
                </a:tc>
                <a:tc>
                  <a:txBody>
                    <a:bodyPr/>
                    <a:lstStyle/>
                    <a:p>
                      <a:pPr algn="ctr"/>
                      <a:r>
                        <a:rPr lang="fr-FR" sz="2400" dirty="0">
                          <a:latin typeface="Arial" panose="020B0604020202020204" pitchFamily="34" charset="0"/>
                          <a:cs typeface="Arial" panose="020B0604020202020204" pitchFamily="34" charset="0"/>
                        </a:rPr>
                        <a:t>i</a:t>
                      </a:r>
                    </a:p>
                  </a:txBody>
                  <a:tcPr/>
                </a:tc>
                <a:tc>
                  <a:txBody>
                    <a:bodyPr/>
                    <a:lstStyle/>
                    <a:p>
                      <a:pPr algn="ctr"/>
                      <a:r>
                        <a:rPr lang="fr-FR" sz="2400" dirty="0">
                          <a:latin typeface="Arial" panose="020B0604020202020204" pitchFamily="34" charset="0"/>
                          <a:cs typeface="Arial" panose="020B0604020202020204" pitchFamily="34" charset="0"/>
                        </a:rPr>
                        <a:t>e</a:t>
                      </a:r>
                    </a:p>
                  </a:txBody>
                  <a:tcPr/>
                </a:tc>
                <a:tc>
                  <a:txBody>
                    <a:bodyPr/>
                    <a:lstStyle/>
                    <a:p>
                      <a:pPr algn="ctr"/>
                      <a:r>
                        <a:rPr lang="fr-FR" sz="2400" dirty="0">
                          <a:latin typeface="Arial" panose="020B0604020202020204" pitchFamily="34" charset="0"/>
                          <a:cs typeface="Arial" panose="020B0604020202020204" pitchFamily="34" charset="0"/>
                        </a:rPr>
                        <a:t>s</a:t>
                      </a:r>
                    </a:p>
                  </a:txBody>
                  <a:tcPr/>
                </a:tc>
                <a:extLst>
                  <a:ext uri="{0D108BD9-81ED-4DB2-BD59-A6C34878D82A}">
                    <a16:rowId xmlns:a16="http://schemas.microsoft.com/office/drawing/2014/main" val="1787351378"/>
                  </a:ext>
                </a:extLst>
              </a:tr>
            </a:tbl>
          </a:graphicData>
        </a:graphic>
      </p:graphicFrame>
      <p:pic>
        <p:nvPicPr>
          <p:cNvPr id="8" name="Picture 4">
            <a:extLst>
              <a:ext uri="{FF2B5EF4-FFF2-40B4-BE49-F238E27FC236}">
                <a16:creationId xmlns:a16="http://schemas.microsoft.com/office/drawing/2014/main" id="{3A8B4FD3-1C6D-46D4-9F21-EEC5551FB2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3768" r="50260"/>
          <a:stretch/>
        </p:blipFill>
        <p:spPr bwMode="auto">
          <a:xfrm>
            <a:off x="3259049" y="3925947"/>
            <a:ext cx="6032959" cy="226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a:extLst>
              <a:ext uri="{FF2B5EF4-FFF2-40B4-BE49-F238E27FC236}">
                <a16:creationId xmlns:a16="http://schemas.microsoft.com/office/drawing/2014/main" id="{3A630C52-F985-45BA-A958-6F075B2DEAE0}"/>
              </a:ext>
            </a:extLst>
          </p:cNvPr>
          <p:cNvSpPr txBox="1"/>
          <p:nvPr/>
        </p:nvSpPr>
        <p:spPr>
          <a:xfrm>
            <a:off x="3508641" y="1625239"/>
            <a:ext cx="6220806" cy="461665"/>
          </a:xfrm>
          <a:prstGeom prst="rect">
            <a:avLst/>
          </a:prstGeom>
          <a:solidFill>
            <a:srgbClr val="CCFFFF"/>
          </a:solidFill>
        </p:spPr>
        <p:txBody>
          <a:bodyPr wrap="square" rtlCol="0">
            <a:spAutoFit/>
          </a:bodyPr>
          <a:lstStyle/>
          <a:p>
            <a:r>
              <a:rPr lang="fr-FR" sz="2400" dirty="0">
                <a:latin typeface="Arial" panose="020B0604020202020204" pitchFamily="34" charset="0"/>
                <a:ea typeface="Calibri" panose="020F0502020204030204" pitchFamily="34" charset="0"/>
                <a:cs typeface="Arial" panose="020B0604020202020204" pitchFamily="34" charset="0"/>
              </a:rPr>
              <a:t>Ce mot est </a:t>
            </a:r>
            <a:r>
              <a:rPr lang="fr-FR" sz="2400" dirty="0">
                <a:latin typeface="Arial" panose="020B0604020202020204" pitchFamily="34" charset="0"/>
                <a:cs typeface="Arial" panose="020B0604020202020204" pitchFamily="34" charset="0"/>
              </a:rPr>
              <a:t>un nom commun féminin pluriel</a:t>
            </a:r>
            <a:r>
              <a:rPr lang="fr-FR" sz="2400" dirty="0">
                <a:latin typeface="Arial" panose="020B0604020202020204" pitchFamily="34" charset="0"/>
                <a:ea typeface="Calibri" panose="020F0502020204030204" pitchFamily="34" charset="0"/>
                <a:cs typeface="Arial" panose="020B0604020202020204" pitchFamily="34" charset="0"/>
              </a:rPr>
              <a:t>.</a:t>
            </a:r>
            <a:endParaRPr lang="fr-FR" sz="2400" dirty="0">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3F365301-DD0A-459F-8A31-151F90361231}"/>
              </a:ext>
            </a:extLst>
          </p:cNvPr>
          <p:cNvSpPr txBox="1"/>
          <p:nvPr/>
        </p:nvSpPr>
        <p:spPr>
          <a:xfrm>
            <a:off x="2370591" y="2244493"/>
            <a:ext cx="8644436" cy="458780"/>
          </a:xfrm>
          <a:prstGeom prst="rect">
            <a:avLst/>
          </a:prstGeom>
          <a:solidFill>
            <a:srgbClr val="FFCCFF"/>
          </a:solidFill>
        </p:spPr>
        <p:txBody>
          <a:bodyPr wrap="square" rtlCol="0">
            <a:spAutoFit/>
          </a:bodyPr>
          <a:lstStyle/>
          <a:p>
            <a:pPr>
              <a:lnSpc>
                <a:spcPct val="107000"/>
              </a:lnSpc>
              <a:spcAft>
                <a:spcPts val="0"/>
              </a:spcAft>
            </a:pPr>
            <a:r>
              <a:rPr lang="fr-FR" sz="2400" dirty="0">
                <a:latin typeface="Arial" panose="020B0604020202020204" pitchFamily="34" charset="0"/>
                <a:ea typeface="Calibri" panose="020F0502020204030204" pitchFamily="34" charset="0"/>
                <a:cs typeface="Arial" panose="020B0604020202020204" pitchFamily="34" charset="0"/>
              </a:rPr>
              <a:t>Ce mot aide à comprendre la relation entre les deux fillettes.</a:t>
            </a:r>
          </a:p>
        </p:txBody>
      </p:sp>
      <p:sp>
        <p:nvSpPr>
          <p:cNvPr id="12" name="ZoneTexte 11">
            <a:extLst>
              <a:ext uri="{FF2B5EF4-FFF2-40B4-BE49-F238E27FC236}">
                <a16:creationId xmlns:a16="http://schemas.microsoft.com/office/drawing/2014/main" id="{FE50807D-9934-49BB-851C-C0BE687EBC9C}"/>
              </a:ext>
            </a:extLst>
          </p:cNvPr>
          <p:cNvSpPr txBox="1"/>
          <p:nvPr/>
        </p:nvSpPr>
        <p:spPr>
          <a:xfrm>
            <a:off x="285249" y="3004506"/>
            <a:ext cx="11661912" cy="458780"/>
          </a:xfrm>
          <a:prstGeom prst="rect">
            <a:avLst/>
          </a:prstGeom>
          <a:solidFill>
            <a:schemeClr val="accent1">
              <a:lumMod val="40000"/>
              <a:lumOff val="60000"/>
            </a:schemeClr>
          </a:solidFill>
        </p:spPr>
        <p:txBody>
          <a:bodyPr wrap="square" rtlCol="0">
            <a:spAutoFit/>
          </a:bodyPr>
          <a:lstStyle/>
          <a:p>
            <a:pPr>
              <a:lnSpc>
                <a:spcPct val="107000"/>
              </a:lnSpc>
            </a:pPr>
            <a:r>
              <a:rPr lang="fr-FR" sz="2400" dirty="0">
                <a:latin typeface="Arial" panose="020B0604020202020204" pitchFamily="34" charset="0"/>
                <a:cs typeface="Arial" panose="020B0604020202020204" pitchFamily="34" charset="0"/>
              </a:rPr>
              <a:t>C’est un mot qui appartient au registre familier. Il est synonyme du nom « disputes ».</a:t>
            </a:r>
            <a:endParaRPr lang="fr-FR"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6296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190E6A-07E8-48FE-B2C8-F4962543D260}"/>
              </a:ext>
            </a:extLst>
          </p:cNvPr>
          <p:cNvSpPr/>
          <p:nvPr/>
        </p:nvSpPr>
        <p:spPr>
          <a:xfrm>
            <a:off x="2246089" y="-45268"/>
            <a:ext cx="11661912" cy="1067087"/>
          </a:xfrm>
          <a:prstGeom prst="rect">
            <a:avLst/>
          </a:prstGeom>
        </p:spPr>
        <p:txBody>
          <a:bodyPr wrap="square">
            <a:spAutoFit/>
          </a:bodyPr>
          <a:lstStyle/>
          <a:p>
            <a:pPr>
              <a:lnSpc>
                <a:spcPct val="107000"/>
              </a:lnSpc>
              <a:spcAft>
                <a:spcPts val="0"/>
              </a:spcAft>
            </a:pPr>
            <a:r>
              <a:rPr lang="fr-FR" dirty="0">
                <a:latin typeface="Calibri" panose="020F0502020204030204" pitchFamily="34" charset="0"/>
                <a:ea typeface="Calibri" panose="020F0502020204030204" pitchFamily="34" charset="0"/>
                <a:cs typeface="Calibri" panose="020F0502020204030204" pitchFamily="34" charset="0"/>
              </a:rPr>
              <a:t> </a:t>
            </a:r>
            <a:endParaRPr lang="fr-FR" sz="24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fr-FR" sz="24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fr-FR" dirty="0">
                <a:latin typeface="Calibri" panose="020F0502020204030204" pitchFamily="34" charset="0"/>
                <a:ea typeface="Calibri" panose="020F0502020204030204" pitchFamily="34" charset="0"/>
                <a:cs typeface="Calibri" panose="020F0502020204030204" pitchFamily="34"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compImg" descr="Boy Exercice d'apprentissage de l'école Banque d'images - 33384901">
            <a:extLst>
              <a:ext uri="{FF2B5EF4-FFF2-40B4-BE49-F238E27FC236}">
                <a16:creationId xmlns:a16="http://schemas.microsoft.com/office/drawing/2014/main" id="{648C977C-8491-4856-B4D2-910DF2ECDACF}"/>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97470" y="196425"/>
            <a:ext cx="972000" cy="82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Image 3" descr="Recherche Chercher Trouver - Images vectorielles gratuites sur Pixabay">
            <a:extLst>
              <a:ext uri="{FF2B5EF4-FFF2-40B4-BE49-F238E27FC236}">
                <a16:creationId xmlns:a16="http://schemas.microsoft.com/office/drawing/2014/main" id="{841AFB31-E836-459E-A9F3-C0CFCC0CB723}"/>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399954" y="214425"/>
            <a:ext cx="828000" cy="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ZoneTexte 4">
            <a:extLst>
              <a:ext uri="{FF2B5EF4-FFF2-40B4-BE49-F238E27FC236}">
                <a16:creationId xmlns:a16="http://schemas.microsoft.com/office/drawing/2014/main" id="{A40B3569-3B53-4BD3-9729-DE3B29E96DC6}"/>
              </a:ext>
            </a:extLst>
          </p:cNvPr>
          <p:cNvSpPr txBox="1"/>
          <p:nvPr/>
        </p:nvSpPr>
        <p:spPr>
          <a:xfrm>
            <a:off x="4348437" y="257442"/>
            <a:ext cx="4541215" cy="461665"/>
          </a:xfrm>
          <a:prstGeom prst="rect">
            <a:avLst/>
          </a:prstGeom>
          <a:solidFill>
            <a:schemeClr val="bg2"/>
          </a:solidFill>
        </p:spPr>
        <p:txBody>
          <a:bodyPr wrap="square" rtlCol="0">
            <a:spAutoFit/>
          </a:bodyPr>
          <a:lstStyle/>
          <a:p>
            <a:pPr algn="ctr"/>
            <a:r>
              <a:rPr lang="fr-FR" sz="2400" dirty="0">
                <a:latin typeface="Arial" panose="020B0604020202020204" pitchFamily="34" charset="0"/>
                <a:cs typeface="Arial" panose="020B0604020202020204" pitchFamily="34" charset="0"/>
              </a:rPr>
              <a:t>J’écoute, je comprends, j’écris</a:t>
            </a:r>
          </a:p>
        </p:txBody>
      </p:sp>
      <p:graphicFrame>
        <p:nvGraphicFramePr>
          <p:cNvPr id="6" name="Tableau 6">
            <a:extLst>
              <a:ext uri="{FF2B5EF4-FFF2-40B4-BE49-F238E27FC236}">
                <a16:creationId xmlns:a16="http://schemas.microsoft.com/office/drawing/2014/main" id="{45CFD451-1E90-407E-9ACD-44CAE1006648}"/>
              </a:ext>
            </a:extLst>
          </p:cNvPr>
          <p:cNvGraphicFramePr>
            <a:graphicFrameLocks noGrp="1"/>
          </p:cNvGraphicFramePr>
          <p:nvPr>
            <p:extLst>
              <p:ext uri="{D42A27DB-BD31-4B8C-83A1-F6EECF244321}">
                <p14:modId xmlns:p14="http://schemas.microsoft.com/office/powerpoint/2010/main" val="942713347"/>
              </p:ext>
            </p:extLst>
          </p:nvPr>
        </p:nvGraphicFramePr>
        <p:xfrm>
          <a:off x="4532809" y="944480"/>
          <a:ext cx="4320000" cy="540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548674201"/>
                    </a:ext>
                  </a:extLst>
                </a:gridCol>
                <a:gridCol w="540000">
                  <a:extLst>
                    <a:ext uri="{9D8B030D-6E8A-4147-A177-3AD203B41FA5}">
                      <a16:colId xmlns:a16="http://schemas.microsoft.com/office/drawing/2014/main" val="3307227488"/>
                    </a:ext>
                  </a:extLst>
                </a:gridCol>
                <a:gridCol w="540000">
                  <a:extLst>
                    <a:ext uri="{9D8B030D-6E8A-4147-A177-3AD203B41FA5}">
                      <a16:colId xmlns:a16="http://schemas.microsoft.com/office/drawing/2014/main" val="1596902409"/>
                    </a:ext>
                  </a:extLst>
                </a:gridCol>
                <a:gridCol w="540000">
                  <a:extLst>
                    <a:ext uri="{9D8B030D-6E8A-4147-A177-3AD203B41FA5}">
                      <a16:colId xmlns:a16="http://schemas.microsoft.com/office/drawing/2014/main" val="38330391"/>
                    </a:ext>
                  </a:extLst>
                </a:gridCol>
                <a:gridCol w="540000">
                  <a:extLst>
                    <a:ext uri="{9D8B030D-6E8A-4147-A177-3AD203B41FA5}">
                      <a16:colId xmlns:a16="http://schemas.microsoft.com/office/drawing/2014/main" val="2269173796"/>
                    </a:ext>
                  </a:extLst>
                </a:gridCol>
                <a:gridCol w="540000">
                  <a:extLst>
                    <a:ext uri="{9D8B030D-6E8A-4147-A177-3AD203B41FA5}">
                      <a16:colId xmlns:a16="http://schemas.microsoft.com/office/drawing/2014/main" val="3513853939"/>
                    </a:ext>
                  </a:extLst>
                </a:gridCol>
                <a:gridCol w="540000">
                  <a:extLst>
                    <a:ext uri="{9D8B030D-6E8A-4147-A177-3AD203B41FA5}">
                      <a16:colId xmlns:a16="http://schemas.microsoft.com/office/drawing/2014/main" val="2356586349"/>
                    </a:ext>
                  </a:extLst>
                </a:gridCol>
                <a:gridCol w="540000">
                  <a:extLst>
                    <a:ext uri="{9D8B030D-6E8A-4147-A177-3AD203B41FA5}">
                      <a16:colId xmlns:a16="http://schemas.microsoft.com/office/drawing/2014/main" val="2975565686"/>
                    </a:ext>
                  </a:extLst>
                </a:gridCol>
              </a:tblGrid>
              <a:tr h="540000">
                <a:tc>
                  <a:txBody>
                    <a:bodyPr/>
                    <a:lstStyle/>
                    <a:p>
                      <a:pPr algn="ctr"/>
                      <a:r>
                        <a:rPr lang="fr-FR" sz="2400" dirty="0">
                          <a:latin typeface="Arial" panose="020B0604020202020204" pitchFamily="34" charset="0"/>
                          <a:cs typeface="Arial" panose="020B0604020202020204" pitchFamily="34" charset="0"/>
                        </a:rPr>
                        <a:t>g</a:t>
                      </a:r>
                    </a:p>
                  </a:txBody>
                  <a:tcPr/>
                </a:tc>
                <a:tc>
                  <a:txBody>
                    <a:bodyPr/>
                    <a:lstStyle/>
                    <a:p>
                      <a:pPr algn="ctr"/>
                      <a:r>
                        <a:rPr lang="fr-FR" sz="2400" dirty="0">
                          <a:latin typeface="Arial" panose="020B0604020202020204" pitchFamily="34" charset="0"/>
                          <a:cs typeface="Arial" panose="020B0604020202020204" pitchFamily="34" charset="0"/>
                        </a:rPr>
                        <a:t>e</a:t>
                      </a:r>
                    </a:p>
                  </a:txBody>
                  <a:tcPr/>
                </a:tc>
                <a:tc>
                  <a:txBody>
                    <a:bodyPr/>
                    <a:lstStyle/>
                    <a:p>
                      <a:pPr algn="ctr"/>
                      <a:r>
                        <a:rPr lang="fr-FR" sz="2400" dirty="0">
                          <a:latin typeface="Arial" panose="020B0604020202020204" pitchFamily="34" charset="0"/>
                          <a:cs typeface="Arial" panose="020B0604020202020204" pitchFamily="34" charset="0"/>
                        </a:rPr>
                        <a:t>n</a:t>
                      </a:r>
                    </a:p>
                  </a:txBody>
                  <a:tcPr/>
                </a:tc>
                <a:tc>
                  <a:txBody>
                    <a:bodyPr/>
                    <a:lstStyle/>
                    <a:p>
                      <a:pPr algn="ctr"/>
                      <a:r>
                        <a:rPr lang="fr-FR" sz="2400" dirty="0">
                          <a:latin typeface="Arial" panose="020B0604020202020204" pitchFamily="34" charset="0"/>
                          <a:cs typeface="Arial" panose="020B0604020202020204" pitchFamily="34" charset="0"/>
                        </a:rPr>
                        <a:t>s</a:t>
                      </a:r>
                    </a:p>
                  </a:txBody>
                  <a:tcPr/>
                </a:tc>
                <a:tc>
                  <a:txBody>
                    <a:bodyPr/>
                    <a:lstStyle/>
                    <a:p>
                      <a:pPr algn="ctr"/>
                      <a:r>
                        <a:rPr lang="fr-FR" sz="2400" dirty="0">
                          <a:latin typeface="Arial" panose="020B0604020202020204" pitchFamily="34" charset="0"/>
                          <a:cs typeface="Arial" panose="020B0604020202020204" pitchFamily="34" charset="0"/>
                        </a:rPr>
                        <a:t>m</a:t>
                      </a:r>
                    </a:p>
                  </a:txBody>
                  <a:tcPr/>
                </a:tc>
                <a:tc>
                  <a:txBody>
                    <a:bodyPr/>
                    <a:lstStyle/>
                    <a:p>
                      <a:pPr algn="ctr"/>
                      <a:r>
                        <a:rPr lang="fr-FR" sz="2400" dirty="0">
                          <a:latin typeface="Arial" panose="020B0604020202020204" pitchFamily="34" charset="0"/>
                          <a:cs typeface="Arial" panose="020B0604020202020204" pitchFamily="34" charset="0"/>
                        </a:rPr>
                        <a:t>e</a:t>
                      </a:r>
                    </a:p>
                  </a:txBody>
                  <a:tcPr/>
                </a:tc>
                <a:tc>
                  <a:txBody>
                    <a:bodyPr/>
                    <a:lstStyle/>
                    <a:p>
                      <a:pPr algn="ctr"/>
                      <a:r>
                        <a:rPr lang="fr-FR" sz="2400" dirty="0">
                          <a:latin typeface="Arial" panose="020B0604020202020204" pitchFamily="34" charset="0"/>
                          <a:cs typeface="Arial" panose="020B0604020202020204" pitchFamily="34" charset="0"/>
                        </a:rPr>
                        <a:t>o</a:t>
                      </a:r>
                    </a:p>
                  </a:txBody>
                  <a:tcPr/>
                </a:tc>
                <a:tc>
                  <a:txBody>
                    <a:bodyPr/>
                    <a:lstStyle/>
                    <a:p>
                      <a:pPr algn="ctr"/>
                      <a:r>
                        <a:rPr lang="fr-FR" sz="2400" dirty="0">
                          <a:latin typeface="Arial" panose="020B0604020202020204" pitchFamily="34" charset="0"/>
                          <a:cs typeface="Arial" panose="020B0604020202020204" pitchFamily="34" charset="0"/>
                        </a:rPr>
                        <a:t>n</a:t>
                      </a:r>
                    </a:p>
                  </a:txBody>
                  <a:tcPr/>
                </a:tc>
                <a:extLst>
                  <a:ext uri="{0D108BD9-81ED-4DB2-BD59-A6C34878D82A}">
                    <a16:rowId xmlns:a16="http://schemas.microsoft.com/office/drawing/2014/main" val="1787351378"/>
                  </a:ext>
                </a:extLst>
              </a:tr>
            </a:tbl>
          </a:graphicData>
        </a:graphic>
      </p:graphicFrame>
      <p:pic>
        <p:nvPicPr>
          <p:cNvPr id="8" name="Picture 4">
            <a:extLst>
              <a:ext uri="{FF2B5EF4-FFF2-40B4-BE49-F238E27FC236}">
                <a16:creationId xmlns:a16="http://schemas.microsoft.com/office/drawing/2014/main" id="{3A8B4FD3-1C6D-46D4-9F21-EEC5551FB2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3768" r="50260"/>
          <a:stretch/>
        </p:blipFill>
        <p:spPr bwMode="auto">
          <a:xfrm>
            <a:off x="3259049" y="3925947"/>
            <a:ext cx="6032959" cy="226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a:extLst>
              <a:ext uri="{FF2B5EF4-FFF2-40B4-BE49-F238E27FC236}">
                <a16:creationId xmlns:a16="http://schemas.microsoft.com/office/drawing/2014/main" id="{3A630C52-F985-45BA-A958-6F075B2DEAE0}"/>
              </a:ext>
            </a:extLst>
          </p:cNvPr>
          <p:cNvSpPr txBox="1"/>
          <p:nvPr/>
        </p:nvSpPr>
        <p:spPr>
          <a:xfrm>
            <a:off x="3088916" y="1632211"/>
            <a:ext cx="6774612" cy="461665"/>
          </a:xfrm>
          <a:prstGeom prst="rect">
            <a:avLst/>
          </a:prstGeom>
          <a:solidFill>
            <a:srgbClr val="CCFFFF"/>
          </a:solidFill>
        </p:spPr>
        <p:txBody>
          <a:bodyPr wrap="square" rtlCol="0">
            <a:spAutoFit/>
          </a:bodyPr>
          <a:lstStyle/>
          <a:p>
            <a:r>
              <a:rPr lang="fr-FR" sz="2400" dirty="0">
                <a:latin typeface="Arial" panose="020B0604020202020204" pitchFamily="34" charset="0"/>
                <a:ea typeface="Calibri" panose="020F0502020204030204" pitchFamily="34" charset="0"/>
                <a:cs typeface="Arial" panose="020B0604020202020204" pitchFamily="34" charset="0"/>
              </a:rPr>
              <a:t>Ce mot est </a:t>
            </a:r>
            <a:r>
              <a:rPr lang="fr-FR" sz="2400" dirty="0">
                <a:latin typeface="Arial" panose="020B0604020202020204" pitchFamily="34" charset="0"/>
                <a:cs typeface="Arial" panose="020B0604020202020204" pitchFamily="34" charset="0"/>
              </a:rPr>
              <a:t>un nom commun masculin singulier</a:t>
            </a:r>
            <a:r>
              <a:rPr lang="fr-FR" sz="2400" dirty="0">
                <a:latin typeface="Arial" panose="020B0604020202020204" pitchFamily="34" charset="0"/>
                <a:ea typeface="Calibri" panose="020F0502020204030204" pitchFamily="34" charset="0"/>
                <a:cs typeface="Arial" panose="020B0604020202020204" pitchFamily="34" charset="0"/>
              </a:rPr>
              <a:t>.</a:t>
            </a:r>
            <a:endParaRPr lang="fr-FR" sz="2400" dirty="0">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3F365301-DD0A-459F-8A31-151F90361231}"/>
              </a:ext>
            </a:extLst>
          </p:cNvPr>
          <p:cNvSpPr txBox="1"/>
          <p:nvPr/>
        </p:nvSpPr>
        <p:spPr>
          <a:xfrm>
            <a:off x="2174347" y="2267914"/>
            <a:ext cx="8712728" cy="487506"/>
          </a:xfrm>
          <a:prstGeom prst="rect">
            <a:avLst/>
          </a:prstGeom>
          <a:solidFill>
            <a:srgbClr val="FFCCFF"/>
          </a:solidFill>
        </p:spPr>
        <p:txBody>
          <a:bodyPr wrap="square" rtlCol="0">
            <a:spAutoFit/>
          </a:bodyPr>
          <a:lstStyle/>
          <a:p>
            <a:pPr>
              <a:lnSpc>
                <a:spcPct val="107000"/>
              </a:lnSpc>
              <a:spcAft>
                <a:spcPts val="0"/>
              </a:spcAft>
            </a:pPr>
            <a:r>
              <a:rPr lang="fr-FR" sz="2400" dirty="0">
                <a:latin typeface="Arial" panose="020B0604020202020204" pitchFamily="34" charset="0"/>
                <a:ea typeface="Calibri" panose="020F0502020204030204" pitchFamily="34" charset="0"/>
                <a:cs typeface="Arial" panose="020B0604020202020204" pitchFamily="34" charset="0"/>
              </a:rPr>
              <a:t>Le Petit Chaperon Vert pense que sa camarade en dit souvent.</a:t>
            </a:r>
          </a:p>
        </p:txBody>
      </p:sp>
      <p:sp>
        <p:nvSpPr>
          <p:cNvPr id="12" name="ZoneTexte 11">
            <a:extLst>
              <a:ext uri="{FF2B5EF4-FFF2-40B4-BE49-F238E27FC236}">
                <a16:creationId xmlns:a16="http://schemas.microsoft.com/office/drawing/2014/main" id="{FE50807D-9934-49BB-851C-C0BE687EBC9C}"/>
              </a:ext>
            </a:extLst>
          </p:cNvPr>
          <p:cNvSpPr txBox="1"/>
          <p:nvPr/>
        </p:nvSpPr>
        <p:spPr>
          <a:xfrm>
            <a:off x="3605053" y="3063739"/>
            <a:ext cx="5284599" cy="487506"/>
          </a:xfrm>
          <a:prstGeom prst="rect">
            <a:avLst/>
          </a:prstGeom>
          <a:solidFill>
            <a:schemeClr val="accent1">
              <a:lumMod val="40000"/>
              <a:lumOff val="60000"/>
            </a:schemeClr>
          </a:solidFill>
        </p:spPr>
        <p:txBody>
          <a:bodyPr wrap="square" rtlCol="0">
            <a:spAutoFit/>
          </a:bodyPr>
          <a:lstStyle/>
          <a:p>
            <a:pPr>
              <a:lnSpc>
                <a:spcPct val="107000"/>
              </a:lnSpc>
            </a:pPr>
            <a:r>
              <a:rPr lang="fr-FR" sz="2400" dirty="0">
                <a:latin typeface="Arial" panose="020B0604020202020204" pitchFamily="34" charset="0"/>
                <a:cs typeface="Arial" panose="020B0604020202020204" pitchFamily="34" charset="0"/>
              </a:rPr>
              <a:t>C’est </a:t>
            </a:r>
            <a:r>
              <a:rPr lang="fr-FR" sz="2400" dirty="0" smtClean="0">
                <a:latin typeface="Arial" panose="020B0604020202020204" pitchFamily="34" charset="0"/>
                <a:cs typeface="Arial" panose="020B0604020202020204" pitchFamily="34" charset="0"/>
              </a:rPr>
              <a:t>un antonyme </a:t>
            </a:r>
            <a:r>
              <a:rPr lang="fr-FR" sz="2400" dirty="0">
                <a:latin typeface="Arial" panose="020B0604020202020204" pitchFamily="34" charset="0"/>
                <a:cs typeface="Arial" panose="020B0604020202020204" pitchFamily="34" charset="0"/>
              </a:rPr>
              <a:t>du nom « vérité ».</a:t>
            </a:r>
            <a:endParaRPr lang="fr-FR"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2494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mpImg" descr="Boy Exercice d'apprentissage de l'école Banque d'images - 33384901">
            <a:extLst>
              <a:ext uri="{FF2B5EF4-FFF2-40B4-BE49-F238E27FC236}">
                <a16:creationId xmlns:a16="http://schemas.microsoft.com/office/drawing/2014/main" id="{2D1607FA-83AC-4B65-8FAD-5BD9C1954B2E}"/>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44569" y="107276"/>
            <a:ext cx="1116000" cy="115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ZoneTexte 3">
            <a:extLst>
              <a:ext uri="{FF2B5EF4-FFF2-40B4-BE49-F238E27FC236}">
                <a16:creationId xmlns:a16="http://schemas.microsoft.com/office/drawing/2014/main" id="{F180548D-ABB5-4615-9A11-89A1251D71D1}"/>
              </a:ext>
            </a:extLst>
          </p:cNvPr>
          <p:cNvSpPr txBox="1"/>
          <p:nvPr/>
        </p:nvSpPr>
        <p:spPr>
          <a:xfrm>
            <a:off x="1564308" y="110110"/>
            <a:ext cx="1647229" cy="461665"/>
          </a:xfrm>
          <a:prstGeom prst="rect">
            <a:avLst/>
          </a:prstGeom>
          <a:solidFill>
            <a:schemeClr val="bg2"/>
          </a:solidFill>
        </p:spPr>
        <p:txBody>
          <a:bodyPr wrap="square" rtlCol="0">
            <a:spAutoFit/>
          </a:bodyPr>
          <a:lstStyle/>
          <a:p>
            <a:pPr algn="ctr"/>
            <a:r>
              <a:rPr lang="fr-FR" sz="2400" dirty="0">
                <a:latin typeface="Arial" panose="020B0604020202020204" pitchFamily="34" charset="0"/>
                <a:cs typeface="Arial" panose="020B0604020202020204" pitchFamily="34" charset="0"/>
              </a:rPr>
              <a:t>Dictée</a:t>
            </a:r>
          </a:p>
        </p:txBody>
      </p:sp>
      <p:pic>
        <p:nvPicPr>
          <p:cNvPr id="5" name="Picture 4">
            <a:extLst>
              <a:ext uri="{FF2B5EF4-FFF2-40B4-BE49-F238E27FC236}">
                <a16:creationId xmlns:a16="http://schemas.microsoft.com/office/drawing/2014/main" id="{6B3ECC3B-A4ED-44FA-BB55-2A4B8D6B6C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4010"/>
          <a:stretch/>
        </p:blipFill>
        <p:spPr bwMode="auto">
          <a:xfrm>
            <a:off x="63041" y="2584492"/>
            <a:ext cx="12128959" cy="397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 7">
            <a:extLst>
              <a:ext uri="{FF2B5EF4-FFF2-40B4-BE49-F238E27FC236}">
                <a16:creationId xmlns:a16="http://schemas.microsoft.com/office/drawing/2014/main" id="{4CB7B843-0DC1-4121-91E3-1F1C3449AB0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7788" y="683276"/>
            <a:ext cx="7432040" cy="5399405"/>
          </a:xfrm>
          <a:prstGeom prst="rect">
            <a:avLst/>
          </a:prstGeom>
          <a:noFill/>
          <a:ln>
            <a:noFill/>
          </a:ln>
        </p:spPr>
      </p:pic>
      <p:graphicFrame>
        <p:nvGraphicFramePr>
          <p:cNvPr id="9" name="Tableau 8">
            <a:extLst>
              <a:ext uri="{FF2B5EF4-FFF2-40B4-BE49-F238E27FC236}">
                <a16:creationId xmlns:a16="http://schemas.microsoft.com/office/drawing/2014/main" id="{2FDB4732-BA2F-4736-A73D-5DC725EAB8A5}"/>
              </a:ext>
            </a:extLst>
          </p:cNvPr>
          <p:cNvGraphicFramePr>
            <a:graphicFrameLocks noGrp="1"/>
          </p:cNvGraphicFramePr>
          <p:nvPr>
            <p:extLst>
              <p:ext uri="{D42A27DB-BD31-4B8C-83A1-F6EECF244321}">
                <p14:modId xmlns:p14="http://schemas.microsoft.com/office/powerpoint/2010/main" val="3142558291"/>
              </p:ext>
            </p:extLst>
          </p:nvPr>
        </p:nvGraphicFramePr>
        <p:xfrm>
          <a:off x="2022171" y="1896991"/>
          <a:ext cx="8698837" cy="2743200"/>
        </p:xfrm>
        <a:graphic>
          <a:graphicData uri="http://schemas.openxmlformats.org/drawingml/2006/table">
            <a:tbl>
              <a:tblPr firstRow="1" firstCol="1" bandRow="1">
                <a:tableStyleId>{5940675A-B579-460E-94D1-54222C63F5DA}</a:tableStyleId>
              </a:tblPr>
              <a:tblGrid>
                <a:gridCol w="8698837">
                  <a:extLst>
                    <a:ext uri="{9D8B030D-6E8A-4147-A177-3AD203B41FA5}">
                      <a16:colId xmlns:a16="http://schemas.microsoft.com/office/drawing/2014/main" val="183588505"/>
                    </a:ext>
                  </a:extLst>
                </a:gridCol>
              </a:tblGrid>
              <a:tr h="0">
                <a:tc>
                  <a:txBody>
                    <a:bodyPr/>
                    <a:lstStyle/>
                    <a:p>
                      <a:pPr algn="just">
                        <a:lnSpc>
                          <a:spcPct val="150000"/>
                        </a:lnSpc>
                        <a:spcAft>
                          <a:spcPts val="0"/>
                        </a:spcAft>
                      </a:pPr>
                      <a:r>
                        <a:rPr lang="fr-FR" sz="2400" dirty="0">
                          <a:effectLst/>
                          <a:latin typeface="Arial" panose="020B0604020202020204" pitchFamily="34" charset="0"/>
                          <a:cs typeface="Arial" panose="020B0604020202020204" pitchFamily="34" charset="0"/>
                        </a:rPr>
                        <a:t>La fillette prévient sa camarade de l’arrivée du loup. Mais cette dernière ne l’écoute pas, elle se promène et cueille des fleurs tranquillement, avant de se rendre chez sa grand-mère. Heureusement que les chasseurs arrivent et les sauvent !</a:t>
                      </a:r>
                    </a:p>
                    <a:p>
                      <a:pPr algn="just">
                        <a:lnSpc>
                          <a:spcPct val="150000"/>
                        </a:lnSpc>
                        <a:spcAft>
                          <a:spcPts val="0"/>
                        </a:spcAft>
                      </a:pPr>
                      <a:r>
                        <a:rPr lang="fr-FR" sz="2400" dirty="0">
                          <a:effectLst/>
                          <a:latin typeface="Arial" panose="020B0604020202020204" pitchFamily="34" charset="0"/>
                          <a:cs typeface="Arial" panose="020B0604020202020204" pitchFamily="34" charset="0"/>
                        </a:rPr>
                        <a:t> </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968949695"/>
                  </a:ext>
                </a:extLst>
              </a:tr>
            </a:tbl>
          </a:graphicData>
        </a:graphic>
      </p:graphicFrame>
    </p:spTree>
    <p:extLst>
      <p:ext uri="{BB962C8B-B14F-4D97-AF65-F5344CB8AC3E}">
        <p14:creationId xmlns:p14="http://schemas.microsoft.com/office/powerpoint/2010/main" val="329972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xit" presetSubtype="4" fill="hold" nodeType="clickEffect">
                                  <p:stCondLst>
                                    <p:cond delay="0"/>
                                  </p:stCondLst>
                                  <p:childTnLst>
                                    <p:animEffect transition="out" filter="wipe(down)">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05AEA21-ADCC-4546-A29B-181174A7A7CA}"/>
              </a:ext>
            </a:extLst>
          </p:cNvPr>
          <p:cNvSpPr txBox="1"/>
          <p:nvPr/>
        </p:nvSpPr>
        <p:spPr>
          <a:xfrm>
            <a:off x="934278" y="604274"/>
            <a:ext cx="10323443" cy="5909310"/>
          </a:xfrm>
          <a:prstGeom prst="rect">
            <a:avLst/>
          </a:prstGeom>
          <a:solidFill>
            <a:srgbClr val="FFCCCC"/>
          </a:solidFill>
        </p:spPr>
        <p:txBody>
          <a:bodyPr wrap="square" rtlCol="0">
            <a:spAutoFit/>
          </a:bodyPr>
          <a:lstStyle/>
          <a:p>
            <a:pPr algn="ctr">
              <a:lnSpc>
                <a:spcPct val="150000"/>
              </a:lnSpc>
            </a:pPr>
            <a:r>
              <a:rPr lang="fr-FR" sz="2400" dirty="0">
                <a:latin typeface="Arial" panose="020B0604020202020204" pitchFamily="34" charset="0"/>
                <a:cs typeface="Arial" panose="020B0604020202020204" pitchFamily="34" charset="0"/>
              </a:rPr>
              <a:t>Pour terminer, afin que vous appréciiez l’humour de l’auteur du roman, voici un dernier passage…</a:t>
            </a:r>
          </a:p>
          <a:p>
            <a:pPr>
              <a:lnSpc>
                <a:spcPct val="150000"/>
              </a:lnSpc>
            </a:pPr>
            <a:endParaRPr lang="fr-FR" sz="2400" dirty="0">
              <a:latin typeface="Arial" panose="020B0604020202020204" pitchFamily="34" charset="0"/>
              <a:cs typeface="Arial" panose="020B0604020202020204" pitchFamily="34" charset="0"/>
            </a:endParaRPr>
          </a:p>
          <a:p>
            <a:pPr>
              <a:lnSpc>
                <a:spcPct val="150000"/>
              </a:lnSpc>
            </a:pPr>
            <a:r>
              <a:rPr lang="fr-FR" sz="2400" dirty="0">
                <a:latin typeface="Arial" panose="020B0604020202020204" pitchFamily="34" charset="0"/>
                <a:cs typeface="Arial" panose="020B0604020202020204" pitchFamily="34" charset="0"/>
              </a:rPr>
              <a:t>«</a:t>
            </a:r>
            <a:r>
              <a:rPr lang="fr-FR" sz="2400">
                <a:latin typeface="Arial" panose="020B0604020202020204" pitchFamily="34" charset="0"/>
                <a:cs typeface="Arial" panose="020B0604020202020204" pitchFamily="34" charset="0"/>
              </a:rPr>
              <a:t> </a:t>
            </a:r>
            <a:r>
              <a:rPr lang="fr-FR" sz="2400" smtClean="0">
                <a:latin typeface="Arial" panose="020B0604020202020204" pitchFamily="34" charset="0"/>
                <a:cs typeface="Arial" panose="020B0604020202020204" pitchFamily="34" charset="0"/>
              </a:rPr>
              <a:t>Oh !</a:t>
            </a:r>
            <a:r>
              <a:rPr lang="fr-FR" sz="2400" dirty="0">
                <a:latin typeface="Arial" panose="020B0604020202020204" pitchFamily="34" charset="0"/>
                <a:cs typeface="Arial" panose="020B0604020202020204" pitchFamily="34" charset="0"/>
              </a:rPr>
              <a:t> » dit la Maman. « Tu sais, il y a des enfants qui mentent et ce n’est pas bien du tout. C’est pourquoi je te demande de ne jamais mentir. »</a:t>
            </a:r>
          </a:p>
          <a:p>
            <a:pPr>
              <a:lnSpc>
                <a:spcPct val="150000"/>
              </a:lnSpc>
            </a:pPr>
            <a:endParaRPr lang="fr-FR" sz="2400" dirty="0">
              <a:latin typeface="Arial" panose="020B0604020202020204" pitchFamily="34" charset="0"/>
              <a:cs typeface="Arial" panose="020B0604020202020204" pitchFamily="34" charset="0"/>
            </a:endParaRPr>
          </a:p>
          <a:p>
            <a:pPr>
              <a:lnSpc>
                <a:spcPct val="150000"/>
              </a:lnSpc>
            </a:pPr>
            <a:r>
              <a:rPr lang="fr-FR" sz="2400" dirty="0">
                <a:latin typeface="Arial" panose="020B0604020202020204" pitchFamily="34" charset="0"/>
                <a:cs typeface="Arial" panose="020B0604020202020204" pitchFamily="34" charset="0"/>
              </a:rPr>
              <a:t>« Je te le promets », dit </a:t>
            </a:r>
            <a:r>
              <a:rPr lang="fr-FR" sz="2400" dirty="0" smtClean="0">
                <a:latin typeface="Arial" panose="020B0604020202020204" pitchFamily="34" charset="0"/>
                <a:cs typeface="Arial" panose="020B0604020202020204" pitchFamily="34" charset="0"/>
              </a:rPr>
              <a:t>le </a:t>
            </a:r>
            <a:r>
              <a:rPr lang="fr-FR" sz="2400" dirty="0">
                <a:latin typeface="Arial" panose="020B0604020202020204" pitchFamily="34" charset="0"/>
                <a:cs typeface="Arial" panose="020B0604020202020204" pitchFamily="34" charset="0"/>
              </a:rPr>
              <a:t>Petit Chaperon Vert. Et sa mère lui fit un baiser.</a:t>
            </a:r>
          </a:p>
          <a:p>
            <a:pPr>
              <a:lnSpc>
                <a:spcPct val="150000"/>
              </a:lnSpc>
            </a:pPr>
            <a:endParaRPr lang="fr-FR" sz="2400" dirty="0">
              <a:latin typeface="Arial" panose="020B0604020202020204" pitchFamily="34" charset="0"/>
              <a:cs typeface="Arial" panose="020B0604020202020204" pitchFamily="34" charset="0"/>
            </a:endParaRPr>
          </a:p>
          <a:p>
            <a:pPr>
              <a:lnSpc>
                <a:spcPct val="150000"/>
              </a:lnSpc>
            </a:pPr>
            <a:r>
              <a:rPr lang="fr-FR" sz="2400" dirty="0">
                <a:latin typeface="Arial" panose="020B0604020202020204" pitchFamily="34" charset="0"/>
                <a:cs typeface="Arial" panose="020B0604020202020204" pitchFamily="34" charset="0"/>
              </a:rPr>
              <a:t>« D’ailleurs, un jour, personne </a:t>
            </a:r>
            <a:r>
              <a:rPr lang="fr-FR" sz="2400" dirty="0" smtClean="0">
                <a:latin typeface="Arial" panose="020B0604020202020204" pitchFamily="34" charset="0"/>
                <a:cs typeface="Arial" panose="020B0604020202020204" pitchFamily="34" charset="0"/>
              </a:rPr>
              <a:t>ne </a:t>
            </a:r>
            <a:r>
              <a:rPr lang="fr-FR" sz="2400" dirty="0">
                <a:latin typeface="Arial" panose="020B0604020202020204" pitchFamily="34" charset="0"/>
                <a:cs typeface="Arial" panose="020B0604020202020204" pitchFamily="34" charset="0"/>
              </a:rPr>
              <a:t>la croira, si elle ment tout le temps », ajouta le Petit Chaperon Vert.</a:t>
            </a:r>
          </a:p>
          <a:p>
            <a:endParaRPr lang="fr-FR" dirty="0"/>
          </a:p>
        </p:txBody>
      </p:sp>
    </p:spTree>
    <p:extLst>
      <p:ext uri="{BB962C8B-B14F-4D97-AF65-F5344CB8AC3E}">
        <p14:creationId xmlns:p14="http://schemas.microsoft.com/office/powerpoint/2010/main" val="938560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2BA484F-8FBB-4FB6-8085-63F7D544E7B0}"/>
              </a:ext>
            </a:extLst>
          </p:cNvPr>
          <p:cNvSpPr txBox="1"/>
          <p:nvPr/>
        </p:nvSpPr>
        <p:spPr>
          <a:xfrm>
            <a:off x="1755913" y="345036"/>
            <a:ext cx="8561794" cy="461665"/>
          </a:xfrm>
          <a:prstGeom prst="rect">
            <a:avLst/>
          </a:prstGeom>
          <a:solidFill>
            <a:schemeClr val="accent1">
              <a:lumMod val="20000"/>
              <a:lumOff val="80000"/>
            </a:schemeClr>
          </a:solidFill>
        </p:spPr>
        <p:txBody>
          <a:bodyPr wrap="square" rtlCol="0">
            <a:spAutoFit/>
          </a:bodyPr>
          <a:lstStyle/>
          <a:p>
            <a:pPr algn="ctr"/>
            <a:r>
              <a:rPr lang="fr-FR" sz="2400" b="1" dirty="0">
                <a:latin typeface="Arial" panose="020B0604020202020204" pitchFamily="34" charset="0"/>
                <a:cs typeface="Arial" panose="020B0604020202020204" pitchFamily="34" charset="0"/>
              </a:rPr>
              <a:t>Grammaire : les signes de ponctuation (2)</a:t>
            </a:r>
          </a:p>
        </p:txBody>
      </p:sp>
      <p:sp>
        <p:nvSpPr>
          <p:cNvPr id="5" name="ZoneTexte 4">
            <a:extLst>
              <a:ext uri="{FF2B5EF4-FFF2-40B4-BE49-F238E27FC236}">
                <a16:creationId xmlns:a16="http://schemas.microsoft.com/office/drawing/2014/main" id="{01FB4ACF-0F80-4B7D-8B0F-E10A3148D8E8}"/>
              </a:ext>
            </a:extLst>
          </p:cNvPr>
          <p:cNvSpPr txBox="1"/>
          <p:nvPr/>
        </p:nvSpPr>
        <p:spPr>
          <a:xfrm>
            <a:off x="1755913" y="1310022"/>
            <a:ext cx="8780779" cy="4154984"/>
          </a:xfrm>
          <a:prstGeom prst="rect">
            <a:avLst/>
          </a:prstGeom>
          <a:solidFill>
            <a:schemeClr val="bg1">
              <a:lumMod val="95000"/>
            </a:schemeClr>
          </a:solidFill>
        </p:spPr>
        <p:txBody>
          <a:bodyPr wrap="square" rtlCol="0">
            <a:spAutoFit/>
          </a:bodyPr>
          <a:lstStyle/>
          <a:p>
            <a:pPr marL="285750" indent="-285750" algn="just">
              <a:buFont typeface="Wingdings" panose="05000000000000000000" pitchFamily="2" charset="2"/>
              <a:buChar char="§"/>
            </a:pPr>
            <a:r>
              <a:rPr lang="fr-FR" sz="2400" b="1" dirty="0">
                <a:latin typeface="Arial" panose="020B0604020202020204" pitchFamily="34" charset="0"/>
                <a:cs typeface="Arial" panose="020B0604020202020204" pitchFamily="34" charset="0"/>
              </a:rPr>
              <a:t>Lecture d’un texte</a:t>
            </a:r>
          </a:p>
          <a:p>
            <a:pPr marL="342900" indent="-342900" algn="just">
              <a:buFontTx/>
              <a:buChar char="-"/>
            </a:pPr>
            <a:r>
              <a:rPr lang="fr-FR" sz="2400" dirty="0">
                <a:latin typeface="Arial" panose="020B0604020202020204" pitchFamily="34" charset="0"/>
                <a:cs typeface="Arial" panose="020B0604020202020204" pitchFamily="34" charset="0"/>
              </a:rPr>
              <a:t>Remettre le texte dans l’ordre chronologique</a:t>
            </a:r>
          </a:p>
          <a:p>
            <a:pPr marL="342900" indent="-342900" algn="just">
              <a:buFontTx/>
              <a:buChar char="-"/>
            </a:pPr>
            <a:endParaRPr lang="fr-F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fr-FR" sz="2400" b="1" dirty="0">
                <a:latin typeface="Arial" panose="020B0604020202020204" pitchFamily="34" charset="0"/>
                <a:cs typeface="Arial" panose="020B0604020202020204" pitchFamily="34" charset="0"/>
              </a:rPr>
              <a:t>Grammaire</a:t>
            </a:r>
          </a:p>
          <a:p>
            <a:pPr marL="342900" indent="-342900" algn="just">
              <a:buFontTx/>
              <a:buChar char="-"/>
            </a:pPr>
            <a:r>
              <a:rPr lang="fr-FR" sz="2400" dirty="0">
                <a:latin typeface="Arial" panose="020B0604020202020204" pitchFamily="34" charset="0"/>
                <a:cs typeface="Arial" panose="020B0604020202020204" pitchFamily="34" charset="0"/>
              </a:rPr>
              <a:t>Apprendre à utiliser les signes de ponctuation (2)</a:t>
            </a:r>
          </a:p>
          <a:p>
            <a:pPr algn="just"/>
            <a:endParaRPr lang="fr-FR" sz="24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fr-FR" sz="2400" b="1" dirty="0">
                <a:latin typeface="Arial" panose="020B0604020202020204" pitchFamily="34" charset="0"/>
                <a:cs typeface="Arial" panose="020B0604020202020204" pitchFamily="34" charset="0"/>
              </a:rPr>
              <a:t>Orthographe et vocabulaire</a:t>
            </a:r>
          </a:p>
          <a:p>
            <a:pPr marL="342900" indent="-342900" algn="just">
              <a:buFontTx/>
              <a:buChar char="-"/>
            </a:pPr>
            <a:r>
              <a:rPr lang="fr-FR" sz="2400" dirty="0">
                <a:latin typeface="Arial" panose="020B0604020202020204" pitchFamily="34" charset="0"/>
                <a:cs typeface="Arial" panose="020B0604020202020204" pitchFamily="34" charset="0"/>
              </a:rPr>
              <a:t>Apprendre à mémoriser et à écrire des mots à partir de devinettes</a:t>
            </a:r>
          </a:p>
          <a:p>
            <a:pPr marL="342900" indent="-342900" algn="just">
              <a:buFontTx/>
              <a:buChar char="-"/>
            </a:pPr>
            <a:r>
              <a:rPr lang="fr-FR" sz="2400" dirty="0">
                <a:latin typeface="Arial" panose="020B0604020202020204" pitchFamily="34" charset="0"/>
                <a:cs typeface="Arial" panose="020B0604020202020204" pitchFamily="34" charset="0"/>
              </a:rPr>
              <a:t>Écrire sous la dictée</a:t>
            </a:r>
          </a:p>
          <a:p>
            <a:pPr marL="342900" indent="-342900" algn="just">
              <a:buFont typeface="Wingdings" panose="05000000000000000000" pitchFamily="2" charset="2"/>
              <a:buChar char="§"/>
            </a:pP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2343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6A389E0-EEF4-414B-BFA8-AC18BD17A43A}"/>
              </a:ext>
            </a:extLst>
          </p:cNvPr>
          <p:cNvSpPr txBox="1"/>
          <p:nvPr/>
        </p:nvSpPr>
        <p:spPr>
          <a:xfrm>
            <a:off x="2806889" y="2770496"/>
            <a:ext cx="6578221" cy="523220"/>
          </a:xfrm>
          <a:prstGeom prst="rect">
            <a:avLst/>
          </a:prstGeom>
          <a:solidFill>
            <a:schemeClr val="accent4">
              <a:lumMod val="20000"/>
              <a:lumOff val="80000"/>
            </a:schemeClr>
          </a:solidFill>
        </p:spPr>
        <p:txBody>
          <a:bodyPr wrap="square" rtlCol="0">
            <a:spAutoFit/>
          </a:bodyPr>
          <a:lstStyle/>
          <a:p>
            <a:pPr algn="ctr"/>
            <a:r>
              <a:rPr lang="fr-FR" sz="2800" dirty="0">
                <a:latin typeface="Arial" panose="020B0604020202020204" pitchFamily="34" charset="0"/>
                <a:cs typeface="Arial" panose="020B0604020202020204" pitchFamily="34" charset="0"/>
              </a:rPr>
              <a:t>Lecture : je lis et je comprends</a:t>
            </a:r>
          </a:p>
        </p:txBody>
      </p:sp>
      <p:graphicFrame>
        <p:nvGraphicFramePr>
          <p:cNvPr id="3" name="Diagramme 2">
            <a:extLst>
              <a:ext uri="{FF2B5EF4-FFF2-40B4-BE49-F238E27FC236}">
                <a16:creationId xmlns:a16="http://schemas.microsoft.com/office/drawing/2014/main" id="{90A30E11-42E8-40A9-9D3A-C38987F09704}"/>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365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ffichage classe consigne je lis">
            <a:extLst>
              <a:ext uri="{FF2B5EF4-FFF2-40B4-BE49-F238E27FC236}">
                <a16:creationId xmlns:a16="http://schemas.microsoft.com/office/drawing/2014/main" id="{FA9124D8-4574-4FD3-AD39-143CA6DC72C7}"/>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5815" y="84658"/>
            <a:ext cx="972000" cy="61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ZoneTexte 2">
            <a:extLst>
              <a:ext uri="{FF2B5EF4-FFF2-40B4-BE49-F238E27FC236}">
                <a16:creationId xmlns:a16="http://schemas.microsoft.com/office/drawing/2014/main" id="{CBACED36-09B7-4A1F-AE5B-AA4E10C24782}"/>
              </a:ext>
            </a:extLst>
          </p:cNvPr>
          <p:cNvSpPr txBox="1"/>
          <p:nvPr/>
        </p:nvSpPr>
        <p:spPr>
          <a:xfrm>
            <a:off x="3268035" y="95354"/>
            <a:ext cx="6457071" cy="461665"/>
          </a:xfrm>
          <a:prstGeom prst="rect">
            <a:avLst/>
          </a:prstGeom>
          <a:solidFill>
            <a:schemeClr val="bg2"/>
          </a:solidFill>
        </p:spPr>
        <p:txBody>
          <a:bodyPr wrap="square" rtlCol="0">
            <a:spAutoFit/>
          </a:bodyPr>
          <a:lstStyle/>
          <a:p>
            <a:pPr algn="ctr"/>
            <a:r>
              <a:rPr lang="fr-FR" sz="2400" dirty="0">
                <a:latin typeface="Arial" panose="020B0604020202020204" pitchFamily="34" charset="0"/>
                <a:cs typeface="Arial" panose="020B0604020202020204" pitchFamily="34" charset="0"/>
              </a:rPr>
              <a:t>Remets cet extrait dans l’ordre chronologique </a:t>
            </a:r>
          </a:p>
        </p:txBody>
      </p:sp>
      <p:graphicFrame>
        <p:nvGraphicFramePr>
          <p:cNvPr id="4" name="Tableau 3">
            <a:extLst>
              <a:ext uri="{FF2B5EF4-FFF2-40B4-BE49-F238E27FC236}">
                <a16:creationId xmlns:a16="http://schemas.microsoft.com/office/drawing/2014/main" id="{41652448-C041-45B9-A098-B0F5D133B33A}"/>
              </a:ext>
            </a:extLst>
          </p:cNvPr>
          <p:cNvGraphicFramePr>
            <a:graphicFrameLocks noGrp="1"/>
          </p:cNvGraphicFramePr>
          <p:nvPr>
            <p:extLst>
              <p:ext uri="{D42A27DB-BD31-4B8C-83A1-F6EECF244321}">
                <p14:modId xmlns:p14="http://schemas.microsoft.com/office/powerpoint/2010/main" val="1091680666"/>
              </p:ext>
            </p:extLst>
          </p:nvPr>
        </p:nvGraphicFramePr>
        <p:xfrm>
          <a:off x="351087" y="696658"/>
          <a:ext cx="11612880" cy="5723255"/>
        </p:xfrm>
        <a:graphic>
          <a:graphicData uri="http://schemas.openxmlformats.org/drawingml/2006/table">
            <a:tbl>
              <a:tblPr firstRow="1" firstCol="1" bandRow="1">
                <a:tableStyleId>{5940675A-B579-460E-94D1-54222C63F5DA}</a:tableStyleId>
              </a:tblPr>
              <a:tblGrid>
                <a:gridCol w="10896600">
                  <a:extLst>
                    <a:ext uri="{9D8B030D-6E8A-4147-A177-3AD203B41FA5}">
                      <a16:colId xmlns:a16="http://schemas.microsoft.com/office/drawing/2014/main" val="2837391632"/>
                    </a:ext>
                  </a:extLst>
                </a:gridCol>
                <a:gridCol w="716280">
                  <a:extLst>
                    <a:ext uri="{9D8B030D-6E8A-4147-A177-3AD203B41FA5}">
                      <a16:colId xmlns:a16="http://schemas.microsoft.com/office/drawing/2014/main" val="272567784"/>
                    </a:ext>
                  </a:extLst>
                </a:gridCol>
              </a:tblGrid>
              <a:tr h="0">
                <a:tc>
                  <a:txBody>
                    <a:bodyPr/>
                    <a:lstStyle/>
                    <a:p>
                      <a:pPr>
                        <a:spcAft>
                          <a:spcPts val="0"/>
                        </a:spcAft>
                      </a:pPr>
                      <a:r>
                        <a:rPr lang="fr-FR" sz="2200" dirty="0">
                          <a:effectLst/>
                          <a:latin typeface="Arial" panose="020B0604020202020204" pitchFamily="34" charset="0"/>
                          <a:ea typeface="Calibri" panose="020F0502020204030204" pitchFamily="34" charset="0"/>
                          <a:cs typeface="Arial" panose="020B0604020202020204" pitchFamily="34" charset="0"/>
                        </a:rPr>
                        <a:t>« Je ne te crois pas ! » dit le Petit Chaperon Vert. « Tu es une menteuse. J’ai dit ça pour te faire peur et toi tu crois que c’est la vérité ? »</a:t>
                      </a:r>
                    </a:p>
                  </a:txBody>
                  <a:tcPr marL="68580" marR="68580" marT="0" marB="0"/>
                </a:tc>
                <a:tc>
                  <a:txBody>
                    <a:bodyPr/>
                    <a:lstStyle/>
                    <a:p>
                      <a:pPr>
                        <a:spcAft>
                          <a:spcPts val="0"/>
                        </a:spcAft>
                      </a:pP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45964163"/>
                  </a:ext>
                </a:extLst>
              </a:tr>
              <a:tr h="0">
                <a:tc>
                  <a:txBody>
                    <a:bodyPr/>
                    <a:lstStyle/>
                    <a:p>
                      <a:pPr>
                        <a:spcAft>
                          <a:spcPts val="0"/>
                        </a:spcAft>
                      </a:pPr>
                      <a:r>
                        <a:rPr lang="fr-FR" sz="2200">
                          <a:effectLst/>
                          <a:latin typeface="Arial" panose="020B0604020202020204" pitchFamily="34" charset="0"/>
                          <a:ea typeface="Calibri" panose="020F0502020204030204" pitchFamily="34" charset="0"/>
                          <a:cs typeface="Arial" panose="020B0604020202020204" pitchFamily="34" charset="0"/>
                        </a:rPr>
                        <a:t>À peine avait-elle fait deux cents pas qu’elle rencontra des chasseurs qui transportaient le loup ligoté sur une branche, tout à fait mort.</a:t>
                      </a:r>
                    </a:p>
                    <a:p>
                      <a:pPr>
                        <a:spcAft>
                          <a:spcPts val="0"/>
                        </a:spcAft>
                      </a:pPr>
                      <a:r>
                        <a:rPr lang="fr-FR" sz="2200">
                          <a:effectLst/>
                          <a:latin typeface="Arial" panose="020B0604020202020204" pitchFamily="34" charset="0"/>
                          <a:ea typeface="Calibri" panose="020F0502020204030204" pitchFamily="34" charset="0"/>
                          <a:cs typeface="Arial" panose="020B0604020202020204" pitchFamily="34" charset="0"/>
                        </a:rPr>
                        <a:t>Et qui les accompagnait ?</a:t>
                      </a:r>
                    </a:p>
                  </a:txBody>
                  <a:tcPr marL="68580" marR="68580" marT="0" marB="0"/>
                </a:tc>
                <a:tc>
                  <a:txBody>
                    <a:bodyPr/>
                    <a:lstStyle/>
                    <a:p>
                      <a:pPr>
                        <a:spcAft>
                          <a:spcPts val="0"/>
                        </a:spcAft>
                      </a:pP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64782829"/>
                  </a:ext>
                </a:extLst>
              </a:tr>
              <a:tr h="0">
                <a:tc>
                  <a:txBody>
                    <a:bodyPr/>
                    <a:lstStyle/>
                    <a:p>
                      <a:pPr>
                        <a:spcAft>
                          <a:spcPts val="0"/>
                        </a:spcAft>
                      </a:pPr>
                      <a:r>
                        <a:rPr lang="fr-FR" sz="2200">
                          <a:effectLst/>
                          <a:latin typeface="Arial" panose="020B0604020202020204" pitchFamily="34" charset="0"/>
                          <a:ea typeface="Calibri" panose="020F0502020204030204" pitchFamily="34" charset="0"/>
                          <a:cs typeface="Arial" panose="020B0604020202020204" pitchFamily="34" charset="0"/>
                        </a:rPr>
                        <a:t>   « Et même qu’on nous a sorties</a:t>
                      </a:r>
                    </a:p>
                    <a:p>
                      <a:pPr>
                        <a:spcAft>
                          <a:spcPts val="0"/>
                        </a:spcAft>
                      </a:pPr>
                      <a:r>
                        <a:rPr lang="fr-FR" sz="2200">
                          <a:effectLst/>
                          <a:latin typeface="Arial" panose="020B0604020202020204" pitchFamily="34" charset="0"/>
                          <a:ea typeface="Calibri" panose="020F0502020204030204" pitchFamily="34" charset="0"/>
                          <a:cs typeface="Arial" panose="020B0604020202020204" pitchFamily="34" charset="0"/>
                        </a:rPr>
                        <a:t>   Toutes les deux</a:t>
                      </a:r>
                    </a:p>
                    <a:p>
                      <a:pPr>
                        <a:spcAft>
                          <a:spcPts val="0"/>
                        </a:spcAft>
                      </a:pPr>
                      <a:r>
                        <a:rPr lang="fr-FR" sz="2200">
                          <a:effectLst/>
                          <a:latin typeface="Arial" panose="020B0604020202020204" pitchFamily="34" charset="0"/>
                          <a:ea typeface="Calibri" panose="020F0502020204030204" pitchFamily="34" charset="0"/>
                          <a:cs typeface="Arial" panose="020B0604020202020204" pitchFamily="34" charset="0"/>
                        </a:rPr>
                        <a:t>   Du ventre du loup,</a:t>
                      </a:r>
                    </a:p>
                    <a:p>
                      <a:pPr>
                        <a:spcAft>
                          <a:spcPts val="0"/>
                        </a:spcAft>
                      </a:pPr>
                      <a:r>
                        <a:rPr lang="fr-FR" sz="2200">
                          <a:effectLst/>
                          <a:latin typeface="Arial" panose="020B0604020202020204" pitchFamily="34" charset="0"/>
                          <a:ea typeface="Calibri" panose="020F0502020204030204" pitchFamily="34" charset="0"/>
                          <a:cs typeface="Arial" panose="020B0604020202020204" pitchFamily="34" charset="0"/>
                        </a:rPr>
                        <a:t>   Nananananère. »</a:t>
                      </a:r>
                    </a:p>
                    <a:p>
                      <a:pPr>
                        <a:spcAft>
                          <a:spcPts val="0"/>
                        </a:spcAft>
                      </a:pPr>
                      <a:r>
                        <a:rPr lang="fr-FR" sz="2200">
                          <a:effectLst/>
                          <a:latin typeface="Arial" panose="020B0604020202020204" pitchFamily="34" charset="0"/>
                          <a:ea typeface="Calibri" panose="020F0502020204030204" pitchFamily="34" charset="0"/>
                          <a:cs typeface="Arial" panose="020B0604020202020204" pitchFamily="34" charset="0"/>
                        </a:rPr>
                        <a:t>Répondit le Petit Chaperon Rouge.</a:t>
                      </a:r>
                    </a:p>
                  </a:txBody>
                  <a:tcPr marL="68580" marR="68580" marT="0" marB="0"/>
                </a:tc>
                <a:tc>
                  <a:txBody>
                    <a:bodyPr/>
                    <a:lstStyle/>
                    <a:p>
                      <a:pPr>
                        <a:spcAft>
                          <a:spcPts val="0"/>
                        </a:spcAft>
                      </a:pP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40825692"/>
                  </a:ext>
                </a:extLst>
              </a:tr>
              <a:tr h="0">
                <a:tc>
                  <a:txBody>
                    <a:bodyPr/>
                    <a:lstStyle/>
                    <a:p>
                      <a:pPr>
                        <a:spcAft>
                          <a:spcPts val="0"/>
                        </a:spcAft>
                      </a:pPr>
                      <a:r>
                        <a:rPr lang="fr-FR" sz="2200" dirty="0">
                          <a:effectLst/>
                          <a:latin typeface="Arial" panose="020B0604020202020204" pitchFamily="34" charset="0"/>
                          <a:ea typeface="Calibri" panose="020F0502020204030204" pitchFamily="34" charset="0"/>
                          <a:cs typeface="Arial" panose="020B0604020202020204" pitchFamily="34" charset="0"/>
                        </a:rPr>
                        <a:t>Le Petit Chaperon Rouge, qui courut vers elle dès qu’elle l’aperçut, en chantant :</a:t>
                      </a:r>
                    </a:p>
                    <a:p>
                      <a:pPr>
                        <a:spcAft>
                          <a:spcPts val="0"/>
                        </a:spcAft>
                      </a:pPr>
                      <a:r>
                        <a:rPr lang="fr-FR" sz="2200" dirty="0">
                          <a:effectLst/>
                          <a:latin typeface="Arial" panose="020B0604020202020204" pitchFamily="34" charset="0"/>
                          <a:ea typeface="Calibri" panose="020F0502020204030204" pitchFamily="34" charset="0"/>
                          <a:cs typeface="Arial" panose="020B0604020202020204" pitchFamily="34" charset="0"/>
                        </a:rPr>
                        <a:t>   « Tu avais raison</a:t>
                      </a:r>
                    </a:p>
                    <a:p>
                      <a:pPr>
                        <a:spcAft>
                          <a:spcPts val="0"/>
                        </a:spcAft>
                      </a:pPr>
                      <a:r>
                        <a:rPr lang="fr-FR" sz="2200" dirty="0">
                          <a:effectLst/>
                          <a:latin typeface="Arial" panose="020B0604020202020204" pitchFamily="34" charset="0"/>
                          <a:ea typeface="Calibri" panose="020F0502020204030204" pitchFamily="34" charset="0"/>
                          <a:cs typeface="Arial" panose="020B0604020202020204" pitchFamily="34" charset="0"/>
                        </a:rPr>
                        <a:t>   Tu avais raison</a:t>
                      </a:r>
                    </a:p>
                    <a:p>
                      <a:pPr>
                        <a:spcAft>
                          <a:spcPts val="0"/>
                        </a:spcAft>
                      </a:pPr>
                      <a:r>
                        <a:rPr lang="fr-FR" sz="2200" dirty="0">
                          <a:effectLst/>
                          <a:latin typeface="Arial" panose="020B0604020202020204" pitchFamily="34" charset="0"/>
                          <a:ea typeface="Calibri" panose="020F0502020204030204" pitchFamily="34" charset="0"/>
                          <a:cs typeface="Arial" panose="020B0604020202020204" pitchFamily="34" charset="0"/>
                        </a:rPr>
                        <a:t>   Le loup m’a mangée</a:t>
                      </a:r>
                    </a:p>
                    <a:p>
                      <a:pPr>
                        <a:spcAft>
                          <a:spcPts val="0"/>
                        </a:spcAft>
                      </a:pPr>
                      <a:r>
                        <a:rPr lang="fr-FR" sz="2200" dirty="0">
                          <a:effectLst/>
                          <a:latin typeface="Arial" panose="020B0604020202020204" pitchFamily="34" charset="0"/>
                          <a:ea typeface="Calibri" panose="020F0502020204030204" pitchFamily="34" charset="0"/>
                          <a:cs typeface="Arial" panose="020B0604020202020204" pitchFamily="34" charset="0"/>
                        </a:rPr>
                        <a:t>   Et-il-a-aussi</a:t>
                      </a:r>
                    </a:p>
                    <a:p>
                      <a:pPr>
                        <a:spcAft>
                          <a:spcPts val="0"/>
                        </a:spcAft>
                      </a:pPr>
                      <a:r>
                        <a:rPr lang="fr-FR" sz="2200" dirty="0">
                          <a:effectLst/>
                          <a:latin typeface="Arial" panose="020B0604020202020204" pitchFamily="34" charset="0"/>
                          <a:ea typeface="Calibri" panose="020F0502020204030204" pitchFamily="34" charset="0"/>
                          <a:cs typeface="Arial" panose="020B0604020202020204" pitchFamily="34" charset="0"/>
                        </a:rPr>
                        <a:t>   Mangé ma grand-mère</a:t>
                      </a:r>
                    </a:p>
                    <a:p>
                      <a:pPr>
                        <a:lnSpc>
                          <a:spcPct val="107000"/>
                        </a:lnSpc>
                        <a:spcAft>
                          <a:spcPts val="0"/>
                        </a:spcAft>
                      </a:pPr>
                      <a:r>
                        <a:rPr lang="fr-FR" sz="2200" dirty="0">
                          <a:effectLst/>
                          <a:latin typeface="Arial" panose="020B0604020202020204" pitchFamily="34" charset="0"/>
                          <a:ea typeface="Calibri" panose="020F0502020204030204" pitchFamily="34" charset="0"/>
                          <a:cs typeface="Arial" panose="020B0604020202020204" pitchFamily="34" charset="0"/>
                        </a:rPr>
                        <a:t>   </a:t>
                      </a:r>
                      <a:r>
                        <a:rPr lang="fr-FR" sz="2200" dirty="0" err="1">
                          <a:effectLst/>
                          <a:latin typeface="Arial" panose="020B0604020202020204" pitchFamily="34" charset="0"/>
                          <a:ea typeface="Calibri" panose="020F0502020204030204" pitchFamily="34" charset="0"/>
                          <a:cs typeface="Arial" panose="020B0604020202020204" pitchFamily="34" charset="0"/>
                        </a:rPr>
                        <a:t>Nananananère</a:t>
                      </a:r>
                      <a:r>
                        <a:rPr lang="fr-FR" sz="2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a:spcAft>
                          <a:spcPts val="0"/>
                        </a:spcAft>
                      </a:pP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80483167"/>
                  </a:ext>
                </a:extLst>
              </a:tr>
            </a:tbl>
          </a:graphicData>
        </a:graphic>
      </p:graphicFrame>
      <p:sp>
        <p:nvSpPr>
          <p:cNvPr id="5" name="ZoneTexte 4">
            <a:extLst>
              <a:ext uri="{FF2B5EF4-FFF2-40B4-BE49-F238E27FC236}">
                <a16:creationId xmlns:a16="http://schemas.microsoft.com/office/drawing/2014/main" id="{6C1482C4-72CD-4209-AC30-30A30C29F5E3}"/>
              </a:ext>
            </a:extLst>
          </p:cNvPr>
          <p:cNvSpPr txBox="1"/>
          <p:nvPr/>
        </p:nvSpPr>
        <p:spPr>
          <a:xfrm>
            <a:off x="11430282" y="3083571"/>
            <a:ext cx="357809" cy="461665"/>
          </a:xfrm>
          <a:prstGeom prst="rect">
            <a:avLst/>
          </a:prstGeom>
          <a:solidFill>
            <a:srgbClr val="00B0F0"/>
          </a:solidFill>
        </p:spPr>
        <p:txBody>
          <a:bodyPr wrap="square" rtlCol="0">
            <a:spAutoFit/>
          </a:bodyPr>
          <a:lstStyle/>
          <a:p>
            <a:pPr algn="ctr"/>
            <a:r>
              <a:rPr lang="fr-FR" sz="2400" dirty="0">
                <a:latin typeface="Arial" panose="020B0604020202020204" pitchFamily="34" charset="0"/>
                <a:ea typeface="Calibri" panose="020F0502020204030204" pitchFamily="34" charset="0"/>
                <a:cs typeface="Arial" panose="020B0604020202020204" pitchFamily="34" charset="0"/>
              </a:rPr>
              <a:t>4</a:t>
            </a:r>
            <a:endParaRPr lang="fr-FR" dirty="0"/>
          </a:p>
        </p:txBody>
      </p:sp>
      <p:sp>
        <p:nvSpPr>
          <p:cNvPr id="6" name="ZoneTexte 5">
            <a:extLst>
              <a:ext uri="{FF2B5EF4-FFF2-40B4-BE49-F238E27FC236}">
                <a16:creationId xmlns:a16="http://schemas.microsoft.com/office/drawing/2014/main" id="{F426B42D-7399-4BDB-8CDD-8A6703FEDEEA}"/>
              </a:ext>
            </a:extLst>
          </p:cNvPr>
          <p:cNvSpPr txBox="1"/>
          <p:nvPr/>
        </p:nvSpPr>
        <p:spPr>
          <a:xfrm>
            <a:off x="11430282" y="4937585"/>
            <a:ext cx="357809" cy="461665"/>
          </a:xfrm>
          <a:prstGeom prst="rect">
            <a:avLst/>
          </a:prstGeom>
          <a:solidFill>
            <a:srgbClr val="00B0F0"/>
          </a:solidFill>
        </p:spPr>
        <p:txBody>
          <a:bodyPr wrap="square" rtlCol="0">
            <a:spAutoFit/>
          </a:bodyPr>
          <a:lstStyle/>
          <a:p>
            <a:pPr algn="ctr"/>
            <a:r>
              <a:rPr lang="fr-FR" sz="2400" dirty="0">
                <a:latin typeface="Arial" panose="020B0604020202020204" pitchFamily="34" charset="0"/>
                <a:cs typeface="Arial" panose="020B0604020202020204" pitchFamily="34" charset="0"/>
              </a:rPr>
              <a:t>2</a:t>
            </a:r>
            <a:endParaRPr lang="fr-FR" dirty="0"/>
          </a:p>
        </p:txBody>
      </p:sp>
      <p:sp>
        <p:nvSpPr>
          <p:cNvPr id="7" name="ZoneTexte 6">
            <a:extLst>
              <a:ext uri="{FF2B5EF4-FFF2-40B4-BE49-F238E27FC236}">
                <a16:creationId xmlns:a16="http://schemas.microsoft.com/office/drawing/2014/main" id="{32CFA814-D6E8-4E11-9ED0-380409C95C53}"/>
              </a:ext>
            </a:extLst>
          </p:cNvPr>
          <p:cNvSpPr txBox="1"/>
          <p:nvPr/>
        </p:nvSpPr>
        <p:spPr>
          <a:xfrm>
            <a:off x="11426828" y="1767234"/>
            <a:ext cx="357809" cy="461665"/>
          </a:xfrm>
          <a:prstGeom prst="rect">
            <a:avLst/>
          </a:prstGeom>
          <a:solidFill>
            <a:srgbClr val="00B0F0"/>
          </a:solidFill>
        </p:spPr>
        <p:txBody>
          <a:bodyPr wrap="square" rtlCol="0">
            <a:spAutoFit/>
          </a:bodyPr>
          <a:lstStyle/>
          <a:p>
            <a:pPr algn="ctr"/>
            <a:r>
              <a:rPr lang="fr-FR" sz="2400" dirty="0">
                <a:latin typeface="Arial" panose="020B0604020202020204" pitchFamily="34" charset="0"/>
                <a:cs typeface="Arial" panose="020B0604020202020204" pitchFamily="34" charset="0"/>
              </a:rPr>
              <a:t>1</a:t>
            </a:r>
            <a:endParaRPr lang="fr-FR" dirty="0"/>
          </a:p>
        </p:txBody>
      </p:sp>
      <p:sp>
        <p:nvSpPr>
          <p:cNvPr id="9" name="ZoneTexte 8">
            <a:extLst>
              <a:ext uri="{FF2B5EF4-FFF2-40B4-BE49-F238E27FC236}">
                <a16:creationId xmlns:a16="http://schemas.microsoft.com/office/drawing/2014/main" id="{AEFFCE52-2D76-4276-9C92-B19F00438EE0}"/>
              </a:ext>
            </a:extLst>
          </p:cNvPr>
          <p:cNvSpPr txBox="1"/>
          <p:nvPr/>
        </p:nvSpPr>
        <p:spPr>
          <a:xfrm>
            <a:off x="11426829" y="807000"/>
            <a:ext cx="357809" cy="461665"/>
          </a:xfrm>
          <a:prstGeom prst="rect">
            <a:avLst/>
          </a:prstGeom>
          <a:solidFill>
            <a:srgbClr val="00B0F0"/>
          </a:solidFill>
        </p:spPr>
        <p:txBody>
          <a:bodyPr wrap="square" rtlCol="0">
            <a:spAutoFit/>
          </a:bodyPr>
          <a:lstStyle/>
          <a:p>
            <a:pPr algn="ctr"/>
            <a:r>
              <a:rPr lang="fr-FR" sz="2400" dirty="0">
                <a:latin typeface="Arial" panose="020B0604020202020204" pitchFamily="34" charset="0"/>
                <a:cs typeface="Arial" panose="020B0604020202020204" pitchFamily="34" charset="0"/>
              </a:rPr>
              <a:t>3</a:t>
            </a:r>
            <a:endParaRPr lang="fr-FR" dirty="0"/>
          </a:p>
        </p:txBody>
      </p:sp>
      <p:sp>
        <p:nvSpPr>
          <p:cNvPr id="8" name="ZoneTexte 7">
            <a:extLst>
              <a:ext uri="{FF2B5EF4-FFF2-40B4-BE49-F238E27FC236}">
                <a16:creationId xmlns:a16="http://schemas.microsoft.com/office/drawing/2014/main" id="{4DF0CBA7-80A6-4EEE-BF04-D64DCC14C366}"/>
              </a:ext>
            </a:extLst>
          </p:cNvPr>
          <p:cNvSpPr txBox="1"/>
          <p:nvPr/>
        </p:nvSpPr>
        <p:spPr>
          <a:xfrm>
            <a:off x="5277111" y="6359484"/>
            <a:ext cx="6914889" cy="369332"/>
          </a:xfrm>
          <a:prstGeom prst="rect">
            <a:avLst/>
          </a:prstGeom>
          <a:noFill/>
        </p:spPr>
        <p:txBody>
          <a:bodyPr wrap="square" rtlCol="0">
            <a:spAutoFit/>
          </a:bodyPr>
          <a:lstStyle/>
          <a:p>
            <a:r>
              <a:rPr lang="fr-FR" i="1" dirty="0"/>
              <a:t>Le </a:t>
            </a:r>
            <a:r>
              <a:rPr lang="fr-FR" i="1" dirty="0" smtClean="0"/>
              <a:t>Petit </a:t>
            </a:r>
            <a:r>
              <a:rPr lang="fr-FR" i="1" dirty="0"/>
              <a:t>C</a:t>
            </a:r>
            <a:r>
              <a:rPr lang="fr-FR" i="1" dirty="0" smtClean="0"/>
              <a:t>haperon </a:t>
            </a:r>
            <a:r>
              <a:rPr lang="fr-FR" i="1" dirty="0"/>
              <a:t>Vert</a:t>
            </a:r>
            <a:r>
              <a:rPr lang="fr-FR" dirty="0"/>
              <a:t>, Grégoire </a:t>
            </a:r>
            <a:r>
              <a:rPr lang="fr-FR" dirty="0" err="1"/>
              <a:t>Solotareff</a:t>
            </a:r>
            <a:r>
              <a:rPr lang="fr-FR" dirty="0"/>
              <a:t> et Nadja </a:t>
            </a:r>
            <a:r>
              <a:rPr lang="fr-FR" dirty="0" smtClean="0"/>
              <a:t>©L’école </a:t>
            </a:r>
            <a:r>
              <a:rPr lang="fr-FR" dirty="0"/>
              <a:t>des </a:t>
            </a:r>
            <a:r>
              <a:rPr lang="fr-FR" dirty="0" smtClean="0"/>
              <a:t>loisirs</a:t>
            </a:r>
            <a:endParaRPr lang="fr-FR" dirty="0"/>
          </a:p>
        </p:txBody>
      </p:sp>
    </p:spTree>
    <p:extLst>
      <p:ext uri="{BB962C8B-B14F-4D97-AF65-F5344CB8AC3E}">
        <p14:creationId xmlns:p14="http://schemas.microsoft.com/office/powerpoint/2010/main" val="15403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1F7EEF11-9B2A-4A9D-B94D-CD23C5178577}"/>
              </a:ext>
            </a:extLst>
          </p:cNvPr>
          <p:cNvGraphicFramePr>
            <a:graphicFrameLocks noGrp="1"/>
          </p:cNvGraphicFramePr>
          <p:nvPr>
            <p:extLst>
              <p:ext uri="{D42A27DB-BD31-4B8C-83A1-F6EECF244321}">
                <p14:modId xmlns:p14="http://schemas.microsoft.com/office/powerpoint/2010/main" val="1560988434"/>
              </p:ext>
            </p:extLst>
          </p:nvPr>
        </p:nvGraphicFramePr>
        <p:xfrm>
          <a:off x="1311966" y="696658"/>
          <a:ext cx="9846364" cy="5029200"/>
        </p:xfrm>
        <a:graphic>
          <a:graphicData uri="http://schemas.openxmlformats.org/drawingml/2006/table">
            <a:tbl>
              <a:tblPr firstRow="1" firstCol="1" bandRow="1">
                <a:tableStyleId>{5940675A-B579-460E-94D1-54222C63F5DA}</a:tableStyleId>
              </a:tblPr>
              <a:tblGrid>
                <a:gridCol w="9846364">
                  <a:extLst>
                    <a:ext uri="{9D8B030D-6E8A-4147-A177-3AD203B41FA5}">
                      <a16:colId xmlns:a16="http://schemas.microsoft.com/office/drawing/2014/main" val="2189169056"/>
                    </a:ext>
                  </a:extLst>
                </a:gridCol>
              </a:tblGrid>
              <a:tr h="0">
                <a:tc>
                  <a:txBody>
                    <a:bodyPr/>
                    <a:lstStyle/>
                    <a:p>
                      <a:pPr algn="just">
                        <a:spcAft>
                          <a:spcPts val="0"/>
                        </a:spcAft>
                      </a:pPr>
                      <a:r>
                        <a:rPr lang="fr-FR" sz="2400" dirty="0">
                          <a:effectLst/>
                          <a:latin typeface="Arial" panose="020B0604020202020204" pitchFamily="34" charset="0"/>
                          <a:cs typeface="Arial" panose="020B0604020202020204" pitchFamily="34" charset="0"/>
                        </a:rPr>
                        <a:t>- C’est ici que je te trouve, vieille canaille ! dit le chasseur. Il y a un moment que je te cherche… </a:t>
                      </a:r>
                    </a:p>
                    <a:p>
                      <a:pPr algn="just">
                        <a:spcAft>
                          <a:spcPts val="0"/>
                        </a:spcAft>
                      </a:pPr>
                      <a:r>
                        <a:rPr lang="fr-FR" sz="2400" dirty="0">
                          <a:effectLst/>
                          <a:latin typeface="Arial" panose="020B0604020202020204" pitchFamily="34" charset="0"/>
                          <a:cs typeface="Arial" panose="020B0604020202020204" pitchFamily="34" charset="0"/>
                        </a:rPr>
                        <a:t> </a:t>
                      </a:r>
                    </a:p>
                    <a:p>
                      <a:pPr algn="just">
                        <a:spcAft>
                          <a:spcPts val="0"/>
                        </a:spcAft>
                      </a:pPr>
                      <a:r>
                        <a:rPr lang="fr-FR" sz="2400" dirty="0">
                          <a:effectLst/>
                          <a:latin typeface="Arial" panose="020B0604020202020204" pitchFamily="34" charset="0"/>
                          <a:cs typeface="Arial" panose="020B0604020202020204" pitchFamily="34" charset="0"/>
                        </a:rPr>
                        <a:t>Et il allait épauler son fusil, quand, tout à coup, l’idée lui vint que le loup avait peut-être mangé la grand-mère et qu’il pouvait être encore temps de la sauver. Il posa son fusil, prit des ciseaux et se mit à tailler le ventre du loup endormi. Au deuxième ou au troisième coup de ciseaux, il vit le rouge chaperon qui luisait. Deux ou trois coups de ciseaux encore, et la fillette sortait du loup en s’écriant : - Ah ! comme j’ai eu peur ! Comme il faisait noir dans le ventre du loup ! Et bientôt après, sortait aussi la vieille grand-mère, mais c’était à peine si elle pouvait encore respirer.</a:t>
                      </a:r>
                    </a:p>
                    <a:p>
                      <a:pPr>
                        <a:spcAft>
                          <a:spcPts val="0"/>
                        </a:spcAft>
                      </a:pPr>
                      <a:r>
                        <a:rPr lang="fr-FR" sz="2400" dirty="0">
                          <a:effectLst/>
                          <a:latin typeface="Arial" panose="020B0604020202020204" pitchFamily="34" charset="0"/>
                          <a:cs typeface="Arial" panose="020B0604020202020204" pitchFamily="34" charset="0"/>
                        </a:rPr>
                        <a:t> </a:t>
                      </a:r>
                    </a:p>
                    <a:p>
                      <a:pPr algn="r">
                        <a:spcAft>
                          <a:spcPts val="0"/>
                        </a:spcAft>
                      </a:pPr>
                      <a:r>
                        <a:rPr lang="fr-FR" sz="1800" i="1" dirty="0">
                          <a:effectLst/>
                          <a:latin typeface="Arial" panose="020B0604020202020204" pitchFamily="34" charset="0"/>
                          <a:cs typeface="Arial" panose="020B0604020202020204" pitchFamily="34" charset="0"/>
                        </a:rPr>
                        <a:t>Le </a:t>
                      </a:r>
                      <a:r>
                        <a:rPr lang="fr-FR" sz="1800" i="1" dirty="0" smtClean="0">
                          <a:effectLst/>
                          <a:latin typeface="Arial" panose="020B0604020202020204" pitchFamily="34" charset="0"/>
                          <a:cs typeface="Arial" panose="020B0604020202020204" pitchFamily="34" charset="0"/>
                        </a:rPr>
                        <a:t>Petit Chaperon </a:t>
                      </a:r>
                      <a:r>
                        <a:rPr lang="fr-FR" sz="1800" i="1" dirty="0">
                          <a:effectLst/>
                          <a:latin typeface="Arial" panose="020B0604020202020204" pitchFamily="34" charset="0"/>
                          <a:cs typeface="Arial" panose="020B0604020202020204" pitchFamily="34" charset="0"/>
                        </a:rPr>
                        <a:t>rouge</a:t>
                      </a:r>
                      <a:r>
                        <a:rPr lang="fr-FR" sz="1800" dirty="0">
                          <a:effectLst/>
                          <a:latin typeface="Arial" panose="020B0604020202020204" pitchFamily="34" charset="0"/>
                          <a:cs typeface="Arial" panose="020B0604020202020204" pitchFamily="34" charset="0"/>
                        </a:rPr>
                        <a:t>, version des frères Grimm</a:t>
                      </a: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69811306"/>
                  </a:ext>
                </a:extLst>
              </a:tr>
            </a:tbl>
          </a:graphicData>
        </a:graphic>
      </p:graphicFrame>
      <p:pic>
        <p:nvPicPr>
          <p:cNvPr id="3" name="Image 2" descr="affichage classe consigne je lis">
            <a:extLst>
              <a:ext uri="{FF2B5EF4-FFF2-40B4-BE49-F238E27FC236}">
                <a16:creationId xmlns:a16="http://schemas.microsoft.com/office/drawing/2014/main" id="{23281466-4D31-489E-B43C-B93F192C6701}"/>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5815" y="84658"/>
            <a:ext cx="972000" cy="61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55182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800FE2-2C71-44AE-9B42-CD8A901D168E}"/>
              </a:ext>
            </a:extLst>
          </p:cNvPr>
          <p:cNvSpPr/>
          <p:nvPr/>
        </p:nvSpPr>
        <p:spPr>
          <a:xfrm>
            <a:off x="291548" y="925587"/>
            <a:ext cx="11608904" cy="5847755"/>
          </a:xfrm>
          <a:prstGeom prst="rect">
            <a:avLst/>
          </a:prstGeom>
        </p:spPr>
        <p:txBody>
          <a:bodyPr wrap="square">
            <a:spAutoFit/>
          </a:bodyPr>
          <a:lstStyle/>
          <a:p>
            <a:pPr>
              <a:spcAft>
                <a:spcPts val="0"/>
              </a:spcAft>
            </a:pPr>
            <a:r>
              <a:rPr lang="fr-FR" sz="2200" dirty="0">
                <a:latin typeface="Arial" panose="020B0604020202020204" pitchFamily="34" charset="0"/>
                <a:ea typeface="Calibri" panose="020F0502020204030204" pitchFamily="34" charset="0"/>
                <a:cs typeface="Arial" panose="020B0604020202020204" pitchFamily="34" charset="0"/>
              </a:rPr>
              <a:t>À peine avait-elle fait deux cents pas qu’elle rencontra des chasseurs qui transportaient le loup ligoté sur une branche, tout à fait mort.</a:t>
            </a:r>
          </a:p>
          <a:p>
            <a:pPr>
              <a:spcAft>
                <a:spcPts val="0"/>
              </a:spcAft>
            </a:pPr>
            <a:r>
              <a:rPr lang="fr-FR" sz="2200" dirty="0">
                <a:latin typeface="Arial" panose="020B0604020202020204" pitchFamily="34" charset="0"/>
                <a:ea typeface="Calibri" panose="020F0502020204030204" pitchFamily="34" charset="0"/>
                <a:cs typeface="Arial" panose="020B0604020202020204" pitchFamily="34" charset="0"/>
              </a:rPr>
              <a:t>Et qui les accompagnait ?</a:t>
            </a:r>
          </a:p>
          <a:p>
            <a:pPr>
              <a:spcAft>
                <a:spcPts val="0"/>
              </a:spcAft>
            </a:pPr>
            <a:r>
              <a:rPr lang="fr-FR" sz="2200" dirty="0">
                <a:latin typeface="Arial" panose="020B0604020202020204" pitchFamily="34" charset="0"/>
                <a:ea typeface="Calibri" panose="020F0502020204030204" pitchFamily="34" charset="0"/>
                <a:cs typeface="Arial" panose="020B0604020202020204" pitchFamily="34" charset="0"/>
              </a:rPr>
              <a:t>Le Petit Chaperon Rouge, qui courut vers elle dès qu’elle l’aperçut, en chantant :</a:t>
            </a:r>
          </a:p>
          <a:p>
            <a:pPr>
              <a:spcAft>
                <a:spcPts val="0"/>
              </a:spcAft>
            </a:pPr>
            <a:r>
              <a:rPr lang="fr-FR" sz="2200" dirty="0">
                <a:latin typeface="Arial" panose="020B0604020202020204" pitchFamily="34" charset="0"/>
                <a:ea typeface="Calibri" panose="020F0502020204030204" pitchFamily="34" charset="0"/>
                <a:cs typeface="Arial" panose="020B0604020202020204" pitchFamily="34" charset="0"/>
              </a:rPr>
              <a:t>   « Tu avais raison</a:t>
            </a:r>
          </a:p>
          <a:p>
            <a:pPr>
              <a:spcAft>
                <a:spcPts val="0"/>
              </a:spcAft>
            </a:pPr>
            <a:r>
              <a:rPr lang="fr-FR" sz="2200" dirty="0">
                <a:latin typeface="Arial" panose="020B0604020202020204" pitchFamily="34" charset="0"/>
                <a:ea typeface="Calibri" panose="020F0502020204030204" pitchFamily="34" charset="0"/>
                <a:cs typeface="Arial" panose="020B0604020202020204" pitchFamily="34" charset="0"/>
              </a:rPr>
              <a:t>   Tu avais raison</a:t>
            </a:r>
          </a:p>
          <a:p>
            <a:pPr>
              <a:spcAft>
                <a:spcPts val="0"/>
              </a:spcAft>
            </a:pPr>
            <a:r>
              <a:rPr lang="fr-FR" sz="2200" dirty="0">
                <a:latin typeface="Arial" panose="020B0604020202020204" pitchFamily="34" charset="0"/>
                <a:ea typeface="Calibri" panose="020F0502020204030204" pitchFamily="34" charset="0"/>
                <a:cs typeface="Arial" panose="020B0604020202020204" pitchFamily="34" charset="0"/>
              </a:rPr>
              <a:t>   Le loup m’a mangée</a:t>
            </a:r>
          </a:p>
          <a:p>
            <a:pPr>
              <a:spcAft>
                <a:spcPts val="0"/>
              </a:spcAft>
            </a:pPr>
            <a:r>
              <a:rPr lang="fr-FR" sz="2200" dirty="0">
                <a:latin typeface="Arial" panose="020B0604020202020204" pitchFamily="34" charset="0"/>
                <a:ea typeface="Calibri" panose="020F0502020204030204" pitchFamily="34" charset="0"/>
                <a:cs typeface="Arial" panose="020B0604020202020204" pitchFamily="34" charset="0"/>
              </a:rPr>
              <a:t>   Et-il-a-aussi</a:t>
            </a:r>
          </a:p>
          <a:p>
            <a:pPr>
              <a:spcAft>
                <a:spcPts val="0"/>
              </a:spcAft>
            </a:pPr>
            <a:r>
              <a:rPr lang="fr-FR" sz="2200" dirty="0">
                <a:latin typeface="Arial" panose="020B0604020202020204" pitchFamily="34" charset="0"/>
                <a:ea typeface="Calibri" panose="020F0502020204030204" pitchFamily="34" charset="0"/>
                <a:cs typeface="Arial" panose="020B0604020202020204" pitchFamily="34" charset="0"/>
              </a:rPr>
              <a:t>   Mangé ma grand-mère</a:t>
            </a:r>
          </a:p>
          <a:p>
            <a:pPr>
              <a:spcAft>
                <a:spcPts val="0"/>
              </a:spcAft>
            </a:pPr>
            <a:r>
              <a:rPr lang="fr-FR" sz="2200" dirty="0">
                <a:latin typeface="Arial" panose="020B0604020202020204" pitchFamily="34" charset="0"/>
                <a:ea typeface="Calibri" panose="020F0502020204030204" pitchFamily="34" charset="0"/>
                <a:cs typeface="Arial" panose="020B0604020202020204" pitchFamily="34" charset="0"/>
              </a:rPr>
              <a:t>   </a:t>
            </a:r>
            <a:r>
              <a:rPr lang="fr-FR" sz="2200" dirty="0" err="1">
                <a:latin typeface="Arial" panose="020B0604020202020204" pitchFamily="34" charset="0"/>
                <a:ea typeface="Calibri" panose="020F0502020204030204" pitchFamily="34" charset="0"/>
                <a:cs typeface="Arial" panose="020B0604020202020204" pitchFamily="34" charset="0"/>
              </a:rPr>
              <a:t>Nananananère</a:t>
            </a:r>
            <a:r>
              <a:rPr lang="fr-FR" sz="2200" dirty="0">
                <a:latin typeface="Arial" panose="020B0604020202020204" pitchFamily="34" charset="0"/>
                <a:ea typeface="Calibri" panose="020F0502020204030204" pitchFamily="34" charset="0"/>
                <a:cs typeface="Arial" panose="020B0604020202020204" pitchFamily="34" charset="0"/>
              </a:rPr>
              <a:t>. »</a:t>
            </a:r>
          </a:p>
          <a:p>
            <a:pPr>
              <a:spcAft>
                <a:spcPts val="0"/>
              </a:spcAft>
            </a:pPr>
            <a:r>
              <a:rPr lang="fr-FR" sz="2200" dirty="0">
                <a:latin typeface="Arial" panose="020B0604020202020204" pitchFamily="34" charset="0"/>
                <a:ea typeface="Calibri" panose="020F0502020204030204" pitchFamily="34" charset="0"/>
                <a:cs typeface="Arial" panose="020B0604020202020204" pitchFamily="34" charset="0"/>
              </a:rPr>
              <a:t>« Je ne te crois pas ! » dit le Petit Chaperon Vert. « Tu es une menteuse. J’ai dit ça pour te faire peur et toi tu crois que c’est la vérité ? »</a:t>
            </a:r>
          </a:p>
          <a:p>
            <a:pPr>
              <a:spcAft>
                <a:spcPts val="0"/>
              </a:spcAft>
            </a:pPr>
            <a:r>
              <a:rPr lang="fr-FR" sz="2200" dirty="0">
                <a:latin typeface="Arial" panose="020B0604020202020204" pitchFamily="34" charset="0"/>
                <a:ea typeface="Calibri" panose="020F0502020204030204" pitchFamily="34" charset="0"/>
                <a:cs typeface="Arial" panose="020B0604020202020204" pitchFamily="34" charset="0"/>
              </a:rPr>
              <a:t>   « Et même qu’on nous a sorties</a:t>
            </a:r>
          </a:p>
          <a:p>
            <a:pPr>
              <a:spcAft>
                <a:spcPts val="0"/>
              </a:spcAft>
            </a:pPr>
            <a:r>
              <a:rPr lang="fr-FR" sz="2200" dirty="0">
                <a:latin typeface="Arial" panose="020B0604020202020204" pitchFamily="34" charset="0"/>
                <a:ea typeface="Calibri" panose="020F0502020204030204" pitchFamily="34" charset="0"/>
                <a:cs typeface="Arial" panose="020B0604020202020204" pitchFamily="34" charset="0"/>
              </a:rPr>
              <a:t>   Toutes les deux</a:t>
            </a:r>
          </a:p>
          <a:p>
            <a:pPr>
              <a:spcAft>
                <a:spcPts val="0"/>
              </a:spcAft>
            </a:pPr>
            <a:r>
              <a:rPr lang="fr-FR" sz="2200" dirty="0">
                <a:latin typeface="Arial" panose="020B0604020202020204" pitchFamily="34" charset="0"/>
                <a:ea typeface="Calibri" panose="020F0502020204030204" pitchFamily="34" charset="0"/>
                <a:cs typeface="Arial" panose="020B0604020202020204" pitchFamily="34" charset="0"/>
              </a:rPr>
              <a:t>   Du ventre du loup,</a:t>
            </a:r>
          </a:p>
          <a:p>
            <a:pPr>
              <a:spcAft>
                <a:spcPts val="0"/>
              </a:spcAft>
            </a:pPr>
            <a:r>
              <a:rPr lang="fr-FR" sz="2200" dirty="0">
                <a:latin typeface="Arial" panose="020B0604020202020204" pitchFamily="34" charset="0"/>
                <a:ea typeface="Calibri" panose="020F0502020204030204" pitchFamily="34" charset="0"/>
                <a:cs typeface="Arial" panose="020B0604020202020204" pitchFamily="34" charset="0"/>
              </a:rPr>
              <a:t>   </a:t>
            </a:r>
            <a:r>
              <a:rPr lang="fr-FR" sz="2200" dirty="0" err="1">
                <a:latin typeface="Arial" panose="020B0604020202020204" pitchFamily="34" charset="0"/>
                <a:ea typeface="Calibri" panose="020F0502020204030204" pitchFamily="34" charset="0"/>
                <a:cs typeface="Arial" panose="020B0604020202020204" pitchFamily="34" charset="0"/>
              </a:rPr>
              <a:t>Nananananère</a:t>
            </a:r>
            <a:r>
              <a:rPr lang="fr-FR" sz="2200" dirty="0">
                <a:latin typeface="Arial" panose="020B0604020202020204" pitchFamily="34" charset="0"/>
                <a:ea typeface="Calibri" panose="020F0502020204030204" pitchFamily="34" charset="0"/>
                <a:cs typeface="Arial" panose="020B0604020202020204" pitchFamily="34" charset="0"/>
              </a:rPr>
              <a:t>. »</a:t>
            </a:r>
          </a:p>
          <a:p>
            <a:r>
              <a:rPr lang="fr-FR" sz="2200" dirty="0">
                <a:latin typeface="Arial" panose="020B0604020202020204" pitchFamily="34" charset="0"/>
                <a:ea typeface="Calibri" panose="020F0502020204030204" pitchFamily="34" charset="0"/>
                <a:cs typeface="Arial" panose="020B0604020202020204" pitchFamily="34" charset="0"/>
              </a:rPr>
              <a:t>Répondit le Petit Chaperon Rouge.</a:t>
            </a:r>
            <a:endParaRPr lang="fr-FR" sz="2200" dirty="0">
              <a:latin typeface="Arial" panose="020B0604020202020204" pitchFamily="34" charset="0"/>
              <a:cs typeface="Arial" panose="020B0604020202020204" pitchFamily="34" charset="0"/>
            </a:endParaRPr>
          </a:p>
        </p:txBody>
      </p:sp>
      <p:pic>
        <p:nvPicPr>
          <p:cNvPr id="3" name="Image 2" descr="affichage classe consigne je lis">
            <a:extLst>
              <a:ext uri="{FF2B5EF4-FFF2-40B4-BE49-F238E27FC236}">
                <a16:creationId xmlns:a16="http://schemas.microsoft.com/office/drawing/2014/main" id="{9753C766-E2A1-466F-BC47-0777495B8054}"/>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5815" y="84658"/>
            <a:ext cx="972000" cy="61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ZoneTexte 3">
            <a:extLst>
              <a:ext uri="{FF2B5EF4-FFF2-40B4-BE49-F238E27FC236}">
                <a16:creationId xmlns:a16="http://schemas.microsoft.com/office/drawing/2014/main" id="{4F683B98-1ED7-4536-9379-60D84E103A5D}"/>
              </a:ext>
            </a:extLst>
          </p:cNvPr>
          <p:cNvSpPr txBox="1"/>
          <p:nvPr/>
        </p:nvSpPr>
        <p:spPr>
          <a:xfrm>
            <a:off x="5141843" y="159825"/>
            <a:ext cx="1908313" cy="461665"/>
          </a:xfrm>
          <a:prstGeom prst="rect">
            <a:avLst/>
          </a:prstGeom>
          <a:solidFill>
            <a:schemeClr val="bg2"/>
          </a:solidFill>
        </p:spPr>
        <p:txBody>
          <a:bodyPr wrap="square" rtlCol="0">
            <a:spAutoFit/>
          </a:bodyPr>
          <a:lstStyle/>
          <a:p>
            <a:pPr algn="ctr"/>
            <a:r>
              <a:rPr lang="fr-FR" sz="2400" dirty="0">
                <a:latin typeface="Arial" panose="020B0604020202020204" pitchFamily="34" charset="0"/>
                <a:cs typeface="Arial" panose="020B0604020202020204" pitchFamily="34" charset="0"/>
              </a:rPr>
              <a:t>Correction</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94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mpImg" descr="Boy Exercice d'apprentissage de l'école Banque d'images - 33384901">
            <a:extLst>
              <a:ext uri="{FF2B5EF4-FFF2-40B4-BE49-F238E27FC236}">
                <a16:creationId xmlns:a16="http://schemas.microsoft.com/office/drawing/2014/main" id="{A4184852-46CC-4DDA-9309-09B2B0E5616B}"/>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97470" y="196425"/>
            <a:ext cx="1116000" cy="9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 name="Tableau 2">
            <a:extLst>
              <a:ext uri="{FF2B5EF4-FFF2-40B4-BE49-F238E27FC236}">
                <a16:creationId xmlns:a16="http://schemas.microsoft.com/office/drawing/2014/main" id="{3485CBA7-78A9-45F8-A736-FBB72BEFE8A1}"/>
              </a:ext>
            </a:extLst>
          </p:cNvPr>
          <p:cNvGraphicFramePr>
            <a:graphicFrameLocks noGrp="1"/>
          </p:cNvGraphicFramePr>
          <p:nvPr>
            <p:extLst>
              <p:ext uri="{D42A27DB-BD31-4B8C-83A1-F6EECF244321}">
                <p14:modId xmlns:p14="http://schemas.microsoft.com/office/powerpoint/2010/main" val="179583203"/>
              </p:ext>
            </p:extLst>
          </p:nvPr>
        </p:nvGraphicFramePr>
        <p:xfrm>
          <a:off x="1749287" y="1461847"/>
          <a:ext cx="8693426" cy="3874428"/>
        </p:xfrm>
        <a:graphic>
          <a:graphicData uri="http://schemas.openxmlformats.org/drawingml/2006/table">
            <a:tbl>
              <a:tblPr firstRow="1" firstCol="1" bandRow="1">
                <a:tableStyleId>{5940675A-B579-460E-94D1-54222C63F5DA}</a:tableStyleId>
              </a:tblPr>
              <a:tblGrid>
                <a:gridCol w="7977808">
                  <a:extLst>
                    <a:ext uri="{9D8B030D-6E8A-4147-A177-3AD203B41FA5}">
                      <a16:colId xmlns:a16="http://schemas.microsoft.com/office/drawing/2014/main" val="359519838"/>
                    </a:ext>
                  </a:extLst>
                </a:gridCol>
                <a:gridCol w="715618">
                  <a:extLst>
                    <a:ext uri="{9D8B030D-6E8A-4147-A177-3AD203B41FA5}">
                      <a16:colId xmlns:a16="http://schemas.microsoft.com/office/drawing/2014/main" val="3404975849"/>
                    </a:ext>
                  </a:extLst>
                </a:gridCol>
              </a:tblGrid>
              <a:tr h="1417831">
                <a:tc>
                  <a:txBody>
                    <a:bodyPr/>
                    <a:lstStyle/>
                    <a:p>
                      <a:pPr>
                        <a:spcBef>
                          <a:spcPts val="600"/>
                        </a:spcBef>
                        <a:spcAft>
                          <a:spcPts val="600"/>
                        </a:spcAft>
                      </a:pPr>
                      <a:r>
                        <a:rPr lang="fr-FR" sz="2400" dirty="0">
                          <a:effectLst/>
                          <a:latin typeface="Arial" panose="020B0604020202020204" pitchFamily="34" charset="0"/>
                          <a:cs typeface="Arial" panose="020B0604020202020204" pitchFamily="34" charset="0"/>
                        </a:rPr>
                        <a:t>Dans notre histoire, le Petit Chaperon Rouge s’est fait dévorer par le loup car elle n’a pas écouté les conseils de sa camarade</a:t>
                      </a:r>
                      <a:r>
                        <a:rPr lang="fr-FR" sz="2400" dirty="0" smtClean="0">
                          <a:effectLst/>
                          <a:latin typeface="Arial" panose="020B0604020202020204" pitchFamily="34" charset="0"/>
                          <a:cs typeface="Arial" panose="020B0604020202020204" pitchFamily="34" charset="0"/>
                        </a:rPr>
                        <a:t>.</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fr-FR" sz="2400">
                          <a:effectLst/>
                          <a:latin typeface="Arial" panose="020B0604020202020204" pitchFamily="34" charset="0"/>
                          <a:cs typeface="Arial" panose="020B0604020202020204" pitchFamily="34" charset="0"/>
                        </a:rPr>
                        <a:t> </a:t>
                      </a:r>
                      <a:endParaRPr lang="fr-FR"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51886245"/>
                  </a:ext>
                </a:extLst>
              </a:tr>
              <a:tr h="900752">
                <a:tc>
                  <a:txBody>
                    <a:bodyPr/>
                    <a:lstStyle/>
                    <a:p>
                      <a:pPr>
                        <a:spcBef>
                          <a:spcPts val="600"/>
                        </a:spcBef>
                        <a:spcAft>
                          <a:spcPts val="600"/>
                        </a:spcAft>
                      </a:pPr>
                      <a:r>
                        <a:rPr lang="fr-FR" sz="2400" dirty="0">
                          <a:effectLst/>
                          <a:latin typeface="Arial" panose="020B0604020202020204" pitchFamily="34" charset="0"/>
                          <a:cs typeface="Arial" panose="020B0604020202020204" pitchFamily="34" charset="0"/>
                        </a:rPr>
                        <a:t>Les deux fillettes deviennent amies à l’issue de cette aventure</a:t>
                      </a:r>
                      <a:r>
                        <a:rPr lang="fr-FR" sz="2400" dirty="0" smtClean="0">
                          <a:effectLst/>
                          <a:latin typeface="Arial" panose="020B0604020202020204" pitchFamily="34" charset="0"/>
                          <a:cs typeface="Arial" panose="020B0604020202020204" pitchFamily="34" charset="0"/>
                        </a:rPr>
                        <a:t>.</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fr-FR" sz="2400">
                          <a:effectLst/>
                          <a:latin typeface="Arial" panose="020B0604020202020204" pitchFamily="34" charset="0"/>
                          <a:cs typeface="Arial" panose="020B0604020202020204" pitchFamily="34" charset="0"/>
                        </a:rPr>
                        <a:t> </a:t>
                      </a:r>
                      <a:endParaRPr lang="fr-FR"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50252881"/>
                  </a:ext>
                </a:extLst>
              </a:tr>
              <a:tr h="1009934">
                <a:tc>
                  <a:txBody>
                    <a:bodyPr/>
                    <a:lstStyle/>
                    <a:p>
                      <a:pPr>
                        <a:spcBef>
                          <a:spcPts val="600"/>
                        </a:spcBef>
                        <a:spcAft>
                          <a:spcPts val="600"/>
                        </a:spcAft>
                      </a:pPr>
                      <a:r>
                        <a:rPr lang="fr-FR" sz="2400" dirty="0">
                          <a:effectLst/>
                          <a:latin typeface="Arial" panose="020B0604020202020204" pitchFamily="34" charset="0"/>
                          <a:cs typeface="Arial" panose="020B0604020202020204" pitchFamily="34" charset="0"/>
                        </a:rPr>
                        <a:t>Le Petit Chaperon Rouge raconte sa mésaventure humblement</a:t>
                      </a:r>
                      <a:r>
                        <a:rPr lang="fr-FR" sz="2400" dirty="0" smtClean="0">
                          <a:effectLst/>
                          <a:latin typeface="Arial" panose="020B0604020202020204" pitchFamily="34" charset="0"/>
                          <a:cs typeface="Arial" panose="020B0604020202020204" pitchFamily="34" charset="0"/>
                        </a:rPr>
                        <a:t>.</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fr-FR" sz="2400">
                          <a:effectLst/>
                          <a:latin typeface="Arial" panose="020B0604020202020204" pitchFamily="34" charset="0"/>
                          <a:cs typeface="Arial" panose="020B0604020202020204" pitchFamily="34" charset="0"/>
                        </a:rPr>
                        <a:t> </a:t>
                      </a:r>
                      <a:endParaRPr lang="fr-FR"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73819440"/>
                  </a:ext>
                </a:extLst>
              </a:tr>
              <a:tr h="545911">
                <a:tc>
                  <a:txBody>
                    <a:bodyPr/>
                    <a:lstStyle/>
                    <a:p>
                      <a:pPr>
                        <a:spcBef>
                          <a:spcPts val="600"/>
                        </a:spcBef>
                        <a:spcAft>
                          <a:spcPts val="600"/>
                        </a:spcAft>
                      </a:pPr>
                      <a:r>
                        <a:rPr lang="fr-FR" sz="2400" dirty="0">
                          <a:effectLst/>
                          <a:latin typeface="Arial" panose="020B0604020202020204" pitchFamily="34" charset="0"/>
                          <a:cs typeface="Arial" panose="020B0604020202020204" pitchFamily="34" charset="0"/>
                        </a:rPr>
                        <a:t>Le Petit Chaperon Vert est soupçonneuse</a:t>
                      </a:r>
                      <a:r>
                        <a:rPr lang="fr-FR" sz="2400" dirty="0" smtClean="0">
                          <a:effectLst/>
                          <a:latin typeface="Arial" panose="020B0604020202020204" pitchFamily="34" charset="0"/>
                          <a:cs typeface="Arial" panose="020B0604020202020204" pitchFamily="34" charset="0"/>
                        </a:rPr>
                        <a:t>.</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fr-FR" sz="2400" dirty="0">
                          <a:effectLst/>
                          <a:latin typeface="Arial" panose="020B0604020202020204" pitchFamily="34" charset="0"/>
                          <a:cs typeface="Arial" panose="020B0604020202020204" pitchFamily="34" charset="0"/>
                        </a:rPr>
                        <a:t> </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69759593"/>
                  </a:ext>
                </a:extLst>
              </a:tr>
            </a:tbl>
          </a:graphicData>
        </a:graphic>
      </p:graphicFrame>
      <p:sp>
        <p:nvSpPr>
          <p:cNvPr id="4" name="ZoneTexte 3">
            <a:extLst>
              <a:ext uri="{FF2B5EF4-FFF2-40B4-BE49-F238E27FC236}">
                <a16:creationId xmlns:a16="http://schemas.microsoft.com/office/drawing/2014/main" id="{7292E2DC-63DB-49A0-9463-1FD361ED7744}"/>
              </a:ext>
            </a:extLst>
          </p:cNvPr>
          <p:cNvSpPr txBox="1"/>
          <p:nvPr/>
        </p:nvSpPr>
        <p:spPr>
          <a:xfrm>
            <a:off x="4916556" y="451592"/>
            <a:ext cx="2358887" cy="461665"/>
          </a:xfrm>
          <a:prstGeom prst="rect">
            <a:avLst/>
          </a:prstGeom>
          <a:solidFill>
            <a:schemeClr val="bg2"/>
          </a:solidFill>
        </p:spPr>
        <p:txBody>
          <a:bodyPr wrap="square" rtlCol="0">
            <a:spAutoFit/>
          </a:bodyPr>
          <a:lstStyle/>
          <a:p>
            <a:pPr algn="ctr"/>
            <a:r>
              <a:rPr lang="fr-FR" sz="2400" dirty="0">
                <a:latin typeface="Arial" panose="020B0604020202020204" pitchFamily="34" charset="0"/>
                <a:cs typeface="Arial" panose="020B0604020202020204" pitchFamily="34" charset="0"/>
              </a:rPr>
              <a:t>Vrai ou </a:t>
            </a:r>
            <a:r>
              <a:rPr lang="fr-FR" sz="2400" dirty="0" smtClean="0">
                <a:latin typeface="Arial" panose="020B0604020202020204" pitchFamily="34" charset="0"/>
                <a:cs typeface="Arial" panose="020B0604020202020204" pitchFamily="34" charset="0"/>
              </a:rPr>
              <a:t>faux ?</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9415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F54F837-4DF0-4E32-9902-8E1B46575FC8}"/>
              </a:ext>
            </a:extLst>
          </p:cNvPr>
          <p:cNvSpPr txBox="1"/>
          <p:nvPr/>
        </p:nvSpPr>
        <p:spPr>
          <a:xfrm>
            <a:off x="2357601" y="2905780"/>
            <a:ext cx="7874363" cy="523220"/>
          </a:xfrm>
          <a:prstGeom prst="rect">
            <a:avLst/>
          </a:prstGeom>
          <a:solidFill>
            <a:schemeClr val="accent4">
              <a:lumMod val="20000"/>
              <a:lumOff val="80000"/>
            </a:schemeClr>
          </a:solidFill>
        </p:spPr>
        <p:txBody>
          <a:bodyPr wrap="square" rtlCol="0">
            <a:spAutoFit/>
          </a:bodyPr>
          <a:lstStyle/>
          <a:p>
            <a:pPr algn="ctr"/>
            <a:r>
              <a:rPr lang="fr-FR" sz="2800" dirty="0" smtClean="0">
                <a:latin typeface="Arial" panose="020B0604020202020204" pitchFamily="34" charset="0"/>
                <a:cs typeface="Arial" panose="020B0604020202020204" pitchFamily="34" charset="0"/>
              </a:rPr>
              <a:t>Grammaire : </a:t>
            </a:r>
            <a:r>
              <a:rPr lang="fr-FR" sz="2800" dirty="0">
                <a:latin typeface="Arial" panose="020B0604020202020204" pitchFamily="34" charset="0"/>
                <a:cs typeface="Arial" panose="020B0604020202020204" pitchFamily="34" charset="0"/>
              </a:rPr>
              <a:t>les signes de ponctuation</a:t>
            </a:r>
          </a:p>
        </p:txBody>
      </p:sp>
    </p:spTree>
    <p:extLst>
      <p:ext uri="{BB962C8B-B14F-4D97-AF65-F5344CB8AC3E}">
        <p14:creationId xmlns:p14="http://schemas.microsoft.com/office/powerpoint/2010/main" val="2924928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211FCCEC-45B3-4070-A5EB-05DED08B2D3D}"/>
              </a:ext>
            </a:extLst>
          </p:cNvPr>
          <p:cNvGraphicFramePr>
            <a:graphicFrameLocks noGrp="1"/>
          </p:cNvGraphicFramePr>
          <p:nvPr>
            <p:extLst>
              <p:ext uri="{D42A27DB-BD31-4B8C-83A1-F6EECF244321}">
                <p14:modId xmlns:p14="http://schemas.microsoft.com/office/powerpoint/2010/main" val="960539201"/>
              </p:ext>
            </p:extLst>
          </p:nvPr>
        </p:nvGraphicFramePr>
        <p:xfrm>
          <a:off x="1054998" y="616403"/>
          <a:ext cx="10853529" cy="4023360"/>
        </p:xfrm>
        <a:graphic>
          <a:graphicData uri="http://schemas.openxmlformats.org/drawingml/2006/table">
            <a:tbl>
              <a:tblPr firstRow="1" firstCol="1" bandRow="1">
                <a:tableStyleId>{5940675A-B579-460E-94D1-54222C63F5DA}</a:tableStyleId>
              </a:tblPr>
              <a:tblGrid>
                <a:gridCol w="10853529">
                  <a:extLst>
                    <a:ext uri="{9D8B030D-6E8A-4147-A177-3AD203B41FA5}">
                      <a16:colId xmlns:a16="http://schemas.microsoft.com/office/drawing/2014/main" val="1897384205"/>
                    </a:ext>
                  </a:extLst>
                </a:gridCol>
              </a:tblGrid>
              <a:tr h="0">
                <a:tc>
                  <a:txBody>
                    <a:bodyPr/>
                    <a:lstStyle/>
                    <a:p>
                      <a:pPr>
                        <a:spcAft>
                          <a:spcPts val="0"/>
                        </a:spcAft>
                      </a:pPr>
                      <a:r>
                        <a:rPr lang="fr-FR" sz="2400" dirty="0">
                          <a:effectLst/>
                          <a:latin typeface="Arial" panose="020B0604020202020204" pitchFamily="34" charset="0"/>
                          <a:cs typeface="Arial" panose="020B0604020202020204" pitchFamily="34" charset="0"/>
                        </a:rPr>
                        <a:t>Il était une </a:t>
                      </a:r>
                      <a:r>
                        <a:rPr lang="fr-FR" sz="2400" dirty="0" smtClean="0">
                          <a:effectLst/>
                          <a:latin typeface="Arial" panose="020B0604020202020204" pitchFamily="34" charset="0"/>
                          <a:cs typeface="Arial" panose="020B0604020202020204" pitchFamily="34" charset="0"/>
                        </a:rPr>
                        <a:t>fois </a:t>
                      </a:r>
                      <a:r>
                        <a:rPr lang="fr-FR" sz="2400" dirty="0">
                          <a:effectLst/>
                          <a:latin typeface="Arial" panose="020B0604020202020204" pitchFamily="34" charset="0"/>
                          <a:cs typeface="Arial" panose="020B0604020202020204" pitchFamily="34" charset="0"/>
                        </a:rPr>
                        <a:t>une fillette qui portait un chaperon vert. Elle était sympathique et courageuse. Mais elle avait une camarade qu’elle n’appréciait pas du tout ; il s’agissait du Petit Chaperon Rouge, une enfant très provocatrice et désagréable.</a:t>
                      </a:r>
                    </a:p>
                    <a:p>
                      <a:pPr>
                        <a:spcAft>
                          <a:spcPts val="0"/>
                        </a:spcAft>
                      </a:pPr>
                      <a:r>
                        <a:rPr lang="fr-FR" sz="2400" dirty="0">
                          <a:effectLst/>
                          <a:latin typeface="Arial" panose="020B0604020202020204" pitchFamily="34" charset="0"/>
                          <a:cs typeface="Arial" panose="020B0604020202020204" pitchFamily="34" charset="0"/>
                        </a:rPr>
                        <a:t> </a:t>
                      </a:r>
                    </a:p>
                    <a:p>
                      <a:pPr>
                        <a:spcAft>
                          <a:spcPts val="0"/>
                        </a:spcAft>
                      </a:pPr>
                      <a:r>
                        <a:rPr lang="fr-FR" sz="2400" dirty="0">
                          <a:effectLst/>
                          <a:latin typeface="Arial" panose="020B0604020202020204" pitchFamily="34" charset="0"/>
                          <a:cs typeface="Arial" panose="020B0604020202020204" pitchFamily="34" charset="0"/>
                        </a:rPr>
                        <a:t>Et pourtant</a:t>
                      </a:r>
                      <a:r>
                        <a:rPr lang="fr-FR" sz="2400" dirty="0">
                          <a:effectLst/>
                          <a:highlight>
                            <a:srgbClr val="00FFFF"/>
                          </a:highlight>
                          <a:latin typeface="Arial" panose="020B0604020202020204" pitchFamily="34" charset="0"/>
                          <a:cs typeface="Arial" panose="020B0604020202020204" pitchFamily="34" charset="0"/>
                        </a:rPr>
                        <a:t>,</a:t>
                      </a:r>
                      <a:r>
                        <a:rPr lang="fr-FR" sz="2400" dirty="0">
                          <a:effectLst/>
                          <a:latin typeface="Arial" panose="020B0604020202020204" pitchFamily="34" charset="0"/>
                          <a:cs typeface="Arial" panose="020B0604020202020204" pitchFamily="34" charset="0"/>
                        </a:rPr>
                        <a:t> un jour</a:t>
                      </a:r>
                      <a:r>
                        <a:rPr lang="fr-FR" sz="2400" dirty="0">
                          <a:effectLst/>
                          <a:highlight>
                            <a:srgbClr val="00FFFF"/>
                          </a:highlight>
                          <a:latin typeface="Arial" panose="020B0604020202020204" pitchFamily="34" charset="0"/>
                          <a:cs typeface="Arial" panose="020B0604020202020204" pitchFamily="34" charset="0"/>
                        </a:rPr>
                        <a:t>,</a:t>
                      </a:r>
                      <a:r>
                        <a:rPr lang="fr-FR" sz="2400" dirty="0">
                          <a:effectLst/>
                          <a:latin typeface="Arial" panose="020B0604020202020204" pitchFamily="34" charset="0"/>
                          <a:cs typeface="Arial" panose="020B0604020202020204" pitchFamily="34" charset="0"/>
                        </a:rPr>
                        <a:t> alors qu’elle traversait la forêt pour apporter des médicaments à sa grand-mère, elle rencontra son ennemie et lui dit alors : </a:t>
                      </a:r>
                      <a:r>
                        <a:rPr lang="fr-FR" sz="2400" dirty="0">
                          <a:effectLst/>
                          <a:highlight>
                            <a:srgbClr val="00FFFF"/>
                          </a:highlight>
                          <a:latin typeface="Arial" panose="020B0604020202020204" pitchFamily="34" charset="0"/>
                          <a:cs typeface="Arial" panose="020B0604020202020204" pitchFamily="34" charset="0"/>
                        </a:rPr>
                        <a:t>«</a:t>
                      </a:r>
                      <a:r>
                        <a:rPr lang="fr-FR" sz="2400" dirty="0">
                          <a:effectLst/>
                          <a:latin typeface="Arial" panose="020B0604020202020204" pitchFamily="34" charset="0"/>
                          <a:cs typeface="Arial" panose="020B0604020202020204" pitchFamily="34" charset="0"/>
                        </a:rPr>
                        <a:t> Fais attention </a:t>
                      </a:r>
                      <a:r>
                        <a:rPr lang="fr-FR" sz="2400" dirty="0">
                          <a:effectLst/>
                          <a:highlight>
                            <a:srgbClr val="00FFFF"/>
                          </a:highlight>
                          <a:latin typeface="Arial" panose="020B0604020202020204" pitchFamily="34" charset="0"/>
                          <a:cs typeface="Arial" panose="020B0604020202020204" pitchFamily="34" charset="0"/>
                        </a:rPr>
                        <a:t>!</a:t>
                      </a:r>
                      <a:r>
                        <a:rPr lang="fr-FR" sz="2400" dirty="0">
                          <a:effectLst/>
                          <a:latin typeface="Arial" panose="020B0604020202020204" pitchFamily="34" charset="0"/>
                          <a:cs typeface="Arial" panose="020B0604020202020204" pitchFamily="34" charset="0"/>
                        </a:rPr>
                        <a:t> Ne flâne pas dans la forêt </a:t>
                      </a:r>
                      <a:r>
                        <a:rPr lang="fr-FR" sz="2400" dirty="0">
                          <a:effectLst/>
                          <a:highlight>
                            <a:srgbClr val="00FFFF"/>
                          </a:highlight>
                          <a:latin typeface="Arial" panose="020B0604020202020204" pitchFamily="34" charset="0"/>
                          <a:cs typeface="Arial" panose="020B0604020202020204" pitchFamily="34" charset="0"/>
                        </a:rPr>
                        <a:t>!</a:t>
                      </a:r>
                      <a:r>
                        <a:rPr lang="fr-FR" sz="2400" dirty="0">
                          <a:effectLst/>
                          <a:latin typeface="Arial" panose="020B0604020202020204" pitchFamily="34" charset="0"/>
                          <a:cs typeface="Arial" panose="020B0604020202020204" pitchFamily="34" charset="0"/>
                        </a:rPr>
                        <a:t> Un méchant loup rôde, il pourrait te manger </a:t>
                      </a:r>
                      <a:r>
                        <a:rPr lang="fr-FR" sz="2400" dirty="0">
                          <a:effectLst/>
                          <a:highlight>
                            <a:srgbClr val="00FFFF"/>
                          </a:highlight>
                          <a:latin typeface="Arial" panose="020B0604020202020204" pitchFamily="34" charset="0"/>
                          <a:cs typeface="Arial" panose="020B0604020202020204" pitchFamily="34" charset="0"/>
                        </a:rPr>
                        <a:t>!</a:t>
                      </a:r>
                      <a:r>
                        <a:rPr lang="fr-FR" sz="2400" dirty="0">
                          <a:effectLst/>
                          <a:latin typeface="Arial" panose="020B0604020202020204" pitchFamily="34" charset="0"/>
                          <a:cs typeface="Arial" panose="020B0604020202020204" pitchFamily="34" charset="0"/>
                        </a:rPr>
                        <a:t> </a:t>
                      </a:r>
                      <a:r>
                        <a:rPr lang="fr-FR" sz="2400" dirty="0">
                          <a:effectLst/>
                          <a:highlight>
                            <a:srgbClr val="00FFFF"/>
                          </a:highlight>
                          <a:latin typeface="Arial" panose="020B0604020202020204" pitchFamily="34" charset="0"/>
                          <a:cs typeface="Arial" panose="020B0604020202020204" pitchFamily="34" charset="0"/>
                        </a:rPr>
                        <a:t>»</a:t>
                      </a:r>
                      <a:endParaRPr lang="fr-FR" sz="2400" dirty="0">
                        <a:effectLst/>
                        <a:latin typeface="Arial" panose="020B0604020202020204" pitchFamily="34" charset="0"/>
                        <a:cs typeface="Arial" panose="020B0604020202020204" pitchFamily="34" charset="0"/>
                      </a:endParaRPr>
                    </a:p>
                    <a:p>
                      <a:pPr>
                        <a:spcAft>
                          <a:spcPts val="0"/>
                        </a:spcAft>
                      </a:pPr>
                      <a:r>
                        <a:rPr lang="fr-FR" sz="2400" dirty="0">
                          <a:effectLst/>
                          <a:latin typeface="Arial" panose="020B0604020202020204" pitchFamily="34" charset="0"/>
                          <a:cs typeface="Arial" panose="020B0604020202020204" pitchFamily="34" charset="0"/>
                        </a:rPr>
                        <a:t> </a:t>
                      </a:r>
                    </a:p>
                    <a:p>
                      <a:pPr>
                        <a:spcAft>
                          <a:spcPts val="0"/>
                        </a:spcAft>
                      </a:pPr>
                      <a:r>
                        <a:rPr lang="fr-FR" sz="2400" dirty="0">
                          <a:effectLst/>
                          <a:latin typeface="Arial" panose="020B0604020202020204" pitchFamily="34" charset="0"/>
                          <a:cs typeface="Arial" panose="020B0604020202020204" pitchFamily="34" charset="0"/>
                        </a:rPr>
                        <a:t>Mais cette dernière ne l’écouta pas…</a:t>
                      </a:r>
                      <a:endParaRPr lang="fr-F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58090680"/>
                  </a:ext>
                </a:extLst>
              </a:tr>
            </a:tbl>
          </a:graphicData>
        </a:graphic>
      </p:graphicFrame>
      <p:pic>
        <p:nvPicPr>
          <p:cNvPr id="5" name="Image 4" descr="Recherche Chercher Trouver - Images vectorielles gratuites sur Pixabay">
            <a:extLst>
              <a:ext uri="{FF2B5EF4-FFF2-40B4-BE49-F238E27FC236}">
                <a16:creationId xmlns:a16="http://schemas.microsoft.com/office/drawing/2014/main" id="{7D3603AF-C72D-43E8-8B89-42C3D10AC158}"/>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47963" y="192369"/>
            <a:ext cx="720000" cy="72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ZoneTexte 5">
            <a:extLst>
              <a:ext uri="{FF2B5EF4-FFF2-40B4-BE49-F238E27FC236}">
                <a16:creationId xmlns:a16="http://schemas.microsoft.com/office/drawing/2014/main" id="{BC95FA88-2000-48B3-8426-12700A70F539}"/>
              </a:ext>
            </a:extLst>
          </p:cNvPr>
          <p:cNvSpPr txBox="1"/>
          <p:nvPr/>
        </p:nvSpPr>
        <p:spPr>
          <a:xfrm>
            <a:off x="3872947" y="90704"/>
            <a:ext cx="4446104" cy="461665"/>
          </a:xfrm>
          <a:prstGeom prst="rect">
            <a:avLst/>
          </a:prstGeom>
          <a:solidFill>
            <a:schemeClr val="bg2"/>
          </a:solidFill>
        </p:spPr>
        <p:txBody>
          <a:bodyPr wrap="square" rtlCol="0">
            <a:spAutoFit/>
          </a:bodyPr>
          <a:lstStyle/>
          <a:p>
            <a:r>
              <a:rPr lang="fr-FR" sz="2400" dirty="0">
                <a:latin typeface="Arial" panose="020B0604020202020204" pitchFamily="34" charset="0"/>
                <a:cs typeface="Arial" panose="020B0604020202020204" pitchFamily="34" charset="0"/>
              </a:rPr>
              <a:t>Lis et réponds aux questions</a:t>
            </a:r>
          </a:p>
        </p:txBody>
      </p:sp>
      <p:sp>
        <p:nvSpPr>
          <p:cNvPr id="7" name="ZoneTexte 6">
            <a:extLst>
              <a:ext uri="{FF2B5EF4-FFF2-40B4-BE49-F238E27FC236}">
                <a16:creationId xmlns:a16="http://schemas.microsoft.com/office/drawing/2014/main" id="{2D3B7FB7-1C8D-4C56-B677-CB50B7805A31}"/>
              </a:ext>
            </a:extLst>
          </p:cNvPr>
          <p:cNvSpPr txBox="1"/>
          <p:nvPr/>
        </p:nvSpPr>
        <p:spPr>
          <a:xfrm>
            <a:off x="2146852" y="4816814"/>
            <a:ext cx="7898294" cy="430887"/>
          </a:xfrm>
          <a:prstGeom prst="rect">
            <a:avLst/>
          </a:prstGeom>
          <a:solidFill>
            <a:srgbClr val="FFCCFF"/>
          </a:solidFill>
        </p:spPr>
        <p:txBody>
          <a:bodyPr wrap="square" rtlCol="0">
            <a:spAutoFit/>
          </a:bodyPr>
          <a:lstStyle/>
          <a:p>
            <a:r>
              <a:rPr lang="fr-FR" b="1" dirty="0"/>
              <a:t> </a:t>
            </a:r>
            <a:r>
              <a:rPr lang="fr-FR" sz="2200" b="1" dirty="0">
                <a:latin typeface="Arial" panose="020B0604020202020204" pitchFamily="34" charset="0"/>
                <a:cs typeface="Arial" panose="020B0604020202020204" pitchFamily="34" charset="0"/>
              </a:rPr>
              <a:t>Pourquoi ai-je encadré le mot « jour » de deux virgules ?</a:t>
            </a:r>
            <a:endParaRPr lang="fr-FR" sz="2200" dirty="0">
              <a:latin typeface="Arial" panose="020B0604020202020204" pitchFamily="34" charset="0"/>
              <a:cs typeface="Arial" panose="020B0604020202020204" pitchFamily="34" charset="0"/>
            </a:endParaRPr>
          </a:p>
        </p:txBody>
      </p:sp>
      <p:sp>
        <p:nvSpPr>
          <p:cNvPr id="9" name="Rectangle : coins arrondis 8">
            <a:extLst>
              <a:ext uri="{FF2B5EF4-FFF2-40B4-BE49-F238E27FC236}">
                <a16:creationId xmlns:a16="http://schemas.microsoft.com/office/drawing/2014/main" id="{DA86A4FF-D4E0-417D-B82C-104E196CCB84}"/>
              </a:ext>
            </a:extLst>
          </p:cNvPr>
          <p:cNvSpPr/>
          <p:nvPr/>
        </p:nvSpPr>
        <p:spPr>
          <a:xfrm>
            <a:off x="3704775" y="5337868"/>
            <a:ext cx="4782449" cy="570163"/>
          </a:xfrm>
          <a:prstGeom prst="roundRect">
            <a:avLst/>
          </a:prstGeom>
          <a:solidFill>
            <a:srgbClr val="12D0F6"/>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fr-FR" sz="2000" dirty="0">
                <a:solidFill>
                  <a:schemeClr val="tx1"/>
                </a:solidFill>
                <a:latin typeface="Arial" panose="020B0604020202020204" pitchFamily="34" charset="0"/>
                <a:cs typeface="Arial" panose="020B0604020202020204" pitchFamily="34" charset="0"/>
              </a:rPr>
              <a:t>p</a:t>
            </a:r>
            <a:r>
              <a:rPr lang="fr-FR" sz="2000" dirty="0" smtClean="0">
                <a:solidFill>
                  <a:schemeClr val="tx1"/>
                </a:solidFill>
                <a:latin typeface="Arial" panose="020B0604020202020204" pitchFamily="34" charset="0"/>
                <a:cs typeface="Arial" panose="020B0604020202020204" pitchFamily="34" charset="0"/>
              </a:rPr>
              <a:t>our </a:t>
            </a:r>
            <a:r>
              <a:rPr lang="fr-FR" sz="2000" dirty="0">
                <a:solidFill>
                  <a:schemeClr val="tx1"/>
                </a:solidFill>
                <a:latin typeface="Arial" panose="020B0604020202020204" pitchFamily="34" charset="0"/>
                <a:cs typeface="Arial" panose="020B0604020202020204" pitchFamily="34" charset="0"/>
              </a:rPr>
              <a:t>respirer car ma phrase est longue</a:t>
            </a:r>
          </a:p>
        </p:txBody>
      </p:sp>
      <p:sp>
        <p:nvSpPr>
          <p:cNvPr id="13" name="Rectangle : coins arrondis 12">
            <a:extLst>
              <a:ext uri="{FF2B5EF4-FFF2-40B4-BE49-F238E27FC236}">
                <a16:creationId xmlns:a16="http://schemas.microsoft.com/office/drawing/2014/main" id="{902536E7-FA6F-4F14-B0A7-E14DAC1C97FA}"/>
              </a:ext>
            </a:extLst>
          </p:cNvPr>
          <p:cNvSpPr/>
          <p:nvPr/>
        </p:nvSpPr>
        <p:spPr>
          <a:xfrm>
            <a:off x="92764" y="5883042"/>
            <a:ext cx="12006470" cy="570163"/>
          </a:xfrm>
          <a:prstGeom prst="roundRect">
            <a:avLst/>
          </a:prstGeom>
          <a:solidFill>
            <a:srgbClr val="12D0F6"/>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fr-FR" sz="2000" dirty="0">
                <a:solidFill>
                  <a:schemeClr val="tx1"/>
                </a:solidFill>
                <a:latin typeface="Arial" panose="020B0604020202020204" pitchFamily="34" charset="0"/>
                <a:cs typeface="Arial" panose="020B0604020202020204" pitchFamily="34" charset="0"/>
              </a:rPr>
              <a:t>p</a:t>
            </a:r>
            <a:r>
              <a:rPr lang="fr-FR" sz="2000" dirty="0" smtClean="0">
                <a:solidFill>
                  <a:schemeClr val="tx1"/>
                </a:solidFill>
                <a:latin typeface="Arial" panose="020B0604020202020204" pitchFamily="34" charset="0"/>
                <a:cs typeface="Arial" panose="020B0604020202020204" pitchFamily="34" charset="0"/>
              </a:rPr>
              <a:t>our </a:t>
            </a:r>
            <a:r>
              <a:rPr lang="fr-FR" sz="2000" dirty="0">
                <a:solidFill>
                  <a:schemeClr val="tx1"/>
                </a:solidFill>
                <a:latin typeface="Arial" panose="020B0604020202020204" pitchFamily="34" charset="0"/>
                <a:cs typeface="Arial" panose="020B0604020202020204" pitchFamily="34" charset="0"/>
              </a:rPr>
              <a:t>mettre en évidence le mot « un jour », pour montrer qu’il va se produire quelque chose </a:t>
            </a:r>
            <a:r>
              <a:rPr lang="fr-FR" sz="2000" dirty="0" smtClean="0">
                <a:solidFill>
                  <a:schemeClr val="tx1"/>
                </a:solidFill>
                <a:latin typeface="Arial" panose="020B0604020202020204" pitchFamily="34" charset="0"/>
                <a:cs typeface="Arial" panose="020B0604020202020204" pitchFamily="34" charset="0"/>
              </a:rPr>
              <a:t>d’inattendu</a:t>
            </a:r>
            <a:endParaRPr lang="fr-FR" sz="2000" dirty="0">
              <a:solidFill>
                <a:schemeClr val="tx1"/>
              </a:solidFill>
              <a:latin typeface="Arial" panose="020B0604020202020204" pitchFamily="34" charset="0"/>
              <a:cs typeface="Arial" panose="020B0604020202020204" pitchFamily="34" charset="0"/>
            </a:endParaRPr>
          </a:p>
          <a:p>
            <a:endParaRPr lang="fr-FR" dirty="0"/>
          </a:p>
        </p:txBody>
      </p:sp>
      <p:sp>
        <p:nvSpPr>
          <p:cNvPr id="14" name="ZoneTexte 13">
            <a:extLst>
              <a:ext uri="{FF2B5EF4-FFF2-40B4-BE49-F238E27FC236}">
                <a16:creationId xmlns:a16="http://schemas.microsoft.com/office/drawing/2014/main" id="{F45389C3-5AB2-488A-B2E4-B6BDD1ECA152}"/>
              </a:ext>
            </a:extLst>
          </p:cNvPr>
          <p:cNvSpPr txBox="1"/>
          <p:nvPr/>
        </p:nvSpPr>
        <p:spPr>
          <a:xfrm>
            <a:off x="3636065" y="4703798"/>
            <a:ext cx="4919869" cy="430887"/>
          </a:xfrm>
          <a:prstGeom prst="rect">
            <a:avLst/>
          </a:prstGeom>
          <a:solidFill>
            <a:srgbClr val="FFCCFF"/>
          </a:solidFill>
        </p:spPr>
        <p:txBody>
          <a:bodyPr wrap="square" rtlCol="0">
            <a:spAutoFit/>
          </a:bodyPr>
          <a:lstStyle/>
          <a:p>
            <a:r>
              <a:rPr lang="fr-FR" b="1" dirty="0"/>
              <a:t> </a:t>
            </a:r>
            <a:r>
              <a:rPr lang="fr-FR" sz="2200" b="1" dirty="0">
                <a:latin typeface="Arial" panose="020B0604020202020204" pitchFamily="34" charset="0"/>
                <a:cs typeface="Arial" panose="020B0604020202020204" pitchFamily="34" charset="0"/>
              </a:rPr>
              <a:t>Pourquoi ai-je mis des guillemets?</a:t>
            </a:r>
            <a:endParaRPr lang="fr-FR" sz="2200" dirty="0">
              <a:latin typeface="Arial" panose="020B0604020202020204" pitchFamily="34" charset="0"/>
              <a:cs typeface="Arial" panose="020B0604020202020204" pitchFamily="34" charset="0"/>
            </a:endParaRPr>
          </a:p>
        </p:txBody>
      </p:sp>
      <p:sp>
        <p:nvSpPr>
          <p:cNvPr id="15" name="Rectangle : coins arrondis 14">
            <a:extLst>
              <a:ext uri="{FF2B5EF4-FFF2-40B4-BE49-F238E27FC236}">
                <a16:creationId xmlns:a16="http://schemas.microsoft.com/office/drawing/2014/main" id="{1D71CD57-5EE7-4142-AE7D-C265BBA93C0C}"/>
              </a:ext>
            </a:extLst>
          </p:cNvPr>
          <p:cNvSpPr/>
          <p:nvPr/>
        </p:nvSpPr>
        <p:spPr>
          <a:xfrm>
            <a:off x="3704775" y="5105432"/>
            <a:ext cx="4782449" cy="570163"/>
          </a:xfrm>
          <a:prstGeom prst="roundRect">
            <a:avLst/>
          </a:prstGeom>
          <a:solidFill>
            <a:srgbClr val="12D0F6"/>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fr-FR" sz="2000" dirty="0">
                <a:solidFill>
                  <a:schemeClr val="tx1"/>
                </a:solidFill>
                <a:latin typeface="Arial" panose="020B0604020202020204" pitchFamily="34" charset="0"/>
                <a:cs typeface="Arial" panose="020B0604020202020204" pitchFamily="34" charset="0"/>
              </a:rPr>
              <a:t>p</a:t>
            </a:r>
            <a:r>
              <a:rPr lang="fr-FR" sz="2000" dirty="0" smtClean="0">
                <a:solidFill>
                  <a:schemeClr val="tx1"/>
                </a:solidFill>
                <a:latin typeface="Arial" panose="020B0604020202020204" pitchFamily="34" charset="0"/>
                <a:cs typeface="Arial" panose="020B0604020202020204" pitchFamily="34" charset="0"/>
              </a:rPr>
              <a:t>arce </a:t>
            </a:r>
            <a:r>
              <a:rPr lang="fr-FR" sz="2000" dirty="0">
                <a:solidFill>
                  <a:schemeClr val="tx1"/>
                </a:solidFill>
                <a:latin typeface="Arial" panose="020B0604020202020204" pitchFamily="34" charset="0"/>
                <a:cs typeface="Arial" panose="020B0604020202020204" pitchFamily="34" charset="0"/>
              </a:rPr>
              <a:t>que je fais parler un personnage</a:t>
            </a:r>
          </a:p>
        </p:txBody>
      </p:sp>
      <p:sp>
        <p:nvSpPr>
          <p:cNvPr id="16" name="Rectangle : coins arrondis 15">
            <a:extLst>
              <a:ext uri="{FF2B5EF4-FFF2-40B4-BE49-F238E27FC236}">
                <a16:creationId xmlns:a16="http://schemas.microsoft.com/office/drawing/2014/main" id="{36CC81F1-F1CD-4F06-B3F2-71399A64BC8E}"/>
              </a:ext>
            </a:extLst>
          </p:cNvPr>
          <p:cNvSpPr/>
          <p:nvPr/>
        </p:nvSpPr>
        <p:spPr>
          <a:xfrm>
            <a:off x="3985956" y="5875264"/>
            <a:ext cx="4220086" cy="570163"/>
          </a:xfrm>
          <a:prstGeom prst="roundRect">
            <a:avLst/>
          </a:prstGeom>
          <a:solidFill>
            <a:srgbClr val="12D0F6"/>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fr-FR" sz="2000" dirty="0">
                <a:solidFill>
                  <a:schemeClr val="tx1"/>
                </a:solidFill>
                <a:latin typeface="Arial" panose="020B0604020202020204" pitchFamily="34" charset="0"/>
                <a:cs typeface="Arial" panose="020B0604020202020204" pitchFamily="34" charset="0"/>
              </a:rPr>
              <a:t>p</a:t>
            </a:r>
            <a:r>
              <a:rPr lang="fr-FR" sz="2000" dirty="0" smtClean="0">
                <a:solidFill>
                  <a:schemeClr val="tx1"/>
                </a:solidFill>
                <a:latin typeface="Arial" panose="020B0604020202020204" pitchFamily="34" charset="0"/>
                <a:cs typeface="Arial" panose="020B0604020202020204" pitchFamily="34" charset="0"/>
              </a:rPr>
              <a:t>arce </a:t>
            </a:r>
            <a:r>
              <a:rPr lang="fr-FR" sz="2000" dirty="0">
                <a:solidFill>
                  <a:schemeClr val="tx1"/>
                </a:solidFill>
                <a:latin typeface="Arial" panose="020B0604020202020204" pitchFamily="34" charset="0"/>
                <a:cs typeface="Arial" panose="020B0604020202020204" pitchFamily="34" charset="0"/>
              </a:rPr>
              <a:t>que je veux exprimer la peur</a:t>
            </a:r>
          </a:p>
          <a:p>
            <a:endParaRPr lang="fr-FR" dirty="0"/>
          </a:p>
        </p:txBody>
      </p:sp>
      <p:sp>
        <p:nvSpPr>
          <p:cNvPr id="17" name="ZoneTexte 16">
            <a:extLst>
              <a:ext uri="{FF2B5EF4-FFF2-40B4-BE49-F238E27FC236}">
                <a16:creationId xmlns:a16="http://schemas.microsoft.com/office/drawing/2014/main" id="{1B3639E7-98C5-4B50-B5D1-65808574BA2E}"/>
              </a:ext>
            </a:extLst>
          </p:cNvPr>
          <p:cNvSpPr txBox="1"/>
          <p:nvPr/>
        </p:nvSpPr>
        <p:spPr>
          <a:xfrm>
            <a:off x="2762615" y="4762343"/>
            <a:ext cx="6666768" cy="430887"/>
          </a:xfrm>
          <a:prstGeom prst="rect">
            <a:avLst/>
          </a:prstGeom>
          <a:solidFill>
            <a:srgbClr val="FFCCFF"/>
          </a:solidFill>
        </p:spPr>
        <p:txBody>
          <a:bodyPr wrap="square" rtlCol="0">
            <a:spAutoFit/>
          </a:bodyPr>
          <a:lstStyle/>
          <a:p>
            <a:r>
              <a:rPr lang="fr-FR" b="1" dirty="0"/>
              <a:t> </a:t>
            </a:r>
            <a:r>
              <a:rPr lang="fr-FR" sz="2200" b="1" dirty="0">
                <a:latin typeface="Arial" panose="020B0604020202020204" pitchFamily="34" charset="0"/>
                <a:cs typeface="Arial" panose="020B0604020202020204" pitchFamily="34" charset="0"/>
              </a:rPr>
              <a:t>Pourquoi ai-je placé des points d’exclamation ?</a:t>
            </a:r>
            <a:endParaRPr lang="fr-FR" sz="2200" dirty="0">
              <a:latin typeface="Arial" panose="020B0604020202020204" pitchFamily="34" charset="0"/>
              <a:cs typeface="Arial" panose="020B0604020202020204" pitchFamily="34" charset="0"/>
            </a:endParaRPr>
          </a:p>
        </p:txBody>
      </p:sp>
      <p:sp>
        <p:nvSpPr>
          <p:cNvPr id="18" name="Rectangle : coins arrondis 17">
            <a:extLst>
              <a:ext uri="{FF2B5EF4-FFF2-40B4-BE49-F238E27FC236}">
                <a16:creationId xmlns:a16="http://schemas.microsoft.com/office/drawing/2014/main" id="{7F97EEDC-EA79-4F70-A658-624F29D654DF}"/>
              </a:ext>
            </a:extLst>
          </p:cNvPr>
          <p:cNvSpPr/>
          <p:nvPr/>
        </p:nvSpPr>
        <p:spPr>
          <a:xfrm>
            <a:off x="3269773" y="5312879"/>
            <a:ext cx="5652453" cy="570163"/>
          </a:xfrm>
          <a:prstGeom prst="roundRect">
            <a:avLst/>
          </a:prstGeom>
          <a:solidFill>
            <a:srgbClr val="12D0F6"/>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fr-FR" sz="2000" dirty="0" smtClean="0">
                <a:solidFill>
                  <a:schemeClr val="tx1"/>
                </a:solidFill>
                <a:latin typeface="Arial" panose="020B0604020202020204" pitchFamily="34" charset="0"/>
                <a:cs typeface="Arial" panose="020B0604020202020204" pitchFamily="34" charset="0"/>
              </a:rPr>
              <a:t>parce </a:t>
            </a:r>
            <a:r>
              <a:rPr lang="fr-FR" sz="2000" dirty="0">
                <a:solidFill>
                  <a:schemeClr val="tx1"/>
                </a:solidFill>
                <a:latin typeface="Arial" panose="020B0604020202020204" pitchFamily="34" charset="0"/>
                <a:cs typeface="Arial" panose="020B0604020202020204" pitchFamily="34" charset="0"/>
              </a:rPr>
              <a:t>que le Petit Chaperon Vert est excédé</a:t>
            </a:r>
          </a:p>
          <a:p>
            <a:endParaRPr lang="fr-FR" sz="2000" dirty="0">
              <a:solidFill>
                <a:schemeClr val="tx1"/>
              </a:solidFill>
              <a:latin typeface="Arial" panose="020B0604020202020204" pitchFamily="34" charset="0"/>
              <a:cs typeface="Arial" panose="020B0604020202020204" pitchFamily="34" charset="0"/>
            </a:endParaRPr>
          </a:p>
        </p:txBody>
      </p:sp>
      <p:sp>
        <p:nvSpPr>
          <p:cNvPr id="19" name="Rectangle : coins arrondis 18">
            <a:extLst>
              <a:ext uri="{FF2B5EF4-FFF2-40B4-BE49-F238E27FC236}">
                <a16:creationId xmlns:a16="http://schemas.microsoft.com/office/drawing/2014/main" id="{EE69985A-7888-4C23-9FCC-288CF5436F88}"/>
              </a:ext>
            </a:extLst>
          </p:cNvPr>
          <p:cNvSpPr/>
          <p:nvPr/>
        </p:nvSpPr>
        <p:spPr>
          <a:xfrm>
            <a:off x="2897438" y="5865936"/>
            <a:ext cx="6397122" cy="570163"/>
          </a:xfrm>
          <a:prstGeom prst="roundRect">
            <a:avLst/>
          </a:prstGeom>
          <a:solidFill>
            <a:srgbClr val="12D0F6"/>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fr-FR" sz="2000" dirty="0">
                <a:solidFill>
                  <a:schemeClr val="tx1"/>
                </a:solidFill>
                <a:latin typeface="Arial" panose="020B0604020202020204" pitchFamily="34" charset="0"/>
                <a:cs typeface="Arial" panose="020B0604020202020204" pitchFamily="34" charset="0"/>
              </a:rPr>
              <a:t>p</a:t>
            </a:r>
            <a:r>
              <a:rPr lang="fr-FR" sz="2000" dirty="0" smtClean="0">
                <a:solidFill>
                  <a:schemeClr val="tx1"/>
                </a:solidFill>
                <a:latin typeface="Arial" panose="020B0604020202020204" pitchFamily="34" charset="0"/>
                <a:cs typeface="Arial" panose="020B0604020202020204" pitchFamily="34" charset="0"/>
              </a:rPr>
              <a:t>arce </a:t>
            </a:r>
            <a:r>
              <a:rPr lang="fr-FR" sz="2000" dirty="0">
                <a:solidFill>
                  <a:schemeClr val="tx1"/>
                </a:solidFill>
                <a:latin typeface="Arial" panose="020B0604020202020204" pitchFamily="34" charset="0"/>
                <a:cs typeface="Arial" panose="020B0604020202020204" pitchFamily="34" charset="0"/>
              </a:rPr>
              <a:t>que la fillette a peur et veut avertir sa camarade</a:t>
            </a:r>
          </a:p>
          <a:p>
            <a:endParaRPr lang="fr-FR" sz="2000" dirty="0">
              <a:solidFill>
                <a:schemeClr val="tx1"/>
              </a:solidFill>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391358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grpId="0" nodeType="clickEffect">
                                  <p:stCondLst>
                                    <p:cond delay="0"/>
                                  </p:stCondLst>
                                  <p:childTnLst>
                                    <p:animEffect transition="out" filter="wipe(down)">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xit" presetSubtype="4" fill="hold" grpId="1" nodeType="clickEffect">
                                  <p:stCondLst>
                                    <p:cond delay="0"/>
                                  </p:stCondLst>
                                  <p:childTnLst>
                                    <p:animEffect transition="out" filter="wipe(down)">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par>
                                <p:cTn id="31" presetID="22" presetClass="exit" presetSubtype="4" fill="hold" grpId="1" nodeType="withEffect">
                                  <p:stCondLst>
                                    <p:cond delay="0"/>
                                  </p:stCondLst>
                                  <p:childTnLst>
                                    <p:animEffect transition="out" filter="wipe(down)">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xit" presetSubtype="4" fill="hold" grpId="1" nodeType="clickEffect">
                                  <p:stCondLst>
                                    <p:cond delay="0"/>
                                  </p:stCondLst>
                                  <p:childTnLst>
                                    <p:animEffect transition="out" filter="wipe(down)">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xit" presetSubtype="4" fill="hold" grpId="1" nodeType="clickEffect">
                                  <p:stCondLst>
                                    <p:cond delay="0"/>
                                  </p:stCondLst>
                                  <p:childTnLst>
                                    <p:animEffect transition="out" filter="wipe(down)">
                                      <p:cBhvr>
                                        <p:cTn id="60" dur="500"/>
                                        <p:tgtEl>
                                          <p:spTgt spid="15"/>
                                        </p:tgtEl>
                                      </p:cBhvr>
                                    </p:animEffect>
                                    <p:set>
                                      <p:cBhvr>
                                        <p:cTn id="61" dur="1" fill="hold">
                                          <p:stCondLst>
                                            <p:cond delay="499"/>
                                          </p:stCondLst>
                                        </p:cTn>
                                        <p:tgtEl>
                                          <p:spTgt spid="15"/>
                                        </p:tgtEl>
                                        <p:attrNameLst>
                                          <p:attrName>style.visibility</p:attrName>
                                        </p:attrNameLst>
                                      </p:cBhvr>
                                      <p:to>
                                        <p:strVal val="hidden"/>
                                      </p:to>
                                    </p:set>
                                  </p:childTnLst>
                                </p:cTn>
                              </p:par>
                              <p:par>
                                <p:cTn id="62" presetID="22" presetClass="exit" presetSubtype="4" fill="hold" grpId="2" nodeType="withEffect">
                                  <p:stCondLst>
                                    <p:cond delay="0"/>
                                  </p:stCondLst>
                                  <p:childTnLst>
                                    <p:animEffect transition="out" filter="wipe(down)">
                                      <p:cBhvr>
                                        <p:cTn id="63" dur="500"/>
                                        <p:tgtEl>
                                          <p:spTgt spid="7"/>
                                        </p:tgtEl>
                                      </p:cBhvr>
                                    </p:animEffect>
                                    <p:set>
                                      <p:cBhvr>
                                        <p:cTn id="64" dur="1" fill="hold">
                                          <p:stCondLst>
                                            <p:cond delay="499"/>
                                          </p:stCondLst>
                                        </p:cTn>
                                        <p:tgtEl>
                                          <p:spTgt spid="7"/>
                                        </p:tgtEl>
                                        <p:attrNameLst>
                                          <p:attrName>style.visibility</p:attrName>
                                        </p:attrNameLst>
                                      </p:cBhvr>
                                      <p:to>
                                        <p:strVal val="hidden"/>
                                      </p:to>
                                    </p:set>
                                  </p:childTnLst>
                                </p:cTn>
                              </p:par>
                              <p:par>
                                <p:cTn id="65" presetID="22" presetClass="exit" presetSubtype="4" fill="hold" grpId="1" nodeType="withEffect">
                                  <p:stCondLst>
                                    <p:cond delay="0"/>
                                  </p:stCondLst>
                                  <p:childTnLst>
                                    <p:animEffect transition="out" filter="wipe(down)">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ppt_x"/>
                                          </p:val>
                                        </p:tav>
                                        <p:tav tm="100000">
                                          <p:val>
                                            <p:strVal val="#ppt_x"/>
                                          </p:val>
                                        </p:tav>
                                      </p:tavLst>
                                    </p:anim>
                                    <p:anim calcmode="lin" valueType="num">
                                      <p:cBhvr additive="base">
                                        <p:cTn id="7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ppt_x"/>
                                          </p:val>
                                        </p:tav>
                                        <p:tav tm="100000">
                                          <p:val>
                                            <p:strVal val="#ppt_x"/>
                                          </p:val>
                                        </p:tav>
                                      </p:tavLst>
                                    </p:anim>
                                    <p:anim calcmode="lin" valueType="num">
                                      <p:cBhvr additive="base">
                                        <p:cTn id="7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fill="hold"/>
                                        <p:tgtEl>
                                          <p:spTgt spid="19"/>
                                        </p:tgtEl>
                                        <p:attrNameLst>
                                          <p:attrName>ppt_x</p:attrName>
                                        </p:attrNameLst>
                                      </p:cBhvr>
                                      <p:tavLst>
                                        <p:tav tm="0">
                                          <p:val>
                                            <p:strVal val="#ppt_x"/>
                                          </p:val>
                                        </p:tav>
                                        <p:tav tm="100000">
                                          <p:val>
                                            <p:strVal val="#ppt_x"/>
                                          </p:val>
                                        </p:tav>
                                      </p:tavLst>
                                    </p:anim>
                                    <p:anim calcmode="lin" valueType="num">
                                      <p:cBhvr additive="base">
                                        <p:cTn id="8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xit" presetSubtype="4" fill="hold" grpId="1" nodeType="clickEffect">
                                  <p:stCondLst>
                                    <p:cond delay="0"/>
                                  </p:stCondLst>
                                  <p:childTnLst>
                                    <p:animEffect transition="out" filter="wipe(down)">
                                      <p:cBhvr>
                                        <p:cTn id="89" dur="500"/>
                                        <p:tgtEl>
                                          <p:spTgt spid="18"/>
                                        </p:tgtEl>
                                      </p:cBhvr>
                                    </p:animEffect>
                                    <p:set>
                                      <p:cBhvr>
                                        <p:cTn id="90"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9" grpId="0" animBg="1"/>
      <p:bldP spid="13" grpId="0" animBg="1"/>
      <p:bldP spid="13" grpId="1" animBg="1"/>
      <p:bldP spid="14" grpId="0" animBg="1"/>
      <p:bldP spid="14" grpId="1" animBg="1"/>
      <p:bldP spid="15" grpId="0" animBg="1"/>
      <p:bldP spid="15" grpId="1" animBg="1"/>
      <p:bldP spid="16" grpId="0" animBg="1"/>
      <p:bldP spid="16" grpId="1" animBg="1"/>
      <p:bldP spid="17" grpId="0" animBg="1"/>
      <p:bldP spid="18" grpId="0" animBg="1"/>
      <p:bldP spid="18" grpId="1" animBg="1"/>
      <p:bldP spid="19"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600</Words>
  <Application>Microsoft Office PowerPoint</Application>
  <PresentationFormat>Grand écran</PresentationFormat>
  <Paragraphs>152</Paragraphs>
  <Slides>16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Calibri</vt:lpstr>
      <vt:lpstr>Calibri Light</vt:lpstr>
      <vt:lpstr>Times New Roman</vt:lpstr>
      <vt:lpstr>Wingdings</vt:lpstr>
      <vt:lpstr>Thème Office</vt:lpstr>
      <vt:lpstr>Français CE2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Français CE2</dc:title>
  <dc:creator>Ingrid FAUVIAU</dc:creator>
  <cp:lastModifiedBy>ANNE SZYMCZAK</cp:lastModifiedBy>
  <cp:revision>20</cp:revision>
  <dcterms:created xsi:type="dcterms:W3CDTF">2020-05-30T13:48:30Z</dcterms:created>
  <dcterms:modified xsi:type="dcterms:W3CDTF">2020-06-04T15:07:18Z</dcterms:modified>
</cp:coreProperties>
</file>