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66" r:id="rId4"/>
    <p:sldId id="267" r:id="rId5"/>
    <p:sldId id="268" r:id="rId6"/>
    <p:sldId id="269" r:id="rId7"/>
    <p:sldId id="273" r:id="rId8"/>
    <p:sldId id="274" r:id="rId9"/>
    <p:sldId id="275" r:id="rId10"/>
    <p:sldId id="276" r:id="rId11"/>
    <p:sldId id="264" r:id="rId12"/>
    <p:sldId id="277" r:id="rId13"/>
    <p:sldId id="278" r:id="rId14"/>
    <p:sldId id="279" r:id="rId15"/>
    <p:sldId id="280" r:id="rId16"/>
    <p:sldId id="282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CCFF"/>
    <a:srgbClr val="FFFF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0985" autoAdjust="0"/>
  </p:normalViewPr>
  <p:slideViewPr>
    <p:cSldViewPr snapToGrid="0">
      <p:cViewPr varScale="1">
        <p:scale>
          <a:sx n="48" d="100"/>
          <a:sy n="48" d="100"/>
        </p:scale>
        <p:origin x="15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EBA603-29FA-460E-940F-2E80D60ACBF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fr-FR"/>
        </a:p>
      </dgm:t>
    </dgm:pt>
    <dgm:pt modelId="{2007E872-0F2A-45F3-B58D-0C8F49188420}" type="pres">
      <dgm:prSet presAssocID="{82EBA603-29FA-460E-940F-2E80D60ACB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</dgm:ptLst>
  <dgm:cxnLst>
    <dgm:cxn modelId="{9B66A904-303A-4714-AE5F-F474FD1511E3}" type="presOf" srcId="{82EBA603-29FA-460E-940F-2E80D60ACBF8}" destId="{2007E872-0F2A-45F3-B58D-0C8F491884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38C43-117A-46E7-9492-14FE747763A9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EF357-77E1-4682-9A98-7F60E0225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38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 magnifique dessin de Jeanne</a:t>
            </a:r>
            <a:r>
              <a:rPr lang="fr-FR" baseline="0" dirty="0" smtClean="0"/>
              <a:t> a provoqué l’étonnement des élèves. Elle est désormais devenue un génie 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EF357-77E1-4682-9A98-7F60E0225AD5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E8363F-25BF-4F05-9550-96B237691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5921F6-9DEB-4113-A7B2-5D0325224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FAC999-905A-4FA7-A0E1-7349A5B1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DFCD-9D08-4A97-B8D9-34FE15D2A6C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D579D3-80C5-43C9-8C02-5400FA843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F78C93-7A53-49C8-84CD-B611B651A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B7E2-609F-420E-8790-BAD303CC78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11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3E4A1B-CF9D-4ED0-98D3-4CEC0BB3A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DB732E-F140-4A96-A4F3-DFDCF2C8B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070243-201D-4D69-9BE9-61393762E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DFCD-9D08-4A97-B8D9-34FE15D2A6C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57A935-02AE-4D4B-86B0-1E136C20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5838A5-D527-4975-8E63-B31237546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B7E2-609F-420E-8790-BAD303CC78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70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06A9C6D-769E-4249-9365-0B184E11FF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8E87C0-3C4A-44AA-BAF6-C836010FC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B52E53-0969-4514-9A9D-67BA32B47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DFCD-9D08-4A97-B8D9-34FE15D2A6C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4399B7-4E06-4B1A-A7A5-4DA2A605F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D93FAC-9EFB-4548-86DD-F55043A3A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B7E2-609F-420E-8790-BAD303CC78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71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C85760-15D3-4AE2-86F7-6DF049E4D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CDE95D-145D-401C-8D19-6B743870B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57D6DF-B9D2-478A-97B9-644067D36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DFCD-9D08-4A97-B8D9-34FE15D2A6C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7E1470-225E-4D45-8BA8-527984A9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E64B26-95DD-4BAD-961E-4F58637A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B7E2-609F-420E-8790-BAD303CC78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40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B6F282-893A-417E-B5ED-728E52944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24E5B6-14C1-4FAA-B971-5F31B601E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DA93D0-B585-4F06-8296-EC8A4E73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DFCD-9D08-4A97-B8D9-34FE15D2A6C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89B1A1-F686-4963-BDDF-372AC26BB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1B0387-FFEE-4918-B5B1-27BEA3A4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B7E2-609F-420E-8790-BAD303CC78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90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5F27E2-06B1-4706-8900-2A8F2912D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7EB2CF-71FD-40FC-A7B8-5DE31902E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53E04A-9B20-4482-8A44-3E44141FA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2132D7-63F8-41B0-891A-43D4906CF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DFCD-9D08-4A97-B8D9-34FE15D2A6C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1905F3-0FDF-438B-9FC5-034346E96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3FF925-0F3B-455E-A756-094CC80D6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B7E2-609F-420E-8790-BAD303CC78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66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34FC16-DA21-476A-AE90-5C5C8F1E4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57C235-BB8E-40D5-A3FA-0E2045EA9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6DD5E96-0ACD-4799-AE40-37DF97641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37C7C1-6F69-493E-B420-9CAA036900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1C4D131-1E99-4F3B-A6D4-E1E10E075B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7407699-2196-4A9C-A3A0-56A3B6069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DFCD-9D08-4A97-B8D9-34FE15D2A6C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DA191C2-2BE1-42FF-B363-42705F64B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899E3FA-25C6-4FB9-9368-38C61F071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B7E2-609F-420E-8790-BAD303CC78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08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9DDDAD-F6FF-4197-B1D1-C04EC970A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AB4E8AC-E6C1-419E-A8F4-02F14571E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DFCD-9D08-4A97-B8D9-34FE15D2A6C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34A568-6DC7-4195-8D97-06050A23C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A907AD2-2B61-4803-9BBC-F9B54060D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B7E2-609F-420E-8790-BAD303CC78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47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E700BB7-398D-4AF3-926C-3714486F8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DFCD-9D08-4A97-B8D9-34FE15D2A6C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1D1F111-47DC-4B05-9FE8-8906983DC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33796C5-1A62-4BCD-B391-B91F9F9BB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B7E2-609F-420E-8790-BAD303CC78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49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231FC1-ACBD-471F-8A38-92DAA0697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D2A9C3-5C7D-4417-AD41-E607B74EE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586FFD-46B2-4C65-ACB4-3D8FFDD2C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5DDE16-7E28-4C14-A543-23439AF0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DFCD-9D08-4A97-B8D9-34FE15D2A6C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7A1C95-F879-478F-91A4-A7A634EE1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F27FB1-5D3F-47D4-A42E-E0938BF1E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B7E2-609F-420E-8790-BAD303CC78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26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5673C1-B0BF-4001-AFEB-CB685A7FD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E617268-BFE1-48B7-9848-4568EF08B4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9406BB-EF50-4C6C-B692-6F2D21F3A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5F48E8-5491-483A-8E0C-EEDA612F0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DFCD-9D08-4A97-B8D9-34FE15D2A6C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4CD792-8337-4039-BABF-2760A7C6B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64259A-E651-4C28-B3F2-6F8A4761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B7E2-609F-420E-8790-BAD303CC78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87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DA0001D-F6BE-446E-9AD5-14C48711B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2FEDC4-7273-4FD7-957E-F2D795342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FCBE1E-AD8E-4CAF-A4E5-BB9A3AF89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4DFCD-9D08-4A97-B8D9-34FE15D2A6C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B22509-B961-4329-9130-B91558669B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239B4F-2A2A-4273-8A78-49803514F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B7E2-609F-420E-8790-BAD303CC78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98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83262D62-58D5-4FEF-B467-8FD46F4BF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fr-FR" dirty="0"/>
              <a:t>Français CE2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ED5C8B00-DC75-42F0-9884-DBCCE7090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fr-FR" dirty="0"/>
              <a:t>Séquence 7 / séance 1</a:t>
            </a:r>
          </a:p>
        </p:txBody>
      </p:sp>
    </p:spTree>
    <p:extLst>
      <p:ext uri="{BB962C8B-B14F-4D97-AF65-F5344CB8AC3E}">
        <p14:creationId xmlns:p14="http://schemas.microsoft.com/office/powerpoint/2010/main" val="2746135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75BF5C9E-40EB-4806-B856-75ADBCBC5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423099"/>
              </p:ext>
            </p:extLst>
          </p:nvPr>
        </p:nvGraphicFramePr>
        <p:xfrm>
          <a:off x="1533378" y="1285045"/>
          <a:ext cx="10025053" cy="43048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25053">
                  <a:extLst>
                    <a:ext uri="{9D8B030D-6E8A-4147-A177-3AD203B41FA5}">
                      <a16:colId xmlns:a16="http://schemas.microsoft.com/office/drawing/2014/main" val="2912292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Quelle honte ___ C’est tellement injuste____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Iras-tu rejoindre tes enfants dans les Cévennes____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 lui ai demandé s’il souhaitait m’accompagner chez tes parents___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Quand pourrons-nous nous revoir____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Reste près de moi, j’ai peur d’affronter mes camarades 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8550585"/>
                  </a:ext>
                </a:extLst>
              </a:tr>
            </a:tbl>
          </a:graphicData>
        </a:graphic>
      </p:graphicFrame>
      <p:pic>
        <p:nvPicPr>
          <p:cNvPr id="3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9749BB2C-2541-4310-A0D3-3ED62436A1A6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70" y="196425"/>
            <a:ext cx="1116000" cy="9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CA9EF2A-B86B-482A-9B9B-3C251B63498F}"/>
              </a:ext>
            </a:extLst>
          </p:cNvPr>
          <p:cNvSpPr txBox="1"/>
          <p:nvPr/>
        </p:nvSpPr>
        <p:spPr>
          <a:xfrm>
            <a:off x="3710607" y="178139"/>
            <a:ext cx="6429679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Écris les points adaptés à la fin des phrases</a:t>
            </a:r>
          </a:p>
        </p:txBody>
      </p:sp>
    </p:spTree>
    <p:extLst>
      <p:ext uri="{BB962C8B-B14F-4D97-AF65-F5344CB8AC3E}">
        <p14:creationId xmlns:p14="http://schemas.microsoft.com/office/powerpoint/2010/main" val="2536279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65ED9D2-BA3A-40A8-A77E-2B00210F16A6}"/>
              </a:ext>
            </a:extLst>
          </p:cNvPr>
          <p:cNvSpPr txBox="1"/>
          <p:nvPr/>
        </p:nvSpPr>
        <p:spPr>
          <a:xfrm>
            <a:off x="614596" y="2301787"/>
            <a:ext cx="10962807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Orthographe et vocabulaire</a:t>
            </a:r>
          </a:p>
          <a:p>
            <a:pPr algn="ctr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J’apprends à mémoriser pour écrire sans faire d’erreurs</a:t>
            </a:r>
          </a:p>
          <a:p>
            <a:pPr algn="ctr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369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190E6A-07E8-48FE-B2C8-F4962543D260}"/>
              </a:ext>
            </a:extLst>
          </p:cNvPr>
          <p:cNvSpPr/>
          <p:nvPr/>
        </p:nvSpPr>
        <p:spPr>
          <a:xfrm>
            <a:off x="2246089" y="-45268"/>
            <a:ext cx="11661912" cy="106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648C977C-8491-4856-B4D2-910DF2ECDACF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70" y="196425"/>
            <a:ext cx="972000" cy="82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Image 3" descr="Recherche Chercher Trouver - Images vectorielles gratuites sur Pixabay">
            <a:extLst>
              <a:ext uri="{FF2B5EF4-FFF2-40B4-BE49-F238E27FC236}">
                <a16:creationId xmlns:a16="http://schemas.microsoft.com/office/drawing/2014/main" id="{841AFB31-E836-459E-A9F3-C0CFCC0CB723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954" y="214425"/>
            <a:ext cx="828000" cy="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40B3569-3B53-4BD3-9729-DE3B29E96DC6}"/>
              </a:ext>
            </a:extLst>
          </p:cNvPr>
          <p:cNvSpPr txBox="1"/>
          <p:nvPr/>
        </p:nvSpPr>
        <p:spPr>
          <a:xfrm>
            <a:off x="4006438" y="220760"/>
            <a:ext cx="4541215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J’écoute, je comprends, j’écris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45CFD451-1E90-407E-9ACD-44CAE1006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79966"/>
              </p:ext>
            </p:extLst>
          </p:nvPr>
        </p:nvGraphicFramePr>
        <p:xfrm>
          <a:off x="4477045" y="922853"/>
          <a:ext cx="3600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5486742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30722748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9690240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833039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2691737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351378"/>
                  </a:ext>
                </a:extLst>
              </a:tr>
            </a:tbl>
          </a:graphicData>
        </a:graphic>
      </p:graphicFrame>
      <p:pic>
        <p:nvPicPr>
          <p:cNvPr id="8" name="Picture 4">
            <a:extLst>
              <a:ext uri="{FF2B5EF4-FFF2-40B4-BE49-F238E27FC236}">
                <a16:creationId xmlns:a16="http://schemas.microsoft.com/office/drawing/2014/main" id="{3A8B4FD3-1C6D-46D4-9F21-EEC5551FB2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768" r="50260"/>
          <a:stretch/>
        </p:blipFill>
        <p:spPr bwMode="auto">
          <a:xfrm>
            <a:off x="3260565" y="4369590"/>
            <a:ext cx="6032959" cy="226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A630C52-F985-45BA-A958-6F075B2DEAE0}"/>
              </a:ext>
            </a:extLst>
          </p:cNvPr>
          <p:cNvSpPr txBox="1"/>
          <p:nvPr/>
        </p:nvSpPr>
        <p:spPr>
          <a:xfrm>
            <a:off x="683470" y="1620481"/>
            <a:ext cx="11363740" cy="46166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 mot est un nom commun masculin singulier et pourtant il se termine par un -e.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F365301-DD0A-459F-8A31-151F90361231}"/>
              </a:ext>
            </a:extLst>
          </p:cNvPr>
          <p:cNvSpPr txBox="1"/>
          <p:nvPr/>
        </p:nvSpPr>
        <p:spPr>
          <a:xfrm>
            <a:off x="934279" y="2182523"/>
            <a:ext cx="10986052" cy="882678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Dans le texte, le personnage qui prononce ce mot désigne une personne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très intelligente.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E50807D-9934-49BB-851C-C0BE687EBC9C}"/>
              </a:ext>
            </a:extLst>
          </p:cNvPr>
          <p:cNvSpPr txBox="1"/>
          <p:nvPr/>
        </p:nvSpPr>
        <p:spPr>
          <a:xfrm>
            <a:off x="934279" y="3176627"/>
            <a:ext cx="10986052" cy="8826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Dans </a:t>
            </a: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contes des mille et une </a:t>
            </a:r>
            <a:r>
              <a:rPr lang="fr-FR" sz="2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nuits</a:t>
            </a: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plus précisément dans </a:t>
            </a: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Aladin ou la lampe merveilleuse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ce nom désigne un personnage aux dons extraordinaires.</a:t>
            </a:r>
          </a:p>
        </p:txBody>
      </p:sp>
    </p:spTree>
    <p:extLst>
      <p:ext uri="{BB962C8B-B14F-4D97-AF65-F5344CB8AC3E}">
        <p14:creationId xmlns:p14="http://schemas.microsoft.com/office/powerpoint/2010/main" val="246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190E6A-07E8-48FE-B2C8-F4962543D260}"/>
              </a:ext>
            </a:extLst>
          </p:cNvPr>
          <p:cNvSpPr/>
          <p:nvPr/>
        </p:nvSpPr>
        <p:spPr>
          <a:xfrm>
            <a:off x="2246089" y="-45268"/>
            <a:ext cx="11661912" cy="106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648C977C-8491-4856-B4D2-910DF2ECDACF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70" y="196425"/>
            <a:ext cx="972000" cy="82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Image 3" descr="Recherche Chercher Trouver - Images vectorielles gratuites sur Pixabay">
            <a:extLst>
              <a:ext uri="{FF2B5EF4-FFF2-40B4-BE49-F238E27FC236}">
                <a16:creationId xmlns:a16="http://schemas.microsoft.com/office/drawing/2014/main" id="{841AFB31-E836-459E-A9F3-C0CFCC0CB723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954" y="214425"/>
            <a:ext cx="828000" cy="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40B3569-3B53-4BD3-9729-DE3B29E96DC6}"/>
              </a:ext>
            </a:extLst>
          </p:cNvPr>
          <p:cNvSpPr txBox="1"/>
          <p:nvPr/>
        </p:nvSpPr>
        <p:spPr>
          <a:xfrm>
            <a:off x="4006438" y="220760"/>
            <a:ext cx="4541215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J’écoute, je comprends, j’écris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45CFD451-1E90-407E-9ACD-44CAE1006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136068"/>
              </p:ext>
            </p:extLst>
          </p:nvPr>
        </p:nvGraphicFramePr>
        <p:xfrm>
          <a:off x="3397044" y="948453"/>
          <a:ext cx="5760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5486742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30722748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5969024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833039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26917379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29067936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87691115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424541168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97010549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735351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351378"/>
                  </a:ext>
                </a:extLst>
              </a:tr>
            </a:tbl>
          </a:graphicData>
        </a:graphic>
      </p:graphicFrame>
      <p:pic>
        <p:nvPicPr>
          <p:cNvPr id="8" name="Picture 4">
            <a:extLst>
              <a:ext uri="{FF2B5EF4-FFF2-40B4-BE49-F238E27FC236}">
                <a16:creationId xmlns:a16="http://schemas.microsoft.com/office/drawing/2014/main" id="{3A8B4FD3-1C6D-46D4-9F21-EEC5551FB2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768" r="50260"/>
          <a:stretch/>
        </p:blipFill>
        <p:spPr bwMode="auto">
          <a:xfrm>
            <a:off x="3079520" y="3734469"/>
            <a:ext cx="6032959" cy="226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A630C52-F985-45BA-A958-6F075B2DEAE0}"/>
              </a:ext>
            </a:extLst>
          </p:cNvPr>
          <p:cNvSpPr txBox="1"/>
          <p:nvPr/>
        </p:nvSpPr>
        <p:spPr>
          <a:xfrm>
            <a:off x="2050775" y="1733327"/>
            <a:ext cx="8753060" cy="46166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 mot est un adjectif qualificatif masculin ou féminin singulier.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F365301-DD0A-459F-8A31-151F90361231}"/>
              </a:ext>
            </a:extLst>
          </p:cNvPr>
          <p:cNvSpPr txBox="1"/>
          <p:nvPr/>
        </p:nvSpPr>
        <p:spPr>
          <a:xfrm>
            <a:off x="2867922" y="2307277"/>
            <a:ext cx="6818243" cy="4676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Dans le texte, il caractérise le dessin de Jeanne.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E50807D-9934-49BB-851C-C0BE687EBC9C}"/>
              </a:ext>
            </a:extLst>
          </p:cNvPr>
          <p:cNvSpPr txBox="1"/>
          <p:nvPr/>
        </p:nvSpPr>
        <p:spPr>
          <a:xfrm>
            <a:off x="3398975" y="2999475"/>
            <a:ext cx="5758069" cy="4587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est synonyme de l’adjectif « superbe ».</a:t>
            </a:r>
          </a:p>
        </p:txBody>
      </p:sp>
    </p:spTree>
    <p:extLst>
      <p:ext uri="{BB962C8B-B14F-4D97-AF65-F5344CB8AC3E}">
        <p14:creationId xmlns:p14="http://schemas.microsoft.com/office/powerpoint/2010/main" val="137794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648C977C-8491-4856-B4D2-910DF2ECDACF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70" y="196425"/>
            <a:ext cx="972000" cy="82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Image 3" descr="Recherche Chercher Trouver - Images vectorielles gratuites sur Pixabay">
            <a:extLst>
              <a:ext uri="{FF2B5EF4-FFF2-40B4-BE49-F238E27FC236}">
                <a16:creationId xmlns:a16="http://schemas.microsoft.com/office/drawing/2014/main" id="{841AFB31-E836-459E-A9F3-C0CFCC0CB723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954" y="214425"/>
            <a:ext cx="828000" cy="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40B3569-3B53-4BD3-9729-DE3B29E96DC6}"/>
              </a:ext>
            </a:extLst>
          </p:cNvPr>
          <p:cNvSpPr txBox="1"/>
          <p:nvPr/>
        </p:nvSpPr>
        <p:spPr>
          <a:xfrm>
            <a:off x="4006438" y="220760"/>
            <a:ext cx="4541215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J’écoute, je comprends, j’écris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3A8B4FD3-1C6D-46D4-9F21-EEC5551FB2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768" r="50260"/>
          <a:stretch/>
        </p:blipFill>
        <p:spPr bwMode="auto">
          <a:xfrm>
            <a:off x="3079520" y="4135246"/>
            <a:ext cx="6032959" cy="226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A630C52-F985-45BA-A958-6F075B2DEAE0}"/>
              </a:ext>
            </a:extLst>
          </p:cNvPr>
          <p:cNvSpPr txBox="1"/>
          <p:nvPr/>
        </p:nvSpPr>
        <p:spPr>
          <a:xfrm>
            <a:off x="3091068" y="1696766"/>
            <a:ext cx="6672469" cy="46166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 mot est un nom commun masculin singulier.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F365301-DD0A-459F-8A31-151F90361231}"/>
              </a:ext>
            </a:extLst>
          </p:cNvPr>
          <p:cNvSpPr txBox="1"/>
          <p:nvPr/>
        </p:nvSpPr>
        <p:spPr>
          <a:xfrm>
            <a:off x="1377053" y="2346021"/>
            <a:ext cx="9799982" cy="4676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Dans le texte, ce mot est utilisé pour expliquer la réaction des enfants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E50807D-9934-49BB-851C-C0BE687EBC9C}"/>
              </a:ext>
            </a:extLst>
          </p:cNvPr>
          <p:cNvSpPr txBox="1"/>
          <p:nvPr/>
        </p:nvSpPr>
        <p:spPr>
          <a:xfrm>
            <a:off x="798443" y="3065942"/>
            <a:ext cx="11257721" cy="4587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 mot signifie : « une forte surprise provoquée par quelque chose d’inattendu ».</a:t>
            </a:r>
          </a:p>
        </p:txBody>
      </p:sp>
      <p:graphicFrame>
        <p:nvGraphicFramePr>
          <p:cNvPr id="13" name="Tableau 6">
            <a:extLst>
              <a:ext uri="{FF2B5EF4-FFF2-40B4-BE49-F238E27FC236}">
                <a16:creationId xmlns:a16="http://schemas.microsoft.com/office/drawing/2014/main" id="{4A4A445C-5B0C-452B-BB5C-ABE8EF8EDD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019665"/>
              </p:ext>
            </p:extLst>
          </p:nvPr>
        </p:nvGraphicFramePr>
        <p:xfrm>
          <a:off x="3397044" y="948453"/>
          <a:ext cx="5760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5486742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30722748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5969024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833039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26917379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29067936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87691115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424541168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97010549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735351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351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74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ED39DE-EB5F-4242-BFC3-2B99CA7150A6}"/>
              </a:ext>
            </a:extLst>
          </p:cNvPr>
          <p:cNvSpPr/>
          <p:nvPr/>
        </p:nvSpPr>
        <p:spPr>
          <a:xfrm>
            <a:off x="1696278" y="978906"/>
            <a:ext cx="9939131" cy="4015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Quelques informations pour vous aider dans votre réflexion 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fr-FR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y a deux phrases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première donne une information, la seconde révèle une émotion. Cela doit vous aider à trouver les points.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fr-FR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verbes sont conjugués au passé composé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premier est conjugué avec l’auxiliaire avoir, le second avec l’auxiliaire être.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fr-FR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y a un nom propre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2D1607FA-83AC-4B65-8FAD-5BD9C1954B2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69" y="107276"/>
            <a:ext cx="1359535" cy="14395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180548D-ABB5-4615-9A11-89A1251D71D1}"/>
              </a:ext>
            </a:extLst>
          </p:cNvPr>
          <p:cNvSpPr txBox="1"/>
          <p:nvPr/>
        </p:nvSpPr>
        <p:spPr>
          <a:xfrm>
            <a:off x="5581673" y="107276"/>
            <a:ext cx="1647229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Dictée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3ECC3B-A4ED-44FA-BB55-2A4B8D6B6C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10"/>
          <a:stretch/>
        </p:blipFill>
        <p:spPr bwMode="auto">
          <a:xfrm>
            <a:off x="63041" y="2584492"/>
            <a:ext cx="12128959" cy="397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972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CA251CC-E914-40C5-A11A-76B519030DDB}"/>
              </a:ext>
            </a:extLst>
          </p:cNvPr>
          <p:cNvSpPr txBox="1"/>
          <p:nvPr/>
        </p:nvSpPr>
        <p:spPr>
          <a:xfrm>
            <a:off x="563214" y="243512"/>
            <a:ext cx="11383617" cy="64633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Pour terminer</a:t>
            </a:r>
          </a:p>
          <a:p>
            <a:pPr algn="ctr"/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Une devinette ?</a:t>
            </a: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Vous la retrouverez dans la fiche prolongement sur lumni.fr</a:t>
            </a:r>
          </a:p>
          <a:p>
            <a:r>
              <a:rPr lang="fr-FR" dirty="0"/>
              <a:t> </a:t>
            </a:r>
          </a:p>
          <a:p>
            <a:endParaRPr lang="fr-FR" dirty="0"/>
          </a:p>
          <a:p>
            <a:endParaRPr lang="fr-FR" dirty="0"/>
          </a:p>
          <a:p>
            <a:r>
              <a:rPr lang="fr-FR" sz="24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C’est un nom commun masculin singulier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r-FR" sz="2400" dirty="0">
                <a:highlight>
                  <a:srgbClr val="FFCC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Dans l’extrait il désigne la réaction confuse des enfants devant le talent de Jeanne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r-FR" sz="2400" dirty="0">
                <a:highlight>
                  <a:srgbClr val="CC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Il est synonyme de chuchotement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Et voici les lettres d’un autre mot, mais je ne vous donne pas d’indice ! 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Je vous laisse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retrouver ce mot et proposer des indices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 Vous demanderez à votre maîtresse ou votre maître ce qu’elle ou il pense de vos indices.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3AC711B1-DAF1-45A9-B81E-DEE95EF6CFB0}"/>
              </a:ext>
            </a:extLst>
          </p:cNvPr>
          <p:cNvGraphicFramePr>
            <a:graphicFrameLocks noGrp="1"/>
          </p:cNvGraphicFramePr>
          <p:nvPr/>
        </p:nvGraphicFramePr>
        <p:xfrm>
          <a:off x="3555020" y="1923682"/>
          <a:ext cx="540000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429">
                  <a:extLst>
                    <a:ext uri="{9D8B030D-6E8A-4147-A177-3AD203B41FA5}">
                      <a16:colId xmlns:a16="http://schemas.microsoft.com/office/drawing/2014/main" val="99485699"/>
                    </a:ext>
                  </a:extLst>
                </a:gridCol>
                <a:gridCol w="771429">
                  <a:extLst>
                    <a:ext uri="{9D8B030D-6E8A-4147-A177-3AD203B41FA5}">
                      <a16:colId xmlns:a16="http://schemas.microsoft.com/office/drawing/2014/main" val="3846933169"/>
                    </a:ext>
                  </a:extLst>
                </a:gridCol>
                <a:gridCol w="771429">
                  <a:extLst>
                    <a:ext uri="{9D8B030D-6E8A-4147-A177-3AD203B41FA5}">
                      <a16:colId xmlns:a16="http://schemas.microsoft.com/office/drawing/2014/main" val="4120102871"/>
                    </a:ext>
                  </a:extLst>
                </a:gridCol>
                <a:gridCol w="771429">
                  <a:extLst>
                    <a:ext uri="{9D8B030D-6E8A-4147-A177-3AD203B41FA5}">
                      <a16:colId xmlns:a16="http://schemas.microsoft.com/office/drawing/2014/main" val="343861248"/>
                    </a:ext>
                  </a:extLst>
                </a:gridCol>
                <a:gridCol w="771429">
                  <a:extLst>
                    <a:ext uri="{9D8B030D-6E8A-4147-A177-3AD203B41FA5}">
                      <a16:colId xmlns:a16="http://schemas.microsoft.com/office/drawing/2014/main" val="3099321054"/>
                    </a:ext>
                  </a:extLst>
                </a:gridCol>
                <a:gridCol w="771429">
                  <a:extLst>
                    <a:ext uri="{9D8B030D-6E8A-4147-A177-3AD203B41FA5}">
                      <a16:colId xmlns:a16="http://schemas.microsoft.com/office/drawing/2014/main" val="657615589"/>
                    </a:ext>
                  </a:extLst>
                </a:gridCol>
                <a:gridCol w="771429">
                  <a:extLst>
                    <a:ext uri="{9D8B030D-6E8A-4147-A177-3AD203B41FA5}">
                      <a16:colId xmlns:a16="http://schemas.microsoft.com/office/drawing/2014/main" val="222403393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454480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C50171F-EE2F-45F0-A820-1946C78F4157}"/>
              </a:ext>
            </a:extLst>
          </p:cNvPr>
          <p:cNvGraphicFramePr>
            <a:graphicFrameLocks noGrp="1"/>
          </p:cNvGraphicFramePr>
          <p:nvPr/>
        </p:nvGraphicFramePr>
        <p:xfrm>
          <a:off x="3664203" y="5824855"/>
          <a:ext cx="5399999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0909">
                  <a:extLst>
                    <a:ext uri="{9D8B030D-6E8A-4147-A177-3AD203B41FA5}">
                      <a16:colId xmlns:a16="http://schemas.microsoft.com/office/drawing/2014/main" val="99485699"/>
                    </a:ext>
                  </a:extLst>
                </a:gridCol>
                <a:gridCol w="490909">
                  <a:extLst>
                    <a:ext uri="{9D8B030D-6E8A-4147-A177-3AD203B41FA5}">
                      <a16:colId xmlns:a16="http://schemas.microsoft.com/office/drawing/2014/main" val="3846933169"/>
                    </a:ext>
                  </a:extLst>
                </a:gridCol>
                <a:gridCol w="490909">
                  <a:extLst>
                    <a:ext uri="{9D8B030D-6E8A-4147-A177-3AD203B41FA5}">
                      <a16:colId xmlns:a16="http://schemas.microsoft.com/office/drawing/2014/main" val="4120102871"/>
                    </a:ext>
                  </a:extLst>
                </a:gridCol>
                <a:gridCol w="490909">
                  <a:extLst>
                    <a:ext uri="{9D8B030D-6E8A-4147-A177-3AD203B41FA5}">
                      <a16:colId xmlns:a16="http://schemas.microsoft.com/office/drawing/2014/main" val="343861248"/>
                    </a:ext>
                  </a:extLst>
                </a:gridCol>
                <a:gridCol w="490909">
                  <a:extLst>
                    <a:ext uri="{9D8B030D-6E8A-4147-A177-3AD203B41FA5}">
                      <a16:colId xmlns:a16="http://schemas.microsoft.com/office/drawing/2014/main" val="3099321054"/>
                    </a:ext>
                  </a:extLst>
                </a:gridCol>
                <a:gridCol w="490909">
                  <a:extLst>
                    <a:ext uri="{9D8B030D-6E8A-4147-A177-3AD203B41FA5}">
                      <a16:colId xmlns:a16="http://schemas.microsoft.com/office/drawing/2014/main" val="657615589"/>
                    </a:ext>
                  </a:extLst>
                </a:gridCol>
                <a:gridCol w="490909">
                  <a:extLst>
                    <a:ext uri="{9D8B030D-6E8A-4147-A177-3AD203B41FA5}">
                      <a16:colId xmlns:a16="http://schemas.microsoft.com/office/drawing/2014/main" val="2224033931"/>
                    </a:ext>
                  </a:extLst>
                </a:gridCol>
                <a:gridCol w="490909">
                  <a:extLst>
                    <a:ext uri="{9D8B030D-6E8A-4147-A177-3AD203B41FA5}">
                      <a16:colId xmlns:a16="http://schemas.microsoft.com/office/drawing/2014/main" val="992156895"/>
                    </a:ext>
                  </a:extLst>
                </a:gridCol>
                <a:gridCol w="490909">
                  <a:extLst>
                    <a:ext uri="{9D8B030D-6E8A-4147-A177-3AD203B41FA5}">
                      <a16:colId xmlns:a16="http://schemas.microsoft.com/office/drawing/2014/main" val="1129864420"/>
                    </a:ext>
                  </a:extLst>
                </a:gridCol>
                <a:gridCol w="490909">
                  <a:extLst>
                    <a:ext uri="{9D8B030D-6E8A-4147-A177-3AD203B41FA5}">
                      <a16:colId xmlns:a16="http://schemas.microsoft.com/office/drawing/2014/main" val="3412531896"/>
                    </a:ext>
                  </a:extLst>
                </a:gridCol>
                <a:gridCol w="490909">
                  <a:extLst>
                    <a:ext uri="{9D8B030D-6E8A-4147-A177-3AD203B41FA5}">
                      <a16:colId xmlns:a16="http://schemas.microsoft.com/office/drawing/2014/main" val="35375175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454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46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2BA484F-8FBB-4FB6-8085-63F7D544E7B0}"/>
              </a:ext>
            </a:extLst>
          </p:cNvPr>
          <p:cNvSpPr txBox="1"/>
          <p:nvPr/>
        </p:nvSpPr>
        <p:spPr>
          <a:xfrm>
            <a:off x="1755913" y="345036"/>
            <a:ext cx="856179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Grammaire : les signes de ponctuation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1FB4ACF-0F80-4B7D-8B0F-E10A3148D8E8}"/>
              </a:ext>
            </a:extLst>
          </p:cNvPr>
          <p:cNvSpPr txBox="1"/>
          <p:nvPr/>
        </p:nvSpPr>
        <p:spPr>
          <a:xfrm>
            <a:off x="1755913" y="1310022"/>
            <a:ext cx="8780779" cy="45243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Lecture d’un texte</a:t>
            </a:r>
          </a:p>
          <a:p>
            <a:pPr marL="342900" indent="-342900" algn="just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Remettre le texte dans l’ordre chronologique</a:t>
            </a:r>
          </a:p>
          <a:p>
            <a:pPr marL="342900" indent="-342900" algn="just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Comprendre en écrivant les mots manquants</a:t>
            </a:r>
          </a:p>
          <a:p>
            <a:pPr marL="342900" indent="-342900" algn="just">
              <a:buFontTx/>
              <a:buChar char="-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Grammaire</a:t>
            </a:r>
          </a:p>
          <a:p>
            <a:pPr marL="342900" indent="-342900" algn="just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Apprendre à utiliser les signes de ponctuation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Orthographe et vocabulaire</a:t>
            </a:r>
          </a:p>
          <a:p>
            <a:pPr marL="342900" indent="-342900" algn="just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Apprendre à mémoriser et à écrire des mots à partir de devinettes</a:t>
            </a:r>
          </a:p>
          <a:p>
            <a:pPr marL="342900" indent="-342900" algn="just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Écrire sous la dictée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34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6A389E0-EEF4-414B-BFA8-AC18BD17A43A}"/>
              </a:ext>
            </a:extLst>
          </p:cNvPr>
          <p:cNvSpPr txBox="1"/>
          <p:nvPr/>
        </p:nvSpPr>
        <p:spPr>
          <a:xfrm>
            <a:off x="2806889" y="2770496"/>
            <a:ext cx="657822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Lecture : je lis et je comprends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90A30E11-42E8-40A9-9D3A-C38987F09704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365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ffichage classe consigne je lis">
            <a:extLst>
              <a:ext uri="{FF2B5EF4-FFF2-40B4-BE49-F238E27FC236}">
                <a16:creationId xmlns:a16="http://schemas.microsoft.com/office/drawing/2014/main" id="{FA9124D8-4574-4FD3-AD39-143CA6DC72C7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15" y="84658"/>
            <a:ext cx="1152000" cy="79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BACED36-09B7-4A1F-AE5B-AA4E10C24782}"/>
              </a:ext>
            </a:extLst>
          </p:cNvPr>
          <p:cNvSpPr txBox="1"/>
          <p:nvPr/>
        </p:nvSpPr>
        <p:spPr>
          <a:xfrm>
            <a:off x="3268035" y="95354"/>
            <a:ext cx="6457071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Remets cet extrait dans l’ordre chronologique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41652448-C041-45B9-A098-B0F5D133B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168504"/>
              </p:ext>
            </p:extLst>
          </p:nvPr>
        </p:nvGraphicFramePr>
        <p:xfrm>
          <a:off x="435005" y="955018"/>
          <a:ext cx="11612880" cy="5120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96600">
                  <a:extLst>
                    <a:ext uri="{9D8B030D-6E8A-4147-A177-3AD203B41FA5}">
                      <a16:colId xmlns:a16="http://schemas.microsoft.com/office/drawing/2014/main" val="2837391632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725677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Je fais celle qui n’entend pas et lorsque la cloche sonne, je monte en classe.</a:t>
                      </a:r>
                    </a:p>
                    <a:p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Personne ne m’adresse la parole, mais je suis </a:t>
                      </a: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contente</a:t>
                      </a: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parce qu’aujourd’hui, nous commençons par dessin. Le </a:t>
                      </a: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dessin</a:t>
                      </a: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c’est pas du tout comme les </a:t>
                      </a: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maths</a:t>
                      </a: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J’</a:t>
                      </a: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adore</a:t>
                      </a: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!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59641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J’entends un murmure d’</a:t>
                      </a: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étonnement </a:t>
                      </a: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dans la classe et je me retourne vers Alice pour lui </a:t>
                      </a: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faire un grand sourire</a:t>
                      </a: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Elle a l’air complètement </a:t>
                      </a: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idiot.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4782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Alice vient me voir et me dit :</a:t>
                      </a:r>
                    </a:p>
                    <a:p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-Tu as vu le cheval, Jeanne ? Il y a des gens qui ont du </a:t>
                      </a: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génie</a:t>
                      </a: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C’est pas toi qui ferais un truc aussi beau.</a:t>
                      </a:r>
                    </a:p>
                    <a:p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Juste derrière elle, Vincent sourit bêtement.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08256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 prof entre dans la classe sans même poser ses affaires sur le bureau, il se dirige vers moi.</a:t>
                      </a:r>
                    </a:p>
                    <a:p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Bravo Jeanne ! Je t’ai vue dessiner le grand cheval bleu dans la cour, il est </a:t>
                      </a: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magnifique</a:t>
                      </a: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Tu es vraiment </a:t>
                      </a: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douée</a:t>
                      </a: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0483167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6C1482C4-72CD-4209-AC30-30A30C29F5E3}"/>
              </a:ext>
            </a:extLst>
          </p:cNvPr>
          <p:cNvSpPr txBox="1"/>
          <p:nvPr/>
        </p:nvSpPr>
        <p:spPr>
          <a:xfrm>
            <a:off x="11546005" y="2548610"/>
            <a:ext cx="357809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426B42D-7399-4BDB-8CDD-8A6703FEDEEA}"/>
              </a:ext>
            </a:extLst>
          </p:cNvPr>
          <p:cNvSpPr txBox="1"/>
          <p:nvPr/>
        </p:nvSpPr>
        <p:spPr>
          <a:xfrm>
            <a:off x="11546006" y="1330802"/>
            <a:ext cx="357809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2CFA814-D6E8-4E11-9ED0-380409C95C53}"/>
              </a:ext>
            </a:extLst>
          </p:cNvPr>
          <p:cNvSpPr txBox="1"/>
          <p:nvPr/>
        </p:nvSpPr>
        <p:spPr>
          <a:xfrm>
            <a:off x="11546004" y="3616892"/>
            <a:ext cx="357809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EFFCE52-2D76-4276-9C92-B19F00438EE0}"/>
              </a:ext>
            </a:extLst>
          </p:cNvPr>
          <p:cNvSpPr txBox="1"/>
          <p:nvPr/>
        </p:nvSpPr>
        <p:spPr>
          <a:xfrm>
            <a:off x="11546003" y="5065533"/>
            <a:ext cx="357809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8CD5EC-8C84-44C9-803F-75C436E6A14B}"/>
              </a:ext>
            </a:extLst>
          </p:cNvPr>
          <p:cNvSpPr/>
          <p:nvPr/>
        </p:nvSpPr>
        <p:spPr>
          <a:xfrm>
            <a:off x="1402080" y="6075658"/>
            <a:ext cx="101439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fr-FR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i="1" dirty="0"/>
              <a:t>Les poissons rouges</a:t>
            </a:r>
            <a:r>
              <a:rPr lang="fr-FR" sz="2000" dirty="0"/>
              <a:t>, Stéphanie Blake ©L’école des loisirs</a:t>
            </a: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36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ffichage classe consigne je lis">
            <a:extLst>
              <a:ext uri="{FF2B5EF4-FFF2-40B4-BE49-F238E27FC236}">
                <a16:creationId xmlns:a16="http://schemas.microsoft.com/office/drawing/2014/main" id="{FA9124D8-4574-4FD3-AD39-143CA6DC72C7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55" y="60894"/>
            <a:ext cx="1044000" cy="68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BACED36-09B7-4A1F-AE5B-AA4E10C24782}"/>
              </a:ext>
            </a:extLst>
          </p:cNvPr>
          <p:cNvSpPr txBox="1"/>
          <p:nvPr/>
        </p:nvSpPr>
        <p:spPr>
          <a:xfrm>
            <a:off x="4807275" y="146049"/>
            <a:ext cx="3452805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Correction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DD058FE-C205-4EB0-98AF-729BF58E3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961192"/>
              </p:ext>
            </p:extLst>
          </p:nvPr>
        </p:nvGraphicFramePr>
        <p:xfrm>
          <a:off x="490330" y="837756"/>
          <a:ext cx="11500836" cy="54136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500836">
                  <a:extLst>
                    <a:ext uri="{9D8B030D-6E8A-4147-A177-3AD203B41FA5}">
                      <a16:colId xmlns:a16="http://schemas.microsoft.com/office/drawing/2014/main" val="13715478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Alice vient me voir et me dit 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-Tu as vu le cheval, Jeanne ? Il y a des gens qui ont du génie. C’est pas toi qui ferais un truc aussi beau.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Juste derrière elle, Vincent sourit bêtement.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 fais celle qui n’entend pas et lorsque la cloche sonne, je monte en classe.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Personne ne m’adresse la parole, mais je suis contente parce qu’aujourd’hui, nous commençons par dessin. Le dessin, c’est pas du tout comme les maths. J’adore 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prof entre dans la classe sans même poser 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affaires sur le bureau, il se dirige vers moi.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Bravo Jeanne ! Je t’ai vu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dessiner le grand cheval bleu dans la cour, il est magnifique. Tu es vraiment douée.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J’entends un murmure d’étonnement dans la classe et je me retourne vers Alice pour lui faire un grand sourire. Elle a l’air complètement idiot.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poissons rouges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Stéphanie Blake ©L’école des loisirs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5661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271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Recherche Chercher Trouver - Images vectorielles gratuites sur Pixabay">
            <a:extLst>
              <a:ext uri="{FF2B5EF4-FFF2-40B4-BE49-F238E27FC236}">
                <a16:creationId xmlns:a16="http://schemas.microsoft.com/office/drawing/2014/main" id="{81C52B80-73D9-4162-B776-83033355AAC4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10" y="178139"/>
            <a:ext cx="720000" cy="72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AA4DF8C9-0D0C-4946-BF7A-F2A63F44A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394481"/>
              </p:ext>
            </p:extLst>
          </p:nvPr>
        </p:nvGraphicFramePr>
        <p:xfrm>
          <a:off x="1139687" y="711539"/>
          <a:ext cx="10111409" cy="43891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111409">
                  <a:extLst>
                    <a:ext uri="{9D8B030D-6E8A-4147-A177-3AD203B41FA5}">
                      <a16:colId xmlns:a16="http://schemas.microsoft.com/office/drawing/2014/main" val="33575214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Jeanne revient à l’école et dessine un </a:t>
                      </a:r>
                      <a:r>
                        <a:rPr lang="fr-FR" sz="2400" dirty="0">
                          <a:solidFill>
                            <a:srgbClr val="CC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cheval bleu dans la cour. Alice voit le dessin et elle le trouve très beau. Mais elle ignore qui est l’auteur de ce dessin. Alors elle </a:t>
                      </a:r>
                      <a:r>
                        <a:rPr lang="fr-FR" sz="2400" b="1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____________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 fillette. Mais Jeanne l’ignore. Elle est contente de retourner en classe car elle a cours de </a:t>
                      </a:r>
                      <a:r>
                        <a:rPr lang="fr-FR" sz="24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_________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Son professeur la félicite car il l’a vue dessiner. Il lui dit qu’elle est très douée. Ses camarades sont </a:t>
                      </a:r>
                      <a:r>
                        <a:rPr lang="fr-FR" sz="2400" b="1" dirty="0">
                          <a:solidFill>
                            <a:srgbClr val="73E4F3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_________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 Jeanne est heureuse !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6676566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A88B259F-5E6C-43B3-ACE7-F668101B637E}"/>
              </a:ext>
            </a:extLst>
          </p:cNvPr>
          <p:cNvSpPr txBox="1"/>
          <p:nvPr/>
        </p:nvSpPr>
        <p:spPr>
          <a:xfrm>
            <a:off x="3525078" y="145008"/>
            <a:ext cx="5764696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Choisis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les mots qui conviennent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1F033C5-6F10-491D-AA55-15F1D2B92CA5}"/>
              </a:ext>
            </a:extLst>
          </p:cNvPr>
          <p:cNvSpPr txBox="1"/>
          <p:nvPr/>
        </p:nvSpPr>
        <p:spPr>
          <a:xfrm>
            <a:off x="1121885" y="4743601"/>
            <a:ext cx="1108289" cy="430887"/>
          </a:xfrm>
          <a:prstGeom prst="rect">
            <a:avLst/>
          </a:prstGeom>
          <a:solidFill>
            <a:srgbClr val="CC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beau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7FC34B8-DF63-4FF2-87FE-1EA9055085C0}"/>
              </a:ext>
            </a:extLst>
          </p:cNvPr>
          <p:cNvSpPr txBox="1"/>
          <p:nvPr/>
        </p:nvSpPr>
        <p:spPr>
          <a:xfrm>
            <a:off x="2323511" y="4743601"/>
            <a:ext cx="1647449" cy="430887"/>
          </a:xfrm>
          <a:prstGeom prst="rect">
            <a:avLst/>
          </a:prstGeom>
          <a:solidFill>
            <a:srgbClr val="CC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magnifique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A89014F-0B26-4680-A388-9F58A61B6AAB}"/>
              </a:ext>
            </a:extLst>
          </p:cNvPr>
          <p:cNvSpPr txBox="1"/>
          <p:nvPr/>
        </p:nvSpPr>
        <p:spPr>
          <a:xfrm>
            <a:off x="4064297" y="4743601"/>
            <a:ext cx="1647449" cy="430887"/>
          </a:xfrm>
          <a:prstGeom prst="rect">
            <a:avLst/>
          </a:prstGeom>
          <a:solidFill>
            <a:srgbClr val="CC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merveilleux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871F18C-195B-4903-9653-4117D2333A08}"/>
              </a:ext>
            </a:extLst>
          </p:cNvPr>
          <p:cNvSpPr txBox="1"/>
          <p:nvPr/>
        </p:nvSpPr>
        <p:spPr>
          <a:xfrm>
            <a:off x="6142669" y="4743601"/>
            <a:ext cx="1896781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moque de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1F47C96-7AF3-4D52-8792-C4925E643839}"/>
              </a:ext>
            </a:extLst>
          </p:cNvPr>
          <p:cNvSpPr txBox="1"/>
          <p:nvPr/>
        </p:nvSpPr>
        <p:spPr>
          <a:xfrm>
            <a:off x="9914296" y="4729672"/>
            <a:ext cx="1343693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insulte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DDCBB74-FCB7-44A0-8272-7CF243FA44EB}"/>
              </a:ext>
            </a:extLst>
          </p:cNvPr>
          <p:cNvSpPr txBox="1"/>
          <p:nvPr/>
        </p:nvSpPr>
        <p:spPr>
          <a:xfrm>
            <a:off x="8144864" y="4729672"/>
            <a:ext cx="1620208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rit avec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7792BC4-AA6E-4347-8463-4E2B3DB8E1C5}"/>
              </a:ext>
            </a:extLst>
          </p:cNvPr>
          <p:cNvSpPr txBox="1"/>
          <p:nvPr/>
        </p:nvSpPr>
        <p:spPr>
          <a:xfrm>
            <a:off x="1117766" y="5527798"/>
            <a:ext cx="1400148" cy="4308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musique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3D469EA-5479-4AC4-8A76-EB5F9E1C2E3A}"/>
              </a:ext>
            </a:extLst>
          </p:cNvPr>
          <p:cNvSpPr txBox="1"/>
          <p:nvPr/>
        </p:nvSpPr>
        <p:spPr>
          <a:xfrm>
            <a:off x="2664149" y="5522813"/>
            <a:ext cx="1400148" cy="4308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dessin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E7B818C-3CDF-40D1-B4F5-44D6D4BB1F41}"/>
              </a:ext>
            </a:extLst>
          </p:cNvPr>
          <p:cNvSpPr txBox="1"/>
          <p:nvPr/>
        </p:nvSpPr>
        <p:spPr>
          <a:xfrm>
            <a:off x="4203906" y="5522812"/>
            <a:ext cx="2203520" cy="4308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mathématiques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E5553D0-CA20-44DB-8919-547AC90731B0}"/>
              </a:ext>
            </a:extLst>
          </p:cNvPr>
          <p:cNvSpPr txBox="1"/>
          <p:nvPr/>
        </p:nvSpPr>
        <p:spPr>
          <a:xfrm>
            <a:off x="6706327" y="5522812"/>
            <a:ext cx="1655298" cy="430887"/>
          </a:xfrm>
          <a:prstGeom prst="rect">
            <a:avLst/>
          </a:prstGeom>
          <a:solidFill>
            <a:srgbClr val="73E4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stupéfaits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414B495-B839-4CB1-9630-E9706EC821D9}"/>
              </a:ext>
            </a:extLst>
          </p:cNvPr>
          <p:cNvSpPr txBox="1"/>
          <p:nvPr/>
        </p:nvSpPr>
        <p:spPr>
          <a:xfrm>
            <a:off x="8462125" y="5522811"/>
            <a:ext cx="1620208" cy="430887"/>
          </a:xfrm>
          <a:prstGeom prst="rect">
            <a:avLst/>
          </a:prstGeom>
          <a:solidFill>
            <a:srgbClr val="73E4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étonnés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A8D4AAC-1C76-4405-A4C8-0476B215D7CB}"/>
              </a:ext>
            </a:extLst>
          </p:cNvPr>
          <p:cNvSpPr txBox="1"/>
          <p:nvPr/>
        </p:nvSpPr>
        <p:spPr>
          <a:xfrm>
            <a:off x="10182833" y="5522810"/>
            <a:ext cx="1620208" cy="430887"/>
          </a:xfrm>
          <a:prstGeom prst="rect">
            <a:avLst/>
          </a:prstGeom>
          <a:solidFill>
            <a:srgbClr val="73E4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385358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85185E-6 L 0.33972 -0.578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-2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1.85185E-6 L -0.00977 -0.4148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5" y="-2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07407E-6 L -0.1207 -0.3766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-1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11016 -0.2916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8" y="-1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F54F837-4DF0-4E32-9902-8E1B46575FC8}"/>
              </a:ext>
            </a:extLst>
          </p:cNvPr>
          <p:cNvSpPr txBox="1"/>
          <p:nvPr/>
        </p:nvSpPr>
        <p:spPr>
          <a:xfrm>
            <a:off x="2357601" y="2905780"/>
            <a:ext cx="787436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Grammaire :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les signes de ponctuation</a:t>
            </a:r>
          </a:p>
        </p:txBody>
      </p:sp>
    </p:spTree>
    <p:extLst>
      <p:ext uri="{BB962C8B-B14F-4D97-AF65-F5344CB8AC3E}">
        <p14:creationId xmlns:p14="http://schemas.microsoft.com/office/powerpoint/2010/main" val="2924928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42631EC-D9C1-48B9-BF33-253B8B937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008527"/>
              </p:ext>
            </p:extLst>
          </p:nvPr>
        </p:nvGraphicFramePr>
        <p:xfrm>
          <a:off x="86505" y="1139803"/>
          <a:ext cx="12018990" cy="43891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018990">
                  <a:extLst>
                    <a:ext uri="{9D8B030D-6E8A-4147-A177-3AD203B41FA5}">
                      <a16:colId xmlns:a16="http://schemas.microsoft.com/office/drawing/2014/main" val="1719727859"/>
                    </a:ext>
                  </a:extLst>
                </a:gridCol>
              </a:tblGrid>
              <a:tr h="40417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Après quelques jours d’absence</a:t>
                      </a:r>
                      <a:r>
                        <a:rPr lang="fr-FR" sz="2400" b="1" baseline="0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durant lesquels elle s’est reposée</a:t>
                      </a:r>
                      <a:r>
                        <a:rPr lang="fr-FR" sz="2400" b="1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Jeanne revient enfin à l’école</a:t>
                      </a:r>
                      <a:r>
                        <a:rPr lang="fr-FR" sz="24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va-t-il se passer </a:t>
                      </a:r>
                      <a:r>
                        <a:rPr lang="fr-FR" sz="24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Va-t-elle encore souffrir des moqueries de ses camarades </a:t>
                      </a:r>
                      <a:r>
                        <a:rPr lang="fr-FR" sz="24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 la cour</a:t>
                      </a:r>
                      <a:r>
                        <a:rPr lang="fr-FR" sz="2400" b="1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elle sort une craie de sa poche et se met à dessiner un magnifique cheval sur le sol</a:t>
                      </a:r>
                      <a:r>
                        <a:rPr lang="fr-FR" sz="24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élèves</a:t>
                      </a:r>
                      <a:r>
                        <a:rPr lang="fr-FR" sz="2400" b="1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qui ne l’ont pas vue</a:t>
                      </a:r>
                      <a:r>
                        <a:rPr lang="fr-FR" sz="2400" b="1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s’approchent du dessin</a:t>
                      </a:r>
                      <a:r>
                        <a:rPr lang="fr-FR" sz="24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Alice dit alors à Jeanne </a:t>
                      </a:r>
                      <a:r>
                        <a:rPr lang="fr-FR" sz="2400" b="1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tu as vu</a:t>
                      </a:r>
                      <a:r>
                        <a:rPr lang="fr-FR" sz="2400" b="1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y a des gens très doués quand même </a:t>
                      </a:r>
                      <a:r>
                        <a:rPr lang="fr-FR" sz="24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5201209"/>
                  </a:ext>
                </a:extLst>
              </a:tr>
            </a:tbl>
          </a:graphicData>
        </a:graphic>
      </p:graphicFrame>
      <p:pic>
        <p:nvPicPr>
          <p:cNvPr id="3" name="Image 2" descr="Recherche Chercher Trouver - Images vectorielles gratuites sur Pixabay">
            <a:extLst>
              <a:ext uri="{FF2B5EF4-FFF2-40B4-BE49-F238E27FC236}">
                <a16:creationId xmlns:a16="http://schemas.microsoft.com/office/drawing/2014/main" id="{99E134B7-E2C6-4EE0-AA62-55158BBF5B34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10" y="48971"/>
            <a:ext cx="720000" cy="72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CF67BD13-C097-48EB-8BD2-CDD4256E1AC9}"/>
              </a:ext>
            </a:extLst>
          </p:cNvPr>
          <p:cNvSpPr txBox="1"/>
          <p:nvPr/>
        </p:nvSpPr>
        <p:spPr>
          <a:xfrm>
            <a:off x="3710608" y="178139"/>
            <a:ext cx="4770783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Trouve les signes de ponctuation</a:t>
            </a:r>
          </a:p>
        </p:txBody>
      </p:sp>
    </p:spTree>
    <p:extLst>
      <p:ext uri="{BB962C8B-B14F-4D97-AF65-F5344CB8AC3E}">
        <p14:creationId xmlns:p14="http://schemas.microsoft.com/office/powerpoint/2010/main" val="3825993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08B24944-9EF5-48D5-BCD1-40487B79AB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40" y="227026"/>
            <a:ext cx="1076325" cy="1790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63FCEDA-6F04-49BA-9DD5-46914804BD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817867"/>
              </p:ext>
            </p:extLst>
          </p:nvPr>
        </p:nvGraphicFramePr>
        <p:xfrm>
          <a:off x="1497495" y="1299817"/>
          <a:ext cx="10231622" cy="54789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35827">
                  <a:extLst>
                    <a:ext uri="{9D8B030D-6E8A-4147-A177-3AD203B41FA5}">
                      <a16:colId xmlns:a16="http://schemas.microsoft.com/office/drawing/2014/main" val="2899891314"/>
                    </a:ext>
                  </a:extLst>
                </a:gridCol>
                <a:gridCol w="5195795">
                  <a:extLst>
                    <a:ext uri="{9D8B030D-6E8A-4147-A177-3AD203B41FA5}">
                      <a16:colId xmlns:a16="http://schemas.microsoft.com/office/drawing/2014/main" val="41649525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 la fin des phrases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 l’intérieur des phrases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651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</a:t>
                      </a: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dirty="0">
                          <a:effectLst/>
                          <a:highlight>
                            <a:srgbClr val="FF00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termine des phrases qui donnent une information ou un ordre.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</a:t>
                      </a: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 d’interrogation </a:t>
                      </a:r>
                      <a:r>
                        <a:rPr lang="fr-FR" sz="2400" dirty="0">
                          <a:effectLst/>
                          <a:highlight>
                            <a:srgbClr val="FF00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termine des phrases qui posent des questions.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</a:t>
                      </a: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 d’exclamation </a:t>
                      </a:r>
                      <a:r>
                        <a:rPr lang="fr-FR" sz="2400" dirty="0">
                          <a:effectLst/>
                          <a:highlight>
                            <a:srgbClr val="FF00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termine des phrases qui expriment une émotion, la surprise, la peur, l’énervement ou un ordre.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virgule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sépare des groupes de mots.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</a:t>
                      </a: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deux-points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servent souvent à présenter une liste ou une explication.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</a:t>
                      </a: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tiret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 les </a:t>
                      </a: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guillemets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1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 »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sont utilisés dans les dialogues.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89882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9219D37C-7531-4138-A3F7-2FF55C97E85A}"/>
              </a:ext>
            </a:extLst>
          </p:cNvPr>
          <p:cNvSpPr/>
          <p:nvPr/>
        </p:nvSpPr>
        <p:spPr>
          <a:xfrm>
            <a:off x="4182384" y="527522"/>
            <a:ext cx="4861844" cy="45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SIGNES DE PONCTUATION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3769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3188</TotalTime>
  <Words>594</Words>
  <Application>Microsoft Office PowerPoint</Application>
  <PresentationFormat>Grand écran</PresentationFormat>
  <Paragraphs>177</Paragraphs>
  <Slides>16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Thème Office</vt:lpstr>
      <vt:lpstr>Français CE2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Français CE2</dc:title>
  <dc:creator>Ingrid FAUVIAU</dc:creator>
  <cp:lastModifiedBy>ANNE SZYMCZAK</cp:lastModifiedBy>
  <cp:revision>23</cp:revision>
  <dcterms:created xsi:type="dcterms:W3CDTF">2020-05-22T13:21:01Z</dcterms:created>
  <dcterms:modified xsi:type="dcterms:W3CDTF">2020-05-28T14:02:39Z</dcterms:modified>
</cp:coreProperties>
</file>