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7" r:id="rId5"/>
    <p:sldId id="268" r:id="rId6"/>
    <p:sldId id="269" r:id="rId7"/>
    <p:sldId id="273" r:id="rId8"/>
    <p:sldId id="274" r:id="rId9"/>
    <p:sldId id="275" r:id="rId10"/>
    <p:sldId id="276" r:id="rId11"/>
    <p:sldId id="264" r:id="rId12"/>
    <p:sldId id="279" r:id="rId13"/>
    <p:sldId id="284"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E4F3"/>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BA603-29FA-460E-940F-2E80D60ACBF8}"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fr-FR"/>
        </a:p>
      </dgm:t>
    </dgm:pt>
    <dgm:pt modelId="{2007E872-0F2A-45F3-B58D-0C8F49188420}" type="pres">
      <dgm:prSet presAssocID="{82EBA603-29FA-460E-940F-2E80D60ACBF8}" presName="diagram" presStyleCnt="0">
        <dgm:presLayoutVars>
          <dgm:dir/>
          <dgm:resizeHandles val="exact"/>
        </dgm:presLayoutVars>
      </dgm:prSet>
      <dgm:spPr/>
      <dgm:t>
        <a:bodyPr/>
        <a:lstStyle/>
        <a:p>
          <a:endParaRPr lang="fr-FR"/>
        </a:p>
      </dgm:t>
    </dgm:pt>
  </dgm:ptLst>
  <dgm:cxnLst>
    <dgm:cxn modelId="{9B66A904-303A-4714-AE5F-F474FD1511E3}" type="presOf" srcId="{82EBA603-29FA-460E-940F-2E80D60ACBF8}" destId="{2007E872-0F2A-45F3-B58D-0C8F4918842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02CA1-EAA5-4479-9EDE-507CDDC00B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29EDFF9-65CD-4005-8608-09EA0A9AF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136E57-73F6-4712-B4A9-B598DE1826AF}"/>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5" name="Espace réservé du pied de page 4">
            <a:extLst>
              <a:ext uri="{FF2B5EF4-FFF2-40B4-BE49-F238E27FC236}">
                <a16:creationId xmlns:a16="http://schemas.microsoft.com/office/drawing/2014/main" id="{A9006B7E-92A9-435A-8D78-FA61DEDD54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318E23-0020-4553-81BA-04A429F8FA04}"/>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362672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830E5-606F-4F5E-9900-7A0720F523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4E2EF9-C9B6-431E-9CFD-4C6B3E3E52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51998E-3729-46EB-836A-FB5CC135BDF7}"/>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5" name="Espace réservé du pied de page 4">
            <a:extLst>
              <a:ext uri="{FF2B5EF4-FFF2-40B4-BE49-F238E27FC236}">
                <a16:creationId xmlns:a16="http://schemas.microsoft.com/office/drawing/2014/main" id="{DD61F182-D27D-4F79-A735-45C201748B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E5B09D-4C8E-4816-9FA5-77B8ABBFB984}"/>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182081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DCED99-CD3C-4A75-AC6E-C58C40A066A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FC4DFA5-C2E0-4282-A91A-3D1A0123C1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78D454-89C1-49D1-9393-9230BE3BB3A8}"/>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5" name="Espace réservé du pied de page 4">
            <a:extLst>
              <a:ext uri="{FF2B5EF4-FFF2-40B4-BE49-F238E27FC236}">
                <a16:creationId xmlns:a16="http://schemas.microsoft.com/office/drawing/2014/main" id="{BE1ECFD0-32CE-408B-A492-E5880DD61A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AFBB33-EF0B-44BA-B49A-51FEFBD8589F}"/>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68091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3E0D7-93A5-46E9-8AB9-80ECCDD973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6AFAD3-22DE-47B7-9E39-7D17E38244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70001-10AF-46DD-891A-8C1F6D364F2B}"/>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5" name="Espace réservé du pied de page 4">
            <a:extLst>
              <a:ext uri="{FF2B5EF4-FFF2-40B4-BE49-F238E27FC236}">
                <a16:creationId xmlns:a16="http://schemas.microsoft.com/office/drawing/2014/main" id="{E0CD04B4-7575-46FE-9FD3-6702529F65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D5E606-94CF-4678-BCC0-2CF28EF697C5}"/>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24802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400F6-419A-45D5-8A2E-573043A2F6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AE8F11D-374E-4661-88BC-9EA9CEF40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5FBC466-7BC4-4CE0-B757-E849BCB434B6}"/>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5" name="Espace réservé du pied de page 4">
            <a:extLst>
              <a:ext uri="{FF2B5EF4-FFF2-40B4-BE49-F238E27FC236}">
                <a16:creationId xmlns:a16="http://schemas.microsoft.com/office/drawing/2014/main" id="{369A84D0-D092-43A2-87D1-05EED67D51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18FB22-FFFD-4091-AC8E-A2DB5DF3CA13}"/>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252335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F0CFF-636E-4DB0-923C-711686CCD77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6EFAEC-948E-4E17-BE9D-BA068547F50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F21798-1BA9-47D7-B587-8A66BA2BA27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F5432F-F97F-4361-9B14-F6FF31880F70}"/>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6" name="Espace réservé du pied de page 5">
            <a:extLst>
              <a:ext uri="{FF2B5EF4-FFF2-40B4-BE49-F238E27FC236}">
                <a16:creationId xmlns:a16="http://schemas.microsoft.com/office/drawing/2014/main" id="{368FE1F7-40C0-4668-AC8C-774C76C8E9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5B2C5C-F200-4314-A04E-DCF041341B68}"/>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36067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B6B55-0AB3-46C8-ACE0-28F1617B6F9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7BABDC-7A8F-478C-92C8-4E16CD51D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F6A6C6-C088-40BD-93B8-18292C4E11F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E36F48-E255-42E0-8D27-F0955A41D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B8BD9FF-E237-45D2-A66B-906C0B5D545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9DD359B-D2E6-4A0A-8160-BA3F8D131960}"/>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8" name="Espace réservé du pied de page 7">
            <a:extLst>
              <a:ext uri="{FF2B5EF4-FFF2-40B4-BE49-F238E27FC236}">
                <a16:creationId xmlns:a16="http://schemas.microsoft.com/office/drawing/2014/main" id="{F58A29C4-ADB3-45D5-BBEE-79F037D8919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A509BEF-4FB3-4212-BAE7-1EC7A0ADD0E3}"/>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73395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74440-5A5A-42BB-A066-E51B6F5FA21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A9EEDAB-478D-420E-917F-55C76CA0285B}"/>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4" name="Espace réservé du pied de page 3">
            <a:extLst>
              <a:ext uri="{FF2B5EF4-FFF2-40B4-BE49-F238E27FC236}">
                <a16:creationId xmlns:a16="http://schemas.microsoft.com/office/drawing/2014/main" id="{7E790B28-3D22-4F1B-A43F-45386AC25AB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75ECAA1-A23F-4E75-910B-15F30691823B}"/>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79826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512B6B-F7FB-46C1-9040-34C4F90711E2}"/>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3" name="Espace réservé du pied de page 2">
            <a:extLst>
              <a:ext uri="{FF2B5EF4-FFF2-40B4-BE49-F238E27FC236}">
                <a16:creationId xmlns:a16="http://schemas.microsoft.com/office/drawing/2014/main" id="{C945B866-DDEA-4976-9512-5AAA446153A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5C7586F-45FC-4DC3-8F41-0B8BCE560046}"/>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18681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72AC1-0B1B-4A86-9660-F865D01173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BE2E3D7-0636-41E0-998E-A3398E1CC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504461C-8AE5-4548-B2B4-63F187848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777CA2-77B0-486C-9B1D-A32ED161BD5C}"/>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6" name="Espace réservé du pied de page 5">
            <a:extLst>
              <a:ext uri="{FF2B5EF4-FFF2-40B4-BE49-F238E27FC236}">
                <a16:creationId xmlns:a16="http://schemas.microsoft.com/office/drawing/2014/main" id="{F7D3FEB8-2880-4045-A944-C1D4B6228B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FA8BBC-48A0-4A83-9D5F-961065306951}"/>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296241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DD5CF-8641-4F55-94A6-5C34D06EDF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432067-034B-40CE-AC89-327A5C601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E67EF2-4199-4341-A89A-40DE84745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12128A-BC69-4E2C-A6E7-D3C01BCF14EE}"/>
              </a:ext>
            </a:extLst>
          </p:cNvPr>
          <p:cNvSpPr>
            <a:spLocks noGrp="1"/>
          </p:cNvSpPr>
          <p:nvPr>
            <p:ph type="dt" sz="half" idx="10"/>
          </p:nvPr>
        </p:nvSpPr>
        <p:spPr/>
        <p:txBody>
          <a:bodyPr/>
          <a:lstStyle/>
          <a:p>
            <a:fld id="{9A018A95-E369-4491-86E2-C3D65F374397}" type="datetimeFigureOut">
              <a:rPr lang="fr-FR" smtClean="0"/>
              <a:t>27/05/2020</a:t>
            </a:fld>
            <a:endParaRPr lang="fr-FR"/>
          </a:p>
        </p:txBody>
      </p:sp>
      <p:sp>
        <p:nvSpPr>
          <p:cNvPr id="6" name="Espace réservé du pied de page 5">
            <a:extLst>
              <a:ext uri="{FF2B5EF4-FFF2-40B4-BE49-F238E27FC236}">
                <a16:creationId xmlns:a16="http://schemas.microsoft.com/office/drawing/2014/main" id="{461DE839-C2D0-4750-8930-EC4051BB58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692C3A-E946-4163-A771-6F2B649DA681}"/>
              </a:ext>
            </a:extLst>
          </p:cNvPr>
          <p:cNvSpPr>
            <a:spLocks noGrp="1"/>
          </p:cNvSpPr>
          <p:nvPr>
            <p:ph type="sldNum" sz="quarter" idx="12"/>
          </p:nvPr>
        </p:nvSpPr>
        <p:spPr/>
        <p:txBody>
          <a:bodyPr/>
          <a:lstStyle/>
          <a:p>
            <a:fld id="{EF9CC348-9C8D-4C90-ACEA-C027449F599D}" type="slidenum">
              <a:rPr lang="fr-FR" smtClean="0"/>
              <a:t>‹N°›</a:t>
            </a:fld>
            <a:endParaRPr lang="fr-FR"/>
          </a:p>
        </p:txBody>
      </p:sp>
    </p:spTree>
    <p:extLst>
      <p:ext uri="{BB962C8B-B14F-4D97-AF65-F5344CB8AC3E}">
        <p14:creationId xmlns:p14="http://schemas.microsoft.com/office/powerpoint/2010/main" val="285622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7EA917-C0E1-4876-A7DC-2518E5D41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64DE6A1-2127-4548-8293-D9B2B22A4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43B7BE-9240-4F50-B549-762273FB1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18A95-E369-4491-86E2-C3D65F374397}" type="datetimeFigureOut">
              <a:rPr lang="fr-FR" smtClean="0"/>
              <a:t>27/05/2020</a:t>
            </a:fld>
            <a:endParaRPr lang="fr-FR"/>
          </a:p>
        </p:txBody>
      </p:sp>
      <p:sp>
        <p:nvSpPr>
          <p:cNvPr id="5" name="Espace réservé du pied de page 4">
            <a:extLst>
              <a:ext uri="{FF2B5EF4-FFF2-40B4-BE49-F238E27FC236}">
                <a16:creationId xmlns:a16="http://schemas.microsoft.com/office/drawing/2014/main" id="{B12A931E-71CC-42EA-9629-95CA3E3CF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E6664E2-DBAD-4024-9ECA-74B7E2154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CC348-9C8D-4C90-ACEA-C027449F599D}" type="slidenum">
              <a:rPr lang="fr-FR" smtClean="0"/>
              <a:t>‹N°›</a:t>
            </a:fld>
            <a:endParaRPr lang="fr-FR"/>
          </a:p>
        </p:txBody>
      </p:sp>
    </p:spTree>
    <p:extLst>
      <p:ext uri="{BB962C8B-B14F-4D97-AF65-F5344CB8AC3E}">
        <p14:creationId xmlns:p14="http://schemas.microsoft.com/office/powerpoint/2010/main" val="522777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3262D62-58D5-4FEF-B467-8FD46F4BFD2D}"/>
              </a:ext>
            </a:extLst>
          </p:cNvPr>
          <p:cNvSpPr>
            <a:spLocks noGrp="1"/>
          </p:cNvSpPr>
          <p:nvPr>
            <p:ph type="ctrTitle"/>
          </p:nvPr>
        </p:nvSpPr>
        <p:spPr>
          <a:xfrm>
            <a:off x="1524000" y="1122363"/>
            <a:ext cx="9144000" cy="2387600"/>
          </a:xfrm>
        </p:spPr>
        <p:txBody>
          <a:bodyPr/>
          <a:lstStyle/>
          <a:p>
            <a:r>
              <a:rPr lang="fr-FR" dirty="0"/>
              <a:t>Français CE2</a:t>
            </a:r>
          </a:p>
        </p:txBody>
      </p:sp>
      <p:sp>
        <p:nvSpPr>
          <p:cNvPr id="6" name="Sous-titre 2">
            <a:extLst>
              <a:ext uri="{FF2B5EF4-FFF2-40B4-BE49-F238E27FC236}">
                <a16:creationId xmlns:a16="http://schemas.microsoft.com/office/drawing/2014/main" id="{ED5C8B00-DC75-42F0-9884-DBCCE7090048}"/>
              </a:ext>
            </a:extLst>
          </p:cNvPr>
          <p:cNvSpPr>
            <a:spLocks noGrp="1"/>
          </p:cNvSpPr>
          <p:nvPr>
            <p:ph type="subTitle" idx="1"/>
          </p:nvPr>
        </p:nvSpPr>
        <p:spPr>
          <a:xfrm>
            <a:off x="1524000" y="3602038"/>
            <a:ext cx="9144000" cy="1655762"/>
          </a:xfrm>
        </p:spPr>
        <p:txBody>
          <a:bodyPr/>
          <a:lstStyle/>
          <a:p>
            <a:r>
              <a:rPr lang="fr-FR" dirty="0"/>
              <a:t>Séquence 6 / séance 2</a:t>
            </a:r>
          </a:p>
        </p:txBody>
      </p:sp>
    </p:spTree>
    <p:extLst>
      <p:ext uri="{BB962C8B-B14F-4D97-AF65-F5344CB8AC3E}">
        <p14:creationId xmlns:p14="http://schemas.microsoft.com/office/powerpoint/2010/main" val="274613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mpImg" descr="Boy Exercice d'apprentissage de l'école Banque d'images - 33384901">
            <a:extLst>
              <a:ext uri="{FF2B5EF4-FFF2-40B4-BE49-F238E27FC236}">
                <a16:creationId xmlns:a16="http://schemas.microsoft.com/office/drawing/2014/main" id="{1964A35F-EEE2-4FFD-935E-B97B421E62C6}"/>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0469AE76-7179-45BE-B8FD-491099DA152F}"/>
              </a:ext>
            </a:extLst>
          </p:cNvPr>
          <p:cNvSpPr/>
          <p:nvPr/>
        </p:nvSpPr>
        <p:spPr>
          <a:xfrm>
            <a:off x="228600" y="1227578"/>
            <a:ext cx="11734800" cy="4517390"/>
          </a:xfrm>
          <a:prstGeom prst="rect">
            <a:avLst/>
          </a:prstGeom>
        </p:spPr>
        <p:txBody>
          <a:bodyPr wrap="square">
            <a:spAutoFit/>
          </a:bodyPr>
          <a:lstStyle/>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Vous </a:t>
            </a:r>
            <a:r>
              <a:rPr lang="fr-FR" sz="2400" b="1" dirty="0">
                <a:latin typeface="Arial" panose="020B0604020202020204" pitchFamily="34" charset="0"/>
                <a:ea typeface="Calibri" panose="020F0502020204030204" pitchFamily="34" charset="0"/>
                <a:cs typeface="Arial" panose="020B0604020202020204" pitchFamily="34" charset="0"/>
              </a:rPr>
              <a:t>(aller) </a:t>
            </a:r>
            <a:r>
              <a:rPr lang="fr-FR" sz="2400" dirty="0">
                <a:latin typeface="Arial" panose="020B0604020202020204" pitchFamily="34" charset="0"/>
                <a:ea typeface="Calibri" panose="020F0502020204030204" pitchFamily="34" charset="0"/>
                <a:cs typeface="Arial" panose="020B0604020202020204" pitchFamily="34" charset="0"/>
              </a:rPr>
              <a:t>________________ jouer dans la cour.</a:t>
            </a:r>
          </a:p>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Les fillettes ne </a:t>
            </a:r>
            <a:r>
              <a:rPr lang="fr-FR" sz="2400" b="1" dirty="0">
                <a:latin typeface="Arial" panose="020B0604020202020204" pitchFamily="34" charset="0"/>
                <a:ea typeface="Calibri" panose="020F0502020204030204" pitchFamily="34" charset="0"/>
                <a:cs typeface="Arial" panose="020B0604020202020204" pitchFamily="34" charset="0"/>
              </a:rPr>
              <a:t>(vouloir) </a:t>
            </a:r>
            <a:r>
              <a:rPr lang="fr-FR" sz="2400" dirty="0">
                <a:latin typeface="Arial" panose="020B0604020202020204" pitchFamily="34" charset="0"/>
                <a:ea typeface="Calibri" panose="020F0502020204030204" pitchFamily="34" charset="0"/>
                <a:cs typeface="Arial" panose="020B0604020202020204" pitchFamily="34" charset="0"/>
              </a:rPr>
              <a:t>_________________ pas retourner à la piscine.</a:t>
            </a:r>
          </a:p>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Je </a:t>
            </a:r>
            <a:r>
              <a:rPr lang="fr-FR" sz="2400" b="1" dirty="0">
                <a:latin typeface="Arial" panose="020B0604020202020204" pitchFamily="34" charset="0"/>
                <a:ea typeface="Calibri" panose="020F0502020204030204" pitchFamily="34" charset="0"/>
                <a:cs typeface="Arial" panose="020B0604020202020204" pitchFamily="34" charset="0"/>
              </a:rPr>
              <a:t>(venir) </a:t>
            </a:r>
            <a:r>
              <a:rPr lang="fr-FR" sz="2400" dirty="0">
                <a:latin typeface="Arial" panose="020B0604020202020204" pitchFamily="34" charset="0"/>
                <a:ea typeface="Calibri" panose="020F0502020204030204" pitchFamily="34" charset="0"/>
                <a:cs typeface="Arial" panose="020B0604020202020204" pitchFamily="34" charset="0"/>
              </a:rPr>
              <a:t>__________________ avec toi pour accompagner Tom chez le médecin.</a:t>
            </a:r>
          </a:p>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Ils </a:t>
            </a:r>
            <a:r>
              <a:rPr lang="fr-FR" sz="2400" b="1" dirty="0">
                <a:latin typeface="Arial" panose="020B0604020202020204" pitchFamily="34" charset="0"/>
                <a:ea typeface="Calibri" panose="020F0502020204030204" pitchFamily="34" charset="0"/>
                <a:cs typeface="Arial" panose="020B0604020202020204" pitchFamily="34" charset="0"/>
              </a:rPr>
              <a:t>(aller) </a:t>
            </a:r>
            <a:r>
              <a:rPr lang="fr-FR" sz="2400" dirty="0">
                <a:latin typeface="Arial" panose="020B0604020202020204" pitchFamily="34" charset="0"/>
                <a:ea typeface="Calibri" panose="020F0502020204030204" pitchFamily="34" charset="0"/>
                <a:cs typeface="Arial" panose="020B0604020202020204" pitchFamily="34" charset="0"/>
              </a:rPr>
              <a:t>___________________ au nouveau cinéma de quartier.</a:t>
            </a:r>
          </a:p>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Tu </a:t>
            </a:r>
            <a:r>
              <a:rPr lang="fr-FR" sz="2400" b="1" dirty="0">
                <a:latin typeface="Arial" panose="020B0604020202020204" pitchFamily="34" charset="0"/>
                <a:ea typeface="Calibri" panose="020F0502020204030204" pitchFamily="34" charset="0"/>
                <a:cs typeface="Arial" panose="020B0604020202020204" pitchFamily="34" charset="0"/>
              </a:rPr>
              <a:t>(vouloir) </a:t>
            </a:r>
            <a:r>
              <a:rPr lang="fr-FR" sz="2400" dirty="0">
                <a:latin typeface="Arial" panose="020B0604020202020204" pitchFamily="34" charset="0"/>
                <a:ea typeface="Calibri" panose="020F0502020204030204" pitchFamily="34" charset="0"/>
                <a:cs typeface="Arial" panose="020B0604020202020204" pitchFamily="34" charset="0"/>
              </a:rPr>
              <a:t>____________________ goûter ce nouveau parfum de glace.</a:t>
            </a:r>
          </a:p>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Nous </a:t>
            </a:r>
            <a:r>
              <a:rPr lang="fr-FR" sz="2400" b="1" dirty="0">
                <a:latin typeface="Arial" panose="020B0604020202020204" pitchFamily="34" charset="0"/>
                <a:ea typeface="Calibri" panose="020F0502020204030204" pitchFamily="34" charset="0"/>
                <a:cs typeface="Arial" panose="020B0604020202020204" pitchFamily="34" charset="0"/>
              </a:rPr>
              <a:t>(parvenir) </a:t>
            </a:r>
            <a:r>
              <a:rPr lang="fr-FR" sz="2400" dirty="0">
                <a:latin typeface="Arial" panose="020B0604020202020204" pitchFamily="34" charset="0"/>
                <a:ea typeface="Calibri" panose="020F0502020204030204" pitchFamily="34" charset="0"/>
                <a:cs typeface="Arial" panose="020B0604020202020204" pitchFamily="34" charset="0"/>
              </a:rPr>
              <a:t>____________________ enfin à te joindre.</a:t>
            </a:r>
          </a:p>
          <a:p>
            <a:pPr>
              <a:lnSpc>
                <a:spcPct val="150000"/>
              </a:lnSpc>
              <a:spcAft>
                <a:spcPts val="800"/>
              </a:spcAft>
            </a:pPr>
            <a:endParaRPr lang="fr-FR" sz="2400" dirty="0">
              <a:latin typeface="Arial" panose="020B0604020202020204" pitchFamily="34" charset="0"/>
              <a:ea typeface="Calibri" panose="020F050202020403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9356665-BDB3-48B9-B895-3CEBF9BA8194}"/>
              </a:ext>
            </a:extLst>
          </p:cNvPr>
          <p:cNvSpPr txBox="1"/>
          <p:nvPr/>
        </p:nvSpPr>
        <p:spPr>
          <a:xfrm>
            <a:off x="2533337" y="223645"/>
            <a:ext cx="8424473" cy="458780"/>
          </a:xfrm>
          <a:prstGeom prst="rect">
            <a:avLst/>
          </a:prstGeom>
          <a:solidFill>
            <a:schemeClr val="bg2"/>
          </a:solidFill>
        </p:spPr>
        <p:txBody>
          <a:bodyPr wrap="square" rtlCol="0">
            <a:spAutoFit/>
          </a:bodyPr>
          <a:lstStyle/>
          <a:p>
            <a:pPr algn="ctr">
              <a:lnSpc>
                <a:spcPct val="107000"/>
              </a:lnSpc>
              <a:spcAft>
                <a:spcPts val="800"/>
              </a:spcAft>
            </a:pPr>
            <a:r>
              <a:rPr lang="fr-FR" sz="2400" b="1">
                <a:latin typeface="Arial" panose="020B0604020202020204" pitchFamily="34" charset="0"/>
                <a:ea typeface="Calibri" panose="020F0502020204030204" pitchFamily="34" charset="0"/>
                <a:cs typeface="Arial" panose="020B0604020202020204" pitchFamily="34" charset="0"/>
              </a:rPr>
              <a:t>Conjugue les verbes irréguliers suivants au présent</a:t>
            </a:r>
            <a:endParaRPr lang="fr-FR" sz="24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310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5ED9D2-BA3A-40A8-A77E-2B00210F16A6}"/>
              </a:ext>
            </a:extLst>
          </p:cNvPr>
          <p:cNvSpPr txBox="1"/>
          <p:nvPr/>
        </p:nvSpPr>
        <p:spPr>
          <a:xfrm>
            <a:off x="614596" y="2301787"/>
            <a:ext cx="10962807" cy="1815882"/>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Orthographe</a:t>
            </a:r>
          </a:p>
          <a:p>
            <a:pPr algn="ctr"/>
            <a:endParaRPr lang="fr-FR" sz="28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rPr>
              <a:t>J’apprends à mémoriser pour écrire sans faire d’erreurs</a:t>
            </a:r>
          </a:p>
          <a:p>
            <a:pPr algn="ct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36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mpImg" descr="Boy Exercice d'apprentissage de l'école Banque d'images - 33384901">
            <a:extLst>
              <a:ext uri="{FF2B5EF4-FFF2-40B4-BE49-F238E27FC236}">
                <a16:creationId xmlns:a16="http://schemas.microsoft.com/office/drawing/2014/main" id="{BADCB27B-8D25-4806-A473-AEC9A732DE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569" y="107276"/>
            <a:ext cx="1359535" cy="143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2E111BBA-2534-4587-8D5A-30F007CCD3F0}"/>
              </a:ext>
            </a:extLst>
          </p:cNvPr>
          <p:cNvSpPr txBox="1"/>
          <p:nvPr/>
        </p:nvSpPr>
        <p:spPr>
          <a:xfrm>
            <a:off x="5621430" y="67023"/>
            <a:ext cx="1647229"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Dictée</a:t>
            </a:r>
          </a:p>
        </p:txBody>
      </p:sp>
      <p:pic>
        <p:nvPicPr>
          <p:cNvPr id="8" name="Picture 4">
            <a:extLst>
              <a:ext uri="{FF2B5EF4-FFF2-40B4-BE49-F238E27FC236}">
                <a16:creationId xmlns:a16="http://schemas.microsoft.com/office/drawing/2014/main" id="{2C75A7E0-BAEB-4427-90D8-1ABACD6118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010"/>
          <a:stretch/>
        </p:blipFill>
        <p:spPr bwMode="auto">
          <a:xfrm>
            <a:off x="63041" y="2584492"/>
            <a:ext cx="12128959" cy="397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a:extLst>
              <a:ext uri="{FF2B5EF4-FFF2-40B4-BE49-F238E27FC236}">
                <a16:creationId xmlns:a16="http://schemas.microsoft.com/office/drawing/2014/main" id="{C8F45FB4-6661-4DAC-94F6-F709FEBDD9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71217" y="622852"/>
            <a:ext cx="8761825" cy="3644347"/>
          </a:xfrm>
          <a:prstGeom prst="rect">
            <a:avLst/>
          </a:prstGeom>
          <a:noFill/>
          <a:ln>
            <a:noFill/>
          </a:ln>
        </p:spPr>
      </p:pic>
    </p:spTree>
    <p:extLst>
      <p:ext uri="{BB962C8B-B14F-4D97-AF65-F5344CB8AC3E}">
        <p14:creationId xmlns:p14="http://schemas.microsoft.com/office/powerpoint/2010/main" val="12172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4210619-0E42-4447-9059-369C00681230}"/>
              </a:ext>
            </a:extLst>
          </p:cNvPr>
          <p:cNvSpPr txBox="1"/>
          <p:nvPr/>
        </p:nvSpPr>
        <p:spPr>
          <a:xfrm>
            <a:off x="404191" y="277752"/>
            <a:ext cx="11383617" cy="6302495"/>
          </a:xfrm>
          <a:prstGeom prst="rect">
            <a:avLst/>
          </a:prstGeom>
          <a:solidFill>
            <a:schemeClr val="accent5">
              <a:lumMod val="20000"/>
              <a:lumOff val="80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Pour terminer</a:t>
            </a:r>
          </a:p>
          <a:p>
            <a:pPr algn="ctr"/>
            <a:endParaRPr lang="fr-FR" sz="2400" dirty="0">
              <a:latin typeface="Arial" panose="020B0604020202020204" pitchFamily="34" charset="0"/>
              <a:cs typeface="Arial" panose="020B0604020202020204" pitchFamily="34" charset="0"/>
            </a:endParaRPr>
          </a:p>
          <a:p>
            <a:r>
              <a:rPr lang="fr-FR" sz="2400" i="1" dirty="0">
                <a:latin typeface="Arial" panose="020B0604020202020204" pitchFamily="34" charset="0"/>
                <a:cs typeface="Arial" panose="020B0604020202020204" pitchFamily="34" charset="0"/>
              </a:rPr>
              <a:t>Je</a:t>
            </a:r>
            <a:r>
              <a:rPr lang="fr-FR" i="1" dirty="0"/>
              <a:t> </a:t>
            </a:r>
            <a:r>
              <a:rPr lang="fr-FR" sz="2400" i="1" dirty="0">
                <a:latin typeface="Arial" panose="020B0604020202020204" pitchFamily="34" charset="0"/>
                <a:cs typeface="Arial" panose="020B0604020202020204" pitchFamily="34" charset="0"/>
              </a:rPr>
              <a:t>vous propose de lire cette suite afin que vous compreniez comment va se dérouler la rencontre entre l’ogre et </a:t>
            </a:r>
            <a:r>
              <a:rPr lang="fr-FR" sz="2400" i="1" dirty="0" err="1">
                <a:latin typeface="Arial" panose="020B0604020202020204" pitchFamily="34" charset="0"/>
                <a:cs typeface="Arial" panose="020B0604020202020204" pitchFamily="34" charset="0"/>
              </a:rPr>
              <a:t>Zeralda</a:t>
            </a:r>
            <a:r>
              <a:rPr lang="fr-FR" sz="2400" i="1" dirty="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pPr>
              <a:lnSpc>
                <a:spcPct val="150000"/>
              </a:lnSpc>
            </a:pPr>
            <a:r>
              <a:rPr lang="fr-FR" sz="2400" dirty="0">
                <a:latin typeface="Arial" panose="020B0604020202020204" pitchFamily="34" charset="0"/>
                <a:cs typeface="Arial" panose="020B0604020202020204" pitchFamily="34" charset="0"/>
              </a:rPr>
              <a:t>« Oh, pauvre homme ! » s’écria </a:t>
            </a:r>
            <a:r>
              <a:rPr lang="fr-FR" sz="2400" dirty="0" err="1">
                <a:latin typeface="Arial" panose="020B0604020202020204" pitchFamily="34" charset="0"/>
                <a:cs typeface="Arial" panose="020B0604020202020204" pitchFamily="34" charset="0"/>
              </a:rPr>
              <a:t>Zeralda</a:t>
            </a:r>
            <a:r>
              <a:rPr lang="fr-FR" sz="2400" dirty="0">
                <a:latin typeface="Arial" panose="020B0604020202020204" pitchFamily="34" charset="0"/>
                <a:cs typeface="Arial" panose="020B0604020202020204" pitchFamily="34" charset="0"/>
              </a:rPr>
              <a:t>.</a:t>
            </a:r>
          </a:p>
          <a:p>
            <a:pPr>
              <a:lnSpc>
                <a:spcPct val="150000"/>
              </a:lnSpc>
            </a:pPr>
            <a:r>
              <a:rPr lang="fr-FR" sz="2400" dirty="0">
                <a:latin typeface="Arial" panose="020B0604020202020204" pitchFamily="34" charset="0"/>
                <a:cs typeface="Arial" panose="020B0604020202020204" pitchFamily="34" charset="0"/>
              </a:rPr>
              <a:t>Elle courut chercher un seau d’eau à un ruisseau voisin et lava le visage du géant blessé.</a:t>
            </a:r>
          </a:p>
          <a:p>
            <a:pPr>
              <a:lnSpc>
                <a:spcPct val="150000"/>
              </a:lnSpc>
            </a:pP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Grrrr</a:t>
            </a:r>
            <a:r>
              <a:rPr lang="fr-FR" sz="2400" dirty="0">
                <a:latin typeface="Arial" panose="020B0604020202020204" pitchFamily="34" charset="0"/>
                <a:cs typeface="Arial" panose="020B0604020202020204" pitchFamily="34" charset="0"/>
              </a:rPr>
              <a:t>, petite fille ! Oh, ma tête ! </a:t>
            </a:r>
            <a:r>
              <a:rPr lang="fr-FR" sz="2400" dirty="0" err="1">
                <a:latin typeface="Arial" panose="020B0604020202020204" pitchFamily="34" charset="0"/>
                <a:cs typeface="Arial" panose="020B0604020202020204" pitchFamily="34" charset="0"/>
              </a:rPr>
              <a:t>Grrrr</a:t>
            </a:r>
            <a:r>
              <a:rPr lang="fr-FR" sz="2400" dirty="0">
                <a:latin typeface="Arial" panose="020B0604020202020204" pitchFamily="34" charset="0"/>
                <a:cs typeface="Arial" panose="020B0604020202020204" pitchFamily="34" charset="0"/>
              </a:rPr>
              <a:t>, j’ai tellement faim ! » disait l’ogre en gémissant.</a:t>
            </a:r>
          </a:p>
          <a:p>
            <a:pPr>
              <a:lnSpc>
                <a:spcPct val="150000"/>
              </a:lnSpc>
            </a:pPr>
            <a:r>
              <a:rPr lang="fr-FR" sz="2400" dirty="0">
                <a:latin typeface="Arial" panose="020B0604020202020204" pitchFamily="34" charset="0"/>
                <a:cs typeface="Arial" panose="020B0604020202020204" pitchFamily="34" charset="0"/>
              </a:rPr>
              <a:t>« Ce pauvre homme meurt de faim », pensa </a:t>
            </a:r>
            <a:r>
              <a:rPr lang="fr-FR" sz="2400" dirty="0" err="1">
                <a:latin typeface="Arial" panose="020B0604020202020204" pitchFamily="34" charset="0"/>
                <a:cs typeface="Arial" panose="020B0604020202020204" pitchFamily="34" charset="0"/>
              </a:rPr>
              <a:t>Zeralda</a:t>
            </a:r>
            <a:r>
              <a:rPr lang="fr-FR" sz="2400" dirty="0">
                <a:latin typeface="Arial" panose="020B0604020202020204" pitchFamily="34" charset="0"/>
                <a:cs typeface="Arial" panose="020B0604020202020204" pitchFamily="34" charset="0"/>
              </a:rPr>
              <a:t>.</a:t>
            </a:r>
          </a:p>
          <a:p>
            <a:pPr>
              <a:lnSpc>
                <a:spcPct val="150000"/>
              </a:lnSpc>
            </a:pPr>
            <a:r>
              <a:rPr lang="fr-FR" sz="2400" dirty="0">
                <a:latin typeface="Arial" panose="020B0604020202020204" pitchFamily="34" charset="0"/>
                <a:cs typeface="Arial" panose="020B0604020202020204" pitchFamily="34" charset="0"/>
              </a:rPr>
              <a:t>Et, sans perdre un instant, elle prit quelques pots dans la charrette, rassembla quelques branches de bois mort, fit du feu, et commença à cuisiner.</a:t>
            </a:r>
          </a:p>
        </p:txBody>
      </p:sp>
    </p:spTree>
    <p:extLst>
      <p:ext uri="{BB962C8B-B14F-4D97-AF65-F5344CB8AC3E}">
        <p14:creationId xmlns:p14="http://schemas.microsoft.com/office/powerpoint/2010/main" val="416577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BA484F-8FBB-4FB6-8085-63F7D544E7B0}"/>
              </a:ext>
            </a:extLst>
          </p:cNvPr>
          <p:cNvSpPr txBox="1"/>
          <p:nvPr/>
        </p:nvSpPr>
        <p:spPr>
          <a:xfrm>
            <a:off x="1755913" y="345036"/>
            <a:ext cx="8561794" cy="461665"/>
          </a:xfrm>
          <a:prstGeom prst="rect">
            <a:avLst/>
          </a:prstGeom>
          <a:solidFill>
            <a:schemeClr val="accent1">
              <a:lumMod val="20000"/>
              <a:lumOff val="80000"/>
            </a:schemeClr>
          </a:solidFill>
        </p:spPr>
        <p:txBody>
          <a:bodyPr wrap="square" rtlCol="0">
            <a:spAutoFit/>
          </a:bodyPr>
          <a:lstStyle/>
          <a:p>
            <a:pPr algn="ctr"/>
            <a:r>
              <a:rPr lang="fr-FR" sz="2400" dirty="0">
                <a:latin typeface="Arial" panose="020B0604020202020204" pitchFamily="34" charset="0"/>
                <a:cs typeface="Arial" panose="020B0604020202020204" pitchFamily="34" charset="0"/>
              </a:rPr>
              <a:t>Bilan de conjugaison (2)</a:t>
            </a:r>
          </a:p>
        </p:txBody>
      </p:sp>
      <p:sp>
        <p:nvSpPr>
          <p:cNvPr id="5" name="ZoneTexte 4">
            <a:extLst>
              <a:ext uri="{FF2B5EF4-FFF2-40B4-BE49-F238E27FC236}">
                <a16:creationId xmlns:a16="http://schemas.microsoft.com/office/drawing/2014/main" id="{01FB4ACF-0F80-4B7D-8B0F-E10A3148D8E8}"/>
              </a:ext>
            </a:extLst>
          </p:cNvPr>
          <p:cNvSpPr txBox="1"/>
          <p:nvPr/>
        </p:nvSpPr>
        <p:spPr>
          <a:xfrm>
            <a:off x="1999420" y="1720840"/>
            <a:ext cx="8193159" cy="3416320"/>
          </a:xfrm>
          <a:prstGeom prst="rect">
            <a:avLst/>
          </a:prstGeom>
          <a:solidFill>
            <a:schemeClr val="bg1">
              <a:lumMod val="95000"/>
            </a:schemeClr>
          </a:solidFill>
        </p:spPr>
        <p:txBody>
          <a:bodyPr wrap="square" rtlCol="0">
            <a:spAutoFit/>
          </a:bodyPr>
          <a:lstStyle/>
          <a:p>
            <a:pPr marL="285750" indent="-28575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Lecture d’un texte</a:t>
            </a:r>
          </a:p>
          <a:p>
            <a:pPr algn="just"/>
            <a:r>
              <a:rPr lang="fr-FR" sz="2400" dirty="0">
                <a:latin typeface="Arial" panose="020B0604020202020204" pitchFamily="34" charset="0"/>
                <a:cs typeface="Arial" panose="020B0604020202020204" pitchFamily="34" charset="0"/>
              </a:rPr>
              <a:t>- Comprendre le sens d’un texte en sélectionnant des mots</a:t>
            </a:r>
          </a:p>
          <a:p>
            <a:pPr algn="just"/>
            <a:endParaRPr lang="fr-F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Conjugaison</a:t>
            </a:r>
          </a:p>
          <a:p>
            <a:pPr algn="just"/>
            <a:r>
              <a:rPr lang="fr-FR" sz="2400" dirty="0">
                <a:latin typeface="Arial" panose="020B0604020202020204" pitchFamily="34" charset="0"/>
                <a:cs typeface="Arial" panose="020B0604020202020204" pitchFamily="34" charset="0"/>
              </a:rPr>
              <a:t>- Conjuguer des verbes irréguliers au présent</a:t>
            </a:r>
          </a:p>
          <a:p>
            <a:pPr algn="just"/>
            <a:endParaRPr lang="fr-F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Orthographe</a:t>
            </a:r>
          </a:p>
          <a:p>
            <a:pPr algn="just"/>
            <a:r>
              <a:rPr lang="fr-FR" sz="2400" dirty="0">
                <a:latin typeface="Arial" panose="020B0604020202020204" pitchFamily="34" charset="0"/>
                <a:cs typeface="Arial" panose="020B0604020202020204" pitchFamily="34" charset="0"/>
              </a:rPr>
              <a:t>- Écrire sous la dictée et corriger en comparant </a:t>
            </a:r>
          </a:p>
          <a:p>
            <a:pPr algn="just"/>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3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A389E0-EEF4-414B-BFA8-AC18BD17A43A}"/>
              </a:ext>
            </a:extLst>
          </p:cNvPr>
          <p:cNvSpPr txBox="1"/>
          <p:nvPr/>
        </p:nvSpPr>
        <p:spPr>
          <a:xfrm>
            <a:off x="2806889" y="2770496"/>
            <a:ext cx="6578221" cy="523220"/>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Lecture : je lis et je comprends</a:t>
            </a:r>
          </a:p>
        </p:txBody>
      </p:sp>
      <p:graphicFrame>
        <p:nvGraphicFramePr>
          <p:cNvPr id="3" name="Diagramme 2">
            <a:extLst>
              <a:ext uri="{FF2B5EF4-FFF2-40B4-BE49-F238E27FC236}">
                <a16:creationId xmlns:a16="http://schemas.microsoft.com/office/drawing/2014/main" id="{90A30E11-42E8-40A9-9D3A-C38987F09704}"/>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6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ffichage classe consigne je lis">
            <a:extLst>
              <a:ext uri="{FF2B5EF4-FFF2-40B4-BE49-F238E27FC236}">
                <a16:creationId xmlns:a16="http://schemas.microsoft.com/office/drawing/2014/main" id="{A7CE4C2A-1BF4-4ED5-9FA2-6AC8F80B6360}"/>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9068" y="111163"/>
            <a:ext cx="936000" cy="6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FB425F73-C2A6-42B3-9D18-0839CC192F3F}"/>
              </a:ext>
            </a:extLst>
          </p:cNvPr>
          <p:cNvSpPr/>
          <p:nvPr/>
        </p:nvSpPr>
        <p:spPr>
          <a:xfrm>
            <a:off x="450574" y="723163"/>
            <a:ext cx="11290852" cy="3555910"/>
          </a:xfrm>
          <a:prstGeom prst="rect">
            <a:avLst/>
          </a:prstGeom>
        </p:spPr>
        <p:txBody>
          <a:bodyPr wrap="square">
            <a:spAutoFit/>
          </a:bodyPr>
          <a:lstStyle/>
          <a:p>
            <a:pPr algn="just">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Dans une vallée </a:t>
            </a:r>
            <a:r>
              <a:rPr lang="fr-FR" sz="2400" b="1" dirty="0">
                <a:solidFill>
                  <a:srgbClr val="CC00FF"/>
                </a:solidFill>
                <a:latin typeface="Arial" panose="020B0604020202020204" pitchFamily="34" charset="0"/>
                <a:ea typeface="Calibri" panose="020F0502020204030204" pitchFamily="34" charset="0"/>
                <a:cs typeface="Arial" panose="020B0604020202020204" pitchFamily="34" charset="0"/>
              </a:rPr>
              <a:t>__________</a:t>
            </a:r>
            <a:r>
              <a:rPr lang="fr-FR" sz="2400" dirty="0">
                <a:latin typeface="Arial" panose="020B0604020202020204" pitchFamily="34" charset="0"/>
                <a:ea typeface="Calibri" panose="020F0502020204030204" pitchFamily="34" charset="0"/>
                <a:cs typeface="Arial" panose="020B0604020202020204" pitchFamily="34" charset="0"/>
              </a:rPr>
              <a:t>, une clairière s’ouvrait au milieu des bois.</a:t>
            </a:r>
          </a:p>
          <a:p>
            <a:pPr algn="just">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Là vivait un cultivateur avec </a:t>
            </a:r>
            <a:r>
              <a:rPr lang="fr-FR" sz="2400" b="1" dirty="0">
                <a:solidFill>
                  <a:srgbClr val="00B0F0"/>
                </a:solidFill>
                <a:latin typeface="Arial" panose="020B0604020202020204" pitchFamily="34" charset="0"/>
                <a:ea typeface="Calibri" panose="020F0502020204030204" pitchFamily="34" charset="0"/>
                <a:cs typeface="Arial" panose="020B0604020202020204" pitchFamily="34" charset="0"/>
              </a:rPr>
              <a:t>_______________</a:t>
            </a:r>
            <a:r>
              <a:rPr lang="fr-FR" sz="2400" dirty="0">
                <a:latin typeface="Arial" panose="020B0604020202020204" pitchFamily="34" charset="0"/>
                <a:ea typeface="Calibri" panose="020F0502020204030204" pitchFamily="34" charset="0"/>
                <a:cs typeface="Arial" panose="020B0604020202020204" pitchFamily="34" charset="0"/>
              </a:rPr>
              <a:t>, </a:t>
            </a:r>
            <a:r>
              <a:rPr lang="fr-FR" sz="2400" dirty="0" err="1">
                <a:latin typeface="Arial" panose="020B0604020202020204" pitchFamily="34" charset="0"/>
                <a:ea typeface="Calibri" panose="020F0502020204030204" pitchFamily="34" charset="0"/>
                <a:cs typeface="Arial" panose="020B0604020202020204" pitchFamily="34" charset="0"/>
              </a:rPr>
              <a:t>Zeralda</a:t>
            </a:r>
            <a:r>
              <a:rPr lang="fr-FR" sz="2400" dirty="0">
                <a:latin typeface="Arial" panose="020B0604020202020204" pitchFamily="34" charset="0"/>
                <a:ea typeface="Calibri" panose="020F0502020204030204" pitchFamily="34" charset="0"/>
                <a:cs typeface="Arial" panose="020B0604020202020204" pitchFamily="34" charset="0"/>
              </a:rPr>
              <a:t>. Ils n’avaient jamais entendu parler </a:t>
            </a:r>
            <a:r>
              <a:rPr lang="fr-FR" sz="2400" b="1"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rPr>
              <a:t>___________</a:t>
            </a:r>
            <a:r>
              <a:rPr lang="fr-FR" sz="24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r>
              <a:rPr lang="fr-FR" sz="2400" dirty="0" err="1">
                <a:latin typeface="Arial" panose="020B0604020202020204" pitchFamily="34" charset="0"/>
                <a:ea typeface="Calibri" panose="020F0502020204030204" pitchFamily="34" charset="0"/>
                <a:cs typeface="Arial" panose="020B0604020202020204" pitchFamily="34" charset="0"/>
              </a:rPr>
              <a:t>Zeralda</a:t>
            </a:r>
            <a:r>
              <a:rPr lang="fr-FR" sz="2400" dirty="0">
                <a:latin typeface="Arial" panose="020B0604020202020204" pitchFamily="34" charset="0"/>
                <a:ea typeface="Calibri" panose="020F0502020204030204" pitchFamily="34" charset="0"/>
                <a:cs typeface="Arial" panose="020B0604020202020204" pitchFamily="34" charset="0"/>
              </a:rPr>
              <a:t> aimait beaucoup faire </a:t>
            </a:r>
            <a:r>
              <a:rPr lang="fr-FR" sz="2400" b="1" dirty="0">
                <a:solidFill>
                  <a:srgbClr val="73E4F3"/>
                </a:solidFill>
                <a:latin typeface="Arial" panose="020B0604020202020204" pitchFamily="34" charset="0"/>
                <a:ea typeface="Calibri" panose="020F0502020204030204" pitchFamily="34" charset="0"/>
                <a:cs typeface="Arial" panose="020B0604020202020204" pitchFamily="34" charset="0"/>
              </a:rPr>
              <a:t>______________</a:t>
            </a:r>
            <a:r>
              <a:rPr lang="fr-FR" sz="2400" dirty="0">
                <a:latin typeface="Arial" panose="020B0604020202020204" pitchFamily="34" charset="0"/>
                <a:ea typeface="Calibri" panose="020F0502020204030204" pitchFamily="34" charset="0"/>
                <a:cs typeface="Arial" panose="020B0604020202020204" pitchFamily="34" charset="0"/>
              </a:rPr>
              <a:t>. À six ans, elle savait </a:t>
            </a:r>
          </a:p>
          <a:p>
            <a:pPr algn="just">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déjà faire friture et rôti, bouilli et farce, ragoût et grillade.</a:t>
            </a:r>
          </a:p>
          <a:p>
            <a:pPr algn="r">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Le géant de </a:t>
            </a:r>
            <a:r>
              <a:rPr lang="fr-FR" i="1" dirty="0" err="1">
                <a:latin typeface="Calibri" panose="020F0502020204030204" pitchFamily="34" charset="0"/>
                <a:ea typeface="Calibri" panose="020F0502020204030204" pitchFamily="34" charset="0"/>
                <a:cs typeface="Times New Roman" panose="02020603050405020304" pitchFamily="18" charset="0"/>
              </a:rPr>
              <a:t>Zeralda</a:t>
            </a:r>
            <a:r>
              <a:rPr lang="fr-FR" dirty="0">
                <a:latin typeface="Calibri" panose="020F0502020204030204" pitchFamily="34" charset="0"/>
                <a:ea typeface="Calibri" panose="020F0502020204030204" pitchFamily="34" charset="0"/>
                <a:cs typeface="Times New Roman" panose="02020603050405020304" pitchFamily="18" charset="0"/>
              </a:rPr>
              <a:t>, Tomi Ungerer, </a:t>
            </a:r>
            <a:r>
              <a:rPr lang="fr-FR" dirty="0">
                <a:latin typeface="Calibri" panose="020F0502020204030204" pitchFamily="34" charset="0"/>
                <a:ea typeface="Calibri" panose="020F0502020204030204" pitchFamily="34" charset="0"/>
                <a:cs typeface="Calibri" panose="020F0502020204030204" pitchFamily="34" charset="0"/>
              </a:rPr>
              <a:t>©L’</a:t>
            </a:r>
            <a:r>
              <a:rPr lang="fr-FR" dirty="0">
                <a:latin typeface="Calibri" panose="020F0502020204030204" pitchFamily="34" charset="0"/>
                <a:ea typeface="Calibri" panose="020F0502020204030204" pitchFamily="34" charset="0"/>
                <a:cs typeface="Times New Roman" panose="02020603050405020304" pitchFamily="18" charset="0"/>
              </a:rPr>
              <a:t>école des loisirs</a:t>
            </a:r>
          </a:p>
        </p:txBody>
      </p:sp>
      <p:sp>
        <p:nvSpPr>
          <p:cNvPr id="4" name="ZoneTexte 3">
            <a:extLst>
              <a:ext uri="{FF2B5EF4-FFF2-40B4-BE49-F238E27FC236}">
                <a16:creationId xmlns:a16="http://schemas.microsoft.com/office/drawing/2014/main" id="{6E949240-F602-42A5-A113-04942E968178}"/>
              </a:ext>
            </a:extLst>
          </p:cNvPr>
          <p:cNvSpPr txBox="1"/>
          <p:nvPr/>
        </p:nvSpPr>
        <p:spPr>
          <a:xfrm>
            <a:off x="3525078" y="145008"/>
            <a:ext cx="5764696" cy="461665"/>
          </a:xfrm>
          <a:prstGeom prst="rect">
            <a:avLst/>
          </a:prstGeom>
          <a:solidFill>
            <a:schemeClr val="bg2"/>
          </a:solidFill>
        </p:spPr>
        <p:txBody>
          <a:bodyPr wrap="square" rtlCol="0">
            <a:spAutoFit/>
          </a:bodyPr>
          <a:lstStyle/>
          <a:p>
            <a:pPr algn="ctr"/>
            <a:r>
              <a:rPr lang="fr-FR" sz="2400" b="1" dirty="0">
                <a:latin typeface="Arial" panose="020B0604020202020204" pitchFamily="34" charset="0"/>
                <a:cs typeface="Arial" panose="020B0604020202020204" pitchFamily="34" charset="0"/>
              </a:rPr>
              <a:t>Choisis</a:t>
            </a: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les mots qui conviennent </a:t>
            </a:r>
          </a:p>
        </p:txBody>
      </p:sp>
      <p:sp>
        <p:nvSpPr>
          <p:cNvPr id="6" name="ZoneTexte 5">
            <a:extLst>
              <a:ext uri="{FF2B5EF4-FFF2-40B4-BE49-F238E27FC236}">
                <a16:creationId xmlns:a16="http://schemas.microsoft.com/office/drawing/2014/main" id="{6E3B3DF6-80CC-4E47-A395-A784D9515F1D}"/>
              </a:ext>
            </a:extLst>
          </p:cNvPr>
          <p:cNvSpPr txBox="1"/>
          <p:nvPr/>
        </p:nvSpPr>
        <p:spPr>
          <a:xfrm>
            <a:off x="240332" y="4395563"/>
            <a:ext cx="1108289" cy="430887"/>
          </a:xfrm>
          <a:prstGeom prst="rect">
            <a:avLst/>
          </a:prstGeom>
          <a:solidFill>
            <a:srgbClr val="CC00FF"/>
          </a:solidFill>
        </p:spPr>
        <p:txBody>
          <a:bodyPr wrap="square" rtlCol="0">
            <a:spAutoFit/>
          </a:bodyPr>
          <a:lstStyle/>
          <a:p>
            <a:pPr algn="ctr"/>
            <a:r>
              <a:rPr lang="fr-FR" sz="2200" dirty="0">
                <a:latin typeface="Arial" panose="020B0604020202020204" pitchFamily="34" charset="0"/>
                <a:cs typeface="Arial" panose="020B0604020202020204" pitchFamily="34" charset="0"/>
              </a:rPr>
              <a:t>voisine</a:t>
            </a:r>
          </a:p>
        </p:txBody>
      </p:sp>
      <p:sp>
        <p:nvSpPr>
          <p:cNvPr id="7" name="ZoneTexte 6">
            <a:extLst>
              <a:ext uri="{FF2B5EF4-FFF2-40B4-BE49-F238E27FC236}">
                <a16:creationId xmlns:a16="http://schemas.microsoft.com/office/drawing/2014/main" id="{BBA21C1D-558C-41D4-A0EC-0D79073BFB45}"/>
              </a:ext>
            </a:extLst>
          </p:cNvPr>
          <p:cNvSpPr txBox="1"/>
          <p:nvPr/>
        </p:nvSpPr>
        <p:spPr>
          <a:xfrm>
            <a:off x="1501461" y="4403414"/>
            <a:ext cx="1280568" cy="430887"/>
          </a:xfrm>
          <a:prstGeom prst="rect">
            <a:avLst/>
          </a:prstGeom>
          <a:solidFill>
            <a:srgbClr val="CC00FF"/>
          </a:solidFill>
        </p:spPr>
        <p:txBody>
          <a:bodyPr wrap="square" rtlCol="0">
            <a:spAutoFit/>
          </a:bodyPr>
          <a:lstStyle/>
          <a:p>
            <a:pPr algn="ctr"/>
            <a:r>
              <a:rPr lang="fr-FR" sz="2200" dirty="0">
                <a:latin typeface="Arial" panose="020B0604020202020204" pitchFamily="34" charset="0"/>
                <a:cs typeface="Arial" panose="020B0604020202020204" pitchFamily="34" charset="0"/>
              </a:rPr>
              <a:t>éloignée</a:t>
            </a:r>
          </a:p>
        </p:txBody>
      </p:sp>
      <p:sp>
        <p:nvSpPr>
          <p:cNvPr id="8" name="ZoneTexte 7">
            <a:extLst>
              <a:ext uri="{FF2B5EF4-FFF2-40B4-BE49-F238E27FC236}">
                <a16:creationId xmlns:a16="http://schemas.microsoft.com/office/drawing/2014/main" id="{790F98D5-20B6-47BD-862A-8E32D73F62FB}"/>
              </a:ext>
            </a:extLst>
          </p:cNvPr>
          <p:cNvSpPr txBox="1"/>
          <p:nvPr/>
        </p:nvSpPr>
        <p:spPr>
          <a:xfrm>
            <a:off x="2933582" y="4403414"/>
            <a:ext cx="1519107" cy="430887"/>
          </a:xfrm>
          <a:prstGeom prst="rect">
            <a:avLst/>
          </a:prstGeom>
          <a:solidFill>
            <a:srgbClr val="CC00FF"/>
          </a:solidFill>
        </p:spPr>
        <p:txBody>
          <a:bodyPr wrap="square" rtlCol="0">
            <a:spAutoFit/>
          </a:bodyPr>
          <a:lstStyle/>
          <a:p>
            <a:pPr algn="ctr"/>
            <a:r>
              <a:rPr lang="fr-FR" sz="2200" dirty="0">
                <a:latin typeface="Arial" panose="020B0604020202020204" pitchFamily="34" charset="0"/>
                <a:cs typeface="Arial" panose="020B0604020202020204" pitchFamily="34" charset="0"/>
              </a:rPr>
              <a:t>effrayant</a:t>
            </a:r>
          </a:p>
        </p:txBody>
      </p:sp>
      <p:sp>
        <p:nvSpPr>
          <p:cNvPr id="9" name="ZoneTexte 8">
            <a:extLst>
              <a:ext uri="{FF2B5EF4-FFF2-40B4-BE49-F238E27FC236}">
                <a16:creationId xmlns:a16="http://schemas.microsoft.com/office/drawing/2014/main" id="{361D9797-82EF-4872-B4B2-0840C0DC74C7}"/>
              </a:ext>
            </a:extLst>
          </p:cNvPr>
          <p:cNvSpPr txBox="1"/>
          <p:nvPr/>
        </p:nvSpPr>
        <p:spPr>
          <a:xfrm>
            <a:off x="5203004" y="4395561"/>
            <a:ext cx="2054084" cy="430887"/>
          </a:xfrm>
          <a:prstGeom prst="rect">
            <a:avLst/>
          </a:prstGeom>
          <a:solidFill>
            <a:srgbClr val="00B0F0"/>
          </a:solidFill>
        </p:spPr>
        <p:txBody>
          <a:bodyPr wrap="square" rtlCol="0">
            <a:spAutoFit/>
          </a:bodyPr>
          <a:lstStyle/>
          <a:p>
            <a:pPr algn="ctr"/>
            <a:r>
              <a:rPr lang="fr-FR" sz="2200" dirty="0">
                <a:latin typeface="Arial" panose="020B0604020202020204" pitchFamily="34" charset="0"/>
                <a:cs typeface="Arial" panose="020B0604020202020204" pitchFamily="34" charset="0"/>
              </a:rPr>
              <a:t>sa fille unique</a:t>
            </a:r>
          </a:p>
        </p:txBody>
      </p:sp>
      <p:sp>
        <p:nvSpPr>
          <p:cNvPr id="10" name="ZoneTexte 9">
            <a:extLst>
              <a:ext uri="{FF2B5EF4-FFF2-40B4-BE49-F238E27FC236}">
                <a16:creationId xmlns:a16="http://schemas.microsoft.com/office/drawing/2014/main" id="{AD2D8AFA-D5F8-482D-BB0E-FDDBC03C75E2}"/>
              </a:ext>
            </a:extLst>
          </p:cNvPr>
          <p:cNvSpPr txBox="1"/>
          <p:nvPr/>
        </p:nvSpPr>
        <p:spPr>
          <a:xfrm>
            <a:off x="7430104" y="4403414"/>
            <a:ext cx="1655298" cy="430887"/>
          </a:xfrm>
          <a:prstGeom prst="rect">
            <a:avLst/>
          </a:prstGeom>
          <a:solidFill>
            <a:srgbClr val="00B0F0"/>
          </a:solidFill>
        </p:spPr>
        <p:txBody>
          <a:bodyPr wrap="square" rtlCol="0">
            <a:spAutoFit/>
          </a:bodyPr>
          <a:lstStyle/>
          <a:p>
            <a:pPr algn="ctr"/>
            <a:r>
              <a:rPr lang="fr-FR" sz="2200" dirty="0">
                <a:latin typeface="Arial" panose="020B0604020202020204" pitchFamily="34" charset="0"/>
                <a:cs typeface="Arial" panose="020B0604020202020204" pitchFamily="34" charset="0"/>
              </a:rPr>
              <a:t>sa femme</a:t>
            </a:r>
          </a:p>
        </p:txBody>
      </p:sp>
      <p:sp>
        <p:nvSpPr>
          <p:cNvPr id="11" name="ZoneTexte 10">
            <a:extLst>
              <a:ext uri="{FF2B5EF4-FFF2-40B4-BE49-F238E27FC236}">
                <a16:creationId xmlns:a16="http://schemas.microsoft.com/office/drawing/2014/main" id="{61263058-A012-4053-926B-097A0D55C260}"/>
              </a:ext>
            </a:extLst>
          </p:cNvPr>
          <p:cNvSpPr txBox="1"/>
          <p:nvPr/>
        </p:nvSpPr>
        <p:spPr>
          <a:xfrm>
            <a:off x="9258418" y="4395562"/>
            <a:ext cx="2617302" cy="430887"/>
          </a:xfrm>
          <a:prstGeom prst="rect">
            <a:avLst/>
          </a:prstGeom>
          <a:solidFill>
            <a:srgbClr val="00B0F0"/>
          </a:solidFill>
        </p:spPr>
        <p:txBody>
          <a:bodyPr wrap="square" rtlCol="0">
            <a:spAutoFit/>
          </a:bodyPr>
          <a:lstStyle/>
          <a:p>
            <a:pPr algn="ctr"/>
            <a:r>
              <a:rPr lang="fr-FR" sz="2200" dirty="0">
                <a:latin typeface="Arial" panose="020B0604020202020204" pitchFamily="34" charset="0"/>
                <a:cs typeface="Arial" panose="020B0604020202020204" pitchFamily="34" charset="0"/>
              </a:rPr>
              <a:t>son garçon fragile</a:t>
            </a:r>
          </a:p>
        </p:txBody>
      </p:sp>
      <p:sp>
        <p:nvSpPr>
          <p:cNvPr id="12" name="ZoneTexte 11">
            <a:extLst>
              <a:ext uri="{FF2B5EF4-FFF2-40B4-BE49-F238E27FC236}">
                <a16:creationId xmlns:a16="http://schemas.microsoft.com/office/drawing/2014/main" id="{9165C655-5E87-41E8-86C0-BB9DC5558A19}"/>
              </a:ext>
            </a:extLst>
          </p:cNvPr>
          <p:cNvSpPr txBox="1"/>
          <p:nvPr/>
        </p:nvSpPr>
        <p:spPr>
          <a:xfrm>
            <a:off x="240332" y="5205006"/>
            <a:ext cx="2146452" cy="430887"/>
          </a:xfrm>
          <a:prstGeom prst="rect">
            <a:avLst/>
          </a:prstGeom>
          <a:solidFill>
            <a:schemeClr val="accent4">
              <a:lumMod val="60000"/>
              <a:lumOff val="40000"/>
            </a:schemeClr>
          </a:solidFill>
        </p:spPr>
        <p:txBody>
          <a:bodyPr wrap="square" rtlCol="0">
            <a:spAutoFit/>
          </a:bodyPr>
          <a:lstStyle/>
          <a:p>
            <a:pPr algn="ctr"/>
            <a:r>
              <a:rPr lang="fr-FR" sz="2200" dirty="0">
                <a:latin typeface="Arial" panose="020B0604020202020204" pitchFamily="34" charset="0"/>
                <a:cs typeface="Arial" panose="020B0604020202020204" pitchFamily="34" charset="0"/>
              </a:rPr>
              <a:t>du petit poucet</a:t>
            </a:r>
          </a:p>
        </p:txBody>
      </p:sp>
      <p:sp>
        <p:nvSpPr>
          <p:cNvPr id="13" name="ZoneTexte 12">
            <a:extLst>
              <a:ext uri="{FF2B5EF4-FFF2-40B4-BE49-F238E27FC236}">
                <a16:creationId xmlns:a16="http://schemas.microsoft.com/office/drawing/2014/main" id="{663559A3-3177-4819-AC43-88335FAC3E4A}"/>
              </a:ext>
            </a:extLst>
          </p:cNvPr>
          <p:cNvSpPr txBox="1"/>
          <p:nvPr/>
        </p:nvSpPr>
        <p:spPr>
          <a:xfrm>
            <a:off x="2539209" y="5205006"/>
            <a:ext cx="2146452" cy="430887"/>
          </a:xfrm>
          <a:prstGeom prst="rect">
            <a:avLst/>
          </a:prstGeom>
          <a:solidFill>
            <a:schemeClr val="accent4">
              <a:lumMod val="60000"/>
              <a:lumOff val="40000"/>
            </a:schemeClr>
          </a:solidFill>
        </p:spPr>
        <p:txBody>
          <a:bodyPr wrap="square" rtlCol="0">
            <a:spAutoFit/>
          </a:bodyPr>
          <a:lstStyle/>
          <a:p>
            <a:pPr algn="ctr"/>
            <a:r>
              <a:rPr lang="fr-FR" sz="2200" dirty="0">
                <a:latin typeface="Arial" panose="020B0604020202020204" pitchFamily="34" charset="0"/>
                <a:cs typeface="Arial" panose="020B0604020202020204" pitchFamily="34" charset="0"/>
              </a:rPr>
              <a:t>de la sorcière</a:t>
            </a:r>
          </a:p>
        </p:txBody>
      </p:sp>
      <p:sp>
        <p:nvSpPr>
          <p:cNvPr id="14" name="ZoneTexte 13">
            <a:extLst>
              <a:ext uri="{FF2B5EF4-FFF2-40B4-BE49-F238E27FC236}">
                <a16:creationId xmlns:a16="http://schemas.microsoft.com/office/drawing/2014/main" id="{CB462A5F-40B9-4C08-8CFB-78F10E5BB7E9}"/>
              </a:ext>
            </a:extLst>
          </p:cNvPr>
          <p:cNvSpPr txBox="1"/>
          <p:nvPr/>
        </p:nvSpPr>
        <p:spPr>
          <a:xfrm>
            <a:off x="4838086" y="5205006"/>
            <a:ext cx="1444287" cy="430887"/>
          </a:xfrm>
          <a:prstGeom prst="rect">
            <a:avLst/>
          </a:prstGeom>
          <a:solidFill>
            <a:schemeClr val="accent4">
              <a:lumMod val="60000"/>
              <a:lumOff val="40000"/>
            </a:schemeClr>
          </a:solidFill>
        </p:spPr>
        <p:txBody>
          <a:bodyPr wrap="square" rtlCol="0">
            <a:spAutoFit/>
          </a:bodyPr>
          <a:lstStyle/>
          <a:p>
            <a:pPr algn="ctr"/>
            <a:r>
              <a:rPr lang="fr-FR" sz="2200" dirty="0">
                <a:latin typeface="Arial" panose="020B0604020202020204" pitchFamily="34" charset="0"/>
                <a:cs typeface="Arial" panose="020B0604020202020204" pitchFamily="34" charset="0"/>
              </a:rPr>
              <a:t>de l’ogre</a:t>
            </a:r>
          </a:p>
        </p:txBody>
      </p:sp>
      <p:sp>
        <p:nvSpPr>
          <p:cNvPr id="15" name="ZoneTexte 14">
            <a:extLst>
              <a:ext uri="{FF2B5EF4-FFF2-40B4-BE49-F238E27FC236}">
                <a16:creationId xmlns:a16="http://schemas.microsoft.com/office/drawing/2014/main" id="{8FFCF358-2723-4716-96E1-FB5677F9ABB4}"/>
              </a:ext>
            </a:extLst>
          </p:cNvPr>
          <p:cNvSpPr txBox="1"/>
          <p:nvPr/>
        </p:nvSpPr>
        <p:spPr>
          <a:xfrm>
            <a:off x="6781278" y="5205006"/>
            <a:ext cx="1655298" cy="430887"/>
          </a:xfrm>
          <a:prstGeom prst="rect">
            <a:avLst/>
          </a:prstGeom>
          <a:solidFill>
            <a:srgbClr val="73E4F3"/>
          </a:solidFill>
        </p:spPr>
        <p:txBody>
          <a:bodyPr wrap="square" rtlCol="0">
            <a:spAutoFit/>
          </a:bodyPr>
          <a:lstStyle/>
          <a:p>
            <a:pPr algn="ctr"/>
            <a:r>
              <a:rPr lang="fr-FR" sz="2200" dirty="0">
                <a:latin typeface="Arial" panose="020B0604020202020204" pitchFamily="34" charset="0"/>
                <a:cs typeface="Arial" panose="020B0604020202020204" pitchFamily="34" charset="0"/>
              </a:rPr>
              <a:t>des farces</a:t>
            </a:r>
          </a:p>
        </p:txBody>
      </p:sp>
      <p:sp>
        <p:nvSpPr>
          <p:cNvPr id="16" name="ZoneTexte 15">
            <a:extLst>
              <a:ext uri="{FF2B5EF4-FFF2-40B4-BE49-F238E27FC236}">
                <a16:creationId xmlns:a16="http://schemas.microsoft.com/office/drawing/2014/main" id="{1266D3D5-34F8-478B-ABF8-5C47F1032EDC}"/>
              </a:ext>
            </a:extLst>
          </p:cNvPr>
          <p:cNvSpPr txBox="1"/>
          <p:nvPr/>
        </p:nvSpPr>
        <p:spPr>
          <a:xfrm>
            <a:off x="8590199" y="5195608"/>
            <a:ext cx="1655298" cy="430887"/>
          </a:xfrm>
          <a:prstGeom prst="rect">
            <a:avLst/>
          </a:prstGeom>
          <a:solidFill>
            <a:srgbClr val="73E4F3"/>
          </a:solidFill>
        </p:spPr>
        <p:txBody>
          <a:bodyPr wrap="square" rtlCol="0">
            <a:spAutoFit/>
          </a:bodyPr>
          <a:lstStyle/>
          <a:p>
            <a:pPr algn="ctr"/>
            <a:r>
              <a:rPr lang="fr-FR" sz="2200" dirty="0">
                <a:latin typeface="Arial" panose="020B0604020202020204" pitchFamily="34" charset="0"/>
                <a:cs typeface="Arial" panose="020B0604020202020204" pitchFamily="34" charset="0"/>
              </a:rPr>
              <a:t>la cuisine</a:t>
            </a:r>
          </a:p>
        </p:txBody>
      </p:sp>
      <p:sp>
        <p:nvSpPr>
          <p:cNvPr id="17" name="ZoneTexte 16">
            <a:extLst>
              <a:ext uri="{FF2B5EF4-FFF2-40B4-BE49-F238E27FC236}">
                <a16:creationId xmlns:a16="http://schemas.microsoft.com/office/drawing/2014/main" id="{1FA37921-CA52-467D-BC3B-733B02D00A07}"/>
              </a:ext>
            </a:extLst>
          </p:cNvPr>
          <p:cNvSpPr txBox="1"/>
          <p:nvPr/>
        </p:nvSpPr>
        <p:spPr>
          <a:xfrm>
            <a:off x="10372822" y="5197590"/>
            <a:ext cx="1502898" cy="430887"/>
          </a:xfrm>
          <a:prstGeom prst="rect">
            <a:avLst/>
          </a:prstGeom>
          <a:solidFill>
            <a:srgbClr val="73E4F3"/>
          </a:solidFill>
        </p:spPr>
        <p:txBody>
          <a:bodyPr wrap="square" rtlCol="0">
            <a:spAutoFit/>
          </a:bodyPr>
          <a:lstStyle/>
          <a:p>
            <a:pPr algn="ctr"/>
            <a:r>
              <a:rPr lang="fr-FR" sz="2200" dirty="0">
                <a:latin typeface="Arial" panose="020B0604020202020204" pitchFamily="34" charset="0"/>
                <a:cs typeface="Arial" panose="020B0604020202020204" pitchFamily="34" charset="0"/>
              </a:rPr>
              <a:t>des bijoux</a:t>
            </a:r>
          </a:p>
        </p:txBody>
      </p:sp>
    </p:spTree>
    <p:extLst>
      <p:ext uri="{BB962C8B-B14F-4D97-AF65-F5344CB8AC3E}">
        <p14:creationId xmlns:p14="http://schemas.microsoft.com/office/powerpoint/2010/main" val="421423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grpId="0" nodeType="clickEffect">
                                  <p:stCondLst>
                                    <p:cond delay="0"/>
                                  </p:stCondLst>
                                  <p:childTnLst>
                                    <p:animMotion origin="layout" path="M 2.5E-6 -2.22222E-6 L -0.03047 -0.43078 " pathEditMode="relative" rAng="0" ptsTypes="AA">
                                      <p:cBhvr>
                                        <p:cTn id="21" dur="2000" fill="hold"/>
                                        <p:tgtEl>
                                          <p:spTgt spid="9"/>
                                        </p:tgtEl>
                                        <p:attrNameLst>
                                          <p:attrName>ppt_x</p:attrName>
                                          <p:attrName>ppt_y</p:attrName>
                                        </p:attrNameLst>
                                      </p:cBhvr>
                                      <p:rCtr x="-1523" y="-21551"/>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grpId="0" nodeType="clickEffect">
                                  <p:stCondLst>
                                    <p:cond delay="0"/>
                                  </p:stCondLst>
                                  <p:childTnLst>
                                    <p:animMotion origin="layout" path="M 4.16667E-7 2.22222E-6 L -0.18125 -0.46759 " pathEditMode="relative" rAng="0" ptsTypes="AA">
                                      <p:cBhvr>
                                        <p:cTn id="25" dur="2000" fill="hold"/>
                                        <p:tgtEl>
                                          <p:spTgt spid="14"/>
                                        </p:tgtEl>
                                        <p:attrNameLst>
                                          <p:attrName>ppt_x</p:attrName>
                                          <p:attrName>ppt_y</p:attrName>
                                        </p:attrNameLst>
                                      </p:cBhvr>
                                      <p:rCtr x="-9063" y="-23380"/>
                                    </p:animMotion>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0" nodeType="clickEffect">
                                  <p:stCondLst>
                                    <p:cond delay="0"/>
                                  </p:stCondLst>
                                  <p:childTnLst>
                                    <p:animEffect transition="out" filter="wipe(down)">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0" nodeType="clickEffect">
                                  <p:stCondLst>
                                    <p:cond delay="0"/>
                                  </p:stCondLst>
                                  <p:childTnLst>
                                    <p:animEffect transition="out" filter="wipe(down)">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accel="50000" decel="50000" fill="hold" grpId="0" nodeType="clickEffect">
                                  <p:stCondLst>
                                    <p:cond delay="0"/>
                                  </p:stCondLst>
                                  <p:childTnLst>
                                    <p:animMotion origin="layout" path="M -1.04167E-6 3.7037E-7 L 0.10508 -0.52454 " pathEditMode="relative" rAng="0" ptsTypes="AA">
                                      <p:cBhvr>
                                        <p:cTn id="44" dur="2000" fill="hold"/>
                                        <p:tgtEl>
                                          <p:spTgt spid="7"/>
                                        </p:tgtEl>
                                        <p:attrNameLst>
                                          <p:attrName>ppt_x</p:attrName>
                                          <p:attrName>ppt_y</p:attrName>
                                        </p:attrNameLst>
                                      </p:cBhvr>
                                      <p:rCtr x="5247" y="-26227"/>
                                    </p:animMotion>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0" nodeType="clickEffect">
                                  <p:stCondLst>
                                    <p:cond delay="0"/>
                                  </p:stCondLst>
                                  <p:childTnLst>
                                    <p:animEffect transition="out" filter="wipe(down)">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0" nodeType="clickEffect">
                                  <p:stCondLst>
                                    <p:cond delay="0"/>
                                  </p:stCondLst>
                                  <p:childTnLst>
                                    <p:animEffect transition="out" filter="wipe(down)">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decel="50000" fill="hold" grpId="0" nodeType="clickEffect">
                                  <p:stCondLst>
                                    <p:cond delay="0"/>
                                  </p:stCondLst>
                                  <p:childTnLst>
                                    <p:animMotion origin="layout" path="M 4.16667E-6 1.11111E-6 L -0.3181 -0.37338 " pathEditMode="relative" rAng="0" ptsTypes="AA">
                                      <p:cBhvr>
                                        <p:cTn id="58" dur="2000" fill="hold"/>
                                        <p:tgtEl>
                                          <p:spTgt spid="16"/>
                                        </p:tgtEl>
                                        <p:attrNameLst>
                                          <p:attrName>ppt_x</p:attrName>
                                          <p:attrName>ppt_y</p:attrName>
                                        </p:attrNameLst>
                                      </p:cBhvr>
                                      <p:rCtr x="-15911" y="-1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ffichage classe consigne je lis">
            <a:extLst>
              <a:ext uri="{FF2B5EF4-FFF2-40B4-BE49-F238E27FC236}">
                <a16:creationId xmlns:a16="http://schemas.microsoft.com/office/drawing/2014/main" id="{597E813E-3944-404E-BE84-73715E638931}"/>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9068" y="111163"/>
            <a:ext cx="936000" cy="6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au 2">
            <a:extLst>
              <a:ext uri="{FF2B5EF4-FFF2-40B4-BE49-F238E27FC236}">
                <a16:creationId xmlns:a16="http://schemas.microsoft.com/office/drawing/2014/main" id="{C245DA9E-F242-4B1E-B34A-521D6831F693}"/>
              </a:ext>
            </a:extLst>
          </p:cNvPr>
          <p:cNvGraphicFramePr>
            <a:graphicFrameLocks noGrp="1"/>
          </p:cNvGraphicFramePr>
          <p:nvPr>
            <p:extLst>
              <p:ext uri="{D42A27DB-BD31-4B8C-83A1-F6EECF244321}">
                <p14:modId xmlns:p14="http://schemas.microsoft.com/office/powerpoint/2010/main" val="3515646810"/>
              </p:ext>
            </p:extLst>
          </p:nvPr>
        </p:nvGraphicFramePr>
        <p:xfrm>
          <a:off x="1065068" y="111163"/>
          <a:ext cx="10817228" cy="3840480"/>
        </p:xfrm>
        <a:graphic>
          <a:graphicData uri="http://schemas.openxmlformats.org/drawingml/2006/table">
            <a:tbl>
              <a:tblPr firstRow="1" firstCol="1" bandRow="1">
                <a:tableStyleId>{5940675A-B579-460E-94D1-54222C63F5DA}</a:tableStyleId>
              </a:tblPr>
              <a:tblGrid>
                <a:gridCol w="10817228">
                  <a:extLst>
                    <a:ext uri="{9D8B030D-6E8A-4147-A177-3AD203B41FA5}">
                      <a16:colId xmlns:a16="http://schemas.microsoft.com/office/drawing/2014/main" val="3363639109"/>
                    </a:ext>
                  </a:extLst>
                </a:gridCol>
              </a:tblGrid>
              <a:tr h="0">
                <a:tc>
                  <a:txBody>
                    <a:bodyPr/>
                    <a:lstStyle/>
                    <a:p>
                      <a:pPr>
                        <a:lnSpc>
                          <a:spcPct val="150000"/>
                        </a:lnSpc>
                        <a:spcAft>
                          <a:spcPts val="0"/>
                        </a:spcAft>
                      </a:pPr>
                      <a:r>
                        <a:rPr lang="fr-FR" sz="2400" dirty="0">
                          <a:effectLst/>
                          <a:latin typeface="Arial" panose="020B0604020202020204" pitchFamily="34" charset="0"/>
                          <a:cs typeface="Arial" panose="020B0604020202020204" pitchFamily="34" charset="0"/>
                        </a:rPr>
                        <a:t>Ce matin-là, l’ogre </a:t>
                      </a:r>
                      <a:r>
                        <a:rPr lang="fr-FR" sz="2400" b="1" dirty="0">
                          <a:solidFill>
                            <a:srgbClr val="CC00FF"/>
                          </a:solidFill>
                          <a:effectLst/>
                          <a:latin typeface="Arial" panose="020B0604020202020204" pitchFamily="34" charset="0"/>
                          <a:cs typeface="Arial" panose="020B0604020202020204" pitchFamily="34" charset="0"/>
                        </a:rPr>
                        <a:t>_______</a:t>
                      </a:r>
                      <a:r>
                        <a:rPr lang="fr-FR" sz="2400" dirty="0">
                          <a:effectLst/>
                          <a:latin typeface="Arial" panose="020B0604020202020204" pitchFamily="34" charset="0"/>
                          <a:cs typeface="Arial" panose="020B0604020202020204" pitchFamily="34" charset="0"/>
                        </a:rPr>
                        <a:t> dans la région, plus affamé que jamais. Un souffle de la brise matinale lui apporta </a:t>
                      </a:r>
                      <a:r>
                        <a:rPr lang="fr-FR" sz="2400" b="1" dirty="0">
                          <a:solidFill>
                            <a:srgbClr val="00B0F0"/>
                          </a:solidFill>
                          <a:effectLst/>
                          <a:latin typeface="Arial" panose="020B0604020202020204" pitchFamily="34" charset="0"/>
                          <a:cs typeface="Arial" panose="020B0604020202020204" pitchFamily="34" charset="0"/>
                        </a:rPr>
                        <a:t>________</a:t>
                      </a:r>
                      <a:r>
                        <a:rPr lang="fr-FR" sz="2400" dirty="0">
                          <a:effectLst/>
                          <a:latin typeface="Arial" panose="020B0604020202020204" pitchFamily="34" charset="0"/>
                          <a:cs typeface="Arial" panose="020B0604020202020204" pitchFamily="34" charset="0"/>
                        </a:rPr>
                        <a:t> de la petite </a:t>
                      </a:r>
                      <a:r>
                        <a:rPr lang="fr-FR" sz="2400" dirty="0" err="1">
                          <a:effectLst/>
                          <a:latin typeface="Arial" panose="020B0604020202020204" pitchFamily="34" charset="0"/>
                          <a:cs typeface="Arial" panose="020B0604020202020204" pitchFamily="34" charset="0"/>
                        </a:rPr>
                        <a:t>Zeralda</a:t>
                      </a:r>
                      <a:r>
                        <a:rPr lang="fr-FR" sz="2400" dirty="0">
                          <a:effectLst/>
                          <a:latin typeface="Arial" panose="020B0604020202020204" pitchFamily="34" charset="0"/>
                          <a:cs typeface="Arial" panose="020B0604020202020204" pitchFamily="34" charset="0"/>
                        </a:rPr>
                        <a:t>. Caché derrière quelques rochers bordant le chemin, l’ogre attendait la fillette, prêt à se jeter sur elle.</a:t>
                      </a:r>
                    </a:p>
                    <a:p>
                      <a:pPr>
                        <a:lnSpc>
                          <a:spcPct val="150000"/>
                        </a:lnSpc>
                        <a:spcAft>
                          <a:spcPts val="0"/>
                        </a:spcAft>
                      </a:pPr>
                      <a:r>
                        <a:rPr lang="fr-FR" sz="2400" dirty="0">
                          <a:effectLst/>
                          <a:latin typeface="Arial" panose="020B0604020202020204" pitchFamily="34" charset="0"/>
                          <a:cs typeface="Arial" panose="020B0604020202020204" pitchFamily="34" charset="0"/>
                        </a:rPr>
                        <a:t>« Ah ! voilà enfin un petit déjeuner ! » </a:t>
                      </a:r>
                      <a:r>
                        <a:rPr lang="fr-FR" sz="2400" b="1" dirty="0">
                          <a:solidFill>
                            <a:schemeClr val="accent4">
                              <a:lumMod val="60000"/>
                              <a:lumOff val="40000"/>
                            </a:schemeClr>
                          </a:solidFill>
                          <a:effectLst/>
                          <a:latin typeface="Arial" panose="020B0604020202020204" pitchFamily="34" charset="0"/>
                          <a:cs typeface="Arial" panose="020B0604020202020204" pitchFamily="34" charset="0"/>
                        </a:rPr>
                        <a:t>__________ </a:t>
                      </a:r>
                      <a:r>
                        <a:rPr lang="fr-FR" sz="2400" dirty="0">
                          <a:effectLst/>
                          <a:latin typeface="Arial" panose="020B0604020202020204" pitchFamily="34" charset="0"/>
                          <a:cs typeface="Arial" panose="020B0604020202020204" pitchFamily="34" charset="0"/>
                        </a:rPr>
                        <a:t>il. </a:t>
                      </a:r>
                    </a:p>
                    <a:p>
                      <a:pPr>
                        <a:lnSpc>
                          <a:spcPct val="150000"/>
                        </a:lnSpc>
                        <a:spcAft>
                          <a:spcPts val="0"/>
                        </a:spcAft>
                      </a:pPr>
                      <a:r>
                        <a:rPr lang="fr-FR" sz="2400" dirty="0">
                          <a:effectLst/>
                          <a:latin typeface="Arial" panose="020B0604020202020204" pitchFamily="34" charset="0"/>
                          <a:cs typeface="Arial" panose="020B0604020202020204" pitchFamily="34" charset="0"/>
                        </a:rPr>
                        <a:t>Mais, quand elle s’approcha, </a:t>
                      </a:r>
                      <a:r>
                        <a:rPr lang="fr-FR" sz="2400" b="1" dirty="0">
                          <a:solidFill>
                            <a:srgbClr val="73E4F3"/>
                          </a:solidFill>
                          <a:effectLst/>
                          <a:latin typeface="Arial" panose="020B0604020202020204" pitchFamily="34" charset="0"/>
                          <a:cs typeface="Arial" panose="020B0604020202020204" pitchFamily="34" charset="0"/>
                        </a:rPr>
                        <a:t>______________</a:t>
                      </a:r>
                      <a:r>
                        <a:rPr lang="fr-FR" sz="2400" dirty="0">
                          <a:effectLst/>
                          <a:latin typeface="Arial" panose="020B0604020202020204" pitchFamily="34" charset="0"/>
                          <a:cs typeface="Arial" panose="020B0604020202020204" pitchFamily="34" charset="0"/>
                        </a:rPr>
                        <a:t> se précipita avec tant de hâte qu’il fit un faux pas et vint s’étaler au milieu du chemin.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45741368"/>
                  </a:ext>
                </a:extLst>
              </a:tr>
            </a:tbl>
          </a:graphicData>
        </a:graphic>
      </p:graphicFrame>
      <p:sp>
        <p:nvSpPr>
          <p:cNvPr id="6" name="ZoneTexte 5">
            <a:extLst>
              <a:ext uri="{FF2B5EF4-FFF2-40B4-BE49-F238E27FC236}">
                <a16:creationId xmlns:a16="http://schemas.microsoft.com/office/drawing/2014/main" id="{2EA1AE3B-B2FE-4F2C-B190-1DFD7A63EDED}"/>
              </a:ext>
            </a:extLst>
          </p:cNvPr>
          <p:cNvSpPr txBox="1"/>
          <p:nvPr/>
        </p:nvSpPr>
        <p:spPr>
          <a:xfrm>
            <a:off x="701740" y="4215715"/>
            <a:ext cx="1827007" cy="430887"/>
          </a:xfrm>
          <a:prstGeom prst="rect">
            <a:avLst/>
          </a:prstGeom>
          <a:solidFill>
            <a:srgbClr val="CC00FF"/>
          </a:solidFill>
        </p:spPr>
        <p:txBody>
          <a:bodyPr wrap="square" rtlCol="0">
            <a:spAutoFit/>
          </a:bodyPr>
          <a:lstStyle/>
          <a:p>
            <a:pPr algn="ctr"/>
            <a:r>
              <a:rPr lang="fr-FR" sz="2200" dirty="0">
                <a:latin typeface="Arial" panose="020B0604020202020204" pitchFamily="34" charset="0"/>
                <a:cs typeface="Arial" panose="020B0604020202020204" pitchFamily="34" charset="0"/>
              </a:rPr>
              <a:t>se promenait</a:t>
            </a:r>
          </a:p>
        </p:txBody>
      </p:sp>
      <p:sp>
        <p:nvSpPr>
          <p:cNvPr id="7" name="ZoneTexte 6">
            <a:extLst>
              <a:ext uri="{FF2B5EF4-FFF2-40B4-BE49-F238E27FC236}">
                <a16:creationId xmlns:a16="http://schemas.microsoft.com/office/drawing/2014/main" id="{BF1A6E73-B5E8-4FB6-8CC2-BA3425A2DF14}"/>
              </a:ext>
            </a:extLst>
          </p:cNvPr>
          <p:cNvSpPr txBox="1"/>
          <p:nvPr/>
        </p:nvSpPr>
        <p:spPr>
          <a:xfrm>
            <a:off x="2672107" y="4215715"/>
            <a:ext cx="1131268" cy="430887"/>
          </a:xfrm>
          <a:prstGeom prst="rect">
            <a:avLst/>
          </a:prstGeom>
          <a:solidFill>
            <a:srgbClr val="CC00FF"/>
          </a:solidFill>
        </p:spPr>
        <p:txBody>
          <a:bodyPr wrap="square" rtlCol="0">
            <a:spAutoFit/>
          </a:bodyPr>
          <a:lstStyle/>
          <a:p>
            <a:pPr algn="ctr"/>
            <a:r>
              <a:rPr lang="fr-FR" sz="2200" dirty="0">
                <a:latin typeface="Arial" panose="020B0604020202020204" pitchFamily="34" charset="0"/>
                <a:cs typeface="Arial" panose="020B0604020202020204" pitchFamily="34" charset="0"/>
              </a:rPr>
              <a:t>rôdait</a:t>
            </a:r>
          </a:p>
        </p:txBody>
      </p:sp>
      <p:sp>
        <p:nvSpPr>
          <p:cNvPr id="8" name="ZoneTexte 7">
            <a:extLst>
              <a:ext uri="{FF2B5EF4-FFF2-40B4-BE49-F238E27FC236}">
                <a16:creationId xmlns:a16="http://schemas.microsoft.com/office/drawing/2014/main" id="{C21B2F4C-6139-4323-BCED-19D04CE53F0C}"/>
              </a:ext>
            </a:extLst>
          </p:cNvPr>
          <p:cNvSpPr txBox="1"/>
          <p:nvPr/>
        </p:nvSpPr>
        <p:spPr>
          <a:xfrm>
            <a:off x="3946735" y="4215715"/>
            <a:ext cx="1131268" cy="430887"/>
          </a:xfrm>
          <a:prstGeom prst="rect">
            <a:avLst/>
          </a:prstGeom>
          <a:solidFill>
            <a:srgbClr val="CC00FF"/>
          </a:solidFill>
        </p:spPr>
        <p:txBody>
          <a:bodyPr wrap="square" rtlCol="0">
            <a:spAutoFit/>
          </a:bodyPr>
          <a:lstStyle/>
          <a:p>
            <a:pPr algn="ctr"/>
            <a:r>
              <a:rPr lang="fr-FR" sz="2200" dirty="0">
                <a:latin typeface="Arial" panose="020B0604020202020204" pitchFamily="34" charset="0"/>
                <a:cs typeface="Arial" panose="020B0604020202020204" pitchFamily="34" charset="0"/>
              </a:rPr>
              <a:t>errait</a:t>
            </a:r>
          </a:p>
        </p:txBody>
      </p:sp>
      <p:sp>
        <p:nvSpPr>
          <p:cNvPr id="9" name="ZoneTexte 8">
            <a:extLst>
              <a:ext uri="{FF2B5EF4-FFF2-40B4-BE49-F238E27FC236}">
                <a16:creationId xmlns:a16="http://schemas.microsoft.com/office/drawing/2014/main" id="{CC6D93FA-8746-4094-A2D9-57639DBA2906}"/>
              </a:ext>
            </a:extLst>
          </p:cNvPr>
          <p:cNvSpPr txBox="1"/>
          <p:nvPr/>
        </p:nvSpPr>
        <p:spPr>
          <a:xfrm>
            <a:off x="252849" y="5012725"/>
            <a:ext cx="1027042" cy="430887"/>
          </a:xfrm>
          <a:prstGeom prst="rect">
            <a:avLst/>
          </a:prstGeom>
          <a:solidFill>
            <a:schemeClr val="accent4">
              <a:lumMod val="60000"/>
              <a:lumOff val="40000"/>
            </a:schemeClr>
          </a:solidFill>
        </p:spPr>
        <p:txBody>
          <a:bodyPr wrap="square" rtlCol="0">
            <a:spAutoFit/>
          </a:bodyPr>
          <a:lstStyle/>
          <a:p>
            <a:pPr algn="ctr"/>
            <a:r>
              <a:rPr lang="fr-FR" sz="2200" dirty="0">
                <a:latin typeface="Arial" panose="020B0604020202020204" pitchFamily="34" charset="0"/>
                <a:cs typeface="Arial" panose="020B0604020202020204" pitchFamily="34" charset="0"/>
              </a:rPr>
              <a:t>cria</a:t>
            </a:r>
          </a:p>
        </p:txBody>
      </p:sp>
      <p:sp>
        <p:nvSpPr>
          <p:cNvPr id="10" name="ZoneTexte 9">
            <a:extLst>
              <a:ext uri="{FF2B5EF4-FFF2-40B4-BE49-F238E27FC236}">
                <a16:creationId xmlns:a16="http://schemas.microsoft.com/office/drawing/2014/main" id="{11A593DE-8A82-4B1C-8A4E-30483CADDE20}"/>
              </a:ext>
            </a:extLst>
          </p:cNvPr>
          <p:cNvSpPr txBox="1"/>
          <p:nvPr/>
        </p:nvSpPr>
        <p:spPr>
          <a:xfrm>
            <a:off x="1417251" y="5012725"/>
            <a:ext cx="1027042" cy="430887"/>
          </a:xfrm>
          <a:prstGeom prst="rect">
            <a:avLst/>
          </a:prstGeom>
          <a:solidFill>
            <a:schemeClr val="accent4">
              <a:lumMod val="60000"/>
              <a:lumOff val="40000"/>
            </a:schemeClr>
          </a:solidFill>
        </p:spPr>
        <p:txBody>
          <a:bodyPr wrap="square" rtlCol="0">
            <a:spAutoFit/>
          </a:bodyPr>
          <a:lstStyle/>
          <a:p>
            <a:pPr algn="ctr"/>
            <a:r>
              <a:rPr lang="fr-FR" sz="2200" dirty="0">
                <a:latin typeface="Arial" panose="020B0604020202020204" pitchFamily="34" charset="0"/>
                <a:cs typeface="Arial" panose="020B0604020202020204" pitchFamily="34" charset="0"/>
              </a:rPr>
              <a:t>dit</a:t>
            </a:r>
          </a:p>
        </p:txBody>
      </p:sp>
      <p:sp>
        <p:nvSpPr>
          <p:cNvPr id="11" name="ZoneTexte 10">
            <a:extLst>
              <a:ext uri="{FF2B5EF4-FFF2-40B4-BE49-F238E27FC236}">
                <a16:creationId xmlns:a16="http://schemas.microsoft.com/office/drawing/2014/main" id="{1B6085C0-A2BC-4BF6-B822-30FBBBC2E1DE}"/>
              </a:ext>
            </a:extLst>
          </p:cNvPr>
          <p:cNvSpPr txBox="1"/>
          <p:nvPr/>
        </p:nvSpPr>
        <p:spPr>
          <a:xfrm>
            <a:off x="2572611" y="5018966"/>
            <a:ext cx="1827006" cy="430887"/>
          </a:xfrm>
          <a:prstGeom prst="rect">
            <a:avLst/>
          </a:prstGeom>
          <a:solidFill>
            <a:schemeClr val="accent4">
              <a:lumMod val="60000"/>
              <a:lumOff val="40000"/>
            </a:schemeClr>
          </a:solidFill>
        </p:spPr>
        <p:txBody>
          <a:bodyPr wrap="square" rtlCol="0">
            <a:spAutoFit/>
          </a:bodyPr>
          <a:lstStyle/>
          <a:p>
            <a:pPr algn="ctr"/>
            <a:r>
              <a:rPr lang="fr-FR" sz="2200" dirty="0">
                <a:latin typeface="Arial" panose="020B0604020202020204" pitchFamily="34" charset="0"/>
                <a:cs typeface="Arial" panose="020B0604020202020204" pitchFamily="34" charset="0"/>
              </a:rPr>
              <a:t>marmonna</a:t>
            </a:r>
          </a:p>
        </p:txBody>
      </p:sp>
      <p:sp>
        <p:nvSpPr>
          <p:cNvPr id="12" name="ZoneTexte 11">
            <a:extLst>
              <a:ext uri="{FF2B5EF4-FFF2-40B4-BE49-F238E27FC236}">
                <a16:creationId xmlns:a16="http://schemas.microsoft.com/office/drawing/2014/main" id="{1714099D-190C-4A1C-AF47-D8790CAE48F5}"/>
              </a:ext>
            </a:extLst>
          </p:cNvPr>
          <p:cNvSpPr txBox="1"/>
          <p:nvPr/>
        </p:nvSpPr>
        <p:spPr>
          <a:xfrm>
            <a:off x="6250826" y="4215997"/>
            <a:ext cx="1342675" cy="430887"/>
          </a:xfrm>
          <a:prstGeom prst="rect">
            <a:avLst/>
          </a:prstGeom>
          <a:solidFill>
            <a:srgbClr val="00B0F0"/>
          </a:solidFill>
        </p:spPr>
        <p:txBody>
          <a:bodyPr wrap="square" rtlCol="0">
            <a:spAutoFit/>
          </a:bodyPr>
          <a:lstStyle/>
          <a:p>
            <a:pPr algn="ctr"/>
            <a:r>
              <a:rPr lang="fr-FR" sz="2200" dirty="0">
                <a:latin typeface="Arial" panose="020B0604020202020204" pitchFamily="34" charset="0"/>
                <a:cs typeface="Arial" panose="020B0604020202020204" pitchFamily="34" charset="0"/>
              </a:rPr>
              <a:t>l’odeur</a:t>
            </a:r>
          </a:p>
        </p:txBody>
      </p:sp>
      <p:sp>
        <p:nvSpPr>
          <p:cNvPr id="13" name="ZoneTexte 12">
            <a:extLst>
              <a:ext uri="{FF2B5EF4-FFF2-40B4-BE49-F238E27FC236}">
                <a16:creationId xmlns:a16="http://schemas.microsoft.com/office/drawing/2014/main" id="{ABB94B0D-1E39-47AA-AD28-3A5B02C860DA}"/>
              </a:ext>
            </a:extLst>
          </p:cNvPr>
          <p:cNvSpPr txBox="1"/>
          <p:nvPr/>
        </p:nvSpPr>
        <p:spPr>
          <a:xfrm>
            <a:off x="7716977" y="4210609"/>
            <a:ext cx="1470989" cy="430887"/>
          </a:xfrm>
          <a:prstGeom prst="rect">
            <a:avLst/>
          </a:prstGeom>
          <a:solidFill>
            <a:srgbClr val="00B0F0"/>
          </a:solidFill>
        </p:spPr>
        <p:txBody>
          <a:bodyPr wrap="square" rtlCol="0">
            <a:spAutoFit/>
          </a:bodyPr>
          <a:lstStyle/>
          <a:p>
            <a:pPr algn="ctr"/>
            <a:r>
              <a:rPr lang="fr-FR" sz="2200" dirty="0">
                <a:latin typeface="Arial" panose="020B0604020202020204" pitchFamily="34" charset="0"/>
                <a:cs typeface="Arial" panose="020B0604020202020204" pitchFamily="34" charset="0"/>
              </a:rPr>
              <a:t>la fétidité</a:t>
            </a:r>
          </a:p>
        </p:txBody>
      </p:sp>
      <p:sp>
        <p:nvSpPr>
          <p:cNvPr id="14" name="ZoneTexte 13">
            <a:extLst>
              <a:ext uri="{FF2B5EF4-FFF2-40B4-BE49-F238E27FC236}">
                <a16:creationId xmlns:a16="http://schemas.microsoft.com/office/drawing/2014/main" id="{0B7A0947-6257-4DC2-B3EA-2455CF826B53}"/>
              </a:ext>
            </a:extLst>
          </p:cNvPr>
          <p:cNvSpPr txBox="1"/>
          <p:nvPr/>
        </p:nvSpPr>
        <p:spPr>
          <a:xfrm>
            <a:off x="9311442" y="4210610"/>
            <a:ext cx="1470989" cy="430887"/>
          </a:xfrm>
          <a:prstGeom prst="rect">
            <a:avLst/>
          </a:prstGeom>
          <a:solidFill>
            <a:srgbClr val="00B0F0"/>
          </a:solidFill>
        </p:spPr>
        <p:txBody>
          <a:bodyPr wrap="square" rtlCol="0">
            <a:spAutoFit/>
          </a:bodyPr>
          <a:lstStyle/>
          <a:p>
            <a:pPr algn="ctr"/>
            <a:r>
              <a:rPr lang="fr-FR" sz="2200" dirty="0">
                <a:latin typeface="Arial" panose="020B0604020202020204" pitchFamily="34" charset="0"/>
                <a:cs typeface="Arial" panose="020B0604020202020204" pitchFamily="34" charset="0"/>
              </a:rPr>
              <a:t>la beauté</a:t>
            </a:r>
          </a:p>
        </p:txBody>
      </p:sp>
      <p:sp>
        <p:nvSpPr>
          <p:cNvPr id="15" name="ZoneTexte 14">
            <a:extLst>
              <a:ext uri="{FF2B5EF4-FFF2-40B4-BE49-F238E27FC236}">
                <a16:creationId xmlns:a16="http://schemas.microsoft.com/office/drawing/2014/main" id="{14951602-C651-4A59-B228-3518A46ABC2C}"/>
              </a:ext>
            </a:extLst>
          </p:cNvPr>
          <p:cNvSpPr txBox="1"/>
          <p:nvPr/>
        </p:nvSpPr>
        <p:spPr>
          <a:xfrm>
            <a:off x="4920766" y="5012725"/>
            <a:ext cx="2193233" cy="430887"/>
          </a:xfrm>
          <a:prstGeom prst="rect">
            <a:avLst/>
          </a:prstGeom>
          <a:solidFill>
            <a:srgbClr val="73E4F3"/>
          </a:solidFill>
        </p:spPr>
        <p:txBody>
          <a:bodyPr wrap="square" rtlCol="0">
            <a:spAutoFit/>
          </a:bodyPr>
          <a:lstStyle/>
          <a:p>
            <a:pPr algn="ctr"/>
            <a:r>
              <a:rPr lang="fr-FR" sz="2200" dirty="0">
                <a:latin typeface="Arial" panose="020B0604020202020204" pitchFamily="34" charset="0"/>
                <a:cs typeface="Arial" panose="020B0604020202020204" pitchFamily="34" charset="0"/>
              </a:rPr>
              <a:t>le petit poucet</a:t>
            </a:r>
          </a:p>
        </p:txBody>
      </p:sp>
      <p:sp>
        <p:nvSpPr>
          <p:cNvPr id="16" name="ZoneTexte 15">
            <a:extLst>
              <a:ext uri="{FF2B5EF4-FFF2-40B4-BE49-F238E27FC236}">
                <a16:creationId xmlns:a16="http://schemas.microsoft.com/office/drawing/2014/main" id="{73F715D5-D9F2-4197-9FB2-278522DE4E90}"/>
              </a:ext>
            </a:extLst>
          </p:cNvPr>
          <p:cNvSpPr txBox="1"/>
          <p:nvPr/>
        </p:nvSpPr>
        <p:spPr>
          <a:xfrm>
            <a:off x="7275446" y="5012725"/>
            <a:ext cx="2435087" cy="430887"/>
          </a:xfrm>
          <a:prstGeom prst="rect">
            <a:avLst/>
          </a:prstGeom>
          <a:solidFill>
            <a:srgbClr val="73E4F3"/>
          </a:solidFill>
        </p:spPr>
        <p:txBody>
          <a:bodyPr wrap="square" rtlCol="0">
            <a:spAutoFit/>
          </a:bodyPr>
          <a:lstStyle/>
          <a:p>
            <a:pPr algn="ctr"/>
            <a:r>
              <a:rPr lang="fr-FR" sz="2200" dirty="0">
                <a:latin typeface="Arial" panose="020B0604020202020204" pitchFamily="34" charset="0"/>
                <a:cs typeface="Arial" panose="020B0604020202020204" pitchFamily="34" charset="0"/>
              </a:rPr>
              <a:t>le monstre affamé</a:t>
            </a:r>
          </a:p>
        </p:txBody>
      </p:sp>
      <p:sp>
        <p:nvSpPr>
          <p:cNvPr id="17" name="ZoneTexte 16">
            <a:extLst>
              <a:ext uri="{FF2B5EF4-FFF2-40B4-BE49-F238E27FC236}">
                <a16:creationId xmlns:a16="http://schemas.microsoft.com/office/drawing/2014/main" id="{FEAD7A7D-FA1B-4AB1-9B51-5B5917CB4191}"/>
              </a:ext>
            </a:extLst>
          </p:cNvPr>
          <p:cNvSpPr txBox="1"/>
          <p:nvPr/>
        </p:nvSpPr>
        <p:spPr>
          <a:xfrm>
            <a:off x="9871980" y="5012724"/>
            <a:ext cx="2193233" cy="430887"/>
          </a:xfrm>
          <a:prstGeom prst="rect">
            <a:avLst/>
          </a:prstGeom>
          <a:solidFill>
            <a:srgbClr val="73E4F3"/>
          </a:solidFill>
        </p:spPr>
        <p:txBody>
          <a:bodyPr wrap="square" rtlCol="0">
            <a:spAutoFit/>
          </a:bodyPr>
          <a:lstStyle/>
          <a:p>
            <a:pPr algn="ctr"/>
            <a:r>
              <a:rPr lang="fr-FR" sz="2200" dirty="0">
                <a:latin typeface="Arial" panose="020B0604020202020204" pitchFamily="34" charset="0"/>
                <a:cs typeface="Arial" panose="020B0604020202020204" pitchFamily="34" charset="0"/>
              </a:rPr>
              <a:t>le doux géant</a:t>
            </a:r>
          </a:p>
        </p:txBody>
      </p:sp>
    </p:spTree>
    <p:extLst>
      <p:ext uri="{BB962C8B-B14F-4D97-AF65-F5344CB8AC3E}">
        <p14:creationId xmlns:p14="http://schemas.microsoft.com/office/powerpoint/2010/main" val="19831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4.79167E-6 -4.81481E-6 L 0.08282 -0.59398 " pathEditMode="relative" rAng="0" ptsTypes="AA">
                                      <p:cBhvr>
                                        <p:cTn id="16" dur="2000" fill="hold"/>
                                        <p:tgtEl>
                                          <p:spTgt spid="7"/>
                                        </p:tgtEl>
                                        <p:attrNameLst>
                                          <p:attrName>ppt_x</p:attrName>
                                          <p:attrName>ppt_y</p:attrName>
                                        </p:attrNameLst>
                                      </p:cBhvr>
                                      <p:rCtr x="4141" y="-29699"/>
                                    </p:animMotion>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0" nodeType="clickEffect">
                                  <p:stCondLst>
                                    <p:cond delay="0"/>
                                  </p:stCondLst>
                                  <p:childTnLst>
                                    <p:animMotion origin="layout" path="M 1.66667E-6 -4.81481E-6 L -0.06979 -0.51273 " pathEditMode="relative" rAng="0" ptsTypes="AA">
                                      <p:cBhvr>
                                        <p:cTn id="20" dur="2000" fill="hold"/>
                                        <p:tgtEl>
                                          <p:spTgt spid="12"/>
                                        </p:tgtEl>
                                        <p:attrNameLst>
                                          <p:attrName>ppt_x</p:attrName>
                                          <p:attrName>ppt_y</p:attrName>
                                        </p:attrNameLst>
                                      </p:cBhvr>
                                      <p:rCtr x="-3490" y="-25648"/>
                                    </p:animMotion>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0" nodeType="clickEffect">
                                  <p:stCondLst>
                                    <p:cond delay="0"/>
                                  </p:stCondLst>
                                  <p:childTnLst>
                                    <p:animEffect transition="out" filter="wipe(dow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0" nodeType="clickEffect">
                                  <p:stCondLst>
                                    <p:cond delay="0"/>
                                  </p:stCondLst>
                                  <p:childTnLst>
                                    <p:animEffect transition="out" filter="wipe(down)">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accel="50000" decel="50000" fill="hold" grpId="0" nodeType="clickEffect">
                                  <p:stCondLst>
                                    <p:cond delay="0"/>
                                  </p:stCondLst>
                                  <p:childTnLst>
                                    <p:animMotion origin="layout" path="M 2.5E-6 -4.44444E-6 L 0.29687 -0.39166 " pathEditMode="relative" rAng="0" ptsTypes="AA">
                                      <p:cBhvr>
                                        <p:cTn id="44" dur="2000" fill="hold"/>
                                        <p:tgtEl>
                                          <p:spTgt spid="11"/>
                                        </p:tgtEl>
                                        <p:attrNameLst>
                                          <p:attrName>ppt_x</p:attrName>
                                          <p:attrName>ppt_y</p:attrName>
                                        </p:attrNameLst>
                                      </p:cBhvr>
                                      <p:rCtr x="14844" y="-19583"/>
                                    </p:animMotion>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0" nodeType="clickEffect">
                                  <p:stCondLst>
                                    <p:cond delay="0"/>
                                  </p:stCondLst>
                                  <p:childTnLst>
                                    <p:animEffect transition="out" filter="wipe(down)">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0" nodeType="clickEffect">
                                  <p:stCondLst>
                                    <p:cond delay="0"/>
                                  </p:stCondLst>
                                  <p:childTnLst>
                                    <p:animEffect transition="out" filter="wipe(down)">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decel="50000" fill="hold" grpId="0" nodeType="clickEffect">
                                  <p:stCondLst>
                                    <p:cond delay="0"/>
                                  </p:stCondLst>
                                  <p:childTnLst>
                                    <p:animMotion origin="layout" path="M -4.58333E-6 1.48148E-6 L -0.18268 -0.31204 " pathEditMode="relative" rAng="0" ptsTypes="AA">
                                      <p:cBhvr>
                                        <p:cTn id="58" dur="2000" fill="hold"/>
                                        <p:tgtEl>
                                          <p:spTgt spid="16"/>
                                        </p:tgtEl>
                                        <p:attrNameLst>
                                          <p:attrName>ppt_x</p:attrName>
                                          <p:attrName>ppt_y</p:attrName>
                                        </p:attrNameLst>
                                      </p:cBhvr>
                                      <p:rCtr x="-9141" y="-1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dessin&#10;&#10;Description générée automatiquement">
            <a:extLst>
              <a:ext uri="{FF2B5EF4-FFF2-40B4-BE49-F238E27FC236}">
                <a16:creationId xmlns:a16="http://schemas.microsoft.com/office/drawing/2014/main" id="{F78395EC-39B8-41F9-BAC1-A2762C85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0" y="227026"/>
            <a:ext cx="1076325"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A2E692E8-8544-46DD-8002-8433E3B88641}"/>
              </a:ext>
            </a:extLst>
          </p:cNvPr>
          <p:cNvSpPr txBox="1"/>
          <p:nvPr/>
        </p:nvSpPr>
        <p:spPr>
          <a:xfrm>
            <a:off x="1387309" y="218444"/>
            <a:ext cx="10606851" cy="5748497"/>
          </a:xfrm>
          <a:prstGeom prst="rect">
            <a:avLst/>
          </a:prstGeom>
          <a:solidFill>
            <a:schemeClr val="accent4">
              <a:lumMod val="20000"/>
              <a:lumOff val="80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Qu’avons-nous appris aujourd’hui ?</a:t>
            </a:r>
          </a:p>
          <a:p>
            <a:pPr algn="ctr"/>
            <a:endParaRPr lang="fr-FR" sz="2400" b="1" dirty="0">
              <a:latin typeface="Arial" panose="020B0604020202020204" pitchFamily="34" charset="0"/>
              <a:cs typeface="Arial" panose="020B0604020202020204" pitchFamily="34" charset="0"/>
            </a:endParaRPr>
          </a:p>
          <a:p>
            <a:pPr algn="just">
              <a:lnSpc>
                <a:spcPct val="150000"/>
              </a:lnSpc>
            </a:pPr>
            <a:r>
              <a:rPr lang="fr-FR" sz="2400" dirty="0">
                <a:latin typeface="Arial" panose="020B0604020202020204" pitchFamily="34" charset="0"/>
                <a:cs typeface="Arial" panose="020B0604020202020204" pitchFamily="34" charset="0"/>
              </a:rPr>
              <a:t>Lorsque l’on lit un texte, on doit mettre en relation les informations pour opérer des déductions, pour trouver le sens des mots.</a:t>
            </a:r>
          </a:p>
          <a:p>
            <a:pPr algn="just">
              <a:lnSpc>
                <a:spcPct val="150000"/>
              </a:lnSpc>
            </a:pPr>
            <a:endParaRPr lang="fr-FR" sz="2400" dirty="0">
              <a:latin typeface="Arial" panose="020B0604020202020204" pitchFamily="34" charset="0"/>
              <a:cs typeface="Arial" panose="020B0604020202020204" pitchFamily="34" charset="0"/>
            </a:endParaRPr>
          </a:p>
          <a:p>
            <a:pPr algn="just">
              <a:lnSpc>
                <a:spcPct val="150000"/>
              </a:lnSpc>
            </a:pPr>
            <a:r>
              <a:rPr lang="fr-FR" sz="2400" dirty="0">
                <a:latin typeface="Arial" panose="020B0604020202020204" pitchFamily="34" charset="0"/>
                <a:cs typeface="Arial" panose="020B0604020202020204" pitchFamily="34" charset="0"/>
              </a:rPr>
              <a:t>C’est ainsi que l’on comprend les intentions des personnages et le déroulement de l’histoire.</a:t>
            </a:r>
          </a:p>
          <a:p>
            <a:pPr algn="just">
              <a:lnSpc>
                <a:spcPct val="150000"/>
              </a:lnSpc>
            </a:pPr>
            <a:endParaRPr lang="fr-FR" sz="2400" dirty="0">
              <a:latin typeface="Arial" panose="020B0604020202020204" pitchFamily="34" charset="0"/>
              <a:cs typeface="Arial" panose="020B0604020202020204" pitchFamily="34" charset="0"/>
            </a:endParaRPr>
          </a:p>
          <a:p>
            <a:pPr algn="just">
              <a:lnSpc>
                <a:spcPct val="150000"/>
              </a:lnSpc>
            </a:pPr>
            <a:r>
              <a:rPr lang="fr-FR" sz="2400" dirty="0">
                <a:latin typeface="Arial" panose="020B0604020202020204" pitchFamily="34" charset="0"/>
                <a:cs typeface="Arial" panose="020B0604020202020204" pitchFamily="34" charset="0"/>
              </a:rPr>
              <a:t>Nos deux textes nous montrent que </a:t>
            </a:r>
            <a:r>
              <a:rPr lang="fr-FR" sz="2400" dirty="0" err="1">
                <a:latin typeface="Arial" panose="020B0604020202020204" pitchFamily="34" charset="0"/>
                <a:cs typeface="Arial" panose="020B0604020202020204" pitchFamily="34" charset="0"/>
              </a:rPr>
              <a:t>Zeralda</a:t>
            </a:r>
            <a:r>
              <a:rPr lang="fr-FR" sz="2400" dirty="0">
                <a:latin typeface="Arial" panose="020B0604020202020204" pitchFamily="34" charset="0"/>
                <a:cs typeface="Arial" panose="020B0604020202020204" pitchFamily="34" charset="0"/>
              </a:rPr>
              <a:t> n’est pas craintive car elle ne connaît pas l’existence de l’ogre. On comprend aussi que ce dernier est bien maladroit et qu’il ne parvient pas à la dévorer.</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76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54F837-4DF0-4E32-9902-8E1B46575FC8}"/>
              </a:ext>
            </a:extLst>
          </p:cNvPr>
          <p:cNvSpPr txBox="1"/>
          <p:nvPr/>
        </p:nvSpPr>
        <p:spPr>
          <a:xfrm>
            <a:off x="2357601" y="2905780"/>
            <a:ext cx="7874363" cy="523220"/>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Conjugaison</a:t>
            </a:r>
          </a:p>
        </p:txBody>
      </p:sp>
    </p:spTree>
    <p:extLst>
      <p:ext uri="{BB962C8B-B14F-4D97-AF65-F5344CB8AC3E}">
        <p14:creationId xmlns:p14="http://schemas.microsoft.com/office/powerpoint/2010/main" val="292492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1920A5-329C-47C9-B489-BD9205454DB7}"/>
              </a:ext>
            </a:extLst>
          </p:cNvPr>
          <p:cNvSpPr/>
          <p:nvPr/>
        </p:nvSpPr>
        <p:spPr>
          <a:xfrm>
            <a:off x="1798819" y="1008245"/>
            <a:ext cx="9923489" cy="1685846"/>
          </a:xfrm>
          <a:prstGeom prst="rect">
            <a:avLst/>
          </a:prstGeom>
        </p:spPr>
        <p:txBody>
          <a:bodyPr wrap="square">
            <a:spAutoFit/>
          </a:bodyPr>
          <a:lstStyle/>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L’ogre se cache derrière des rochers pour surprendre la fillette. Il veut se jeter sur elle. Mais il n’y parvient pas, il va trop vite et trébuche. Il s’étale alors au milieu du chemin.</a:t>
            </a:r>
          </a:p>
        </p:txBody>
      </p:sp>
      <p:pic>
        <p:nvPicPr>
          <p:cNvPr id="3" name="compImg" descr="Boy Exercice d'apprentissage de l'école Banque d'images - 33384901">
            <a:extLst>
              <a:ext uri="{FF2B5EF4-FFF2-40B4-BE49-F238E27FC236}">
                <a16:creationId xmlns:a16="http://schemas.microsoft.com/office/drawing/2014/main" id="{FD20CEAF-74E5-40A2-8A16-1CE247738564}"/>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74E95BBB-762C-4B65-AA5C-14FC0F5E7A00}"/>
              </a:ext>
            </a:extLst>
          </p:cNvPr>
          <p:cNvSpPr txBox="1"/>
          <p:nvPr/>
        </p:nvSpPr>
        <p:spPr>
          <a:xfrm>
            <a:off x="1798819" y="220760"/>
            <a:ext cx="9521153" cy="461665"/>
          </a:xfrm>
          <a:prstGeom prst="rect">
            <a:avLst/>
          </a:prstGeom>
          <a:solidFill>
            <a:schemeClr val="bg2"/>
          </a:solidFill>
        </p:spPr>
        <p:txBody>
          <a:bodyPr wrap="square" rtlCol="0">
            <a:spAutoFit/>
          </a:bodyPr>
          <a:lstStyle/>
          <a:p>
            <a:pPr algn="ctr"/>
            <a:r>
              <a:rPr lang="fr-FR" sz="2400" b="1" dirty="0">
                <a:latin typeface="Arial" panose="020B0604020202020204" pitchFamily="34" charset="0"/>
                <a:ea typeface="Calibri" panose="020F0502020204030204" pitchFamily="34" charset="0"/>
                <a:cs typeface="Arial" panose="020B0604020202020204" pitchFamily="34" charset="0"/>
              </a:rPr>
              <a:t>Retrouve les verbes conjugués et classe-les selon leur groupe</a:t>
            </a:r>
            <a:endParaRPr lang="fr-FR" sz="2400" b="1" dirty="0">
              <a:latin typeface="Arial" panose="020B060402020202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E94C0CE4-C59E-4933-AEA5-58E03C5B1B8C}"/>
              </a:ext>
            </a:extLst>
          </p:cNvPr>
          <p:cNvGraphicFramePr>
            <a:graphicFrameLocks noGrp="1"/>
          </p:cNvGraphicFramePr>
          <p:nvPr>
            <p:extLst>
              <p:ext uri="{D42A27DB-BD31-4B8C-83A1-F6EECF244321}">
                <p14:modId xmlns:p14="http://schemas.microsoft.com/office/powerpoint/2010/main" val="2230188449"/>
              </p:ext>
            </p:extLst>
          </p:nvPr>
        </p:nvGraphicFramePr>
        <p:xfrm>
          <a:off x="1720600" y="2968760"/>
          <a:ext cx="9599369" cy="2977261"/>
        </p:xfrm>
        <a:graphic>
          <a:graphicData uri="http://schemas.openxmlformats.org/drawingml/2006/table">
            <a:tbl>
              <a:tblPr firstRow="1" firstCol="1" bandRow="1">
                <a:tableStyleId>{5940675A-B579-460E-94D1-54222C63F5DA}</a:tableStyleId>
              </a:tblPr>
              <a:tblGrid>
                <a:gridCol w="4637625">
                  <a:extLst>
                    <a:ext uri="{9D8B030D-6E8A-4147-A177-3AD203B41FA5}">
                      <a16:colId xmlns:a16="http://schemas.microsoft.com/office/drawing/2014/main" val="588080515"/>
                    </a:ext>
                  </a:extLst>
                </a:gridCol>
                <a:gridCol w="4961744">
                  <a:extLst>
                    <a:ext uri="{9D8B030D-6E8A-4147-A177-3AD203B41FA5}">
                      <a16:colId xmlns:a16="http://schemas.microsoft.com/office/drawing/2014/main" val="3266506043"/>
                    </a:ext>
                  </a:extLst>
                </a:gridCol>
              </a:tblGrid>
              <a:tr h="0">
                <a:tc>
                  <a:txBody>
                    <a:bodyPr/>
                    <a:lstStyle/>
                    <a:p>
                      <a:pPr algn="ctr">
                        <a:lnSpc>
                          <a:spcPct val="107000"/>
                        </a:lnSpc>
                        <a:spcAft>
                          <a:spcPts val="0"/>
                        </a:spcAft>
                      </a:pPr>
                      <a:r>
                        <a:rPr lang="fr-FR" sz="2400" dirty="0">
                          <a:effectLst/>
                          <a:latin typeface="Arial" panose="020B0604020202020204" pitchFamily="34" charset="0"/>
                          <a:cs typeface="Arial" panose="020B0604020202020204" pitchFamily="34" charset="0"/>
                        </a:rPr>
                        <a:t>Verbes du 1</a:t>
                      </a:r>
                      <a:r>
                        <a:rPr lang="fr-FR" sz="2400" baseline="30000" dirty="0">
                          <a:effectLst/>
                          <a:latin typeface="Arial" panose="020B0604020202020204" pitchFamily="34" charset="0"/>
                          <a:cs typeface="Arial" panose="020B0604020202020204" pitchFamily="34" charset="0"/>
                        </a:rPr>
                        <a:t>er</a:t>
                      </a:r>
                      <a:r>
                        <a:rPr lang="fr-FR" sz="2400" dirty="0">
                          <a:effectLst/>
                          <a:latin typeface="Arial" panose="020B0604020202020204" pitchFamily="34" charset="0"/>
                          <a:cs typeface="Arial" panose="020B0604020202020204" pitchFamily="34" charset="0"/>
                        </a:rPr>
                        <a:t> groupe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fr-FR" sz="2400" dirty="0">
                          <a:effectLst/>
                          <a:latin typeface="Arial" panose="020B0604020202020204" pitchFamily="34" charset="0"/>
                          <a:cs typeface="Arial" panose="020B0604020202020204" pitchFamily="34" charset="0"/>
                        </a:rPr>
                        <a:t>Verbes du 3</a:t>
                      </a:r>
                      <a:r>
                        <a:rPr lang="fr-FR" sz="2400" baseline="30000" dirty="0">
                          <a:effectLst/>
                          <a:latin typeface="Arial" panose="020B0604020202020204" pitchFamily="34" charset="0"/>
                          <a:cs typeface="Arial" panose="020B0604020202020204" pitchFamily="34" charset="0"/>
                        </a:rPr>
                        <a:t>ème</a:t>
                      </a:r>
                      <a:r>
                        <a:rPr lang="fr-FR" sz="2400" dirty="0">
                          <a:effectLst/>
                          <a:latin typeface="Arial" panose="020B0604020202020204" pitchFamily="34" charset="0"/>
                          <a:cs typeface="Arial" panose="020B0604020202020204" pitchFamily="34" charset="0"/>
                        </a:rPr>
                        <a:t> groupe</a:t>
                      </a:r>
                    </a:p>
                    <a:p>
                      <a:pPr algn="ctr">
                        <a:lnSpc>
                          <a:spcPct val="107000"/>
                        </a:lnSpc>
                        <a:spcAft>
                          <a:spcPts val="0"/>
                        </a:spcAft>
                      </a:pP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759955645"/>
                  </a:ext>
                </a:extLst>
              </a:tr>
              <a:tr h="0">
                <a:tc>
                  <a:txBody>
                    <a:bodyPr/>
                    <a:lstStyle/>
                    <a:p>
                      <a:pPr>
                        <a:lnSpc>
                          <a:spcPct val="150000"/>
                        </a:lnSpc>
                        <a:spcAft>
                          <a:spcPts val="0"/>
                        </a:spcAft>
                      </a:pPr>
                      <a:endParaRPr lang="fr-FR" sz="2400" dirty="0">
                        <a:effectLst/>
                        <a:latin typeface="Arial" panose="020B0604020202020204" pitchFamily="34" charset="0"/>
                        <a:cs typeface="Arial" panose="020B0604020202020204" pitchFamily="34" charset="0"/>
                      </a:endParaRPr>
                    </a:p>
                    <a:p>
                      <a:pPr>
                        <a:lnSpc>
                          <a:spcPct val="150000"/>
                        </a:lnSpc>
                        <a:spcAft>
                          <a:spcPts val="0"/>
                        </a:spcAft>
                      </a:pPr>
                      <a:endParaRPr lang="fr-FR" sz="2400" dirty="0">
                        <a:effectLst/>
                        <a:latin typeface="Arial" panose="020B0604020202020204" pitchFamily="34" charset="0"/>
                        <a:cs typeface="Arial" panose="020B0604020202020204" pitchFamily="34" charset="0"/>
                      </a:endParaRPr>
                    </a:p>
                    <a:p>
                      <a:pPr>
                        <a:lnSpc>
                          <a:spcPct val="150000"/>
                        </a:lnSpc>
                        <a:spcAft>
                          <a:spcPts val="0"/>
                        </a:spcAft>
                      </a:pPr>
                      <a:endParaRPr lang="fr-FR" sz="2400" dirty="0">
                        <a:effectLst/>
                        <a:latin typeface="Arial" panose="020B0604020202020204" pitchFamily="34" charset="0"/>
                        <a:cs typeface="Arial" panose="020B0604020202020204" pitchFamily="34" charset="0"/>
                      </a:endParaRPr>
                    </a:p>
                    <a:p>
                      <a:pPr>
                        <a:lnSpc>
                          <a:spcPct val="150000"/>
                        </a:lnSpc>
                        <a:spcAft>
                          <a:spcPts val="0"/>
                        </a:spcAft>
                      </a:pPr>
                      <a:endParaRPr lang="fr-FR" sz="2400" dirty="0">
                        <a:effectLst/>
                        <a:latin typeface="Arial" panose="020B0604020202020204" pitchFamily="34" charset="0"/>
                        <a:cs typeface="Arial" panose="020B0604020202020204" pitchFamily="34" charset="0"/>
                      </a:endParaRPr>
                    </a:p>
                  </a:txBody>
                  <a:tcPr marL="68580" marR="68580" marT="0" marB="0"/>
                </a:tc>
                <a:tc>
                  <a:txBody>
                    <a:bodyPr/>
                    <a:lstStyle/>
                    <a:p>
                      <a:pPr>
                        <a:lnSpc>
                          <a:spcPct val="150000"/>
                        </a:lnSpc>
                        <a:spcAft>
                          <a:spcPts val="0"/>
                        </a:spcAft>
                      </a:pPr>
                      <a:endParaRPr lang="fr-FR" sz="2400" dirty="0">
                        <a:effectLst/>
                        <a:latin typeface="Arial" panose="020B0604020202020204" pitchFamily="34" charset="0"/>
                        <a:cs typeface="Arial" panose="020B0604020202020204" pitchFamily="34" charset="0"/>
                      </a:endParaRPr>
                    </a:p>
                    <a:p>
                      <a:pPr>
                        <a:lnSpc>
                          <a:spcPct val="150000"/>
                        </a:lnSpc>
                        <a:spcAft>
                          <a:spcPts val="0"/>
                        </a:spcAft>
                      </a:pPr>
                      <a:endParaRPr lang="fr-FR" sz="24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28423559"/>
                  </a:ext>
                </a:extLst>
              </a:tr>
            </a:tbl>
          </a:graphicData>
        </a:graphic>
      </p:graphicFrame>
      <p:sp>
        <p:nvSpPr>
          <p:cNvPr id="6" name="ZoneTexte 5">
            <a:extLst>
              <a:ext uri="{FF2B5EF4-FFF2-40B4-BE49-F238E27FC236}">
                <a16:creationId xmlns:a16="http://schemas.microsoft.com/office/drawing/2014/main" id="{892B7FAF-DF38-47CA-A0CD-53758BC992EE}"/>
              </a:ext>
            </a:extLst>
          </p:cNvPr>
          <p:cNvSpPr txBox="1"/>
          <p:nvPr/>
        </p:nvSpPr>
        <p:spPr>
          <a:xfrm>
            <a:off x="1798817" y="3832279"/>
            <a:ext cx="3360195" cy="461665"/>
          </a:xfrm>
          <a:prstGeom prst="rect">
            <a:avLst/>
          </a:prstGeom>
          <a:solidFill>
            <a:schemeClr val="accent5">
              <a:lumMod val="40000"/>
              <a:lumOff val="60000"/>
            </a:schemeClr>
          </a:solidFill>
        </p:spPr>
        <p:txBody>
          <a:bodyPr wrap="square" rtlCol="0">
            <a:spAutoFit/>
          </a:bodyPr>
          <a:lstStyle/>
          <a:p>
            <a:pPr algn="ctr"/>
            <a:r>
              <a:rPr lang="fr-FR" sz="2400" dirty="0">
                <a:latin typeface="Arial" panose="020B0604020202020204" pitchFamily="34" charset="0"/>
                <a:cs typeface="Arial" panose="020B0604020202020204" pitchFamily="34" charset="0"/>
              </a:rPr>
              <a:t>se cache (</a:t>
            </a:r>
            <a:r>
              <a:rPr lang="fr-FR" sz="2400" b="1" dirty="0">
                <a:latin typeface="Arial" panose="020B0604020202020204" pitchFamily="34" charset="0"/>
                <a:cs typeface="Arial" panose="020B0604020202020204" pitchFamily="34" charset="0"/>
              </a:rPr>
              <a:t>se cacher</a:t>
            </a:r>
            <a:r>
              <a:rPr lang="fr-FR" sz="2400" dirty="0">
                <a:latin typeface="Arial" panose="020B0604020202020204" pitchFamily="34" charset="0"/>
                <a:cs typeface="Arial" panose="020B0604020202020204" pitchFamily="34" charset="0"/>
              </a:rPr>
              <a:t>)</a:t>
            </a:r>
            <a:endParaRPr lang="fr-FR" sz="2400" dirty="0"/>
          </a:p>
        </p:txBody>
      </p:sp>
      <p:sp>
        <p:nvSpPr>
          <p:cNvPr id="7" name="ZoneTexte 6">
            <a:extLst>
              <a:ext uri="{FF2B5EF4-FFF2-40B4-BE49-F238E27FC236}">
                <a16:creationId xmlns:a16="http://schemas.microsoft.com/office/drawing/2014/main" id="{9112F367-2D29-4EA2-ACBB-D7D2EF5DD363}"/>
              </a:ext>
            </a:extLst>
          </p:cNvPr>
          <p:cNvSpPr txBox="1"/>
          <p:nvPr/>
        </p:nvSpPr>
        <p:spPr>
          <a:xfrm>
            <a:off x="1798817" y="4470570"/>
            <a:ext cx="3360195" cy="461665"/>
          </a:xfrm>
          <a:prstGeom prst="rect">
            <a:avLst/>
          </a:prstGeom>
          <a:solidFill>
            <a:schemeClr val="accent5">
              <a:lumMod val="40000"/>
              <a:lumOff val="60000"/>
            </a:schemeClr>
          </a:solidFill>
        </p:spPr>
        <p:txBody>
          <a:bodyPr wrap="square" rtlCol="0">
            <a:spAutoFit/>
          </a:bodyPr>
          <a:lstStyle/>
          <a:p>
            <a:pPr algn="ctr"/>
            <a:r>
              <a:rPr lang="fr-FR" sz="2400" dirty="0">
                <a:effectLst/>
                <a:latin typeface="Arial" panose="020B0604020202020204" pitchFamily="34" charset="0"/>
                <a:cs typeface="Arial" panose="020B0604020202020204" pitchFamily="34" charset="0"/>
              </a:rPr>
              <a:t>trébuche (</a:t>
            </a:r>
            <a:r>
              <a:rPr lang="fr-FR" sz="2400" b="1" dirty="0">
                <a:effectLst/>
                <a:latin typeface="Arial" panose="020B0604020202020204" pitchFamily="34" charset="0"/>
                <a:cs typeface="Arial" panose="020B0604020202020204" pitchFamily="34" charset="0"/>
              </a:rPr>
              <a:t>trébucher</a:t>
            </a:r>
            <a:r>
              <a:rPr lang="fr-FR" sz="2400" dirty="0">
                <a:effectLst/>
                <a:latin typeface="Arial" panose="020B0604020202020204" pitchFamily="34" charset="0"/>
                <a:cs typeface="Arial" panose="020B0604020202020204" pitchFamily="34" charset="0"/>
              </a:rPr>
              <a:t>)</a:t>
            </a:r>
            <a:endParaRPr lang="fr-FR" sz="2400" dirty="0"/>
          </a:p>
        </p:txBody>
      </p:sp>
      <p:sp>
        <p:nvSpPr>
          <p:cNvPr id="9" name="ZoneTexte 8">
            <a:extLst>
              <a:ext uri="{FF2B5EF4-FFF2-40B4-BE49-F238E27FC236}">
                <a16:creationId xmlns:a16="http://schemas.microsoft.com/office/drawing/2014/main" id="{7EB2C788-970F-46EE-AE65-205E1248DCBE}"/>
              </a:ext>
            </a:extLst>
          </p:cNvPr>
          <p:cNvSpPr txBox="1"/>
          <p:nvPr/>
        </p:nvSpPr>
        <p:spPr>
          <a:xfrm>
            <a:off x="1798817" y="5119563"/>
            <a:ext cx="3360195" cy="461665"/>
          </a:xfrm>
          <a:prstGeom prst="rect">
            <a:avLst/>
          </a:prstGeom>
          <a:solidFill>
            <a:schemeClr val="accent5">
              <a:lumMod val="40000"/>
              <a:lumOff val="60000"/>
            </a:schemeClr>
          </a:solidFill>
        </p:spPr>
        <p:txBody>
          <a:bodyPr wrap="square" rtlCol="0">
            <a:spAutoFit/>
          </a:bodyPr>
          <a:lstStyle/>
          <a:p>
            <a:pPr algn="ctr"/>
            <a:r>
              <a:rPr lang="fr-FR" sz="2400" dirty="0">
                <a:latin typeface="Arial" panose="020B0604020202020204" pitchFamily="34" charset="0"/>
                <a:cs typeface="Arial" panose="020B0604020202020204" pitchFamily="34" charset="0"/>
              </a:rPr>
              <a:t>s</a:t>
            </a:r>
            <a:r>
              <a:rPr lang="fr-FR" sz="2400" dirty="0">
                <a:effectLst/>
                <a:latin typeface="Arial" panose="020B0604020202020204" pitchFamily="34" charset="0"/>
                <a:cs typeface="Arial" panose="020B0604020202020204" pitchFamily="34" charset="0"/>
              </a:rPr>
              <a:t>’étale (</a:t>
            </a:r>
            <a:r>
              <a:rPr lang="fr-FR" sz="2400" b="1" dirty="0">
                <a:effectLst/>
                <a:latin typeface="Arial" panose="020B0604020202020204" pitchFamily="34" charset="0"/>
                <a:cs typeface="Arial" panose="020B0604020202020204" pitchFamily="34" charset="0"/>
              </a:rPr>
              <a:t>s’étaler</a:t>
            </a:r>
            <a:r>
              <a:rPr lang="fr-FR" sz="2400" dirty="0">
                <a:effectLst/>
                <a:latin typeface="Arial" panose="020B0604020202020204" pitchFamily="34" charset="0"/>
                <a:cs typeface="Arial" panose="020B0604020202020204" pitchFamily="34" charset="0"/>
              </a:rPr>
              <a:t>)</a:t>
            </a:r>
            <a:endParaRPr lang="fr-FR" sz="2400" dirty="0"/>
          </a:p>
        </p:txBody>
      </p:sp>
      <p:sp>
        <p:nvSpPr>
          <p:cNvPr id="10" name="ZoneTexte 9">
            <a:extLst>
              <a:ext uri="{FF2B5EF4-FFF2-40B4-BE49-F238E27FC236}">
                <a16:creationId xmlns:a16="http://schemas.microsoft.com/office/drawing/2014/main" id="{4CBD25B0-3707-4E50-87D7-644E7EF0F64C}"/>
              </a:ext>
            </a:extLst>
          </p:cNvPr>
          <p:cNvSpPr txBox="1"/>
          <p:nvPr/>
        </p:nvSpPr>
        <p:spPr>
          <a:xfrm>
            <a:off x="6559395" y="3849549"/>
            <a:ext cx="2290894" cy="461665"/>
          </a:xfrm>
          <a:prstGeom prst="rect">
            <a:avLst/>
          </a:prstGeom>
          <a:solidFill>
            <a:schemeClr val="accent2">
              <a:lumMod val="40000"/>
              <a:lumOff val="60000"/>
            </a:schemeClr>
          </a:solidFill>
        </p:spPr>
        <p:txBody>
          <a:bodyPr wrap="square" rtlCol="0">
            <a:spAutoFit/>
          </a:bodyPr>
          <a:lstStyle/>
          <a:p>
            <a:pPr>
              <a:spcAft>
                <a:spcPts val="0"/>
              </a:spcAft>
            </a:pPr>
            <a:r>
              <a:rPr lang="fr-FR" sz="2400" dirty="0">
                <a:effectLst/>
                <a:latin typeface="Arial" panose="020B0604020202020204" pitchFamily="34" charset="0"/>
                <a:cs typeface="Arial" panose="020B0604020202020204" pitchFamily="34" charset="0"/>
              </a:rPr>
              <a:t>veut (</a:t>
            </a:r>
            <a:r>
              <a:rPr lang="fr-FR" sz="2400" b="1" dirty="0">
                <a:effectLst/>
                <a:latin typeface="Arial" panose="020B0604020202020204" pitchFamily="34" charset="0"/>
                <a:cs typeface="Arial" panose="020B0604020202020204" pitchFamily="34" charset="0"/>
              </a:rPr>
              <a:t>voul</a:t>
            </a:r>
            <a:r>
              <a:rPr lang="fr-FR" sz="2400" b="1" dirty="0">
                <a:solidFill>
                  <a:srgbClr val="FF0000"/>
                </a:solidFill>
                <a:effectLst/>
                <a:latin typeface="Arial" panose="020B0604020202020204" pitchFamily="34" charset="0"/>
                <a:cs typeface="Arial" panose="020B0604020202020204" pitchFamily="34" charset="0"/>
              </a:rPr>
              <a:t>oir</a:t>
            </a:r>
            <a:r>
              <a:rPr lang="fr-FR" sz="2400" dirty="0">
                <a:effectLst/>
                <a:latin typeface="Arial" panose="020B0604020202020204" pitchFamily="34" charset="0"/>
                <a:cs typeface="Arial" panose="020B0604020202020204" pitchFamily="34" charset="0"/>
              </a:rPr>
              <a:t>)</a:t>
            </a:r>
          </a:p>
        </p:txBody>
      </p:sp>
      <p:sp>
        <p:nvSpPr>
          <p:cNvPr id="11" name="ZoneTexte 10">
            <a:extLst>
              <a:ext uri="{FF2B5EF4-FFF2-40B4-BE49-F238E27FC236}">
                <a16:creationId xmlns:a16="http://schemas.microsoft.com/office/drawing/2014/main" id="{D6B47658-BC54-4ADB-905A-65433737475C}"/>
              </a:ext>
            </a:extLst>
          </p:cNvPr>
          <p:cNvSpPr txBox="1"/>
          <p:nvPr/>
        </p:nvSpPr>
        <p:spPr>
          <a:xfrm>
            <a:off x="6520285" y="4487840"/>
            <a:ext cx="2788605" cy="461665"/>
          </a:xfrm>
          <a:prstGeom prst="rect">
            <a:avLst/>
          </a:prstGeom>
          <a:solidFill>
            <a:schemeClr val="accent2">
              <a:lumMod val="40000"/>
              <a:lumOff val="60000"/>
            </a:schemeClr>
          </a:solidFill>
        </p:spPr>
        <p:txBody>
          <a:bodyPr wrap="square" rtlCol="0">
            <a:spAutoFit/>
          </a:bodyPr>
          <a:lstStyle/>
          <a:p>
            <a:r>
              <a:rPr lang="fr-FR" sz="2400" dirty="0">
                <a:effectLst/>
                <a:latin typeface="Arial" panose="020B0604020202020204" pitchFamily="34" charset="0"/>
                <a:cs typeface="Arial" panose="020B0604020202020204" pitchFamily="34" charset="0"/>
              </a:rPr>
              <a:t>parvient (</a:t>
            </a:r>
            <a:r>
              <a:rPr lang="fr-FR" sz="2400" b="1" dirty="0">
                <a:effectLst/>
                <a:latin typeface="Arial" panose="020B0604020202020204" pitchFamily="34" charset="0"/>
                <a:cs typeface="Arial" panose="020B0604020202020204" pitchFamily="34" charset="0"/>
              </a:rPr>
              <a:t>parven</a:t>
            </a:r>
            <a:r>
              <a:rPr lang="fr-FR" sz="2400" b="1" dirty="0">
                <a:solidFill>
                  <a:srgbClr val="FF0000"/>
                </a:solidFill>
                <a:effectLst/>
                <a:latin typeface="Arial" panose="020B0604020202020204" pitchFamily="34" charset="0"/>
                <a:cs typeface="Arial" panose="020B0604020202020204" pitchFamily="34" charset="0"/>
              </a:rPr>
              <a:t>ir</a:t>
            </a:r>
            <a:r>
              <a:rPr lang="fr-FR" sz="2400" dirty="0">
                <a:effectLst/>
                <a:latin typeface="Arial" panose="020B0604020202020204" pitchFamily="34" charset="0"/>
                <a:cs typeface="Arial" panose="020B0604020202020204" pitchFamily="34" charset="0"/>
              </a:rPr>
              <a:t>)</a:t>
            </a:r>
          </a:p>
        </p:txBody>
      </p:sp>
      <p:sp>
        <p:nvSpPr>
          <p:cNvPr id="12" name="ZoneTexte 11">
            <a:extLst>
              <a:ext uri="{FF2B5EF4-FFF2-40B4-BE49-F238E27FC236}">
                <a16:creationId xmlns:a16="http://schemas.microsoft.com/office/drawing/2014/main" id="{D2458BEF-5714-450F-83FE-DF54D0A17B59}"/>
              </a:ext>
            </a:extLst>
          </p:cNvPr>
          <p:cNvSpPr txBox="1"/>
          <p:nvPr/>
        </p:nvSpPr>
        <p:spPr>
          <a:xfrm>
            <a:off x="6522887" y="5058509"/>
            <a:ext cx="1506406" cy="461665"/>
          </a:xfrm>
          <a:prstGeom prst="rect">
            <a:avLst/>
          </a:prstGeom>
          <a:solidFill>
            <a:schemeClr val="accent2">
              <a:lumMod val="40000"/>
              <a:lumOff val="60000"/>
            </a:schemeClr>
          </a:solidFill>
        </p:spPr>
        <p:txBody>
          <a:bodyPr wrap="square" rtlCol="0">
            <a:spAutoFit/>
          </a:bodyPr>
          <a:lstStyle/>
          <a:p>
            <a:pPr>
              <a:spcAft>
                <a:spcPts val="0"/>
              </a:spcAft>
            </a:pPr>
            <a:r>
              <a:rPr lang="fr-FR" sz="2400" dirty="0">
                <a:effectLst/>
                <a:latin typeface="Arial" panose="020B0604020202020204" pitchFamily="34" charset="0"/>
                <a:cs typeface="Arial" panose="020B0604020202020204" pitchFamily="34" charset="0"/>
              </a:rPr>
              <a:t>va (</a:t>
            </a:r>
            <a:r>
              <a:rPr lang="fr-FR" sz="2400" b="1" dirty="0">
                <a:effectLst/>
                <a:latin typeface="Arial" panose="020B0604020202020204" pitchFamily="34" charset="0"/>
                <a:cs typeface="Arial" panose="020B0604020202020204" pitchFamily="34" charset="0"/>
              </a:rPr>
              <a:t>all</a:t>
            </a:r>
            <a:r>
              <a:rPr lang="fr-FR" sz="2400" b="1" dirty="0">
                <a:solidFill>
                  <a:srgbClr val="FF0000"/>
                </a:solidFill>
                <a:effectLst/>
                <a:latin typeface="Arial" panose="020B0604020202020204" pitchFamily="34" charset="0"/>
                <a:cs typeface="Arial" panose="020B0604020202020204" pitchFamily="34" charset="0"/>
              </a:rPr>
              <a:t>er</a:t>
            </a:r>
            <a:r>
              <a:rPr lang="fr-FR" sz="2400" dirty="0">
                <a:effectLst/>
                <a:latin typeface="Arial" panose="020B0604020202020204" pitchFamily="34" charset="0"/>
                <a:cs typeface="Arial" panose="020B0604020202020204" pitchFamily="34" charset="0"/>
              </a:rPr>
              <a:t>)</a:t>
            </a:r>
            <a:endParaRPr lang="fr-FR"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035959F0-9A80-4F0F-AE86-B484534018EF}"/>
              </a:ext>
            </a:extLst>
          </p:cNvPr>
          <p:cNvSpPr txBox="1"/>
          <p:nvPr/>
        </p:nvSpPr>
        <p:spPr>
          <a:xfrm>
            <a:off x="3162487" y="5989650"/>
            <a:ext cx="6715593"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Ces verbes sont tous conjugués au présent.</a:t>
            </a:r>
          </a:p>
        </p:txBody>
      </p:sp>
    </p:spTree>
    <p:extLst>
      <p:ext uri="{BB962C8B-B14F-4D97-AF65-F5344CB8AC3E}">
        <p14:creationId xmlns:p14="http://schemas.microsoft.com/office/powerpoint/2010/main" val="29212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dessin&#10;&#10;Description générée automatiquement">
            <a:extLst>
              <a:ext uri="{FF2B5EF4-FFF2-40B4-BE49-F238E27FC236}">
                <a16:creationId xmlns:a16="http://schemas.microsoft.com/office/drawing/2014/main" id="{615C290E-5A7F-4F16-AD70-267ECA98A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0" y="218444"/>
            <a:ext cx="1076325"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8EEFB409-E0E1-45D0-B10D-42BC65E50AB5}"/>
              </a:ext>
            </a:extLst>
          </p:cNvPr>
          <p:cNvSpPr txBox="1"/>
          <p:nvPr/>
        </p:nvSpPr>
        <p:spPr>
          <a:xfrm>
            <a:off x="3387777" y="359764"/>
            <a:ext cx="6280879" cy="461665"/>
          </a:xfrm>
          <a:prstGeom prst="rect">
            <a:avLst/>
          </a:prstGeom>
          <a:solidFill>
            <a:schemeClr val="bg2"/>
          </a:solidFill>
        </p:spPr>
        <p:txBody>
          <a:bodyPr wrap="square" rtlCol="0">
            <a:spAutoFit/>
          </a:bodyPr>
          <a:lstStyle/>
          <a:p>
            <a:pPr algn="ctr"/>
            <a:r>
              <a:rPr lang="fr-FR" sz="2400" b="1" dirty="0">
                <a:latin typeface="Arial" panose="020B0604020202020204" pitchFamily="34" charset="0"/>
                <a:cs typeface="Arial" panose="020B0604020202020204" pitchFamily="34" charset="0"/>
              </a:rPr>
              <a:t>Verbes irréguliers conjugués au présent</a:t>
            </a:r>
          </a:p>
        </p:txBody>
      </p:sp>
      <p:graphicFrame>
        <p:nvGraphicFramePr>
          <p:cNvPr id="4" name="Tableau 3">
            <a:extLst>
              <a:ext uri="{FF2B5EF4-FFF2-40B4-BE49-F238E27FC236}">
                <a16:creationId xmlns:a16="http://schemas.microsoft.com/office/drawing/2014/main" id="{F8A60E35-1878-4B9A-821E-7B767BE1DDE6}"/>
              </a:ext>
            </a:extLst>
          </p:cNvPr>
          <p:cNvGraphicFramePr>
            <a:graphicFrameLocks noGrp="1"/>
          </p:cNvGraphicFramePr>
          <p:nvPr>
            <p:extLst>
              <p:ext uri="{D42A27DB-BD31-4B8C-83A1-F6EECF244321}">
                <p14:modId xmlns:p14="http://schemas.microsoft.com/office/powerpoint/2010/main" val="2940220797"/>
              </p:ext>
            </p:extLst>
          </p:nvPr>
        </p:nvGraphicFramePr>
        <p:xfrm>
          <a:off x="2593298" y="1672743"/>
          <a:ext cx="7869836" cy="4074541"/>
        </p:xfrm>
        <a:graphic>
          <a:graphicData uri="http://schemas.openxmlformats.org/drawingml/2006/table">
            <a:tbl>
              <a:tblPr firstRow="1" firstCol="1" bandRow="1">
                <a:tableStyleId>{5940675A-B579-460E-94D1-54222C63F5DA}</a:tableStyleId>
              </a:tblPr>
              <a:tblGrid>
                <a:gridCol w="2622700">
                  <a:extLst>
                    <a:ext uri="{9D8B030D-6E8A-4147-A177-3AD203B41FA5}">
                      <a16:colId xmlns:a16="http://schemas.microsoft.com/office/drawing/2014/main" val="807385283"/>
                    </a:ext>
                  </a:extLst>
                </a:gridCol>
                <a:gridCol w="2623568">
                  <a:extLst>
                    <a:ext uri="{9D8B030D-6E8A-4147-A177-3AD203B41FA5}">
                      <a16:colId xmlns:a16="http://schemas.microsoft.com/office/drawing/2014/main" val="50940127"/>
                    </a:ext>
                  </a:extLst>
                </a:gridCol>
                <a:gridCol w="2623568">
                  <a:extLst>
                    <a:ext uri="{9D8B030D-6E8A-4147-A177-3AD203B41FA5}">
                      <a16:colId xmlns:a16="http://schemas.microsoft.com/office/drawing/2014/main" val="3456577813"/>
                    </a:ext>
                  </a:extLst>
                </a:gridCol>
              </a:tblGrid>
              <a:tr h="0">
                <a:tc>
                  <a:txBody>
                    <a:bodyPr/>
                    <a:lstStyle/>
                    <a:p>
                      <a:pPr algn="ctr">
                        <a:lnSpc>
                          <a:spcPct val="107000"/>
                        </a:lnSpc>
                        <a:spcAft>
                          <a:spcPts val="0"/>
                        </a:spcAft>
                      </a:pPr>
                      <a:r>
                        <a:rPr lang="fr-FR" sz="2400" dirty="0">
                          <a:effectLst/>
                          <a:latin typeface="Arial" panose="020B0604020202020204" pitchFamily="34" charset="0"/>
                          <a:cs typeface="Arial" panose="020B0604020202020204" pitchFamily="34" charset="0"/>
                        </a:rPr>
                        <a:t>aller</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fr-FR" sz="2400" dirty="0">
                          <a:effectLst/>
                          <a:latin typeface="Arial" panose="020B0604020202020204" pitchFamily="34" charset="0"/>
                          <a:cs typeface="Arial" panose="020B0604020202020204" pitchFamily="34" charset="0"/>
                        </a:rPr>
                        <a:t>vouloir</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fr-FR" sz="2400" dirty="0">
                          <a:effectLst/>
                          <a:latin typeface="Arial" panose="020B0604020202020204" pitchFamily="34" charset="0"/>
                          <a:cs typeface="Arial" panose="020B0604020202020204" pitchFamily="34" charset="0"/>
                        </a:rPr>
                        <a:t>(par)venir</a:t>
                      </a:r>
                    </a:p>
                    <a:p>
                      <a:pPr algn="ctr">
                        <a:lnSpc>
                          <a:spcPct val="107000"/>
                        </a:lnSpc>
                        <a:spcAft>
                          <a:spcPts val="0"/>
                        </a:spcAft>
                      </a:pPr>
                      <a:r>
                        <a:rPr lang="fr-FR" sz="2400" dirty="0">
                          <a:effectLst/>
                          <a:latin typeface="Arial" panose="020B0604020202020204" pitchFamily="34" charset="0"/>
                          <a:cs typeface="Arial" panose="020B0604020202020204" pitchFamily="34" charset="0"/>
                        </a:rPr>
                        <a:t>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214788621"/>
                  </a:ext>
                </a:extLst>
              </a:tr>
              <a:tr h="0">
                <a:tc>
                  <a:txBody>
                    <a:bodyPr/>
                    <a:lstStyle/>
                    <a:p>
                      <a:pPr>
                        <a:lnSpc>
                          <a:spcPct val="150000"/>
                        </a:lnSpc>
                        <a:spcAft>
                          <a:spcPts val="0"/>
                        </a:spcAft>
                      </a:pPr>
                      <a:r>
                        <a:rPr lang="fr-FR" sz="2400" dirty="0">
                          <a:effectLst/>
                          <a:latin typeface="Arial" panose="020B0604020202020204" pitchFamily="34" charset="0"/>
                          <a:cs typeface="Arial" panose="020B0604020202020204" pitchFamily="34" charset="0"/>
                        </a:rPr>
                        <a:t>je vais</a:t>
                      </a:r>
                    </a:p>
                    <a:p>
                      <a:pPr>
                        <a:lnSpc>
                          <a:spcPct val="150000"/>
                        </a:lnSpc>
                        <a:spcAft>
                          <a:spcPts val="0"/>
                        </a:spcAft>
                      </a:pPr>
                      <a:r>
                        <a:rPr lang="fr-FR" sz="2400" dirty="0">
                          <a:effectLst/>
                          <a:latin typeface="Arial" panose="020B0604020202020204" pitchFamily="34" charset="0"/>
                          <a:cs typeface="Arial" panose="020B0604020202020204" pitchFamily="34" charset="0"/>
                        </a:rPr>
                        <a:t>tu vas</a:t>
                      </a:r>
                    </a:p>
                    <a:p>
                      <a:pPr>
                        <a:lnSpc>
                          <a:spcPct val="150000"/>
                        </a:lnSpc>
                        <a:spcAft>
                          <a:spcPts val="0"/>
                        </a:spcAft>
                      </a:pPr>
                      <a:r>
                        <a:rPr lang="fr-FR" sz="2400" dirty="0">
                          <a:effectLst/>
                          <a:latin typeface="Arial" panose="020B0604020202020204" pitchFamily="34" charset="0"/>
                          <a:cs typeface="Arial" panose="020B0604020202020204" pitchFamily="34" charset="0"/>
                        </a:rPr>
                        <a:t>il / elle va</a:t>
                      </a:r>
                    </a:p>
                    <a:p>
                      <a:pPr>
                        <a:lnSpc>
                          <a:spcPct val="150000"/>
                        </a:lnSpc>
                        <a:spcAft>
                          <a:spcPts val="0"/>
                        </a:spcAft>
                      </a:pPr>
                      <a:r>
                        <a:rPr lang="fr-FR" sz="2400" dirty="0">
                          <a:effectLst/>
                          <a:latin typeface="Arial" panose="020B0604020202020204" pitchFamily="34" charset="0"/>
                          <a:cs typeface="Arial" panose="020B0604020202020204" pitchFamily="34" charset="0"/>
                        </a:rPr>
                        <a:t>nous allons</a:t>
                      </a:r>
                    </a:p>
                    <a:p>
                      <a:pPr>
                        <a:lnSpc>
                          <a:spcPct val="150000"/>
                        </a:lnSpc>
                        <a:spcAft>
                          <a:spcPts val="0"/>
                        </a:spcAft>
                      </a:pPr>
                      <a:r>
                        <a:rPr lang="fr-FR" sz="2400" dirty="0">
                          <a:effectLst/>
                          <a:latin typeface="Arial" panose="020B0604020202020204" pitchFamily="34" charset="0"/>
                          <a:cs typeface="Arial" panose="020B0604020202020204" pitchFamily="34" charset="0"/>
                        </a:rPr>
                        <a:t>vous allez</a:t>
                      </a:r>
                    </a:p>
                    <a:p>
                      <a:pPr>
                        <a:lnSpc>
                          <a:spcPct val="150000"/>
                        </a:lnSpc>
                        <a:spcAft>
                          <a:spcPts val="0"/>
                        </a:spcAft>
                      </a:pPr>
                      <a:r>
                        <a:rPr lang="fr-FR" sz="2400" dirty="0">
                          <a:effectLst/>
                          <a:latin typeface="Arial" panose="020B0604020202020204" pitchFamily="34" charset="0"/>
                          <a:cs typeface="Arial" panose="020B0604020202020204" pitchFamily="34" charset="0"/>
                        </a:rPr>
                        <a:t>ils / elles  vont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fr-FR" sz="2400" dirty="0">
                          <a:effectLst/>
                          <a:latin typeface="Arial" panose="020B0604020202020204" pitchFamily="34" charset="0"/>
                          <a:cs typeface="Arial" panose="020B0604020202020204" pitchFamily="34" charset="0"/>
                        </a:rPr>
                        <a:t>je veux</a:t>
                      </a:r>
                    </a:p>
                    <a:p>
                      <a:pPr>
                        <a:lnSpc>
                          <a:spcPct val="150000"/>
                        </a:lnSpc>
                        <a:spcAft>
                          <a:spcPts val="0"/>
                        </a:spcAft>
                      </a:pPr>
                      <a:r>
                        <a:rPr lang="fr-FR" sz="2400" dirty="0">
                          <a:effectLst/>
                          <a:latin typeface="Arial" panose="020B0604020202020204" pitchFamily="34" charset="0"/>
                          <a:cs typeface="Arial" panose="020B0604020202020204" pitchFamily="34" charset="0"/>
                        </a:rPr>
                        <a:t>tu veux</a:t>
                      </a:r>
                    </a:p>
                    <a:p>
                      <a:pPr>
                        <a:lnSpc>
                          <a:spcPct val="150000"/>
                        </a:lnSpc>
                        <a:spcAft>
                          <a:spcPts val="0"/>
                        </a:spcAft>
                      </a:pPr>
                      <a:r>
                        <a:rPr lang="fr-FR" sz="2400" dirty="0">
                          <a:effectLst/>
                          <a:latin typeface="Arial" panose="020B0604020202020204" pitchFamily="34" charset="0"/>
                          <a:cs typeface="Arial" panose="020B0604020202020204" pitchFamily="34" charset="0"/>
                        </a:rPr>
                        <a:t>il / elle veut</a:t>
                      </a:r>
                    </a:p>
                    <a:p>
                      <a:pPr>
                        <a:lnSpc>
                          <a:spcPct val="150000"/>
                        </a:lnSpc>
                        <a:spcAft>
                          <a:spcPts val="0"/>
                        </a:spcAft>
                      </a:pPr>
                      <a:r>
                        <a:rPr lang="fr-FR" sz="2400" dirty="0">
                          <a:effectLst/>
                          <a:latin typeface="Arial" panose="020B0604020202020204" pitchFamily="34" charset="0"/>
                          <a:cs typeface="Arial" panose="020B0604020202020204" pitchFamily="34" charset="0"/>
                        </a:rPr>
                        <a:t>nous voulons</a:t>
                      </a:r>
                    </a:p>
                    <a:p>
                      <a:pPr>
                        <a:lnSpc>
                          <a:spcPct val="150000"/>
                        </a:lnSpc>
                        <a:spcAft>
                          <a:spcPts val="0"/>
                        </a:spcAft>
                      </a:pPr>
                      <a:r>
                        <a:rPr lang="fr-FR" sz="2400" dirty="0">
                          <a:effectLst/>
                          <a:latin typeface="Arial" panose="020B0604020202020204" pitchFamily="34" charset="0"/>
                          <a:cs typeface="Arial" panose="020B0604020202020204" pitchFamily="34" charset="0"/>
                        </a:rPr>
                        <a:t>vous voulez</a:t>
                      </a:r>
                    </a:p>
                    <a:p>
                      <a:pPr>
                        <a:lnSpc>
                          <a:spcPct val="150000"/>
                        </a:lnSpc>
                        <a:spcAft>
                          <a:spcPts val="0"/>
                        </a:spcAft>
                      </a:pPr>
                      <a:r>
                        <a:rPr lang="fr-FR" sz="2400" dirty="0">
                          <a:effectLst/>
                          <a:latin typeface="Arial" panose="020B0604020202020204" pitchFamily="34" charset="0"/>
                          <a:cs typeface="Arial" panose="020B0604020202020204" pitchFamily="34" charset="0"/>
                        </a:rPr>
                        <a:t>ils / elles veulent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fr-FR" sz="2400" dirty="0">
                          <a:effectLst/>
                          <a:latin typeface="Arial" panose="020B0604020202020204" pitchFamily="34" charset="0"/>
                          <a:cs typeface="Arial" panose="020B0604020202020204" pitchFamily="34" charset="0"/>
                        </a:rPr>
                        <a:t>je viens</a:t>
                      </a:r>
                    </a:p>
                    <a:p>
                      <a:pPr>
                        <a:lnSpc>
                          <a:spcPct val="150000"/>
                        </a:lnSpc>
                        <a:spcAft>
                          <a:spcPts val="0"/>
                        </a:spcAft>
                      </a:pPr>
                      <a:r>
                        <a:rPr lang="fr-FR" sz="2400" dirty="0">
                          <a:effectLst/>
                          <a:latin typeface="Arial" panose="020B0604020202020204" pitchFamily="34" charset="0"/>
                          <a:cs typeface="Arial" panose="020B0604020202020204" pitchFamily="34" charset="0"/>
                        </a:rPr>
                        <a:t>tu viens</a:t>
                      </a:r>
                    </a:p>
                    <a:p>
                      <a:pPr>
                        <a:lnSpc>
                          <a:spcPct val="150000"/>
                        </a:lnSpc>
                        <a:spcAft>
                          <a:spcPts val="0"/>
                        </a:spcAft>
                      </a:pPr>
                      <a:r>
                        <a:rPr lang="fr-FR" sz="2400" dirty="0">
                          <a:effectLst/>
                          <a:latin typeface="Arial" panose="020B0604020202020204" pitchFamily="34" charset="0"/>
                          <a:cs typeface="Arial" panose="020B0604020202020204" pitchFamily="34" charset="0"/>
                        </a:rPr>
                        <a:t>il / elle vient</a:t>
                      </a:r>
                    </a:p>
                    <a:p>
                      <a:pPr>
                        <a:lnSpc>
                          <a:spcPct val="150000"/>
                        </a:lnSpc>
                        <a:spcAft>
                          <a:spcPts val="0"/>
                        </a:spcAft>
                      </a:pPr>
                      <a:r>
                        <a:rPr lang="fr-FR" sz="2400" dirty="0">
                          <a:effectLst/>
                          <a:latin typeface="Arial" panose="020B0604020202020204" pitchFamily="34" charset="0"/>
                          <a:cs typeface="Arial" panose="020B0604020202020204" pitchFamily="34" charset="0"/>
                        </a:rPr>
                        <a:t>nous venons</a:t>
                      </a:r>
                    </a:p>
                    <a:p>
                      <a:pPr>
                        <a:lnSpc>
                          <a:spcPct val="150000"/>
                        </a:lnSpc>
                        <a:spcAft>
                          <a:spcPts val="0"/>
                        </a:spcAft>
                      </a:pPr>
                      <a:r>
                        <a:rPr lang="fr-FR" sz="2400" dirty="0">
                          <a:effectLst/>
                          <a:latin typeface="Arial" panose="020B0604020202020204" pitchFamily="34" charset="0"/>
                          <a:cs typeface="Arial" panose="020B0604020202020204" pitchFamily="34" charset="0"/>
                        </a:rPr>
                        <a:t>vous venez</a:t>
                      </a:r>
                    </a:p>
                    <a:p>
                      <a:pPr>
                        <a:lnSpc>
                          <a:spcPct val="150000"/>
                        </a:lnSpc>
                        <a:spcAft>
                          <a:spcPts val="0"/>
                        </a:spcAft>
                      </a:pPr>
                      <a:r>
                        <a:rPr lang="fr-FR" sz="2400" dirty="0">
                          <a:effectLst/>
                          <a:latin typeface="Arial" panose="020B0604020202020204" pitchFamily="34" charset="0"/>
                          <a:cs typeface="Arial" panose="020B0604020202020204" pitchFamily="34" charset="0"/>
                        </a:rPr>
                        <a:t>ils / elles viennent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559006"/>
                  </a:ext>
                </a:extLst>
              </a:tr>
            </a:tbl>
          </a:graphicData>
        </a:graphic>
      </p:graphicFrame>
    </p:spTree>
    <p:extLst>
      <p:ext uri="{BB962C8B-B14F-4D97-AF65-F5344CB8AC3E}">
        <p14:creationId xmlns:p14="http://schemas.microsoft.com/office/powerpoint/2010/main" val="33534639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476</Words>
  <Application>Microsoft Office PowerPoint</Application>
  <PresentationFormat>Grand écran</PresentationFormat>
  <Paragraphs>109</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Times New Roman</vt:lpstr>
      <vt:lpstr>Wingdings</vt:lpstr>
      <vt:lpstr>Thème Office</vt:lpstr>
      <vt:lpstr>Français CE2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 CE2</dc:title>
  <dc:creator>Ingrid FAUVIAU</dc:creator>
  <cp:lastModifiedBy>ANNE SZYMCZAK</cp:lastModifiedBy>
  <cp:revision>17</cp:revision>
  <dcterms:created xsi:type="dcterms:W3CDTF">2020-05-18T13:52:29Z</dcterms:created>
  <dcterms:modified xsi:type="dcterms:W3CDTF">2020-05-27T20:22:22Z</dcterms:modified>
</cp:coreProperties>
</file>