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66" r:id="rId4"/>
    <p:sldId id="267" r:id="rId5"/>
    <p:sldId id="286" r:id="rId6"/>
    <p:sldId id="285" r:id="rId7"/>
    <p:sldId id="269" r:id="rId8"/>
    <p:sldId id="280" r:id="rId9"/>
    <p:sldId id="270" r:id="rId10"/>
    <p:sldId id="273" r:id="rId11"/>
    <p:sldId id="271" r:id="rId12"/>
    <p:sldId id="281" r:id="rId13"/>
    <p:sldId id="282" r:id="rId14"/>
    <p:sldId id="283" r:id="rId15"/>
    <p:sldId id="264" r:id="rId16"/>
    <p:sldId id="279" r:id="rId17"/>
    <p:sldId id="284" r:id="rId1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0" d="100"/>
          <a:sy n="70" d="100"/>
        </p:scale>
        <p:origin x="660" y="5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EBA603-29FA-460E-940F-2E80D60ACBF8}" type="doc">
      <dgm:prSet loTypeId="urn:microsoft.com/office/officeart/2005/8/layout/default" loCatId="list" qsTypeId="urn:microsoft.com/office/officeart/2005/8/quickstyle/simple1" qsCatId="simple" csTypeId="urn:microsoft.com/office/officeart/2005/8/colors/accent1_2" csCatId="accent1" phldr="0"/>
      <dgm:spPr/>
      <dgm:t>
        <a:bodyPr/>
        <a:lstStyle/>
        <a:p>
          <a:endParaRPr lang="fr-FR"/>
        </a:p>
      </dgm:t>
    </dgm:pt>
    <dgm:pt modelId="{2007E872-0F2A-45F3-B58D-0C8F49188420}" type="pres">
      <dgm:prSet presAssocID="{82EBA603-29FA-460E-940F-2E80D60ACBF8}" presName="diagram" presStyleCnt="0">
        <dgm:presLayoutVars>
          <dgm:dir/>
          <dgm:resizeHandles val="exact"/>
        </dgm:presLayoutVars>
      </dgm:prSet>
      <dgm:spPr/>
      <dgm:t>
        <a:bodyPr/>
        <a:lstStyle/>
        <a:p>
          <a:endParaRPr lang="fr-FR"/>
        </a:p>
      </dgm:t>
    </dgm:pt>
  </dgm:ptLst>
  <dgm:cxnLst>
    <dgm:cxn modelId="{9B66A904-303A-4714-AE5F-F474FD1511E3}" type="presOf" srcId="{82EBA603-29FA-460E-940F-2E80D60ACBF8}" destId="{2007E872-0F2A-45F3-B58D-0C8F49188420}"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3F2B3C-278B-4A03-80AB-D0F71212AA01}"/>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834A865D-0435-48DB-AF59-D61587092BE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E86A9991-F058-4262-8D36-B0D7158A6109}"/>
              </a:ext>
            </a:extLst>
          </p:cNvPr>
          <p:cNvSpPr>
            <a:spLocks noGrp="1"/>
          </p:cNvSpPr>
          <p:nvPr>
            <p:ph type="dt" sz="half" idx="10"/>
          </p:nvPr>
        </p:nvSpPr>
        <p:spPr/>
        <p:txBody>
          <a:bodyPr/>
          <a:lstStyle/>
          <a:p>
            <a:fld id="{458D2773-83BF-4D0A-A80F-0C0454CA260D}" type="datetimeFigureOut">
              <a:rPr lang="fr-FR" smtClean="0"/>
              <a:t>18/05/2020</a:t>
            </a:fld>
            <a:endParaRPr lang="fr-FR"/>
          </a:p>
        </p:txBody>
      </p:sp>
      <p:sp>
        <p:nvSpPr>
          <p:cNvPr id="5" name="Espace réservé du pied de page 4">
            <a:extLst>
              <a:ext uri="{FF2B5EF4-FFF2-40B4-BE49-F238E27FC236}">
                <a16:creationId xmlns:a16="http://schemas.microsoft.com/office/drawing/2014/main" id="{2744C7CB-B9EE-46AA-B047-F27214D7065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DF88A00-6557-4F74-BAEC-8457D94BE84F}"/>
              </a:ext>
            </a:extLst>
          </p:cNvPr>
          <p:cNvSpPr>
            <a:spLocks noGrp="1"/>
          </p:cNvSpPr>
          <p:nvPr>
            <p:ph type="sldNum" sz="quarter" idx="12"/>
          </p:nvPr>
        </p:nvSpPr>
        <p:spPr/>
        <p:txBody>
          <a:bodyPr/>
          <a:lstStyle/>
          <a:p>
            <a:fld id="{6ABA74DA-D4C3-44FD-9931-7140C6C50D1A}" type="slidenum">
              <a:rPr lang="fr-FR" smtClean="0"/>
              <a:t>‹N°›</a:t>
            </a:fld>
            <a:endParaRPr lang="fr-FR"/>
          </a:p>
        </p:txBody>
      </p:sp>
    </p:spTree>
    <p:extLst>
      <p:ext uri="{BB962C8B-B14F-4D97-AF65-F5344CB8AC3E}">
        <p14:creationId xmlns:p14="http://schemas.microsoft.com/office/powerpoint/2010/main" val="1285253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70C4FEA-781D-4D9B-94A7-2E90C7829BBD}"/>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D15B96FD-7715-4CD1-A78A-5ABDD142ACD9}"/>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BBAA823-8ED2-489F-9526-B0D17E87377D}"/>
              </a:ext>
            </a:extLst>
          </p:cNvPr>
          <p:cNvSpPr>
            <a:spLocks noGrp="1"/>
          </p:cNvSpPr>
          <p:nvPr>
            <p:ph type="dt" sz="half" idx="10"/>
          </p:nvPr>
        </p:nvSpPr>
        <p:spPr/>
        <p:txBody>
          <a:bodyPr/>
          <a:lstStyle/>
          <a:p>
            <a:fld id="{458D2773-83BF-4D0A-A80F-0C0454CA260D}" type="datetimeFigureOut">
              <a:rPr lang="fr-FR" smtClean="0"/>
              <a:t>18/05/2020</a:t>
            </a:fld>
            <a:endParaRPr lang="fr-FR"/>
          </a:p>
        </p:txBody>
      </p:sp>
      <p:sp>
        <p:nvSpPr>
          <p:cNvPr id="5" name="Espace réservé du pied de page 4">
            <a:extLst>
              <a:ext uri="{FF2B5EF4-FFF2-40B4-BE49-F238E27FC236}">
                <a16:creationId xmlns:a16="http://schemas.microsoft.com/office/drawing/2014/main" id="{F2E32CC7-5E84-4F08-8063-CA291754D4E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75156D8-0316-43E3-AB41-3D9C4A569EDA}"/>
              </a:ext>
            </a:extLst>
          </p:cNvPr>
          <p:cNvSpPr>
            <a:spLocks noGrp="1"/>
          </p:cNvSpPr>
          <p:nvPr>
            <p:ph type="sldNum" sz="quarter" idx="12"/>
          </p:nvPr>
        </p:nvSpPr>
        <p:spPr/>
        <p:txBody>
          <a:bodyPr/>
          <a:lstStyle/>
          <a:p>
            <a:fld id="{6ABA74DA-D4C3-44FD-9931-7140C6C50D1A}" type="slidenum">
              <a:rPr lang="fr-FR" smtClean="0"/>
              <a:t>‹N°›</a:t>
            </a:fld>
            <a:endParaRPr lang="fr-FR"/>
          </a:p>
        </p:txBody>
      </p:sp>
    </p:spTree>
    <p:extLst>
      <p:ext uri="{BB962C8B-B14F-4D97-AF65-F5344CB8AC3E}">
        <p14:creationId xmlns:p14="http://schemas.microsoft.com/office/powerpoint/2010/main" val="9013337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E5E7D42B-B0F5-4D7C-BC60-D99536ED0B51}"/>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AF96EB7C-43CD-44CA-8522-6C18D6419F9F}"/>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D9A9D34-1EA5-4E9B-94EF-F46BF2768F05}"/>
              </a:ext>
            </a:extLst>
          </p:cNvPr>
          <p:cNvSpPr>
            <a:spLocks noGrp="1"/>
          </p:cNvSpPr>
          <p:nvPr>
            <p:ph type="dt" sz="half" idx="10"/>
          </p:nvPr>
        </p:nvSpPr>
        <p:spPr/>
        <p:txBody>
          <a:bodyPr/>
          <a:lstStyle/>
          <a:p>
            <a:fld id="{458D2773-83BF-4D0A-A80F-0C0454CA260D}" type="datetimeFigureOut">
              <a:rPr lang="fr-FR" smtClean="0"/>
              <a:t>18/05/2020</a:t>
            </a:fld>
            <a:endParaRPr lang="fr-FR"/>
          </a:p>
        </p:txBody>
      </p:sp>
      <p:sp>
        <p:nvSpPr>
          <p:cNvPr id="5" name="Espace réservé du pied de page 4">
            <a:extLst>
              <a:ext uri="{FF2B5EF4-FFF2-40B4-BE49-F238E27FC236}">
                <a16:creationId xmlns:a16="http://schemas.microsoft.com/office/drawing/2014/main" id="{E962D1A6-1C6B-40E5-A9B5-0E4ABAD4151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E63F5C4-25AA-4BB8-A8F3-9C22A1537B4F}"/>
              </a:ext>
            </a:extLst>
          </p:cNvPr>
          <p:cNvSpPr>
            <a:spLocks noGrp="1"/>
          </p:cNvSpPr>
          <p:nvPr>
            <p:ph type="sldNum" sz="quarter" idx="12"/>
          </p:nvPr>
        </p:nvSpPr>
        <p:spPr/>
        <p:txBody>
          <a:bodyPr/>
          <a:lstStyle/>
          <a:p>
            <a:fld id="{6ABA74DA-D4C3-44FD-9931-7140C6C50D1A}" type="slidenum">
              <a:rPr lang="fr-FR" smtClean="0"/>
              <a:t>‹N°›</a:t>
            </a:fld>
            <a:endParaRPr lang="fr-FR"/>
          </a:p>
        </p:txBody>
      </p:sp>
    </p:spTree>
    <p:extLst>
      <p:ext uri="{BB962C8B-B14F-4D97-AF65-F5344CB8AC3E}">
        <p14:creationId xmlns:p14="http://schemas.microsoft.com/office/powerpoint/2010/main" val="3751166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78258C8-B231-46B1-89F9-37044496E856}"/>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65DDF761-01C6-4C3B-AD00-5F612F7DA865}"/>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6E80B2C-EF64-4AB3-8CD9-00C6D653DEEE}"/>
              </a:ext>
            </a:extLst>
          </p:cNvPr>
          <p:cNvSpPr>
            <a:spLocks noGrp="1"/>
          </p:cNvSpPr>
          <p:nvPr>
            <p:ph type="dt" sz="half" idx="10"/>
          </p:nvPr>
        </p:nvSpPr>
        <p:spPr/>
        <p:txBody>
          <a:bodyPr/>
          <a:lstStyle/>
          <a:p>
            <a:fld id="{458D2773-83BF-4D0A-A80F-0C0454CA260D}" type="datetimeFigureOut">
              <a:rPr lang="fr-FR" smtClean="0"/>
              <a:t>18/05/2020</a:t>
            </a:fld>
            <a:endParaRPr lang="fr-FR"/>
          </a:p>
        </p:txBody>
      </p:sp>
      <p:sp>
        <p:nvSpPr>
          <p:cNvPr id="5" name="Espace réservé du pied de page 4">
            <a:extLst>
              <a:ext uri="{FF2B5EF4-FFF2-40B4-BE49-F238E27FC236}">
                <a16:creationId xmlns:a16="http://schemas.microsoft.com/office/drawing/2014/main" id="{C4B74519-03F4-454F-94FA-451CE2E8D25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24117A3-185A-4587-B0CA-E66968EA7256}"/>
              </a:ext>
            </a:extLst>
          </p:cNvPr>
          <p:cNvSpPr>
            <a:spLocks noGrp="1"/>
          </p:cNvSpPr>
          <p:nvPr>
            <p:ph type="sldNum" sz="quarter" idx="12"/>
          </p:nvPr>
        </p:nvSpPr>
        <p:spPr/>
        <p:txBody>
          <a:bodyPr/>
          <a:lstStyle/>
          <a:p>
            <a:fld id="{6ABA74DA-D4C3-44FD-9931-7140C6C50D1A}" type="slidenum">
              <a:rPr lang="fr-FR" smtClean="0"/>
              <a:t>‹N°›</a:t>
            </a:fld>
            <a:endParaRPr lang="fr-FR"/>
          </a:p>
        </p:txBody>
      </p:sp>
    </p:spTree>
    <p:extLst>
      <p:ext uri="{BB962C8B-B14F-4D97-AF65-F5344CB8AC3E}">
        <p14:creationId xmlns:p14="http://schemas.microsoft.com/office/powerpoint/2010/main" val="1979521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A0A3627-4F0C-4FD0-876E-C00100BA4B2A}"/>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C4086B0B-CB45-4413-B588-6109FCAB710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26758D3A-7D6E-4586-8CBE-DA4620372226}"/>
              </a:ext>
            </a:extLst>
          </p:cNvPr>
          <p:cNvSpPr>
            <a:spLocks noGrp="1"/>
          </p:cNvSpPr>
          <p:nvPr>
            <p:ph type="dt" sz="half" idx="10"/>
          </p:nvPr>
        </p:nvSpPr>
        <p:spPr/>
        <p:txBody>
          <a:bodyPr/>
          <a:lstStyle/>
          <a:p>
            <a:fld id="{458D2773-83BF-4D0A-A80F-0C0454CA260D}" type="datetimeFigureOut">
              <a:rPr lang="fr-FR" smtClean="0"/>
              <a:t>18/05/2020</a:t>
            </a:fld>
            <a:endParaRPr lang="fr-FR"/>
          </a:p>
        </p:txBody>
      </p:sp>
      <p:sp>
        <p:nvSpPr>
          <p:cNvPr id="5" name="Espace réservé du pied de page 4">
            <a:extLst>
              <a:ext uri="{FF2B5EF4-FFF2-40B4-BE49-F238E27FC236}">
                <a16:creationId xmlns:a16="http://schemas.microsoft.com/office/drawing/2014/main" id="{52F0BB10-E099-4C35-A0FD-704322AD48B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02287CB-77BE-40EE-84C7-A991D9E4A910}"/>
              </a:ext>
            </a:extLst>
          </p:cNvPr>
          <p:cNvSpPr>
            <a:spLocks noGrp="1"/>
          </p:cNvSpPr>
          <p:nvPr>
            <p:ph type="sldNum" sz="quarter" idx="12"/>
          </p:nvPr>
        </p:nvSpPr>
        <p:spPr/>
        <p:txBody>
          <a:bodyPr/>
          <a:lstStyle/>
          <a:p>
            <a:fld id="{6ABA74DA-D4C3-44FD-9931-7140C6C50D1A}" type="slidenum">
              <a:rPr lang="fr-FR" smtClean="0"/>
              <a:t>‹N°›</a:t>
            </a:fld>
            <a:endParaRPr lang="fr-FR"/>
          </a:p>
        </p:txBody>
      </p:sp>
    </p:spTree>
    <p:extLst>
      <p:ext uri="{BB962C8B-B14F-4D97-AF65-F5344CB8AC3E}">
        <p14:creationId xmlns:p14="http://schemas.microsoft.com/office/powerpoint/2010/main" val="348631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F118364-8940-4D81-BBE8-ECD14ABF298A}"/>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346A4E22-839C-4F1C-B5CA-A938A3FCDC76}"/>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71BD783E-F8B1-420B-BBB9-592637857C09}"/>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DEC8D6BC-7F50-4DB5-9826-B7ACCB8A05C9}"/>
              </a:ext>
            </a:extLst>
          </p:cNvPr>
          <p:cNvSpPr>
            <a:spLocks noGrp="1"/>
          </p:cNvSpPr>
          <p:nvPr>
            <p:ph type="dt" sz="half" idx="10"/>
          </p:nvPr>
        </p:nvSpPr>
        <p:spPr/>
        <p:txBody>
          <a:bodyPr/>
          <a:lstStyle/>
          <a:p>
            <a:fld id="{458D2773-83BF-4D0A-A80F-0C0454CA260D}" type="datetimeFigureOut">
              <a:rPr lang="fr-FR" smtClean="0"/>
              <a:t>18/05/2020</a:t>
            </a:fld>
            <a:endParaRPr lang="fr-FR"/>
          </a:p>
        </p:txBody>
      </p:sp>
      <p:sp>
        <p:nvSpPr>
          <p:cNvPr id="6" name="Espace réservé du pied de page 5">
            <a:extLst>
              <a:ext uri="{FF2B5EF4-FFF2-40B4-BE49-F238E27FC236}">
                <a16:creationId xmlns:a16="http://schemas.microsoft.com/office/drawing/2014/main" id="{F4EEF504-5B2E-4070-905C-B9DB7FDBB03C}"/>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07218DC7-EF44-4CE8-9181-9F144CA4AF53}"/>
              </a:ext>
            </a:extLst>
          </p:cNvPr>
          <p:cNvSpPr>
            <a:spLocks noGrp="1"/>
          </p:cNvSpPr>
          <p:nvPr>
            <p:ph type="sldNum" sz="quarter" idx="12"/>
          </p:nvPr>
        </p:nvSpPr>
        <p:spPr/>
        <p:txBody>
          <a:bodyPr/>
          <a:lstStyle/>
          <a:p>
            <a:fld id="{6ABA74DA-D4C3-44FD-9931-7140C6C50D1A}" type="slidenum">
              <a:rPr lang="fr-FR" smtClean="0"/>
              <a:t>‹N°›</a:t>
            </a:fld>
            <a:endParaRPr lang="fr-FR"/>
          </a:p>
        </p:txBody>
      </p:sp>
    </p:spTree>
    <p:extLst>
      <p:ext uri="{BB962C8B-B14F-4D97-AF65-F5344CB8AC3E}">
        <p14:creationId xmlns:p14="http://schemas.microsoft.com/office/powerpoint/2010/main" val="3732959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03C75E-9981-4E00-97CB-48534B498E26}"/>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2C203AA7-9737-4AB9-8167-B8237E52D1D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581A09A6-E59C-4F64-9346-8142578E0122}"/>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8C0981B4-EA84-4372-B8CB-9F4B38E47FC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A7C23E2A-E140-410F-B70A-2E5E93019A9C}"/>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E6718712-014F-464E-A95C-4951E4330456}"/>
              </a:ext>
            </a:extLst>
          </p:cNvPr>
          <p:cNvSpPr>
            <a:spLocks noGrp="1"/>
          </p:cNvSpPr>
          <p:nvPr>
            <p:ph type="dt" sz="half" idx="10"/>
          </p:nvPr>
        </p:nvSpPr>
        <p:spPr/>
        <p:txBody>
          <a:bodyPr/>
          <a:lstStyle/>
          <a:p>
            <a:fld id="{458D2773-83BF-4D0A-A80F-0C0454CA260D}" type="datetimeFigureOut">
              <a:rPr lang="fr-FR" smtClean="0"/>
              <a:t>18/05/2020</a:t>
            </a:fld>
            <a:endParaRPr lang="fr-FR"/>
          </a:p>
        </p:txBody>
      </p:sp>
      <p:sp>
        <p:nvSpPr>
          <p:cNvPr id="8" name="Espace réservé du pied de page 7">
            <a:extLst>
              <a:ext uri="{FF2B5EF4-FFF2-40B4-BE49-F238E27FC236}">
                <a16:creationId xmlns:a16="http://schemas.microsoft.com/office/drawing/2014/main" id="{B4028E9F-B96D-4C6D-BA61-6585790ADE19}"/>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E6C4858E-C835-4B92-B23F-71C9BB93853F}"/>
              </a:ext>
            </a:extLst>
          </p:cNvPr>
          <p:cNvSpPr>
            <a:spLocks noGrp="1"/>
          </p:cNvSpPr>
          <p:nvPr>
            <p:ph type="sldNum" sz="quarter" idx="12"/>
          </p:nvPr>
        </p:nvSpPr>
        <p:spPr/>
        <p:txBody>
          <a:bodyPr/>
          <a:lstStyle/>
          <a:p>
            <a:fld id="{6ABA74DA-D4C3-44FD-9931-7140C6C50D1A}" type="slidenum">
              <a:rPr lang="fr-FR" smtClean="0"/>
              <a:t>‹N°›</a:t>
            </a:fld>
            <a:endParaRPr lang="fr-FR"/>
          </a:p>
        </p:txBody>
      </p:sp>
    </p:spTree>
    <p:extLst>
      <p:ext uri="{BB962C8B-B14F-4D97-AF65-F5344CB8AC3E}">
        <p14:creationId xmlns:p14="http://schemas.microsoft.com/office/powerpoint/2010/main" val="2556875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FEFF1D1-A06B-467A-AA3C-D4E302FC27AE}"/>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A9CB772F-B0F7-4DE4-989E-7CE5A63C0668}"/>
              </a:ext>
            </a:extLst>
          </p:cNvPr>
          <p:cNvSpPr>
            <a:spLocks noGrp="1"/>
          </p:cNvSpPr>
          <p:nvPr>
            <p:ph type="dt" sz="half" idx="10"/>
          </p:nvPr>
        </p:nvSpPr>
        <p:spPr/>
        <p:txBody>
          <a:bodyPr/>
          <a:lstStyle/>
          <a:p>
            <a:fld id="{458D2773-83BF-4D0A-A80F-0C0454CA260D}" type="datetimeFigureOut">
              <a:rPr lang="fr-FR" smtClean="0"/>
              <a:t>18/05/2020</a:t>
            </a:fld>
            <a:endParaRPr lang="fr-FR"/>
          </a:p>
        </p:txBody>
      </p:sp>
      <p:sp>
        <p:nvSpPr>
          <p:cNvPr id="4" name="Espace réservé du pied de page 3">
            <a:extLst>
              <a:ext uri="{FF2B5EF4-FFF2-40B4-BE49-F238E27FC236}">
                <a16:creationId xmlns:a16="http://schemas.microsoft.com/office/drawing/2014/main" id="{0B441ABC-9519-4F34-9FF4-AAA2649CD550}"/>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A6D2B09F-A969-4B0C-BE1D-60E765B2203F}"/>
              </a:ext>
            </a:extLst>
          </p:cNvPr>
          <p:cNvSpPr>
            <a:spLocks noGrp="1"/>
          </p:cNvSpPr>
          <p:nvPr>
            <p:ph type="sldNum" sz="quarter" idx="12"/>
          </p:nvPr>
        </p:nvSpPr>
        <p:spPr/>
        <p:txBody>
          <a:bodyPr/>
          <a:lstStyle/>
          <a:p>
            <a:fld id="{6ABA74DA-D4C3-44FD-9931-7140C6C50D1A}" type="slidenum">
              <a:rPr lang="fr-FR" smtClean="0"/>
              <a:t>‹N°›</a:t>
            </a:fld>
            <a:endParaRPr lang="fr-FR"/>
          </a:p>
        </p:txBody>
      </p:sp>
    </p:spTree>
    <p:extLst>
      <p:ext uri="{BB962C8B-B14F-4D97-AF65-F5344CB8AC3E}">
        <p14:creationId xmlns:p14="http://schemas.microsoft.com/office/powerpoint/2010/main" val="2960747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6EC4CFE-3C24-4F58-939C-F3C3605624B5}"/>
              </a:ext>
            </a:extLst>
          </p:cNvPr>
          <p:cNvSpPr>
            <a:spLocks noGrp="1"/>
          </p:cNvSpPr>
          <p:nvPr>
            <p:ph type="dt" sz="half" idx="10"/>
          </p:nvPr>
        </p:nvSpPr>
        <p:spPr/>
        <p:txBody>
          <a:bodyPr/>
          <a:lstStyle/>
          <a:p>
            <a:fld id="{458D2773-83BF-4D0A-A80F-0C0454CA260D}" type="datetimeFigureOut">
              <a:rPr lang="fr-FR" smtClean="0"/>
              <a:t>18/05/2020</a:t>
            </a:fld>
            <a:endParaRPr lang="fr-FR"/>
          </a:p>
        </p:txBody>
      </p:sp>
      <p:sp>
        <p:nvSpPr>
          <p:cNvPr id="3" name="Espace réservé du pied de page 2">
            <a:extLst>
              <a:ext uri="{FF2B5EF4-FFF2-40B4-BE49-F238E27FC236}">
                <a16:creationId xmlns:a16="http://schemas.microsoft.com/office/drawing/2014/main" id="{B5A3561D-4587-487D-9C6D-F052161DC9AE}"/>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A39AAD64-703C-4C44-B060-D8E97D77B424}"/>
              </a:ext>
            </a:extLst>
          </p:cNvPr>
          <p:cNvSpPr>
            <a:spLocks noGrp="1"/>
          </p:cNvSpPr>
          <p:nvPr>
            <p:ph type="sldNum" sz="quarter" idx="12"/>
          </p:nvPr>
        </p:nvSpPr>
        <p:spPr/>
        <p:txBody>
          <a:bodyPr/>
          <a:lstStyle/>
          <a:p>
            <a:fld id="{6ABA74DA-D4C3-44FD-9931-7140C6C50D1A}" type="slidenum">
              <a:rPr lang="fr-FR" smtClean="0"/>
              <a:t>‹N°›</a:t>
            </a:fld>
            <a:endParaRPr lang="fr-FR"/>
          </a:p>
        </p:txBody>
      </p:sp>
    </p:spTree>
    <p:extLst>
      <p:ext uri="{BB962C8B-B14F-4D97-AF65-F5344CB8AC3E}">
        <p14:creationId xmlns:p14="http://schemas.microsoft.com/office/powerpoint/2010/main" val="2085050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614779B-1F3A-4935-8012-3FF986BF9E7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BF8A61AD-5889-4DEB-A3BC-0E54ADE9695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7E14C386-E4BC-4462-BF2B-10B6DF69BD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E04D0168-5500-425F-9B98-A547AC3DA062}"/>
              </a:ext>
            </a:extLst>
          </p:cNvPr>
          <p:cNvSpPr>
            <a:spLocks noGrp="1"/>
          </p:cNvSpPr>
          <p:nvPr>
            <p:ph type="dt" sz="half" idx="10"/>
          </p:nvPr>
        </p:nvSpPr>
        <p:spPr/>
        <p:txBody>
          <a:bodyPr/>
          <a:lstStyle/>
          <a:p>
            <a:fld id="{458D2773-83BF-4D0A-A80F-0C0454CA260D}" type="datetimeFigureOut">
              <a:rPr lang="fr-FR" smtClean="0"/>
              <a:t>18/05/2020</a:t>
            </a:fld>
            <a:endParaRPr lang="fr-FR"/>
          </a:p>
        </p:txBody>
      </p:sp>
      <p:sp>
        <p:nvSpPr>
          <p:cNvPr id="6" name="Espace réservé du pied de page 5">
            <a:extLst>
              <a:ext uri="{FF2B5EF4-FFF2-40B4-BE49-F238E27FC236}">
                <a16:creationId xmlns:a16="http://schemas.microsoft.com/office/drawing/2014/main" id="{EB85CFE1-DABB-4960-A66C-6E0EA04E1AA9}"/>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BB597A44-B428-4CA5-9E91-050F5E58ED70}"/>
              </a:ext>
            </a:extLst>
          </p:cNvPr>
          <p:cNvSpPr>
            <a:spLocks noGrp="1"/>
          </p:cNvSpPr>
          <p:nvPr>
            <p:ph type="sldNum" sz="quarter" idx="12"/>
          </p:nvPr>
        </p:nvSpPr>
        <p:spPr/>
        <p:txBody>
          <a:bodyPr/>
          <a:lstStyle/>
          <a:p>
            <a:fld id="{6ABA74DA-D4C3-44FD-9931-7140C6C50D1A}" type="slidenum">
              <a:rPr lang="fr-FR" smtClean="0"/>
              <a:t>‹N°›</a:t>
            </a:fld>
            <a:endParaRPr lang="fr-FR"/>
          </a:p>
        </p:txBody>
      </p:sp>
    </p:spTree>
    <p:extLst>
      <p:ext uri="{BB962C8B-B14F-4D97-AF65-F5344CB8AC3E}">
        <p14:creationId xmlns:p14="http://schemas.microsoft.com/office/powerpoint/2010/main" val="11768715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852809-4E44-4B5B-9E13-BC841BC537A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C63EABDD-CDBD-4675-8EAA-6F8940C38E1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4E898D1A-35BB-468B-818C-1C14143F93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FD6D66BB-CF9A-4AA6-AA98-3A6EDAC9A9CA}"/>
              </a:ext>
            </a:extLst>
          </p:cNvPr>
          <p:cNvSpPr>
            <a:spLocks noGrp="1"/>
          </p:cNvSpPr>
          <p:nvPr>
            <p:ph type="dt" sz="half" idx="10"/>
          </p:nvPr>
        </p:nvSpPr>
        <p:spPr/>
        <p:txBody>
          <a:bodyPr/>
          <a:lstStyle/>
          <a:p>
            <a:fld id="{458D2773-83BF-4D0A-A80F-0C0454CA260D}" type="datetimeFigureOut">
              <a:rPr lang="fr-FR" smtClean="0"/>
              <a:t>18/05/2020</a:t>
            </a:fld>
            <a:endParaRPr lang="fr-FR"/>
          </a:p>
        </p:txBody>
      </p:sp>
      <p:sp>
        <p:nvSpPr>
          <p:cNvPr id="6" name="Espace réservé du pied de page 5">
            <a:extLst>
              <a:ext uri="{FF2B5EF4-FFF2-40B4-BE49-F238E27FC236}">
                <a16:creationId xmlns:a16="http://schemas.microsoft.com/office/drawing/2014/main" id="{D807EA73-44FF-423D-83B2-444FD81D257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698E05B-E8E7-4079-BB49-02F0BE66F50A}"/>
              </a:ext>
            </a:extLst>
          </p:cNvPr>
          <p:cNvSpPr>
            <a:spLocks noGrp="1"/>
          </p:cNvSpPr>
          <p:nvPr>
            <p:ph type="sldNum" sz="quarter" idx="12"/>
          </p:nvPr>
        </p:nvSpPr>
        <p:spPr/>
        <p:txBody>
          <a:bodyPr/>
          <a:lstStyle/>
          <a:p>
            <a:fld id="{6ABA74DA-D4C3-44FD-9931-7140C6C50D1A}" type="slidenum">
              <a:rPr lang="fr-FR" smtClean="0"/>
              <a:t>‹N°›</a:t>
            </a:fld>
            <a:endParaRPr lang="fr-FR"/>
          </a:p>
        </p:txBody>
      </p:sp>
    </p:spTree>
    <p:extLst>
      <p:ext uri="{BB962C8B-B14F-4D97-AF65-F5344CB8AC3E}">
        <p14:creationId xmlns:p14="http://schemas.microsoft.com/office/powerpoint/2010/main" val="31790009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62133E01-9F14-43CD-91B5-0C6028C59A3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107EEAFD-08EC-4AD2-AE5D-EB26D5B459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E1A9C56-4FB2-4479-90BB-B42B94123B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8D2773-83BF-4D0A-A80F-0C0454CA260D}" type="datetimeFigureOut">
              <a:rPr lang="fr-FR" smtClean="0"/>
              <a:t>18/05/2020</a:t>
            </a:fld>
            <a:endParaRPr lang="fr-FR"/>
          </a:p>
        </p:txBody>
      </p:sp>
      <p:sp>
        <p:nvSpPr>
          <p:cNvPr id="5" name="Espace réservé du pied de page 4">
            <a:extLst>
              <a:ext uri="{FF2B5EF4-FFF2-40B4-BE49-F238E27FC236}">
                <a16:creationId xmlns:a16="http://schemas.microsoft.com/office/drawing/2014/main" id="{F6D9A933-B7C2-46B8-ABAA-C3A49C00AA4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DBA6402F-9043-4586-A996-E155DB085A4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BA74DA-D4C3-44FD-9931-7140C6C50D1A}" type="slidenum">
              <a:rPr lang="fr-FR" smtClean="0"/>
              <a:t>‹N°›</a:t>
            </a:fld>
            <a:endParaRPr lang="fr-FR"/>
          </a:p>
        </p:txBody>
      </p:sp>
    </p:spTree>
    <p:extLst>
      <p:ext uri="{BB962C8B-B14F-4D97-AF65-F5344CB8AC3E}">
        <p14:creationId xmlns:p14="http://schemas.microsoft.com/office/powerpoint/2010/main" val="30236512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83262D62-58D5-4FEF-B467-8FD46F4BFD2D}"/>
              </a:ext>
            </a:extLst>
          </p:cNvPr>
          <p:cNvSpPr>
            <a:spLocks noGrp="1"/>
          </p:cNvSpPr>
          <p:nvPr>
            <p:ph type="ctrTitle"/>
          </p:nvPr>
        </p:nvSpPr>
        <p:spPr>
          <a:xfrm>
            <a:off x="1524000" y="1122363"/>
            <a:ext cx="9144000" cy="2387600"/>
          </a:xfrm>
        </p:spPr>
        <p:txBody>
          <a:bodyPr/>
          <a:lstStyle/>
          <a:p>
            <a:r>
              <a:rPr lang="fr-FR" dirty="0"/>
              <a:t>Français CE2</a:t>
            </a:r>
          </a:p>
        </p:txBody>
      </p:sp>
      <p:sp>
        <p:nvSpPr>
          <p:cNvPr id="6" name="Sous-titre 2">
            <a:extLst>
              <a:ext uri="{FF2B5EF4-FFF2-40B4-BE49-F238E27FC236}">
                <a16:creationId xmlns:a16="http://schemas.microsoft.com/office/drawing/2014/main" id="{ED5C8B00-DC75-42F0-9884-DBCCE7090048}"/>
              </a:ext>
            </a:extLst>
          </p:cNvPr>
          <p:cNvSpPr>
            <a:spLocks noGrp="1"/>
          </p:cNvSpPr>
          <p:nvPr>
            <p:ph type="subTitle" idx="1"/>
          </p:nvPr>
        </p:nvSpPr>
        <p:spPr>
          <a:xfrm>
            <a:off x="1524000" y="3602038"/>
            <a:ext cx="9144000" cy="1655762"/>
          </a:xfrm>
        </p:spPr>
        <p:txBody>
          <a:bodyPr/>
          <a:lstStyle/>
          <a:p>
            <a:r>
              <a:rPr lang="fr-FR" dirty="0"/>
              <a:t>Séquence 6 / séance 1</a:t>
            </a:r>
          </a:p>
        </p:txBody>
      </p:sp>
    </p:spTree>
    <p:extLst>
      <p:ext uri="{BB962C8B-B14F-4D97-AF65-F5344CB8AC3E}">
        <p14:creationId xmlns:p14="http://schemas.microsoft.com/office/powerpoint/2010/main" val="27461358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DF54F837-4DF0-4E32-9902-8E1B46575FC8}"/>
              </a:ext>
            </a:extLst>
          </p:cNvPr>
          <p:cNvSpPr txBox="1"/>
          <p:nvPr/>
        </p:nvSpPr>
        <p:spPr>
          <a:xfrm>
            <a:off x="2357601" y="2905780"/>
            <a:ext cx="7874363" cy="523220"/>
          </a:xfrm>
          <a:prstGeom prst="rect">
            <a:avLst/>
          </a:prstGeom>
          <a:solidFill>
            <a:schemeClr val="accent4">
              <a:lumMod val="20000"/>
              <a:lumOff val="80000"/>
            </a:schemeClr>
          </a:solidFill>
        </p:spPr>
        <p:txBody>
          <a:bodyPr wrap="square" rtlCol="0">
            <a:spAutoFit/>
          </a:bodyPr>
          <a:lstStyle/>
          <a:p>
            <a:pPr algn="ctr"/>
            <a:r>
              <a:rPr lang="fr-FR" sz="2800" dirty="0">
                <a:latin typeface="Arial" panose="020B0604020202020204" pitchFamily="34" charset="0"/>
                <a:cs typeface="Arial" panose="020B0604020202020204" pitchFamily="34" charset="0"/>
              </a:rPr>
              <a:t>Grammaire et conjugaison</a:t>
            </a:r>
          </a:p>
        </p:txBody>
      </p:sp>
    </p:spTree>
    <p:extLst>
      <p:ext uri="{BB962C8B-B14F-4D97-AF65-F5344CB8AC3E}">
        <p14:creationId xmlns:p14="http://schemas.microsoft.com/office/powerpoint/2010/main" val="29249281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C1F35E6A-62F9-489A-A576-CE2E39A0071A}"/>
              </a:ext>
            </a:extLst>
          </p:cNvPr>
          <p:cNvSpPr txBox="1"/>
          <p:nvPr/>
        </p:nvSpPr>
        <p:spPr>
          <a:xfrm>
            <a:off x="1082474" y="1721704"/>
            <a:ext cx="10217871" cy="3785652"/>
          </a:xfrm>
          <a:prstGeom prst="rect">
            <a:avLst/>
          </a:prstGeom>
          <a:solidFill>
            <a:schemeClr val="accent5">
              <a:lumMod val="20000"/>
              <a:lumOff val="80000"/>
            </a:schemeClr>
          </a:solidFill>
        </p:spPr>
        <p:txBody>
          <a:bodyPr wrap="square" rtlCol="0">
            <a:spAutoFit/>
          </a:bodyPr>
          <a:lstStyle/>
          <a:p>
            <a:endParaRPr lang="fr-FR" sz="2400" dirty="0">
              <a:latin typeface="Arial" panose="020B0604020202020204" pitchFamily="34" charset="0"/>
              <a:cs typeface="Arial" panose="020B0604020202020204" pitchFamily="34" charset="0"/>
            </a:endParaRPr>
          </a:p>
          <a:p>
            <a:pPr algn="ctr"/>
            <a:r>
              <a:rPr lang="fr-FR" sz="2400" b="1" dirty="0">
                <a:latin typeface="Arial" panose="020B0604020202020204" pitchFamily="34" charset="0"/>
                <a:cs typeface="Arial" panose="020B0604020202020204" pitchFamily="34" charset="0"/>
              </a:rPr>
              <a:t>Il y a longtemps, la petite fille de cinq ans lisait des livres .</a:t>
            </a:r>
          </a:p>
          <a:p>
            <a:pPr algn="ctr"/>
            <a:endParaRPr lang="fr-FR" sz="2400" dirty="0">
              <a:latin typeface="Arial" panose="020B0604020202020204" pitchFamily="34" charset="0"/>
              <a:cs typeface="Arial" panose="020B0604020202020204" pitchFamily="34" charset="0"/>
            </a:endParaRPr>
          </a:p>
          <a:p>
            <a:r>
              <a:rPr lang="fr-FR" sz="2400" dirty="0">
                <a:latin typeface="Arial" panose="020B0604020202020204" pitchFamily="34" charset="0"/>
                <a:cs typeface="Arial" panose="020B0604020202020204" pitchFamily="34" charset="0"/>
              </a:rPr>
              <a:t>1/ Trouve le verbe et le sujet.</a:t>
            </a:r>
          </a:p>
          <a:p>
            <a:endParaRPr lang="fr-FR" sz="2400" dirty="0">
              <a:latin typeface="Arial" panose="020B0604020202020204" pitchFamily="34" charset="0"/>
              <a:cs typeface="Arial" panose="020B0604020202020204" pitchFamily="34" charset="0"/>
            </a:endParaRPr>
          </a:p>
          <a:p>
            <a:r>
              <a:rPr lang="fr-FR" sz="2400" dirty="0">
                <a:latin typeface="Arial" panose="020B0604020202020204" pitchFamily="34" charset="0"/>
                <a:cs typeface="Arial" panose="020B0604020202020204" pitchFamily="34" charset="0"/>
              </a:rPr>
              <a:t>2/ À quel temps est conjugué le verbe ? ____________________</a:t>
            </a:r>
          </a:p>
          <a:p>
            <a:endParaRPr lang="fr-FR" sz="2400" dirty="0">
              <a:latin typeface="Arial" panose="020B0604020202020204" pitchFamily="34" charset="0"/>
              <a:cs typeface="Arial" panose="020B0604020202020204" pitchFamily="34" charset="0"/>
            </a:endParaRPr>
          </a:p>
          <a:p>
            <a:r>
              <a:rPr lang="fr-FR" sz="2400" dirty="0">
                <a:latin typeface="Arial" panose="020B0604020202020204" pitchFamily="34" charset="0"/>
                <a:cs typeface="Arial" panose="020B0604020202020204" pitchFamily="34" charset="0"/>
              </a:rPr>
              <a:t>3/ Trouve le complément circonstanciel. Quelle circonstance indique-t-il ?</a:t>
            </a:r>
          </a:p>
          <a:p>
            <a:r>
              <a:rPr lang="fr-FR" sz="2400" dirty="0">
                <a:latin typeface="Arial" panose="020B0604020202020204" pitchFamily="34" charset="0"/>
                <a:cs typeface="Arial" panose="020B0604020202020204" pitchFamily="34" charset="0"/>
              </a:rPr>
              <a:t>__________________________________________________________</a:t>
            </a:r>
          </a:p>
          <a:p>
            <a:endParaRPr lang="fr-FR" sz="2400" dirty="0">
              <a:latin typeface="Arial" panose="020B0604020202020204" pitchFamily="34" charset="0"/>
              <a:cs typeface="Arial" panose="020B0604020202020204" pitchFamily="34" charset="0"/>
            </a:endParaRPr>
          </a:p>
        </p:txBody>
      </p:sp>
      <p:pic>
        <p:nvPicPr>
          <p:cNvPr id="3" name="compImg" descr="Boy Exercice d'apprentissage de l'école Banque d'images - 33384901">
            <a:extLst>
              <a:ext uri="{FF2B5EF4-FFF2-40B4-BE49-F238E27FC236}">
                <a16:creationId xmlns:a16="http://schemas.microsoft.com/office/drawing/2014/main" id="{04E1DC42-0997-41AD-8367-41E889F5D7AA}"/>
              </a:ext>
            </a:extLst>
          </p:cNvPr>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97470" y="196425"/>
            <a:ext cx="1116000" cy="972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ZoneTexte 3">
            <a:extLst>
              <a:ext uri="{FF2B5EF4-FFF2-40B4-BE49-F238E27FC236}">
                <a16:creationId xmlns:a16="http://schemas.microsoft.com/office/drawing/2014/main" id="{39B84BC5-D1F4-412F-8888-59D8744D6D6A}"/>
              </a:ext>
            </a:extLst>
          </p:cNvPr>
          <p:cNvSpPr txBox="1"/>
          <p:nvPr/>
        </p:nvSpPr>
        <p:spPr>
          <a:xfrm>
            <a:off x="3564834" y="463826"/>
            <a:ext cx="6368059" cy="461665"/>
          </a:xfrm>
          <a:prstGeom prst="rect">
            <a:avLst/>
          </a:prstGeom>
          <a:solidFill>
            <a:schemeClr val="bg2"/>
          </a:solidFill>
        </p:spPr>
        <p:txBody>
          <a:bodyPr wrap="square" rtlCol="0">
            <a:spAutoFit/>
          </a:bodyPr>
          <a:lstStyle/>
          <a:p>
            <a:r>
              <a:rPr lang="fr-FR" sz="2400" b="1" dirty="0">
                <a:latin typeface="Arial" panose="020B0604020202020204" pitchFamily="34" charset="0"/>
                <a:cs typeface="Arial" panose="020B0604020202020204" pitchFamily="34" charset="0"/>
              </a:rPr>
              <a:t>Correction de l’analyse grammaticale</a:t>
            </a:r>
          </a:p>
        </p:txBody>
      </p:sp>
    </p:spTree>
    <p:extLst>
      <p:ext uri="{BB962C8B-B14F-4D97-AF65-F5344CB8AC3E}">
        <p14:creationId xmlns:p14="http://schemas.microsoft.com/office/powerpoint/2010/main" val="8996778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EE18B46-2944-4927-A498-9729F8756216}"/>
              </a:ext>
            </a:extLst>
          </p:cNvPr>
          <p:cNvSpPr/>
          <p:nvPr/>
        </p:nvSpPr>
        <p:spPr>
          <a:xfrm>
            <a:off x="1497496" y="957434"/>
            <a:ext cx="10137912" cy="1754326"/>
          </a:xfrm>
          <a:prstGeom prst="rect">
            <a:avLst/>
          </a:prstGeom>
        </p:spPr>
        <p:txBody>
          <a:bodyPr wrap="square">
            <a:spAutoFit/>
          </a:bodyPr>
          <a:lstStyle/>
          <a:p>
            <a:pPr>
              <a:lnSpc>
                <a:spcPct val="150000"/>
              </a:lnSpc>
              <a:spcAft>
                <a:spcPts val="800"/>
              </a:spcAft>
            </a:pPr>
            <a:r>
              <a:rPr lang="fr-FR" sz="2400" dirty="0">
                <a:latin typeface="Arial" panose="020B0604020202020204" pitchFamily="34" charset="0"/>
                <a:ea typeface="Calibri" panose="020F0502020204030204" pitchFamily="34" charset="0"/>
                <a:cs typeface="Arial" panose="020B0604020202020204" pitchFamily="34" charset="0"/>
              </a:rPr>
              <a:t>Seul Loup Bleu reste silencieux. Celui-là n’est pas d’un naturel bavard. Plutôt sérieux. Vaguement triste, même. Ses</a:t>
            </a:r>
            <a:r>
              <a:rPr lang="fr-FR" sz="24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2400" dirty="0">
                <a:latin typeface="Arial" panose="020B0604020202020204" pitchFamily="34" charset="0"/>
                <a:ea typeface="Calibri" panose="020F0502020204030204" pitchFamily="34" charset="0"/>
                <a:cs typeface="Arial" panose="020B0604020202020204" pitchFamily="34" charset="0"/>
              </a:rPr>
              <a:t>frères le trouvent ennuyeux. Pourtant, quand il parle – c’est rare –, tout le monde l’écoute. </a:t>
            </a:r>
          </a:p>
        </p:txBody>
      </p:sp>
      <p:sp>
        <p:nvSpPr>
          <p:cNvPr id="4" name="ZoneTexte 3">
            <a:extLst>
              <a:ext uri="{FF2B5EF4-FFF2-40B4-BE49-F238E27FC236}">
                <a16:creationId xmlns:a16="http://schemas.microsoft.com/office/drawing/2014/main" id="{91A9B1C1-D0B5-4D42-8D54-591F0588B6A5}"/>
              </a:ext>
            </a:extLst>
          </p:cNvPr>
          <p:cNvSpPr txBox="1"/>
          <p:nvPr/>
        </p:nvSpPr>
        <p:spPr>
          <a:xfrm>
            <a:off x="3759135" y="230625"/>
            <a:ext cx="6299265" cy="461665"/>
          </a:xfrm>
          <a:prstGeom prst="rect">
            <a:avLst/>
          </a:prstGeom>
          <a:solidFill>
            <a:schemeClr val="bg2"/>
          </a:solidFill>
        </p:spPr>
        <p:txBody>
          <a:bodyPr wrap="square" rtlCol="0">
            <a:spAutoFit/>
          </a:bodyPr>
          <a:lstStyle/>
          <a:p>
            <a:r>
              <a:rPr lang="fr-FR" sz="2400" b="1" dirty="0">
                <a:latin typeface="Arial" panose="020B0604020202020204" pitchFamily="34" charset="0"/>
                <a:ea typeface="Calibri" panose="020F0502020204030204" pitchFamily="34" charset="0"/>
                <a:cs typeface="Arial" panose="020B0604020202020204" pitchFamily="34" charset="0"/>
              </a:rPr>
              <a:t>Encadre tous les verbes conjugués</a:t>
            </a:r>
            <a:endParaRPr lang="fr-FR" sz="2400" b="1" dirty="0">
              <a:latin typeface="Arial" panose="020B0604020202020204" pitchFamily="34" charset="0"/>
              <a:cs typeface="Arial" panose="020B0604020202020204" pitchFamily="34" charset="0"/>
            </a:endParaRPr>
          </a:p>
        </p:txBody>
      </p:sp>
      <p:sp>
        <p:nvSpPr>
          <p:cNvPr id="5" name="ZoneTexte 4">
            <a:extLst>
              <a:ext uri="{FF2B5EF4-FFF2-40B4-BE49-F238E27FC236}">
                <a16:creationId xmlns:a16="http://schemas.microsoft.com/office/drawing/2014/main" id="{17E4FC41-124D-4A71-863F-97DED96CFB78}"/>
              </a:ext>
            </a:extLst>
          </p:cNvPr>
          <p:cNvSpPr txBox="1"/>
          <p:nvPr/>
        </p:nvSpPr>
        <p:spPr>
          <a:xfrm>
            <a:off x="265042" y="3144306"/>
            <a:ext cx="4863548" cy="487506"/>
          </a:xfrm>
          <a:prstGeom prst="rect">
            <a:avLst/>
          </a:prstGeom>
          <a:solidFill>
            <a:schemeClr val="accent1">
              <a:lumMod val="20000"/>
              <a:lumOff val="80000"/>
            </a:schemeClr>
          </a:solidFill>
        </p:spPr>
        <p:txBody>
          <a:bodyPr wrap="square" rtlCol="0">
            <a:spAutoFit/>
          </a:bodyPr>
          <a:lstStyle/>
          <a:p>
            <a:pPr algn="ctr">
              <a:lnSpc>
                <a:spcPct val="107000"/>
              </a:lnSpc>
              <a:spcAft>
                <a:spcPts val="800"/>
              </a:spcAft>
            </a:pPr>
            <a:r>
              <a:rPr lang="fr-FR" sz="2400" dirty="0">
                <a:latin typeface="Arial" panose="020B0604020202020204" pitchFamily="34" charset="0"/>
                <a:ea typeface="Calibri" panose="020F0502020204030204" pitchFamily="34" charset="0"/>
                <a:cs typeface="Arial" panose="020B0604020202020204" pitchFamily="34" charset="0"/>
              </a:rPr>
              <a:t>À quel temps sont-ils conjugués ?</a:t>
            </a:r>
          </a:p>
        </p:txBody>
      </p:sp>
      <p:sp>
        <p:nvSpPr>
          <p:cNvPr id="6" name="ZoneTexte 5">
            <a:extLst>
              <a:ext uri="{FF2B5EF4-FFF2-40B4-BE49-F238E27FC236}">
                <a16:creationId xmlns:a16="http://schemas.microsoft.com/office/drawing/2014/main" id="{E7A4E411-301E-4413-A9C6-764BB157AD0F}"/>
              </a:ext>
            </a:extLst>
          </p:cNvPr>
          <p:cNvSpPr txBox="1"/>
          <p:nvPr/>
        </p:nvSpPr>
        <p:spPr>
          <a:xfrm>
            <a:off x="8262731" y="3158669"/>
            <a:ext cx="3001618" cy="458780"/>
          </a:xfrm>
          <a:prstGeom prst="rect">
            <a:avLst/>
          </a:prstGeom>
          <a:solidFill>
            <a:schemeClr val="accent1">
              <a:lumMod val="20000"/>
              <a:lumOff val="80000"/>
            </a:schemeClr>
          </a:solidFill>
        </p:spPr>
        <p:txBody>
          <a:bodyPr wrap="square" rtlCol="0">
            <a:spAutoFit/>
          </a:bodyPr>
          <a:lstStyle/>
          <a:p>
            <a:pPr algn="ctr">
              <a:lnSpc>
                <a:spcPct val="107000"/>
              </a:lnSpc>
              <a:spcAft>
                <a:spcPts val="800"/>
              </a:spcAft>
            </a:pPr>
            <a:r>
              <a:rPr lang="fr-FR" sz="2400" dirty="0">
                <a:latin typeface="Arial" panose="020B0604020202020204" pitchFamily="34" charset="0"/>
                <a:ea typeface="Calibri" panose="020F0502020204030204" pitchFamily="34" charset="0"/>
                <a:cs typeface="Arial" panose="020B0604020202020204" pitchFamily="34" charset="0"/>
              </a:rPr>
              <a:t>Trouve l’infinitif</a:t>
            </a:r>
          </a:p>
        </p:txBody>
      </p:sp>
      <p:cxnSp>
        <p:nvCxnSpPr>
          <p:cNvPr id="9" name="Connecteur droit 8">
            <a:extLst>
              <a:ext uri="{FF2B5EF4-FFF2-40B4-BE49-F238E27FC236}">
                <a16:creationId xmlns:a16="http://schemas.microsoft.com/office/drawing/2014/main" id="{E80DF01A-BCF2-44D3-9C53-3B80BE5130AE}"/>
              </a:ext>
            </a:extLst>
          </p:cNvPr>
          <p:cNvCxnSpPr/>
          <p:nvPr/>
        </p:nvCxnSpPr>
        <p:spPr>
          <a:xfrm>
            <a:off x="543337" y="4081669"/>
            <a:ext cx="430695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Connecteur droit 9">
            <a:extLst>
              <a:ext uri="{FF2B5EF4-FFF2-40B4-BE49-F238E27FC236}">
                <a16:creationId xmlns:a16="http://schemas.microsoft.com/office/drawing/2014/main" id="{72AEC6FF-CA6D-4B19-8239-77BDC3D89E10}"/>
              </a:ext>
            </a:extLst>
          </p:cNvPr>
          <p:cNvCxnSpPr>
            <a:cxnSpLocks/>
          </p:cNvCxnSpPr>
          <p:nvPr/>
        </p:nvCxnSpPr>
        <p:spPr>
          <a:xfrm>
            <a:off x="8183218" y="4081669"/>
            <a:ext cx="3160644"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 name="Connecteur droit 11">
            <a:extLst>
              <a:ext uri="{FF2B5EF4-FFF2-40B4-BE49-F238E27FC236}">
                <a16:creationId xmlns:a16="http://schemas.microsoft.com/office/drawing/2014/main" id="{6D404EF3-0E2D-44DA-95B5-877614989AD6}"/>
              </a:ext>
            </a:extLst>
          </p:cNvPr>
          <p:cNvCxnSpPr>
            <a:cxnSpLocks/>
          </p:cNvCxnSpPr>
          <p:nvPr/>
        </p:nvCxnSpPr>
        <p:spPr>
          <a:xfrm>
            <a:off x="8183218" y="5724939"/>
            <a:ext cx="3160644"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 name="Connecteur droit 12">
            <a:extLst>
              <a:ext uri="{FF2B5EF4-FFF2-40B4-BE49-F238E27FC236}">
                <a16:creationId xmlns:a16="http://schemas.microsoft.com/office/drawing/2014/main" id="{68ECB04A-97AC-4F0E-A929-8DC096148444}"/>
              </a:ext>
            </a:extLst>
          </p:cNvPr>
          <p:cNvCxnSpPr>
            <a:cxnSpLocks/>
          </p:cNvCxnSpPr>
          <p:nvPr/>
        </p:nvCxnSpPr>
        <p:spPr>
          <a:xfrm>
            <a:off x="8183218" y="4890053"/>
            <a:ext cx="3160644"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Connecteur droit 13">
            <a:extLst>
              <a:ext uri="{FF2B5EF4-FFF2-40B4-BE49-F238E27FC236}">
                <a16:creationId xmlns:a16="http://schemas.microsoft.com/office/drawing/2014/main" id="{AE10980C-15DA-4820-B0C1-A2C1731915E1}"/>
              </a:ext>
            </a:extLst>
          </p:cNvPr>
          <p:cNvCxnSpPr>
            <a:cxnSpLocks/>
          </p:cNvCxnSpPr>
          <p:nvPr/>
        </p:nvCxnSpPr>
        <p:spPr>
          <a:xfrm>
            <a:off x="8183218" y="5327374"/>
            <a:ext cx="3160644"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 name="Connecteur droit 14">
            <a:extLst>
              <a:ext uri="{FF2B5EF4-FFF2-40B4-BE49-F238E27FC236}">
                <a16:creationId xmlns:a16="http://schemas.microsoft.com/office/drawing/2014/main" id="{D69258DD-C1EC-4BD0-8AAD-78068B7BC7B1}"/>
              </a:ext>
            </a:extLst>
          </p:cNvPr>
          <p:cNvCxnSpPr>
            <a:cxnSpLocks/>
          </p:cNvCxnSpPr>
          <p:nvPr/>
        </p:nvCxnSpPr>
        <p:spPr>
          <a:xfrm>
            <a:off x="8183218" y="4479235"/>
            <a:ext cx="3160644"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16" name="compImg" descr="Boy Exercice d'apprentissage de l'école Banque d'images - 33384901">
            <a:extLst>
              <a:ext uri="{FF2B5EF4-FFF2-40B4-BE49-F238E27FC236}">
                <a16:creationId xmlns:a16="http://schemas.microsoft.com/office/drawing/2014/main" id="{64A6A7CB-77A9-4805-9197-5DF3E83DA55B}"/>
              </a:ext>
            </a:extLst>
          </p:cNvPr>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97470" y="196425"/>
            <a:ext cx="1116000" cy="972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5253456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mpImg" descr="Boy Exercice d'apprentissage de l'école Banque d'images - 33384901">
            <a:extLst>
              <a:ext uri="{FF2B5EF4-FFF2-40B4-BE49-F238E27FC236}">
                <a16:creationId xmlns:a16="http://schemas.microsoft.com/office/drawing/2014/main" id="{356331E4-5989-4FC2-8CA9-880FDA45E938}"/>
              </a:ext>
            </a:extLst>
          </p:cNvPr>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97470" y="196425"/>
            <a:ext cx="1116000" cy="972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ZoneTexte 2">
            <a:extLst>
              <a:ext uri="{FF2B5EF4-FFF2-40B4-BE49-F238E27FC236}">
                <a16:creationId xmlns:a16="http://schemas.microsoft.com/office/drawing/2014/main" id="{F8648911-C2F8-4995-B354-E979C94FEE06}"/>
              </a:ext>
            </a:extLst>
          </p:cNvPr>
          <p:cNvSpPr txBox="1"/>
          <p:nvPr/>
        </p:nvSpPr>
        <p:spPr>
          <a:xfrm>
            <a:off x="3236259" y="244072"/>
            <a:ext cx="6875150" cy="461665"/>
          </a:xfrm>
          <a:prstGeom prst="rect">
            <a:avLst/>
          </a:prstGeom>
          <a:solidFill>
            <a:schemeClr val="bg2"/>
          </a:solidFill>
        </p:spPr>
        <p:txBody>
          <a:bodyPr wrap="square" rtlCol="0">
            <a:spAutoFit/>
          </a:bodyPr>
          <a:lstStyle/>
          <a:p>
            <a:r>
              <a:rPr lang="fr-FR" sz="2400" b="1" dirty="0">
                <a:latin typeface="Arial" panose="020B0604020202020204" pitchFamily="34" charset="0"/>
                <a:ea typeface="Calibri" panose="020F0502020204030204" pitchFamily="34" charset="0"/>
                <a:cs typeface="Arial" panose="020B0604020202020204" pitchFamily="34" charset="0"/>
              </a:rPr>
              <a:t>Transpose les verbes conjugués à l’imparfait</a:t>
            </a:r>
            <a:endParaRPr lang="fr-FR" sz="2400" b="1"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9E76D678-6CAE-43D8-9BEE-B02EDEFFFE0C}"/>
              </a:ext>
            </a:extLst>
          </p:cNvPr>
          <p:cNvSpPr/>
          <p:nvPr/>
        </p:nvSpPr>
        <p:spPr>
          <a:xfrm>
            <a:off x="929156" y="1540530"/>
            <a:ext cx="10746009" cy="2239844"/>
          </a:xfrm>
          <a:prstGeom prst="rect">
            <a:avLst/>
          </a:prstGeom>
        </p:spPr>
        <p:txBody>
          <a:bodyPr wrap="square">
            <a:spAutoFit/>
          </a:bodyPr>
          <a:lstStyle/>
          <a:p>
            <a:pPr>
              <a:lnSpc>
                <a:spcPct val="150000"/>
              </a:lnSpc>
              <a:spcAft>
                <a:spcPts val="800"/>
              </a:spcAft>
            </a:pPr>
            <a:r>
              <a:rPr lang="fr-FR" sz="2400" dirty="0">
                <a:latin typeface="Arial" panose="020B0604020202020204" pitchFamily="34" charset="0"/>
                <a:ea typeface="Calibri" panose="020F0502020204030204" pitchFamily="34" charset="0"/>
                <a:cs typeface="Arial" panose="020B0604020202020204" pitchFamily="34" charset="0"/>
              </a:rPr>
              <a:t>Seul Loup Bleu </a:t>
            </a:r>
            <a:r>
              <a:rPr lang="fr-FR" sz="2400" b="1" dirty="0">
                <a:solidFill>
                  <a:srgbClr val="00B0F0"/>
                </a:solidFill>
                <a:latin typeface="Arial" panose="020B0604020202020204" pitchFamily="34" charset="0"/>
                <a:ea typeface="Calibri" panose="020F0502020204030204" pitchFamily="34" charset="0"/>
                <a:cs typeface="Arial" panose="020B0604020202020204" pitchFamily="34" charset="0"/>
              </a:rPr>
              <a:t>reste</a:t>
            </a:r>
            <a:r>
              <a:rPr lang="fr-FR" sz="2400" dirty="0">
                <a:latin typeface="Arial" panose="020B0604020202020204" pitchFamily="34" charset="0"/>
                <a:ea typeface="Calibri" panose="020F0502020204030204" pitchFamily="34" charset="0"/>
                <a:cs typeface="Arial" panose="020B0604020202020204" pitchFamily="34" charset="0"/>
              </a:rPr>
              <a:t> __________ silencieux. Celui-là n’</a:t>
            </a:r>
            <a:r>
              <a:rPr lang="fr-FR" sz="2400" b="1" dirty="0">
                <a:solidFill>
                  <a:srgbClr val="00B0F0"/>
                </a:solidFill>
                <a:latin typeface="Arial" panose="020B0604020202020204" pitchFamily="34" charset="0"/>
                <a:ea typeface="Calibri" panose="020F0502020204030204" pitchFamily="34" charset="0"/>
                <a:cs typeface="Arial" panose="020B0604020202020204" pitchFamily="34" charset="0"/>
              </a:rPr>
              <a:t>est</a:t>
            </a:r>
            <a:r>
              <a:rPr lang="fr-FR" sz="2400" dirty="0">
                <a:latin typeface="Arial" panose="020B0604020202020204" pitchFamily="34" charset="0"/>
                <a:ea typeface="Calibri" panose="020F0502020204030204" pitchFamily="34" charset="0"/>
                <a:cs typeface="Arial" panose="020B0604020202020204" pitchFamily="34" charset="0"/>
              </a:rPr>
              <a:t> ________ pas d’un naturel bavard. Plutôt sérieux. Vaguement triste, même. Ses</a:t>
            </a:r>
            <a:r>
              <a:rPr lang="fr-FR" sz="24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2400" dirty="0">
                <a:latin typeface="Arial" panose="020B0604020202020204" pitchFamily="34" charset="0"/>
                <a:ea typeface="Calibri" panose="020F0502020204030204" pitchFamily="34" charset="0"/>
                <a:cs typeface="Arial" panose="020B0604020202020204" pitchFamily="34" charset="0"/>
              </a:rPr>
              <a:t>frères le </a:t>
            </a:r>
            <a:r>
              <a:rPr lang="fr-FR" sz="2400" b="1" dirty="0">
                <a:solidFill>
                  <a:srgbClr val="00B0F0"/>
                </a:solidFill>
                <a:latin typeface="Arial" panose="020B0604020202020204" pitchFamily="34" charset="0"/>
                <a:ea typeface="Calibri" panose="020F0502020204030204" pitchFamily="34" charset="0"/>
                <a:cs typeface="Arial" panose="020B0604020202020204" pitchFamily="34" charset="0"/>
              </a:rPr>
              <a:t>trouvent</a:t>
            </a:r>
            <a:r>
              <a:rPr lang="fr-FR" sz="2400" dirty="0">
                <a:latin typeface="Arial" panose="020B0604020202020204" pitchFamily="34" charset="0"/>
                <a:ea typeface="Calibri" panose="020F0502020204030204" pitchFamily="34" charset="0"/>
                <a:cs typeface="Arial" panose="020B0604020202020204" pitchFamily="34" charset="0"/>
              </a:rPr>
              <a:t> _____________ ennuyeux. Pourtant, quand il </a:t>
            </a:r>
            <a:r>
              <a:rPr lang="fr-FR" sz="2400" b="1" dirty="0">
                <a:solidFill>
                  <a:srgbClr val="00B0F0"/>
                </a:solidFill>
                <a:latin typeface="Arial" panose="020B0604020202020204" pitchFamily="34" charset="0"/>
                <a:ea typeface="Calibri" panose="020F0502020204030204" pitchFamily="34" charset="0"/>
                <a:cs typeface="Arial" panose="020B0604020202020204" pitchFamily="34" charset="0"/>
              </a:rPr>
              <a:t>parle</a:t>
            </a:r>
            <a:r>
              <a:rPr lang="fr-FR" sz="2400" dirty="0">
                <a:latin typeface="Arial" panose="020B0604020202020204" pitchFamily="34" charset="0"/>
                <a:ea typeface="Calibri" panose="020F0502020204030204" pitchFamily="34" charset="0"/>
                <a:cs typeface="Arial" panose="020B0604020202020204" pitchFamily="34" charset="0"/>
              </a:rPr>
              <a:t> ____________ – c’</a:t>
            </a:r>
            <a:r>
              <a:rPr lang="fr-FR" sz="2400" b="1" dirty="0">
                <a:solidFill>
                  <a:srgbClr val="00B0F0"/>
                </a:solidFill>
                <a:latin typeface="Arial" panose="020B0604020202020204" pitchFamily="34" charset="0"/>
                <a:ea typeface="Calibri" panose="020F0502020204030204" pitchFamily="34" charset="0"/>
                <a:cs typeface="Arial" panose="020B0604020202020204" pitchFamily="34" charset="0"/>
              </a:rPr>
              <a:t>est </a:t>
            </a:r>
            <a:r>
              <a:rPr lang="fr-FR" sz="2400" dirty="0">
                <a:latin typeface="Arial" panose="020B0604020202020204" pitchFamily="34" charset="0"/>
                <a:ea typeface="Calibri" panose="020F0502020204030204" pitchFamily="34" charset="0"/>
                <a:cs typeface="Arial" panose="020B0604020202020204" pitchFamily="34" charset="0"/>
              </a:rPr>
              <a:t>______________ rare –, tout le monde l’</a:t>
            </a:r>
            <a:r>
              <a:rPr lang="fr-FR" sz="2400" b="1" dirty="0">
                <a:solidFill>
                  <a:srgbClr val="00B0F0"/>
                </a:solidFill>
                <a:latin typeface="Arial" panose="020B0604020202020204" pitchFamily="34" charset="0"/>
                <a:ea typeface="Calibri" panose="020F0502020204030204" pitchFamily="34" charset="0"/>
                <a:cs typeface="Arial" panose="020B0604020202020204" pitchFamily="34" charset="0"/>
              </a:rPr>
              <a:t>écoute</a:t>
            </a:r>
            <a:r>
              <a:rPr lang="fr-FR" sz="2400" dirty="0">
                <a:latin typeface="Arial" panose="020B0604020202020204" pitchFamily="34" charset="0"/>
                <a:ea typeface="Calibri" panose="020F0502020204030204" pitchFamily="34" charset="0"/>
                <a:cs typeface="Arial" panose="020B0604020202020204" pitchFamily="34" charset="0"/>
              </a:rPr>
              <a:t>_________________ . </a:t>
            </a:r>
          </a:p>
        </p:txBody>
      </p:sp>
      <p:sp>
        <p:nvSpPr>
          <p:cNvPr id="5" name="ZoneTexte 4">
            <a:extLst>
              <a:ext uri="{FF2B5EF4-FFF2-40B4-BE49-F238E27FC236}">
                <a16:creationId xmlns:a16="http://schemas.microsoft.com/office/drawing/2014/main" id="{D3DD245A-BE12-4660-849D-D041AF3192A6}"/>
              </a:ext>
            </a:extLst>
          </p:cNvPr>
          <p:cNvSpPr txBox="1"/>
          <p:nvPr/>
        </p:nvSpPr>
        <p:spPr>
          <a:xfrm>
            <a:off x="755470" y="4347974"/>
            <a:ext cx="11092068" cy="1938992"/>
          </a:xfrm>
          <a:prstGeom prst="rect">
            <a:avLst/>
          </a:prstGeom>
          <a:solidFill>
            <a:schemeClr val="accent4">
              <a:lumMod val="20000"/>
              <a:lumOff val="80000"/>
            </a:schemeClr>
          </a:solidFill>
        </p:spPr>
        <p:txBody>
          <a:bodyPr wrap="square" rtlCol="0">
            <a:spAutoFit/>
          </a:bodyPr>
          <a:lstStyle/>
          <a:p>
            <a:pPr algn="ctr"/>
            <a:r>
              <a:rPr lang="fr-FR" sz="2400" b="1" dirty="0">
                <a:latin typeface="Arial" panose="020B0604020202020204" pitchFamily="34" charset="0"/>
                <a:cs typeface="Arial" panose="020B0604020202020204" pitchFamily="34" charset="0"/>
              </a:rPr>
              <a:t>Comment procéder ?</a:t>
            </a:r>
          </a:p>
          <a:p>
            <a:pPr algn="ctr"/>
            <a:endParaRPr lang="fr-FR" sz="2400" dirty="0">
              <a:latin typeface="Arial" panose="020B0604020202020204" pitchFamily="34" charset="0"/>
              <a:cs typeface="Arial" panose="020B0604020202020204" pitchFamily="34" charset="0"/>
            </a:endParaRPr>
          </a:p>
          <a:p>
            <a:r>
              <a:rPr lang="fr-FR" sz="2400" dirty="0">
                <a:latin typeface="Arial" panose="020B0604020202020204" pitchFamily="34" charset="0"/>
                <a:cs typeface="Arial" panose="020B0604020202020204" pitchFamily="34" charset="0"/>
              </a:rPr>
              <a:t>- Je place un connecteur temporel comme « il y a longtemps » pour transformer les verbes à l’oral ;</a:t>
            </a:r>
          </a:p>
          <a:p>
            <a:r>
              <a:rPr lang="fr-FR" sz="2400" dirty="0">
                <a:latin typeface="Arial" panose="020B0604020202020204" pitchFamily="34" charset="0"/>
                <a:cs typeface="Arial" panose="020B0604020202020204" pitchFamily="34" charset="0"/>
              </a:rPr>
              <a:t>- Je repère le sujet pour trouver la bonne terminaison. </a:t>
            </a:r>
          </a:p>
        </p:txBody>
      </p:sp>
    </p:spTree>
    <p:extLst>
      <p:ext uri="{BB962C8B-B14F-4D97-AF65-F5344CB8AC3E}">
        <p14:creationId xmlns:p14="http://schemas.microsoft.com/office/powerpoint/2010/main" val="3369578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mpImg" descr="Boy Exercice d'apprentissage de l'école Banque d'images - 33384901">
            <a:extLst>
              <a:ext uri="{FF2B5EF4-FFF2-40B4-BE49-F238E27FC236}">
                <a16:creationId xmlns:a16="http://schemas.microsoft.com/office/drawing/2014/main" id="{24482737-49B7-4AD5-9DF3-47B905521C46}"/>
              </a:ext>
            </a:extLst>
          </p:cNvPr>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97470" y="196425"/>
            <a:ext cx="1116000" cy="972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Rectangle 2">
            <a:extLst>
              <a:ext uri="{FF2B5EF4-FFF2-40B4-BE49-F238E27FC236}">
                <a16:creationId xmlns:a16="http://schemas.microsoft.com/office/drawing/2014/main" id="{E20FB1AF-5933-4BCB-9462-31EA25398BC6}"/>
              </a:ext>
            </a:extLst>
          </p:cNvPr>
          <p:cNvSpPr/>
          <p:nvPr/>
        </p:nvSpPr>
        <p:spPr>
          <a:xfrm>
            <a:off x="1192695" y="1018981"/>
            <a:ext cx="10283687" cy="4820037"/>
          </a:xfrm>
          <a:prstGeom prst="rect">
            <a:avLst/>
          </a:prstGeom>
        </p:spPr>
        <p:txBody>
          <a:bodyPr wrap="square">
            <a:spAutoFit/>
          </a:bodyPr>
          <a:lstStyle/>
          <a:p>
            <a:pPr>
              <a:lnSpc>
                <a:spcPct val="200000"/>
              </a:lnSpc>
              <a:spcAft>
                <a:spcPts val="800"/>
              </a:spcAft>
            </a:pPr>
            <a:r>
              <a:rPr lang="fr-FR" sz="2400" dirty="0">
                <a:latin typeface="Arial" panose="020B0604020202020204" pitchFamily="34" charset="0"/>
                <a:ea typeface="Calibri" panose="020F0502020204030204" pitchFamily="34" charset="0"/>
                <a:cs typeface="Arial" panose="020B0604020202020204" pitchFamily="34" charset="0"/>
              </a:rPr>
              <a:t>Loup bleu </a:t>
            </a:r>
            <a:r>
              <a:rPr lang="fr-FR" sz="2400" b="1" dirty="0">
                <a:latin typeface="Arial" panose="020B0604020202020204" pitchFamily="34" charset="0"/>
                <a:ea typeface="Calibri" panose="020F0502020204030204" pitchFamily="34" charset="0"/>
                <a:cs typeface="Arial" panose="020B0604020202020204" pitchFamily="34" charset="0"/>
              </a:rPr>
              <a:t>observait </a:t>
            </a:r>
            <a:r>
              <a:rPr lang="fr-FR" sz="2400" dirty="0">
                <a:latin typeface="Arial" panose="020B0604020202020204" pitchFamily="34" charset="0"/>
                <a:ea typeface="Calibri" panose="020F0502020204030204" pitchFamily="34" charset="0"/>
                <a:cs typeface="Arial" panose="020B0604020202020204" pitchFamily="34" charset="0"/>
              </a:rPr>
              <a:t>tout son entourage, il </a:t>
            </a:r>
            <a:r>
              <a:rPr lang="fr-FR" sz="2400" b="1" dirty="0">
                <a:latin typeface="Arial" panose="020B0604020202020204" pitchFamily="34" charset="0"/>
                <a:ea typeface="Calibri" panose="020F0502020204030204" pitchFamily="34" charset="0"/>
                <a:cs typeface="Arial" panose="020B0604020202020204" pitchFamily="34" charset="0"/>
              </a:rPr>
              <a:t>craignait</a:t>
            </a:r>
            <a:r>
              <a:rPr lang="fr-FR" sz="2400" dirty="0">
                <a:latin typeface="Arial" panose="020B0604020202020204" pitchFamily="34" charset="0"/>
                <a:ea typeface="Calibri" panose="020F0502020204030204" pitchFamily="34" charset="0"/>
                <a:cs typeface="Arial" panose="020B0604020202020204" pitchFamily="34" charset="0"/>
              </a:rPr>
              <a:t> une attaque des</a:t>
            </a:r>
          </a:p>
          <a:p>
            <a:pPr>
              <a:lnSpc>
                <a:spcPct val="200000"/>
              </a:lnSpc>
              <a:spcAft>
                <a:spcPts val="800"/>
              </a:spcAft>
            </a:pPr>
            <a:r>
              <a:rPr lang="fr-FR" sz="2400" dirty="0">
                <a:latin typeface="Arial" panose="020B0604020202020204" pitchFamily="34" charset="0"/>
                <a:ea typeface="Calibri" panose="020F0502020204030204" pitchFamily="34" charset="0"/>
                <a:cs typeface="Arial" panose="020B0604020202020204" pitchFamily="34" charset="0"/>
              </a:rPr>
              <a:t> hommes.</a:t>
            </a:r>
          </a:p>
          <a:p>
            <a:pPr>
              <a:lnSpc>
                <a:spcPct val="200000"/>
              </a:lnSpc>
              <a:spcAft>
                <a:spcPts val="800"/>
              </a:spcAft>
            </a:pPr>
            <a:r>
              <a:rPr lang="fr-FR" sz="2400" dirty="0">
                <a:latin typeface="Arial" panose="020B0604020202020204" pitchFamily="34" charset="0"/>
                <a:ea typeface="Calibri" panose="020F0502020204030204" pitchFamily="34" charset="0"/>
                <a:cs typeface="Arial" panose="020B0604020202020204" pitchFamily="34" charset="0"/>
              </a:rPr>
              <a:t>Mais que </a:t>
            </a:r>
            <a:r>
              <a:rPr lang="fr-FR" sz="2400" b="1" dirty="0">
                <a:latin typeface="Arial" panose="020B0604020202020204" pitchFamily="34" charset="0"/>
                <a:ea typeface="Calibri" panose="020F0502020204030204" pitchFamily="34" charset="0"/>
                <a:cs typeface="Arial" panose="020B0604020202020204" pitchFamily="34" charset="0"/>
              </a:rPr>
              <a:t>fera</a:t>
            </a:r>
            <a:r>
              <a:rPr lang="fr-FR" sz="2400" dirty="0">
                <a:latin typeface="Arial" panose="020B0604020202020204" pitchFamily="34" charset="0"/>
                <a:ea typeface="Calibri" panose="020F0502020204030204" pitchFamily="34" charset="0"/>
                <a:cs typeface="Arial" panose="020B0604020202020204" pitchFamily="34" charset="0"/>
              </a:rPr>
              <a:t> Paillette ? </a:t>
            </a:r>
            <a:r>
              <a:rPr lang="fr-FR" sz="2400" b="1" dirty="0">
                <a:latin typeface="Arial" panose="020B0604020202020204" pitchFamily="34" charset="0"/>
                <a:ea typeface="Calibri" panose="020F0502020204030204" pitchFamily="34" charset="0"/>
                <a:cs typeface="Arial" panose="020B0604020202020204" pitchFamily="34" charset="0"/>
              </a:rPr>
              <a:t>Écoutera</a:t>
            </a:r>
            <a:r>
              <a:rPr lang="fr-FR" sz="2400" dirty="0">
                <a:latin typeface="Arial" panose="020B0604020202020204" pitchFamily="34" charset="0"/>
                <a:ea typeface="Calibri" panose="020F0502020204030204" pitchFamily="34" charset="0"/>
                <a:cs typeface="Arial" panose="020B0604020202020204" pitchFamily="34" charset="0"/>
              </a:rPr>
              <a:t>-t-elle sa mère ? </a:t>
            </a:r>
          </a:p>
          <a:p>
            <a:pPr>
              <a:lnSpc>
                <a:spcPct val="200000"/>
              </a:lnSpc>
              <a:spcAft>
                <a:spcPts val="800"/>
              </a:spcAft>
            </a:pPr>
            <a:r>
              <a:rPr lang="fr-FR" sz="2400" dirty="0">
                <a:latin typeface="Arial" panose="020B0604020202020204" pitchFamily="34" charset="0"/>
                <a:ea typeface="Calibri" panose="020F0502020204030204" pitchFamily="34" charset="0"/>
                <a:cs typeface="Arial" panose="020B0604020202020204" pitchFamily="34" charset="0"/>
              </a:rPr>
              <a:t>Les louveteaux n’</a:t>
            </a:r>
            <a:r>
              <a:rPr lang="fr-FR" sz="2400" b="1" dirty="0">
                <a:latin typeface="Arial" panose="020B0604020202020204" pitchFamily="34" charset="0"/>
                <a:ea typeface="Calibri" panose="020F0502020204030204" pitchFamily="34" charset="0"/>
                <a:cs typeface="Arial" panose="020B0604020202020204" pitchFamily="34" charset="0"/>
              </a:rPr>
              <a:t>ont </a:t>
            </a:r>
            <a:r>
              <a:rPr lang="fr-FR" sz="2400" dirty="0">
                <a:latin typeface="Arial" panose="020B0604020202020204" pitchFamily="34" charset="0"/>
                <a:ea typeface="Calibri" panose="020F0502020204030204" pitchFamily="34" charset="0"/>
                <a:cs typeface="Arial" panose="020B0604020202020204" pitchFamily="34" charset="0"/>
              </a:rPr>
              <a:t>pas </a:t>
            </a:r>
            <a:r>
              <a:rPr lang="fr-FR" sz="2400" b="1" dirty="0">
                <a:latin typeface="Arial" panose="020B0604020202020204" pitchFamily="34" charset="0"/>
                <a:ea typeface="Calibri" panose="020F0502020204030204" pitchFamily="34" charset="0"/>
                <a:cs typeface="Arial" panose="020B0604020202020204" pitchFamily="34" charset="0"/>
              </a:rPr>
              <a:t>voulu</a:t>
            </a:r>
            <a:r>
              <a:rPr lang="fr-FR" sz="2400" dirty="0">
                <a:latin typeface="Arial" panose="020B0604020202020204" pitchFamily="34" charset="0"/>
                <a:ea typeface="Calibri" panose="020F0502020204030204" pitchFamily="34" charset="0"/>
                <a:cs typeface="Arial" panose="020B0604020202020204" pitchFamily="34" charset="0"/>
              </a:rPr>
              <a:t> écouter une histoire d’hommes, car ils </a:t>
            </a:r>
            <a:r>
              <a:rPr lang="fr-FR" sz="2400" b="1" dirty="0">
                <a:latin typeface="Arial" panose="020B0604020202020204" pitchFamily="34" charset="0"/>
                <a:ea typeface="Calibri" panose="020F0502020204030204" pitchFamily="34" charset="0"/>
                <a:cs typeface="Arial" panose="020B0604020202020204" pitchFamily="34" charset="0"/>
              </a:rPr>
              <a:t>avaient</a:t>
            </a:r>
            <a:r>
              <a:rPr lang="fr-FR" sz="2400" dirty="0">
                <a:latin typeface="Arial" panose="020B0604020202020204" pitchFamily="34" charset="0"/>
                <a:ea typeface="Calibri" panose="020F0502020204030204" pitchFamily="34" charset="0"/>
                <a:cs typeface="Arial" panose="020B0604020202020204" pitchFamily="34" charset="0"/>
              </a:rPr>
              <a:t> envie de jouer et de chasser.</a:t>
            </a:r>
          </a:p>
          <a:p>
            <a:pPr>
              <a:lnSpc>
                <a:spcPct val="200000"/>
              </a:lnSpc>
              <a:spcAft>
                <a:spcPts val="800"/>
              </a:spcAft>
            </a:pPr>
            <a:r>
              <a:rPr lang="fr-FR" sz="2400" dirty="0">
                <a:latin typeface="Arial" panose="020B0604020202020204" pitchFamily="34" charset="0"/>
                <a:ea typeface="Calibri" panose="020F0502020204030204" pitchFamily="34" charset="0"/>
                <a:cs typeface="Arial" panose="020B0604020202020204" pitchFamily="34" charset="0"/>
              </a:rPr>
              <a:t>Il </a:t>
            </a:r>
            <a:r>
              <a:rPr lang="fr-FR" sz="2400" b="1" dirty="0">
                <a:latin typeface="Arial" panose="020B0604020202020204" pitchFamily="34" charset="0"/>
                <a:ea typeface="Calibri" panose="020F0502020204030204" pitchFamily="34" charset="0"/>
                <a:cs typeface="Arial" panose="020B0604020202020204" pitchFamily="34" charset="0"/>
              </a:rPr>
              <a:t>décide</a:t>
            </a:r>
            <a:r>
              <a:rPr lang="fr-FR" sz="2400" dirty="0">
                <a:latin typeface="Arial" panose="020B0604020202020204" pitchFamily="34" charset="0"/>
                <a:ea typeface="Calibri" panose="020F0502020204030204" pitchFamily="34" charset="0"/>
                <a:cs typeface="Arial" panose="020B0604020202020204" pitchFamily="34" charset="0"/>
              </a:rPr>
              <a:t> de suivre sa sœur car il </a:t>
            </a:r>
            <a:r>
              <a:rPr lang="fr-FR" sz="2400" b="1" dirty="0">
                <a:latin typeface="Arial" panose="020B0604020202020204" pitchFamily="34" charset="0"/>
                <a:ea typeface="Calibri" panose="020F0502020204030204" pitchFamily="34" charset="0"/>
                <a:cs typeface="Arial" panose="020B0604020202020204" pitchFamily="34" charset="0"/>
              </a:rPr>
              <a:t>sait</a:t>
            </a:r>
            <a:r>
              <a:rPr lang="fr-FR" sz="2400" dirty="0">
                <a:latin typeface="Arial" panose="020B0604020202020204" pitchFamily="34" charset="0"/>
                <a:ea typeface="Calibri" panose="020F0502020204030204" pitchFamily="34" charset="0"/>
                <a:cs typeface="Arial" panose="020B0604020202020204" pitchFamily="34" charset="0"/>
              </a:rPr>
              <a:t> qu’elle </a:t>
            </a:r>
            <a:r>
              <a:rPr lang="fr-FR" sz="2400" b="1" dirty="0">
                <a:latin typeface="Arial" panose="020B0604020202020204" pitchFamily="34" charset="0"/>
                <a:ea typeface="Calibri" panose="020F0502020204030204" pitchFamily="34" charset="0"/>
                <a:cs typeface="Arial" panose="020B0604020202020204" pitchFamily="34" charset="0"/>
              </a:rPr>
              <a:t>se met</a:t>
            </a:r>
            <a:r>
              <a:rPr lang="fr-FR" sz="2400" dirty="0">
                <a:latin typeface="Arial" panose="020B0604020202020204" pitchFamily="34" charset="0"/>
                <a:ea typeface="Calibri" panose="020F0502020204030204" pitchFamily="34" charset="0"/>
                <a:cs typeface="Arial" panose="020B0604020202020204" pitchFamily="34" charset="0"/>
              </a:rPr>
              <a:t> en danger.</a:t>
            </a:r>
          </a:p>
        </p:txBody>
      </p:sp>
      <p:sp>
        <p:nvSpPr>
          <p:cNvPr id="4" name="ZoneTexte 3">
            <a:extLst>
              <a:ext uri="{FF2B5EF4-FFF2-40B4-BE49-F238E27FC236}">
                <a16:creationId xmlns:a16="http://schemas.microsoft.com/office/drawing/2014/main" id="{0E0B2725-FE8E-4B06-8811-7246AE0621F5}"/>
              </a:ext>
            </a:extLst>
          </p:cNvPr>
          <p:cNvSpPr txBox="1"/>
          <p:nvPr/>
        </p:nvSpPr>
        <p:spPr>
          <a:xfrm>
            <a:off x="2635624" y="336838"/>
            <a:ext cx="7701072" cy="461665"/>
          </a:xfrm>
          <a:prstGeom prst="rect">
            <a:avLst/>
          </a:prstGeom>
          <a:solidFill>
            <a:schemeClr val="bg2"/>
          </a:solidFill>
        </p:spPr>
        <p:txBody>
          <a:bodyPr wrap="square" rtlCol="0">
            <a:spAutoFit/>
          </a:bodyPr>
          <a:lstStyle/>
          <a:p>
            <a:pPr algn="ctr"/>
            <a:r>
              <a:rPr lang="fr-FR" sz="2400" b="1" dirty="0">
                <a:latin typeface="Arial" panose="020B0604020202020204" pitchFamily="34" charset="0"/>
                <a:ea typeface="Calibri" panose="020F0502020204030204" pitchFamily="34" charset="0"/>
                <a:cs typeface="Arial" panose="020B0604020202020204" pitchFamily="34" charset="0"/>
              </a:rPr>
              <a:t>Indique à quels temps sont conjugués les verbes</a:t>
            </a:r>
            <a:endParaRPr lang="fr-FR" sz="2400" b="1" dirty="0">
              <a:latin typeface="Arial" panose="020B0604020202020204" pitchFamily="34" charset="0"/>
              <a:cs typeface="Arial" panose="020B0604020202020204" pitchFamily="34" charset="0"/>
            </a:endParaRPr>
          </a:p>
        </p:txBody>
      </p:sp>
      <p:cxnSp>
        <p:nvCxnSpPr>
          <p:cNvPr id="5" name="Connecteur droit 4">
            <a:extLst>
              <a:ext uri="{FF2B5EF4-FFF2-40B4-BE49-F238E27FC236}">
                <a16:creationId xmlns:a16="http://schemas.microsoft.com/office/drawing/2014/main" id="{63B56598-520C-4132-9B55-839F8CFB16F9}"/>
              </a:ext>
            </a:extLst>
          </p:cNvPr>
          <p:cNvCxnSpPr>
            <a:cxnSpLocks/>
          </p:cNvCxnSpPr>
          <p:nvPr/>
        </p:nvCxnSpPr>
        <p:spPr>
          <a:xfrm>
            <a:off x="2690190" y="2051349"/>
            <a:ext cx="1404731"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 name="Connecteur droit 7">
            <a:extLst>
              <a:ext uri="{FF2B5EF4-FFF2-40B4-BE49-F238E27FC236}">
                <a16:creationId xmlns:a16="http://schemas.microsoft.com/office/drawing/2014/main" id="{A4D4265B-A9E5-49C7-99B8-3768612BB1B3}"/>
              </a:ext>
            </a:extLst>
          </p:cNvPr>
          <p:cNvCxnSpPr>
            <a:cxnSpLocks/>
          </p:cNvCxnSpPr>
          <p:nvPr/>
        </p:nvCxnSpPr>
        <p:spPr>
          <a:xfrm>
            <a:off x="7017025" y="2024844"/>
            <a:ext cx="1404731"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 name="Connecteur droit 8">
            <a:extLst>
              <a:ext uri="{FF2B5EF4-FFF2-40B4-BE49-F238E27FC236}">
                <a16:creationId xmlns:a16="http://schemas.microsoft.com/office/drawing/2014/main" id="{67664C5B-E38E-4B08-9C5E-7B5378630580}"/>
              </a:ext>
            </a:extLst>
          </p:cNvPr>
          <p:cNvCxnSpPr>
            <a:cxnSpLocks/>
          </p:cNvCxnSpPr>
          <p:nvPr/>
        </p:nvCxnSpPr>
        <p:spPr>
          <a:xfrm>
            <a:off x="2418521" y="3647655"/>
            <a:ext cx="10668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Connecteur droit 9">
            <a:extLst>
              <a:ext uri="{FF2B5EF4-FFF2-40B4-BE49-F238E27FC236}">
                <a16:creationId xmlns:a16="http://schemas.microsoft.com/office/drawing/2014/main" id="{DB8F2995-CBFE-46AF-8E1B-F13CB9F8B106}"/>
              </a:ext>
            </a:extLst>
          </p:cNvPr>
          <p:cNvCxnSpPr>
            <a:cxnSpLocks/>
          </p:cNvCxnSpPr>
          <p:nvPr/>
        </p:nvCxnSpPr>
        <p:spPr>
          <a:xfrm>
            <a:off x="4691269" y="3647655"/>
            <a:ext cx="1404731"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 name="Connecteur droit 11">
            <a:extLst>
              <a:ext uri="{FF2B5EF4-FFF2-40B4-BE49-F238E27FC236}">
                <a16:creationId xmlns:a16="http://schemas.microsoft.com/office/drawing/2014/main" id="{E6969DB5-C696-4AC1-8D87-6AD5F1423F06}"/>
              </a:ext>
            </a:extLst>
          </p:cNvPr>
          <p:cNvCxnSpPr>
            <a:cxnSpLocks/>
          </p:cNvCxnSpPr>
          <p:nvPr/>
        </p:nvCxnSpPr>
        <p:spPr>
          <a:xfrm>
            <a:off x="3597965" y="4519376"/>
            <a:ext cx="2085659"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Connecteur droit 13">
            <a:extLst>
              <a:ext uri="{FF2B5EF4-FFF2-40B4-BE49-F238E27FC236}">
                <a16:creationId xmlns:a16="http://schemas.microsoft.com/office/drawing/2014/main" id="{5A80665A-E03A-4C96-945F-96B205CB556A}"/>
              </a:ext>
            </a:extLst>
          </p:cNvPr>
          <p:cNvCxnSpPr>
            <a:cxnSpLocks/>
          </p:cNvCxnSpPr>
          <p:nvPr/>
        </p:nvCxnSpPr>
        <p:spPr>
          <a:xfrm>
            <a:off x="1192694" y="5244741"/>
            <a:ext cx="122582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 name="Connecteur droit 15">
            <a:extLst>
              <a:ext uri="{FF2B5EF4-FFF2-40B4-BE49-F238E27FC236}">
                <a16:creationId xmlns:a16="http://schemas.microsoft.com/office/drawing/2014/main" id="{BC5A5572-107E-469D-A9E9-0DEE4FBF033F}"/>
              </a:ext>
            </a:extLst>
          </p:cNvPr>
          <p:cNvCxnSpPr>
            <a:cxnSpLocks/>
          </p:cNvCxnSpPr>
          <p:nvPr/>
        </p:nvCxnSpPr>
        <p:spPr>
          <a:xfrm>
            <a:off x="1417980" y="6126395"/>
            <a:ext cx="113969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7" name="Connecteur droit 16">
            <a:extLst>
              <a:ext uri="{FF2B5EF4-FFF2-40B4-BE49-F238E27FC236}">
                <a16:creationId xmlns:a16="http://schemas.microsoft.com/office/drawing/2014/main" id="{2E901345-4162-4B9C-BB17-3B9BBEEC77BF}"/>
              </a:ext>
            </a:extLst>
          </p:cNvPr>
          <p:cNvCxnSpPr>
            <a:cxnSpLocks/>
          </p:cNvCxnSpPr>
          <p:nvPr/>
        </p:nvCxnSpPr>
        <p:spPr>
          <a:xfrm>
            <a:off x="5509591" y="6133021"/>
            <a:ext cx="1172818"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0" name="Connecteur droit 19">
            <a:extLst>
              <a:ext uri="{FF2B5EF4-FFF2-40B4-BE49-F238E27FC236}">
                <a16:creationId xmlns:a16="http://schemas.microsoft.com/office/drawing/2014/main" id="{0F7BBFE2-5971-45AF-BF13-DE27D43D7976}"/>
              </a:ext>
            </a:extLst>
          </p:cNvPr>
          <p:cNvCxnSpPr>
            <a:cxnSpLocks/>
          </p:cNvCxnSpPr>
          <p:nvPr/>
        </p:nvCxnSpPr>
        <p:spPr>
          <a:xfrm>
            <a:off x="7368208" y="6106517"/>
            <a:ext cx="1172818"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50156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665ED9D2-BA3A-40A8-A77E-2B00210F16A6}"/>
              </a:ext>
            </a:extLst>
          </p:cNvPr>
          <p:cNvSpPr txBox="1"/>
          <p:nvPr/>
        </p:nvSpPr>
        <p:spPr>
          <a:xfrm>
            <a:off x="614596" y="2301787"/>
            <a:ext cx="10962807" cy="1815882"/>
          </a:xfrm>
          <a:prstGeom prst="rect">
            <a:avLst/>
          </a:prstGeom>
          <a:solidFill>
            <a:schemeClr val="accent4">
              <a:lumMod val="20000"/>
              <a:lumOff val="80000"/>
            </a:schemeClr>
          </a:solidFill>
        </p:spPr>
        <p:txBody>
          <a:bodyPr wrap="square" rtlCol="0">
            <a:spAutoFit/>
          </a:bodyPr>
          <a:lstStyle/>
          <a:p>
            <a:pPr algn="ctr"/>
            <a:r>
              <a:rPr lang="fr-FR" sz="2800" dirty="0">
                <a:latin typeface="Arial" panose="020B0604020202020204" pitchFamily="34" charset="0"/>
                <a:cs typeface="Arial" panose="020B0604020202020204" pitchFamily="34" charset="0"/>
              </a:rPr>
              <a:t>Orthographe</a:t>
            </a:r>
          </a:p>
          <a:p>
            <a:pPr algn="ctr"/>
            <a:endParaRPr lang="fr-FR" sz="2800" dirty="0">
              <a:latin typeface="Arial" panose="020B0604020202020204" pitchFamily="34" charset="0"/>
              <a:cs typeface="Arial" panose="020B0604020202020204" pitchFamily="34" charset="0"/>
            </a:endParaRPr>
          </a:p>
          <a:p>
            <a:pPr algn="ctr"/>
            <a:r>
              <a:rPr lang="fr-FR" sz="2800" dirty="0">
                <a:latin typeface="Arial" panose="020B0604020202020204" pitchFamily="34" charset="0"/>
                <a:cs typeface="Arial" panose="020B0604020202020204" pitchFamily="34" charset="0"/>
              </a:rPr>
              <a:t>J’apprends à mémoriser pour écrire sans faire d’erreurs</a:t>
            </a:r>
          </a:p>
          <a:p>
            <a:pPr algn="ctr"/>
            <a:endParaRPr lang="fr-FR"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73696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mpImg" descr="Boy Exercice d'apprentissage de l'école Banque d'images - 33384901">
            <a:extLst>
              <a:ext uri="{FF2B5EF4-FFF2-40B4-BE49-F238E27FC236}">
                <a16:creationId xmlns:a16="http://schemas.microsoft.com/office/drawing/2014/main" id="{BADCB27B-8D25-4806-A473-AEC9A732DE84}"/>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569" y="107276"/>
            <a:ext cx="1359535" cy="143954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ZoneTexte 2">
            <a:extLst>
              <a:ext uri="{FF2B5EF4-FFF2-40B4-BE49-F238E27FC236}">
                <a16:creationId xmlns:a16="http://schemas.microsoft.com/office/drawing/2014/main" id="{2E111BBA-2534-4587-8D5A-30F007CCD3F0}"/>
              </a:ext>
            </a:extLst>
          </p:cNvPr>
          <p:cNvSpPr txBox="1"/>
          <p:nvPr/>
        </p:nvSpPr>
        <p:spPr>
          <a:xfrm>
            <a:off x="5621430" y="115025"/>
            <a:ext cx="1647229" cy="461665"/>
          </a:xfrm>
          <a:prstGeom prst="rect">
            <a:avLst/>
          </a:prstGeom>
          <a:solidFill>
            <a:schemeClr val="bg2"/>
          </a:solidFill>
        </p:spPr>
        <p:txBody>
          <a:bodyPr wrap="square" rtlCol="0">
            <a:spAutoFit/>
          </a:bodyPr>
          <a:lstStyle/>
          <a:p>
            <a:pPr algn="ctr"/>
            <a:r>
              <a:rPr lang="fr-FR" sz="2400" dirty="0">
                <a:latin typeface="Arial" panose="020B0604020202020204" pitchFamily="34" charset="0"/>
                <a:cs typeface="Arial" panose="020B0604020202020204" pitchFamily="34" charset="0"/>
              </a:rPr>
              <a:t>Dictée</a:t>
            </a:r>
          </a:p>
        </p:txBody>
      </p:sp>
      <p:pic>
        <p:nvPicPr>
          <p:cNvPr id="8" name="Picture 4">
            <a:extLst>
              <a:ext uri="{FF2B5EF4-FFF2-40B4-BE49-F238E27FC236}">
                <a16:creationId xmlns:a16="http://schemas.microsoft.com/office/drawing/2014/main" id="{2C75A7E0-BAEB-4427-90D8-1ABACD6118E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4010"/>
          <a:stretch/>
        </p:blipFill>
        <p:spPr bwMode="auto">
          <a:xfrm>
            <a:off x="63041" y="2410468"/>
            <a:ext cx="12128959" cy="39756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Image 8">
            <a:extLst>
              <a:ext uri="{FF2B5EF4-FFF2-40B4-BE49-F238E27FC236}">
                <a16:creationId xmlns:a16="http://schemas.microsoft.com/office/drawing/2014/main" id="{EA290FDE-9012-4A6D-98F3-77554731963F}"/>
              </a:ext>
            </a:extLst>
          </p:cNvPr>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2546252" y="772468"/>
            <a:ext cx="7891976" cy="3276000"/>
          </a:xfrm>
          <a:prstGeom prst="rect">
            <a:avLst/>
          </a:prstGeom>
          <a:noFill/>
          <a:ln>
            <a:noFill/>
          </a:ln>
        </p:spPr>
      </p:pic>
    </p:spTree>
    <p:extLst>
      <p:ext uri="{BB962C8B-B14F-4D97-AF65-F5344CB8AC3E}">
        <p14:creationId xmlns:p14="http://schemas.microsoft.com/office/powerpoint/2010/main" val="1217278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64210619-0E42-4447-9059-369C00681230}"/>
              </a:ext>
            </a:extLst>
          </p:cNvPr>
          <p:cNvSpPr txBox="1"/>
          <p:nvPr/>
        </p:nvSpPr>
        <p:spPr>
          <a:xfrm>
            <a:off x="1581855" y="1443841"/>
            <a:ext cx="9469272" cy="3970318"/>
          </a:xfrm>
          <a:prstGeom prst="rect">
            <a:avLst/>
          </a:prstGeom>
          <a:solidFill>
            <a:schemeClr val="accent5">
              <a:lumMod val="20000"/>
              <a:lumOff val="80000"/>
            </a:schemeClr>
          </a:solidFill>
        </p:spPr>
        <p:txBody>
          <a:bodyPr wrap="square" rtlCol="0">
            <a:spAutoFit/>
          </a:bodyPr>
          <a:lstStyle/>
          <a:p>
            <a:pPr algn="ctr"/>
            <a:r>
              <a:rPr lang="fr-FR" sz="2400" dirty="0">
                <a:latin typeface="Arial" panose="020B0604020202020204" pitchFamily="34" charset="0"/>
                <a:cs typeface="Arial" panose="020B0604020202020204" pitchFamily="34" charset="0"/>
              </a:rPr>
              <a:t>Pour terminer</a:t>
            </a:r>
          </a:p>
          <a:p>
            <a:endParaRPr lang="fr-FR" sz="2400" dirty="0">
              <a:latin typeface="Arial" panose="020B0604020202020204" pitchFamily="34" charset="0"/>
              <a:cs typeface="Arial" panose="020B0604020202020204" pitchFamily="34" charset="0"/>
            </a:endParaRPr>
          </a:p>
          <a:p>
            <a:endParaRPr lang="fr-FR" sz="2400" dirty="0">
              <a:latin typeface="Arial" panose="020B0604020202020204" pitchFamily="34" charset="0"/>
              <a:cs typeface="Arial" panose="020B0604020202020204" pitchFamily="34" charset="0"/>
            </a:endParaRPr>
          </a:p>
          <a:p>
            <a:pPr algn="ctr"/>
            <a:r>
              <a:rPr lang="fr-FR" sz="2400" dirty="0">
                <a:latin typeface="Arial" panose="020B0604020202020204" pitchFamily="34" charset="0"/>
                <a:cs typeface="Arial" panose="020B0604020202020204" pitchFamily="34" charset="0"/>
              </a:rPr>
              <a:t>Transpose les verbes de la dictée au futur</a:t>
            </a:r>
          </a:p>
          <a:p>
            <a:r>
              <a:rPr lang="fr-FR" sz="2400" dirty="0">
                <a:latin typeface="Arial" panose="020B0604020202020204" pitchFamily="34" charset="0"/>
                <a:cs typeface="Arial" panose="020B0604020202020204" pitchFamily="34" charset="0"/>
              </a:rPr>
              <a:t> </a:t>
            </a:r>
          </a:p>
          <a:p>
            <a:pPr>
              <a:lnSpc>
                <a:spcPct val="150000"/>
              </a:lnSpc>
            </a:pPr>
            <a:r>
              <a:rPr lang="fr-FR" sz="2400" dirty="0">
                <a:latin typeface="Arial" panose="020B0604020202020204" pitchFamily="34" charset="0"/>
                <a:cs typeface="Arial" panose="020B0604020202020204" pitchFamily="34" charset="0"/>
              </a:rPr>
              <a:t>Les loups </a:t>
            </a:r>
            <a:r>
              <a:rPr lang="fr-FR" sz="2400" b="1" dirty="0">
                <a:latin typeface="Arial" panose="020B0604020202020204" pitchFamily="34" charset="0"/>
                <a:cs typeface="Arial" panose="020B0604020202020204" pitchFamily="34" charset="0"/>
              </a:rPr>
              <a:t>habitaient</a:t>
            </a:r>
            <a:r>
              <a:rPr lang="fr-FR" sz="2400" dirty="0">
                <a:latin typeface="Arial" panose="020B0604020202020204" pitchFamily="34" charset="0"/>
                <a:cs typeface="Arial" panose="020B0604020202020204" pitchFamily="34" charset="0"/>
              </a:rPr>
              <a:t> dans le Grand Nord, près du Canada. Ils </a:t>
            </a:r>
            <a:r>
              <a:rPr lang="fr-FR" sz="2400" b="1" dirty="0">
                <a:latin typeface="Arial" panose="020B0604020202020204" pitchFamily="34" charset="0"/>
                <a:cs typeface="Arial" panose="020B0604020202020204" pitchFamily="34" charset="0"/>
              </a:rPr>
              <a:t>étaient</a:t>
            </a:r>
            <a:r>
              <a:rPr lang="fr-FR" sz="2400" dirty="0">
                <a:latin typeface="Arial" panose="020B0604020202020204" pitchFamily="34" charset="0"/>
                <a:cs typeface="Arial" panose="020B0604020202020204" pitchFamily="34" charset="0"/>
              </a:rPr>
              <a:t> libres et heureux. Mais Loup Bleu </a:t>
            </a:r>
            <a:r>
              <a:rPr lang="fr-FR" sz="2400" b="1" dirty="0">
                <a:latin typeface="Arial" panose="020B0604020202020204" pitchFamily="34" charset="0"/>
                <a:cs typeface="Arial" panose="020B0604020202020204" pitchFamily="34" charset="0"/>
              </a:rPr>
              <a:t>se méfiait</a:t>
            </a:r>
            <a:r>
              <a:rPr lang="fr-FR" sz="2400" dirty="0">
                <a:latin typeface="Arial" panose="020B0604020202020204" pitchFamily="34" charset="0"/>
                <a:cs typeface="Arial" panose="020B0604020202020204" pitchFamily="34" charset="0"/>
              </a:rPr>
              <a:t>. Il </a:t>
            </a:r>
            <a:r>
              <a:rPr lang="fr-FR" sz="2400" b="1" dirty="0">
                <a:latin typeface="Arial" panose="020B0604020202020204" pitchFamily="34" charset="0"/>
                <a:cs typeface="Arial" panose="020B0604020202020204" pitchFamily="34" charset="0"/>
              </a:rPr>
              <a:t>craignait</a:t>
            </a:r>
            <a:r>
              <a:rPr lang="fr-FR" sz="2400" dirty="0">
                <a:latin typeface="Arial" panose="020B0604020202020204" pitchFamily="34" charset="0"/>
                <a:cs typeface="Arial" panose="020B0604020202020204" pitchFamily="34" charset="0"/>
              </a:rPr>
              <a:t> une attaque des chasseurs.</a:t>
            </a:r>
          </a:p>
          <a:p>
            <a:r>
              <a:rPr lang="fr-FR" sz="24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65770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62BA484F-8FBB-4FB6-8085-63F7D544E7B0}"/>
              </a:ext>
            </a:extLst>
          </p:cNvPr>
          <p:cNvSpPr txBox="1"/>
          <p:nvPr/>
        </p:nvSpPr>
        <p:spPr>
          <a:xfrm>
            <a:off x="1755913" y="345036"/>
            <a:ext cx="8561794" cy="461665"/>
          </a:xfrm>
          <a:prstGeom prst="rect">
            <a:avLst/>
          </a:prstGeom>
          <a:solidFill>
            <a:schemeClr val="accent1">
              <a:lumMod val="20000"/>
              <a:lumOff val="80000"/>
            </a:schemeClr>
          </a:solidFill>
        </p:spPr>
        <p:txBody>
          <a:bodyPr wrap="square" rtlCol="0">
            <a:spAutoFit/>
          </a:bodyPr>
          <a:lstStyle/>
          <a:p>
            <a:pPr algn="ctr"/>
            <a:r>
              <a:rPr lang="fr-FR" sz="2400" dirty="0">
                <a:latin typeface="Arial" panose="020B0604020202020204" pitchFamily="34" charset="0"/>
                <a:cs typeface="Arial" panose="020B0604020202020204" pitchFamily="34" charset="0"/>
              </a:rPr>
              <a:t>Bilan de conjugaison (1)</a:t>
            </a:r>
          </a:p>
        </p:txBody>
      </p:sp>
      <p:sp>
        <p:nvSpPr>
          <p:cNvPr id="5" name="ZoneTexte 4">
            <a:extLst>
              <a:ext uri="{FF2B5EF4-FFF2-40B4-BE49-F238E27FC236}">
                <a16:creationId xmlns:a16="http://schemas.microsoft.com/office/drawing/2014/main" id="{01FB4ACF-0F80-4B7D-8B0F-E10A3148D8E8}"/>
              </a:ext>
            </a:extLst>
          </p:cNvPr>
          <p:cNvSpPr txBox="1"/>
          <p:nvPr/>
        </p:nvSpPr>
        <p:spPr>
          <a:xfrm>
            <a:off x="1940230" y="1720840"/>
            <a:ext cx="8193159" cy="3416320"/>
          </a:xfrm>
          <a:prstGeom prst="rect">
            <a:avLst/>
          </a:prstGeom>
          <a:solidFill>
            <a:schemeClr val="bg1">
              <a:lumMod val="95000"/>
            </a:schemeClr>
          </a:solidFill>
        </p:spPr>
        <p:txBody>
          <a:bodyPr wrap="square" rtlCol="0">
            <a:spAutoFit/>
          </a:bodyPr>
          <a:lstStyle/>
          <a:p>
            <a:pPr marL="285750" indent="-285750" algn="just">
              <a:buFont typeface="Wingdings" panose="05000000000000000000" pitchFamily="2" charset="2"/>
              <a:buChar char="§"/>
            </a:pPr>
            <a:r>
              <a:rPr lang="fr-FR" sz="2400" b="1" dirty="0">
                <a:latin typeface="Arial" panose="020B0604020202020204" pitchFamily="34" charset="0"/>
                <a:cs typeface="Arial" panose="020B0604020202020204" pitchFamily="34" charset="0"/>
              </a:rPr>
              <a:t>Lecture d’un texte</a:t>
            </a:r>
          </a:p>
          <a:p>
            <a:pPr algn="just"/>
            <a:r>
              <a:rPr lang="fr-FR" sz="2400" dirty="0">
                <a:latin typeface="Arial" panose="020B0604020202020204" pitchFamily="34" charset="0"/>
                <a:cs typeface="Arial" panose="020B0604020202020204" pitchFamily="34" charset="0"/>
              </a:rPr>
              <a:t>- Comprendre l’organisation d’un texte</a:t>
            </a:r>
          </a:p>
          <a:p>
            <a:pPr algn="just"/>
            <a:r>
              <a:rPr lang="fr-FR" sz="2400" dirty="0">
                <a:latin typeface="Arial" panose="020B0604020202020204" pitchFamily="34" charset="0"/>
                <a:cs typeface="Arial" panose="020B0604020202020204" pitchFamily="34" charset="0"/>
              </a:rPr>
              <a:t>- Répondre à des questions</a:t>
            </a:r>
          </a:p>
          <a:p>
            <a:pPr algn="just"/>
            <a:endParaRPr lang="fr-FR" sz="24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
            </a:pPr>
            <a:r>
              <a:rPr lang="fr-FR" sz="2400" b="1" dirty="0">
                <a:latin typeface="Arial" panose="020B0604020202020204" pitchFamily="34" charset="0"/>
                <a:cs typeface="Arial" panose="020B0604020202020204" pitchFamily="34" charset="0"/>
              </a:rPr>
              <a:t>Conjugaison</a:t>
            </a:r>
          </a:p>
          <a:p>
            <a:pPr algn="just"/>
            <a:r>
              <a:rPr lang="fr-FR" sz="2400" dirty="0">
                <a:latin typeface="Arial" panose="020B0604020202020204" pitchFamily="34" charset="0"/>
                <a:cs typeface="Arial" panose="020B0604020202020204" pitchFamily="34" charset="0"/>
              </a:rPr>
              <a:t>- Conjuguer les verbes à différents temps</a:t>
            </a:r>
          </a:p>
          <a:p>
            <a:pPr algn="just"/>
            <a:endParaRPr lang="fr-FR" sz="24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
            </a:pPr>
            <a:r>
              <a:rPr lang="fr-FR" sz="2400" b="1" dirty="0">
                <a:latin typeface="Arial" panose="020B0604020202020204" pitchFamily="34" charset="0"/>
                <a:cs typeface="Arial" panose="020B0604020202020204" pitchFamily="34" charset="0"/>
              </a:rPr>
              <a:t>Orthographe</a:t>
            </a:r>
          </a:p>
          <a:p>
            <a:pPr algn="just"/>
            <a:endParaRPr lang="fr-F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52343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A6A389E0-EEF4-414B-BFA8-AC18BD17A43A}"/>
              </a:ext>
            </a:extLst>
          </p:cNvPr>
          <p:cNvSpPr txBox="1"/>
          <p:nvPr/>
        </p:nvSpPr>
        <p:spPr>
          <a:xfrm>
            <a:off x="2806889" y="2770496"/>
            <a:ext cx="6578221" cy="523220"/>
          </a:xfrm>
          <a:prstGeom prst="rect">
            <a:avLst/>
          </a:prstGeom>
          <a:solidFill>
            <a:schemeClr val="accent4">
              <a:lumMod val="20000"/>
              <a:lumOff val="80000"/>
            </a:schemeClr>
          </a:solidFill>
        </p:spPr>
        <p:txBody>
          <a:bodyPr wrap="square" rtlCol="0">
            <a:spAutoFit/>
          </a:bodyPr>
          <a:lstStyle/>
          <a:p>
            <a:pPr algn="ctr"/>
            <a:r>
              <a:rPr lang="fr-FR" sz="2800" dirty="0">
                <a:latin typeface="Arial" panose="020B0604020202020204" pitchFamily="34" charset="0"/>
                <a:cs typeface="Arial" panose="020B0604020202020204" pitchFamily="34" charset="0"/>
              </a:rPr>
              <a:t>Lecture : je lis et je comprends</a:t>
            </a:r>
          </a:p>
        </p:txBody>
      </p:sp>
      <p:graphicFrame>
        <p:nvGraphicFramePr>
          <p:cNvPr id="3" name="Diagramme 2">
            <a:extLst>
              <a:ext uri="{FF2B5EF4-FFF2-40B4-BE49-F238E27FC236}">
                <a16:creationId xmlns:a16="http://schemas.microsoft.com/office/drawing/2014/main" id="{90A30E11-42E8-40A9-9D3A-C38987F09704}"/>
              </a:ext>
            </a:extLst>
          </p:cNvPr>
          <p:cNvGraphicFramePr/>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ZoneTexte 3">
            <a:extLst>
              <a:ext uri="{FF2B5EF4-FFF2-40B4-BE49-F238E27FC236}">
                <a16:creationId xmlns:a16="http://schemas.microsoft.com/office/drawing/2014/main" id="{8E59557F-B53B-466E-8084-4978A6630367}"/>
              </a:ext>
            </a:extLst>
          </p:cNvPr>
          <p:cNvSpPr txBox="1"/>
          <p:nvPr/>
        </p:nvSpPr>
        <p:spPr>
          <a:xfrm>
            <a:off x="2032000" y="4023527"/>
            <a:ext cx="7976622" cy="461665"/>
          </a:xfrm>
          <a:prstGeom prst="rect">
            <a:avLst/>
          </a:prstGeom>
          <a:solidFill>
            <a:schemeClr val="bg2"/>
          </a:solidFill>
        </p:spPr>
        <p:txBody>
          <a:bodyPr wrap="square" rtlCol="0">
            <a:spAutoFit/>
          </a:bodyPr>
          <a:lstStyle/>
          <a:p>
            <a:pPr algn="ctr"/>
            <a:r>
              <a:rPr lang="fr-FR" sz="2400" i="1" dirty="0">
                <a:latin typeface="Arial" panose="020B0604020202020204" pitchFamily="34" charset="0"/>
                <a:cs typeface="Arial" panose="020B0604020202020204" pitchFamily="34" charset="0"/>
              </a:rPr>
              <a:t>L’œil du loup,</a:t>
            </a:r>
            <a:r>
              <a:rPr lang="fr-FR" sz="2400" dirty="0">
                <a:latin typeface="Arial" panose="020B0604020202020204" pitchFamily="34" charset="0"/>
                <a:cs typeface="Arial" panose="020B0604020202020204" pitchFamily="34" charset="0"/>
              </a:rPr>
              <a:t> Daniel Pennac ©éditions Pocket Junior</a:t>
            </a:r>
          </a:p>
        </p:txBody>
      </p:sp>
    </p:spTree>
    <p:extLst>
      <p:ext uri="{BB962C8B-B14F-4D97-AF65-F5344CB8AC3E}">
        <p14:creationId xmlns:p14="http://schemas.microsoft.com/office/powerpoint/2010/main" val="2393658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affichage classe consigne je lis">
            <a:extLst>
              <a:ext uri="{FF2B5EF4-FFF2-40B4-BE49-F238E27FC236}">
                <a16:creationId xmlns:a16="http://schemas.microsoft.com/office/drawing/2014/main" id="{2080D12C-BBCB-4509-AE0A-36A7D957B8E5}"/>
              </a:ext>
            </a:extLst>
          </p:cNvPr>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29068" y="111163"/>
            <a:ext cx="936000" cy="612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aphicFrame>
        <p:nvGraphicFramePr>
          <p:cNvPr id="3" name="Tableau 2">
            <a:extLst>
              <a:ext uri="{FF2B5EF4-FFF2-40B4-BE49-F238E27FC236}">
                <a16:creationId xmlns:a16="http://schemas.microsoft.com/office/drawing/2014/main" id="{756B89F3-41A9-44E6-9D3A-0A4FF160BD17}"/>
              </a:ext>
            </a:extLst>
          </p:cNvPr>
          <p:cNvGraphicFramePr>
            <a:graphicFrameLocks noGrp="1"/>
          </p:cNvGraphicFramePr>
          <p:nvPr>
            <p:extLst>
              <p:ext uri="{D42A27DB-BD31-4B8C-83A1-F6EECF244321}">
                <p14:modId xmlns:p14="http://schemas.microsoft.com/office/powerpoint/2010/main" val="1492014749"/>
              </p:ext>
            </p:extLst>
          </p:nvPr>
        </p:nvGraphicFramePr>
        <p:xfrm>
          <a:off x="1235141" y="143765"/>
          <a:ext cx="10721008" cy="6400800"/>
        </p:xfrm>
        <a:graphic>
          <a:graphicData uri="http://schemas.openxmlformats.org/drawingml/2006/table">
            <a:tbl>
              <a:tblPr firstRow="1" firstCol="1" bandRow="1">
                <a:tableStyleId>{5940675A-B579-460E-94D1-54222C63F5DA}</a:tableStyleId>
              </a:tblPr>
              <a:tblGrid>
                <a:gridCol w="8653669">
                  <a:extLst>
                    <a:ext uri="{9D8B030D-6E8A-4147-A177-3AD203B41FA5}">
                      <a16:colId xmlns:a16="http://schemas.microsoft.com/office/drawing/2014/main" val="4288231431"/>
                    </a:ext>
                  </a:extLst>
                </a:gridCol>
                <a:gridCol w="2067339">
                  <a:extLst>
                    <a:ext uri="{9D8B030D-6E8A-4147-A177-3AD203B41FA5}">
                      <a16:colId xmlns:a16="http://schemas.microsoft.com/office/drawing/2014/main" val="3899781585"/>
                    </a:ext>
                  </a:extLst>
                </a:gridCol>
              </a:tblGrid>
              <a:tr h="0">
                <a:tc>
                  <a:txBody>
                    <a:bodyPr/>
                    <a:lstStyle/>
                    <a:p>
                      <a:pPr>
                        <a:spcAft>
                          <a:spcPts val="0"/>
                        </a:spcAft>
                      </a:pPr>
                      <a:r>
                        <a:rPr lang="fr-FR" sz="2000" dirty="0">
                          <a:effectLst/>
                          <a:latin typeface="Arial" panose="020B0604020202020204" pitchFamily="34" charset="0"/>
                          <a:cs typeface="Arial" panose="020B0604020202020204" pitchFamily="34" charset="0"/>
                        </a:rPr>
                        <a:t>Tout autour, c’est la neige. Jusqu’à l’horizon que ferment les collines. La neige de l’Alaska, là-bas dans le Grand Nord canadien.</a:t>
                      </a:r>
                      <a:endParaRPr lang="fr-FR"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spcAft>
                          <a:spcPts val="0"/>
                        </a:spcAft>
                      </a:pPr>
                      <a:endParaRPr lang="fr-FR"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600714184"/>
                  </a:ext>
                </a:extLst>
              </a:tr>
              <a:tr h="0">
                <a:tc>
                  <a:txBody>
                    <a:bodyPr/>
                    <a:lstStyle/>
                    <a:p>
                      <a:pPr>
                        <a:spcAft>
                          <a:spcPts val="0"/>
                        </a:spcAft>
                      </a:pPr>
                      <a:r>
                        <a:rPr lang="fr-FR" sz="2000" dirty="0">
                          <a:effectLst/>
                          <a:latin typeface="Arial" panose="020B0604020202020204" pitchFamily="34" charset="0"/>
                          <a:cs typeface="Arial" panose="020B0604020202020204" pitchFamily="34" charset="0"/>
                        </a:rPr>
                        <a:t>La voix de Flamme Noire s’élève à nouveau, un peu solennelle dans ce silence tout blanc :</a:t>
                      </a:r>
                    </a:p>
                    <a:p>
                      <a:pPr>
                        <a:spcAft>
                          <a:spcPts val="0"/>
                        </a:spcAft>
                      </a:pPr>
                      <a:r>
                        <a:rPr lang="fr-FR" sz="2000" dirty="0">
                          <a:effectLst/>
                          <a:latin typeface="Arial" panose="020B0604020202020204" pitchFamily="34" charset="0"/>
                          <a:cs typeface="Arial" panose="020B0604020202020204" pitchFamily="34" charset="0"/>
                        </a:rPr>
                        <a:t>- Les enfants, aujourd’hui, je vais vous parler de l’Homme !</a:t>
                      </a:r>
                    </a:p>
                    <a:p>
                      <a:pPr>
                        <a:spcAft>
                          <a:spcPts val="0"/>
                        </a:spcAft>
                      </a:pPr>
                      <a:r>
                        <a:rPr lang="fr-FR" sz="2000" dirty="0">
                          <a:effectLst/>
                          <a:latin typeface="Arial" panose="020B0604020202020204" pitchFamily="34" charset="0"/>
                          <a:cs typeface="Arial" panose="020B0604020202020204" pitchFamily="34" charset="0"/>
                        </a:rPr>
                        <a:t>- L’Homme ?</a:t>
                      </a:r>
                    </a:p>
                    <a:p>
                      <a:pPr>
                        <a:spcAft>
                          <a:spcPts val="0"/>
                        </a:spcAft>
                      </a:pPr>
                      <a:r>
                        <a:rPr lang="fr-FR" sz="2000" dirty="0">
                          <a:effectLst/>
                          <a:latin typeface="Arial" panose="020B0604020202020204" pitchFamily="34" charset="0"/>
                          <a:cs typeface="Arial" panose="020B0604020202020204" pitchFamily="34" charset="0"/>
                        </a:rPr>
                        <a:t>- Encore ?</a:t>
                      </a:r>
                    </a:p>
                    <a:p>
                      <a:pPr>
                        <a:spcAft>
                          <a:spcPts val="0"/>
                        </a:spcAft>
                      </a:pPr>
                      <a:r>
                        <a:rPr lang="fr-FR" sz="2000" dirty="0">
                          <a:effectLst/>
                          <a:latin typeface="Arial" panose="020B0604020202020204" pitchFamily="34" charset="0"/>
                          <a:cs typeface="Arial" panose="020B0604020202020204" pitchFamily="34" charset="0"/>
                        </a:rPr>
                        <a:t>- Ah non !</a:t>
                      </a:r>
                    </a:p>
                    <a:p>
                      <a:pPr>
                        <a:spcAft>
                          <a:spcPts val="0"/>
                        </a:spcAft>
                      </a:pPr>
                      <a:r>
                        <a:rPr lang="fr-FR" sz="2000" dirty="0">
                          <a:effectLst/>
                          <a:latin typeface="Arial" panose="020B0604020202020204" pitchFamily="34" charset="0"/>
                          <a:cs typeface="Arial" panose="020B0604020202020204" pitchFamily="34" charset="0"/>
                        </a:rPr>
                        <a:t>- Tu n’arrêtes pas de nous raconter des histoires d’hommes !</a:t>
                      </a:r>
                    </a:p>
                    <a:p>
                      <a:pPr>
                        <a:spcAft>
                          <a:spcPts val="0"/>
                        </a:spcAft>
                      </a:pPr>
                      <a:r>
                        <a:rPr lang="fr-FR" sz="2000" dirty="0">
                          <a:effectLst/>
                          <a:latin typeface="Arial" panose="020B0604020202020204" pitchFamily="34" charset="0"/>
                          <a:cs typeface="Arial" panose="020B0604020202020204" pitchFamily="34" charset="0"/>
                        </a:rPr>
                        <a:t>- Y en a marre !</a:t>
                      </a:r>
                    </a:p>
                    <a:p>
                      <a:pPr>
                        <a:spcAft>
                          <a:spcPts val="0"/>
                        </a:spcAft>
                      </a:pPr>
                      <a:r>
                        <a:rPr lang="fr-FR" sz="2000" dirty="0">
                          <a:effectLst/>
                          <a:latin typeface="Arial" panose="020B0604020202020204" pitchFamily="34" charset="0"/>
                          <a:cs typeface="Arial" panose="020B0604020202020204" pitchFamily="34" charset="0"/>
                        </a:rPr>
                        <a:t>- On n’est plus des bébés !</a:t>
                      </a:r>
                    </a:p>
                    <a:p>
                      <a:pPr>
                        <a:spcAft>
                          <a:spcPts val="0"/>
                        </a:spcAft>
                      </a:pPr>
                      <a:r>
                        <a:rPr lang="fr-FR" sz="2000" dirty="0">
                          <a:effectLst/>
                          <a:latin typeface="Arial" panose="020B0604020202020204" pitchFamily="34" charset="0"/>
                          <a:cs typeface="Arial" panose="020B0604020202020204" pitchFamily="34" charset="0"/>
                        </a:rPr>
                        <a:t>- Parle-nous plutôt des caribous, ou des lapins des neiges, ou de la chasse aux canards…</a:t>
                      </a:r>
                    </a:p>
                    <a:p>
                      <a:pPr>
                        <a:spcAft>
                          <a:spcPts val="0"/>
                        </a:spcAft>
                      </a:pPr>
                      <a:r>
                        <a:rPr lang="fr-FR" sz="2000" dirty="0">
                          <a:effectLst/>
                          <a:latin typeface="Arial" panose="020B0604020202020204" pitchFamily="34" charset="0"/>
                          <a:cs typeface="Arial" panose="020B0604020202020204" pitchFamily="34" charset="0"/>
                        </a:rPr>
                        <a:t>- Oui, Flamme Noire, raconte-nous des histoires de chasse !</a:t>
                      </a:r>
                    </a:p>
                    <a:p>
                      <a:pPr>
                        <a:spcAft>
                          <a:spcPts val="0"/>
                        </a:spcAft>
                      </a:pPr>
                      <a:r>
                        <a:rPr lang="fr-FR" sz="2000" dirty="0">
                          <a:effectLst/>
                          <a:latin typeface="Arial" panose="020B0604020202020204" pitchFamily="34" charset="0"/>
                          <a:cs typeface="Arial" panose="020B0604020202020204" pitchFamily="34" charset="0"/>
                        </a:rPr>
                        <a:t>- Nous autres, les loups, on est des chasseurs, oui ou non ?</a:t>
                      </a:r>
                      <a:endParaRPr lang="fr-FR"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spcAft>
                          <a:spcPts val="0"/>
                        </a:spcAft>
                      </a:pPr>
                      <a:r>
                        <a:rPr lang="fr-FR" sz="2000" dirty="0">
                          <a:effectLst/>
                          <a:latin typeface="Arial" panose="020B0604020202020204" pitchFamily="34" charset="0"/>
                          <a:cs typeface="Arial" panose="020B0604020202020204" pitchFamily="34" charset="0"/>
                        </a:rPr>
                        <a:t> </a:t>
                      </a:r>
                    </a:p>
                    <a:p>
                      <a:pPr>
                        <a:spcAft>
                          <a:spcPts val="0"/>
                        </a:spcAft>
                      </a:pPr>
                      <a:r>
                        <a:rPr lang="fr-FR" sz="2000" dirty="0">
                          <a:effectLst/>
                          <a:latin typeface="Arial" panose="020B0604020202020204" pitchFamily="34" charset="0"/>
                          <a:cs typeface="Arial" panose="020B0604020202020204" pitchFamily="34" charset="0"/>
                        </a:rPr>
                        <a:t> </a:t>
                      </a:r>
                      <a:endParaRPr lang="fr-FR"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500629994"/>
                  </a:ext>
                </a:extLst>
              </a:tr>
              <a:tr h="0">
                <a:tc>
                  <a:txBody>
                    <a:bodyPr/>
                    <a:lstStyle/>
                    <a:p>
                      <a:pPr>
                        <a:spcAft>
                          <a:spcPts val="0"/>
                        </a:spcAft>
                      </a:pPr>
                      <a:r>
                        <a:rPr lang="fr-FR" sz="2000" dirty="0">
                          <a:effectLst/>
                          <a:latin typeface="Arial" panose="020B0604020202020204" pitchFamily="34" charset="0"/>
                          <a:cs typeface="Arial" panose="020B0604020202020204" pitchFamily="34" charset="0"/>
                        </a:rPr>
                        <a:t>Mais ce sont les hurlements de Paillette qui dominent :</a:t>
                      </a:r>
                    </a:p>
                    <a:p>
                      <a:pPr>
                        <a:spcAft>
                          <a:spcPts val="0"/>
                        </a:spcAft>
                      </a:pPr>
                      <a:r>
                        <a:rPr lang="fr-FR" sz="2000" dirty="0">
                          <a:effectLst/>
                          <a:latin typeface="Arial" panose="020B0604020202020204" pitchFamily="34" charset="0"/>
                          <a:cs typeface="Arial" panose="020B0604020202020204" pitchFamily="34" charset="0"/>
                        </a:rPr>
                        <a:t>- Non, je veux une histoire d’Homme, une vraie, une qui fait bien peur, maman, je t’en supplie, une histoire d’Homme, j’adore !</a:t>
                      </a:r>
                      <a:endParaRPr lang="fr-FR"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spcAft>
                          <a:spcPts val="0"/>
                        </a:spcAft>
                      </a:pPr>
                      <a:endParaRPr lang="fr-FR"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818395074"/>
                  </a:ext>
                </a:extLst>
              </a:tr>
              <a:tr h="0">
                <a:tc>
                  <a:txBody>
                    <a:bodyPr/>
                    <a:lstStyle/>
                    <a:p>
                      <a:pPr>
                        <a:spcAft>
                          <a:spcPts val="0"/>
                        </a:spcAft>
                      </a:pPr>
                      <a:r>
                        <a:rPr lang="fr-FR" sz="2000" dirty="0">
                          <a:effectLst/>
                          <a:latin typeface="Arial" panose="020B0604020202020204" pitchFamily="34" charset="0"/>
                          <a:cs typeface="Arial" panose="020B0604020202020204" pitchFamily="34" charset="0"/>
                        </a:rPr>
                        <a:t>Seul Loup Bleu reste silencieux. Celui-là n’est pas d’un naturel bavard. Plutôt sérieux. Vaguement triste, même. Ses frères le trouvent ennuyeux. Pourtant, quand il parle </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a:effectLst/>
                          <a:latin typeface="Arial" panose="020B0604020202020204" pitchFamily="34" charset="0"/>
                          <a:cs typeface="Arial" panose="020B0604020202020204" pitchFamily="34" charset="0"/>
                        </a:rPr>
                        <a:t>c’est rare</a:t>
                      </a:r>
                      <a:r>
                        <a:rPr lang="fr-FR" sz="2000" baseline="0" dirty="0">
                          <a:effectLst/>
                          <a:latin typeface="Arial" panose="020B0604020202020204" pitchFamily="34" charset="0"/>
                          <a:cs typeface="Arial" panose="020B0604020202020204" pitchFamily="34" charset="0"/>
                        </a:rPr>
                        <a:t> </a:t>
                      </a:r>
                      <a:r>
                        <a:rPr lang="fr-FR" sz="2000" dirty="0">
                          <a:latin typeface="Arial" panose="020B0604020202020204" pitchFamily="34" charset="0"/>
                          <a:ea typeface="Calibri" panose="020F0502020204030204" pitchFamily="34" charset="0"/>
                          <a:cs typeface="Arial" panose="020B0604020202020204" pitchFamily="34" charset="0"/>
                        </a:rPr>
                        <a:t>–</a:t>
                      </a:r>
                      <a:r>
                        <a:rPr lang="fr-FR" sz="2000" dirty="0">
                          <a:effectLst/>
                          <a:latin typeface="Arial" panose="020B0604020202020204" pitchFamily="34" charset="0"/>
                          <a:cs typeface="Arial" panose="020B0604020202020204" pitchFamily="34" charset="0"/>
                        </a:rPr>
                        <a:t>, tout le monde l’écoute.</a:t>
                      </a:r>
                      <a:endParaRPr lang="fr-FR"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spcAft>
                          <a:spcPts val="0"/>
                        </a:spcAft>
                      </a:pPr>
                      <a:endParaRPr lang="fr-FR"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336180266"/>
                  </a:ext>
                </a:extLst>
              </a:tr>
            </a:tbl>
          </a:graphicData>
        </a:graphic>
      </p:graphicFrame>
      <p:sp>
        <p:nvSpPr>
          <p:cNvPr id="8" name="Rectangle : coins arrondis 7">
            <a:extLst>
              <a:ext uri="{FF2B5EF4-FFF2-40B4-BE49-F238E27FC236}">
                <a16:creationId xmlns:a16="http://schemas.microsoft.com/office/drawing/2014/main" id="{6C5B01E4-2E6A-44A9-B2A4-13B65927A86A}"/>
              </a:ext>
            </a:extLst>
          </p:cNvPr>
          <p:cNvSpPr/>
          <p:nvPr/>
        </p:nvSpPr>
        <p:spPr>
          <a:xfrm>
            <a:off x="4172656" y="667516"/>
            <a:ext cx="7871792" cy="4873487"/>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fr-FR" dirty="0"/>
          </a:p>
        </p:txBody>
      </p:sp>
      <p:sp>
        <p:nvSpPr>
          <p:cNvPr id="9" name="ZoneTexte 8">
            <a:extLst>
              <a:ext uri="{FF2B5EF4-FFF2-40B4-BE49-F238E27FC236}">
                <a16:creationId xmlns:a16="http://schemas.microsoft.com/office/drawing/2014/main" id="{7C63E874-8732-46DA-AA87-F3FAD9C4FF22}"/>
              </a:ext>
            </a:extLst>
          </p:cNvPr>
          <p:cNvSpPr txBox="1"/>
          <p:nvPr/>
        </p:nvSpPr>
        <p:spPr>
          <a:xfrm>
            <a:off x="6829237" y="4440584"/>
            <a:ext cx="2597427" cy="461665"/>
          </a:xfrm>
          <a:prstGeom prst="rect">
            <a:avLst/>
          </a:prstGeom>
          <a:solidFill>
            <a:srgbClr val="00B0F0"/>
          </a:solidFill>
        </p:spPr>
        <p:txBody>
          <a:bodyPr wrap="square" rtlCol="0">
            <a:spAutoFit/>
          </a:bodyPr>
          <a:lstStyle/>
          <a:p>
            <a:pPr>
              <a:spcAft>
                <a:spcPts val="0"/>
              </a:spcAft>
            </a:pPr>
            <a:r>
              <a:rPr lang="fr-FR" sz="2000" dirty="0">
                <a:latin typeface="Arial" panose="020B0604020202020204" pitchFamily="34" charset="0"/>
                <a:cs typeface="Arial" panose="020B0604020202020204" pitchFamily="34" charset="0"/>
              </a:rPr>
              <a:t>Présentation</a:t>
            </a:r>
            <a:r>
              <a:rPr lang="fr-FR" sz="2400" dirty="0">
                <a:latin typeface="Arial" panose="020B0604020202020204" pitchFamily="34" charset="0"/>
                <a:cs typeface="Arial" panose="020B0604020202020204" pitchFamily="34" charset="0"/>
              </a:rPr>
              <a:t> </a:t>
            </a:r>
            <a:r>
              <a:rPr lang="fr-FR" sz="2000" dirty="0">
                <a:latin typeface="Arial" panose="020B0604020202020204" pitchFamily="34" charset="0"/>
                <a:cs typeface="Arial" panose="020B0604020202020204" pitchFamily="34" charset="0"/>
              </a:rPr>
              <a:t>du lieu</a:t>
            </a:r>
            <a:endParaRPr lang="fr-FR" sz="2000" dirty="0">
              <a:latin typeface="Arial" panose="020B0604020202020204" pitchFamily="34" charset="0"/>
              <a:ea typeface="Calibri" panose="020F0502020204030204" pitchFamily="34" charset="0"/>
              <a:cs typeface="Arial" panose="020B0604020202020204" pitchFamily="34" charset="0"/>
            </a:endParaRPr>
          </a:p>
        </p:txBody>
      </p:sp>
      <p:sp>
        <p:nvSpPr>
          <p:cNvPr id="10" name="ZoneTexte 9">
            <a:extLst>
              <a:ext uri="{FF2B5EF4-FFF2-40B4-BE49-F238E27FC236}">
                <a16:creationId xmlns:a16="http://schemas.microsoft.com/office/drawing/2014/main" id="{A66CBEC0-2490-460A-9A1C-EC7418721E5E}"/>
              </a:ext>
            </a:extLst>
          </p:cNvPr>
          <p:cNvSpPr txBox="1"/>
          <p:nvPr/>
        </p:nvSpPr>
        <p:spPr>
          <a:xfrm>
            <a:off x="4475781" y="2652074"/>
            <a:ext cx="2597427" cy="1015663"/>
          </a:xfrm>
          <a:prstGeom prst="rect">
            <a:avLst/>
          </a:prstGeom>
          <a:solidFill>
            <a:srgbClr val="00B0F0"/>
          </a:solidFill>
        </p:spPr>
        <p:txBody>
          <a:bodyPr wrap="square" rtlCol="0">
            <a:spAutoFit/>
          </a:bodyPr>
          <a:lstStyle/>
          <a:p>
            <a:pPr>
              <a:spcAft>
                <a:spcPts val="0"/>
              </a:spcAft>
            </a:pPr>
            <a:r>
              <a:rPr lang="fr-FR" sz="2000" dirty="0">
                <a:effectLst/>
                <a:latin typeface="Arial" panose="020B0604020202020204" pitchFamily="34" charset="0"/>
                <a:cs typeface="Arial" panose="020B0604020202020204" pitchFamily="34" charset="0"/>
              </a:rPr>
              <a:t>Dialogue entre une mère louve et ses louveteaux</a:t>
            </a:r>
          </a:p>
        </p:txBody>
      </p:sp>
      <p:sp>
        <p:nvSpPr>
          <p:cNvPr id="11" name="ZoneTexte 10">
            <a:extLst>
              <a:ext uri="{FF2B5EF4-FFF2-40B4-BE49-F238E27FC236}">
                <a16:creationId xmlns:a16="http://schemas.microsoft.com/office/drawing/2014/main" id="{69FDFB55-CE7A-4700-9570-E0F460BC3D98}"/>
              </a:ext>
            </a:extLst>
          </p:cNvPr>
          <p:cNvSpPr txBox="1"/>
          <p:nvPr/>
        </p:nvSpPr>
        <p:spPr>
          <a:xfrm>
            <a:off x="7009283" y="1109694"/>
            <a:ext cx="2597427" cy="1015663"/>
          </a:xfrm>
          <a:prstGeom prst="rect">
            <a:avLst/>
          </a:prstGeom>
          <a:solidFill>
            <a:srgbClr val="00B0F0"/>
          </a:solidFill>
        </p:spPr>
        <p:txBody>
          <a:bodyPr wrap="square" rtlCol="0">
            <a:spAutoFit/>
          </a:bodyPr>
          <a:lstStyle/>
          <a:p>
            <a:pPr>
              <a:spcAft>
                <a:spcPts val="0"/>
              </a:spcAft>
            </a:pPr>
            <a:r>
              <a:rPr lang="fr-FR" sz="2000" dirty="0">
                <a:effectLst/>
                <a:latin typeface="Arial" panose="020B0604020202020204" pitchFamily="34" charset="0"/>
                <a:cs typeface="Arial" panose="020B0604020202020204" pitchFamily="34" charset="0"/>
              </a:rPr>
              <a:t>Une petite louve agitée et enthousiaste</a:t>
            </a:r>
            <a:endParaRPr lang="fr-FR" sz="2000" dirty="0">
              <a:effectLst/>
              <a:latin typeface="Arial" panose="020B0604020202020204" pitchFamily="34" charset="0"/>
              <a:ea typeface="Calibri" panose="020F0502020204030204" pitchFamily="34" charset="0"/>
              <a:cs typeface="Arial" panose="020B0604020202020204" pitchFamily="34" charset="0"/>
            </a:endParaRPr>
          </a:p>
        </p:txBody>
      </p:sp>
      <p:sp>
        <p:nvSpPr>
          <p:cNvPr id="12" name="ZoneTexte 11">
            <a:extLst>
              <a:ext uri="{FF2B5EF4-FFF2-40B4-BE49-F238E27FC236}">
                <a16:creationId xmlns:a16="http://schemas.microsoft.com/office/drawing/2014/main" id="{E1E99D40-C61A-4D5E-8131-B61CF69D1DA8}"/>
              </a:ext>
            </a:extLst>
          </p:cNvPr>
          <p:cNvSpPr txBox="1"/>
          <p:nvPr/>
        </p:nvSpPr>
        <p:spPr>
          <a:xfrm>
            <a:off x="9080075" y="3104260"/>
            <a:ext cx="2203033" cy="400110"/>
          </a:xfrm>
          <a:prstGeom prst="rect">
            <a:avLst/>
          </a:prstGeom>
          <a:solidFill>
            <a:srgbClr val="00B0F0"/>
          </a:solidFill>
        </p:spPr>
        <p:txBody>
          <a:bodyPr wrap="square" rtlCol="0">
            <a:spAutoFit/>
          </a:bodyPr>
          <a:lstStyle/>
          <a:p>
            <a:pPr>
              <a:spcAft>
                <a:spcPts val="0"/>
              </a:spcAft>
            </a:pPr>
            <a:r>
              <a:rPr lang="fr-FR" sz="2000" dirty="0">
                <a:effectLst/>
                <a:latin typeface="Arial" panose="020B0604020202020204" pitchFamily="34" charset="0"/>
                <a:cs typeface="Arial" panose="020B0604020202020204" pitchFamily="34" charset="0"/>
              </a:rPr>
              <a:t>Un loup différent</a:t>
            </a:r>
            <a:endParaRPr lang="fr-FR" sz="2000" dirty="0">
              <a:effectLst/>
              <a:latin typeface="Arial" panose="020B0604020202020204" pitchFamily="34" charset="0"/>
              <a:ea typeface="Calibri" panose="020F0502020204030204" pitchFamily="34" charset="0"/>
              <a:cs typeface="Arial" panose="020B0604020202020204" pitchFamily="34" charset="0"/>
            </a:endParaRPr>
          </a:p>
        </p:txBody>
      </p:sp>
      <p:sp>
        <p:nvSpPr>
          <p:cNvPr id="13" name="ZoneTexte 12">
            <a:extLst>
              <a:ext uri="{FF2B5EF4-FFF2-40B4-BE49-F238E27FC236}">
                <a16:creationId xmlns:a16="http://schemas.microsoft.com/office/drawing/2014/main" id="{F258E373-328A-4845-9027-943FB9BE9AD7}"/>
              </a:ext>
            </a:extLst>
          </p:cNvPr>
          <p:cNvSpPr txBox="1"/>
          <p:nvPr/>
        </p:nvSpPr>
        <p:spPr>
          <a:xfrm>
            <a:off x="85942" y="5930684"/>
            <a:ext cx="2597427" cy="646331"/>
          </a:xfrm>
          <a:prstGeom prst="rect">
            <a:avLst/>
          </a:prstGeom>
          <a:solidFill>
            <a:srgbClr val="00B0F0"/>
          </a:solidFill>
        </p:spPr>
        <p:txBody>
          <a:bodyPr wrap="square" rtlCol="0">
            <a:spAutoFit/>
          </a:bodyPr>
          <a:lstStyle/>
          <a:p>
            <a:pPr>
              <a:spcAft>
                <a:spcPts val="0"/>
              </a:spcAft>
            </a:pPr>
            <a:r>
              <a:rPr lang="fr-FR" dirty="0">
                <a:effectLst/>
                <a:latin typeface="Arial" panose="020B0604020202020204" pitchFamily="34" charset="0"/>
                <a:cs typeface="Arial" panose="020B0604020202020204" pitchFamily="34" charset="0"/>
              </a:rPr>
              <a:t>Une petite louve agitée </a:t>
            </a:r>
          </a:p>
          <a:p>
            <a:pPr>
              <a:spcAft>
                <a:spcPts val="0"/>
              </a:spcAft>
            </a:pPr>
            <a:r>
              <a:rPr lang="fr-FR" dirty="0">
                <a:effectLst/>
                <a:latin typeface="Arial" panose="020B0604020202020204" pitchFamily="34" charset="0"/>
                <a:cs typeface="Arial" panose="020B0604020202020204" pitchFamily="34" charset="0"/>
              </a:rPr>
              <a:t>et enthousiaste</a:t>
            </a:r>
            <a:endParaRPr lang="fr-FR" dirty="0">
              <a:effectLst/>
              <a:latin typeface="Arial" panose="020B0604020202020204" pitchFamily="34" charset="0"/>
              <a:ea typeface="Calibri" panose="020F0502020204030204" pitchFamily="34" charset="0"/>
              <a:cs typeface="Arial" panose="020B0604020202020204" pitchFamily="34" charset="0"/>
            </a:endParaRPr>
          </a:p>
        </p:txBody>
      </p:sp>
      <p:sp>
        <p:nvSpPr>
          <p:cNvPr id="15" name="ZoneTexte 14">
            <a:extLst>
              <a:ext uri="{FF2B5EF4-FFF2-40B4-BE49-F238E27FC236}">
                <a16:creationId xmlns:a16="http://schemas.microsoft.com/office/drawing/2014/main" id="{4A805343-9656-4F4B-B091-3310A47C880D}"/>
              </a:ext>
            </a:extLst>
          </p:cNvPr>
          <p:cNvSpPr txBox="1"/>
          <p:nvPr/>
        </p:nvSpPr>
        <p:spPr>
          <a:xfrm>
            <a:off x="85942" y="4268092"/>
            <a:ext cx="1897962" cy="369332"/>
          </a:xfrm>
          <a:prstGeom prst="rect">
            <a:avLst/>
          </a:prstGeom>
          <a:solidFill>
            <a:srgbClr val="00B0F0"/>
          </a:solidFill>
        </p:spPr>
        <p:txBody>
          <a:bodyPr wrap="square" rtlCol="0">
            <a:spAutoFit/>
          </a:bodyPr>
          <a:lstStyle/>
          <a:p>
            <a:pPr>
              <a:spcAft>
                <a:spcPts val="0"/>
              </a:spcAft>
            </a:pPr>
            <a:r>
              <a:rPr lang="fr-FR" dirty="0">
                <a:effectLst/>
                <a:latin typeface="Arial" panose="020B0604020202020204" pitchFamily="34" charset="0"/>
                <a:cs typeface="Arial" panose="020B0604020202020204" pitchFamily="34" charset="0"/>
              </a:rPr>
              <a:t>Un loup différent</a:t>
            </a:r>
            <a:endParaRPr lang="fr-FR" dirty="0">
              <a:effectLst/>
              <a:latin typeface="Arial" panose="020B0604020202020204" pitchFamily="34" charset="0"/>
              <a:ea typeface="Calibri" panose="020F0502020204030204" pitchFamily="34" charset="0"/>
              <a:cs typeface="Arial" panose="020B0604020202020204" pitchFamily="34" charset="0"/>
            </a:endParaRPr>
          </a:p>
        </p:txBody>
      </p:sp>
      <p:sp>
        <p:nvSpPr>
          <p:cNvPr id="16" name="ZoneTexte 15">
            <a:extLst>
              <a:ext uri="{FF2B5EF4-FFF2-40B4-BE49-F238E27FC236}">
                <a16:creationId xmlns:a16="http://schemas.microsoft.com/office/drawing/2014/main" id="{7D0BB680-90B0-4D83-8E45-061D541C629D}"/>
              </a:ext>
            </a:extLst>
          </p:cNvPr>
          <p:cNvSpPr txBox="1"/>
          <p:nvPr/>
        </p:nvSpPr>
        <p:spPr>
          <a:xfrm>
            <a:off x="85942" y="3806278"/>
            <a:ext cx="2241152" cy="369332"/>
          </a:xfrm>
          <a:prstGeom prst="rect">
            <a:avLst/>
          </a:prstGeom>
          <a:solidFill>
            <a:srgbClr val="00B0F0"/>
          </a:solidFill>
        </p:spPr>
        <p:txBody>
          <a:bodyPr wrap="square" rtlCol="0">
            <a:spAutoFit/>
          </a:bodyPr>
          <a:lstStyle/>
          <a:p>
            <a:pPr>
              <a:spcAft>
                <a:spcPts val="0"/>
              </a:spcAft>
            </a:pPr>
            <a:r>
              <a:rPr lang="fr-FR" dirty="0">
                <a:latin typeface="Arial" panose="020B0604020202020204" pitchFamily="34" charset="0"/>
                <a:cs typeface="Arial" panose="020B0604020202020204" pitchFamily="34" charset="0"/>
              </a:rPr>
              <a:t>Présentation du lieu</a:t>
            </a:r>
            <a:endParaRPr lang="fr-FR" dirty="0">
              <a:latin typeface="Arial" panose="020B0604020202020204" pitchFamily="34" charset="0"/>
              <a:ea typeface="Calibri" panose="020F0502020204030204" pitchFamily="34" charset="0"/>
              <a:cs typeface="Arial" panose="020B0604020202020204" pitchFamily="34" charset="0"/>
            </a:endParaRPr>
          </a:p>
        </p:txBody>
      </p:sp>
      <p:sp>
        <p:nvSpPr>
          <p:cNvPr id="17" name="ZoneTexte 16">
            <a:extLst>
              <a:ext uri="{FF2B5EF4-FFF2-40B4-BE49-F238E27FC236}">
                <a16:creationId xmlns:a16="http://schemas.microsoft.com/office/drawing/2014/main" id="{FB253F78-91AF-4B57-A3BE-4EF4B5731413}"/>
              </a:ext>
            </a:extLst>
          </p:cNvPr>
          <p:cNvSpPr txBox="1"/>
          <p:nvPr/>
        </p:nvSpPr>
        <p:spPr>
          <a:xfrm>
            <a:off x="85942" y="4822389"/>
            <a:ext cx="2241152" cy="923330"/>
          </a:xfrm>
          <a:prstGeom prst="rect">
            <a:avLst/>
          </a:prstGeom>
          <a:solidFill>
            <a:srgbClr val="00B0F0"/>
          </a:solidFill>
        </p:spPr>
        <p:txBody>
          <a:bodyPr wrap="square" rtlCol="0">
            <a:spAutoFit/>
          </a:bodyPr>
          <a:lstStyle/>
          <a:p>
            <a:pPr>
              <a:spcAft>
                <a:spcPts val="0"/>
              </a:spcAft>
            </a:pPr>
            <a:r>
              <a:rPr lang="fr-FR" dirty="0">
                <a:effectLst/>
                <a:latin typeface="Arial" panose="020B0604020202020204" pitchFamily="34" charset="0"/>
                <a:cs typeface="Arial" panose="020B0604020202020204" pitchFamily="34" charset="0"/>
              </a:rPr>
              <a:t>Dialogue entre une mère louve et ses louveteaux</a:t>
            </a:r>
          </a:p>
        </p:txBody>
      </p:sp>
    </p:spTree>
    <p:extLst>
      <p:ext uri="{BB962C8B-B14F-4D97-AF65-F5344CB8AC3E}">
        <p14:creationId xmlns:p14="http://schemas.microsoft.com/office/powerpoint/2010/main" val="1283493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xit" presetSubtype="4" fill="hold" grpId="1" nodeType="clickEffect">
                                  <p:stCondLst>
                                    <p:cond delay="0"/>
                                  </p:stCondLst>
                                  <p:childTnLst>
                                    <p:animEffect transition="out" filter="wipe(down)">
                                      <p:cBhvr>
                                        <p:cTn id="36" dur="500"/>
                                        <p:tgtEl>
                                          <p:spTgt spid="9"/>
                                        </p:tgtEl>
                                      </p:cBhvr>
                                    </p:animEffect>
                                    <p:set>
                                      <p:cBhvr>
                                        <p:cTn id="37" dur="1" fill="hold">
                                          <p:stCondLst>
                                            <p:cond delay="499"/>
                                          </p:stCondLst>
                                        </p:cTn>
                                        <p:tgtEl>
                                          <p:spTgt spid="9"/>
                                        </p:tgtEl>
                                        <p:attrNameLst>
                                          <p:attrName>style.visibility</p:attrName>
                                        </p:attrNameLst>
                                      </p:cBhvr>
                                      <p:to>
                                        <p:strVal val="hidden"/>
                                      </p:to>
                                    </p:set>
                                  </p:childTnLst>
                                </p:cTn>
                              </p:par>
                              <p:par>
                                <p:cTn id="38" presetID="22" presetClass="exit" presetSubtype="4" fill="hold" grpId="1" nodeType="withEffect">
                                  <p:stCondLst>
                                    <p:cond delay="0"/>
                                  </p:stCondLst>
                                  <p:childTnLst>
                                    <p:animEffect transition="out" filter="wipe(down)">
                                      <p:cBhvr>
                                        <p:cTn id="39" dur="500"/>
                                        <p:tgtEl>
                                          <p:spTgt spid="12"/>
                                        </p:tgtEl>
                                      </p:cBhvr>
                                    </p:animEffect>
                                    <p:set>
                                      <p:cBhvr>
                                        <p:cTn id="40" dur="1" fill="hold">
                                          <p:stCondLst>
                                            <p:cond delay="499"/>
                                          </p:stCondLst>
                                        </p:cTn>
                                        <p:tgtEl>
                                          <p:spTgt spid="12"/>
                                        </p:tgtEl>
                                        <p:attrNameLst>
                                          <p:attrName>style.visibility</p:attrName>
                                        </p:attrNameLst>
                                      </p:cBhvr>
                                      <p:to>
                                        <p:strVal val="hidden"/>
                                      </p:to>
                                    </p:set>
                                  </p:childTnLst>
                                </p:cTn>
                              </p:par>
                              <p:par>
                                <p:cTn id="41" presetID="22" presetClass="exit" presetSubtype="4" fill="hold" grpId="1" nodeType="withEffect">
                                  <p:stCondLst>
                                    <p:cond delay="0"/>
                                  </p:stCondLst>
                                  <p:childTnLst>
                                    <p:animEffect transition="out" filter="wipe(down)">
                                      <p:cBhvr>
                                        <p:cTn id="42" dur="500"/>
                                        <p:tgtEl>
                                          <p:spTgt spid="10"/>
                                        </p:tgtEl>
                                      </p:cBhvr>
                                    </p:animEffect>
                                    <p:set>
                                      <p:cBhvr>
                                        <p:cTn id="43" dur="1" fill="hold">
                                          <p:stCondLst>
                                            <p:cond delay="499"/>
                                          </p:stCondLst>
                                        </p:cTn>
                                        <p:tgtEl>
                                          <p:spTgt spid="10"/>
                                        </p:tgtEl>
                                        <p:attrNameLst>
                                          <p:attrName>style.visibility</p:attrName>
                                        </p:attrNameLst>
                                      </p:cBhvr>
                                      <p:to>
                                        <p:strVal val="hidden"/>
                                      </p:to>
                                    </p:set>
                                  </p:childTnLst>
                                </p:cTn>
                              </p:par>
                              <p:par>
                                <p:cTn id="44" presetID="22" presetClass="exit" presetSubtype="4" fill="hold" grpId="1" nodeType="withEffect">
                                  <p:stCondLst>
                                    <p:cond delay="0"/>
                                  </p:stCondLst>
                                  <p:childTnLst>
                                    <p:animEffect transition="out" filter="wipe(down)">
                                      <p:cBhvr>
                                        <p:cTn id="45" dur="500"/>
                                        <p:tgtEl>
                                          <p:spTgt spid="11"/>
                                        </p:tgtEl>
                                      </p:cBhvr>
                                    </p:animEffect>
                                    <p:set>
                                      <p:cBhvr>
                                        <p:cTn id="46" dur="1" fill="hold">
                                          <p:stCondLst>
                                            <p:cond delay="499"/>
                                          </p:stCondLst>
                                        </p:cTn>
                                        <p:tgtEl>
                                          <p:spTgt spid="11"/>
                                        </p:tgtEl>
                                        <p:attrNameLst>
                                          <p:attrName>style.visibility</p:attrName>
                                        </p:attrNameLst>
                                      </p:cBhvr>
                                      <p:to>
                                        <p:strVal val="hidden"/>
                                      </p:to>
                                    </p:set>
                                  </p:childTnLst>
                                </p:cTn>
                              </p:par>
                              <p:par>
                                <p:cTn id="47" presetID="22" presetClass="exit" presetSubtype="4" fill="hold" grpId="1" nodeType="withEffect">
                                  <p:stCondLst>
                                    <p:cond delay="0"/>
                                  </p:stCondLst>
                                  <p:childTnLst>
                                    <p:animEffect transition="out" filter="wipe(down)">
                                      <p:cBhvr>
                                        <p:cTn id="48" dur="500"/>
                                        <p:tgtEl>
                                          <p:spTgt spid="8"/>
                                        </p:tgtEl>
                                      </p:cBhvr>
                                    </p:animEffect>
                                    <p:set>
                                      <p:cBhvr>
                                        <p:cTn id="49" dur="1" fill="hold">
                                          <p:stCondLst>
                                            <p:cond delay="499"/>
                                          </p:stCondLst>
                                        </p:cTn>
                                        <p:tgtEl>
                                          <p:spTgt spid="8"/>
                                        </p:tgtEl>
                                        <p:attrNameLst>
                                          <p:attrName>style.visibility</p:attrName>
                                        </p:attrNameLst>
                                      </p:cBhvr>
                                      <p:to>
                                        <p:strVal val="hidden"/>
                                      </p:to>
                                    </p:set>
                                  </p:childTnLst>
                                </p:cTn>
                              </p:par>
                              <p:par>
                                <p:cTn id="50" presetID="2" presetClass="entr" presetSubtype="4"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 calcmode="lin" valueType="num">
                                      <p:cBhvr additive="base">
                                        <p:cTn id="52" dur="500" fill="hold"/>
                                        <p:tgtEl>
                                          <p:spTgt spid="13"/>
                                        </p:tgtEl>
                                        <p:attrNameLst>
                                          <p:attrName>ppt_x</p:attrName>
                                        </p:attrNameLst>
                                      </p:cBhvr>
                                      <p:tavLst>
                                        <p:tav tm="0">
                                          <p:val>
                                            <p:strVal val="#ppt_x"/>
                                          </p:val>
                                        </p:tav>
                                        <p:tav tm="100000">
                                          <p:val>
                                            <p:strVal val="#ppt_x"/>
                                          </p:val>
                                        </p:tav>
                                      </p:tavLst>
                                    </p:anim>
                                    <p:anim calcmode="lin" valueType="num">
                                      <p:cBhvr additive="base">
                                        <p:cTn id="53" dur="500" fill="hold"/>
                                        <p:tgtEl>
                                          <p:spTgt spid="13"/>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additive="base">
                                        <p:cTn id="60" dur="500" fill="hold"/>
                                        <p:tgtEl>
                                          <p:spTgt spid="16"/>
                                        </p:tgtEl>
                                        <p:attrNameLst>
                                          <p:attrName>ppt_x</p:attrName>
                                        </p:attrNameLst>
                                      </p:cBhvr>
                                      <p:tavLst>
                                        <p:tav tm="0">
                                          <p:val>
                                            <p:strVal val="#ppt_x"/>
                                          </p:val>
                                        </p:tav>
                                        <p:tav tm="100000">
                                          <p:val>
                                            <p:strVal val="#ppt_x"/>
                                          </p:val>
                                        </p:tav>
                                      </p:tavLst>
                                    </p:anim>
                                    <p:anim calcmode="lin" valueType="num">
                                      <p:cBhvr additive="base">
                                        <p:cTn id="61" dur="500" fill="hold"/>
                                        <p:tgtEl>
                                          <p:spTgt spid="16"/>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17"/>
                                        </p:tgtEl>
                                        <p:attrNameLst>
                                          <p:attrName>style.visibility</p:attrName>
                                        </p:attrNameLst>
                                      </p:cBhvr>
                                      <p:to>
                                        <p:strVal val="visible"/>
                                      </p:to>
                                    </p:set>
                                    <p:anim calcmode="lin" valueType="num">
                                      <p:cBhvr additive="base">
                                        <p:cTn id="64" dur="500" fill="hold"/>
                                        <p:tgtEl>
                                          <p:spTgt spid="17"/>
                                        </p:tgtEl>
                                        <p:attrNameLst>
                                          <p:attrName>ppt_x</p:attrName>
                                        </p:attrNameLst>
                                      </p:cBhvr>
                                      <p:tavLst>
                                        <p:tav tm="0">
                                          <p:val>
                                            <p:strVal val="#ppt_x"/>
                                          </p:val>
                                        </p:tav>
                                        <p:tav tm="100000">
                                          <p:val>
                                            <p:strVal val="#ppt_x"/>
                                          </p:val>
                                        </p:tav>
                                      </p:tavLst>
                                    </p:anim>
                                    <p:anim calcmode="lin" valueType="num">
                                      <p:cBhvr additive="base">
                                        <p:cTn id="6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5" grpId="0" animBg="1"/>
      <p:bldP spid="16" grpId="0" animBg="1"/>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4D977622-6F0D-48A8-A1FA-04F1DF815AD6}"/>
              </a:ext>
            </a:extLst>
          </p:cNvPr>
          <p:cNvPicPr>
            <a:picLocks noChangeAspect="1"/>
          </p:cNvPicPr>
          <p:nvPr/>
        </p:nvPicPr>
        <p:blipFill rotWithShape="1">
          <a:blip r:embed="rId2">
            <a:extLst>
              <a:ext uri="{28A0092B-C50C-407E-A947-70E740481C1C}">
                <a14:useLocalDpi xmlns:a14="http://schemas.microsoft.com/office/drawing/2010/main" val="0"/>
              </a:ext>
            </a:extLst>
          </a:blip>
          <a:srcRect l="22518" t="7695" r="2092" b="12448"/>
          <a:stretch/>
        </p:blipFill>
        <p:spPr>
          <a:xfrm>
            <a:off x="6948544" y="802341"/>
            <a:ext cx="4392000" cy="3626595"/>
          </a:xfrm>
          <a:prstGeom prst="rect">
            <a:avLst/>
          </a:prstGeom>
        </p:spPr>
      </p:pic>
      <p:pic>
        <p:nvPicPr>
          <p:cNvPr id="4" name="Image 3" descr="Paysage d'hiver. ETATS-UNIS. Alaska. Rivière Chilkat. Une excellente illustration. Banque d'images - 63585105">
            <a:extLst>
              <a:ext uri="{FF2B5EF4-FFF2-40B4-BE49-F238E27FC236}">
                <a16:creationId xmlns:a16="http://schemas.microsoft.com/office/drawing/2014/main" id="{80BABB90-843F-4037-8278-BD305788B93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000550" y="4478638"/>
            <a:ext cx="4392000" cy="1980000"/>
          </a:xfrm>
          <a:prstGeom prst="rect">
            <a:avLst/>
          </a:prstGeom>
          <a:noFill/>
          <a:ln>
            <a:noFill/>
          </a:ln>
        </p:spPr>
      </p:pic>
      <p:cxnSp>
        <p:nvCxnSpPr>
          <p:cNvPr id="8" name="Connecteur droit avec flèche 7">
            <a:extLst>
              <a:ext uri="{FF2B5EF4-FFF2-40B4-BE49-F238E27FC236}">
                <a16:creationId xmlns:a16="http://schemas.microsoft.com/office/drawing/2014/main" id="{72B50CE5-9F38-4A32-8ADF-155DECDE88FD}"/>
              </a:ext>
            </a:extLst>
          </p:cNvPr>
          <p:cNvCxnSpPr/>
          <p:nvPr/>
        </p:nvCxnSpPr>
        <p:spPr>
          <a:xfrm flipV="1">
            <a:off x="8277986" y="5971713"/>
            <a:ext cx="1550504" cy="45057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12" name="Image 11" descr="Recherche Chercher Trouver - Images vectorielles gratuites sur Pixabay">
            <a:extLst>
              <a:ext uri="{FF2B5EF4-FFF2-40B4-BE49-F238E27FC236}">
                <a16:creationId xmlns:a16="http://schemas.microsoft.com/office/drawing/2014/main" id="{1DF13988-32D0-40EE-A6EC-9ABE3FAF657E}"/>
              </a:ext>
            </a:extLst>
          </p:cNvPr>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453961" y="204316"/>
            <a:ext cx="864000" cy="864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3" name="ZoneTexte 12">
            <a:extLst>
              <a:ext uri="{FF2B5EF4-FFF2-40B4-BE49-F238E27FC236}">
                <a16:creationId xmlns:a16="http://schemas.microsoft.com/office/drawing/2014/main" id="{581BAAAC-CF7D-448D-9E46-A873A28D7C8C}"/>
              </a:ext>
            </a:extLst>
          </p:cNvPr>
          <p:cNvSpPr txBox="1"/>
          <p:nvPr/>
        </p:nvSpPr>
        <p:spPr>
          <a:xfrm>
            <a:off x="4601086" y="140122"/>
            <a:ext cx="4141305" cy="461665"/>
          </a:xfrm>
          <a:prstGeom prst="rect">
            <a:avLst/>
          </a:prstGeom>
          <a:solidFill>
            <a:schemeClr val="bg2"/>
          </a:solidFill>
          <a:ln w="6350">
            <a:solidFill>
              <a:schemeClr val="tx1"/>
            </a:solidFill>
          </a:ln>
        </p:spPr>
        <p:txBody>
          <a:bodyPr wrap="square" rtlCol="0">
            <a:spAutoFit/>
          </a:bodyPr>
          <a:lstStyle/>
          <a:p>
            <a:pPr algn="ctr"/>
            <a:r>
              <a:rPr lang="fr-FR" sz="2400" b="1" dirty="0">
                <a:latin typeface="Arial" panose="020B0604020202020204" pitchFamily="34" charset="0"/>
                <a:cs typeface="Arial" panose="020B0604020202020204" pitchFamily="34" charset="0"/>
              </a:rPr>
              <a:t>Où se trouve l’Alaska ?</a:t>
            </a:r>
          </a:p>
        </p:txBody>
      </p:sp>
      <p:pic>
        <p:nvPicPr>
          <p:cNvPr id="11" name="Image 10" descr="Carte géographique de l'Amérique et l'Europe Banque d'images - 25142675">
            <a:extLst>
              <a:ext uri="{FF2B5EF4-FFF2-40B4-BE49-F238E27FC236}">
                <a16:creationId xmlns:a16="http://schemas.microsoft.com/office/drawing/2014/main" id="{66A5E53C-A24C-422F-A390-5FB1145577B5}"/>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992041" y="1115650"/>
            <a:ext cx="5471795" cy="3635375"/>
          </a:xfrm>
          <a:prstGeom prst="rect">
            <a:avLst/>
          </a:prstGeom>
          <a:noFill/>
          <a:ln>
            <a:noFill/>
          </a:ln>
        </p:spPr>
      </p:pic>
      <p:sp>
        <p:nvSpPr>
          <p:cNvPr id="14" name="Ellipse 13">
            <a:extLst>
              <a:ext uri="{FF2B5EF4-FFF2-40B4-BE49-F238E27FC236}">
                <a16:creationId xmlns:a16="http://schemas.microsoft.com/office/drawing/2014/main" id="{AD6258A3-F74D-4FF7-95CD-A7E8E2792FB4}"/>
              </a:ext>
            </a:extLst>
          </p:cNvPr>
          <p:cNvSpPr/>
          <p:nvPr/>
        </p:nvSpPr>
        <p:spPr>
          <a:xfrm>
            <a:off x="992041" y="1133312"/>
            <a:ext cx="2612550" cy="2008053"/>
          </a:xfrm>
          <a:prstGeom prst="ellipse">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16" name="Ellipse 15">
            <a:extLst>
              <a:ext uri="{FF2B5EF4-FFF2-40B4-BE49-F238E27FC236}">
                <a16:creationId xmlns:a16="http://schemas.microsoft.com/office/drawing/2014/main" id="{1011860E-63F2-48C7-9C7C-98B0C9702B8B}"/>
              </a:ext>
            </a:extLst>
          </p:cNvPr>
          <p:cNvSpPr/>
          <p:nvPr/>
        </p:nvSpPr>
        <p:spPr>
          <a:xfrm>
            <a:off x="8649046" y="1389362"/>
            <a:ext cx="2358887" cy="2414012"/>
          </a:xfrm>
          <a:prstGeom prst="ellipse">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7" name="Flèche : demi-tour 6">
            <a:extLst>
              <a:ext uri="{FF2B5EF4-FFF2-40B4-BE49-F238E27FC236}">
                <a16:creationId xmlns:a16="http://schemas.microsoft.com/office/drawing/2014/main" id="{843BEBF6-7905-4F19-9C7A-9958A1248C18}"/>
              </a:ext>
            </a:extLst>
          </p:cNvPr>
          <p:cNvSpPr/>
          <p:nvPr/>
        </p:nvSpPr>
        <p:spPr>
          <a:xfrm>
            <a:off x="1876925" y="956763"/>
            <a:ext cx="7983648" cy="461665"/>
          </a:xfrm>
          <a:prstGeom prst="uturnArrow">
            <a:avLst>
              <a:gd name="adj1" fmla="val 12196"/>
              <a:gd name="adj2" fmla="val 25000"/>
              <a:gd name="adj3" fmla="val 25000"/>
              <a:gd name="adj4" fmla="val 43750"/>
              <a:gd name="adj5" fmla="val 75000"/>
            </a:avLst>
          </a:prstGeom>
          <a:solidFill>
            <a:srgbClr val="FF00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cxnSp>
        <p:nvCxnSpPr>
          <p:cNvPr id="17" name="Connecteur droit avec flèche 16">
            <a:extLst>
              <a:ext uri="{FF2B5EF4-FFF2-40B4-BE49-F238E27FC236}">
                <a16:creationId xmlns:a16="http://schemas.microsoft.com/office/drawing/2014/main" id="{3CC2593D-D841-4B1F-9C95-B9EC733BDAF3}"/>
              </a:ext>
            </a:extLst>
          </p:cNvPr>
          <p:cNvCxnSpPr>
            <a:stCxn id="16" idx="4"/>
          </p:cNvCxnSpPr>
          <p:nvPr/>
        </p:nvCxnSpPr>
        <p:spPr>
          <a:xfrm flipH="1">
            <a:off x="9828489" y="3803374"/>
            <a:ext cx="1" cy="994985"/>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4589070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affichage classe consigne je lis">
            <a:extLst>
              <a:ext uri="{FF2B5EF4-FFF2-40B4-BE49-F238E27FC236}">
                <a16:creationId xmlns:a16="http://schemas.microsoft.com/office/drawing/2014/main" id="{2080D12C-BBCB-4509-AE0A-36A7D957B8E5}"/>
              </a:ext>
            </a:extLst>
          </p:cNvPr>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29068" y="111163"/>
            <a:ext cx="936000" cy="612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aphicFrame>
        <p:nvGraphicFramePr>
          <p:cNvPr id="3" name="Tableau 2">
            <a:extLst>
              <a:ext uri="{FF2B5EF4-FFF2-40B4-BE49-F238E27FC236}">
                <a16:creationId xmlns:a16="http://schemas.microsoft.com/office/drawing/2014/main" id="{756B89F3-41A9-44E6-9D3A-0A4FF160BD17}"/>
              </a:ext>
            </a:extLst>
          </p:cNvPr>
          <p:cNvGraphicFramePr>
            <a:graphicFrameLocks noGrp="1"/>
          </p:cNvGraphicFramePr>
          <p:nvPr>
            <p:extLst>
              <p:ext uri="{D42A27DB-BD31-4B8C-83A1-F6EECF244321}">
                <p14:modId xmlns:p14="http://schemas.microsoft.com/office/powerpoint/2010/main" val="2364589238"/>
              </p:ext>
            </p:extLst>
          </p:nvPr>
        </p:nvGraphicFramePr>
        <p:xfrm>
          <a:off x="1248588" y="138627"/>
          <a:ext cx="10721008" cy="6400800"/>
        </p:xfrm>
        <a:graphic>
          <a:graphicData uri="http://schemas.openxmlformats.org/drawingml/2006/table">
            <a:tbl>
              <a:tblPr firstRow="1" firstCol="1" bandRow="1">
                <a:tableStyleId>{5940675A-B579-460E-94D1-54222C63F5DA}</a:tableStyleId>
              </a:tblPr>
              <a:tblGrid>
                <a:gridCol w="8653669">
                  <a:extLst>
                    <a:ext uri="{9D8B030D-6E8A-4147-A177-3AD203B41FA5}">
                      <a16:colId xmlns:a16="http://schemas.microsoft.com/office/drawing/2014/main" val="4288231431"/>
                    </a:ext>
                  </a:extLst>
                </a:gridCol>
                <a:gridCol w="2067339">
                  <a:extLst>
                    <a:ext uri="{9D8B030D-6E8A-4147-A177-3AD203B41FA5}">
                      <a16:colId xmlns:a16="http://schemas.microsoft.com/office/drawing/2014/main" val="3899781585"/>
                    </a:ext>
                  </a:extLst>
                </a:gridCol>
              </a:tblGrid>
              <a:tr h="0">
                <a:tc>
                  <a:txBody>
                    <a:bodyPr/>
                    <a:lstStyle/>
                    <a:p>
                      <a:pPr>
                        <a:spcAft>
                          <a:spcPts val="0"/>
                        </a:spcAft>
                      </a:pPr>
                      <a:r>
                        <a:rPr lang="fr-FR" sz="2000" dirty="0">
                          <a:effectLst/>
                          <a:latin typeface="Arial" panose="020B0604020202020204" pitchFamily="34" charset="0"/>
                          <a:cs typeface="Arial" panose="020B0604020202020204" pitchFamily="34" charset="0"/>
                        </a:rPr>
                        <a:t>Tout autour, c’est la neige. Jusqu’à l’horizon que ferment les collines. La neige de l’Alaska, là-bas dans le Grand Nord canadien.</a:t>
                      </a:r>
                      <a:endParaRPr lang="fr-FR"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spcAft>
                          <a:spcPts val="0"/>
                        </a:spcAft>
                      </a:pPr>
                      <a:endParaRPr lang="fr-FR"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600714184"/>
                  </a:ext>
                </a:extLst>
              </a:tr>
              <a:tr h="0">
                <a:tc>
                  <a:txBody>
                    <a:bodyPr/>
                    <a:lstStyle/>
                    <a:p>
                      <a:pPr>
                        <a:spcAft>
                          <a:spcPts val="0"/>
                        </a:spcAft>
                      </a:pPr>
                      <a:r>
                        <a:rPr lang="fr-FR" sz="2000" dirty="0">
                          <a:effectLst/>
                          <a:latin typeface="Arial" panose="020B0604020202020204" pitchFamily="34" charset="0"/>
                          <a:cs typeface="Arial" panose="020B0604020202020204" pitchFamily="34" charset="0"/>
                        </a:rPr>
                        <a:t>La voix de Flamme Noire s’élève à nouveau, un peu solennelle dans ce silence tout blanc :</a:t>
                      </a:r>
                    </a:p>
                    <a:p>
                      <a:pPr>
                        <a:spcAft>
                          <a:spcPts val="0"/>
                        </a:spcAft>
                      </a:pPr>
                      <a:r>
                        <a:rPr lang="fr-FR" sz="2000" dirty="0">
                          <a:effectLst/>
                          <a:latin typeface="Arial" panose="020B0604020202020204" pitchFamily="34" charset="0"/>
                          <a:cs typeface="Arial" panose="020B0604020202020204" pitchFamily="34" charset="0"/>
                        </a:rPr>
                        <a:t>- Les enfants, aujourd’hui, je vais vous parler de l’Homme !</a:t>
                      </a:r>
                    </a:p>
                    <a:p>
                      <a:pPr>
                        <a:spcAft>
                          <a:spcPts val="0"/>
                        </a:spcAft>
                      </a:pPr>
                      <a:r>
                        <a:rPr lang="fr-FR" sz="2000" dirty="0">
                          <a:effectLst/>
                          <a:latin typeface="Arial" panose="020B0604020202020204" pitchFamily="34" charset="0"/>
                          <a:cs typeface="Arial" panose="020B0604020202020204" pitchFamily="34" charset="0"/>
                        </a:rPr>
                        <a:t>- L’Homme ?</a:t>
                      </a:r>
                    </a:p>
                    <a:p>
                      <a:pPr>
                        <a:spcAft>
                          <a:spcPts val="0"/>
                        </a:spcAft>
                      </a:pPr>
                      <a:r>
                        <a:rPr lang="fr-FR" sz="2000" dirty="0">
                          <a:effectLst/>
                          <a:latin typeface="Arial" panose="020B0604020202020204" pitchFamily="34" charset="0"/>
                          <a:cs typeface="Arial" panose="020B0604020202020204" pitchFamily="34" charset="0"/>
                        </a:rPr>
                        <a:t>- Encore ?</a:t>
                      </a:r>
                    </a:p>
                    <a:p>
                      <a:pPr>
                        <a:spcAft>
                          <a:spcPts val="0"/>
                        </a:spcAft>
                      </a:pPr>
                      <a:r>
                        <a:rPr lang="fr-FR" sz="2000" dirty="0">
                          <a:effectLst/>
                          <a:latin typeface="Arial" panose="020B0604020202020204" pitchFamily="34" charset="0"/>
                          <a:cs typeface="Arial" panose="020B0604020202020204" pitchFamily="34" charset="0"/>
                        </a:rPr>
                        <a:t>- Ah non !</a:t>
                      </a:r>
                    </a:p>
                    <a:p>
                      <a:pPr>
                        <a:spcAft>
                          <a:spcPts val="0"/>
                        </a:spcAft>
                      </a:pPr>
                      <a:r>
                        <a:rPr lang="fr-FR" sz="2000" dirty="0">
                          <a:effectLst/>
                          <a:latin typeface="Arial" panose="020B0604020202020204" pitchFamily="34" charset="0"/>
                          <a:cs typeface="Arial" panose="020B0604020202020204" pitchFamily="34" charset="0"/>
                        </a:rPr>
                        <a:t>- Tu n’arrêtes pas de nous raconter des histoires d’hommes !</a:t>
                      </a:r>
                    </a:p>
                    <a:p>
                      <a:pPr>
                        <a:spcAft>
                          <a:spcPts val="0"/>
                        </a:spcAft>
                      </a:pPr>
                      <a:r>
                        <a:rPr lang="fr-FR" sz="2000" dirty="0">
                          <a:effectLst/>
                          <a:latin typeface="Arial" panose="020B0604020202020204" pitchFamily="34" charset="0"/>
                          <a:cs typeface="Arial" panose="020B0604020202020204" pitchFamily="34" charset="0"/>
                        </a:rPr>
                        <a:t>- Y</a:t>
                      </a:r>
                      <a:r>
                        <a:rPr lang="fr-FR" sz="2000" baseline="0" dirty="0">
                          <a:effectLst/>
                          <a:latin typeface="Arial" panose="020B0604020202020204" pitchFamily="34" charset="0"/>
                          <a:cs typeface="Arial" panose="020B0604020202020204" pitchFamily="34" charset="0"/>
                        </a:rPr>
                        <a:t> </a:t>
                      </a:r>
                      <a:r>
                        <a:rPr lang="fr-FR" sz="2000" dirty="0">
                          <a:effectLst/>
                          <a:latin typeface="Arial" panose="020B0604020202020204" pitchFamily="34" charset="0"/>
                          <a:cs typeface="Arial" panose="020B0604020202020204" pitchFamily="34" charset="0"/>
                        </a:rPr>
                        <a:t>en a marre !</a:t>
                      </a:r>
                    </a:p>
                    <a:p>
                      <a:pPr>
                        <a:spcAft>
                          <a:spcPts val="0"/>
                        </a:spcAft>
                      </a:pPr>
                      <a:r>
                        <a:rPr lang="fr-FR" sz="2000" dirty="0">
                          <a:effectLst/>
                          <a:latin typeface="Arial" panose="020B0604020202020204" pitchFamily="34" charset="0"/>
                          <a:cs typeface="Arial" panose="020B0604020202020204" pitchFamily="34" charset="0"/>
                        </a:rPr>
                        <a:t>- On n’est plus des bébés !</a:t>
                      </a:r>
                    </a:p>
                    <a:p>
                      <a:pPr>
                        <a:spcAft>
                          <a:spcPts val="0"/>
                        </a:spcAft>
                      </a:pPr>
                      <a:r>
                        <a:rPr lang="fr-FR" sz="2000" smtClean="0">
                          <a:effectLst/>
                          <a:latin typeface="Arial" panose="020B0604020202020204" pitchFamily="34" charset="0"/>
                          <a:cs typeface="Arial" panose="020B0604020202020204" pitchFamily="34" charset="0"/>
                        </a:rPr>
                        <a:t>- Parle-nous </a:t>
                      </a:r>
                      <a:r>
                        <a:rPr lang="fr-FR" sz="2000" dirty="0">
                          <a:effectLst/>
                          <a:latin typeface="Arial" panose="020B0604020202020204" pitchFamily="34" charset="0"/>
                          <a:cs typeface="Arial" panose="020B0604020202020204" pitchFamily="34" charset="0"/>
                        </a:rPr>
                        <a:t>plutôt des caribous, ou des lapins des neiges, ou de la chasse aux canards…</a:t>
                      </a:r>
                    </a:p>
                    <a:p>
                      <a:pPr>
                        <a:spcAft>
                          <a:spcPts val="0"/>
                        </a:spcAft>
                      </a:pPr>
                      <a:r>
                        <a:rPr lang="fr-FR" sz="2000" dirty="0">
                          <a:effectLst/>
                          <a:latin typeface="Arial" panose="020B0604020202020204" pitchFamily="34" charset="0"/>
                          <a:cs typeface="Arial" panose="020B0604020202020204" pitchFamily="34" charset="0"/>
                        </a:rPr>
                        <a:t>- Oui, Flamme Noire, raconte-nous des histoires de chasse !</a:t>
                      </a:r>
                    </a:p>
                    <a:p>
                      <a:pPr>
                        <a:spcAft>
                          <a:spcPts val="0"/>
                        </a:spcAft>
                      </a:pPr>
                      <a:r>
                        <a:rPr lang="fr-FR" sz="2000" dirty="0">
                          <a:effectLst/>
                          <a:latin typeface="Arial" panose="020B0604020202020204" pitchFamily="34" charset="0"/>
                          <a:cs typeface="Arial" panose="020B0604020202020204" pitchFamily="34" charset="0"/>
                        </a:rPr>
                        <a:t>- Nous autres, les loups, on est des chasseurs, oui ou non ?</a:t>
                      </a:r>
                      <a:endParaRPr lang="fr-FR"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spcAft>
                          <a:spcPts val="0"/>
                        </a:spcAft>
                      </a:pPr>
                      <a:r>
                        <a:rPr lang="fr-FR" sz="2000" dirty="0">
                          <a:effectLst/>
                          <a:latin typeface="Arial" panose="020B0604020202020204" pitchFamily="34" charset="0"/>
                          <a:cs typeface="Arial" panose="020B0604020202020204" pitchFamily="34" charset="0"/>
                        </a:rPr>
                        <a:t> </a:t>
                      </a:r>
                    </a:p>
                    <a:p>
                      <a:pPr>
                        <a:spcAft>
                          <a:spcPts val="0"/>
                        </a:spcAft>
                      </a:pPr>
                      <a:r>
                        <a:rPr lang="fr-FR" sz="2000" dirty="0">
                          <a:effectLst/>
                          <a:latin typeface="Arial" panose="020B0604020202020204" pitchFamily="34" charset="0"/>
                          <a:cs typeface="Arial" panose="020B0604020202020204" pitchFamily="34" charset="0"/>
                        </a:rPr>
                        <a:t> </a:t>
                      </a:r>
                      <a:endParaRPr lang="fr-FR"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500629994"/>
                  </a:ext>
                </a:extLst>
              </a:tr>
              <a:tr h="0">
                <a:tc>
                  <a:txBody>
                    <a:bodyPr/>
                    <a:lstStyle/>
                    <a:p>
                      <a:pPr>
                        <a:spcAft>
                          <a:spcPts val="0"/>
                        </a:spcAft>
                      </a:pPr>
                      <a:r>
                        <a:rPr lang="fr-FR" sz="2000" dirty="0">
                          <a:effectLst/>
                          <a:latin typeface="Arial" panose="020B0604020202020204" pitchFamily="34" charset="0"/>
                          <a:cs typeface="Arial" panose="020B0604020202020204" pitchFamily="34" charset="0"/>
                        </a:rPr>
                        <a:t>Mais ce sont les hurlements de Paillette qui dominent :</a:t>
                      </a:r>
                    </a:p>
                    <a:p>
                      <a:pPr>
                        <a:spcAft>
                          <a:spcPts val="0"/>
                        </a:spcAft>
                      </a:pPr>
                      <a:r>
                        <a:rPr lang="fr-FR" sz="2000" dirty="0">
                          <a:effectLst/>
                          <a:latin typeface="Arial" panose="020B0604020202020204" pitchFamily="34" charset="0"/>
                          <a:cs typeface="Arial" panose="020B0604020202020204" pitchFamily="34" charset="0"/>
                        </a:rPr>
                        <a:t>- Non, je veux une histoire d’Homme, une vraie, une qui fait bien peur, maman, je t’en supplie, une histoire d’Homme, j’adore !</a:t>
                      </a:r>
                      <a:endParaRPr lang="fr-FR"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spcAft>
                          <a:spcPts val="0"/>
                        </a:spcAft>
                      </a:pPr>
                      <a:endParaRPr lang="fr-FR"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818395074"/>
                  </a:ext>
                </a:extLst>
              </a:tr>
              <a:tr h="0">
                <a:tc>
                  <a:txBody>
                    <a:bodyPr/>
                    <a:lstStyle/>
                    <a:p>
                      <a:pPr>
                        <a:spcAft>
                          <a:spcPts val="0"/>
                        </a:spcAft>
                      </a:pPr>
                      <a:r>
                        <a:rPr lang="fr-FR" sz="2000" dirty="0">
                          <a:effectLst/>
                          <a:latin typeface="Arial" panose="020B0604020202020204" pitchFamily="34" charset="0"/>
                          <a:cs typeface="Arial" panose="020B0604020202020204" pitchFamily="34" charset="0"/>
                        </a:rPr>
                        <a:t>Seul Loup Bleu reste silencieux. Celui-là n’est pas d’un naturel bavard. Plutôt sérieux. Vaguement triste, même. Ses frères le trouvent ennuyeux. Pourtant, quand il parle – c’est rare</a:t>
                      </a:r>
                      <a:r>
                        <a:rPr lang="fr-FR" sz="2000" baseline="0" dirty="0">
                          <a:effectLst/>
                          <a:latin typeface="Arial" panose="020B0604020202020204" pitchFamily="34" charset="0"/>
                          <a:cs typeface="Arial" panose="020B0604020202020204" pitchFamily="34" charset="0"/>
                        </a:rPr>
                        <a:t> –</a:t>
                      </a:r>
                      <a:r>
                        <a:rPr lang="fr-FR" sz="2000" dirty="0">
                          <a:effectLst/>
                          <a:latin typeface="Arial" panose="020B0604020202020204" pitchFamily="34" charset="0"/>
                          <a:cs typeface="Arial" panose="020B0604020202020204" pitchFamily="34" charset="0"/>
                        </a:rPr>
                        <a:t>, tout le monde l’écoute.</a:t>
                      </a:r>
                      <a:endParaRPr lang="fr-FR"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spcAft>
                          <a:spcPts val="0"/>
                        </a:spcAft>
                      </a:pPr>
                      <a:endParaRPr lang="fr-FR"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336180266"/>
                  </a:ext>
                </a:extLst>
              </a:tr>
            </a:tbl>
          </a:graphicData>
        </a:graphic>
      </p:graphicFrame>
      <p:sp>
        <p:nvSpPr>
          <p:cNvPr id="13" name="ZoneTexte 12">
            <a:extLst>
              <a:ext uri="{FF2B5EF4-FFF2-40B4-BE49-F238E27FC236}">
                <a16:creationId xmlns:a16="http://schemas.microsoft.com/office/drawing/2014/main" id="{F258E373-328A-4845-9027-943FB9BE9AD7}"/>
              </a:ext>
            </a:extLst>
          </p:cNvPr>
          <p:cNvSpPr txBox="1"/>
          <p:nvPr/>
        </p:nvSpPr>
        <p:spPr>
          <a:xfrm>
            <a:off x="85942" y="5930684"/>
            <a:ext cx="2597427" cy="646331"/>
          </a:xfrm>
          <a:prstGeom prst="rect">
            <a:avLst/>
          </a:prstGeom>
          <a:solidFill>
            <a:srgbClr val="00B0F0"/>
          </a:solidFill>
        </p:spPr>
        <p:txBody>
          <a:bodyPr wrap="square" rtlCol="0">
            <a:spAutoFit/>
          </a:bodyPr>
          <a:lstStyle/>
          <a:p>
            <a:pPr>
              <a:spcAft>
                <a:spcPts val="0"/>
              </a:spcAft>
            </a:pPr>
            <a:r>
              <a:rPr lang="fr-FR" dirty="0">
                <a:effectLst/>
                <a:latin typeface="Arial" panose="020B0604020202020204" pitchFamily="34" charset="0"/>
                <a:cs typeface="Arial" panose="020B0604020202020204" pitchFamily="34" charset="0"/>
              </a:rPr>
              <a:t>Une petite louve agitée </a:t>
            </a:r>
          </a:p>
          <a:p>
            <a:pPr>
              <a:spcAft>
                <a:spcPts val="0"/>
              </a:spcAft>
            </a:pPr>
            <a:r>
              <a:rPr lang="fr-FR" dirty="0">
                <a:effectLst/>
                <a:latin typeface="Arial" panose="020B0604020202020204" pitchFamily="34" charset="0"/>
                <a:cs typeface="Arial" panose="020B0604020202020204" pitchFamily="34" charset="0"/>
              </a:rPr>
              <a:t>et enthousiaste</a:t>
            </a:r>
            <a:endParaRPr lang="fr-FR" dirty="0">
              <a:effectLst/>
              <a:latin typeface="Arial" panose="020B0604020202020204" pitchFamily="34" charset="0"/>
              <a:ea typeface="Calibri" panose="020F0502020204030204" pitchFamily="34" charset="0"/>
              <a:cs typeface="Arial" panose="020B0604020202020204" pitchFamily="34" charset="0"/>
            </a:endParaRPr>
          </a:p>
        </p:txBody>
      </p:sp>
      <p:sp>
        <p:nvSpPr>
          <p:cNvPr id="15" name="ZoneTexte 14">
            <a:extLst>
              <a:ext uri="{FF2B5EF4-FFF2-40B4-BE49-F238E27FC236}">
                <a16:creationId xmlns:a16="http://schemas.microsoft.com/office/drawing/2014/main" id="{4A805343-9656-4F4B-B091-3310A47C880D}"/>
              </a:ext>
            </a:extLst>
          </p:cNvPr>
          <p:cNvSpPr txBox="1"/>
          <p:nvPr/>
        </p:nvSpPr>
        <p:spPr>
          <a:xfrm>
            <a:off x="55552" y="4295672"/>
            <a:ext cx="1897962" cy="369332"/>
          </a:xfrm>
          <a:prstGeom prst="rect">
            <a:avLst/>
          </a:prstGeom>
          <a:solidFill>
            <a:srgbClr val="00B0F0"/>
          </a:solidFill>
        </p:spPr>
        <p:txBody>
          <a:bodyPr wrap="square" rtlCol="0">
            <a:spAutoFit/>
          </a:bodyPr>
          <a:lstStyle/>
          <a:p>
            <a:pPr>
              <a:spcAft>
                <a:spcPts val="0"/>
              </a:spcAft>
            </a:pPr>
            <a:r>
              <a:rPr lang="fr-FR" dirty="0">
                <a:effectLst/>
                <a:latin typeface="Arial" panose="020B0604020202020204" pitchFamily="34" charset="0"/>
                <a:cs typeface="Arial" panose="020B0604020202020204" pitchFamily="34" charset="0"/>
              </a:rPr>
              <a:t>Un loup différent</a:t>
            </a:r>
            <a:endParaRPr lang="fr-FR" dirty="0">
              <a:effectLst/>
              <a:latin typeface="Arial" panose="020B0604020202020204" pitchFamily="34" charset="0"/>
              <a:ea typeface="Calibri" panose="020F0502020204030204" pitchFamily="34" charset="0"/>
              <a:cs typeface="Arial" panose="020B0604020202020204" pitchFamily="34" charset="0"/>
            </a:endParaRPr>
          </a:p>
        </p:txBody>
      </p:sp>
      <p:sp>
        <p:nvSpPr>
          <p:cNvPr id="16" name="ZoneTexte 15">
            <a:extLst>
              <a:ext uri="{FF2B5EF4-FFF2-40B4-BE49-F238E27FC236}">
                <a16:creationId xmlns:a16="http://schemas.microsoft.com/office/drawing/2014/main" id="{7D0BB680-90B0-4D83-8E45-061D541C629D}"/>
              </a:ext>
            </a:extLst>
          </p:cNvPr>
          <p:cNvSpPr txBox="1"/>
          <p:nvPr/>
        </p:nvSpPr>
        <p:spPr>
          <a:xfrm>
            <a:off x="55552" y="3768955"/>
            <a:ext cx="2241152" cy="369332"/>
          </a:xfrm>
          <a:prstGeom prst="rect">
            <a:avLst/>
          </a:prstGeom>
          <a:solidFill>
            <a:srgbClr val="00B0F0"/>
          </a:solidFill>
        </p:spPr>
        <p:txBody>
          <a:bodyPr wrap="square" rtlCol="0">
            <a:spAutoFit/>
          </a:bodyPr>
          <a:lstStyle/>
          <a:p>
            <a:pPr>
              <a:spcAft>
                <a:spcPts val="0"/>
              </a:spcAft>
            </a:pPr>
            <a:r>
              <a:rPr lang="fr-FR" dirty="0">
                <a:latin typeface="Arial" panose="020B0604020202020204" pitchFamily="34" charset="0"/>
                <a:cs typeface="Arial" panose="020B0604020202020204" pitchFamily="34" charset="0"/>
              </a:rPr>
              <a:t>Présentation du lieu</a:t>
            </a:r>
            <a:endParaRPr lang="fr-FR" dirty="0">
              <a:latin typeface="Arial" panose="020B0604020202020204" pitchFamily="34" charset="0"/>
              <a:ea typeface="Calibri" panose="020F0502020204030204" pitchFamily="34" charset="0"/>
              <a:cs typeface="Arial" panose="020B0604020202020204" pitchFamily="34" charset="0"/>
            </a:endParaRPr>
          </a:p>
        </p:txBody>
      </p:sp>
      <p:sp>
        <p:nvSpPr>
          <p:cNvPr id="17" name="ZoneTexte 16">
            <a:extLst>
              <a:ext uri="{FF2B5EF4-FFF2-40B4-BE49-F238E27FC236}">
                <a16:creationId xmlns:a16="http://schemas.microsoft.com/office/drawing/2014/main" id="{FB253F78-91AF-4B57-A3BE-4EF4B5731413}"/>
              </a:ext>
            </a:extLst>
          </p:cNvPr>
          <p:cNvSpPr txBox="1"/>
          <p:nvPr/>
        </p:nvSpPr>
        <p:spPr>
          <a:xfrm>
            <a:off x="55552" y="4881852"/>
            <a:ext cx="2241152" cy="923330"/>
          </a:xfrm>
          <a:prstGeom prst="rect">
            <a:avLst/>
          </a:prstGeom>
          <a:solidFill>
            <a:srgbClr val="00B0F0"/>
          </a:solidFill>
        </p:spPr>
        <p:txBody>
          <a:bodyPr wrap="square" rtlCol="0">
            <a:spAutoFit/>
          </a:bodyPr>
          <a:lstStyle/>
          <a:p>
            <a:pPr>
              <a:spcAft>
                <a:spcPts val="0"/>
              </a:spcAft>
            </a:pPr>
            <a:r>
              <a:rPr lang="fr-FR" dirty="0">
                <a:effectLst/>
                <a:latin typeface="Arial" panose="020B0604020202020204" pitchFamily="34" charset="0"/>
                <a:cs typeface="Arial" panose="020B0604020202020204" pitchFamily="34" charset="0"/>
              </a:rPr>
              <a:t>Dialogue entre une mère louve et ses louveteaux</a:t>
            </a:r>
          </a:p>
        </p:txBody>
      </p:sp>
    </p:spTree>
    <p:extLst>
      <p:ext uri="{BB962C8B-B14F-4D97-AF65-F5344CB8AC3E}">
        <p14:creationId xmlns:p14="http://schemas.microsoft.com/office/powerpoint/2010/main" val="615497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grpId="1" nodeType="clickEffect">
                                  <p:stCondLst>
                                    <p:cond delay="0"/>
                                  </p:stCondLst>
                                  <p:childTnLst>
                                    <p:animMotion origin="layout" path="M -4.375E-6 1.11111E-6 L 0.79154 -0.51458 " pathEditMode="relative" rAng="0" ptsTypes="AA">
                                      <p:cBhvr>
                                        <p:cTn id="6" dur="2000" fill="hold"/>
                                        <p:tgtEl>
                                          <p:spTgt spid="16"/>
                                        </p:tgtEl>
                                        <p:attrNameLst>
                                          <p:attrName>ppt_x</p:attrName>
                                          <p:attrName>ppt_y</p:attrName>
                                        </p:attrNameLst>
                                      </p:cBhvr>
                                      <p:rCtr x="39570" y="-25741"/>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grpId="1" nodeType="clickEffect">
                                  <p:stCondLst>
                                    <p:cond delay="0"/>
                                  </p:stCondLst>
                                  <p:childTnLst>
                                    <p:animMotion origin="layout" path="M -4.375E-6 -3.7037E-7 L 0.79375 -0.36273 " pathEditMode="relative" rAng="0" ptsTypes="AA">
                                      <p:cBhvr>
                                        <p:cTn id="10" dur="2000" fill="hold"/>
                                        <p:tgtEl>
                                          <p:spTgt spid="17"/>
                                        </p:tgtEl>
                                        <p:attrNameLst>
                                          <p:attrName>ppt_x</p:attrName>
                                          <p:attrName>ppt_y</p:attrName>
                                        </p:attrNameLst>
                                      </p:cBhvr>
                                      <p:rCtr x="39687" y="-18148"/>
                                    </p:animMotion>
                                  </p:childTnLst>
                                </p:cTn>
                              </p:par>
                            </p:childTnLst>
                          </p:cTn>
                        </p:par>
                      </p:childTnLst>
                    </p:cTn>
                  </p:par>
                  <p:par>
                    <p:cTn id="11" fill="hold">
                      <p:stCondLst>
                        <p:cond delay="indefinite"/>
                      </p:stCondLst>
                      <p:childTnLst>
                        <p:par>
                          <p:cTn id="12" fill="hold">
                            <p:stCondLst>
                              <p:cond delay="0"/>
                            </p:stCondLst>
                            <p:childTnLst>
                              <p:par>
                                <p:cTn id="13" presetID="63" presetClass="path" presetSubtype="0" accel="50000" decel="50000" fill="hold" grpId="1" nodeType="clickEffect">
                                  <p:stCondLst>
                                    <p:cond delay="0"/>
                                  </p:stCondLst>
                                  <p:childTnLst>
                                    <p:animMotion origin="layout" path="M -1.66667E-6 4.44444E-6 L 0.76146 -0.15787 " pathEditMode="relative" rAng="0" ptsTypes="AA">
                                      <p:cBhvr>
                                        <p:cTn id="14" dur="2000" fill="hold"/>
                                        <p:tgtEl>
                                          <p:spTgt spid="13"/>
                                        </p:tgtEl>
                                        <p:attrNameLst>
                                          <p:attrName>ppt_x</p:attrName>
                                          <p:attrName>ppt_y</p:attrName>
                                        </p:attrNameLst>
                                      </p:cBhvr>
                                      <p:rCtr x="38073" y="-7894"/>
                                    </p:animMotion>
                                  </p:childTnLst>
                                </p:cTn>
                              </p:par>
                            </p:childTnLst>
                          </p:cTn>
                        </p:par>
                      </p:childTnLst>
                    </p:cTn>
                  </p:par>
                  <p:par>
                    <p:cTn id="15" fill="hold">
                      <p:stCondLst>
                        <p:cond delay="indefinite"/>
                      </p:stCondLst>
                      <p:childTnLst>
                        <p:par>
                          <p:cTn id="16" fill="hold">
                            <p:stCondLst>
                              <p:cond delay="0"/>
                            </p:stCondLst>
                            <p:childTnLst>
                              <p:par>
                                <p:cTn id="17" presetID="63" presetClass="path" presetSubtype="0" accel="50000" decel="50000" fill="hold" grpId="1" nodeType="clickEffect">
                                  <p:stCondLst>
                                    <p:cond delay="0"/>
                                  </p:stCondLst>
                                  <p:childTnLst>
                                    <p:animMotion origin="layout" path="M -1.875E-6 -7.40741E-7 L 0.81628 0.23102 " pathEditMode="relative" rAng="0" ptsTypes="AA">
                                      <p:cBhvr>
                                        <p:cTn id="18" dur="2000" fill="hold"/>
                                        <p:tgtEl>
                                          <p:spTgt spid="15"/>
                                        </p:tgtEl>
                                        <p:attrNameLst>
                                          <p:attrName>ppt_x</p:attrName>
                                          <p:attrName>ppt_y</p:attrName>
                                        </p:attrNameLst>
                                      </p:cBhvr>
                                      <p:rCtr x="40807" y="1155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1" animBg="1"/>
      <p:bldP spid="15" grpId="1" animBg="1"/>
      <p:bldP spid="16" grpId="1" animBg="1"/>
      <p:bldP spid="17"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Une image contenant dessin&#10;&#10;Description générée automatiquement">
            <a:extLst>
              <a:ext uri="{FF2B5EF4-FFF2-40B4-BE49-F238E27FC236}">
                <a16:creationId xmlns:a16="http://schemas.microsoft.com/office/drawing/2014/main" id="{F78395EC-39B8-41F9-BAC1-A2762C8521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0984" y="218444"/>
            <a:ext cx="1076325" cy="17907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ZoneTexte 2">
            <a:extLst>
              <a:ext uri="{FF2B5EF4-FFF2-40B4-BE49-F238E27FC236}">
                <a16:creationId xmlns:a16="http://schemas.microsoft.com/office/drawing/2014/main" id="{A2E692E8-8544-46DD-8002-8433E3B88641}"/>
              </a:ext>
            </a:extLst>
          </p:cNvPr>
          <p:cNvSpPr txBox="1"/>
          <p:nvPr/>
        </p:nvSpPr>
        <p:spPr>
          <a:xfrm>
            <a:off x="1842051" y="430479"/>
            <a:ext cx="9541568" cy="6186309"/>
          </a:xfrm>
          <a:prstGeom prst="rect">
            <a:avLst/>
          </a:prstGeom>
          <a:solidFill>
            <a:schemeClr val="accent4">
              <a:lumMod val="20000"/>
              <a:lumOff val="80000"/>
            </a:schemeClr>
          </a:solidFill>
        </p:spPr>
        <p:txBody>
          <a:bodyPr wrap="square" rtlCol="0">
            <a:spAutoFit/>
          </a:bodyPr>
          <a:lstStyle/>
          <a:p>
            <a:pPr algn="ctr"/>
            <a:r>
              <a:rPr lang="fr-FR" sz="2400" b="1" dirty="0">
                <a:latin typeface="Arial" panose="020B0604020202020204" pitchFamily="34" charset="0"/>
                <a:cs typeface="Arial" panose="020B0604020202020204" pitchFamily="34" charset="0"/>
              </a:rPr>
              <a:t>Qu’avons-nous appris aujourd’hui ?</a:t>
            </a:r>
          </a:p>
          <a:p>
            <a:pPr algn="ctr"/>
            <a:endParaRPr lang="fr-FR" sz="2400" b="1" dirty="0">
              <a:latin typeface="Arial" panose="020B0604020202020204" pitchFamily="34" charset="0"/>
              <a:cs typeface="Arial" panose="020B0604020202020204" pitchFamily="34" charset="0"/>
            </a:endParaRPr>
          </a:p>
          <a:p>
            <a:pPr>
              <a:lnSpc>
                <a:spcPct val="150000"/>
              </a:lnSpc>
            </a:pPr>
            <a:r>
              <a:rPr lang="fr-FR" sz="2400" dirty="0">
                <a:latin typeface="Arial" panose="020B0604020202020204" pitchFamily="34" charset="0"/>
                <a:cs typeface="Arial" panose="020B0604020202020204" pitchFamily="34" charset="0"/>
              </a:rPr>
              <a:t>Pour comprendre un texte, on peut le séparer en plusieurs parties, que l’on peut résumer. Elles peuvent nous donner des informations sur les lieux et les personnages.</a:t>
            </a:r>
          </a:p>
          <a:p>
            <a:pPr>
              <a:lnSpc>
                <a:spcPct val="150000"/>
              </a:lnSpc>
            </a:pPr>
            <a:endParaRPr lang="fr-FR" sz="2400" dirty="0">
              <a:latin typeface="Arial" panose="020B0604020202020204" pitchFamily="34" charset="0"/>
              <a:cs typeface="Arial" panose="020B0604020202020204" pitchFamily="34" charset="0"/>
            </a:endParaRPr>
          </a:p>
          <a:p>
            <a:pPr>
              <a:lnSpc>
                <a:spcPct val="150000"/>
              </a:lnSpc>
            </a:pPr>
            <a:r>
              <a:rPr lang="fr-FR" sz="2400" dirty="0">
                <a:latin typeface="Arial" panose="020B0604020202020204" pitchFamily="34" charset="0"/>
                <a:cs typeface="Arial" panose="020B0604020202020204" pitchFamily="34" charset="0"/>
              </a:rPr>
              <a:t> </a:t>
            </a:r>
          </a:p>
          <a:p>
            <a:pPr>
              <a:lnSpc>
                <a:spcPct val="150000"/>
              </a:lnSpc>
            </a:pPr>
            <a:r>
              <a:rPr lang="fr-FR" sz="2400" dirty="0">
                <a:latin typeface="Arial" panose="020B0604020202020204" pitchFamily="34" charset="0"/>
                <a:cs typeface="Arial" panose="020B0604020202020204" pitchFamily="34" charset="0"/>
              </a:rPr>
              <a:t>Dans notre texte, Loup bleu est différent des autres louveteaux. Il est calme, silencieux, méfiant. Les autres sont plus dynamiques, ils ont l’air plus jeunes et plus fougueux, surtout Paillette, la jeune louve qui aime s’amuser à se faire peur.</a:t>
            </a:r>
          </a:p>
          <a:p>
            <a:pPr algn="ctr"/>
            <a:endParaRPr lang="fr-FR"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657621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mpImg" descr="Boy Exercice d'apprentissage de l'école Banque d'images - 33384901">
            <a:extLst>
              <a:ext uri="{FF2B5EF4-FFF2-40B4-BE49-F238E27FC236}">
                <a16:creationId xmlns:a16="http://schemas.microsoft.com/office/drawing/2014/main" id="{DCBCA941-9FFA-4236-BB4A-F93DF7D3D0FD}"/>
              </a:ext>
            </a:extLst>
          </p:cNvPr>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97470" y="196425"/>
            <a:ext cx="1116000" cy="972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ZoneTexte 4">
            <a:extLst>
              <a:ext uri="{FF2B5EF4-FFF2-40B4-BE49-F238E27FC236}">
                <a16:creationId xmlns:a16="http://schemas.microsoft.com/office/drawing/2014/main" id="{79DF9296-B817-43D5-BE41-D03A56A0F7F9}"/>
              </a:ext>
            </a:extLst>
          </p:cNvPr>
          <p:cNvSpPr txBox="1"/>
          <p:nvPr/>
        </p:nvSpPr>
        <p:spPr>
          <a:xfrm>
            <a:off x="2623930" y="410818"/>
            <a:ext cx="8850894" cy="461665"/>
          </a:xfrm>
          <a:prstGeom prst="rect">
            <a:avLst/>
          </a:prstGeom>
          <a:solidFill>
            <a:schemeClr val="bg2"/>
          </a:solidFill>
        </p:spPr>
        <p:txBody>
          <a:bodyPr wrap="square" rtlCol="0">
            <a:spAutoFit/>
          </a:bodyPr>
          <a:lstStyle/>
          <a:p>
            <a:pPr algn="ctr"/>
            <a:r>
              <a:rPr lang="fr-FR" sz="2400" b="1" dirty="0">
                <a:latin typeface="Arial" panose="020B0604020202020204" pitchFamily="34" charset="0"/>
                <a:cs typeface="Arial" panose="020B0604020202020204" pitchFamily="34" charset="0"/>
              </a:rPr>
              <a:t>Associe le nom des personnages aux phrases suivantes</a:t>
            </a:r>
          </a:p>
        </p:txBody>
      </p:sp>
      <p:graphicFrame>
        <p:nvGraphicFramePr>
          <p:cNvPr id="6" name="Tableau 6">
            <a:extLst>
              <a:ext uri="{FF2B5EF4-FFF2-40B4-BE49-F238E27FC236}">
                <a16:creationId xmlns:a16="http://schemas.microsoft.com/office/drawing/2014/main" id="{7E27C96D-42B8-4377-BECF-2221AD2794BA}"/>
              </a:ext>
            </a:extLst>
          </p:cNvPr>
          <p:cNvGraphicFramePr>
            <a:graphicFrameLocks noGrp="1"/>
          </p:cNvGraphicFramePr>
          <p:nvPr>
            <p:extLst>
              <p:ext uri="{D42A27DB-BD31-4B8C-83A1-F6EECF244321}">
                <p14:modId xmlns:p14="http://schemas.microsoft.com/office/powerpoint/2010/main" val="1935761016"/>
              </p:ext>
            </p:extLst>
          </p:nvPr>
        </p:nvGraphicFramePr>
        <p:xfrm>
          <a:off x="384313" y="3544520"/>
          <a:ext cx="11423374" cy="2377440"/>
        </p:xfrm>
        <a:graphic>
          <a:graphicData uri="http://schemas.openxmlformats.org/drawingml/2006/table">
            <a:tbl>
              <a:tblPr firstRow="1" bandRow="1">
                <a:tableStyleId>{5940675A-B579-460E-94D1-54222C63F5DA}</a:tableStyleId>
              </a:tblPr>
              <a:tblGrid>
                <a:gridCol w="4187687">
                  <a:extLst>
                    <a:ext uri="{9D8B030D-6E8A-4147-A177-3AD203B41FA5}">
                      <a16:colId xmlns:a16="http://schemas.microsoft.com/office/drawing/2014/main" val="2224399056"/>
                    </a:ext>
                  </a:extLst>
                </a:gridCol>
                <a:gridCol w="3776870">
                  <a:extLst>
                    <a:ext uri="{9D8B030D-6E8A-4147-A177-3AD203B41FA5}">
                      <a16:colId xmlns:a16="http://schemas.microsoft.com/office/drawing/2014/main" val="2744638314"/>
                    </a:ext>
                  </a:extLst>
                </a:gridCol>
                <a:gridCol w="3458817">
                  <a:extLst>
                    <a:ext uri="{9D8B030D-6E8A-4147-A177-3AD203B41FA5}">
                      <a16:colId xmlns:a16="http://schemas.microsoft.com/office/drawing/2014/main" val="1532854120"/>
                    </a:ext>
                  </a:extLst>
                </a:gridCol>
              </a:tblGrid>
              <a:tr h="370840">
                <a:tc>
                  <a:txBody>
                    <a:bodyPr/>
                    <a:lstStyle/>
                    <a:p>
                      <a:pPr algn="ctr"/>
                      <a:r>
                        <a:rPr lang="fr-FR" sz="2400" dirty="0">
                          <a:latin typeface="Arial" panose="020B0604020202020204" pitchFamily="34" charset="0"/>
                          <a:cs typeface="Arial" panose="020B0604020202020204" pitchFamily="34" charset="0"/>
                        </a:rPr>
                        <a:t>Flamme Noire</a:t>
                      </a:r>
                    </a:p>
                  </a:txBody>
                  <a:tcPr/>
                </a:tc>
                <a:tc>
                  <a:txBody>
                    <a:bodyPr/>
                    <a:lstStyle/>
                    <a:p>
                      <a:pPr algn="ctr"/>
                      <a:r>
                        <a:rPr lang="fr-FR" sz="2400" dirty="0">
                          <a:latin typeface="Arial" panose="020B0604020202020204" pitchFamily="34" charset="0"/>
                          <a:cs typeface="Arial" panose="020B0604020202020204" pitchFamily="34" charset="0"/>
                        </a:rPr>
                        <a:t>Paillette</a:t>
                      </a:r>
                    </a:p>
                  </a:txBody>
                  <a:tcPr/>
                </a:tc>
                <a:tc>
                  <a:txBody>
                    <a:bodyPr/>
                    <a:lstStyle/>
                    <a:p>
                      <a:pPr algn="ctr"/>
                      <a:r>
                        <a:rPr lang="fr-FR" sz="2400" dirty="0">
                          <a:latin typeface="Arial" panose="020B0604020202020204" pitchFamily="34" charset="0"/>
                          <a:cs typeface="Arial" panose="020B0604020202020204" pitchFamily="34" charset="0"/>
                        </a:rPr>
                        <a:t>Loup Bleu</a:t>
                      </a:r>
                    </a:p>
                  </a:txBody>
                  <a:tcPr/>
                </a:tc>
                <a:extLst>
                  <a:ext uri="{0D108BD9-81ED-4DB2-BD59-A6C34878D82A}">
                    <a16:rowId xmlns:a16="http://schemas.microsoft.com/office/drawing/2014/main" val="910451048"/>
                  </a:ext>
                </a:extLst>
              </a:tr>
              <a:tr h="370840">
                <a:tc>
                  <a:txBody>
                    <a:bodyPr/>
                    <a:lstStyle/>
                    <a:p>
                      <a:pPr algn="ctr"/>
                      <a:endParaRPr lang="fr-FR" sz="2400" dirty="0">
                        <a:latin typeface="Arial" panose="020B0604020202020204" pitchFamily="34" charset="0"/>
                        <a:cs typeface="Arial" panose="020B0604020202020204" pitchFamily="34" charset="0"/>
                      </a:endParaRPr>
                    </a:p>
                  </a:txBody>
                  <a:tcPr/>
                </a:tc>
                <a:tc>
                  <a:txBody>
                    <a:bodyPr/>
                    <a:lstStyle/>
                    <a:p>
                      <a:pPr algn="ctr"/>
                      <a:endParaRPr lang="fr-FR" sz="2400" dirty="0">
                        <a:latin typeface="Arial" panose="020B0604020202020204" pitchFamily="34" charset="0"/>
                        <a:cs typeface="Arial" panose="020B0604020202020204" pitchFamily="34" charset="0"/>
                      </a:endParaRPr>
                    </a:p>
                    <a:p>
                      <a:pPr algn="ctr"/>
                      <a:endParaRPr lang="fr-FR" sz="2400" dirty="0">
                        <a:latin typeface="Arial" panose="020B0604020202020204" pitchFamily="34" charset="0"/>
                        <a:cs typeface="Arial" panose="020B0604020202020204" pitchFamily="34" charset="0"/>
                      </a:endParaRPr>
                    </a:p>
                    <a:p>
                      <a:pPr algn="ctr"/>
                      <a:endParaRPr lang="fr-FR" sz="2400" dirty="0">
                        <a:latin typeface="Arial" panose="020B0604020202020204" pitchFamily="34" charset="0"/>
                        <a:cs typeface="Arial" panose="020B0604020202020204" pitchFamily="34" charset="0"/>
                      </a:endParaRPr>
                    </a:p>
                    <a:p>
                      <a:pPr algn="ctr"/>
                      <a:endParaRPr lang="fr-FR" sz="2400" dirty="0">
                        <a:latin typeface="Arial" panose="020B0604020202020204" pitchFamily="34" charset="0"/>
                        <a:cs typeface="Arial" panose="020B0604020202020204" pitchFamily="34" charset="0"/>
                      </a:endParaRPr>
                    </a:p>
                    <a:p>
                      <a:pPr algn="ctr"/>
                      <a:endParaRPr lang="fr-FR" sz="2400" dirty="0">
                        <a:latin typeface="Arial" panose="020B0604020202020204" pitchFamily="34" charset="0"/>
                        <a:cs typeface="Arial" panose="020B0604020202020204" pitchFamily="34" charset="0"/>
                      </a:endParaRPr>
                    </a:p>
                  </a:txBody>
                  <a:tcPr/>
                </a:tc>
                <a:tc>
                  <a:txBody>
                    <a:bodyPr/>
                    <a:lstStyle/>
                    <a:p>
                      <a:pPr algn="ctr"/>
                      <a:endParaRPr lang="fr-FR"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494931424"/>
                  </a:ext>
                </a:extLst>
              </a:tr>
            </a:tbl>
          </a:graphicData>
        </a:graphic>
      </p:graphicFrame>
      <p:sp>
        <p:nvSpPr>
          <p:cNvPr id="8" name="Rectangle 7">
            <a:extLst>
              <a:ext uri="{FF2B5EF4-FFF2-40B4-BE49-F238E27FC236}">
                <a16:creationId xmlns:a16="http://schemas.microsoft.com/office/drawing/2014/main" id="{253BA95C-5939-438E-A221-B2376009A0D2}"/>
              </a:ext>
            </a:extLst>
          </p:cNvPr>
          <p:cNvSpPr/>
          <p:nvPr/>
        </p:nvSpPr>
        <p:spPr>
          <a:xfrm>
            <a:off x="4879331" y="1251957"/>
            <a:ext cx="3110147" cy="956544"/>
          </a:xfrm>
          <a:prstGeom prst="rect">
            <a:avLst/>
          </a:prstGeom>
          <a:solidFill>
            <a:schemeClr val="accent1">
              <a:lumMod val="20000"/>
              <a:lumOff val="80000"/>
            </a:schemeClr>
          </a:solidFill>
        </p:spPr>
        <p:txBody>
          <a:bodyPr wrap="none">
            <a:spAutoFit/>
          </a:bodyPr>
          <a:lstStyle/>
          <a:p>
            <a:pPr>
              <a:lnSpc>
                <a:spcPct val="107000"/>
              </a:lnSpc>
              <a:spcAft>
                <a:spcPts val="800"/>
              </a:spcAft>
            </a:pPr>
            <a:r>
              <a:rPr lang="fr-FR" sz="2400" dirty="0">
                <a:latin typeface="Arial" panose="020B0604020202020204" pitchFamily="34" charset="0"/>
                <a:ea typeface="Calibri" panose="020F0502020204030204" pitchFamily="34" charset="0"/>
                <a:cs typeface="Arial" panose="020B0604020202020204" pitchFamily="34" charset="0"/>
              </a:rPr>
              <a:t>Ses frères le trouvent</a:t>
            </a:r>
          </a:p>
          <a:p>
            <a:pPr>
              <a:lnSpc>
                <a:spcPct val="107000"/>
              </a:lnSpc>
              <a:spcAft>
                <a:spcPts val="800"/>
              </a:spcAft>
            </a:pPr>
            <a:r>
              <a:rPr lang="fr-FR" sz="2400" dirty="0">
                <a:latin typeface="Arial" panose="020B0604020202020204" pitchFamily="34" charset="0"/>
                <a:ea typeface="Calibri" panose="020F0502020204030204" pitchFamily="34" charset="0"/>
                <a:cs typeface="Arial" panose="020B0604020202020204" pitchFamily="34" charset="0"/>
              </a:rPr>
              <a:t> ennuyeux</a:t>
            </a:r>
            <a:r>
              <a:rPr lang="fr-FR" dirty="0">
                <a:latin typeface="Calibri" panose="020F0502020204030204" pitchFamily="34" charset="0"/>
                <a:ea typeface="Calibri" panose="020F0502020204030204" pitchFamily="34" charset="0"/>
                <a:cs typeface="Times New Roman" panose="02020603050405020304" pitchFamily="18" charset="0"/>
              </a:rPr>
              <a:t>.</a:t>
            </a:r>
          </a:p>
        </p:txBody>
      </p:sp>
      <p:sp>
        <p:nvSpPr>
          <p:cNvPr id="9" name="Rectangle 8">
            <a:extLst>
              <a:ext uri="{FF2B5EF4-FFF2-40B4-BE49-F238E27FC236}">
                <a16:creationId xmlns:a16="http://schemas.microsoft.com/office/drawing/2014/main" id="{52375184-AD39-48B7-8728-9FC7DB292286}"/>
              </a:ext>
            </a:extLst>
          </p:cNvPr>
          <p:cNvSpPr/>
          <p:nvPr/>
        </p:nvSpPr>
        <p:spPr>
          <a:xfrm>
            <a:off x="900294" y="1387855"/>
            <a:ext cx="3447272" cy="1200329"/>
          </a:xfrm>
          <a:prstGeom prst="rect">
            <a:avLst/>
          </a:prstGeom>
          <a:solidFill>
            <a:schemeClr val="accent1">
              <a:lumMod val="20000"/>
              <a:lumOff val="80000"/>
            </a:schemeClr>
          </a:solidFill>
        </p:spPr>
        <p:txBody>
          <a:bodyPr wrap="square">
            <a:spAutoFit/>
          </a:bodyPr>
          <a:lstStyle/>
          <a:p>
            <a:r>
              <a:rPr lang="fr-FR" sz="2400" dirty="0">
                <a:latin typeface="Arial" panose="020B0604020202020204" pitchFamily="34" charset="0"/>
                <a:cs typeface="Arial" panose="020B0604020202020204" pitchFamily="34" charset="0"/>
              </a:rPr>
              <a:t>Je veux une histoire d’homme, une qui fait bien peur !</a:t>
            </a:r>
          </a:p>
        </p:txBody>
      </p:sp>
      <p:sp>
        <p:nvSpPr>
          <p:cNvPr id="10" name="Rectangle 9">
            <a:extLst>
              <a:ext uri="{FF2B5EF4-FFF2-40B4-BE49-F238E27FC236}">
                <a16:creationId xmlns:a16="http://schemas.microsoft.com/office/drawing/2014/main" id="{E558A991-6E4E-427D-B8E3-3E1438CF31EB}"/>
              </a:ext>
            </a:extLst>
          </p:cNvPr>
          <p:cNvSpPr/>
          <p:nvPr/>
        </p:nvSpPr>
        <p:spPr>
          <a:xfrm>
            <a:off x="8521244" y="1389881"/>
            <a:ext cx="3447272" cy="1200329"/>
          </a:xfrm>
          <a:prstGeom prst="rect">
            <a:avLst/>
          </a:prstGeom>
          <a:solidFill>
            <a:schemeClr val="accent1">
              <a:lumMod val="20000"/>
              <a:lumOff val="80000"/>
            </a:schemeClr>
          </a:solidFill>
        </p:spPr>
        <p:txBody>
          <a:bodyPr wrap="square">
            <a:spAutoFit/>
          </a:bodyPr>
          <a:lstStyle/>
          <a:p>
            <a:r>
              <a:rPr lang="fr-FR" sz="2400" dirty="0">
                <a:latin typeface="Arial" panose="020B0604020202020204" pitchFamily="34" charset="0"/>
                <a:cs typeface="Arial" panose="020B0604020202020204" pitchFamily="34" charset="0"/>
              </a:rPr>
              <a:t>Les enfants, aujourd’hui, je vais vous parler de l’Homme !</a:t>
            </a:r>
          </a:p>
        </p:txBody>
      </p:sp>
    </p:spTree>
    <p:extLst>
      <p:ext uri="{BB962C8B-B14F-4D97-AF65-F5344CB8AC3E}">
        <p14:creationId xmlns:p14="http://schemas.microsoft.com/office/powerpoint/2010/main" val="1697525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4.375E-6 2.22222E-6 L -0.64453 0.43356 " pathEditMode="relative" rAng="0" ptsTypes="AA">
                                      <p:cBhvr>
                                        <p:cTn id="6" dur="2000" fill="hold"/>
                                        <p:tgtEl>
                                          <p:spTgt spid="10"/>
                                        </p:tgtEl>
                                        <p:attrNameLst>
                                          <p:attrName>ppt_x</p:attrName>
                                          <p:attrName>ppt_y</p:attrName>
                                        </p:attrNameLst>
                                      </p:cBhvr>
                                      <p:rCtr x="-32227" y="21667"/>
                                    </p:animMotion>
                                  </p:childTnLst>
                                </p:cTn>
                              </p:par>
                            </p:childTnLst>
                          </p:cTn>
                        </p:par>
                      </p:childTnLst>
                    </p:cTn>
                  </p:par>
                  <p:par>
                    <p:cTn id="7" fill="hold">
                      <p:stCondLst>
                        <p:cond delay="indefinite"/>
                      </p:stCondLst>
                      <p:childTnLst>
                        <p:par>
                          <p:cTn id="8" fill="hold">
                            <p:stCondLst>
                              <p:cond delay="0"/>
                            </p:stCondLst>
                            <p:childTnLst>
                              <p:par>
                                <p:cTn id="9" presetID="49" presetClass="path" presetSubtype="0" accel="50000" decel="50000" fill="hold" grpId="0" nodeType="clickEffect">
                                  <p:stCondLst>
                                    <p:cond delay="0"/>
                                  </p:stCondLst>
                                  <p:childTnLst>
                                    <p:animMotion origin="layout" path="M -4.375E-6 -4.81481E-6 L 0.31303 0.42176 " pathEditMode="relative" rAng="0" ptsTypes="AA">
                                      <p:cBhvr>
                                        <p:cTn id="10" dur="2000" fill="hold"/>
                                        <p:tgtEl>
                                          <p:spTgt spid="9"/>
                                        </p:tgtEl>
                                        <p:attrNameLst>
                                          <p:attrName>ppt_x</p:attrName>
                                          <p:attrName>ppt_y</p:attrName>
                                        </p:attrNameLst>
                                      </p:cBhvr>
                                      <p:rCtr x="15651" y="21088"/>
                                    </p:animMotion>
                                  </p:childTnLst>
                                </p:cTn>
                              </p:par>
                            </p:childTnLst>
                          </p:cTn>
                        </p:par>
                      </p:childTnLst>
                    </p:cTn>
                  </p:par>
                  <p:par>
                    <p:cTn id="11" fill="hold">
                      <p:stCondLst>
                        <p:cond delay="indefinite"/>
                      </p:stCondLst>
                      <p:childTnLst>
                        <p:par>
                          <p:cTn id="12" fill="hold">
                            <p:stCondLst>
                              <p:cond delay="0"/>
                            </p:stCondLst>
                            <p:childTnLst>
                              <p:par>
                                <p:cTn id="13" presetID="49" presetClass="path" presetSubtype="0" accel="50000" decel="50000" fill="hold" grpId="0" nodeType="clickEffect">
                                  <p:stCondLst>
                                    <p:cond delay="0"/>
                                  </p:stCondLst>
                                  <p:childTnLst>
                                    <p:animMotion origin="layout" path="M -4.375E-6 -4.81481E-6 L 0.30053 0.45926 " pathEditMode="relative" rAng="0" ptsTypes="AA">
                                      <p:cBhvr>
                                        <p:cTn id="14" dur="2000" fill="hold"/>
                                        <p:tgtEl>
                                          <p:spTgt spid="8"/>
                                        </p:tgtEl>
                                        <p:attrNameLst>
                                          <p:attrName>ppt_x</p:attrName>
                                          <p:attrName>ppt_y</p:attrName>
                                        </p:attrNameLst>
                                      </p:cBhvr>
                                      <p:rCtr x="15026" y="2296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mpImg" descr="Boy Exercice d'apprentissage de l'école Banque d'images - 33384901">
            <a:extLst>
              <a:ext uri="{FF2B5EF4-FFF2-40B4-BE49-F238E27FC236}">
                <a16:creationId xmlns:a16="http://schemas.microsoft.com/office/drawing/2014/main" id="{E2191B8C-8167-4E2E-9D39-47DC952D1CA1}"/>
              </a:ext>
            </a:extLst>
          </p:cNvPr>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97470" y="196425"/>
            <a:ext cx="1116000" cy="972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Rectangle 2">
            <a:extLst>
              <a:ext uri="{FF2B5EF4-FFF2-40B4-BE49-F238E27FC236}">
                <a16:creationId xmlns:a16="http://schemas.microsoft.com/office/drawing/2014/main" id="{59B78F57-8F65-4CA7-A14F-A17E604EFF2D}"/>
              </a:ext>
            </a:extLst>
          </p:cNvPr>
          <p:cNvSpPr/>
          <p:nvPr/>
        </p:nvSpPr>
        <p:spPr>
          <a:xfrm>
            <a:off x="1313470" y="196425"/>
            <a:ext cx="10932318" cy="853952"/>
          </a:xfrm>
          <a:prstGeom prst="rect">
            <a:avLst/>
          </a:prstGeom>
        </p:spPr>
        <p:txBody>
          <a:bodyPr wrap="square">
            <a:spAutoFit/>
          </a:bodyPr>
          <a:lstStyle/>
          <a:p>
            <a:pPr algn="just">
              <a:lnSpc>
                <a:spcPct val="107000"/>
              </a:lnSpc>
              <a:spcAft>
                <a:spcPts val="800"/>
              </a:spcAft>
            </a:pPr>
            <a:r>
              <a:rPr lang="fr-FR" sz="2400" b="1" dirty="0">
                <a:latin typeface="Arial" panose="020B0604020202020204" pitchFamily="34" charset="0"/>
                <a:ea typeface="Calibri" panose="020F0502020204030204" pitchFamily="34" charset="0"/>
                <a:cs typeface="Arial" panose="020B0604020202020204" pitchFamily="34" charset="0"/>
              </a:rPr>
              <a:t>Voici des adjectifs qualificatifs qui donnent des informations sur le caractère de Loup Bleu. </a:t>
            </a:r>
          </a:p>
        </p:txBody>
      </p:sp>
      <p:sp>
        <p:nvSpPr>
          <p:cNvPr id="4" name="ZoneTexte 3">
            <a:extLst>
              <a:ext uri="{FF2B5EF4-FFF2-40B4-BE49-F238E27FC236}">
                <a16:creationId xmlns:a16="http://schemas.microsoft.com/office/drawing/2014/main" id="{984B82B4-8A88-4FBD-B022-075015F76916}"/>
              </a:ext>
            </a:extLst>
          </p:cNvPr>
          <p:cNvSpPr txBox="1"/>
          <p:nvPr/>
        </p:nvSpPr>
        <p:spPr>
          <a:xfrm>
            <a:off x="6547688" y="582359"/>
            <a:ext cx="3300041" cy="461665"/>
          </a:xfrm>
          <a:prstGeom prst="rect">
            <a:avLst/>
          </a:prstGeom>
          <a:solidFill>
            <a:schemeClr val="bg2"/>
          </a:solidFill>
        </p:spPr>
        <p:txBody>
          <a:bodyPr wrap="square" rtlCol="0">
            <a:spAutoFit/>
          </a:bodyPr>
          <a:lstStyle/>
          <a:p>
            <a:pPr algn="ctr"/>
            <a:r>
              <a:rPr lang="fr-FR" sz="2400" b="1" dirty="0">
                <a:latin typeface="Arial" panose="020B0604020202020204" pitchFamily="34" charset="0"/>
                <a:cs typeface="Arial" panose="020B0604020202020204" pitchFamily="34" charset="0"/>
              </a:rPr>
              <a:t>Trouve les intrus</a:t>
            </a:r>
          </a:p>
        </p:txBody>
      </p:sp>
      <p:sp>
        <p:nvSpPr>
          <p:cNvPr id="6" name="ZoneTexte 5">
            <a:extLst>
              <a:ext uri="{FF2B5EF4-FFF2-40B4-BE49-F238E27FC236}">
                <a16:creationId xmlns:a16="http://schemas.microsoft.com/office/drawing/2014/main" id="{A479455A-C1B9-477A-9448-F5F1F2183073}"/>
              </a:ext>
            </a:extLst>
          </p:cNvPr>
          <p:cNvSpPr txBox="1"/>
          <p:nvPr/>
        </p:nvSpPr>
        <p:spPr>
          <a:xfrm>
            <a:off x="1313470" y="2279374"/>
            <a:ext cx="1116001" cy="461665"/>
          </a:xfrm>
          <a:prstGeom prst="rect">
            <a:avLst/>
          </a:prstGeom>
          <a:solidFill>
            <a:srgbClr val="FF33CC"/>
          </a:solidFill>
        </p:spPr>
        <p:txBody>
          <a:bodyPr wrap="square" rtlCol="0">
            <a:spAutoFit/>
          </a:bodyPr>
          <a:lstStyle/>
          <a:p>
            <a:pPr algn="ctr"/>
            <a:r>
              <a:rPr lang="fr-FR" sz="2400" dirty="0">
                <a:latin typeface="Arial" panose="020B0604020202020204" pitchFamily="34" charset="0"/>
                <a:cs typeface="Arial" panose="020B0604020202020204" pitchFamily="34" charset="0"/>
              </a:rPr>
              <a:t>seul</a:t>
            </a:r>
          </a:p>
        </p:txBody>
      </p:sp>
      <p:sp>
        <p:nvSpPr>
          <p:cNvPr id="7" name="ZoneTexte 6">
            <a:extLst>
              <a:ext uri="{FF2B5EF4-FFF2-40B4-BE49-F238E27FC236}">
                <a16:creationId xmlns:a16="http://schemas.microsoft.com/office/drawing/2014/main" id="{1C0A7B89-E975-410C-88A1-E846BF35905E}"/>
              </a:ext>
            </a:extLst>
          </p:cNvPr>
          <p:cNvSpPr txBox="1"/>
          <p:nvPr/>
        </p:nvSpPr>
        <p:spPr>
          <a:xfrm flipH="1">
            <a:off x="4467766" y="4203511"/>
            <a:ext cx="1371649" cy="461665"/>
          </a:xfrm>
          <a:prstGeom prst="rect">
            <a:avLst/>
          </a:prstGeom>
          <a:solidFill>
            <a:srgbClr val="FF33CC"/>
          </a:solidFill>
        </p:spPr>
        <p:txBody>
          <a:bodyPr wrap="square" rtlCol="0">
            <a:spAutoFit/>
          </a:bodyPr>
          <a:lstStyle/>
          <a:p>
            <a:pPr algn="ctr"/>
            <a:r>
              <a:rPr lang="fr-FR" sz="2400" dirty="0">
                <a:latin typeface="Arial" panose="020B0604020202020204" pitchFamily="34" charset="0"/>
                <a:cs typeface="Arial" panose="020B0604020202020204" pitchFamily="34" charset="0"/>
              </a:rPr>
              <a:t>triste</a:t>
            </a:r>
          </a:p>
        </p:txBody>
      </p:sp>
      <p:sp>
        <p:nvSpPr>
          <p:cNvPr id="8" name="ZoneTexte 7">
            <a:extLst>
              <a:ext uri="{FF2B5EF4-FFF2-40B4-BE49-F238E27FC236}">
                <a16:creationId xmlns:a16="http://schemas.microsoft.com/office/drawing/2014/main" id="{50DF504B-78EA-48BA-9930-E902F19B68EB}"/>
              </a:ext>
            </a:extLst>
          </p:cNvPr>
          <p:cNvSpPr txBox="1"/>
          <p:nvPr/>
        </p:nvSpPr>
        <p:spPr>
          <a:xfrm>
            <a:off x="1655675" y="4806069"/>
            <a:ext cx="1547591" cy="461665"/>
          </a:xfrm>
          <a:prstGeom prst="rect">
            <a:avLst/>
          </a:prstGeom>
          <a:solidFill>
            <a:srgbClr val="FF33CC"/>
          </a:solidFill>
        </p:spPr>
        <p:txBody>
          <a:bodyPr wrap="square" rtlCol="0">
            <a:spAutoFit/>
          </a:bodyPr>
          <a:lstStyle/>
          <a:p>
            <a:pPr algn="ctr"/>
            <a:r>
              <a:rPr lang="fr-FR" sz="2400" dirty="0">
                <a:latin typeface="Arial" panose="020B0604020202020204" pitchFamily="34" charset="0"/>
                <a:cs typeface="Arial" panose="020B0604020202020204" pitchFamily="34" charset="0"/>
              </a:rPr>
              <a:t>sérieux</a:t>
            </a:r>
          </a:p>
        </p:txBody>
      </p:sp>
      <p:sp>
        <p:nvSpPr>
          <p:cNvPr id="9" name="ZoneTexte 8">
            <a:extLst>
              <a:ext uri="{FF2B5EF4-FFF2-40B4-BE49-F238E27FC236}">
                <a16:creationId xmlns:a16="http://schemas.microsoft.com/office/drawing/2014/main" id="{210CD5E8-448D-4BDD-87B7-3BF418C98029}"/>
              </a:ext>
            </a:extLst>
          </p:cNvPr>
          <p:cNvSpPr txBox="1"/>
          <p:nvPr/>
        </p:nvSpPr>
        <p:spPr>
          <a:xfrm>
            <a:off x="7541992" y="3348478"/>
            <a:ext cx="1244200" cy="461665"/>
          </a:xfrm>
          <a:prstGeom prst="rect">
            <a:avLst/>
          </a:prstGeom>
          <a:solidFill>
            <a:srgbClr val="FF33CC"/>
          </a:solidFill>
        </p:spPr>
        <p:txBody>
          <a:bodyPr wrap="square" rtlCol="0">
            <a:spAutoFit/>
          </a:bodyPr>
          <a:lstStyle/>
          <a:p>
            <a:pPr algn="ctr"/>
            <a:r>
              <a:rPr lang="fr-FR" sz="2400" dirty="0">
                <a:latin typeface="Arial" panose="020B0604020202020204" pitchFamily="34" charset="0"/>
                <a:cs typeface="Arial" panose="020B0604020202020204" pitchFamily="34" charset="0"/>
              </a:rPr>
              <a:t>calme</a:t>
            </a:r>
          </a:p>
        </p:txBody>
      </p:sp>
      <p:sp>
        <p:nvSpPr>
          <p:cNvPr id="10" name="ZoneTexte 9">
            <a:extLst>
              <a:ext uri="{FF2B5EF4-FFF2-40B4-BE49-F238E27FC236}">
                <a16:creationId xmlns:a16="http://schemas.microsoft.com/office/drawing/2014/main" id="{82359A0D-5B52-48CA-8834-77E2E9FA94A1}"/>
              </a:ext>
            </a:extLst>
          </p:cNvPr>
          <p:cNvSpPr txBox="1"/>
          <p:nvPr/>
        </p:nvSpPr>
        <p:spPr>
          <a:xfrm>
            <a:off x="4999736" y="2587675"/>
            <a:ext cx="1679360" cy="461665"/>
          </a:xfrm>
          <a:prstGeom prst="rect">
            <a:avLst/>
          </a:prstGeom>
          <a:solidFill>
            <a:srgbClr val="FF33CC"/>
          </a:solidFill>
        </p:spPr>
        <p:txBody>
          <a:bodyPr wrap="square" rtlCol="0">
            <a:spAutoFit/>
          </a:bodyPr>
          <a:lstStyle/>
          <a:p>
            <a:pPr algn="ctr"/>
            <a:r>
              <a:rPr lang="fr-FR" sz="2400" dirty="0">
                <a:latin typeface="Arial" panose="020B0604020202020204" pitchFamily="34" charset="0"/>
                <a:cs typeface="Arial" panose="020B0604020202020204" pitchFamily="34" charset="0"/>
              </a:rPr>
              <a:t>impatient</a:t>
            </a:r>
          </a:p>
        </p:txBody>
      </p:sp>
      <p:sp>
        <p:nvSpPr>
          <p:cNvPr id="11" name="ZoneTexte 10">
            <a:extLst>
              <a:ext uri="{FF2B5EF4-FFF2-40B4-BE49-F238E27FC236}">
                <a16:creationId xmlns:a16="http://schemas.microsoft.com/office/drawing/2014/main" id="{F183590C-B86A-4284-B57F-11FA81A012F0}"/>
              </a:ext>
            </a:extLst>
          </p:cNvPr>
          <p:cNvSpPr txBox="1"/>
          <p:nvPr/>
        </p:nvSpPr>
        <p:spPr>
          <a:xfrm>
            <a:off x="625814" y="3621155"/>
            <a:ext cx="1547591" cy="461665"/>
          </a:xfrm>
          <a:prstGeom prst="rect">
            <a:avLst/>
          </a:prstGeom>
          <a:solidFill>
            <a:srgbClr val="FF33CC"/>
          </a:solidFill>
        </p:spPr>
        <p:txBody>
          <a:bodyPr wrap="square" rtlCol="0">
            <a:spAutoFit/>
          </a:bodyPr>
          <a:lstStyle/>
          <a:p>
            <a:pPr algn="ctr"/>
            <a:r>
              <a:rPr lang="fr-FR" sz="2400" dirty="0">
                <a:latin typeface="Arial" panose="020B0604020202020204" pitchFamily="34" charset="0"/>
                <a:cs typeface="Arial" panose="020B0604020202020204" pitchFamily="34" charset="0"/>
              </a:rPr>
              <a:t>bavard</a:t>
            </a:r>
          </a:p>
        </p:txBody>
      </p:sp>
      <p:sp>
        <p:nvSpPr>
          <p:cNvPr id="12" name="ZoneTexte 11">
            <a:extLst>
              <a:ext uri="{FF2B5EF4-FFF2-40B4-BE49-F238E27FC236}">
                <a16:creationId xmlns:a16="http://schemas.microsoft.com/office/drawing/2014/main" id="{4993E110-BF16-4FAA-99C6-AC5238FB66B4}"/>
              </a:ext>
            </a:extLst>
          </p:cNvPr>
          <p:cNvSpPr txBox="1"/>
          <p:nvPr/>
        </p:nvSpPr>
        <p:spPr>
          <a:xfrm>
            <a:off x="9682872" y="2126010"/>
            <a:ext cx="1926686" cy="461665"/>
          </a:xfrm>
          <a:prstGeom prst="rect">
            <a:avLst/>
          </a:prstGeom>
          <a:solidFill>
            <a:srgbClr val="FF33CC"/>
          </a:solidFill>
        </p:spPr>
        <p:txBody>
          <a:bodyPr wrap="square" rtlCol="0">
            <a:spAutoFit/>
          </a:bodyPr>
          <a:lstStyle/>
          <a:p>
            <a:pPr algn="ctr"/>
            <a:r>
              <a:rPr lang="fr-FR" sz="2400" dirty="0">
                <a:latin typeface="Arial" panose="020B0604020202020204" pitchFamily="34" charset="0"/>
                <a:cs typeface="Arial" panose="020B0604020202020204" pitchFamily="34" charset="0"/>
              </a:rPr>
              <a:t>silencieux</a:t>
            </a:r>
          </a:p>
        </p:txBody>
      </p:sp>
      <p:sp>
        <p:nvSpPr>
          <p:cNvPr id="13" name="ZoneTexte 12">
            <a:extLst>
              <a:ext uri="{FF2B5EF4-FFF2-40B4-BE49-F238E27FC236}">
                <a16:creationId xmlns:a16="http://schemas.microsoft.com/office/drawing/2014/main" id="{B7861CB5-4B22-460B-8F14-9A71791951DA}"/>
              </a:ext>
            </a:extLst>
          </p:cNvPr>
          <p:cNvSpPr txBox="1"/>
          <p:nvPr/>
        </p:nvSpPr>
        <p:spPr>
          <a:xfrm>
            <a:off x="6751281" y="5204694"/>
            <a:ext cx="1480577" cy="461665"/>
          </a:xfrm>
          <a:prstGeom prst="rect">
            <a:avLst/>
          </a:prstGeom>
          <a:solidFill>
            <a:srgbClr val="FF33CC"/>
          </a:solidFill>
        </p:spPr>
        <p:txBody>
          <a:bodyPr wrap="square" rtlCol="0">
            <a:spAutoFit/>
          </a:bodyPr>
          <a:lstStyle/>
          <a:p>
            <a:pPr algn="ctr"/>
            <a:r>
              <a:rPr lang="fr-FR" sz="2400" dirty="0">
                <a:latin typeface="Arial" panose="020B0604020202020204" pitchFamily="34" charset="0"/>
                <a:cs typeface="Arial" panose="020B0604020202020204" pitchFamily="34" charset="0"/>
              </a:rPr>
              <a:t>joyeux</a:t>
            </a:r>
          </a:p>
        </p:txBody>
      </p:sp>
      <p:sp>
        <p:nvSpPr>
          <p:cNvPr id="14" name="ZoneTexte 13">
            <a:extLst>
              <a:ext uri="{FF2B5EF4-FFF2-40B4-BE49-F238E27FC236}">
                <a16:creationId xmlns:a16="http://schemas.microsoft.com/office/drawing/2014/main" id="{2EE82339-D4C2-4E96-94C3-9C0911065CA5}"/>
              </a:ext>
            </a:extLst>
          </p:cNvPr>
          <p:cNvSpPr txBox="1"/>
          <p:nvPr/>
        </p:nvSpPr>
        <p:spPr>
          <a:xfrm>
            <a:off x="9682872" y="4307827"/>
            <a:ext cx="1727903" cy="461665"/>
          </a:xfrm>
          <a:prstGeom prst="rect">
            <a:avLst/>
          </a:prstGeom>
          <a:solidFill>
            <a:srgbClr val="FF33CC"/>
          </a:solidFill>
        </p:spPr>
        <p:txBody>
          <a:bodyPr wrap="square" rtlCol="0">
            <a:spAutoFit/>
          </a:bodyPr>
          <a:lstStyle/>
          <a:p>
            <a:pPr algn="ctr"/>
            <a:r>
              <a:rPr lang="fr-FR" sz="2400" dirty="0">
                <a:latin typeface="Arial" panose="020B0604020202020204" pitchFamily="34" charset="0"/>
                <a:cs typeface="Arial" panose="020B0604020202020204" pitchFamily="34" charset="0"/>
              </a:rPr>
              <a:t>fougueux</a:t>
            </a:r>
          </a:p>
        </p:txBody>
      </p:sp>
      <p:sp>
        <p:nvSpPr>
          <p:cNvPr id="15" name="Ellipse 14">
            <a:extLst>
              <a:ext uri="{FF2B5EF4-FFF2-40B4-BE49-F238E27FC236}">
                <a16:creationId xmlns:a16="http://schemas.microsoft.com/office/drawing/2014/main" id="{E0AED814-F983-48ED-B15E-CC0F4CCB7905}"/>
              </a:ext>
            </a:extLst>
          </p:cNvPr>
          <p:cNvSpPr/>
          <p:nvPr/>
        </p:nvSpPr>
        <p:spPr>
          <a:xfrm>
            <a:off x="4809283" y="2286751"/>
            <a:ext cx="2060265" cy="1149626"/>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Ellipse 15">
            <a:extLst>
              <a:ext uri="{FF2B5EF4-FFF2-40B4-BE49-F238E27FC236}">
                <a16:creationId xmlns:a16="http://schemas.microsoft.com/office/drawing/2014/main" id="{462FBAA1-7B6C-406C-9B68-6FC6FE474A6B}"/>
              </a:ext>
            </a:extLst>
          </p:cNvPr>
          <p:cNvSpPr/>
          <p:nvPr/>
        </p:nvSpPr>
        <p:spPr>
          <a:xfrm>
            <a:off x="398798" y="3294819"/>
            <a:ext cx="2060265" cy="1149626"/>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Ellipse 16">
            <a:extLst>
              <a:ext uri="{FF2B5EF4-FFF2-40B4-BE49-F238E27FC236}">
                <a16:creationId xmlns:a16="http://schemas.microsoft.com/office/drawing/2014/main" id="{E2AA8DA1-3833-43B8-863E-71BCFF659150}"/>
              </a:ext>
            </a:extLst>
          </p:cNvPr>
          <p:cNvSpPr/>
          <p:nvPr/>
        </p:nvSpPr>
        <p:spPr>
          <a:xfrm>
            <a:off x="9516690" y="3963846"/>
            <a:ext cx="2060265" cy="1149626"/>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Ellipse 17">
            <a:extLst>
              <a:ext uri="{FF2B5EF4-FFF2-40B4-BE49-F238E27FC236}">
                <a16:creationId xmlns:a16="http://schemas.microsoft.com/office/drawing/2014/main" id="{55F4694D-B4E9-4CEA-80DB-887675D1F218}"/>
              </a:ext>
            </a:extLst>
          </p:cNvPr>
          <p:cNvSpPr/>
          <p:nvPr/>
        </p:nvSpPr>
        <p:spPr>
          <a:xfrm>
            <a:off x="6461436" y="4860713"/>
            <a:ext cx="2060265" cy="1149626"/>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767311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385</TotalTime>
  <Words>592</Words>
  <Application>Microsoft Office PowerPoint</Application>
  <PresentationFormat>Grand écran</PresentationFormat>
  <Paragraphs>128</Paragraphs>
  <Slides>17</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17</vt:i4>
      </vt:variant>
    </vt:vector>
  </HeadingPairs>
  <TitlesOfParts>
    <vt:vector size="23" baseType="lpstr">
      <vt:lpstr>Arial</vt:lpstr>
      <vt:lpstr>Calibri</vt:lpstr>
      <vt:lpstr>Calibri Light</vt:lpstr>
      <vt:lpstr>Times New Roman</vt:lpstr>
      <vt:lpstr>Wingdings</vt:lpstr>
      <vt:lpstr>Thème Office</vt:lpstr>
      <vt:lpstr>Français CE2</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Français CE2</dc:title>
  <dc:creator>Ingrid FAUVIAU</dc:creator>
  <cp:lastModifiedBy>ANNE SZYMCZAK</cp:lastModifiedBy>
  <cp:revision>29</cp:revision>
  <dcterms:created xsi:type="dcterms:W3CDTF">2020-05-14T10:02:48Z</dcterms:created>
  <dcterms:modified xsi:type="dcterms:W3CDTF">2020-05-18T10:17:21Z</dcterms:modified>
</cp:coreProperties>
</file>