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6" r:id="rId4"/>
    <p:sldId id="256" r:id="rId5"/>
    <p:sldId id="267" r:id="rId6"/>
    <p:sldId id="268" r:id="rId7"/>
    <p:sldId id="269" r:id="rId8"/>
    <p:sldId id="273" r:id="rId9"/>
    <p:sldId id="280" r:id="rId10"/>
    <p:sldId id="274" r:id="rId11"/>
    <p:sldId id="275" r:id="rId12"/>
    <p:sldId id="277" r:id="rId13"/>
    <p:sldId id="264" r:id="rId14"/>
    <p:sldId id="276" r:id="rId15"/>
    <p:sldId id="279" r:id="rId16"/>
    <p:sldId id="281"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1F0"/>
    <a:srgbClr val="5828E0"/>
    <a:srgbClr val="D3EDF9"/>
    <a:srgbClr val="EBE1EA"/>
    <a:srgbClr val="DDE4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97" autoAdjust="0"/>
    <p:restoredTop sz="94660"/>
  </p:normalViewPr>
  <p:slideViewPr>
    <p:cSldViewPr snapToGrid="0">
      <p:cViewPr varScale="1">
        <p:scale>
          <a:sx n="70" d="100"/>
          <a:sy n="70" d="100"/>
        </p:scale>
        <p:origin x="29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EBA603-29FA-460E-940F-2E80D60ACBF8}" type="doc">
      <dgm:prSet loTypeId="urn:microsoft.com/office/officeart/2005/8/layout/default" loCatId="list" qsTypeId="urn:microsoft.com/office/officeart/2005/8/quickstyle/simple1" qsCatId="simple" csTypeId="urn:microsoft.com/office/officeart/2005/8/colors/accent1_2" csCatId="accent1" phldr="0"/>
      <dgm:spPr/>
      <dgm:t>
        <a:bodyPr/>
        <a:lstStyle/>
        <a:p>
          <a:endParaRPr lang="fr-FR"/>
        </a:p>
      </dgm:t>
    </dgm:pt>
    <dgm:pt modelId="{2007E872-0F2A-45F3-B58D-0C8F49188420}" type="pres">
      <dgm:prSet presAssocID="{82EBA603-29FA-460E-940F-2E80D60ACBF8}" presName="diagram" presStyleCnt="0">
        <dgm:presLayoutVars>
          <dgm:dir/>
          <dgm:resizeHandles val="exact"/>
        </dgm:presLayoutVars>
      </dgm:prSet>
      <dgm:spPr/>
      <dgm:t>
        <a:bodyPr/>
        <a:lstStyle/>
        <a:p>
          <a:endParaRPr lang="fr-FR"/>
        </a:p>
      </dgm:t>
    </dgm:pt>
  </dgm:ptLst>
  <dgm:cxnLst>
    <dgm:cxn modelId="{9B66A904-303A-4714-AE5F-F474FD1511E3}" type="presOf" srcId="{82EBA603-29FA-460E-940F-2E80D60ACBF8}" destId="{2007E872-0F2A-45F3-B58D-0C8F49188420}"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437FEA-5FE7-4294-9F72-EC57E01C4B5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4D2D300-6675-40F2-9D45-CFED01D35A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4C74289-D611-4193-B1BD-0A350835E3C0}"/>
              </a:ext>
            </a:extLst>
          </p:cNvPr>
          <p:cNvSpPr>
            <a:spLocks noGrp="1"/>
          </p:cNvSpPr>
          <p:nvPr>
            <p:ph type="dt" sz="half" idx="10"/>
          </p:nvPr>
        </p:nvSpPr>
        <p:spPr/>
        <p:txBody>
          <a:bodyPr/>
          <a:lstStyle/>
          <a:p>
            <a:fld id="{AF6BA6DA-0A77-405A-AAFB-4F7E2A6C3632}" type="datetimeFigureOut">
              <a:rPr lang="fr-FR" smtClean="0"/>
              <a:t>18/05/2020</a:t>
            </a:fld>
            <a:endParaRPr lang="fr-FR"/>
          </a:p>
        </p:txBody>
      </p:sp>
      <p:sp>
        <p:nvSpPr>
          <p:cNvPr id="5" name="Espace réservé du pied de page 4">
            <a:extLst>
              <a:ext uri="{FF2B5EF4-FFF2-40B4-BE49-F238E27FC236}">
                <a16:creationId xmlns:a16="http://schemas.microsoft.com/office/drawing/2014/main" id="{C3A40A3E-2C90-42AF-8E4C-6C4708B240C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18F963-EDC9-4ED5-9268-2FDE03F6DFEA}"/>
              </a:ext>
            </a:extLst>
          </p:cNvPr>
          <p:cNvSpPr>
            <a:spLocks noGrp="1"/>
          </p:cNvSpPr>
          <p:nvPr>
            <p:ph type="sldNum" sz="quarter" idx="12"/>
          </p:nvPr>
        </p:nvSpPr>
        <p:spPr/>
        <p:txBody>
          <a:bodyPr/>
          <a:lstStyle/>
          <a:p>
            <a:fld id="{FCB4BF0A-A680-4A96-9D75-30BB3BE77C2F}" type="slidenum">
              <a:rPr lang="fr-FR" smtClean="0"/>
              <a:t>‹N°›</a:t>
            </a:fld>
            <a:endParaRPr lang="fr-FR"/>
          </a:p>
        </p:txBody>
      </p:sp>
    </p:spTree>
    <p:extLst>
      <p:ext uri="{BB962C8B-B14F-4D97-AF65-F5344CB8AC3E}">
        <p14:creationId xmlns:p14="http://schemas.microsoft.com/office/powerpoint/2010/main" val="1031428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35479F-6141-4A28-99CD-04005879432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2E3E00C-F479-431E-9EAD-BBA53B9E65F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BB4D021-D060-4C88-89A0-E159D2646B18}"/>
              </a:ext>
            </a:extLst>
          </p:cNvPr>
          <p:cNvSpPr>
            <a:spLocks noGrp="1"/>
          </p:cNvSpPr>
          <p:nvPr>
            <p:ph type="dt" sz="half" idx="10"/>
          </p:nvPr>
        </p:nvSpPr>
        <p:spPr/>
        <p:txBody>
          <a:bodyPr/>
          <a:lstStyle/>
          <a:p>
            <a:fld id="{AF6BA6DA-0A77-405A-AAFB-4F7E2A6C3632}" type="datetimeFigureOut">
              <a:rPr lang="fr-FR" smtClean="0"/>
              <a:t>18/05/2020</a:t>
            </a:fld>
            <a:endParaRPr lang="fr-FR"/>
          </a:p>
        </p:txBody>
      </p:sp>
      <p:sp>
        <p:nvSpPr>
          <p:cNvPr id="5" name="Espace réservé du pied de page 4">
            <a:extLst>
              <a:ext uri="{FF2B5EF4-FFF2-40B4-BE49-F238E27FC236}">
                <a16:creationId xmlns:a16="http://schemas.microsoft.com/office/drawing/2014/main" id="{44AB2723-BE10-4F75-9370-065341E344D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2CCCF50-7B11-4507-A839-2893D87ADCB9}"/>
              </a:ext>
            </a:extLst>
          </p:cNvPr>
          <p:cNvSpPr>
            <a:spLocks noGrp="1"/>
          </p:cNvSpPr>
          <p:nvPr>
            <p:ph type="sldNum" sz="quarter" idx="12"/>
          </p:nvPr>
        </p:nvSpPr>
        <p:spPr/>
        <p:txBody>
          <a:bodyPr/>
          <a:lstStyle/>
          <a:p>
            <a:fld id="{FCB4BF0A-A680-4A96-9D75-30BB3BE77C2F}" type="slidenum">
              <a:rPr lang="fr-FR" smtClean="0"/>
              <a:t>‹N°›</a:t>
            </a:fld>
            <a:endParaRPr lang="fr-FR"/>
          </a:p>
        </p:txBody>
      </p:sp>
    </p:spTree>
    <p:extLst>
      <p:ext uri="{BB962C8B-B14F-4D97-AF65-F5344CB8AC3E}">
        <p14:creationId xmlns:p14="http://schemas.microsoft.com/office/powerpoint/2010/main" val="2653463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5ADBE72-BD84-42F7-92B2-032415A27CA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7CDAD31-47ED-412A-8DDA-27D7DC52B82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FA85D2F-F742-4CB8-8238-68B340B0703D}"/>
              </a:ext>
            </a:extLst>
          </p:cNvPr>
          <p:cNvSpPr>
            <a:spLocks noGrp="1"/>
          </p:cNvSpPr>
          <p:nvPr>
            <p:ph type="dt" sz="half" idx="10"/>
          </p:nvPr>
        </p:nvSpPr>
        <p:spPr/>
        <p:txBody>
          <a:bodyPr/>
          <a:lstStyle/>
          <a:p>
            <a:fld id="{AF6BA6DA-0A77-405A-AAFB-4F7E2A6C3632}" type="datetimeFigureOut">
              <a:rPr lang="fr-FR" smtClean="0"/>
              <a:t>18/05/2020</a:t>
            </a:fld>
            <a:endParaRPr lang="fr-FR"/>
          </a:p>
        </p:txBody>
      </p:sp>
      <p:sp>
        <p:nvSpPr>
          <p:cNvPr id="5" name="Espace réservé du pied de page 4">
            <a:extLst>
              <a:ext uri="{FF2B5EF4-FFF2-40B4-BE49-F238E27FC236}">
                <a16:creationId xmlns:a16="http://schemas.microsoft.com/office/drawing/2014/main" id="{450F4373-CFB2-4E46-8235-7B2E7AFC447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BF2072E-F2F4-4515-8316-1F8CFFF5F03F}"/>
              </a:ext>
            </a:extLst>
          </p:cNvPr>
          <p:cNvSpPr>
            <a:spLocks noGrp="1"/>
          </p:cNvSpPr>
          <p:nvPr>
            <p:ph type="sldNum" sz="quarter" idx="12"/>
          </p:nvPr>
        </p:nvSpPr>
        <p:spPr/>
        <p:txBody>
          <a:bodyPr/>
          <a:lstStyle/>
          <a:p>
            <a:fld id="{FCB4BF0A-A680-4A96-9D75-30BB3BE77C2F}" type="slidenum">
              <a:rPr lang="fr-FR" smtClean="0"/>
              <a:t>‹N°›</a:t>
            </a:fld>
            <a:endParaRPr lang="fr-FR"/>
          </a:p>
        </p:txBody>
      </p:sp>
    </p:spTree>
    <p:extLst>
      <p:ext uri="{BB962C8B-B14F-4D97-AF65-F5344CB8AC3E}">
        <p14:creationId xmlns:p14="http://schemas.microsoft.com/office/powerpoint/2010/main" val="309638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1A34AB-1BBF-420A-85D0-C522AF46592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E455B62-9B31-4B49-BD0D-61C21B01EDD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2B41D7-FA5B-410C-A085-6B076CB04F9F}"/>
              </a:ext>
            </a:extLst>
          </p:cNvPr>
          <p:cNvSpPr>
            <a:spLocks noGrp="1"/>
          </p:cNvSpPr>
          <p:nvPr>
            <p:ph type="dt" sz="half" idx="10"/>
          </p:nvPr>
        </p:nvSpPr>
        <p:spPr/>
        <p:txBody>
          <a:bodyPr/>
          <a:lstStyle/>
          <a:p>
            <a:fld id="{AF6BA6DA-0A77-405A-AAFB-4F7E2A6C3632}" type="datetimeFigureOut">
              <a:rPr lang="fr-FR" smtClean="0"/>
              <a:t>18/05/2020</a:t>
            </a:fld>
            <a:endParaRPr lang="fr-FR"/>
          </a:p>
        </p:txBody>
      </p:sp>
      <p:sp>
        <p:nvSpPr>
          <p:cNvPr id="5" name="Espace réservé du pied de page 4">
            <a:extLst>
              <a:ext uri="{FF2B5EF4-FFF2-40B4-BE49-F238E27FC236}">
                <a16:creationId xmlns:a16="http://schemas.microsoft.com/office/drawing/2014/main" id="{9D792A6F-D3C5-45D4-86FA-7EFBBB2EE1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BE9335C-3ECB-4689-828E-3917A5AB4676}"/>
              </a:ext>
            </a:extLst>
          </p:cNvPr>
          <p:cNvSpPr>
            <a:spLocks noGrp="1"/>
          </p:cNvSpPr>
          <p:nvPr>
            <p:ph type="sldNum" sz="quarter" idx="12"/>
          </p:nvPr>
        </p:nvSpPr>
        <p:spPr/>
        <p:txBody>
          <a:bodyPr/>
          <a:lstStyle/>
          <a:p>
            <a:fld id="{FCB4BF0A-A680-4A96-9D75-30BB3BE77C2F}" type="slidenum">
              <a:rPr lang="fr-FR" smtClean="0"/>
              <a:t>‹N°›</a:t>
            </a:fld>
            <a:endParaRPr lang="fr-FR"/>
          </a:p>
        </p:txBody>
      </p:sp>
    </p:spTree>
    <p:extLst>
      <p:ext uri="{BB962C8B-B14F-4D97-AF65-F5344CB8AC3E}">
        <p14:creationId xmlns:p14="http://schemas.microsoft.com/office/powerpoint/2010/main" val="180552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10A8B7-DD1F-4FA4-8A0B-1F76454B4FE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7C6FF62-1A22-4D17-8B6A-6057B7B8F6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9A5158E-40E9-4D36-88F9-328625229C1D}"/>
              </a:ext>
            </a:extLst>
          </p:cNvPr>
          <p:cNvSpPr>
            <a:spLocks noGrp="1"/>
          </p:cNvSpPr>
          <p:nvPr>
            <p:ph type="dt" sz="half" idx="10"/>
          </p:nvPr>
        </p:nvSpPr>
        <p:spPr/>
        <p:txBody>
          <a:bodyPr/>
          <a:lstStyle/>
          <a:p>
            <a:fld id="{AF6BA6DA-0A77-405A-AAFB-4F7E2A6C3632}" type="datetimeFigureOut">
              <a:rPr lang="fr-FR" smtClean="0"/>
              <a:t>18/05/2020</a:t>
            </a:fld>
            <a:endParaRPr lang="fr-FR"/>
          </a:p>
        </p:txBody>
      </p:sp>
      <p:sp>
        <p:nvSpPr>
          <p:cNvPr id="5" name="Espace réservé du pied de page 4">
            <a:extLst>
              <a:ext uri="{FF2B5EF4-FFF2-40B4-BE49-F238E27FC236}">
                <a16:creationId xmlns:a16="http://schemas.microsoft.com/office/drawing/2014/main" id="{031ED89F-46AA-456A-BC0D-4B50862250C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4790309-CF41-448D-8372-A37B4985FEB4}"/>
              </a:ext>
            </a:extLst>
          </p:cNvPr>
          <p:cNvSpPr>
            <a:spLocks noGrp="1"/>
          </p:cNvSpPr>
          <p:nvPr>
            <p:ph type="sldNum" sz="quarter" idx="12"/>
          </p:nvPr>
        </p:nvSpPr>
        <p:spPr/>
        <p:txBody>
          <a:bodyPr/>
          <a:lstStyle/>
          <a:p>
            <a:fld id="{FCB4BF0A-A680-4A96-9D75-30BB3BE77C2F}" type="slidenum">
              <a:rPr lang="fr-FR" smtClean="0"/>
              <a:t>‹N°›</a:t>
            </a:fld>
            <a:endParaRPr lang="fr-FR"/>
          </a:p>
        </p:txBody>
      </p:sp>
    </p:spTree>
    <p:extLst>
      <p:ext uri="{BB962C8B-B14F-4D97-AF65-F5344CB8AC3E}">
        <p14:creationId xmlns:p14="http://schemas.microsoft.com/office/powerpoint/2010/main" val="104051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6FA533-198A-456A-8F72-9DE8D05C6C5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7E7A68E-B5B0-4B9C-A08C-3CF6656C905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34965A1-F772-4803-8614-8EC16E72228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0C9BECB-B79F-46F6-8A7F-207217C20446}"/>
              </a:ext>
            </a:extLst>
          </p:cNvPr>
          <p:cNvSpPr>
            <a:spLocks noGrp="1"/>
          </p:cNvSpPr>
          <p:nvPr>
            <p:ph type="dt" sz="half" idx="10"/>
          </p:nvPr>
        </p:nvSpPr>
        <p:spPr/>
        <p:txBody>
          <a:bodyPr/>
          <a:lstStyle/>
          <a:p>
            <a:fld id="{AF6BA6DA-0A77-405A-AAFB-4F7E2A6C3632}" type="datetimeFigureOut">
              <a:rPr lang="fr-FR" smtClean="0"/>
              <a:t>18/05/2020</a:t>
            </a:fld>
            <a:endParaRPr lang="fr-FR"/>
          </a:p>
        </p:txBody>
      </p:sp>
      <p:sp>
        <p:nvSpPr>
          <p:cNvPr id="6" name="Espace réservé du pied de page 5">
            <a:extLst>
              <a:ext uri="{FF2B5EF4-FFF2-40B4-BE49-F238E27FC236}">
                <a16:creationId xmlns:a16="http://schemas.microsoft.com/office/drawing/2014/main" id="{93E19EF4-70F3-4CA2-B367-763E9EA069C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D9BAC15-EA62-4E14-90CD-43B95E5FA75B}"/>
              </a:ext>
            </a:extLst>
          </p:cNvPr>
          <p:cNvSpPr>
            <a:spLocks noGrp="1"/>
          </p:cNvSpPr>
          <p:nvPr>
            <p:ph type="sldNum" sz="quarter" idx="12"/>
          </p:nvPr>
        </p:nvSpPr>
        <p:spPr/>
        <p:txBody>
          <a:bodyPr/>
          <a:lstStyle/>
          <a:p>
            <a:fld id="{FCB4BF0A-A680-4A96-9D75-30BB3BE77C2F}" type="slidenum">
              <a:rPr lang="fr-FR" smtClean="0"/>
              <a:t>‹N°›</a:t>
            </a:fld>
            <a:endParaRPr lang="fr-FR"/>
          </a:p>
        </p:txBody>
      </p:sp>
    </p:spTree>
    <p:extLst>
      <p:ext uri="{BB962C8B-B14F-4D97-AF65-F5344CB8AC3E}">
        <p14:creationId xmlns:p14="http://schemas.microsoft.com/office/powerpoint/2010/main" val="1249127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1F9DC0-9C72-4AF9-967F-2F2A4D4B983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9E40E3B-CC55-4EF8-A027-DB576C8D02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E48EEC2-DA18-4B8A-BD64-5A5EC242A26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6EE6E2C-64AE-4E1D-B7AE-D58A264794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CD9A984-493D-49F3-8793-212D13996F5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453DA27-9FBA-460B-A1F1-C33B49AB5EDA}"/>
              </a:ext>
            </a:extLst>
          </p:cNvPr>
          <p:cNvSpPr>
            <a:spLocks noGrp="1"/>
          </p:cNvSpPr>
          <p:nvPr>
            <p:ph type="dt" sz="half" idx="10"/>
          </p:nvPr>
        </p:nvSpPr>
        <p:spPr/>
        <p:txBody>
          <a:bodyPr/>
          <a:lstStyle/>
          <a:p>
            <a:fld id="{AF6BA6DA-0A77-405A-AAFB-4F7E2A6C3632}" type="datetimeFigureOut">
              <a:rPr lang="fr-FR" smtClean="0"/>
              <a:t>18/05/2020</a:t>
            </a:fld>
            <a:endParaRPr lang="fr-FR"/>
          </a:p>
        </p:txBody>
      </p:sp>
      <p:sp>
        <p:nvSpPr>
          <p:cNvPr id="8" name="Espace réservé du pied de page 7">
            <a:extLst>
              <a:ext uri="{FF2B5EF4-FFF2-40B4-BE49-F238E27FC236}">
                <a16:creationId xmlns:a16="http://schemas.microsoft.com/office/drawing/2014/main" id="{321AAB10-40D9-4BED-931D-EA5F1BA542E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20D470B-182E-4186-B3CA-ABBA36A1D119}"/>
              </a:ext>
            </a:extLst>
          </p:cNvPr>
          <p:cNvSpPr>
            <a:spLocks noGrp="1"/>
          </p:cNvSpPr>
          <p:nvPr>
            <p:ph type="sldNum" sz="quarter" idx="12"/>
          </p:nvPr>
        </p:nvSpPr>
        <p:spPr/>
        <p:txBody>
          <a:bodyPr/>
          <a:lstStyle/>
          <a:p>
            <a:fld id="{FCB4BF0A-A680-4A96-9D75-30BB3BE77C2F}" type="slidenum">
              <a:rPr lang="fr-FR" smtClean="0"/>
              <a:t>‹N°›</a:t>
            </a:fld>
            <a:endParaRPr lang="fr-FR"/>
          </a:p>
        </p:txBody>
      </p:sp>
    </p:spTree>
    <p:extLst>
      <p:ext uri="{BB962C8B-B14F-4D97-AF65-F5344CB8AC3E}">
        <p14:creationId xmlns:p14="http://schemas.microsoft.com/office/powerpoint/2010/main" val="323568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D42EB7-9384-4901-AED6-B6187DAFA27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A7C0AB6-7292-48FB-81CE-3DB0F6FBC499}"/>
              </a:ext>
            </a:extLst>
          </p:cNvPr>
          <p:cNvSpPr>
            <a:spLocks noGrp="1"/>
          </p:cNvSpPr>
          <p:nvPr>
            <p:ph type="dt" sz="half" idx="10"/>
          </p:nvPr>
        </p:nvSpPr>
        <p:spPr/>
        <p:txBody>
          <a:bodyPr/>
          <a:lstStyle/>
          <a:p>
            <a:fld id="{AF6BA6DA-0A77-405A-AAFB-4F7E2A6C3632}" type="datetimeFigureOut">
              <a:rPr lang="fr-FR" smtClean="0"/>
              <a:t>18/05/2020</a:t>
            </a:fld>
            <a:endParaRPr lang="fr-FR"/>
          </a:p>
        </p:txBody>
      </p:sp>
      <p:sp>
        <p:nvSpPr>
          <p:cNvPr id="4" name="Espace réservé du pied de page 3">
            <a:extLst>
              <a:ext uri="{FF2B5EF4-FFF2-40B4-BE49-F238E27FC236}">
                <a16:creationId xmlns:a16="http://schemas.microsoft.com/office/drawing/2014/main" id="{A8058399-30FF-4CFD-AC6F-4D60B7D9DFC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B82C5B5-72A9-48E8-A1B1-2D8DCDDE8628}"/>
              </a:ext>
            </a:extLst>
          </p:cNvPr>
          <p:cNvSpPr>
            <a:spLocks noGrp="1"/>
          </p:cNvSpPr>
          <p:nvPr>
            <p:ph type="sldNum" sz="quarter" idx="12"/>
          </p:nvPr>
        </p:nvSpPr>
        <p:spPr/>
        <p:txBody>
          <a:bodyPr/>
          <a:lstStyle/>
          <a:p>
            <a:fld id="{FCB4BF0A-A680-4A96-9D75-30BB3BE77C2F}" type="slidenum">
              <a:rPr lang="fr-FR" smtClean="0"/>
              <a:t>‹N°›</a:t>
            </a:fld>
            <a:endParaRPr lang="fr-FR"/>
          </a:p>
        </p:txBody>
      </p:sp>
    </p:spTree>
    <p:extLst>
      <p:ext uri="{BB962C8B-B14F-4D97-AF65-F5344CB8AC3E}">
        <p14:creationId xmlns:p14="http://schemas.microsoft.com/office/powerpoint/2010/main" val="59512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F538B34-DF67-4FDE-AF64-CB31F1BF7CCD}"/>
              </a:ext>
            </a:extLst>
          </p:cNvPr>
          <p:cNvSpPr>
            <a:spLocks noGrp="1"/>
          </p:cNvSpPr>
          <p:nvPr>
            <p:ph type="dt" sz="half" idx="10"/>
          </p:nvPr>
        </p:nvSpPr>
        <p:spPr/>
        <p:txBody>
          <a:bodyPr/>
          <a:lstStyle/>
          <a:p>
            <a:fld id="{AF6BA6DA-0A77-405A-AAFB-4F7E2A6C3632}" type="datetimeFigureOut">
              <a:rPr lang="fr-FR" smtClean="0"/>
              <a:t>18/05/2020</a:t>
            </a:fld>
            <a:endParaRPr lang="fr-FR"/>
          </a:p>
        </p:txBody>
      </p:sp>
      <p:sp>
        <p:nvSpPr>
          <p:cNvPr id="3" name="Espace réservé du pied de page 2">
            <a:extLst>
              <a:ext uri="{FF2B5EF4-FFF2-40B4-BE49-F238E27FC236}">
                <a16:creationId xmlns:a16="http://schemas.microsoft.com/office/drawing/2014/main" id="{008DBEC9-6C7E-4A8D-ACDF-99C333FE36B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09C84A9-4728-45A8-A676-085D31339AEF}"/>
              </a:ext>
            </a:extLst>
          </p:cNvPr>
          <p:cNvSpPr>
            <a:spLocks noGrp="1"/>
          </p:cNvSpPr>
          <p:nvPr>
            <p:ph type="sldNum" sz="quarter" idx="12"/>
          </p:nvPr>
        </p:nvSpPr>
        <p:spPr/>
        <p:txBody>
          <a:bodyPr/>
          <a:lstStyle/>
          <a:p>
            <a:fld id="{FCB4BF0A-A680-4A96-9D75-30BB3BE77C2F}" type="slidenum">
              <a:rPr lang="fr-FR" smtClean="0"/>
              <a:t>‹N°›</a:t>
            </a:fld>
            <a:endParaRPr lang="fr-FR"/>
          </a:p>
        </p:txBody>
      </p:sp>
    </p:spTree>
    <p:extLst>
      <p:ext uri="{BB962C8B-B14F-4D97-AF65-F5344CB8AC3E}">
        <p14:creationId xmlns:p14="http://schemas.microsoft.com/office/powerpoint/2010/main" val="1773725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6551EF-1692-4600-8FFC-010730124BD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EBD3AA6-FCE7-4D78-B82C-9CB2A24365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BCFAD3B-A2F4-441D-8AB4-E4CC78EB9F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1A53570-B2C1-4DD4-BD7E-1B1DCA19BAA6}"/>
              </a:ext>
            </a:extLst>
          </p:cNvPr>
          <p:cNvSpPr>
            <a:spLocks noGrp="1"/>
          </p:cNvSpPr>
          <p:nvPr>
            <p:ph type="dt" sz="half" idx="10"/>
          </p:nvPr>
        </p:nvSpPr>
        <p:spPr/>
        <p:txBody>
          <a:bodyPr/>
          <a:lstStyle/>
          <a:p>
            <a:fld id="{AF6BA6DA-0A77-405A-AAFB-4F7E2A6C3632}" type="datetimeFigureOut">
              <a:rPr lang="fr-FR" smtClean="0"/>
              <a:t>18/05/2020</a:t>
            </a:fld>
            <a:endParaRPr lang="fr-FR"/>
          </a:p>
        </p:txBody>
      </p:sp>
      <p:sp>
        <p:nvSpPr>
          <p:cNvPr id="6" name="Espace réservé du pied de page 5">
            <a:extLst>
              <a:ext uri="{FF2B5EF4-FFF2-40B4-BE49-F238E27FC236}">
                <a16:creationId xmlns:a16="http://schemas.microsoft.com/office/drawing/2014/main" id="{421C77BA-88A7-4B8D-BCB8-DC656EFCDB0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28A66EB-5753-44D5-8020-07BB7D9F4FFA}"/>
              </a:ext>
            </a:extLst>
          </p:cNvPr>
          <p:cNvSpPr>
            <a:spLocks noGrp="1"/>
          </p:cNvSpPr>
          <p:nvPr>
            <p:ph type="sldNum" sz="quarter" idx="12"/>
          </p:nvPr>
        </p:nvSpPr>
        <p:spPr/>
        <p:txBody>
          <a:bodyPr/>
          <a:lstStyle/>
          <a:p>
            <a:fld id="{FCB4BF0A-A680-4A96-9D75-30BB3BE77C2F}" type="slidenum">
              <a:rPr lang="fr-FR" smtClean="0"/>
              <a:t>‹N°›</a:t>
            </a:fld>
            <a:endParaRPr lang="fr-FR"/>
          </a:p>
        </p:txBody>
      </p:sp>
    </p:spTree>
    <p:extLst>
      <p:ext uri="{BB962C8B-B14F-4D97-AF65-F5344CB8AC3E}">
        <p14:creationId xmlns:p14="http://schemas.microsoft.com/office/powerpoint/2010/main" val="253578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738122-1952-4AC4-94B9-68ABDA1379B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A1BF1E2-7896-41E1-9E3D-C94D3A01F1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5E29309-2894-41D6-AD74-3C16769315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6B3F1BD-D74C-4552-B262-B2AE14261B6D}"/>
              </a:ext>
            </a:extLst>
          </p:cNvPr>
          <p:cNvSpPr>
            <a:spLocks noGrp="1"/>
          </p:cNvSpPr>
          <p:nvPr>
            <p:ph type="dt" sz="half" idx="10"/>
          </p:nvPr>
        </p:nvSpPr>
        <p:spPr/>
        <p:txBody>
          <a:bodyPr/>
          <a:lstStyle/>
          <a:p>
            <a:fld id="{AF6BA6DA-0A77-405A-AAFB-4F7E2A6C3632}" type="datetimeFigureOut">
              <a:rPr lang="fr-FR" smtClean="0"/>
              <a:t>18/05/2020</a:t>
            </a:fld>
            <a:endParaRPr lang="fr-FR"/>
          </a:p>
        </p:txBody>
      </p:sp>
      <p:sp>
        <p:nvSpPr>
          <p:cNvPr id="6" name="Espace réservé du pied de page 5">
            <a:extLst>
              <a:ext uri="{FF2B5EF4-FFF2-40B4-BE49-F238E27FC236}">
                <a16:creationId xmlns:a16="http://schemas.microsoft.com/office/drawing/2014/main" id="{793EE365-6FC3-4D90-9879-08A0F28FA81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F937336-FEB8-4408-B0B1-C277A6A195B8}"/>
              </a:ext>
            </a:extLst>
          </p:cNvPr>
          <p:cNvSpPr>
            <a:spLocks noGrp="1"/>
          </p:cNvSpPr>
          <p:nvPr>
            <p:ph type="sldNum" sz="quarter" idx="12"/>
          </p:nvPr>
        </p:nvSpPr>
        <p:spPr/>
        <p:txBody>
          <a:bodyPr/>
          <a:lstStyle/>
          <a:p>
            <a:fld id="{FCB4BF0A-A680-4A96-9D75-30BB3BE77C2F}" type="slidenum">
              <a:rPr lang="fr-FR" smtClean="0"/>
              <a:t>‹N°›</a:t>
            </a:fld>
            <a:endParaRPr lang="fr-FR"/>
          </a:p>
        </p:txBody>
      </p:sp>
    </p:spTree>
    <p:extLst>
      <p:ext uri="{BB962C8B-B14F-4D97-AF65-F5344CB8AC3E}">
        <p14:creationId xmlns:p14="http://schemas.microsoft.com/office/powerpoint/2010/main" val="406019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EF7943A-825A-4A01-BDA4-33655DE92E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104ABF9-6E6B-41D8-9570-9F30E9473D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C816288-8C47-4BFD-8F87-D7BC5B2A97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6BA6DA-0A77-405A-AAFB-4F7E2A6C3632}" type="datetimeFigureOut">
              <a:rPr lang="fr-FR" smtClean="0"/>
              <a:t>18/05/2020</a:t>
            </a:fld>
            <a:endParaRPr lang="fr-FR"/>
          </a:p>
        </p:txBody>
      </p:sp>
      <p:sp>
        <p:nvSpPr>
          <p:cNvPr id="5" name="Espace réservé du pied de page 4">
            <a:extLst>
              <a:ext uri="{FF2B5EF4-FFF2-40B4-BE49-F238E27FC236}">
                <a16:creationId xmlns:a16="http://schemas.microsoft.com/office/drawing/2014/main" id="{1E2BAB51-CA93-41BF-A65A-6164C3F908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B7DAD61-2D86-4875-9E7E-82ED55C243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4BF0A-A680-4A96-9D75-30BB3BE77C2F}" type="slidenum">
              <a:rPr lang="fr-FR" smtClean="0"/>
              <a:t>‹N°›</a:t>
            </a:fld>
            <a:endParaRPr lang="fr-FR"/>
          </a:p>
        </p:txBody>
      </p:sp>
    </p:spTree>
    <p:extLst>
      <p:ext uri="{BB962C8B-B14F-4D97-AF65-F5344CB8AC3E}">
        <p14:creationId xmlns:p14="http://schemas.microsoft.com/office/powerpoint/2010/main" val="4266329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83262D62-58D5-4FEF-B467-8FD46F4BFD2D}"/>
              </a:ext>
            </a:extLst>
          </p:cNvPr>
          <p:cNvSpPr>
            <a:spLocks noGrp="1"/>
          </p:cNvSpPr>
          <p:nvPr>
            <p:ph type="ctrTitle"/>
          </p:nvPr>
        </p:nvSpPr>
        <p:spPr>
          <a:xfrm>
            <a:off x="1524000" y="1122363"/>
            <a:ext cx="9144000" cy="2387600"/>
          </a:xfrm>
        </p:spPr>
        <p:txBody>
          <a:bodyPr/>
          <a:lstStyle/>
          <a:p>
            <a:r>
              <a:rPr lang="fr-FR" dirty="0"/>
              <a:t>Français CE2</a:t>
            </a:r>
          </a:p>
        </p:txBody>
      </p:sp>
      <p:sp>
        <p:nvSpPr>
          <p:cNvPr id="6" name="Sous-titre 2">
            <a:extLst>
              <a:ext uri="{FF2B5EF4-FFF2-40B4-BE49-F238E27FC236}">
                <a16:creationId xmlns:a16="http://schemas.microsoft.com/office/drawing/2014/main" id="{ED5C8B00-DC75-42F0-9884-DBCCE7090048}"/>
              </a:ext>
            </a:extLst>
          </p:cNvPr>
          <p:cNvSpPr>
            <a:spLocks noGrp="1"/>
          </p:cNvSpPr>
          <p:nvPr>
            <p:ph type="subTitle" idx="1"/>
          </p:nvPr>
        </p:nvSpPr>
        <p:spPr>
          <a:xfrm>
            <a:off x="1524000" y="3602038"/>
            <a:ext cx="9144000" cy="1655762"/>
          </a:xfrm>
        </p:spPr>
        <p:txBody>
          <a:bodyPr/>
          <a:lstStyle/>
          <a:p>
            <a:r>
              <a:rPr lang="fr-FR" dirty="0"/>
              <a:t>Séquence 5 / séance 3</a:t>
            </a:r>
          </a:p>
        </p:txBody>
      </p:sp>
    </p:spTree>
    <p:extLst>
      <p:ext uri="{BB962C8B-B14F-4D97-AF65-F5344CB8AC3E}">
        <p14:creationId xmlns:p14="http://schemas.microsoft.com/office/powerpoint/2010/main" val="274613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Recherche Chercher Trouver - Images vectorielles gratuites sur Pixabay">
            <a:extLst>
              <a:ext uri="{FF2B5EF4-FFF2-40B4-BE49-F238E27FC236}">
                <a16:creationId xmlns:a16="http://schemas.microsoft.com/office/drawing/2014/main" id="{90A9D09C-5E84-4A68-9B73-760770F964C0}"/>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40333" y="191186"/>
            <a:ext cx="1056587" cy="9204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 name="compImg" descr="Boy Exercice d'apprentissage de l'école Banque d'images - 33384901">
            <a:extLst>
              <a:ext uri="{FF2B5EF4-FFF2-40B4-BE49-F238E27FC236}">
                <a16:creationId xmlns:a16="http://schemas.microsoft.com/office/drawing/2014/main" id="{AF9E9636-C5A7-4892-8ED7-D5BFCE873855}"/>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40333" y="1239412"/>
            <a:ext cx="1116000" cy="97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ZoneTexte 3">
            <a:extLst>
              <a:ext uri="{FF2B5EF4-FFF2-40B4-BE49-F238E27FC236}">
                <a16:creationId xmlns:a16="http://schemas.microsoft.com/office/drawing/2014/main" id="{7A81ED7E-7F64-46AC-93FA-06039EBEC8BB}"/>
              </a:ext>
            </a:extLst>
          </p:cNvPr>
          <p:cNvSpPr txBox="1"/>
          <p:nvPr/>
        </p:nvSpPr>
        <p:spPr>
          <a:xfrm>
            <a:off x="2891118" y="71916"/>
            <a:ext cx="6333638" cy="461665"/>
          </a:xfrm>
          <a:prstGeom prst="rect">
            <a:avLst/>
          </a:prstGeom>
          <a:solidFill>
            <a:schemeClr val="bg2"/>
          </a:solidFill>
        </p:spPr>
        <p:txBody>
          <a:bodyPr wrap="square" rtlCol="0">
            <a:spAutoFit/>
          </a:bodyPr>
          <a:lstStyle/>
          <a:p>
            <a:pPr algn="ctr"/>
            <a:r>
              <a:rPr lang="fr-FR" sz="2400" b="1" dirty="0">
                <a:latin typeface="Arial" panose="020B0604020202020204" pitchFamily="34" charset="0"/>
                <a:cs typeface="Arial" panose="020B0604020202020204" pitchFamily="34" charset="0"/>
              </a:rPr>
              <a:t>Souligne les sujets et encadre les verbes</a:t>
            </a:r>
          </a:p>
        </p:txBody>
      </p:sp>
      <p:sp>
        <p:nvSpPr>
          <p:cNvPr id="5" name="Rectangle 4">
            <a:extLst>
              <a:ext uri="{FF2B5EF4-FFF2-40B4-BE49-F238E27FC236}">
                <a16:creationId xmlns:a16="http://schemas.microsoft.com/office/drawing/2014/main" id="{05A45A24-82F0-4004-86D9-33284A16A8AB}"/>
              </a:ext>
            </a:extLst>
          </p:cNvPr>
          <p:cNvSpPr/>
          <p:nvPr/>
        </p:nvSpPr>
        <p:spPr>
          <a:xfrm>
            <a:off x="1683027" y="651420"/>
            <a:ext cx="9819860" cy="2862322"/>
          </a:xfrm>
          <a:prstGeom prst="rect">
            <a:avLst/>
          </a:prstGeom>
        </p:spPr>
        <p:txBody>
          <a:bodyPr wrap="square">
            <a:spAutoFit/>
          </a:bodyPr>
          <a:lstStyle/>
          <a:p>
            <a:pPr algn="just">
              <a:lnSpc>
                <a:spcPct val="150000"/>
              </a:lnSpc>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La maman était  en train d’apporter les plats du petit déjeuner, quand tout à coup, elle est restée immobile devant le père de Matilda. Puis elle a hurlé  et  a  tout renversé . Tout le monde  a crié  dans la maison.</a:t>
            </a:r>
          </a:p>
          <a:p>
            <a:pPr algn="just">
              <a:lnSpc>
                <a:spcPct val="150000"/>
              </a:lnSpc>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Seule Matilda est demeurée très calme, comme si elle était enfin heureuse.</a:t>
            </a:r>
          </a:p>
        </p:txBody>
      </p:sp>
      <p:graphicFrame>
        <p:nvGraphicFramePr>
          <p:cNvPr id="6" name="Tableau 6">
            <a:extLst>
              <a:ext uri="{FF2B5EF4-FFF2-40B4-BE49-F238E27FC236}">
                <a16:creationId xmlns:a16="http://schemas.microsoft.com/office/drawing/2014/main" id="{2C30D136-EBB9-4D52-B562-99C7BE1757A1}"/>
              </a:ext>
            </a:extLst>
          </p:cNvPr>
          <p:cNvGraphicFramePr>
            <a:graphicFrameLocks noGrp="1"/>
          </p:cNvGraphicFramePr>
          <p:nvPr>
            <p:extLst>
              <p:ext uri="{D42A27DB-BD31-4B8C-83A1-F6EECF244321}">
                <p14:modId xmlns:p14="http://schemas.microsoft.com/office/powerpoint/2010/main" val="3354667028"/>
              </p:ext>
            </p:extLst>
          </p:nvPr>
        </p:nvGraphicFramePr>
        <p:xfrm>
          <a:off x="2217531" y="3580401"/>
          <a:ext cx="8128000" cy="320040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3803079957"/>
                    </a:ext>
                  </a:extLst>
                </a:gridCol>
                <a:gridCol w="4064000">
                  <a:extLst>
                    <a:ext uri="{9D8B030D-6E8A-4147-A177-3AD203B41FA5}">
                      <a16:colId xmlns:a16="http://schemas.microsoft.com/office/drawing/2014/main" val="1691168259"/>
                    </a:ext>
                  </a:extLst>
                </a:gridCol>
              </a:tblGrid>
              <a:tr h="370840">
                <a:tc>
                  <a:txBody>
                    <a:bodyPr/>
                    <a:lstStyle/>
                    <a:p>
                      <a:endParaRPr lang="fr-FR" dirty="0"/>
                    </a:p>
                    <a:p>
                      <a:endParaRPr lang="fr-FR" dirty="0"/>
                    </a:p>
                  </a:txBody>
                  <a:tcPr/>
                </a:tc>
                <a:tc>
                  <a:txBody>
                    <a:bodyPr/>
                    <a:lstStyle/>
                    <a:p>
                      <a:endParaRPr lang="fr-FR" dirty="0"/>
                    </a:p>
                  </a:txBody>
                  <a:tcPr/>
                </a:tc>
                <a:extLst>
                  <a:ext uri="{0D108BD9-81ED-4DB2-BD59-A6C34878D82A}">
                    <a16:rowId xmlns:a16="http://schemas.microsoft.com/office/drawing/2014/main" val="1102909216"/>
                  </a:ext>
                </a:extLst>
              </a:tr>
              <a:tr h="370840">
                <a:tc>
                  <a:txBody>
                    <a:bodyPr/>
                    <a:lstStyle/>
                    <a:p>
                      <a:endParaRPr lang="fr-FR" dirty="0"/>
                    </a:p>
                    <a:p>
                      <a:endParaRPr lang="fr-FR" dirty="0"/>
                    </a:p>
                    <a:p>
                      <a:endParaRPr lang="fr-FR" dirty="0"/>
                    </a:p>
                    <a:p>
                      <a:endParaRPr lang="fr-FR" dirty="0"/>
                    </a:p>
                    <a:p>
                      <a:endParaRPr lang="fr-FR" dirty="0"/>
                    </a:p>
                    <a:p>
                      <a:endParaRPr lang="fr-FR" dirty="0"/>
                    </a:p>
                    <a:p>
                      <a:endParaRPr lang="fr-FR" dirty="0"/>
                    </a:p>
                    <a:p>
                      <a:endParaRPr lang="fr-FR" dirty="0"/>
                    </a:p>
                  </a:txBody>
                  <a:tcPr/>
                </a:tc>
                <a:tc>
                  <a:txBody>
                    <a:bodyPr/>
                    <a:lstStyle/>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txBody>
                  <a:tcPr/>
                </a:tc>
                <a:extLst>
                  <a:ext uri="{0D108BD9-81ED-4DB2-BD59-A6C34878D82A}">
                    <a16:rowId xmlns:a16="http://schemas.microsoft.com/office/drawing/2014/main" val="4160581784"/>
                  </a:ext>
                </a:extLst>
              </a:tr>
            </a:tbl>
          </a:graphicData>
        </a:graphic>
      </p:graphicFrame>
      <p:sp>
        <p:nvSpPr>
          <p:cNvPr id="8" name="ZoneTexte 7">
            <a:extLst>
              <a:ext uri="{FF2B5EF4-FFF2-40B4-BE49-F238E27FC236}">
                <a16:creationId xmlns:a16="http://schemas.microsoft.com/office/drawing/2014/main" id="{1D5BE09C-1C21-4BBC-8C02-3AA496A4E19E}"/>
              </a:ext>
            </a:extLst>
          </p:cNvPr>
          <p:cNvSpPr txBox="1"/>
          <p:nvPr/>
        </p:nvSpPr>
        <p:spPr>
          <a:xfrm>
            <a:off x="3829878" y="3688153"/>
            <a:ext cx="543339"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a:t>
            </a:r>
          </a:p>
        </p:txBody>
      </p:sp>
      <p:sp>
        <p:nvSpPr>
          <p:cNvPr id="9" name="ZoneTexte 8">
            <a:extLst>
              <a:ext uri="{FF2B5EF4-FFF2-40B4-BE49-F238E27FC236}">
                <a16:creationId xmlns:a16="http://schemas.microsoft.com/office/drawing/2014/main" id="{D1D79CB1-1FF6-483C-819B-62301A4DCF4A}"/>
              </a:ext>
            </a:extLst>
          </p:cNvPr>
          <p:cNvSpPr txBox="1"/>
          <p:nvPr/>
        </p:nvSpPr>
        <p:spPr>
          <a:xfrm>
            <a:off x="7818785" y="3688152"/>
            <a:ext cx="543339"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a:t>
            </a:r>
          </a:p>
        </p:txBody>
      </p:sp>
      <p:sp>
        <p:nvSpPr>
          <p:cNvPr id="10" name="ZoneTexte 9">
            <a:extLst>
              <a:ext uri="{FF2B5EF4-FFF2-40B4-BE49-F238E27FC236}">
                <a16:creationId xmlns:a16="http://schemas.microsoft.com/office/drawing/2014/main" id="{19565095-0D4E-46E2-8875-55E16B9396E7}"/>
              </a:ext>
            </a:extLst>
          </p:cNvPr>
          <p:cNvSpPr txBox="1"/>
          <p:nvPr/>
        </p:nvSpPr>
        <p:spPr>
          <a:xfrm>
            <a:off x="3301584" y="765840"/>
            <a:ext cx="799963"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était</a:t>
            </a:r>
          </a:p>
        </p:txBody>
      </p:sp>
      <p:sp>
        <p:nvSpPr>
          <p:cNvPr id="11" name="ZoneTexte 10">
            <a:extLst>
              <a:ext uri="{FF2B5EF4-FFF2-40B4-BE49-F238E27FC236}">
                <a16:creationId xmlns:a16="http://schemas.microsoft.com/office/drawing/2014/main" id="{68859EED-42F6-41D8-977D-8B65508C7906}"/>
              </a:ext>
            </a:extLst>
          </p:cNvPr>
          <p:cNvSpPr txBox="1"/>
          <p:nvPr/>
        </p:nvSpPr>
        <p:spPr>
          <a:xfrm>
            <a:off x="4074250" y="1309346"/>
            <a:ext cx="1589569"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est restée</a:t>
            </a:r>
          </a:p>
        </p:txBody>
      </p:sp>
      <p:sp>
        <p:nvSpPr>
          <p:cNvPr id="12" name="ZoneTexte 11">
            <a:extLst>
              <a:ext uri="{FF2B5EF4-FFF2-40B4-BE49-F238E27FC236}">
                <a16:creationId xmlns:a16="http://schemas.microsoft.com/office/drawing/2014/main" id="{9823CAC7-F3D8-4AD6-85ED-FB2DA83D3528}"/>
              </a:ext>
            </a:extLst>
          </p:cNvPr>
          <p:cNvSpPr txBox="1"/>
          <p:nvPr/>
        </p:nvSpPr>
        <p:spPr>
          <a:xfrm>
            <a:off x="2278185" y="1868765"/>
            <a:ext cx="1113183"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a</a:t>
            </a:r>
            <a:r>
              <a:rPr lang="fr-FR" sz="2300"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hurlé</a:t>
            </a:r>
            <a:endParaRPr lang="fr-FR" sz="2300" dirty="0">
              <a:latin typeface="Arial" panose="020B0604020202020204" pitchFamily="34" charset="0"/>
              <a:cs typeface="Arial" panose="020B0604020202020204" pitchFamily="34" charset="0"/>
            </a:endParaRPr>
          </a:p>
        </p:txBody>
      </p:sp>
      <p:sp>
        <p:nvSpPr>
          <p:cNvPr id="13" name="ZoneTexte 12">
            <a:extLst>
              <a:ext uri="{FF2B5EF4-FFF2-40B4-BE49-F238E27FC236}">
                <a16:creationId xmlns:a16="http://schemas.microsoft.com/office/drawing/2014/main" id="{F5706EC1-A4E9-4C9C-BFD2-D5DBE2ACC345}"/>
              </a:ext>
            </a:extLst>
          </p:cNvPr>
          <p:cNvSpPr txBox="1"/>
          <p:nvPr/>
        </p:nvSpPr>
        <p:spPr>
          <a:xfrm>
            <a:off x="3758287" y="1870042"/>
            <a:ext cx="390940"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a</a:t>
            </a:r>
          </a:p>
        </p:txBody>
      </p:sp>
      <p:sp>
        <p:nvSpPr>
          <p:cNvPr id="14" name="ZoneTexte 13">
            <a:extLst>
              <a:ext uri="{FF2B5EF4-FFF2-40B4-BE49-F238E27FC236}">
                <a16:creationId xmlns:a16="http://schemas.microsoft.com/office/drawing/2014/main" id="{1CAEC61A-5D04-419A-9F61-05435E7CBB92}"/>
              </a:ext>
            </a:extLst>
          </p:cNvPr>
          <p:cNvSpPr txBox="1"/>
          <p:nvPr/>
        </p:nvSpPr>
        <p:spPr>
          <a:xfrm>
            <a:off x="4711507" y="1869970"/>
            <a:ext cx="1401170"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renversé</a:t>
            </a:r>
          </a:p>
        </p:txBody>
      </p:sp>
      <p:sp>
        <p:nvSpPr>
          <p:cNvPr id="15" name="ZoneTexte 14">
            <a:extLst>
              <a:ext uri="{FF2B5EF4-FFF2-40B4-BE49-F238E27FC236}">
                <a16:creationId xmlns:a16="http://schemas.microsoft.com/office/drawing/2014/main" id="{1EC9CF4E-43BC-4E47-8001-F2F446667B51}"/>
              </a:ext>
            </a:extLst>
          </p:cNvPr>
          <p:cNvSpPr txBox="1"/>
          <p:nvPr/>
        </p:nvSpPr>
        <p:spPr>
          <a:xfrm>
            <a:off x="9872871" y="2415735"/>
            <a:ext cx="799963"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était</a:t>
            </a:r>
            <a:endParaRPr lang="fr-FR" sz="2300" dirty="0">
              <a:latin typeface="Arial" panose="020B0604020202020204" pitchFamily="34" charset="0"/>
              <a:cs typeface="Arial" panose="020B0604020202020204" pitchFamily="34" charset="0"/>
            </a:endParaRPr>
          </a:p>
        </p:txBody>
      </p:sp>
      <p:sp>
        <p:nvSpPr>
          <p:cNvPr id="16" name="ZoneTexte 15">
            <a:extLst>
              <a:ext uri="{FF2B5EF4-FFF2-40B4-BE49-F238E27FC236}">
                <a16:creationId xmlns:a16="http://schemas.microsoft.com/office/drawing/2014/main" id="{50CBB1CE-A5C3-44C8-95DB-1EA8FF08FBDB}"/>
              </a:ext>
            </a:extLst>
          </p:cNvPr>
          <p:cNvSpPr txBox="1"/>
          <p:nvPr/>
        </p:nvSpPr>
        <p:spPr>
          <a:xfrm>
            <a:off x="8197063" y="1869970"/>
            <a:ext cx="945756"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a</a:t>
            </a:r>
            <a:r>
              <a:rPr lang="fr-FR" sz="2300"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crié</a:t>
            </a:r>
            <a:endParaRPr lang="fr-FR" sz="2300" dirty="0">
              <a:latin typeface="Arial" panose="020B0604020202020204" pitchFamily="34" charset="0"/>
              <a:cs typeface="Arial" panose="020B0604020202020204" pitchFamily="34" charset="0"/>
            </a:endParaRPr>
          </a:p>
        </p:txBody>
      </p:sp>
      <p:sp>
        <p:nvSpPr>
          <p:cNvPr id="17" name="ZoneTexte 16">
            <a:extLst>
              <a:ext uri="{FF2B5EF4-FFF2-40B4-BE49-F238E27FC236}">
                <a16:creationId xmlns:a16="http://schemas.microsoft.com/office/drawing/2014/main" id="{1D1214A7-D3D4-48C8-AC7E-3198005EFBC2}"/>
              </a:ext>
            </a:extLst>
          </p:cNvPr>
          <p:cNvSpPr txBox="1"/>
          <p:nvPr/>
        </p:nvSpPr>
        <p:spPr>
          <a:xfrm>
            <a:off x="3863006" y="2415735"/>
            <a:ext cx="2054087"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est</a:t>
            </a:r>
            <a:r>
              <a:rPr lang="fr-FR" sz="2300"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demeurée</a:t>
            </a:r>
            <a:endParaRPr lang="fr-FR" sz="2300" dirty="0">
              <a:latin typeface="Arial" panose="020B0604020202020204" pitchFamily="34" charset="0"/>
              <a:cs typeface="Arial" panose="020B0604020202020204" pitchFamily="34" charset="0"/>
            </a:endParaRPr>
          </a:p>
        </p:txBody>
      </p:sp>
      <p:sp>
        <p:nvSpPr>
          <p:cNvPr id="18" name="ZoneTexte 17">
            <a:extLst>
              <a:ext uri="{FF2B5EF4-FFF2-40B4-BE49-F238E27FC236}">
                <a16:creationId xmlns:a16="http://schemas.microsoft.com/office/drawing/2014/main" id="{C2E5B338-15CD-4D08-9DE0-23B7232DB2AD}"/>
              </a:ext>
            </a:extLst>
          </p:cNvPr>
          <p:cNvSpPr txBox="1"/>
          <p:nvPr/>
        </p:nvSpPr>
        <p:spPr>
          <a:xfrm>
            <a:off x="3426984" y="3684654"/>
            <a:ext cx="1444486" cy="461665"/>
          </a:xfrm>
          <a:prstGeom prst="rect">
            <a:avLst/>
          </a:prstGeom>
          <a:solidFill>
            <a:srgbClr val="0070C0"/>
          </a:solidFill>
        </p:spPr>
        <p:txBody>
          <a:bodyPr wrap="square" rtlCol="0">
            <a:spAutoFit/>
          </a:bodyPr>
          <a:lstStyle/>
          <a:p>
            <a:pPr algn="ctr"/>
            <a:r>
              <a:rPr lang="fr-FR" sz="2400" dirty="0">
                <a:latin typeface="Arial" panose="020B0604020202020204" pitchFamily="34" charset="0"/>
                <a:cs typeface="Arial" panose="020B0604020202020204" pitchFamily="34" charset="0"/>
              </a:rPr>
              <a:t>imparfait</a:t>
            </a:r>
          </a:p>
        </p:txBody>
      </p:sp>
      <p:sp>
        <p:nvSpPr>
          <p:cNvPr id="19" name="ZoneTexte 18">
            <a:extLst>
              <a:ext uri="{FF2B5EF4-FFF2-40B4-BE49-F238E27FC236}">
                <a16:creationId xmlns:a16="http://schemas.microsoft.com/office/drawing/2014/main" id="{BB8F7FBA-749A-43D9-86BC-8F63198427D4}"/>
              </a:ext>
            </a:extLst>
          </p:cNvPr>
          <p:cNvSpPr txBox="1"/>
          <p:nvPr/>
        </p:nvSpPr>
        <p:spPr>
          <a:xfrm>
            <a:off x="7112299" y="3684654"/>
            <a:ext cx="2499649" cy="461665"/>
          </a:xfrm>
          <a:prstGeom prst="rect">
            <a:avLst/>
          </a:prstGeom>
          <a:solidFill>
            <a:srgbClr val="0070C0"/>
          </a:solidFill>
        </p:spPr>
        <p:txBody>
          <a:bodyPr wrap="square" rtlCol="0">
            <a:spAutoFit/>
          </a:bodyPr>
          <a:lstStyle/>
          <a:p>
            <a:pPr algn="ctr"/>
            <a:r>
              <a:rPr lang="fr-FR" sz="2400" dirty="0">
                <a:latin typeface="Arial" panose="020B0604020202020204" pitchFamily="34" charset="0"/>
                <a:cs typeface="Arial" panose="020B0604020202020204" pitchFamily="34" charset="0"/>
              </a:rPr>
              <a:t>passé composé</a:t>
            </a:r>
          </a:p>
        </p:txBody>
      </p:sp>
    </p:spTree>
    <p:extLst>
      <p:ext uri="{BB962C8B-B14F-4D97-AF65-F5344CB8AC3E}">
        <p14:creationId xmlns:p14="http://schemas.microsoft.com/office/powerpoint/2010/main" val="34549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9" presetClass="path" presetSubtype="0" accel="50000" decel="50000" fill="hold" grpId="1" nodeType="clickEffect">
                                  <p:stCondLst>
                                    <p:cond delay="0"/>
                                  </p:stCondLst>
                                  <p:childTnLst>
                                    <p:animMotion origin="layout" path="M 4.16667E-6 1.85185E-6 L 0.03203 0.52616 " pathEditMode="relative" rAng="0" ptsTypes="AA">
                                      <p:cBhvr>
                                        <p:cTn id="52" dur="2000" fill="hold"/>
                                        <p:tgtEl>
                                          <p:spTgt spid="10"/>
                                        </p:tgtEl>
                                        <p:attrNameLst>
                                          <p:attrName>ppt_x</p:attrName>
                                          <p:attrName>ppt_y</p:attrName>
                                        </p:attrNameLst>
                                      </p:cBhvr>
                                      <p:rCtr x="1602" y="26296"/>
                                    </p:animMotion>
                                  </p:childTnLst>
                                </p:cTn>
                              </p:par>
                            </p:childTnLst>
                          </p:cTn>
                        </p:par>
                      </p:childTnLst>
                    </p:cTn>
                  </p:par>
                  <p:par>
                    <p:cTn id="53" fill="hold">
                      <p:stCondLst>
                        <p:cond delay="indefinite"/>
                      </p:stCondLst>
                      <p:childTnLst>
                        <p:par>
                          <p:cTn id="54" fill="hold">
                            <p:stCondLst>
                              <p:cond delay="0"/>
                            </p:stCondLst>
                            <p:childTnLst>
                              <p:par>
                                <p:cTn id="55" presetID="42" presetClass="path" presetSubtype="0" accel="50000" decel="50000" fill="hold" grpId="1" nodeType="clickEffect">
                                  <p:stCondLst>
                                    <p:cond delay="0"/>
                                  </p:stCondLst>
                                  <p:childTnLst>
                                    <p:animMotion origin="layout" path="M 3.95833E-6 3.7037E-6 L 0.28828 0.43912 " pathEditMode="relative" rAng="0" ptsTypes="AA">
                                      <p:cBhvr>
                                        <p:cTn id="56" dur="2000" fill="hold"/>
                                        <p:tgtEl>
                                          <p:spTgt spid="11"/>
                                        </p:tgtEl>
                                        <p:attrNameLst>
                                          <p:attrName>ppt_x</p:attrName>
                                          <p:attrName>ppt_y</p:attrName>
                                        </p:attrNameLst>
                                      </p:cBhvr>
                                      <p:rCtr x="14414" y="21944"/>
                                    </p:animMotion>
                                  </p:childTnLst>
                                </p:cTn>
                              </p:par>
                            </p:childTnLst>
                          </p:cTn>
                        </p:par>
                      </p:childTnLst>
                    </p:cTn>
                  </p:par>
                  <p:par>
                    <p:cTn id="57" fill="hold">
                      <p:stCondLst>
                        <p:cond delay="indefinite"/>
                      </p:stCondLst>
                      <p:childTnLst>
                        <p:par>
                          <p:cTn id="58" fill="hold">
                            <p:stCondLst>
                              <p:cond delay="0"/>
                            </p:stCondLst>
                            <p:childTnLst>
                              <p:par>
                                <p:cTn id="59" presetID="22" presetClass="exit" presetSubtype="4" fill="hold" grpId="0" nodeType="clickEffect">
                                  <p:stCondLst>
                                    <p:cond delay="0"/>
                                  </p:stCondLst>
                                  <p:childTnLst>
                                    <p:animEffect transition="out" filter="wipe(down)">
                                      <p:cBhvr>
                                        <p:cTn id="60" dur="500"/>
                                        <p:tgtEl>
                                          <p:spTgt spid="8"/>
                                        </p:tgtEl>
                                      </p:cBhvr>
                                    </p:animEffect>
                                    <p:set>
                                      <p:cBhvr>
                                        <p:cTn id="61" dur="1" fill="hold">
                                          <p:stCondLst>
                                            <p:cond delay="499"/>
                                          </p:stCondLst>
                                        </p:cTn>
                                        <p:tgtEl>
                                          <p:spTgt spid="8"/>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2" presetClass="exit" presetSubtype="4" fill="hold" grpId="0" nodeType="clickEffect">
                                  <p:stCondLst>
                                    <p:cond delay="0"/>
                                  </p:stCondLst>
                                  <p:childTnLst>
                                    <p:animEffect transition="out" filter="wipe(down)">
                                      <p:cBhvr>
                                        <p:cTn id="65" dur="500"/>
                                        <p:tgtEl>
                                          <p:spTgt spid="9"/>
                                        </p:tgtEl>
                                      </p:cBhvr>
                                    </p:animEffect>
                                    <p:set>
                                      <p:cBhvr>
                                        <p:cTn id="66" dur="1" fill="hold">
                                          <p:stCondLst>
                                            <p:cond delay="499"/>
                                          </p:stCondLst>
                                        </p:cTn>
                                        <p:tgtEl>
                                          <p:spTgt spid="9"/>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ppt_x"/>
                                          </p:val>
                                        </p:tav>
                                        <p:tav tm="100000">
                                          <p:val>
                                            <p:strVal val="#ppt_x"/>
                                          </p:val>
                                        </p:tav>
                                      </p:tavLst>
                                    </p:anim>
                                    <p:anim calcmode="lin" valueType="num">
                                      <p:cBhvr additive="base">
                                        <p:cTn id="7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additive="base">
                                        <p:cTn id="77" dur="500" fill="hold"/>
                                        <p:tgtEl>
                                          <p:spTgt spid="19"/>
                                        </p:tgtEl>
                                        <p:attrNameLst>
                                          <p:attrName>ppt_x</p:attrName>
                                        </p:attrNameLst>
                                      </p:cBhvr>
                                      <p:tavLst>
                                        <p:tav tm="0">
                                          <p:val>
                                            <p:strVal val="#ppt_x"/>
                                          </p:val>
                                        </p:tav>
                                        <p:tav tm="100000">
                                          <p:val>
                                            <p:strVal val="#ppt_x"/>
                                          </p:val>
                                        </p:tav>
                                      </p:tavLst>
                                    </p:anim>
                                    <p:anim calcmode="lin" valueType="num">
                                      <p:cBhvr additive="base">
                                        <p:cTn id="7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path" presetSubtype="0" accel="50000" decel="50000" fill="hold" grpId="1" nodeType="clickEffect">
                                  <p:stCondLst>
                                    <p:cond delay="0"/>
                                  </p:stCondLst>
                                  <p:childTnLst>
                                    <p:animMotion origin="layout" path="M 2.70833E-6 3.7037E-6 L 0.45 0.42361 " pathEditMode="relative" rAng="0" ptsTypes="AA">
                                      <p:cBhvr>
                                        <p:cTn id="82" dur="2000" fill="hold"/>
                                        <p:tgtEl>
                                          <p:spTgt spid="12"/>
                                        </p:tgtEl>
                                        <p:attrNameLst>
                                          <p:attrName>ppt_x</p:attrName>
                                          <p:attrName>ppt_y</p:attrName>
                                        </p:attrNameLst>
                                      </p:cBhvr>
                                      <p:rCtr x="22500" y="21181"/>
                                    </p:animMotion>
                                  </p:childTnLst>
                                </p:cTn>
                              </p:par>
                            </p:childTnLst>
                          </p:cTn>
                        </p:par>
                      </p:childTnLst>
                    </p:cTn>
                  </p:par>
                  <p:par>
                    <p:cTn id="83" fill="hold">
                      <p:stCondLst>
                        <p:cond delay="indefinite"/>
                      </p:stCondLst>
                      <p:childTnLst>
                        <p:par>
                          <p:cTn id="84" fill="hold">
                            <p:stCondLst>
                              <p:cond delay="0"/>
                            </p:stCondLst>
                            <p:childTnLst>
                              <p:par>
                                <p:cTn id="85" presetID="49" presetClass="path" presetSubtype="0" accel="50000" decel="50000" fill="hold" grpId="1" nodeType="clickEffect">
                                  <p:stCondLst>
                                    <p:cond delay="0"/>
                                  </p:stCondLst>
                                  <p:childTnLst>
                                    <p:animMotion origin="layout" path="M 1.25E-6 4.07407E-6 L 0.33346 0.50393 " pathEditMode="relative" rAng="0" ptsTypes="AA">
                                      <p:cBhvr>
                                        <p:cTn id="86" dur="2000" fill="hold"/>
                                        <p:tgtEl>
                                          <p:spTgt spid="13"/>
                                        </p:tgtEl>
                                        <p:attrNameLst>
                                          <p:attrName>ppt_x</p:attrName>
                                          <p:attrName>ppt_y</p:attrName>
                                        </p:attrNameLst>
                                      </p:cBhvr>
                                      <p:rCtr x="16667" y="25185"/>
                                    </p:animMotion>
                                  </p:childTnLst>
                                </p:cTn>
                              </p:par>
                              <p:par>
                                <p:cTn id="87" presetID="49" presetClass="path" presetSubtype="0" accel="50000" decel="50000" fill="hold" grpId="1" nodeType="withEffect">
                                  <p:stCondLst>
                                    <p:cond delay="0"/>
                                  </p:stCondLst>
                                  <p:childTnLst>
                                    <p:animMotion origin="layout" path="M -0.00221 0.01551 L 0.27852 0.50417 " pathEditMode="relative" rAng="0" ptsTypes="AA">
                                      <p:cBhvr>
                                        <p:cTn id="88" dur="2000" fill="hold"/>
                                        <p:tgtEl>
                                          <p:spTgt spid="14"/>
                                        </p:tgtEl>
                                        <p:attrNameLst>
                                          <p:attrName>ppt_x</p:attrName>
                                          <p:attrName>ppt_y</p:attrName>
                                        </p:attrNameLst>
                                      </p:cBhvr>
                                      <p:rCtr x="14036" y="24421"/>
                                    </p:animMotion>
                                  </p:childTnLst>
                                </p:cTn>
                              </p:par>
                            </p:childTnLst>
                          </p:cTn>
                        </p:par>
                      </p:childTnLst>
                    </p:cTn>
                  </p:par>
                  <p:par>
                    <p:cTn id="89" fill="hold">
                      <p:stCondLst>
                        <p:cond delay="indefinite"/>
                      </p:stCondLst>
                      <p:childTnLst>
                        <p:par>
                          <p:cTn id="90" fill="hold">
                            <p:stCondLst>
                              <p:cond delay="0"/>
                            </p:stCondLst>
                            <p:childTnLst>
                              <p:par>
                                <p:cTn id="91" presetID="42" presetClass="path" presetSubtype="0" accel="50000" decel="50000" fill="hold" grpId="1" nodeType="clickEffect">
                                  <p:stCondLst>
                                    <p:cond delay="0"/>
                                  </p:stCondLst>
                                  <p:childTnLst>
                                    <p:animMotion origin="layout" path="M 2.29167E-6 -2.59259E-6 L -0.02722 0.57222 " pathEditMode="relative" rAng="0" ptsTypes="AA">
                                      <p:cBhvr>
                                        <p:cTn id="92" dur="2000" fill="hold"/>
                                        <p:tgtEl>
                                          <p:spTgt spid="16"/>
                                        </p:tgtEl>
                                        <p:attrNameLst>
                                          <p:attrName>ppt_x</p:attrName>
                                          <p:attrName>ppt_y</p:attrName>
                                        </p:attrNameLst>
                                      </p:cBhvr>
                                      <p:rCtr x="-1367" y="28611"/>
                                    </p:animMotion>
                                  </p:childTnLst>
                                </p:cTn>
                              </p:par>
                            </p:childTnLst>
                          </p:cTn>
                        </p:par>
                      </p:childTnLst>
                    </p:cTn>
                  </p:par>
                  <p:par>
                    <p:cTn id="93" fill="hold">
                      <p:stCondLst>
                        <p:cond delay="indefinite"/>
                      </p:stCondLst>
                      <p:childTnLst>
                        <p:par>
                          <p:cTn id="94" fill="hold">
                            <p:stCondLst>
                              <p:cond delay="0"/>
                            </p:stCondLst>
                            <p:childTnLst>
                              <p:par>
                                <p:cTn id="95" presetID="49" presetClass="path" presetSubtype="0" accel="50000" decel="50000" fill="hold" grpId="1" nodeType="clickEffect">
                                  <p:stCondLst>
                                    <p:cond delay="0"/>
                                  </p:stCondLst>
                                  <p:childTnLst>
                                    <p:animMotion origin="layout" path="M -1.66667E-6 2.59259E-6 L 0.28477 0.55625 " pathEditMode="relative" rAng="0" ptsTypes="AA">
                                      <p:cBhvr>
                                        <p:cTn id="96" dur="2000" fill="hold"/>
                                        <p:tgtEl>
                                          <p:spTgt spid="17"/>
                                        </p:tgtEl>
                                        <p:attrNameLst>
                                          <p:attrName>ppt_x</p:attrName>
                                          <p:attrName>ppt_y</p:attrName>
                                        </p:attrNameLst>
                                      </p:cBhvr>
                                      <p:rCtr x="14232" y="27801"/>
                                    </p:animMotion>
                                  </p:childTnLst>
                                </p:cTn>
                              </p:par>
                            </p:childTnLst>
                          </p:cTn>
                        </p:par>
                      </p:childTnLst>
                    </p:cTn>
                  </p:par>
                  <p:par>
                    <p:cTn id="97" fill="hold">
                      <p:stCondLst>
                        <p:cond delay="indefinite"/>
                      </p:stCondLst>
                      <p:childTnLst>
                        <p:par>
                          <p:cTn id="98" fill="hold">
                            <p:stCondLst>
                              <p:cond delay="0"/>
                            </p:stCondLst>
                            <p:childTnLst>
                              <p:par>
                                <p:cTn id="99" presetID="42" presetClass="path" presetSubtype="0" accel="50000" decel="50000" fill="hold" grpId="1" nodeType="clickEffect">
                                  <p:stCondLst>
                                    <p:cond delay="0"/>
                                  </p:stCondLst>
                                  <p:childTnLst>
                                    <p:animMotion origin="layout" path="M 1.875E-6 2.59259E-6 L -0.50222 0.375 " pathEditMode="relative" rAng="0" ptsTypes="AA">
                                      <p:cBhvr>
                                        <p:cTn id="100" dur="2000" fill="hold"/>
                                        <p:tgtEl>
                                          <p:spTgt spid="15"/>
                                        </p:tgtEl>
                                        <p:attrNameLst>
                                          <p:attrName>ppt_x</p:attrName>
                                          <p:attrName>ppt_y</p:attrName>
                                        </p:attrNameLst>
                                      </p:cBhvr>
                                      <p:rCtr x="-25117" y="1875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ACFBD4-F71A-4829-B048-A97289C1B8FF}"/>
              </a:ext>
            </a:extLst>
          </p:cNvPr>
          <p:cNvSpPr/>
          <p:nvPr/>
        </p:nvSpPr>
        <p:spPr>
          <a:xfrm>
            <a:off x="1630018" y="755916"/>
            <a:ext cx="9819860" cy="1938992"/>
          </a:xfrm>
          <a:prstGeom prst="rect">
            <a:avLst/>
          </a:prstGeom>
        </p:spPr>
        <p:txBody>
          <a:bodyPr wrap="square">
            <a:spAutoFit/>
          </a:bodyPr>
          <a:lstStyle/>
          <a:p>
            <a:pPr algn="just">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La maman était  en train d’apporter les plats du petit déjeuner, quand tout à coup, elle est restée immobile devant le père de Matilda. Puis elle a hurlé  et  a  tout renversé . Tout le monde  a crié  dans la maison.</a:t>
            </a:r>
          </a:p>
          <a:p>
            <a:pPr algn="just">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Seule Matilda est demeurée très calme, comme si elle était enfin heureuse.</a:t>
            </a:r>
          </a:p>
        </p:txBody>
      </p:sp>
      <p:pic>
        <p:nvPicPr>
          <p:cNvPr id="3" name="Image 2" descr="Recherche Chercher Trouver - Images vectorielles gratuites sur Pixabay">
            <a:extLst>
              <a:ext uri="{FF2B5EF4-FFF2-40B4-BE49-F238E27FC236}">
                <a16:creationId xmlns:a16="http://schemas.microsoft.com/office/drawing/2014/main" id="{0C99E83B-2FBD-4AEF-9755-28DD81E93CA3}"/>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40333" y="191186"/>
            <a:ext cx="1056587" cy="9204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 name="compImg" descr="Boy Exercice d'apprentissage de l'école Banque d'images - 33384901">
            <a:extLst>
              <a:ext uri="{FF2B5EF4-FFF2-40B4-BE49-F238E27FC236}">
                <a16:creationId xmlns:a16="http://schemas.microsoft.com/office/drawing/2014/main" id="{0E0B1CD7-D3CE-438E-9D33-79897CC39839}"/>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40333" y="1239412"/>
            <a:ext cx="1116000" cy="97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ZoneTexte 4">
            <a:extLst>
              <a:ext uri="{FF2B5EF4-FFF2-40B4-BE49-F238E27FC236}">
                <a16:creationId xmlns:a16="http://schemas.microsoft.com/office/drawing/2014/main" id="{B3D6D7A3-20E8-4F99-A2BE-8B9AD37ABAFD}"/>
              </a:ext>
            </a:extLst>
          </p:cNvPr>
          <p:cNvSpPr txBox="1"/>
          <p:nvPr/>
        </p:nvSpPr>
        <p:spPr>
          <a:xfrm>
            <a:off x="3664226" y="191186"/>
            <a:ext cx="5751444" cy="461665"/>
          </a:xfrm>
          <a:prstGeom prst="rect">
            <a:avLst/>
          </a:prstGeom>
          <a:solidFill>
            <a:schemeClr val="bg2"/>
          </a:solidFill>
        </p:spPr>
        <p:txBody>
          <a:bodyPr wrap="square" rtlCol="0">
            <a:spAutoFit/>
          </a:bodyPr>
          <a:lstStyle/>
          <a:p>
            <a:pPr algn="ctr"/>
            <a:r>
              <a:rPr lang="fr-FR" sz="2400" b="1" dirty="0">
                <a:latin typeface="Arial" panose="020B0604020202020204" pitchFamily="34" charset="0"/>
                <a:cs typeface="Arial" panose="020B0604020202020204" pitchFamily="34" charset="0"/>
              </a:rPr>
              <a:t>Analyse des circonstances de l’action</a:t>
            </a:r>
          </a:p>
        </p:txBody>
      </p:sp>
      <p:sp>
        <p:nvSpPr>
          <p:cNvPr id="6" name="Rectangle 5">
            <a:extLst>
              <a:ext uri="{FF2B5EF4-FFF2-40B4-BE49-F238E27FC236}">
                <a16:creationId xmlns:a16="http://schemas.microsoft.com/office/drawing/2014/main" id="{FD726433-CABA-4F4D-AABE-D19B9A35E917}"/>
              </a:ext>
            </a:extLst>
          </p:cNvPr>
          <p:cNvSpPr/>
          <p:nvPr/>
        </p:nvSpPr>
        <p:spPr>
          <a:xfrm>
            <a:off x="240333" y="2765685"/>
            <a:ext cx="11847443" cy="3416320"/>
          </a:xfrm>
          <a:prstGeom prst="rect">
            <a:avLst/>
          </a:prstGeom>
          <a:solidFill>
            <a:srgbClr val="D3EDF9"/>
          </a:solidFill>
        </p:spPr>
        <p:txBody>
          <a:bodyPr wrap="square">
            <a:spAutoFit/>
          </a:bodyPr>
          <a:lstStyle/>
          <a:p>
            <a:pPr algn="just">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 Retrouve le complément qui nous montre où se déroule l’action.</a:t>
            </a:r>
          </a:p>
          <a:p>
            <a:pPr algn="just">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_________________________________________________</a:t>
            </a:r>
          </a:p>
          <a:p>
            <a:pPr algn="just">
              <a:spcAft>
                <a:spcPts val="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 Sais-tu quand se déroule l’action ? Quel groupe de mots nous permet de le déduire ?_______________________________________</a:t>
            </a:r>
          </a:p>
          <a:p>
            <a:pPr algn="just">
              <a:spcAft>
                <a:spcPts val="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gn="just">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 Comment appelle-t-on le groupe de mot « tout à coup »? Quelle information apporte-t-il au texte ?</a:t>
            </a:r>
          </a:p>
          <a:p>
            <a:pPr algn="just">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_________________________________________________________</a:t>
            </a:r>
          </a:p>
        </p:txBody>
      </p:sp>
    </p:spTree>
    <p:extLst>
      <p:ext uri="{BB962C8B-B14F-4D97-AF65-F5344CB8AC3E}">
        <p14:creationId xmlns:p14="http://schemas.microsoft.com/office/powerpoint/2010/main" val="163668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ACFBD4-F71A-4829-B048-A97289C1B8FF}"/>
              </a:ext>
            </a:extLst>
          </p:cNvPr>
          <p:cNvSpPr/>
          <p:nvPr/>
        </p:nvSpPr>
        <p:spPr>
          <a:xfrm>
            <a:off x="1630018" y="749783"/>
            <a:ext cx="9819860" cy="1938992"/>
          </a:xfrm>
          <a:prstGeom prst="rect">
            <a:avLst/>
          </a:prstGeom>
        </p:spPr>
        <p:txBody>
          <a:bodyPr wrap="square">
            <a:spAutoFit/>
          </a:bodyPr>
          <a:lstStyle/>
          <a:p>
            <a:pPr algn="just">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La maman était  en train d’apporter les plats du petit déjeuner, quand tout à coup, elle est restée immobile  devant le père de Matilda. Puis elle a hurlé  et  a  tout renversé . Tout le monde  a crié  dans la maison.</a:t>
            </a:r>
          </a:p>
          <a:p>
            <a:pPr algn="just">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Seule, Matilda est demeurée très calme , comme si elle était enfin heureuse.</a:t>
            </a:r>
          </a:p>
        </p:txBody>
      </p:sp>
      <p:pic>
        <p:nvPicPr>
          <p:cNvPr id="3" name="Image 2" descr="Recherche Chercher Trouver - Images vectorielles gratuites sur Pixabay">
            <a:extLst>
              <a:ext uri="{FF2B5EF4-FFF2-40B4-BE49-F238E27FC236}">
                <a16:creationId xmlns:a16="http://schemas.microsoft.com/office/drawing/2014/main" id="{0C99E83B-2FBD-4AEF-9755-28DD81E93CA3}"/>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40333" y="191186"/>
            <a:ext cx="1056587" cy="9204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 name="compImg" descr="Boy Exercice d'apprentissage de l'école Banque d'images - 33384901">
            <a:extLst>
              <a:ext uri="{FF2B5EF4-FFF2-40B4-BE49-F238E27FC236}">
                <a16:creationId xmlns:a16="http://schemas.microsoft.com/office/drawing/2014/main" id="{0E0B1CD7-D3CE-438E-9D33-79897CC39839}"/>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40333" y="1239412"/>
            <a:ext cx="1116000" cy="97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ZoneTexte 4">
            <a:extLst>
              <a:ext uri="{FF2B5EF4-FFF2-40B4-BE49-F238E27FC236}">
                <a16:creationId xmlns:a16="http://schemas.microsoft.com/office/drawing/2014/main" id="{B3D6D7A3-20E8-4F99-A2BE-8B9AD37ABAFD}"/>
              </a:ext>
            </a:extLst>
          </p:cNvPr>
          <p:cNvSpPr txBox="1"/>
          <p:nvPr/>
        </p:nvSpPr>
        <p:spPr>
          <a:xfrm>
            <a:off x="3664226" y="150692"/>
            <a:ext cx="5751444" cy="461665"/>
          </a:xfrm>
          <a:prstGeom prst="rect">
            <a:avLst/>
          </a:prstGeom>
          <a:solidFill>
            <a:schemeClr val="bg2"/>
          </a:solidFill>
        </p:spPr>
        <p:txBody>
          <a:bodyPr wrap="square" rtlCol="0">
            <a:spAutoFit/>
          </a:bodyPr>
          <a:lstStyle/>
          <a:p>
            <a:pPr algn="ctr"/>
            <a:r>
              <a:rPr lang="fr-FR" sz="2400" b="1" dirty="0">
                <a:latin typeface="Arial" panose="020B0604020202020204" pitchFamily="34" charset="0"/>
                <a:ea typeface="Calibri" panose="020F0502020204030204" pitchFamily="34" charset="0"/>
                <a:cs typeface="Arial" panose="020B0604020202020204" pitchFamily="34" charset="0"/>
              </a:rPr>
              <a:t>Analyse du vocabulaire</a:t>
            </a:r>
          </a:p>
        </p:txBody>
      </p:sp>
      <p:sp>
        <p:nvSpPr>
          <p:cNvPr id="7" name="Ellipse 6">
            <a:extLst>
              <a:ext uri="{FF2B5EF4-FFF2-40B4-BE49-F238E27FC236}">
                <a16:creationId xmlns:a16="http://schemas.microsoft.com/office/drawing/2014/main" id="{E5184F46-5295-4659-AEB8-7EED2DE3763A}"/>
              </a:ext>
            </a:extLst>
          </p:cNvPr>
          <p:cNvSpPr/>
          <p:nvPr/>
        </p:nvSpPr>
        <p:spPr>
          <a:xfrm>
            <a:off x="1097280" y="3003231"/>
            <a:ext cx="4336111" cy="2178369"/>
          </a:xfrm>
          <a:prstGeom prst="ellipse">
            <a:avLst/>
          </a:prstGeom>
          <a:solidFill>
            <a:srgbClr val="FBD1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chemeClr val="tx1"/>
                </a:solidFill>
                <a:latin typeface="Arial" panose="020B0604020202020204" pitchFamily="34" charset="0"/>
                <a:cs typeface="Arial" panose="020B0604020202020204" pitchFamily="34" charset="0"/>
              </a:rPr>
              <a:t>bruit</a:t>
            </a:r>
          </a:p>
        </p:txBody>
      </p:sp>
      <p:sp>
        <p:nvSpPr>
          <p:cNvPr id="8" name="Ellipse 7">
            <a:extLst>
              <a:ext uri="{FF2B5EF4-FFF2-40B4-BE49-F238E27FC236}">
                <a16:creationId xmlns:a16="http://schemas.microsoft.com/office/drawing/2014/main" id="{5714228A-7142-4E9F-8582-BF0A199E1DFF}"/>
              </a:ext>
            </a:extLst>
          </p:cNvPr>
          <p:cNvSpPr/>
          <p:nvPr/>
        </p:nvSpPr>
        <p:spPr>
          <a:xfrm>
            <a:off x="7246670" y="3080041"/>
            <a:ext cx="4338000" cy="2178369"/>
          </a:xfrm>
          <a:prstGeom prst="ellipse">
            <a:avLst/>
          </a:prstGeom>
          <a:solidFill>
            <a:srgbClr val="FBD1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chemeClr val="tx1"/>
                </a:solidFill>
                <a:latin typeface="Arial" panose="020B0604020202020204" pitchFamily="34" charset="0"/>
                <a:cs typeface="Arial" panose="020B0604020202020204" pitchFamily="34" charset="0"/>
              </a:rPr>
              <a:t>immobilité</a:t>
            </a:r>
          </a:p>
        </p:txBody>
      </p:sp>
      <p:sp>
        <p:nvSpPr>
          <p:cNvPr id="9" name="ZoneTexte 8">
            <a:extLst>
              <a:ext uri="{FF2B5EF4-FFF2-40B4-BE49-F238E27FC236}">
                <a16:creationId xmlns:a16="http://schemas.microsoft.com/office/drawing/2014/main" id="{C5D7F155-D611-4E32-A5C9-DB77D6A29F41}"/>
              </a:ext>
            </a:extLst>
          </p:cNvPr>
          <p:cNvSpPr txBox="1"/>
          <p:nvPr/>
        </p:nvSpPr>
        <p:spPr>
          <a:xfrm>
            <a:off x="2201575" y="1461330"/>
            <a:ext cx="1119630"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a hurlé</a:t>
            </a:r>
          </a:p>
        </p:txBody>
      </p:sp>
      <p:sp>
        <p:nvSpPr>
          <p:cNvPr id="10" name="ZoneTexte 9">
            <a:extLst>
              <a:ext uri="{FF2B5EF4-FFF2-40B4-BE49-F238E27FC236}">
                <a16:creationId xmlns:a16="http://schemas.microsoft.com/office/drawing/2014/main" id="{57FFFCCA-C15F-49BD-932B-319AEE11523C}"/>
              </a:ext>
            </a:extLst>
          </p:cNvPr>
          <p:cNvSpPr txBox="1"/>
          <p:nvPr/>
        </p:nvSpPr>
        <p:spPr>
          <a:xfrm>
            <a:off x="3698253" y="1474978"/>
            <a:ext cx="390940"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a</a:t>
            </a:r>
          </a:p>
        </p:txBody>
      </p:sp>
      <p:sp>
        <p:nvSpPr>
          <p:cNvPr id="11" name="ZoneTexte 10">
            <a:extLst>
              <a:ext uri="{FF2B5EF4-FFF2-40B4-BE49-F238E27FC236}">
                <a16:creationId xmlns:a16="http://schemas.microsoft.com/office/drawing/2014/main" id="{ED17188B-8336-43C6-A24D-F85F9F736B4D}"/>
              </a:ext>
            </a:extLst>
          </p:cNvPr>
          <p:cNvSpPr txBox="1"/>
          <p:nvPr/>
        </p:nvSpPr>
        <p:spPr>
          <a:xfrm>
            <a:off x="4659523" y="1461330"/>
            <a:ext cx="1416424"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renversé</a:t>
            </a:r>
            <a:endParaRPr lang="fr-FR" sz="2300" dirty="0">
              <a:latin typeface="Arial" panose="020B0604020202020204" pitchFamily="34" charset="0"/>
              <a:cs typeface="Arial" panose="020B0604020202020204" pitchFamily="34" charset="0"/>
            </a:endParaRPr>
          </a:p>
        </p:txBody>
      </p:sp>
      <p:sp>
        <p:nvSpPr>
          <p:cNvPr id="12" name="ZoneTexte 11">
            <a:extLst>
              <a:ext uri="{FF2B5EF4-FFF2-40B4-BE49-F238E27FC236}">
                <a16:creationId xmlns:a16="http://schemas.microsoft.com/office/drawing/2014/main" id="{A4B9E9C8-1A22-40E3-8F86-EB63AE63E124}"/>
              </a:ext>
            </a:extLst>
          </p:cNvPr>
          <p:cNvSpPr txBox="1"/>
          <p:nvPr/>
        </p:nvSpPr>
        <p:spPr>
          <a:xfrm>
            <a:off x="8160016" y="1474978"/>
            <a:ext cx="945756" cy="446276"/>
          </a:xfrm>
          <a:prstGeom prst="rect">
            <a:avLst/>
          </a:prstGeom>
          <a:solidFill>
            <a:schemeClr val="accent1">
              <a:lumMod val="20000"/>
              <a:lumOff val="80000"/>
            </a:schemeClr>
          </a:solidFill>
        </p:spPr>
        <p:txBody>
          <a:bodyPr wrap="square" rtlCol="0">
            <a:spAutoFit/>
          </a:bodyPr>
          <a:lstStyle/>
          <a:p>
            <a:r>
              <a:rPr lang="fr-FR" sz="2300" dirty="0">
                <a:latin typeface="Arial" panose="020B0604020202020204" pitchFamily="34" charset="0"/>
                <a:cs typeface="Arial" panose="020B0604020202020204" pitchFamily="34" charset="0"/>
              </a:rPr>
              <a:t>a crié</a:t>
            </a:r>
          </a:p>
        </p:txBody>
      </p:sp>
      <p:sp>
        <p:nvSpPr>
          <p:cNvPr id="13" name="ZoneTexte 12">
            <a:extLst>
              <a:ext uri="{FF2B5EF4-FFF2-40B4-BE49-F238E27FC236}">
                <a16:creationId xmlns:a16="http://schemas.microsoft.com/office/drawing/2014/main" id="{6DF8BC47-FBBC-4D18-97B1-FCF8F7BE417B}"/>
              </a:ext>
            </a:extLst>
          </p:cNvPr>
          <p:cNvSpPr txBox="1"/>
          <p:nvPr/>
        </p:nvSpPr>
        <p:spPr>
          <a:xfrm>
            <a:off x="5562192" y="1111654"/>
            <a:ext cx="1429455" cy="446276"/>
          </a:xfrm>
          <a:prstGeom prst="rect">
            <a:avLst/>
          </a:prstGeom>
          <a:solidFill>
            <a:schemeClr val="accent1">
              <a:lumMod val="20000"/>
              <a:lumOff val="80000"/>
            </a:schemeClr>
          </a:solidFill>
        </p:spPr>
        <p:txBody>
          <a:bodyPr wrap="square" rtlCol="0">
            <a:spAutoFit/>
          </a:bodyPr>
          <a:lstStyle/>
          <a:p>
            <a:r>
              <a:rPr lang="fr-FR" sz="2300" dirty="0">
                <a:latin typeface="Arial" panose="020B0604020202020204" pitchFamily="34" charset="0"/>
                <a:cs typeface="Arial" panose="020B0604020202020204" pitchFamily="34" charset="0"/>
              </a:rPr>
              <a:t>immobile</a:t>
            </a:r>
          </a:p>
        </p:txBody>
      </p:sp>
      <p:sp>
        <p:nvSpPr>
          <p:cNvPr id="14" name="ZoneTexte 13">
            <a:extLst>
              <a:ext uri="{FF2B5EF4-FFF2-40B4-BE49-F238E27FC236}">
                <a16:creationId xmlns:a16="http://schemas.microsoft.com/office/drawing/2014/main" id="{92D9045A-CA67-431B-B248-43FFDB89B553}"/>
              </a:ext>
            </a:extLst>
          </p:cNvPr>
          <p:cNvSpPr txBox="1"/>
          <p:nvPr/>
        </p:nvSpPr>
        <p:spPr>
          <a:xfrm>
            <a:off x="3786177" y="1817794"/>
            <a:ext cx="2082450"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est demeurée</a:t>
            </a:r>
          </a:p>
        </p:txBody>
      </p:sp>
      <p:sp>
        <p:nvSpPr>
          <p:cNvPr id="15" name="ZoneTexte 14">
            <a:extLst>
              <a:ext uri="{FF2B5EF4-FFF2-40B4-BE49-F238E27FC236}">
                <a16:creationId xmlns:a16="http://schemas.microsoft.com/office/drawing/2014/main" id="{B7AC4447-539D-405E-8A5E-1DC072659B75}"/>
              </a:ext>
            </a:extLst>
          </p:cNvPr>
          <p:cNvSpPr txBox="1"/>
          <p:nvPr/>
        </p:nvSpPr>
        <p:spPr>
          <a:xfrm>
            <a:off x="6482687" y="1851879"/>
            <a:ext cx="1048581"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calme</a:t>
            </a:r>
            <a:endParaRPr lang="fr-FR" sz="2300" dirty="0">
              <a:latin typeface="Arial" panose="020B0604020202020204" pitchFamily="34" charset="0"/>
              <a:cs typeface="Arial" panose="020B0604020202020204" pitchFamily="34" charset="0"/>
            </a:endParaRPr>
          </a:p>
        </p:txBody>
      </p:sp>
      <p:sp>
        <p:nvSpPr>
          <p:cNvPr id="16" name="ZoneTexte 15">
            <a:extLst>
              <a:ext uri="{FF2B5EF4-FFF2-40B4-BE49-F238E27FC236}">
                <a16:creationId xmlns:a16="http://schemas.microsoft.com/office/drawing/2014/main" id="{723432B7-1896-4B4A-ABC6-82E1B800C43F}"/>
              </a:ext>
            </a:extLst>
          </p:cNvPr>
          <p:cNvSpPr txBox="1"/>
          <p:nvPr/>
        </p:nvSpPr>
        <p:spPr>
          <a:xfrm>
            <a:off x="4018733" y="1111654"/>
            <a:ext cx="1543459" cy="446276"/>
          </a:xfrm>
          <a:prstGeom prst="rect">
            <a:avLst/>
          </a:prstGeom>
          <a:solidFill>
            <a:schemeClr val="accent1">
              <a:lumMod val="20000"/>
              <a:lumOff val="80000"/>
            </a:schemeClr>
          </a:solidFill>
        </p:spPr>
        <p:txBody>
          <a:bodyPr wrap="square" rtlCol="0">
            <a:spAutoFit/>
          </a:bodyPr>
          <a:lstStyle/>
          <a:p>
            <a:r>
              <a:rPr lang="fr-FR" sz="2300" dirty="0">
                <a:latin typeface="Arial" panose="020B0604020202020204" pitchFamily="34" charset="0"/>
                <a:cs typeface="Arial" panose="020B0604020202020204" pitchFamily="34" charset="0"/>
              </a:rPr>
              <a:t>est restée</a:t>
            </a:r>
          </a:p>
        </p:txBody>
      </p:sp>
      <p:sp>
        <p:nvSpPr>
          <p:cNvPr id="17" name="ZoneTexte 16">
            <a:extLst>
              <a:ext uri="{FF2B5EF4-FFF2-40B4-BE49-F238E27FC236}">
                <a16:creationId xmlns:a16="http://schemas.microsoft.com/office/drawing/2014/main" id="{39619B5C-1B7A-4F05-8062-7C771D22FBB9}"/>
              </a:ext>
            </a:extLst>
          </p:cNvPr>
          <p:cNvSpPr txBox="1"/>
          <p:nvPr/>
        </p:nvSpPr>
        <p:spPr>
          <a:xfrm>
            <a:off x="768626" y="5618588"/>
            <a:ext cx="10881360" cy="461665"/>
          </a:xfrm>
          <a:prstGeom prst="rect">
            <a:avLst/>
          </a:prstGeom>
          <a:solidFill>
            <a:schemeClr val="bg2"/>
          </a:solidFill>
        </p:spPr>
        <p:txBody>
          <a:bodyPr wrap="square" rtlCol="0">
            <a:spAutoFit/>
          </a:bodyPr>
          <a:lstStyle/>
          <a:p>
            <a:pPr algn="ctr"/>
            <a:r>
              <a:rPr lang="fr-FR" sz="2400" dirty="0">
                <a:latin typeface="Arial" panose="020B0604020202020204" pitchFamily="34" charset="0"/>
                <a:cs typeface="Arial" panose="020B0604020202020204" pitchFamily="34" charset="0"/>
              </a:rPr>
              <a:t>En quoi le comportement de Matilda s’oppose-t-il à celui de ses parents ?</a:t>
            </a:r>
            <a:endParaRPr lang="fr-FR" dirty="0"/>
          </a:p>
        </p:txBody>
      </p:sp>
    </p:spTree>
    <p:extLst>
      <p:ext uri="{BB962C8B-B14F-4D97-AF65-F5344CB8AC3E}">
        <p14:creationId xmlns:p14="http://schemas.microsoft.com/office/powerpoint/2010/main" val="1733279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1.45833E-6 1.11111E-6 L -0.06094 0.30185 " pathEditMode="relative" rAng="0" ptsTypes="AA">
                                      <p:cBhvr>
                                        <p:cTn id="12" dur="2000" fill="hold"/>
                                        <p:tgtEl>
                                          <p:spTgt spid="9"/>
                                        </p:tgtEl>
                                        <p:attrNameLst>
                                          <p:attrName>ppt_x</p:attrName>
                                          <p:attrName>ppt_y</p:attrName>
                                        </p:attrNameLst>
                                      </p:cBhvr>
                                      <p:rCtr x="-3047" y="15093"/>
                                    </p:animMotion>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1" nodeType="clickEffect">
                                  <p:stCondLst>
                                    <p:cond delay="0"/>
                                  </p:stCondLst>
                                  <p:childTnLst>
                                    <p:animMotion origin="layout" path="M -1.04167E-6 -1.11111E-6 L -0.02591 0.24931 " pathEditMode="relative" rAng="0" ptsTypes="AA">
                                      <p:cBhvr>
                                        <p:cTn id="26" dur="2000" fill="hold"/>
                                        <p:tgtEl>
                                          <p:spTgt spid="10"/>
                                        </p:tgtEl>
                                        <p:attrNameLst>
                                          <p:attrName>ppt_x</p:attrName>
                                          <p:attrName>ppt_y</p:attrName>
                                        </p:attrNameLst>
                                      </p:cBhvr>
                                      <p:rCtr x="-1302" y="12454"/>
                                    </p:animMotion>
                                  </p:childTnLst>
                                </p:cTn>
                              </p:par>
                              <p:par>
                                <p:cTn id="27" presetID="42" presetClass="path" presetSubtype="0" accel="50000" decel="50000" fill="hold" grpId="1" nodeType="withEffect">
                                  <p:stCondLst>
                                    <p:cond delay="0"/>
                                  </p:stCondLst>
                                  <p:childTnLst>
                                    <p:animMotion origin="layout" path="M -4.375E-6 7.40741E-7 L -0.0802 0.25324 " pathEditMode="relative" rAng="0" ptsTypes="AA">
                                      <p:cBhvr>
                                        <p:cTn id="28" dur="2000" fill="hold"/>
                                        <p:tgtEl>
                                          <p:spTgt spid="11"/>
                                        </p:tgtEl>
                                        <p:attrNameLst>
                                          <p:attrName>ppt_x</p:attrName>
                                          <p:attrName>ppt_y</p:attrName>
                                        </p:attrNameLst>
                                      </p:cBhvr>
                                      <p:rCtr x="-4010" y="12662"/>
                                    </p:animMotion>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grpId="1" nodeType="clickEffect">
                                  <p:stCondLst>
                                    <p:cond delay="0"/>
                                  </p:stCondLst>
                                  <p:childTnLst>
                                    <p:animMotion origin="layout" path="M -2.91667E-6 1.11111E-6 L -0.44804 0.44421 " pathEditMode="relative" rAng="0" ptsTypes="AA">
                                      <p:cBhvr>
                                        <p:cTn id="38" dur="2000" fill="hold"/>
                                        <p:tgtEl>
                                          <p:spTgt spid="12"/>
                                        </p:tgtEl>
                                        <p:attrNameLst>
                                          <p:attrName>ppt_x</p:attrName>
                                          <p:attrName>ppt_y</p:attrName>
                                        </p:attrNameLst>
                                      </p:cBhvr>
                                      <p:rCtr x="-22409" y="22199"/>
                                    </p:animMotion>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9" presetClass="path" presetSubtype="0" accel="50000" decel="50000" fill="hold" grpId="1" nodeType="clickEffect">
                                  <p:stCondLst>
                                    <p:cond delay="0"/>
                                  </p:stCondLst>
                                  <p:childTnLst>
                                    <p:animMotion origin="layout" path="M 1.45833E-6 -4.44444E-6 L 0.30221 0.34561 " pathEditMode="relative" rAng="0" ptsTypes="AA">
                                      <p:cBhvr>
                                        <p:cTn id="48" dur="2000" fill="hold"/>
                                        <p:tgtEl>
                                          <p:spTgt spid="16"/>
                                        </p:tgtEl>
                                        <p:attrNameLst>
                                          <p:attrName>ppt_x</p:attrName>
                                          <p:attrName>ppt_y</p:attrName>
                                        </p:attrNameLst>
                                      </p:cBhvr>
                                      <p:rCtr x="15104" y="17269"/>
                                    </p:animMotion>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ppt_x"/>
                                          </p:val>
                                        </p:tav>
                                        <p:tav tm="100000">
                                          <p:val>
                                            <p:strVal val="#ppt_x"/>
                                          </p:val>
                                        </p:tav>
                                      </p:tavLst>
                                    </p:anim>
                                    <p:anim calcmode="lin" valueType="num">
                                      <p:cBhvr additive="base">
                                        <p:cTn id="5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9" presetClass="path" presetSubtype="0" accel="50000" decel="50000" fill="hold" grpId="1" nodeType="clickEffect">
                                  <p:stCondLst>
                                    <p:cond delay="0"/>
                                  </p:stCondLst>
                                  <p:childTnLst>
                                    <p:animMotion origin="layout" path="M -3.75E-6 -4.44444E-6 L 0.37396 0.35232 " pathEditMode="relative" rAng="0" ptsTypes="AA">
                                      <p:cBhvr>
                                        <p:cTn id="58" dur="2000" fill="hold"/>
                                        <p:tgtEl>
                                          <p:spTgt spid="13"/>
                                        </p:tgtEl>
                                        <p:attrNameLst>
                                          <p:attrName>ppt_x</p:attrName>
                                          <p:attrName>ppt_y</p:attrName>
                                        </p:attrNameLst>
                                      </p:cBhvr>
                                      <p:rCtr x="18698" y="17616"/>
                                    </p:animMotion>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ppt_x"/>
                                          </p:val>
                                        </p:tav>
                                        <p:tav tm="100000">
                                          <p:val>
                                            <p:strVal val="#ppt_x"/>
                                          </p:val>
                                        </p:tav>
                                      </p:tavLst>
                                    </p:anim>
                                    <p:anim calcmode="lin" valueType="num">
                                      <p:cBhvr additive="base">
                                        <p:cTn id="6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9" presetClass="path" presetSubtype="0" accel="50000" decel="50000" fill="hold" grpId="1" nodeType="clickEffect">
                                  <p:stCondLst>
                                    <p:cond delay="0"/>
                                  </p:stCondLst>
                                  <p:childTnLst>
                                    <p:animMotion origin="layout" path="M -2.70833E-6 4.44444E-6 L 0.29336 0.39444 " pathEditMode="relative" rAng="0" ptsTypes="AA">
                                      <p:cBhvr>
                                        <p:cTn id="68" dur="2000" fill="hold"/>
                                        <p:tgtEl>
                                          <p:spTgt spid="14"/>
                                        </p:tgtEl>
                                        <p:attrNameLst>
                                          <p:attrName>ppt_x</p:attrName>
                                          <p:attrName>ppt_y</p:attrName>
                                        </p:attrNameLst>
                                      </p:cBhvr>
                                      <p:rCtr x="14661" y="19722"/>
                                    </p:animMotion>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9" presetClass="path" presetSubtype="0" accel="50000" decel="50000" fill="hold" grpId="1" nodeType="clickEffect">
                                  <p:stCondLst>
                                    <p:cond delay="0"/>
                                  </p:stCondLst>
                                  <p:childTnLst>
                                    <p:animMotion origin="layout" path="M -3.125E-6 3.7037E-6 L 0.2806 0.39745 " pathEditMode="relative" rAng="0" ptsTypes="AA">
                                      <p:cBhvr>
                                        <p:cTn id="78" dur="2000" fill="hold"/>
                                        <p:tgtEl>
                                          <p:spTgt spid="15"/>
                                        </p:tgtEl>
                                        <p:attrNameLst>
                                          <p:attrName>ppt_x</p:attrName>
                                          <p:attrName>ppt_y</p:attrName>
                                        </p:attrNameLst>
                                      </p:cBhvr>
                                      <p:rCtr x="14023" y="19861"/>
                                    </p:animMotion>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additive="base">
                                        <p:cTn id="83" dur="500" fill="hold"/>
                                        <p:tgtEl>
                                          <p:spTgt spid="17"/>
                                        </p:tgtEl>
                                        <p:attrNameLst>
                                          <p:attrName>ppt_x</p:attrName>
                                        </p:attrNameLst>
                                      </p:cBhvr>
                                      <p:tavLst>
                                        <p:tav tm="0">
                                          <p:val>
                                            <p:strVal val="#ppt_x"/>
                                          </p:val>
                                        </p:tav>
                                        <p:tav tm="100000">
                                          <p:val>
                                            <p:strVal val="#ppt_x"/>
                                          </p:val>
                                        </p:tav>
                                      </p:tavLst>
                                    </p:anim>
                                    <p:anim calcmode="lin" valueType="num">
                                      <p:cBhvr additive="base">
                                        <p:cTn id="8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65ED9D2-BA3A-40A8-A77E-2B00210F16A6}"/>
              </a:ext>
            </a:extLst>
          </p:cNvPr>
          <p:cNvSpPr txBox="1"/>
          <p:nvPr/>
        </p:nvSpPr>
        <p:spPr>
          <a:xfrm>
            <a:off x="614596" y="2301787"/>
            <a:ext cx="10962807" cy="1815882"/>
          </a:xfrm>
          <a:prstGeom prst="rect">
            <a:avLst/>
          </a:prstGeom>
          <a:solidFill>
            <a:schemeClr val="accent4">
              <a:lumMod val="20000"/>
              <a:lumOff val="80000"/>
            </a:schemeClr>
          </a:solidFill>
        </p:spPr>
        <p:txBody>
          <a:bodyPr wrap="square" rtlCol="0">
            <a:spAutoFit/>
          </a:bodyPr>
          <a:lstStyle/>
          <a:p>
            <a:pPr algn="ctr"/>
            <a:r>
              <a:rPr lang="fr-FR" sz="2800" dirty="0">
                <a:latin typeface="Arial" panose="020B0604020202020204" pitchFamily="34" charset="0"/>
                <a:cs typeface="Arial" panose="020B0604020202020204" pitchFamily="34" charset="0"/>
              </a:rPr>
              <a:t>Orthographe</a:t>
            </a:r>
          </a:p>
          <a:p>
            <a:pPr algn="ctr"/>
            <a:endParaRPr lang="fr-FR" sz="2800" dirty="0">
              <a:latin typeface="Arial" panose="020B0604020202020204" pitchFamily="34" charset="0"/>
              <a:cs typeface="Arial" panose="020B0604020202020204" pitchFamily="34" charset="0"/>
            </a:endParaRPr>
          </a:p>
          <a:p>
            <a:pPr algn="ctr"/>
            <a:r>
              <a:rPr lang="fr-FR" sz="2800" dirty="0">
                <a:latin typeface="Arial" panose="020B0604020202020204" pitchFamily="34" charset="0"/>
                <a:cs typeface="Arial" panose="020B0604020202020204" pitchFamily="34" charset="0"/>
              </a:rPr>
              <a:t>J’apprends à corriger et à mémoriser pour écrire sans faire d’erreurs</a:t>
            </a:r>
          </a:p>
          <a:p>
            <a:pPr algn="ctr"/>
            <a:endParaRPr lang="fr-F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7369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echerche Chercher Trouver - Images vectorielles gratuites sur Pixabay">
            <a:extLst>
              <a:ext uri="{FF2B5EF4-FFF2-40B4-BE49-F238E27FC236}">
                <a16:creationId xmlns:a16="http://schemas.microsoft.com/office/drawing/2014/main" id="{12457A2A-7A31-43D0-AE1C-D7BE09B83D6E}"/>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61003" y="192894"/>
            <a:ext cx="1056587" cy="9204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Image 5">
            <a:extLst>
              <a:ext uri="{FF2B5EF4-FFF2-40B4-BE49-F238E27FC236}">
                <a16:creationId xmlns:a16="http://schemas.microsoft.com/office/drawing/2014/main" id="{DF1F3738-2939-4251-A1D5-B7F0F62994A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371416" y="31902"/>
            <a:ext cx="7169785" cy="2159635"/>
          </a:xfrm>
          <a:prstGeom prst="rect">
            <a:avLst/>
          </a:prstGeom>
          <a:noFill/>
          <a:ln>
            <a:noFill/>
          </a:ln>
        </p:spPr>
      </p:pic>
      <p:cxnSp>
        <p:nvCxnSpPr>
          <p:cNvPr id="9" name="Connecteur droit 8">
            <a:extLst>
              <a:ext uri="{FF2B5EF4-FFF2-40B4-BE49-F238E27FC236}">
                <a16:creationId xmlns:a16="http://schemas.microsoft.com/office/drawing/2014/main" id="{CAE1B0BA-33D8-49F1-A106-1DD5F4F45CAD}"/>
              </a:ext>
            </a:extLst>
          </p:cNvPr>
          <p:cNvCxnSpPr/>
          <p:nvPr/>
        </p:nvCxnSpPr>
        <p:spPr>
          <a:xfrm>
            <a:off x="1575389" y="524652"/>
            <a:ext cx="1298713"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178061D0-01BD-477E-AE4C-1D7E563C57F7}"/>
              </a:ext>
            </a:extLst>
          </p:cNvPr>
          <p:cNvCxnSpPr>
            <a:cxnSpLocks/>
          </p:cNvCxnSpPr>
          <p:nvPr/>
        </p:nvCxnSpPr>
        <p:spPr>
          <a:xfrm>
            <a:off x="3428999" y="554847"/>
            <a:ext cx="907774"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05F41E58-3168-4C8B-9561-F288CFC9248A}"/>
              </a:ext>
            </a:extLst>
          </p:cNvPr>
          <p:cNvCxnSpPr>
            <a:cxnSpLocks/>
          </p:cNvCxnSpPr>
          <p:nvPr/>
        </p:nvCxnSpPr>
        <p:spPr>
          <a:xfrm>
            <a:off x="5226297" y="600359"/>
            <a:ext cx="940905"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89FE9384-F98E-4393-BE9F-ABCD934ECC89}"/>
              </a:ext>
            </a:extLst>
          </p:cNvPr>
          <p:cNvCxnSpPr>
            <a:cxnSpLocks/>
          </p:cNvCxnSpPr>
          <p:nvPr/>
        </p:nvCxnSpPr>
        <p:spPr>
          <a:xfrm>
            <a:off x="6881190" y="604050"/>
            <a:ext cx="1040296"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1E23A5C2-1CC1-4FE2-98CF-62CEC8796997}"/>
              </a:ext>
            </a:extLst>
          </p:cNvPr>
          <p:cNvCxnSpPr>
            <a:cxnSpLocks/>
          </p:cNvCxnSpPr>
          <p:nvPr/>
        </p:nvCxnSpPr>
        <p:spPr>
          <a:xfrm>
            <a:off x="3218620" y="1247768"/>
            <a:ext cx="1010479"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72E310CF-4DC1-4926-9A61-B3D273560A1D}"/>
              </a:ext>
            </a:extLst>
          </p:cNvPr>
          <p:cNvCxnSpPr>
            <a:cxnSpLocks/>
          </p:cNvCxnSpPr>
          <p:nvPr/>
        </p:nvCxnSpPr>
        <p:spPr>
          <a:xfrm>
            <a:off x="4894990" y="1247768"/>
            <a:ext cx="1000541"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4418C08B-5E2E-4F63-94A6-1F9FC88B595A}"/>
              </a:ext>
            </a:extLst>
          </p:cNvPr>
          <p:cNvCxnSpPr>
            <a:cxnSpLocks/>
          </p:cNvCxnSpPr>
          <p:nvPr/>
        </p:nvCxnSpPr>
        <p:spPr>
          <a:xfrm>
            <a:off x="7265500" y="1247768"/>
            <a:ext cx="1073426"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A259A784-B3AB-4A5A-8634-3D01C3FD2D20}"/>
              </a:ext>
            </a:extLst>
          </p:cNvPr>
          <p:cNvCxnSpPr/>
          <p:nvPr/>
        </p:nvCxnSpPr>
        <p:spPr>
          <a:xfrm>
            <a:off x="3882886" y="1923628"/>
            <a:ext cx="1298713"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pic>
        <p:nvPicPr>
          <p:cNvPr id="23" name="Image 22">
            <a:extLst>
              <a:ext uri="{FF2B5EF4-FFF2-40B4-BE49-F238E27FC236}">
                <a16:creationId xmlns:a16="http://schemas.microsoft.com/office/drawing/2014/main" id="{635524C4-3093-471D-B235-38D83483EEEB}"/>
              </a:ext>
            </a:extLst>
          </p:cNvPr>
          <p:cNvPicPr/>
          <p:nvPr/>
        </p:nvPicPr>
        <p:blipFill rotWithShape="1">
          <a:blip r:embed="rId4" cstate="print">
            <a:extLst>
              <a:ext uri="{28A0092B-C50C-407E-A947-70E740481C1C}">
                <a14:useLocalDpi xmlns:a14="http://schemas.microsoft.com/office/drawing/2010/main" val="0"/>
              </a:ext>
            </a:extLst>
          </a:blip>
          <a:srcRect t="7720" b="10718"/>
          <a:stretch/>
        </p:blipFill>
        <p:spPr bwMode="auto">
          <a:xfrm>
            <a:off x="5372072" y="2152781"/>
            <a:ext cx="6645910" cy="2314575"/>
          </a:xfrm>
          <a:prstGeom prst="rect">
            <a:avLst/>
          </a:prstGeom>
          <a:noFill/>
          <a:ln>
            <a:noFill/>
          </a:ln>
          <a:extLst>
            <a:ext uri="{53640926-AAD7-44D8-BBD7-CCE9431645EC}">
              <a14:shadowObscured xmlns:a14="http://schemas.microsoft.com/office/drawing/2010/main"/>
            </a:ext>
          </a:extLst>
        </p:spPr>
      </p:pic>
      <p:cxnSp>
        <p:nvCxnSpPr>
          <p:cNvPr id="24" name="Connecteur droit 23">
            <a:extLst>
              <a:ext uri="{FF2B5EF4-FFF2-40B4-BE49-F238E27FC236}">
                <a16:creationId xmlns:a16="http://schemas.microsoft.com/office/drawing/2014/main" id="{16F035C3-2083-4665-BE46-6A246E1A1363}"/>
              </a:ext>
            </a:extLst>
          </p:cNvPr>
          <p:cNvCxnSpPr>
            <a:cxnSpLocks/>
          </p:cNvCxnSpPr>
          <p:nvPr/>
        </p:nvCxnSpPr>
        <p:spPr>
          <a:xfrm>
            <a:off x="5372072" y="2767205"/>
            <a:ext cx="1217572"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C545AEB5-1C77-4CE3-9EE5-240D8D333A18}"/>
              </a:ext>
            </a:extLst>
          </p:cNvPr>
          <p:cNvCxnSpPr>
            <a:cxnSpLocks/>
          </p:cNvCxnSpPr>
          <p:nvPr/>
        </p:nvCxnSpPr>
        <p:spPr>
          <a:xfrm>
            <a:off x="7338388" y="2767205"/>
            <a:ext cx="854765"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890A3BE3-9D89-4543-B4CF-8385330C971E}"/>
              </a:ext>
            </a:extLst>
          </p:cNvPr>
          <p:cNvCxnSpPr>
            <a:cxnSpLocks/>
          </p:cNvCxnSpPr>
          <p:nvPr/>
        </p:nvCxnSpPr>
        <p:spPr>
          <a:xfrm>
            <a:off x="9356035" y="2767205"/>
            <a:ext cx="854766"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7E0CD6BA-72D7-4EDB-B4C1-7A357FF8A97D}"/>
              </a:ext>
            </a:extLst>
          </p:cNvPr>
          <p:cNvCxnSpPr>
            <a:cxnSpLocks/>
          </p:cNvCxnSpPr>
          <p:nvPr/>
        </p:nvCxnSpPr>
        <p:spPr>
          <a:xfrm>
            <a:off x="6096000" y="3529207"/>
            <a:ext cx="987288"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3D8F7211-6C6A-45F2-8C8E-A3DC8D459C84}"/>
              </a:ext>
            </a:extLst>
          </p:cNvPr>
          <p:cNvCxnSpPr>
            <a:cxnSpLocks/>
          </p:cNvCxnSpPr>
          <p:nvPr/>
        </p:nvCxnSpPr>
        <p:spPr>
          <a:xfrm flipV="1">
            <a:off x="8925338" y="3494447"/>
            <a:ext cx="1086679" cy="1738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33" name="Connecteur droit 32">
            <a:extLst>
              <a:ext uri="{FF2B5EF4-FFF2-40B4-BE49-F238E27FC236}">
                <a16:creationId xmlns:a16="http://schemas.microsoft.com/office/drawing/2014/main" id="{802DAF72-6868-4425-9C62-5D53F0CB4823}"/>
              </a:ext>
            </a:extLst>
          </p:cNvPr>
          <p:cNvCxnSpPr/>
          <p:nvPr/>
        </p:nvCxnSpPr>
        <p:spPr>
          <a:xfrm>
            <a:off x="10719269" y="3503137"/>
            <a:ext cx="1298713"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34" name="Connecteur droit 33">
            <a:extLst>
              <a:ext uri="{FF2B5EF4-FFF2-40B4-BE49-F238E27FC236}">
                <a16:creationId xmlns:a16="http://schemas.microsoft.com/office/drawing/2014/main" id="{586C4DC8-21C3-4E9A-88F8-4AED5AD52BCA}"/>
              </a:ext>
            </a:extLst>
          </p:cNvPr>
          <p:cNvCxnSpPr>
            <a:cxnSpLocks/>
          </p:cNvCxnSpPr>
          <p:nvPr/>
        </p:nvCxnSpPr>
        <p:spPr>
          <a:xfrm>
            <a:off x="6563134" y="4248950"/>
            <a:ext cx="1630019"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36" name="Connecteur droit 35">
            <a:extLst>
              <a:ext uri="{FF2B5EF4-FFF2-40B4-BE49-F238E27FC236}">
                <a16:creationId xmlns:a16="http://schemas.microsoft.com/office/drawing/2014/main" id="{6791DCED-3816-446D-8EF5-2D9EBF29771C}"/>
              </a:ext>
            </a:extLst>
          </p:cNvPr>
          <p:cNvCxnSpPr/>
          <p:nvPr/>
        </p:nvCxnSpPr>
        <p:spPr>
          <a:xfrm>
            <a:off x="9468677" y="4191814"/>
            <a:ext cx="1298713" cy="0"/>
          </a:xfrm>
          <a:prstGeom prst="line">
            <a:avLst/>
          </a:prstGeom>
          <a:ln w="57150">
            <a:solidFill>
              <a:srgbClr val="5828E0"/>
            </a:solidFill>
          </a:ln>
        </p:spPr>
        <p:style>
          <a:lnRef idx="1">
            <a:schemeClr val="accent1"/>
          </a:lnRef>
          <a:fillRef idx="0">
            <a:schemeClr val="accent1"/>
          </a:fillRef>
          <a:effectRef idx="0">
            <a:schemeClr val="accent1"/>
          </a:effectRef>
          <a:fontRef idx="minor">
            <a:schemeClr val="tx1"/>
          </a:fontRef>
        </p:style>
      </p:cxnSp>
      <p:cxnSp>
        <p:nvCxnSpPr>
          <p:cNvPr id="37" name="Connecteur droit 36">
            <a:extLst>
              <a:ext uri="{FF2B5EF4-FFF2-40B4-BE49-F238E27FC236}">
                <a16:creationId xmlns:a16="http://schemas.microsoft.com/office/drawing/2014/main" id="{EFC411C4-3844-4FB8-9E5D-D039BD330F44}"/>
              </a:ext>
            </a:extLst>
          </p:cNvPr>
          <p:cNvCxnSpPr>
            <a:cxnSpLocks/>
          </p:cNvCxnSpPr>
          <p:nvPr/>
        </p:nvCxnSpPr>
        <p:spPr>
          <a:xfrm flipV="1">
            <a:off x="7301942" y="3511827"/>
            <a:ext cx="1000541" cy="1738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F5BE6878-58AA-48E0-B7D3-8637B8584713}"/>
              </a:ext>
            </a:extLst>
          </p:cNvPr>
          <p:cNvCxnSpPr>
            <a:cxnSpLocks/>
          </p:cNvCxnSpPr>
          <p:nvPr/>
        </p:nvCxnSpPr>
        <p:spPr>
          <a:xfrm flipV="1">
            <a:off x="1552188" y="1219199"/>
            <a:ext cx="1000541" cy="1738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pic>
        <p:nvPicPr>
          <p:cNvPr id="40" name="Picture 4">
            <a:extLst>
              <a:ext uri="{FF2B5EF4-FFF2-40B4-BE49-F238E27FC236}">
                <a16:creationId xmlns:a16="http://schemas.microsoft.com/office/drawing/2014/main" id="{99D36A88-4F88-4CF9-AAB6-B893A030A3D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71399" b="6947"/>
          <a:stretch/>
        </p:blipFill>
        <p:spPr bwMode="auto">
          <a:xfrm>
            <a:off x="0" y="4571534"/>
            <a:ext cx="12128959" cy="20773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0824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mpImg" descr="Boy Exercice d'apprentissage de l'école Banque d'images - 33384901">
            <a:extLst>
              <a:ext uri="{FF2B5EF4-FFF2-40B4-BE49-F238E27FC236}">
                <a16:creationId xmlns:a16="http://schemas.microsoft.com/office/drawing/2014/main" id="{BADCB27B-8D25-4806-A473-AEC9A732DE8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569" y="107276"/>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2E111BBA-2534-4587-8D5A-30F007CCD3F0}"/>
              </a:ext>
            </a:extLst>
          </p:cNvPr>
          <p:cNvSpPr txBox="1"/>
          <p:nvPr/>
        </p:nvSpPr>
        <p:spPr>
          <a:xfrm>
            <a:off x="5374385" y="331306"/>
            <a:ext cx="1647229" cy="461665"/>
          </a:xfrm>
          <a:prstGeom prst="rect">
            <a:avLst/>
          </a:prstGeom>
          <a:solidFill>
            <a:schemeClr val="bg2"/>
          </a:solidFill>
        </p:spPr>
        <p:txBody>
          <a:bodyPr wrap="square" rtlCol="0">
            <a:spAutoFit/>
          </a:bodyPr>
          <a:lstStyle/>
          <a:p>
            <a:pPr algn="ctr"/>
            <a:r>
              <a:rPr lang="fr-FR" sz="2400" b="1" dirty="0">
                <a:latin typeface="Arial" panose="020B0604020202020204" pitchFamily="34" charset="0"/>
                <a:cs typeface="Arial" panose="020B0604020202020204" pitchFamily="34" charset="0"/>
              </a:rPr>
              <a:t>Dictée</a:t>
            </a:r>
          </a:p>
        </p:txBody>
      </p:sp>
      <p:pic>
        <p:nvPicPr>
          <p:cNvPr id="5" name="Picture 4">
            <a:extLst>
              <a:ext uri="{FF2B5EF4-FFF2-40B4-BE49-F238E27FC236}">
                <a16:creationId xmlns:a16="http://schemas.microsoft.com/office/drawing/2014/main" id="{6BB268B9-0189-431A-99EB-835F1EF0602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4010"/>
          <a:stretch/>
        </p:blipFill>
        <p:spPr bwMode="auto">
          <a:xfrm>
            <a:off x="31520" y="1828800"/>
            <a:ext cx="12128959" cy="3975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7278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4210619-0E42-4447-9059-369C00681230}"/>
              </a:ext>
            </a:extLst>
          </p:cNvPr>
          <p:cNvSpPr txBox="1"/>
          <p:nvPr/>
        </p:nvSpPr>
        <p:spPr>
          <a:xfrm>
            <a:off x="1082474" y="1721704"/>
            <a:ext cx="10217871" cy="3785652"/>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Pour terminer</a:t>
            </a:r>
          </a:p>
          <a:p>
            <a:endParaRPr lang="fr-FR" sz="2400" dirty="0">
              <a:latin typeface="Arial" panose="020B0604020202020204" pitchFamily="34" charset="0"/>
              <a:cs typeface="Arial" panose="020B0604020202020204" pitchFamily="34" charset="0"/>
            </a:endParaRP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Je vous propose un exercice d’analyse grammaticale.</a:t>
            </a:r>
          </a:p>
          <a:p>
            <a:endParaRPr lang="fr-FR" sz="2400" dirty="0">
              <a:latin typeface="Arial" panose="020B0604020202020204" pitchFamily="34" charset="0"/>
              <a:cs typeface="Arial" panose="020B0604020202020204" pitchFamily="34" charset="0"/>
            </a:endParaRPr>
          </a:p>
          <a:p>
            <a:pPr algn="ctr"/>
            <a:r>
              <a:rPr lang="fr-FR" sz="2400" b="1" dirty="0">
                <a:latin typeface="Arial" panose="020B0604020202020204" pitchFamily="34" charset="0"/>
                <a:cs typeface="Arial" panose="020B0604020202020204" pitchFamily="34" charset="0"/>
              </a:rPr>
              <a:t>Il y a longtemps, la petite fille de cinq ans lisait des livres .</a:t>
            </a:r>
          </a:p>
          <a:p>
            <a:pPr algn="ctr"/>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1/ Trouve le verbe et le sujet.</a:t>
            </a:r>
          </a:p>
          <a:p>
            <a:r>
              <a:rPr lang="fr-FR" sz="2400" dirty="0">
                <a:latin typeface="Arial" panose="020B0604020202020204" pitchFamily="34" charset="0"/>
                <a:cs typeface="Arial" panose="020B0604020202020204" pitchFamily="34" charset="0"/>
              </a:rPr>
              <a:t>2/ À quel temps est conjugué le verbe ? </a:t>
            </a:r>
          </a:p>
          <a:p>
            <a:r>
              <a:rPr lang="fr-FR" sz="2400" dirty="0">
                <a:latin typeface="Arial" panose="020B0604020202020204" pitchFamily="34" charset="0"/>
                <a:cs typeface="Arial" panose="020B0604020202020204" pitchFamily="34" charset="0"/>
              </a:rPr>
              <a:t>3/ Trouve le complément circonstanciel. Quelle circonstance indique-t-il ?</a:t>
            </a:r>
          </a:p>
        </p:txBody>
      </p:sp>
    </p:spTree>
    <p:extLst>
      <p:ext uri="{BB962C8B-B14F-4D97-AF65-F5344CB8AC3E}">
        <p14:creationId xmlns:p14="http://schemas.microsoft.com/office/powerpoint/2010/main" val="2750501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62BA484F-8FBB-4FB6-8085-63F7D544E7B0}"/>
              </a:ext>
            </a:extLst>
          </p:cNvPr>
          <p:cNvSpPr txBox="1"/>
          <p:nvPr/>
        </p:nvSpPr>
        <p:spPr>
          <a:xfrm>
            <a:off x="1755913" y="345036"/>
            <a:ext cx="8561794" cy="461665"/>
          </a:xfrm>
          <a:prstGeom prst="rect">
            <a:avLst/>
          </a:prstGeom>
          <a:solidFill>
            <a:schemeClr val="accent1">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Analyse grammaticale</a:t>
            </a:r>
          </a:p>
        </p:txBody>
      </p:sp>
      <p:sp>
        <p:nvSpPr>
          <p:cNvPr id="5" name="ZoneTexte 4">
            <a:extLst>
              <a:ext uri="{FF2B5EF4-FFF2-40B4-BE49-F238E27FC236}">
                <a16:creationId xmlns:a16="http://schemas.microsoft.com/office/drawing/2014/main" id="{01FB4ACF-0F80-4B7D-8B0F-E10A3148D8E8}"/>
              </a:ext>
            </a:extLst>
          </p:cNvPr>
          <p:cNvSpPr txBox="1"/>
          <p:nvPr/>
        </p:nvSpPr>
        <p:spPr>
          <a:xfrm>
            <a:off x="1940230" y="1720840"/>
            <a:ext cx="8193159" cy="3416320"/>
          </a:xfrm>
          <a:prstGeom prst="rect">
            <a:avLst/>
          </a:prstGeom>
          <a:solidFill>
            <a:schemeClr val="bg1">
              <a:lumMod val="95000"/>
            </a:schemeClr>
          </a:solidFill>
        </p:spPr>
        <p:txBody>
          <a:bodyPr wrap="square" rtlCol="0">
            <a:spAutoFit/>
          </a:bodyPr>
          <a:lstStyle/>
          <a:p>
            <a:pPr marL="285750" indent="-28575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Lecture d’un texte</a:t>
            </a:r>
          </a:p>
          <a:p>
            <a:pPr algn="just"/>
            <a:r>
              <a:rPr lang="fr-FR" sz="2400" dirty="0">
                <a:latin typeface="Arial" panose="020B0604020202020204" pitchFamily="34" charset="0"/>
                <a:cs typeface="Arial" panose="020B0604020202020204" pitchFamily="34" charset="0"/>
              </a:rPr>
              <a:t>- Comprendre un texte en le remettant dans l’ordre</a:t>
            </a:r>
          </a:p>
          <a:p>
            <a:pPr algn="just"/>
            <a:r>
              <a:rPr lang="fr-FR" sz="2400" dirty="0">
                <a:latin typeface="Arial" panose="020B0604020202020204" pitchFamily="34" charset="0"/>
                <a:cs typeface="Arial" panose="020B0604020202020204" pitchFamily="34" charset="0"/>
              </a:rPr>
              <a:t>- Répondre à des questions</a:t>
            </a:r>
          </a:p>
          <a:p>
            <a:pPr algn="just"/>
            <a:endParaRPr lang="fr-FR"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Grammaire</a:t>
            </a:r>
          </a:p>
          <a:p>
            <a:pPr algn="just"/>
            <a:r>
              <a:rPr lang="fr-FR" sz="2400" dirty="0">
                <a:latin typeface="Arial" panose="020B0604020202020204" pitchFamily="34" charset="0"/>
                <a:cs typeface="Arial" panose="020B0604020202020204" pitchFamily="34" charset="0"/>
              </a:rPr>
              <a:t>- Apprendre à analyser un texte</a:t>
            </a:r>
          </a:p>
          <a:p>
            <a:pPr algn="just"/>
            <a:endParaRPr lang="fr-FR"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Dictée</a:t>
            </a:r>
          </a:p>
          <a:p>
            <a:pPr algn="just"/>
            <a:r>
              <a:rPr lang="fr-FR" sz="2400" dirty="0">
                <a:latin typeface="Arial" panose="020B0604020202020204" pitchFamily="34" charset="0"/>
                <a:cs typeface="Arial" panose="020B0604020202020204" pitchFamily="34" charset="0"/>
              </a:rPr>
              <a:t>- Apprendre à corriger les erreurs</a:t>
            </a:r>
          </a:p>
        </p:txBody>
      </p:sp>
    </p:spTree>
    <p:extLst>
      <p:ext uri="{BB962C8B-B14F-4D97-AF65-F5344CB8AC3E}">
        <p14:creationId xmlns:p14="http://schemas.microsoft.com/office/powerpoint/2010/main" val="415234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6A389E0-EEF4-414B-BFA8-AC18BD17A43A}"/>
              </a:ext>
            </a:extLst>
          </p:cNvPr>
          <p:cNvSpPr txBox="1"/>
          <p:nvPr/>
        </p:nvSpPr>
        <p:spPr>
          <a:xfrm>
            <a:off x="2806889" y="2770496"/>
            <a:ext cx="6578221" cy="523220"/>
          </a:xfrm>
          <a:prstGeom prst="rect">
            <a:avLst/>
          </a:prstGeom>
          <a:solidFill>
            <a:schemeClr val="accent4">
              <a:lumMod val="20000"/>
              <a:lumOff val="80000"/>
            </a:schemeClr>
          </a:solidFill>
        </p:spPr>
        <p:txBody>
          <a:bodyPr wrap="square" rtlCol="0">
            <a:spAutoFit/>
          </a:bodyPr>
          <a:lstStyle/>
          <a:p>
            <a:pPr algn="ctr"/>
            <a:r>
              <a:rPr lang="fr-FR" sz="2800" dirty="0">
                <a:latin typeface="Arial" panose="020B0604020202020204" pitchFamily="34" charset="0"/>
                <a:cs typeface="Arial" panose="020B0604020202020204" pitchFamily="34" charset="0"/>
              </a:rPr>
              <a:t>Lecture : je lis et je comprends</a:t>
            </a:r>
          </a:p>
        </p:txBody>
      </p:sp>
      <p:graphicFrame>
        <p:nvGraphicFramePr>
          <p:cNvPr id="3" name="Diagramme 2">
            <a:extLst>
              <a:ext uri="{FF2B5EF4-FFF2-40B4-BE49-F238E27FC236}">
                <a16:creationId xmlns:a16="http://schemas.microsoft.com/office/drawing/2014/main" id="{90A30E11-42E8-40A9-9D3A-C38987F09704}"/>
              </a:ext>
            </a:extLst>
          </p:cNvPr>
          <p:cNvGraphicFramePr/>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365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echerche Chercher Trouver - Images vectorielles gratuites sur Pixabay">
            <a:extLst>
              <a:ext uri="{FF2B5EF4-FFF2-40B4-BE49-F238E27FC236}">
                <a16:creationId xmlns:a16="http://schemas.microsoft.com/office/drawing/2014/main" id="{AC8AA22D-8843-438D-AB85-C73B2DB8F2A1}"/>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55178" y="126905"/>
            <a:ext cx="864000" cy="864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ZoneTexte 5">
            <a:extLst>
              <a:ext uri="{FF2B5EF4-FFF2-40B4-BE49-F238E27FC236}">
                <a16:creationId xmlns:a16="http://schemas.microsoft.com/office/drawing/2014/main" id="{CC19E94A-2A2D-417C-9DC7-B376B5D65DE4}"/>
              </a:ext>
            </a:extLst>
          </p:cNvPr>
          <p:cNvSpPr txBox="1"/>
          <p:nvPr/>
        </p:nvSpPr>
        <p:spPr>
          <a:xfrm>
            <a:off x="1295995" y="62736"/>
            <a:ext cx="10604897" cy="461665"/>
          </a:xfrm>
          <a:prstGeom prst="rect">
            <a:avLst/>
          </a:prstGeom>
          <a:solidFill>
            <a:schemeClr val="bg2"/>
          </a:solidFill>
        </p:spPr>
        <p:txBody>
          <a:bodyPr wrap="square" rtlCol="0">
            <a:spAutoFit/>
          </a:bodyPr>
          <a:lstStyle/>
          <a:p>
            <a:pPr algn="ctr"/>
            <a:r>
              <a:rPr lang="fr-FR" sz="2400" b="1" dirty="0">
                <a:latin typeface="Arial" panose="020B0604020202020204" pitchFamily="34" charset="0"/>
                <a:cs typeface="Arial" panose="020B0604020202020204" pitchFamily="34" charset="0"/>
              </a:rPr>
              <a:t>Voici tous les titres des livres que l’on a rencontrés durant nos séances</a:t>
            </a:r>
          </a:p>
        </p:txBody>
      </p:sp>
      <p:sp>
        <p:nvSpPr>
          <p:cNvPr id="8" name="ZoneTexte 7">
            <a:extLst>
              <a:ext uri="{FF2B5EF4-FFF2-40B4-BE49-F238E27FC236}">
                <a16:creationId xmlns:a16="http://schemas.microsoft.com/office/drawing/2014/main" id="{60D2DAD6-5F99-466F-9820-088E3FA4D062}"/>
              </a:ext>
            </a:extLst>
          </p:cNvPr>
          <p:cNvSpPr txBox="1"/>
          <p:nvPr/>
        </p:nvSpPr>
        <p:spPr>
          <a:xfrm>
            <a:off x="3342442" y="600580"/>
            <a:ext cx="5517201" cy="369332"/>
          </a:xfrm>
          <a:prstGeom prst="rect">
            <a:avLst/>
          </a:prstGeom>
          <a:solidFill>
            <a:srgbClr val="D3EDF9"/>
          </a:solidFill>
        </p:spPr>
        <p:txBody>
          <a:bodyPr wrap="square" rtlCol="0">
            <a:spAutoFit/>
          </a:bodyPr>
          <a:lstStyle/>
          <a:p>
            <a:pPr algn="ctr"/>
            <a:r>
              <a:rPr lang="fr-FR" i="1" dirty="0">
                <a:latin typeface="Arial" panose="020B0604020202020204" pitchFamily="34" charset="0"/>
                <a:ea typeface="Calibri" panose="020F0502020204030204" pitchFamily="34" charset="0"/>
                <a:cs typeface="Arial" panose="020B0604020202020204" pitchFamily="34" charset="0"/>
              </a:rPr>
              <a:t>Mademoiselle-Sauve qui peut </a:t>
            </a:r>
            <a:r>
              <a:rPr lang="fr-FR" dirty="0">
                <a:latin typeface="Arial" panose="020B0604020202020204" pitchFamily="34" charset="0"/>
                <a:ea typeface="Calibri" panose="020F0502020204030204" pitchFamily="34" charset="0"/>
                <a:cs typeface="Arial" panose="020B0604020202020204" pitchFamily="34" charset="0"/>
              </a:rPr>
              <a:t>de Philippe Corentin</a:t>
            </a:r>
            <a:endParaRPr lang="fr-FR" dirty="0"/>
          </a:p>
        </p:txBody>
      </p:sp>
      <p:sp>
        <p:nvSpPr>
          <p:cNvPr id="9" name="ZoneTexte 8">
            <a:extLst>
              <a:ext uri="{FF2B5EF4-FFF2-40B4-BE49-F238E27FC236}">
                <a16:creationId xmlns:a16="http://schemas.microsoft.com/office/drawing/2014/main" id="{FF8E790B-1E34-4B6B-A914-733C9BDE754D}"/>
              </a:ext>
            </a:extLst>
          </p:cNvPr>
          <p:cNvSpPr txBox="1"/>
          <p:nvPr/>
        </p:nvSpPr>
        <p:spPr>
          <a:xfrm>
            <a:off x="5491960" y="1080105"/>
            <a:ext cx="5144664" cy="369332"/>
          </a:xfrm>
          <a:prstGeom prst="rect">
            <a:avLst/>
          </a:prstGeom>
          <a:solidFill>
            <a:srgbClr val="EBE1EA"/>
          </a:solidFill>
        </p:spPr>
        <p:txBody>
          <a:bodyPr wrap="square" rtlCol="0">
            <a:spAutoFit/>
          </a:bodyPr>
          <a:lstStyle/>
          <a:p>
            <a:pPr algn="ctr"/>
            <a:r>
              <a:rPr lang="fr-FR" i="1" dirty="0">
                <a:latin typeface="Arial" panose="020B0604020202020204" pitchFamily="34" charset="0"/>
                <a:ea typeface="Calibri" panose="020F0502020204030204" pitchFamily="34" charset="0"/>
                <a:cs typeface="Arial" panose="020B0604020202020204" pitchFamily="34" charset="0"/>
              </a:rPr>
              <a:t>Léo Corbeau et Gaspard Renard</a:t>
            </a:r>
            <a:r>
              <a:rPr lang="fr-FR" dirty="0">
                <a:latin typeface="Arial" panose="020B0604020202020204" pitchFamily="34" charset="0"/>
                <a:ea typeface="Calibri" panose="020F0502020204030204" pitchFamily="34" charset="0"/>
                <a:cs typeface="Arial" panose="020B0604020202020204" pitchFamily="34" charset="0"/>
              </a:rPr>
              <a:t> d’Olga </a:t>
            </a:r>
            <a:r>
              <a:rPr lang="fr-FR" dirty="0" err="1">
                <a:latin typeface="Arial" panose="020B0604020202020204" pitchFamily="34" charset="0"/>
                <a:ea typeface="Calibri" panose="020F0502020204030204" pitchFamily="34" charset="0"/>
                <a:cs typeface="Arial" panose="020B0604020202020204" pitchFamily="34" charset="0"/>
              </a:rPr>
              <a:t>Lecaye</a:t>
            </a:r>
            <a:endParaRPr lang="fr-FR" dirty="0"/>
          </a:p>
        </p:txBody>
      </p:sp>
      <p:sp>
        <p:nvSpPr>
          <p:cNvPr id="10" name="ZoneTexte 9">
            <a:extLst>
              <a:ext uri="{FF2B5EF4-FFF2-40B4-BE49-F238E27FC236}">
                <a16:creationId xmlns:a16="http://schemas.microsoft.com/office/drawing/2014/main" id="{DD94FB91-B9B7-45A5-8949-A335E754EC1D}"/>
              </a:ext>
            </a:extLst>
          </p:cNvPr>
          <p:cNvSpPr txBox="1"/>
          <p:nvPr/>
        </p:nvSpPr>
        <p:spPr>
          <a:xfrm>
            <a:off x="175339" y="1118837"/>
            <a:ext cx="4636090" cy="369332"/>
          </a:xfrm>
          <a:prstGeom prst="rect">
            <a:avLst/>
          </a:prstGeom>
          <a:solidFill>
            <a:srgbClr val="FBD1F0"/>
          </a:solidFill>
        </p:spPr>
        <p:txBody>
          <a:bodyPr wrap="square" rtlCol="0">
            <a:spAutoFit/>
          </a:bodyPr>
          <a:lstStyle/>
          <a:p>
            <a:pPr algn="ctr"/>
            <a:r>
              <a:rPr lang="fr-FR" i="1" dirty="0">
                <a:latin typeface="Arial" panose="020B0604020202020204" pitchFamily="34" charset="0"/>
                <a:ea typeface="Calibri" panose="020F0502020204030204" pitchFamily="34" charset="0"/>
                <a:cs typeface="Arial" panose="020B0604020202020204" pitchFamily="34" charset="0"/>
              </a:rPr>
              <a:t>Les poissons rouges </a:t>
            </a:r>
            <a:r>
              <a:rPr lang="fr-FR" dirty="0">
                <a:latin typeface="Arial" panose="020B0604020202020204" pitchFamily="34" charset="0"/>
                <a:ea typeface="Calibri" panose="020F0502020204030204" pitchFamily="34" charset="0"/>
                <a:cs typeface="Arial" panose="020B0604020202020204" pitchFamily="34" charset="0"/>
              </a:rPr>
              <a:t>de Stéphanie Blake</a:t>
            </a:r>
            <a:endParaRPr lang="fr-FR" dirty="0"/>
          </a:p>
        </p:txBody>
      </p:sp>
      <p:sp>
        <p:nvSpPr>
          <p:cNvPr id="11" name="ZoneTexte 10">
            <a:extLst>
              <a:ext uri="{FF2B5EF4-FFF2-40B4-BE49-F238E27FC236}">
                <a16:creationId xmlns:a16="http://schemas.microsoft.com/office/drawing/2014/main" id="{3D89F139-5293-435D-847D-CB458C19ABCE}"/>
              </a:ext>
            </a:extLst>
          </p:cNvPr>
          <p:cNvSpPr txBox="1"/>
          <p:nvPr/>
        </p:nvSpPr>
        <p:spPr>
          <a:xfrm>
            <a:off x="6565504" y="1586283"/>
            <a:ext cx="3946930" cy="369332"/>
          </a:xfrm>
          <a:prstGeom prst="rect">
            <a:avLst/>
          </a:prstGeom>
          <a:solidFill>
            <a:srgbClr val="FBD1F0"/>
          </a:solidFill>
        </p:spPr>
        <p:txBody>
          <a:bodyPr wrap="square" rtlCol="0">
            <a:spAutoFit/>
          </a:bodyPr>
          <a:lstStyle/>
          <a:p>
            <a:pPr algn="ctr"/>
            <a:r>
              <a:rPr lang="fr-FR" i="1" dirty="0">
                <a:latin typeface="Arial" panose="020B0604020202020204" pitchFamily="34" charset="0"/>
                <a:ea typeface="Calibri" panose="020F0502020204030204" pitchFamily="34" charset="0"/>
                <a:cs typeface="Arial" panose="020B0604020202020204" pitchFamily="34" charset="0"/>
              </a:rPr>
              <a:t>L’œil du loup</a:t>
            </a:r>
            <a:r>
              <a:rPr lang="fr-FR" dirty="0">
                <a:latin typeface="Arial" panose="020B0604020202020204" pitchFamily="34" charset="0"/>
                <a:ea typeface="Calibri" panose="020F0502020204030204" pitchFamily="34" charset="0"/>
                <a:cs typeface="Arial" panose="020B0604020202020204" pitchFamily="34" charset="0"/>
              </a:rPr>
              <a:t> de Daniel Pennac</a:t>
            </a:r>
            <a:endParaRPr lang="fr-FR" dirty="0"/>
          </a:p>
        </p:txBody>
      </p:sp>
      <p:sp>
        <p:nvSpPr>
          <p:cNvPr id="12" name="ZoneTexte 11">
            <a:extLst>
              <a:ext uri="{FF2B5EF4-FFF2-40B4-BE49-F238E27FC236}">
                <a16:creationId xmlns:a16="http://schemas.microsoft.com/office/drawing/2014/main" id="{2DF79884-4845-45C0-AE19-01FA8C5059B0}"/>
              </a:ext>
            </a:extLst>
          </p:cNvPr>
          <p:cNvSpPr txBox="1"/>
          <p:nvPr/>
        </p:nvSpPr>
        <p:spPr>
          <a:xfrm>
            <a:off x="2020825" y="1585184"/>
            <a:ext cx="3823889" cy="369332"/>
          </a:xfrm>
          <a:prstGeom prst="rect">
            <a:avLst/>
          </a:prstGeom>
          <a:solidFill>
            <a:schemeClr val="accent4">
              <a:lumMod val="40000"/>
              <a:lumOff val="60000"/>
            </a:schemeClr>
          </a:solidFill>
        </p:spPr>
        <p:txBody>
          <a:bodyPr wrap="square" rtlCol="0">
            <a:spAutoFit/>
          </a:bodyPr>
          <a:lstStyle/>
          <a:p>
            <a:pPr algn="ctr"/>
            <a:r>
              <a:rPr lang="fr-FR" i="1" dirty="0">
                <a:latin typeface="Arial" panose="020B0604020202020204" pitchFamily="34" charset="0"/>
                <a:ea typeface="Calibri" panose="020F0502020204030204" pitchFamily="34" charset="0"/>
                <a:cs typeface="Arial" panose="020B0604020202020204" pitchFamily="34" charset="0"/>
              </a:rPr>
              <a:t>Hansel et Gretel </a:t>
            </a:r>
            <a:r>
              <a:rPr lang="fr-FR" dirty="0">
                <a:latin typeface="Arial" panose="020B0604020202020204" pitchFamily="34" charset="0"/>
                <a:ea typeface="Calibri" panose="020F0502020204030204" pitchFamily="34" charset="0"/>
                <a:cs typeface="Arial" panose="020B0604020202020204" pitchFamily="34" charset="0"/>
              </a:rPr>
              <a:t>des frères Grimm</a:t>
            </a:r>
            <a:endParaRPr lang="fr-FR" dirty="0"/>
          </a:p>
        </p:txBody>
      </p:sp>
      <p:sp>
        <p:nvSpPr>
          <p:cNvPr id="13" name="ZoneTexte 12">
            <a:extLst>
              <a:ext uri="{FF2B5EF4-FFF2-40B4-BE49-F238E27FC236}">
                <a16:creationId xmlns:a16="http://schemas.microsoft.com/office/drawing/2014/main" id="{6728D99E-8403-42B1-B8BF-18572F418B22}"/>
              </a:ext>
            </a:extLst>
          </p:cNvPr>
          <p:cNvSpPr txBox="1"/>
          <p:nvPr/>
        </p:nvSpPr>
        <p:spPr>
          <a:xfrm>
            <a:off x="7202192" y="2065505"/>
            <a:ext cx="2673554" cy="369332"/>
          </a:xfrm>
          <a:prstGeom prst="rect">
            <a:avLst/>
          </a:prstGeom>
          <a:solidFill>
            <a:srgbClr val="FBD1F0"/>
          </a:solidFill>
        </p:spPr>
        <p:txBody>
          <a:bodyPr wrap="square" rtlCol="0">
            <a:spAutoFit/>
          </a:bodyPr>
          <a:lstStyle/>
          <a:p>
            <a:pPr algn="ctr"/>
            <a:r>
              <a:rPr lang="fr-FR" i="1" dirty="0">
                <a:latin typeface="Arial" panose="020B0604020202020204" pitchFamily="34" charset="0"/>
                <a:ea typeface="Calibri" panose="020F0502020204030204" pitchFamily="34" charset="0"/>
                <a:cs typeface="Arial" panose="020B0604020202020204" pitchFamily="34" charset="0"/>
              </a:rPr>
              <a:t>Matilda</a:t>
            </a:r>
            <a:r>
              <a:rPr lang="fr-FR" dirty="0">
                <a:latin typeface="Arial" panose="020B0604020202020204" pitchFamily="34" charset="0"/>
                <a:ea typeface="Calibri" panose="020F0502020204030204" pitchFamily="34" charset="0"/>
                <a:cs typeface="Arial" panose="020B0604020202020204" pitchFamily="34" charset="0"/>
              </a:rPr>
              <a:t> de Roald Dahl</a:t>
            </a:r>
            <a:endParaRPr lang="fr-FR" dirty="0"/>
          </a:p>
        </p:txBody>
      </p:sp>
      <p:sp>
        <p:nvSpPr>
          <p:cNvPr id="14" name="ZoneTexte 13">
            <a:extLst>
              <a:ext uri="{FF2B5EF4-FFF2-40B4-BE49-F238E27FC236}">
                <a16:creationId xmlns:a16="http://schemas.microsoft.com/office/drawing/2014/main" id="{C873DE99-17E1-4349-AB88-E26D74361FE6}"/>
              </a:ext>
            </a:extLst>
          </p:cNvPr>
          <p:cNvSpPr txBox="1"/>
          <p:nvPr/>
        </p:nvSpPr>
        <p:spPr>
          <a:xfrm>
            <a:off x="255178" y="2089579"/>
            <a:ext cx="6310326" cy="369332"/>
          </a:xfrm>
          <a:prstGeom prst="rect">
            <a:avLst/>
          </a:prstGeom>
          <a:solidFill>
            <a:srgbClr val="D3EDF9"/>
          </a:solidFill>
        </p:spPr>
        <p:txBody>
          <a:bodyPr wrap="square" rtlCol="0">
            <a:spAutoFit/>
          </a:bodyPr>
          <a:lstStyle/>
          <a:p>
            <a:pPr algn="ctr"/>
            <a:r>
              <a:rPr lang="fr-FR" i="1" dirty="0">
                <a:latin typeface="Arial" panose="020B0604020202020204" pitchFamily="34" charset="0"/>
                <a:ea typeface="Calibri" panose="020F0502020204030204" pitchFamily="34" charset="0"/>
                <a:cs typeface="Arial" panose="020B0604020202020204" pitchFamily="34" charset="0"/>
              </a:rPr>
              <a:t>La vérité sur l’affaire des trois petits cochons </a:t>
            </a:r>
            <a:r>
              <a:rPr lang="fr-FR" dirty="0">
                <a:latin typeface="Arial" panose="020B0604020202020204" pitchFamily="34" charset="0"/>
                <a:ea typeface="Calibri" panose="020F0502020204030204" pitchFamily="34" charset="0"/>
                <a:cs typeface="Arial" panose="020B0604020202020204" pitchFamily="34" charset="0"/>
              </a:rPr>
              <a:t>de Jon </a:t>
            </a:r>
            <a:r>
              <a:rPr lang="fr-FR" dirty="0" err="1">
                <a:latin typeface="Arial" panose="020B0604020202020204" pitchFamily="34" charset="0"/>
                <a:ea typeface="Calibri" panose="020F0502020204030204" pitchFamily="34" charset="0"/>
                <a:cs typeface="Arial" panose="020B0604020202020204" pitchFamily="34" charset="0"/>
              </a:rPr>
              <a:t>Scieska</a:t>
            </a:r>
            <a:endParaRPr lang="fr-FR" dirty="0"/>
          </a:p>
        </p:txBody>
      </p:sp>
      <p:sp>
        <p:nvSpPr>
          <p:cNvPr id="15" name="Rectangle 14">
            <a:extLst>
              <a:ext uri="{FF2B5EF4-FFF2-40B4-BE49-F238E27FC236}">
                <a16:creationId xmlns:a16="http://schemas.microsoft.com/office/drawing/2014/main" id="{FEB5052C-1747-4F92-89FE-49C65CBB3368}"/>
              </a:ext>
            </a:extLst>
          </p:cNvPr>
          <p:cNvSpPr/>
          <p:nvPr/>
        </p:nvSpPr>
        <p:spPr>
          <a:xfrm>
            <a:off x="5711022" y="2617290"/>
            <a:ext cx="5327099" cy="369332"/>
          </a:xfrm>
          <a:prstGeom prst="rect">
            <a:avLst/>
          </a:prstGeom>
          <a:solidFill>
            <a:schemeClr val="accent4">
              <a:lumMod val="40000"/>
              <a:lumOff val="60000"/>
            </a:schemeClr>
          </a:solidFill>
        </p:spPr>
        <p:txBody>
          <a:bodyPr wrap="none">
            <a:spAutoFit/>
          </a:bodyPr>
          <a:lstStyle/>
          <a:p>
            <a:r>
              <a:rPr lang="fr-FR" i="1" dirty="0">
                <a:latin typeface="Arial" panose="020B0604020202020204" pitchFamily="34" charset="0"/>
                <a:ea typeface="Calibri" panose="020F0502020204030204" pitchFamily="34" charset="0"/>
                <a:cs typeface="Arial" panose="020B0604020202020204" pitchFamily="34" charset="0"/>
              </a:rPr>
              <a:t>La sorcière du placard aux balais </a:t>
            </a:r>
            <a:r>
              <a:rPr lang="fr-FR" dirty="0">
                <a:latin typeface="Arial" panose="020B0604020202020204" pitchFamily="34" charset="0"/>
                <a:ea typeface="Calibri" panose="020F0502020204030204" pitchFamily="34" charset="0"/>
                <a:cs typeface="Arial" panose="020B0604020202020204" pitchFamily="34" charset="0"/>
              </a:rPr>
              <a:t>de Pierre </a:t>
            </a:r>
            <a:r>
              <a:rPr lang="fr-FR" dirty="0" err="1">
                <a:latin typeface="Arial" panose="020B0604020202020204" pitchFamily="34" charset="0"/>
                <a:ea typeface="Calibri" panose="020F0502020204030204" pitchFamily="34" charset="0"/>
                <a:cs typeface="Arial" panose="020B0604020202020204" pitchFamily="34" charset="0"/>
              </a:rPr>
              <a:t>Gripari</a:t>
            </a:r>
            <a:endParaRPr lang="fr-FR" dirty="0"/>
          </a:p>
        </p:txBody>
      </p:sp>
      <p:sp>
        <p:nvSpPr>
          <p:cNvPr id="18" name="Rectangle 17">
            <a:extLst>
              <a:ext uri="{FF2B5EF4-FFF2-40B4-BE49-F238E27FC236}">
                <a16:creationId xmlns:a16="http://schemas.microsoft.com/office/drawing/2014/main" id="{BA8E584C-8174-404C-85FF-09D22D00D222}"/>
              </a:ext>
            </a:extLst>
          </p:cNvPr>
          <p:cNvSpPr/>
          <p:nvPr/>
        </p:nvSpPr>
        <p:spPr>
          <a:xfrm>
            <a:off x="641058" y="2609811"/>
            <a:ext cx="4519186" cy="369332"/>
          </a:xfrm>
          <a:prstGeom prst="rect">
            <a:avLst/>
          </a:prstGeom>
          <a:solidFill>
            <a:srgbClr val="EBE1EA"/>
          </a:solidFill>
        </p:spPr>
        <p:txBody>
          <a:bodyPr wrap="none">
            <a:spAutoFit/>
          </a:bodyPr>
          <a:lstStyle/>
          <a:p>
            <a:r>
              <a:rPr lang="fr-FR" i="1" dirty="0">
                <a:latin typeface="Arial" panose="020B0604020202020204" pitchFamily="34" charset="0"/>
                <a:ea typeface="Calibri" panose="020F0502020204030204" pitchFamily="34" charset="0"/>
                <a:cs typeface="Arial" panose="020B0604020202020204" pitchFamily="34" charset="0"/>
              </a:rPr>
              <a:t>Le journal d’un chat assassin</a:t>
            </a:r>
            <a:r>
              <a:rPr lang="fr-FR" dirty="0">
                <a:latin typeface="Arial" panose="020B0604020202020204" pitchFamily="34" charset="0"/>
                <a:ea typeface="Calibri" panose="020F0502020204030204" pitchFamily="34" charset="0"/>
                <a:cs typeface="Arial" panose="020B0604020202020204" pitchFamily="34" charset="0"/>
              </a:rPr>
              <a:t> d’Anne Fine</a:t>
            </a:r>
            <a:endParaRPr lang="fr-FR" dirty="0"/>
          </a:p>
        </p:txBody>
      </p:sp>
      <p:sp>
        <p:nvSpPr>
          <p:cNvPr id="19" name="Rectangle 18">
            <a:extLst>
              <a:ext uri="{FF2B5EF4-FFF2-40B4-BE49-F238E27FC236}">
                <a16:creationId xmlns:a16="http://schemas.microsoft.com/office/drawing/2014/main" id="{23141D07-1E37-4AE4-855B-FD3A6EC4C034}"/>
              </a:ext>
            </a:extLst>
          </p:cNvPr>
          <p:cNvSpPr/>
          <p:nvPr/>
        </p:nvSpPr>
        <p:spPr>
          <a:xfrm>
            <a:off x="997545" y="3099732"/>
            <a:ext cx="4852675" cy="369332"/>
          </a:xfrm>
          <a:prstGeom prst="rect">
            <a:avLst/>
          </a:prstGeom>
          <a:solidFill>
            <a:srgbClr val="D3EDF9"/>
          </a:solidFill>
        </p:spPr>
        <p:txBody>
          <a:bodyPr wrap="none">
            <a:spAutoFit/>
          </a:bodyPr>
          <a:lstStyle/>
          <a:p>
            <a:r>
              <a:rPr lang="fr-FR" i="1" dirty="0">
                <a:latin typeface="Arial" panose="020B0604020202020204" pitchFamily="34" charset="0"/>
                <a:ea typeface="Calibri" panose="020F0502020204030204" pitchFamily="34" charset="0"/>
                <a:cs typeface="Arial" panose="020B0604020202020204" pitchFamily="34" charset="0"/>
              </a:rPr>
              <a:t>Le Petit Chaperon Vert </a:t>
            </a:r>
            <a:r>
              <a:rPr lang="fr-FR" dirty="0">
                <a:latin typeface="Arial" panose="020B0604020202020204" pitchFamily="34" charset="0"/>
                <a:ea typeface="Calibri" panose="020F0502020204030204" pitchFamily="34" charset="0"/>
                <a:cs typeface="Arial" panose="020B0604020202020204" pitchFamily="34" charset="0"/>
              </a:rPr>
              <a:t>de Grégoire </a:t>
            </a:r>
            <a:r>
              <a:rPr lang="fr-FR" dirty="0" err="1">
                <a:latin typeface="Arial" panose="020B0604020202020204" pitchFamily="34" charset="0"/>
                <a:ea typeface="Calibri" panose="020F0502020204030204" pitchFamily="34" charset="0"/>
                <a:cs typeface="Arial" panose="020B0604020202020204" pitchFamily="34" charset="0"/>
              </a:rPr>
              <a:t>Solotareff</a:t>
            </a:r>
            <a:endParaRPr lang="fr-FR" dirty="0"/>
          </a:p>
        </p:txBody>
      </p:sp>
      <p:sp>
        <p:nvSpPr>
          <p:cNvPr id="20" name="Rectangle 19">
            <a:extLst>
              <a:ext uri="{FF2B5EF4-FFF2-40B4-BE49-F238E27FC236}">
                <a16:creationId xmlns:a16="http://schemas.microsoft.com/office/drawing/2014/main" id="{E1094666-71B2-4853-A887-D703F1766526}"/>
              </a:ext>
            </a:extLst>
          </p:cNvPr>
          <p:cNvSpPr/>
          <p:nvPr/>
        </p:nvSpPr>
        <p:spPr>
          <a:xfrm>
            <a:off x="6598444" y="3069039"/>
            <a:ext cx="4014945" cy="369332"/>
          </a:xfrm>
          <a:prstGeom prst="rect">
            <a:avLst/>
          </a:prstGeom>
          <a:solidFill>
            <a:srgbClr val="EBE1EA"/>
          </a:solidFill>
        </p:spPr>
        <p:txBody>
          <a:bodyPr wrap="none">
            <a:spAutoFit/>
          </a:bodyPr>
          <a:lstStyle/>
          <a:p>
            <a:r>
              <a:rPr lang="fr-FR" i="1" dirty="0">
                <a:latin typeface="Arial" panose="020B0604020202020204" pitchFamily="34" charset="0"/>
                <a:ea typeface="Calibri" panose="020F0502020204030204" pitchFamily="34" charset="0"/>
                <a:cs typeface="Arial" panose="020B0604020202020204" pitchFamily="34" charset="0"/>
              </a:rPr>
              <a:t>Le géant de </a:t>
            </a:r>
            <a:r>
              <a:rPr lang="fr-FR" i="1" dirty="0" err="1">
                <a:latin typeface="Arial" panose="020B0604020202020204" pitchFamily="34" charset="0"/>
                <a:ea typeface="Calibri" panose="020F0502020204030204" pitchFamily="34" charset="0"/>
                <a:cs typeface="Arial" panose="020B0604020202020204" pitchFamily="34" charset="0"/>
              </a:rPr>
              <a:t>Zeralda</a:t>
            </a:r>
            <a:r>
              <a:rPr lang="fr-FR" i="1" dirty="0">
                <a:latin typeface="Arial" panose="020B0604020202020204" pitchFamily="34" charset="0"/>
                <a:ea typeface="Calibri" panose="020F0502020204030204" pitchFamily="34" charset="0"/>
                <a:cs typeface="Arial" panose="020B0604020202020204" pitchFamily="34" charset="0"/>
              </a:rPr>
              <a:t> </a:t>
            </a:r>
            <a:r>
              <a:rPr lang="fr-FR" dirty="0">
                <a:latin typeface="Arial" panose="020B0604020202020204" pitchFamily="34" charset="0"/>
                <a:ea typeface="Calibri" panose="020F0502020204030204" pitchFamily="34" charset="0"/>
                <a:cs typeface="Arial" panose="020B0604020202020204" pitchFamily="34" charset="0"/>
              </a:rPr>
              <a:t>de Tomi Ungerer</a:t>
            </a:r>
            <a:endParaRPr lang="fr-FR" dirty="0"/>
          </a:p>
        </p:txBody>
      </p:sp>
      <p:sp>
        <p:nvSpPr>
          <p:cNvPr id="21" name="Rectangle 20">
            <a:extLst>
              <a:ext uri="{FF2B5EF4-FFF2-40B4-BE49-F238E27FC236}">
                <a16:creationId xmlns:a16="http://schemas.microsoft.com/office/drawing/2014/main" id="{75DEB7B8-BBF9-41F4-87C8-39A035198269}"/>
              </a:ext>
            </a:extLst>
          </p:cNvPr>
          <p:cNvSpPr/>
          <p:nvPr/>
        </p:nvSpPr>
        <p:spPr>
          <a:xfrm>
            <a:off x="642661" y="3620827"/>
            <a:ext cx="4519186" cy="369332"/>
          </a:xfrm>
          <a:prstGeom prst="rect">
            <a:avLst/>
          </a:prstGeom>
          <a:solidFill>
            <a:srgbClr val="FBD1F0"/>
          </a:solidFill>
        </p:spPr>
        <p:txBody>
          <a:bodyPr wrap="none">
            <a:spAutoFit/>
          </a:bodyPr>
          <a:lstStyle/>
          <a:p>
            <a:r>
              <a:rPr lang="fr-FR" i="1" dirty="0">
                <a:latin typeface="Arial" panose="020B0604020202020204" pitchFamily="34" charset="0"/>
                <a:ea typeface="Calibri" panose="020F0502020204030204" pitchFamily="34" charset="0"/>
                <a:cs typeface="Arial" panose="020B0604020202020204" pitchFamily="34" charset="0"/>
              </a:rPr>
              <a:t>Fantastique Maître Renard</a:t>
            </a:r>
            <a:r>
              <a:rPr lang="fr-FR" dirty="0">
                <a:latin typeface="Arial" panose="020B0604020202020204" pitchFamily="34" charset="0"/>
                <a:ea typeface="Calibri" panose="020F0502020204030204" pitchFamily="34" charset="0"/>
                <a:cs typeface="Arial" panose="020B0604020202020204" pitchFamily="34" charset="0"/>
              </a:rPr>
              <a:t> de Roald Dahl</a:t>
            </a:r>
            <a:endParaRPr lang="fr-FR" dirty="0"/>
          </a:p>
        </p:txBody>
      </p:sp>
      <p:sp>
        <p:nvSpPr>
          <p:cNvPr id="22" name="Rectangle 21">
            <a:extLst>
              <a:ext uri="{FF2B5EF4-FFF2-40B4-BE49-F238E27FC236}">
                <a16:creationId xmlns:a16="http://schemas.microsoft.com/office/drawing/2014/main" id="{4B4ACE9F-3939-4BB9-BA3A-8DC054442B80}"/>
              </a:ext>
            </a:extLst>
          </p:cNvPr>
          <p:cNvSpPr/>
          <p:nvPr/>
        </p:nvSpPr>
        <p:spPr>
          <a:xfrm>
            <a:off x="5901305" y="3563267"/>
            <a:ext cx="5603517" cy="456535"/>
          </a:xfrm>
          <a:prstGeom prst="rect">
            <a:avLst/>
          </a:prstGeom>
          <a:solidFill>
            <a:srgbClr val="D3EDF9"/>
          </a:solidFill>
        </p:spPr>
        <p:txBody>
          <a:bodyPr wrap="square">
            <a:spAutoFit/>
          </a:bodyPr>
          <a:lstStyle/>
          <a:p>
            <a:pPr>
              <a:lnSpc>
                <a:spcPct val="150000"/>
              </a:lnSpc>
              <a:spcAft>
                <a:spcPts val="0"/>
              </a:spcAft>
            </a:pPr>
            <a:r>
              <a:rPr lang="fr-FR" i="1" dirty="0">
                <a:latin typeface="Arial" panose="020B0604020202020204" pitchFamily="34" charset="0"/>
                <a:ea typeface="Calibri" panose="020F0502020204030204" pitchFamily="34" charset="0"/>
                <a:cs typeface="Arial" panose="020B0604020202020204" pitchFamily="34" charset="0"/>
              </a:rPr>
              <a:t>Je suis revenu / Il est revenu </a:t>
            </a:r>
            <a:r>
              <a:rPr lang="fr-FR" dirty="0">
                <a:latin typeface="Arial" panose="020B0604020202020204" pitchFamily="34" charset="0"/>
                <a:ea typeface="Calibri" panose="020F0502020204030204" pitchFamily="34" charset="0"/>
                <a:cs typeface="Arial" panose="020B0604020202020204" pitchFamily="34" charset="0"/>
              </a:rPr>
              <a:t>de Geoffroy de </a:t>
            </a:r>
            <a:r>
              <a:rPr lang="fr-FR" dirty="0" err="1">
                <a:latin typeface="Arial" panose="020B0604020202020204" pitchFamily="34" charset="0"/>
                <a:ea typeface="Calibri" panose="020F0502020204030204" pitchFamily="34" charset="0"/>
                <a:cs typeface="Arial" panose="020B0604020202020204" pitchFamily="34" charset="0"/>
              </a:rPr>
              <a:t>Pennart</a:t>
            </a:r>
            <a:endParaRPr lang="fr-FR" dirty="0">
              <a:latin typeface="Arial" panose="020B0604020202020204" pitchFamily="34" charset="0"/>
              <a:ea typeface="Calibri" panose="020F0502020204030204" pitchFamily="34" charset="0"/>
              <a:cs typeface="Arial" panose="020B0604020202020204" pitchFamily="34" charset="0"/>
            </a:endParaRPr>
          </a:p>
        </p:txBody>
      </p:sp>
      <p:sp>
        <p:nvSpPr>
          <p:cNvPr id="23" name="ZoneTexte 22">
            <a:extLst>
              <a:ext uri="{FF2B5EF4-FFF2-40B4-BE49-F238E27FC236}">
                <a16:creationId xmlns:a16="http://schemas.microsoft.com/office/drawing/2014/main" id="{CEAE2256-2E49-4126-B8E7-D3F968D4877F}"/>
              </a:ext>
            </a:extLst>
          </p:cNvPr>
          <p:cNvSpPr txBox="1"/>
          <p:nvPr/>
        </p:nvSpPr>
        <p:spPr>
          <a:xfrm>
            <a:off x="2182435" y="5884608"/>
            <a:ext cx="7324557" cy="430887"/>
          </a:xfrm>
          <a:prstGeom prst="rect">
            <a:avLst/>
          </a:prstGeom>
          <a:solidFill>
            <a:schemeClr val="accent1"/>
          </a:solidFill>
        </p:spPr>
        <p:txBody>
          <a:bodyPr wrap="square" rtlCol="0">
            <a:spAutoFit/>
          </a:bodyPr>
          <a:lstStyle/>
          <a:p>
            <a:pPr algn="ctr"/>
            <a:r>
              <a:rPr lang="fr-FR" sz="2200" dirty="0">
                <a:latin typeface="Arial" panose="020B0604020202020204" pitchFamily="34" charset="0"/>
                <a:cs typeface="Arial" panose="020B0604020202020204" pitchFamily="34" charset="0"/>
              </a:rPr>
              <a:t>… très intelligente qui a des parents à l’esprit étriqué.</a:t>
            </a:r>
          </a:p>
        </p:txBody>
      </p:sp>
      <p:sp>
        <p:nvSpPr>
          <p:cNvPr id="25" name="ZoneTexte 24">
            <a:extLst>
              <a:ext uri="{FF2B5EF4-FFF2-40B4-BE49-F238E27FC236}">
                <a16:creationId xmlns:a16="http://schemas.microsoft.com/office/drawing/2014/main" id="{23FA107D-FAB7-46C6-99B2-59CE033AAFB7}"/>
              </a:ext>
            </a:extLst>
          </p:cNvPr>
          <p:cNvSpPr txBox="1"/>
          <p:nvPr/>
        </p:nvSpPr>
        <p:spPr>
          <a:xfrm>
            <a:off x="6624404" y="4803977"/>
            <a:ext cx="4516036" cy="430887"/>
          </a:xfrm>
          <a:prstGeom prst="rect">
            <a:avLst/>
          </a:prstGeom>
          <a:solidFill>
            <a:schemeClr val="accent1"/>
          </a:solidFill>
        </p:spPr>
        <p:txBody>
          <a:bodyPr wrap="square" rtlCol="0">
            <a:spAutoFit/>
          </a:bodyPr>
          <a:lstStyle/>
          <a:p>
            <a:pPr algn="ctr"/>
            <a:r>
              <a:rPr lang="fr-FR" sz="2200" dirty="0">
                <a:latin typeface="Arial" panose="020B0604020202020204" pitchFamily="34" charset="0"/>
                <a:cs typeface="Arial" panose="020B0604020202020204" pitchFamily="34" charset="0"/>
              </a:rPr>
              <a:t>Je ne suis pas non plus un album.</a:t>
            </a:r>
            <a:endParaRPr lang="fr-FR" sz="2200" dirty="0"/>
          </a:p>
        </p:txBody>
      </p:sp>
      <p:sp>
        <p:nvSpPr>
          <p:cNvPr id="26" name="ZoneTexte 25">
            <a:extLst>
              <a:ext uri="{FF2B5EF4-FFF2-40B4-BE49-F238E27FC236}">
                <a16:creationId xmlns:a16="http://schemas.microsoft.com/office/drawing/2014/main" id="{BB8EA087-5446-40BD-9E11-D153D831957C}"/>
              </a:ext>
            </a:extLst>
          </p:cNvPr>
          <p:cNvSpPr txBox="1"/>
          <p:nvPr/>
        </p:nvSpPr>
        <p:spPr>
          <a:xfrm>
            <a:off x="1166524" y="5331844"/>
            <a:ext cx="3690972" cy="430887"/>
          </a:xfrm>
          <a:prstGeom prst="rect">
            <a:avLst/>
          </a:prstGeom>
          <a:solidFill>
            <a:schemeClr val="accent1"/>
          </a:solidFill>
        </p:spPr>
        <p:txBody>
          <a:bodyPr wrap="square" rtlCol="0">
            <a:spAutoFit/>
          </a:bodyPr>
          <a:lstStyle/>
          <a:p>
            <a:pPr algn="ctr"/>
            <a:r>
              <a:rPr lang="fr-FR" sz="2200" dirty="0">
                <a:latin typeface="Arial" panose="020B0604020202020204" pitchFamily="34" charset="0"/>
                <a:cs typeface="Arial" panose="020B0604020202020204" pitchFamily="34" charset="0"/>
              </a:rPr>
              <a:t>Je suis un roman.</a:t>
            </a:r>
            <a:endParaRPr lang="fr-FR" sz="2200" dirty="0"/>
          </a:p>
        </p:txBody>
      </p:sp>
      <p:sp>
        <p:nvSpPr>
          <p:cNvPr id="27" name="ZoneTexte 26">
            <a:extLst>
              <a:ext uri="{FF2B5EF4-FFF2-40B4-BE49-F238E27FC236}">
                <a16:creationId xmlns:a16="http://schemas.microsoft.com/office/drawing/2014/main" id="{66AA315A-EC7B-4340-8EC5-8ABEDB72D68A}"/>
              </a:ext>
            </a:extLst>
          </p:cNvPr>
          <p:cNvSpPr txBox="1"/>
          <p:nvPr/>
        </p:nvSpPr>
        <p:spPr>
          <a:xfrm>
            <a:off x="5080820" y="5344293"/>
            <a:ext cx="5944656" cy="430887"/>
          </a:xfrm>
          <a:prstGeom prst="rect">
            <a:avLst/>
          </a:prstGeom>
          <a:solidFill>
            <a:schemeClr val="accent1"/>
          </a:solidFill>
        </p:spPr>
        <p:txBody>
          <a:bodyPr wrap="square" rtlCol="0">
            <a:spAutoFit/>
          </a:bodyPr>
          <a:lstStyle/>
          <a:p>
            <a:pPr algn="ctr"/>
            <a:r>
              <a:rPr lang="fr-FR" sz="2200" dirty="0">
                <a:latin typeface="Arial" panose="020B0604020202020204" pitchFamily="34" charset="0"/>
                <a:cs typeface="Arial" panose="020B0604020202020204" pitchFamily="34" charset="0"/>
              </a:rPr>
              <a:t>L’héroïne de mon histoire est une petite fille….</a:t>
            </a:r>
            <a:endParaRPr lang="fr-FR" sz="2200" dirty="0"/>
          </a:p>
        </p:txBody>
      </p:sp>
      <p:sp>
        <p:nvSpPr>
          <p:cNvPr id="35" name="ZoneTexte 34">
            <a:extLst>
              <a:ext uri="{FF2B5EF4-FFF2-40B4-BE49-F238E27FC236}">
                <a16:creationId xmlns:a16="http://schemas.microsoft.com/office/drawing/2014/main" id="{31E974F8-A33F-4741-A40D-3522421FBCAF}"/>
              </a:ext>
            </a:extLst>
          </p:cNvPr>
          <p:cNvSpPr txBox="1"/>
          <p:nvPr/>
        </p:nvSpPr>
        <p:spPr>
          <a:xfrm>
            <a:off x="255178" y="4803978"/>
            <a:ext cx="6109862" cy="430887"/>
          </a:xfrm>
          <a:prstGeom prst="rect">
            <a:avLst/>
          </a:prstGeom>
          <a:solidFill>
            <a:schemeClr val="accent1"/>
          </a:solidFill>
        </p:spPr>
        <p:txBody>
          <a:bodyPr wrap="square" rtlCol="0">
            <a:spAutoFit/>
          </a:bodyPr>
          <a:lstStyle/>
          <a:p>
            <a:pPr algn="ctr"/>
            <a:r>
              <a:rPr lang="fr-FR" sz="2200" dirty="0">
                <a:latin typeface="Arial" panose="020B0604020202020204" pitchFamily="34" charset="0"/>
                <a:cs typeface="Arial" panose="020B0604020202020204" pitchFamily="34" charset="0"/>
              </a:rPr>
              <a:t>Je ne suis ni un conte ni une histoire détournée</a:t>
            </a:r>
            <a:r>
              <a:rPr lang="fr-FR" dirty="0">
                <a:latin typeface="Arial" panose="020B0604020202020204" pitchFamily="34" charset="0"/>
                <a:cs typeface="Arial" panose="020B0604020202020204" pitchFamily="34" charset="0"/>
              </a:rPr>
              <a:t>.</a:t>
            </a:r>
            <a:endParaRPr lang="fr-FR" dirty="0"/>
          </a:p>
        </p:txBody>
      </p:sp>
    </p:spTree>
    <p:extLst>
      <p:ext uri="{BB962C8B-B14F-4D97-AF65-F5344CB8AC3E}">
        <p14:creationId xmlns:p14="http://schemas.microsoft.com/office/powerpoint/2010/main" val="184038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xit" presetSubtype="4" fill="hold" grpId="0" nodeType="clickEffect">
                                  <p:stCondLst>
                                    <p:cond delay="0"/>
                                  </p:stCondLst>
                                  <p:childTnLst>
                                    <p:animEffect transition="out" filter="wipe(down)">
                                      <p:cBhvr>
                                        <p:cTn id="12" dur="500"/>
                                        <p:tgtEl>
                                          <p:spTgt spid="12"/>
                                        </p:tgtEl>
                                      </p:cBhvr>
                                    </p:animEffect>
                                    <p:set>
                                      <p:cBhvr>
                                        <p:cTn id="13" dur="1" fill="hold">
                                          <p:stCondLst>
                                            <p:cond delay="499"/>
                                          </p:stCondLst>
                                        </p:cTn>
                                        <p:tgtEl>
                                          <p:spTgt spid="12"/>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22" presetClass="exit" presetSubtype="4" fill="hold" grpId="0" nodeType="clickEffect">
                                  <p:stCondLst>
                                    <p:cond delay="0"/>
                                  </p:stCondLst>
                                  <p:childTnLst>
                                    <p:animEffect transition="out" filter="wipe(down)">
                                      <p:cBhvr>
                                        <p:cTn id="17" dur="500"/>
                                        <p:tgtEl>
                                          <p:spTgt spid="15"/>
                                        </p:tgtEl>
                                      </p:cBhvr>
                                    </p:animEffect>
                                    <p:set>
                                      <p:cBhvr>
                                        <p:cTn id="18" dur="1" fill="hold">
                                          <p:stCondLst>
                                            <p:cond delay="499"/>
                                          </p:stCondLst>
                                        </p:cTn>
                                        <p:tgtEl>
                                          <p:spTgt spid="1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2" presetClass="exit" presetSubtype="4" fill="hold" grpId="0" nodeType="clickEffect">
                                  <p:stCondLst>
                                    <p:cond delay="0"/>
                                  </p:stCondLst>
                                  <p:childTnLst>
                                    <p:animEffect transition="out" filter="wipe(down)">
                                      <p:cBhvr>
                                        <p:cTn id="22" dur="500"/>
                                        <p:tgtEl>
                                          <p:spTgt spid="8"/>
                                        </p:tgtEl>
                                      </p:cBhvr>
                                    </p:animEffect>
                                    <p:set>
                                      <p:cBhvr>
                                        <p:cTn id="23" dur="1" fill="hold">
                                          <p:stCondLst>
                                            <p:cond delay="499"/>
                                          </p:stCondLst>
                                        </p:cTn>
                                        <p:tgtEl>
                                          <p:spTgt spid="8"/>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2" presetClass="exit" presetSubtype="4" fill="hold" grpId="0" nodeType="clickEffect">
                                  <p:stCondLst>
                                    <p:cond delay="0"/>
                                  </p:stCondLst>
                                  <p:childTnLst>
                                    <p:animEffect transition="out" filter="wipe(down)">
                                      <p:cBhvr>
                                        <p:cTn id="27" dur="500"/>
                                        <p:tgtEl>
                                          <p:spTgt spid="14"/>
                                        </p:tgtEl>
                                      </p:cBhvr>
                                    </p:animEffect>
                                    <p:set>
                                      <p:cBhvr>
                                        <p:cTn id="28" dur="1" fill="hold">
                                          <p:stCondLst>
                                            <p:cond delay="499"/>
                                          </p:stCondLst>
                                        </p:cTn>
                                        <p:tgtEl>
                                          <p:spTgt spid="1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xit" presetSubtype="4" fill="hold" grpId="0" nodeType="clickEffect">
                                  <p:stCondLst>
                                    <p:cond delay="0"/>
                                  </p:stCondLst>
                                  <p:childTnLst>
                                    <p:animEffect transition="out" filter="wipe(down)">
                                      <p:cBhvr>
                                        <p:cTn id="32" dur="500"/>
                                        <p:tgtEl>
                                          <p:spTgt spid="19"/>
                                        </p:tgtEl>
                                      </p:cBhvr>
                                    </p:animEffect>
                                    <p:set>
                                      <p:cBhvr>
                                        <p:cTn id="33" dur="1" fill="hold">
                                          <p:stCondLst>
                                            <p:cond delay="499"/>
                                          </p:stCondLst>
                                        </p:cTn>
                                        <p:tgtEl>
                                          <p:spTgt spid="19"/>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2" presetClass="exit" presetSubtype="4" fill="hold" grpId="0" nodeType="clickEffect">
                                  <p:stCondLst>
                                    <p:cond delay="0"/>
                                  </p:stCondLst>
                                  <p:childTnLst>
                                    <p:animEffect transition="out" filter="wipe(down)">
                                      <p:cBhvr>
                                        <p:cTn id="37" dur="500"/>
                                        <p:tgtEl>
                                          <p:spTgt spid="22"/>
                                        </p:tgtEl>
                                      </p:cBhvr>
                                    </p:animEffect>
                                    <p:set>
                                      <p:cBhvr>
                                        <p:cTn id="38" dur="1" fill="hold">
                                          <p:stCondLst>
                                            <p:cond delay="499"/>
                                          </p:stCondLst>
                                        </p:cTn>
                                        <p:tgtEl>
                                          <p:spTgt spid="22"/>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additive="base">
                                        <p:cTn id="43" dur="500" fill="hold"/>
                                        <p:tgtEl>
                                          <p:spTgt spid="25"/>
                                        </p:tgtEl>
                                        <p:attrNameLst>
                                          <p:attrName>ppt_x</p:attrName>
                                        </p:attrNameLst>
                                      </p:cBhvr>
                                      <p:tavLst>
                                        <p:tav tm="0">
                                          <p:val>
                                            <p:strVal val="#ppt_x"/>
                                          </p:val>
                                        </p:tav>
                                        <p:tav tm="100000">
                                          <p:val>
                                            <p:strVal val="#ppt_x"/>
                                          </p:val>
                                        </p:tav>
                                      </p:tavLst>
                                    </p:anim>
                                    <p:anim calcmode="lin" valueType="num">
                                      <p:cBhvr additive="base">
                                        <p:cTn id="4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xit" presetSubtype="4" fill="hold" grpId="0" nodeType="clickEffect">
                                  <p:stCondLst>
                                    <p:cond delay="0"/>
                                  </p:stCondLst>
                                  <p:childTnLst>
                                    <p:animEffect transition="out" filter="wipe(down)">
                                      <p:cBhvr>
                                        <p:cTn id="48" dur="500"/>
                                        <p:tgtEl>
                                          <p:spTgt spid="9"/>
                                        </p:tgtEl>
                                      </p:cBhvr>
                                    </p:animEffect>
                                    <p:set>
                                      <p:cBhvr>
                                        <p:cTn id="49" dur="1" fill="hold">
                                          <p:stCondLst>
                                            <p:cond delay="499"/>
                                          </p:stCondLst>
                                        </p:cTn>
                                        <p:tgtEl>
                                          <p:spTgt spid="9"/>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22" presetClass="exit" presetSubtype="4" fill="hold" grpId="0" nodeType="clickEffect">
                                  <p:stCondLst>
                                    <p:cond delay="0"/>
                                  </p:stCondLst>
                                  <p:childTnLst>
                                    <p:animEffect transition="out" filter="wipe(down)">
                                      <p:cBhvr>
                                        <p:cTn id="53" dur="500"/>
                                        <p:tgtEl>
                                          <p:spTgt spid="18"/>
                                        </p:tgtEl>
                                      </p:cBhvr>
                                    </p:animEffect>
                                    <p:set>
                                      <p:cBhvr>
                                        <p:cTn id="54" dur="1" fill="hold">
                                          <p:stCondLst>
                                            <p:cond delay="499"/>
                                          </p:stCondLst>
                                        </p:cTn>
                                        <p:tgtEl>
                                          <p:spTgt spid="1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2" presetClass="exit" presetSubtype="4" fill="hold" grpId="0" nodeType="clickEffect">
                                  <p:stCondLst>
                                    <p:cond delay="0"/>
                                  </p:stCondLst>
                                  <p:childTnLst>
                                    <p:animEffect transition="out" filter="wipe(down)">
                                      <p:cBhvr>
                                        <p:cTn id="58" dur="500"/>
                                        <p:tgtEl>
                                          <p:spTgt spid="20"/>
                                        </p:tgtEl>
                                      </p:cBhvr>
                                    </p:animEffect>
                                    <p:set>
                                      <p:cBhvr>
                                        <p:cTn id="59" dur="1" fill="hold">
                                          <p:stCondLst>
                                            <p:cond delay="499"/>
                                          </p:stCondLst>
                                        </p:cTn>
                                        <p:tgtEl>
                                          <p:spTgt spid="20"/>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additive="base">
                                        <p:cTn id="64" dur="500" fill="hold"/>
                                        <p:tgtEl>
                                          <p:spTgt spid="26"/>
                                        </p:tgtEl>
                                        <p:attrNameLst>
                                          <p:attrName>ppt_x</p:attrName>
                                        </p:attrNameLst>
                                      </p:cBhvr>
                                      <p:tavLst>
                                        <p:tav tm="0">
                                          <p:val>
                                            <p:strVal val="#ppt_x"/>
                                          </p:val>
                                        </p:tav>
                                        <p:tav tm="100000">
                                          <p:val>
                                            <p:strVal val="#ppt_x"/>
                                          </p:val>
                                        </p:tav>
                                      </p:tavLst>
                                    </p:anim>
                                    <p:anim calcmode="lin" valueType="num">
                                      <p:cBhvr additive="base">
                                        <p:cTn id="65"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27"/>
                                        </p:tgtEl>
                                        <p:attrNameLst>
                                          <p:attrName>style.visibility</p:attrName>
                                        </p:attrNameLst>
                                      </p:cBhvr>
                                      <p:to>
                                        <p:strVal val="visible"/>
                                      </p:to>
                                    </p:set>
                                    <p:anim calcmode="lin" valueType="num">
                                      <p:cBhvr additive="base">
                                        <p:cTn id="70" dur="500" fill="hold"/>
                                        <p:tgtEl>
                                          <p:spTgt spid="27"/>
                                        </p:tgtEl>
                                        <p:attrNameLst>
                                          <p:attrName>ppt_x</p:attrName>
                                        </p:attrNameLst>
                                      </p:cBhvr>
                                      <p:tavLst>
                                        <p:tav tm="0">
                                          <p:val>
                                            <p:strVal val="#ppt_x"/>
                                          </p:val>
                                        </p:tav>
                                        <p:tav tm="100000">
                                          <p:val>
                                            <p:strVal val="#ppt_x"/>
                                          </p:val>
                                        </p:tav>
                                      </p:tavLst>
                                    </p:anim>
                                    <p:anim calcmode="lin" valueType="num">
                                      <p:cBhvr additive="base">
                                        <p:cTn id="71"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2" presetClass="exit" presetSubtype="4" fill="hold" grpId="0" nodeType="clickEffect">
                                  <p:stCondLst>
                                    <p:cond delay="0"/>
                                  </p:stCondLst>
                                  <p:childTnLst>
                                    <p:animEffect transition="out" filter="wipe(down)">
                                      <p:cBhvr>
                                        <p:cTn id="75" dur="500"/>
                                        <p:tgtEl>
                                          <p:spTgt spid="11"/>
                                        </p:tgtEl>
                                      </p:cBhvr>
                                    </p:animEffect>
                                    <p:set>
                                      <p:cBhvr>
                                        <p:cTn id="76" dur="1" fill="hold">
                                          <p:stCondLst>
                                            <p:cond delay="499"/>
                                          </p:stCondLst>
                                        </p:cTn>
                                        <p:tgtEl>
                                          <p:spTgt spid="11"/>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22" presetClass="exit" presetSubtype="4" fill="hold" grpId="0" nodeType="clickEffect">
                                  <p:stCondLst>
                                    <p:cond delay="0"/>
                                  </p:stCondLst>
                                  <p:childTnLst>
                                    <p:animEffect transition="out" filter="wipe(down)">
                                      <p:cBhvr>
                                        <p:cTn id="80" dur="500"/>
                                        <p:tgtEl>
                                          <p:spTgt spid="21"/>
                                        </p:tgtEl>
                                      </p:cBhvr>
                                    </p:animEffect>
                                    <p:set>
                                      <p:cBhvr>
                                        <p:cTn id="81" dur="1" fill="hold">
                                          <p:stCondLst>
                                            <p:cond delay="499"/>
                                          </p:stCondLst>
                                        </p:cTn>
                                        <p:tgtEl>
                                          <p:spTgt spid="21"/>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500" fill="hold"/>
                                        <p:tgtEl>
                                          <p:spTgt spid="23"/>
                                        </p:tgtEl>
                                        <p:attrNameLst>
                                          <p:attrName>ppt_x</p:attrName>
                                        </p:attrNameLst>
                                      </p:cBhvr>
                                      <p:tavLst>
                                        <p:tav tm="0">
                                          <p:val>
                                            <p:strVal val="#ppt_x"/>
                                          </p:val>
                                        </p:tav>
                                        <p:tav tm="100000">
                                          <p:val>
                                            <p:strVal val="#ppt_x"/>
                                          </p:val>
                                        </p:tav>
                                      </p:tavLst>
                                    </p:anim>
                                    <p:anim calcmode="lin" valueType="num">
                                      <p:cBhvr additive="base">
                                        <p:cTn id="8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2" presetClass="exit" presetSubtype="4" fill="hold" grpId="0" nodeType="clickEffect">
                                  <p:stCondLst>
                                    <p:cond delay="0"/>
                                  </p:stCondLst>
                                  <p:childTnLst>
                                    <p:animEffect transition="out" filter="wipe(down)">
                                      <p:cBhvr>
                                        <p:cTn id="91" dur="500"/>
                                        <p:tgtEl>
                                          <p:spTgt spid="10"/>
                                        </p:tgtEl>
                                      </p:cBhvr>
                                    </p:animEffect>
                                    <p:set>
                                      <p:cBhvr>
                                        <p:cTn id="92" dur="1" fill="hold">
                                          <p:stCondLst>
                                            <p:cond delay="499"/>
                                          </p:stCondLst>
                                        </p:cTn>
                                        <p:tgtEl>
                                          <p:spTgt spid="10"/>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mph" presetSubtype="2" fill="hold" grpId="0" nodeType="clickEffect">
                                  <p:stCondLst>
                                    <p:cond delay="0"/>
                                  </p:stCondLst>
                                  <p:childTnLst>
                                    <p:animClr clrSpc="rgb" dir="cw">
                                      <p:cBhvr>
                                        <p:cTn id="96" dur="2000" fill="hold"/>
                                        <p:tgtEl>
                                          <p:spTgt spid="13"/>
                                        </p:tgtEl>
                                        <p:attrNameLst>
                                          <p:attrName>fillcolor</p:attrName>
                                        </p:attrNameLst>
                                      </p:cBhvr>
                                      <p:to>
                                        <a:schemeClr val="accent2"/>
                                      </p:to>
                                    </p:animClr>
                                    <p:set>
                                      <p:cBhvr>
                                        <p:cTn id="97" dur="2000" fill="hold"/>
                                        <p:tgtEl>
                                          <p:spTgt spid="13"/>
                                        </p:tgtEl>
                                        <p:attrNameLst>
                                          <p:attrName>fill.type</p:attrName>
                                        </p:attrNameLst>
                                      </p:cBhvr>
                                      <p:to>
                                        <p:strVal val="solid"/>
                                      </p:to>
                                    </p:set>
                                    <p:set>
                                      <p:cBhvr>
                                        <p:cTn id="98" dur="2000" fill="hold"/>
                                        <p:tgtEl>
                                          <p:spTgt spid="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8" grpId="0" animBg="1"/>
      <p:bldP spid="19" grpId="0" animBg="1"/>
      <p:bldP spid="20" grpId="0" animBg="1"/>
      <p:bldP spid="21" grpId="0" animBg="1"/>
      <p:bldP spid="22" grpId="0" animBg="1"/>
      <p:bldP spid="23" grpId="0" animBg="1"/>
      <p:bldP spid="25" grpId="0" animBg="1"/>
      <p:bldP spid="26" grpId="0" animBg="1"/>
      <p:bldP spid="27" grpId="0" animBg="1"/>
      <p:bldP spid="3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ffichage classe consigne je lis">
            <a:extLst>
              <a:ext uri="{FF2B5EF4-FFF2-40B4-BE49-F238E27FC236}">
                <a16:creationId xmlns:a16="http://schemas.microsoft.com/office/drawing/2014/main" id="{FA9124D8-4574-4FD3-AD39-143CA6DC72C7}"/>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15815" y="84658"/>
            <a:ext cx="1152000" cy="79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CBACED36-09B7-4A1F-AE5B-AA4E10C24782}"/>
              </a:ext>
            </a:extLst>
          </p:cNvPr>
          <p:cNvSpPr txBox="1"/>
          <p:nvPr/>
        </p:nvSpPr>
        <p:spPr>
          <a:xfrm>
            <a:off x="3268035" y="95354"/>
            <a:ext cx="7534436" cy="461665"/>
          </a:xfrm>
          <a:prstGeom prst="rect">
            <a:avLst/>
          </a:prstGeom>
          <a:solidFill>
            <a:schemeClr val="bg2"/>
          </a:solidFill>
        </p:spPr>
        <p:txBody>
          <a:bodyPr wrap="square" rtlCol="0">
            <a:spAutoFit/>
          </a:bodyPr>
          <a:lstStyle/>
          <a:p>
            <a:pPr algn="ctr"/>
            <a:r>
              <a:rPr lang="fr-FR" sz="2400" b="1" dirty="0">
                <a:latin typeface="Arial" panose="020B0604020202020204" pitchFamily="34" charset="0"/>
                <a:cs typeface="Arial" panose="020B0604020202020204" pitchFamily="34" charset="0"/>
              </a:rPr>
              <a:t>Remets cet extrait dans l’ordre chronologique </a:t>
            </a:r>
          </a:p>
        </p:txBody>
      </p:sp>
      <p:graphicFrame>
        <p:nvGraphicFramePr>
          <p:cNvPr id="4" name="Tableau 3">
            <a:extLst>
              <a:ext uri="{FF2B5EF4-FFF2-40B4-BE49-F238E27FC236}">
                <a16:creationId xmlns:a16="http://schemas.microsoft.com/office/drawing/2014/main" id="{41652448-C041-45B9-A098-B0F5D133B33A}"/>
              </a:ext>
            </a:extLst>
          </p:cNvPr>
          <p:cNvGraphicFramePr>
            <a:graphicFrameLocks noGrp="1"/>
          </p:cNvGraphicFramePr>
          <p:nvPr>
            <p:extLst>
              <p:ext uri="{D42A27DB-BD31-4B8C-83A1-F6EECF244321}">
                <p14:modId xmlns:p14="http://schemas.microsoft.com/office/powerpoint/2010/main" val="3677290046"/>
              </p:ext>
            </p:extLst>
          </p:nvPr>
        </p:nvGraphicFramePr>
        <p:xfrm>
          <a:off x="289560" y="1046458"/>
          <a:ext cx="11612880" cy="5029200"/>
        </p:xfrm>
        <a:graphic>
          <a:graphicData uri="http://schemas.openxmlformats.org/drawingml/2006/table">
            <a:tbl>
              <a:tblPr firstRow="1" firstCol="1" bandRow="1">
                <a:tableStyleId>{5940675A-B579-460E-94D1-54222C63F5DA}</a:tableStyleId>
              </a:tblPr>
              <a:tblGrid>
                <a:gridCol w="10896600">
                  <a:extLst>
                    <a:ext uri="{9D8B030D-6E8A-4147-A177-3AD203B41FA5}">
                      <a16:colId xmlns:a16="http://schemas.microsoft.com/office/drawing/2014/main" val="2837391632"/>
                    </a:ext>
                  </a:extLst>
                </a:gridCol>
                <a:gridCol w="716280">
                  <a:extLst>
                    <a:ext uri="{9D8B030D-6E8A-4147-A177-3AD203B41FA5}">
                      <a16:colId xmlns:a16="http://schemas.microsoft.com/office/drawing/2014/main" val="272567784"/>
                    </a:ext>
                  </a:extLst>
                </a:gridCol>
              </a:tblGrid>
              <a:tr h="0">
                <a:tc>
                  <a:txBody>
                    <a:bodyPr/>
                    <a:lstStyle/>
                    <a:p>
                      <a:pPr>
                        <a:spcAft>
                          <a:spcPts val="0"/>
                        </a:spcAft>
                      </a:pPr>
                      <a:r>
                        <a:rPr lang="fr-FR" sz="2200" dirty="0">
                          <a:effectLst/>
                          <a:latin typeface="Arial" panose="020B0604020202020204" pitchFamily="34" charset="0"/>
                          <a:cs typeface="Arial" panose="020B0604020202020204" pitchFamily="34" charset="0"/>
                        </a:rPr>
                        <a:t>Machinalement elle leva les yeux. Et ce qu’elle vit la figea. Puis elle laissa échapper un hurlement qui parut soulever la terre et lâcha son plateau qui heurta le sol à grand bruit, tandis que son contenu s’éparpillait de tous côtés. Tout le monde sauta en l’air, y compris M. </a:t>
                      </a:r>
                      <a:r>
                        <a:rPr lang="fr-FR" sz="2200" dirty="0" err="1">
                          <a:effectLst/>
                          <a:latin typeface="Arial" panose="020B0604020202020204" pitchFamily="34" charset="0"/>
                          <a:cs typeface="Arial" panose="020B0604020202020204" pitchFamily="34" charset="0"/>
                        </a:rPr>
                        <a:t>Verdebois</a:t>
                      </a:r>
                      <a:r>
                        <a:rPr lang="fr-FR" sz="2200" dirty="0">
                          <a:effectLst/>
                          <a:latin typeface="Arial" panose="020B0604020202020204" pitchFamily="34" charset="0"/>
                          <a:cs typeface="Arial" panose="020B0604020202020204" pitchFamily="34" charset="0"/>
                        </a:rPr>
                        <a:t>.</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45964163"/>
                  </a:ext>
                </a:extLst>
              </a:tr>
              <a:tr h="0">
                <a:tc>
                  <a:txBody>
                    <a:bodyPr/>
                    <a:lstStyle/>
                    <a:p>
                      <a:pPr>
                        <a:spcAft>
                          <a:spcPts val="0"/>
                        </a:spcAft>
                      </a:pPr>
                      <a:r>
                        <a:rPr lang="fr-FR" sz="2200" dirty="0">
                          <a:effectLst/>
                          <a:latin typeface="Arial" panose="020B0604020202020204" pitchFamily="34" charset="0"/>
                          <a:cs typeface="Arial" panose="020B0604020202020204" pitchFamily="34" charset="0"/>
                        </a:rPr>
                        <a:t>- Eh ben, quoi ? Qu’est-ce qu’ils ont mes cheveux, crénom ! cria M. </a:t>
                      </a:r>
                      <a:r>
                        <a:rPr lang="fr-FR" sz="2200" dirty="0" err="1">
                          <a:effectLst/>
                          <a:latin typeface="Arial" panose="020B0604020202020204" pitchFamily="34" charset="0"/>
                          <a:cs typeface="Arial" panose="020B0604020202020204" pitchFamily="34" charset="0"/>
                        </a:rPr>
                        <a:t>Verdebois</a:t>
                      </a:r>
                      <a:r>
                        <a:rPr lang="fr-FR" sz="2200" dirty="0">
                          <a:effectLst/>
                          <a:latin typeface="Arial" panose="020B0604020202020204" pitchFamily="34" charset="0"/>
                          <a:cs typeface="Arial" panose="020B0604020202020204" pitchFamily="34" charset="0"/>
                        </a:rPr>
                        <a:t>.</a:t>
                      </a:r>
                    </a:p>
                    <a:p>
                      <a:pPr>
                        <a:spcAft>
                          <a:spcPts val="0"/>
                        </a:spcAft>
                      </a:pPr>
                      <a:r>
                        <a:rPr lang="fr-FR" sz="2200" dirty="0">
                          <a:effectLst/>
                          <a:latin typeface="Arial" panose="020B0604020202020204" pitchFamily="34" charset="0"/>
                          <a:cs typeface="Arial" panose="020B0604020202020204" pitchFamily="34" charset="0"/>
                        </a:rPr>
                        <a:t>- Oh, mon Dieu, papa, qu’est-ce que tu as fait à tes cheveux ! hurla le fils. […] </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64782829"/>
                  </a:ext>
                </a:extLst>
              </a:tr>
              <a:tr h="0">
                <a:tc>
                  <a:txBody>
                    <a:bodyPr/>
                    <a:lstStyle/>
                    <a:p>
                      <a:pPr>
                        <a:spcAft>
                          <a:spcPts val="0"/>
                        </a:spcAft>
                      </a:pPr>
                      <a:r>
                        <a:rPr lang="fr-FR" sz="2200" dirty="0">
                          <a:effectLst/>
                          <a:latin typeface="Arial" panose="020B0604020202020204" pitchFamily="34" charset="0"/>
                          <a:cs typeface="Arial" panose="020B0604020202020204" pitchFamily="34" charset="0"/>
                        </a:rPr>
                        <a:t>Matilda, silencieuse, se contentait d’admirer le résultat de sa machination. </a:t>
                      </a:r>
                    </a:p>
                    <a:p>
                      <a:pPr>
                        <a:spcAft>
                          <a:spcPts val="0"/>
                        </a:spcAft>
                      </a:pP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40825692"/>
                  </a:ext>
                </a:extLst>
              </a:tr>
              <a:tr h="0">
                <a:tc>
                  <a:txBody>
                    <a:bodyPr/>
                    <a:lstStyle/>
                    <a:p>
                      <a:pPr>
                        <a:spcAft>
                          <a:spcPts val="0"/>
                        </a:spcAft>
                      </a:pPr>
                      <a:r>
                        <a:rPr lang="fr-FR" sz="2200" dirty="0">
                          <a:effectLst/>
                          <a:latin typeface="Arial" panose="020B0604020202020204" pitchFamily="34" charset="0"/>
                          <a:cs typeface="Arial" panose="020B0604020202020204" pitchFamily="34" charset="0"/>
                        </a:rPr>
                        <a:t>Le père allait s’asseoir au bout de la table quand la mère fit son entrée, venant de la cuisine, portant un vaste plateau surchargé d’œufs, de saucisses, de bacon et de tomates.</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80483167"/>
                  </a:ext>
                </a:extLst>
              </a:tr>
              <a:tr h="0">
                <a:tc>
                  <a:txBody>
                    <a:bodyPr/>
                    <a:lstStyle/>
                    <a:p>
                      <a:pPr>
                        <a:spcAft>
                          <a:spcPts val="0"/>
                        </a:spcAft>
                      </a:pPr>
                      <a:r>
                        <a:rPr lang="fr-FR" sz="2200" dirty="0">
                          <a:effectLst/>
                          <a:latin typeface="Arial" panose="020B0604020202020204" pitchFamily="34" charset="0"/>
                          <a:cs typeface="Arial" panose="020B0604020202020204" pitchFamily="34" charset="0"/>
                        </a:rPr>
                        <a:t>- Mais qu’est-ce qui te prend, crétine ? Regarde-moi ce gâchis que tu as fait sur le tapis !</a:t>
                      </a:r>
                    </a:p>
                    <a:p>
                      <a:pPr>
                        <a:spcAft>
                          <a:spcPts val="0"/>
                        </a:spcAft>
                      </a:pPr>
                      <a:r>
                        <a:rPr lang="fr-FR" sz="2200" dirty="0">
                          <a:effectLst/>
                          <a:latin typeface="Arial" panose="020B0604020202020204" pitchFamily="34" charset="0"/>
                          <a:cs typeface="Arial" panose="020B0604020202020204" pitchFamily="34" charset="0"/>
                        </a:rPr>
                        <a:t>- Tes cheveux, glapit la mère, pointant un index frémissant à son mari. Regarde tes cheveux ! Qu’est-ce que tu leur as fait à tes cheveux ?</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70623975"/>
                  </a:ext>
                </a:extLst>
              </a:tr>
            </a:tbl>
          </a:graphicData>
        </a:graphic>
      </p:graphicFrame>
      <p:sp>
        <p:nvSpPr>
          <p:cNvPr id="5" name="ZoneTexte 4">
            <a:extLst>
              <a:ext uri="{FF2B5EF4-FFF2-40B4-BE49-F238E27FC236}">
                <a16:creationId xmlns:a16="http://schemas.microsoft.com/office/drawing/2014/main" id="{6C1482C4-72CD-4209-AC30-30A30C29F5E3}"/>
              </a:ext>
            </a:extLst>
          </p:cNvPr>
          <p:cNvSpPr txBox="1"/>
          <p:nvPr/>
        </p:nvSpPr>
        <p:spPr>
          <a:xfrm>
            <a:off x="11398192" y="2496826"/>
            <a:ext cx="357809" cy="461665"/>
          </a:xfrm>
          <a:prstGeom prst="rect">
            <a:avLst/>
          </a:prstGeom>
          <a:solidFill>
            <a:srgbClr val="00B0F0"/>
          </a:solidFill>
        </p:spPr>
        <p:txBody>
          <a:bodyPr wrap="square" rtlCol="0">
            <a:spAutoFit/>
          </a:bodyPr>
          <a:lstStyle/>
          <a:p>
            <a:pPr algn="ctr"/>
            <a:r>
              <a:rPr lang="fr-FR" sz="2400" dirty="0">
                <a:latin typeface="Arial" panose="020B0604020202020204" pitchFamily="34" charset="0"/>
                <a:ea typeface="Calibri" panose="020F0502020204030204" pitchFamily="34" charset="0"/>
                <a:cs typeface="Arial" panose="020B0604020202020204" pitchFamily="34" charset="0"/>
              </a:rPr>
              <a:t>4</a:t>
            </a:r>
            <a:endParaRPr lang="fr-FR" dirty="0"/>
          </a:p>
        </p:txBody>
      </p:sp>
      <p:sp>
        <p:nvSpPr>
          <p:cNvPr id="6" name="ZoneTexte 5">
            <a:extLst>
              <a:ext uri="{FF2B5EF4-FFF2-40B4-BE49-F238E27FC236}">
                <a16:creationId xmlns:a16="http://schemas.microsoft.com/office/drawing/2014/main" id="{F426B42D-7399-4BDB-8CDD-8A6703FEDEEA}"/>
              </a:ext>
            </a:extLst>
          </p:cNvPr>
          <p:cNvSpPr txBox="1"/>
          <p:nvPr/>
        </p:nvSpPr>
        <p:spPr>
          <a:xfrm>
            <a:off x="11383946" y="1361937"/>
            <a:ext cx="357809" cy="461665"/>
          </a:xfrm>
          <a:prstGeom prst="rect">
            <a:avLst/>
          </a:prstGeom>
          <a:solidFill>
            <a:srgbClr val="00B0F0"/>
          </a:solidFill>
        </p:spPr>
        <p:txBody>
          <a:bodyPr wrap="square" rtlCol="0">
            <a:spAutoFit/>
          </a:bodyPr>
          <a:lstStyle/>
          <a:p>
            <a:pPr algn="ctr"/>
            <a:r>
              <a:rPr lang="fr-FR" sz="2400" dirty="0">
                <a:latin typeface="Arial" panose="020B0604020202020204" pitchFamily="34" charset="0"/>
                <a:cs typeface="Arial" panose="020B0604020202020204" pitchFamily="34" charset="0"/>
              </a:rPr>
              <a:t>2</a:t>
            </a:r>
            <a:endParaRPr lang="fr-FR" dirty="0"/>
          </a:p>
        </p:txBody>
      </p:sp>
      <p:sp>
        <p:nvSpPr>
          <p:cNvPr id="7" name="ZoneTexte 6">
            <a:extLst>
              <a:ext uri="{FF2B5EF4-FFF2-40B4-BE49-F238E27FC236}">
                <a16:creationId xmlns:a16="http://schemas.microsoft.com/office/drawing/2014/main" id="{32CFA814-D6E8-4E11-9ED0-380409C95C53}"/>
              </a:ext>
            </a:extLst>
          </p:cNvPr>
          <p:cNvSpPr txBox="1"/>
          <p:nvPr/>
        </p:nvSpPr>
        <p:spPr>
          <a:xfrm>
            <a:off x="11383946" y="4055409"/>
            <a:ext cx="357809" cy="461665"/>
          </a:xfrm>
          <a:prstGeom prst="rect">
            <a:avLst/>
          </a:prstGeom>
          <a:solidFill>
            <a:srgbClr val="00B0F0"/>
          </a:solidFill>
        </p:spPr>
        <p:txBody>
          <a:bodyPr wrap="square" rtlCol="0">
            <a:spAutoFit/>
          </a:bodyPr>
          <a:lstStyle/>
          <a:p>
            <a:pPr algn="ctr"/>
            <a:r>
              <a:rPr lang="fr-FR" sz="2400" dirty="0">
                <a:latin typeface="Arial" panose="020B0604020202020204" pitchFamily="34" charset="0"/>
                <a:cs typeface="Arial" panose="020B0604020202020204" pitchFamily="34" charset="0"/>
              </a:rPr>
              <a:t>1</a:t>
            </a:r>
            <a:endParaRPr lang="fr-FR" dirty="0"/>
          </a:p>
        </p:txBody>
      </p:sp>
      <p:sp>
        <p:nvSpPr>
          <p:cNvPr id="8" name="ZoneTexte 7">
            <a:extLst>
              <a:ext uri="{FF2B5EF4-FFF2-40B4-BE49-F238E27FC236}">
                <a16:creationId xmlns:a16="http://schemas.microsoft.com/office/drawing/2014/main" id="{CC04B967-4B6E-4EBC-80D7-ACDA877AA770}"/>
              </a:ext>
            </a:extLst>
          </p:cNvPr>
          <p:cNvSpPr txBox="1"/>
          <p:nvPr/>
        </p:nvSpPr>
        <p:spPr>
          <a:xfrm>
            <a:off x="11399186" y="3176567"/>
            <a:ext cx="357809" cy="461665"/>
          </a:xfrm>
          <a:prstGeom prst="rect">
            <a:avLst/>
          </a:prstGeom>
          <a:solidFill>
            <a:srgbClr val="00B0F0"/>
          </a:solidFill>
        </p:spPr>
        <p:txBody>
          <a:bodyPr wrap="square" rtlCol="0">
            <a:spAutoFit/>
          </a:bodyPr>
          <a:lstStyle/>
          <a:p>
            <a:pPr algn="ctr"/>
            <a:r>
              <a:rPr lang="fr-FR" sz="2400" dirty="0">
                <a:latin typeface="Arial" panose="020B0604020202020204" pitchFamily="34" charset="0"/>
                <a:ea typeface="Calibri" panose="020F0502020204030204" pitchFamily="34" charset="0"/>
                <a:cs typeface="Arial" panose="020B0604020202020204" pitchFamily="34" charset="0"/>
              </a:rPr>
              <a:t>5</a:t>
            </a:r>
            <a:endParaRPr lang="fr-FR" dirty="0"/>
          </a:p>
        </p:txBody>
      </p:sp>
      <p:sp>
        <p:nvSpPr>
          <p:cNvPr id="9" name="ZoneTexte 8">
            <a:extLst>
              <a:ext uri="{FF2B5EF4-FFF2-40B4-BE49-F238E27FC236}">
                <a16:creationId xmlns:a16="http://schemas.microsoft.com/office/drawing/2014/main" id="{AEFFCE52-2D76-4276-9C92-B19F00438EE0}"/>
              </a:ext>
            </a:extLst>
          </p:cNvPr>
          <p:cNvSpPr txBox="1"/>
          <p:nvPr/>
        </p:nvSpPr>
        <p:spPr>
          <a:xfrm>
            <a:off x="11398192" y="5065533"/>
            <a:ext cx="357809" cy="461665"/>
          </a:xfrm>
          <a:prstGeom prst="rect">
            <a:avLst/>
          </a:prstGeom>
          <a:solidFill>
            <a:srgbClr val="00B0F0"/>
          </a:solidFill>
        </p:spPr>
        <p:txBody>
          <a:bodyPr wrap="square" rtlCol="0">
            <a:spAutoFit/>
          </a:bodyPr>
          <a:lstStyle/>
          <a:p>
            <a:pPr algn="ctr"/>
            <a:r>
              <a:rPr lang="fr-FR" sz="2400" dirty="0">
                <a:latin typeface="Arial" panose="020B0604020202020204" pitchFamily="34" charset="0"/>
                <a:cs typeface="Arial" panose="020B0604020202020204" pitchFamily="34" charset="0"/>
              </a:rPr>
              <a:t>3</a:t>
            </a:r>
            <a:endParaRPr lang="fr-FR" dirty="0"/>
          </a:p>
        </p:txBody>
      </p:sp>
      <p:sp>
        <p:nvSpPr>
          <p:cNvPr id="10" name="Rectangle 9">
            <a:extLst>
              <a:ext uri="{FF2B5EF4-FFF2-40B4-BE49-F238E27FC236}">
                <a16:creationId xmlns:a16="http://schemas.microsoft.com/office/drawing/2014/main" id="{098CD5EC-8C84-44C9-803F-75C436E6A14B}"/>
              </a:ext>
            </a:extLst>
          </p:cNvPr>
          <p:cNvSpPr/>
          <p:nvPr/>
        </p:nvSpPr>
        <p:spPr>
          <a:xfrm>
            <a:off x="1402080" y="6075658"/>
            <a:ext cx="10143926" cy="400110"/>
          </a:xfrm>
          <a:prstGeom prst="rect">
            <a:avLst/>
          </a:prstGeom>
        </p:spPr>
        <p:txBody>
          <a:bodyPr wrap="square">
            <a:spAutoFit/>
          </a:bodyPr>
          <a:lstStyle/>
          <a:p>
            <a:pPr algn="r">
              <a:spcAft>
                <a:spcPts val="0"/>
              </a:spcAft>
            </a:pPr>
            <a:r>
              <a:rPr lang="fr-FR" sz="2000" i="1" dirty="0">
                <a:latin typeface="Calibri" panose="020F0502020204030204" pitchFamily="34" charset="0"/>
                <a:ea typeface="Calibri" panose="020F0502020204030204" pitchFamily="34" charset="0"/>
                <a:cs typeface="Times New Roman" panose="02020603050405020304" pitchFamily="18" charset="0"/>
              </a:rPr>
              <a:t> </a:t>
            </a:r>
            <a:r>
              <a:rPr lang="fr-FR" sz="2000" i="1" dirty="0">
                <a:latin typeface="Arial" panose="020B0604020202020204" pitchFamily="34" charset="0"/>
                <a:ea typeface="Calibri" panose="020F0502020204030204" pitchFamily="34" charset="0"/>
                <a:cs typeface="Arial" panose="020B0604020202020204" pitchFamily="34" charset="0"/>
              </a:rPr>
              <a:t>Matilda</a:t>
            </a:r>
            <a:r>
              <a:rPr lang="fr-FR" sz="2000" dirty="0">
                <a:latin typeface="Arial" panose="020B0604020202020204" pitchFamily="34" charset="0"/>
                <a:ea typeface="Calibri" panose="020F0502020204030204" pitchFamily="34" charset="0"/>
                <a:cs typeface="Arial" panose="020B0604020202020204" pitchFamily="34" charset="0"/>
              </a:rPr>
              <a:t>, « la teinture blond platine » (chapitre 6), Roald Dahl, ©éditions Folio Junior</a:t>
            </a:r>
          </a:p>
        </p:txBody>
      </p:sp>
    </p:spTree>
    <p:extLst>
      <p:ext uri="{BB962C8B-B14F-4D97-AF65-F5344CB8AC3E}">
        <p14:creationId xmlns:p14="http://schemas.microsoft.com/office/powerpoint/2010/main" val="154036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ffichage classe consigne je lis">
            <a:extLst>
              <a:ext uri="{FF2B5EF4-FFF2-40B4-BE49-F238E27FC236}">
                <a16:creationId xmlns:a16="http://schemas.microsoft.com/office/drawing/2014/main" id="{FA9124D8-4574-4FD3-AD39-143CA6DC72C7}"/>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31055" y="60894"/>
            <a:ext cx="1152000" cy="79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CBACED36-09B7-4A1F-AE5B-AA4E10C24782}"/>
              </a:ext>
            </a:extLst>
          </p:cNvPr>
          <p:cNvSpPr txBox="1"/>
          <p:nvPr/>
        </p:nvSpPr>
        <p:spPr>
          <a:xfrm>
            <a:off x="4856581" y="101226"/>
            <a:ext cx="3452805" cy="461665"/>
          </a:xfrm>
          <a:prstGeom prst="rect">
            <a:avLst/>
          </a:prstGeom>
          <a:solidFill>
            <a:schemeClr val="bg2"/>
          </a:solidFill>
        </p:spPr>
        <p:txBody>
          <a:bodyPr wrap="square" rtlCol="0">
            <a:spAutoFit/>
          </a:bodyPr>
          <a:lstStyle/>
          <a:p>
            <a:pPr algn="ctr"/>
            <a:r>
              <a:rPr lang="fr-FR" sz="2400" b="1" dirty="0">
                <a:latin typeface="Arial" panose="020B0604020202020204" pitchFamily="34" charset="0"/>
                <a:cs typeface="Arial" panose="020B0604020202020204" pitchFamily="34" charset="0"/>
              </a:rPr>
              <a:t>Correction</a:t>
            </a:r>
          </a:p>
        </p:txBody>
      </p:sp>
      <p:graphicFrame>
        <p:nvGraphicFramePr>
          <p:cNvPr id="4" name="Tableau 3">
            <a:extLst>
              <a:ext uri="{FF2B5EF4-FFF2-40B4-BE49-F238E27FC236}">
                <a16:creationId xmlns:a16="http://schemas.microsoft.com/office/drawing/2014/main" id="{41652448-C041-45B9-A098-B0F5D133B33A}"/>
              </a:ext>
            </a:extLst>
          </p:cNvPr>
          <p:cNvGraphicFramePr>
            <a:graphicFrameLocks noGrp="1"/>
          </p:cNvGraphicFramePr>
          <p:nvPr>
            <p:extLst>
              <p:ext uri="{D42A27DB-BD31-4B8C-83A1-F6EECF244321}">
                <p14:modId xmlns:p14="http://schemas.microsoft.com/office/powerpoint/2010/main" val="3538509215"/>
              </p:ext>
            </p:extLst>
          </p:nvPr>
        </p:nvGraphicFramePr>
        <p:xfrm>
          <a:off x="1085377" y="868680"/>
          <a:ext cx="10896600" cy="5120640"/>
        </p:xfrm>
        <a:graphic>
          <a:graphicData uri="http://schemas.openxmlformats.org/drawingml/2006/table">
            <a:tbl>
              <a:tblPr firstRow="1" firstCol="1" bandRow="1">
                <a:tableStyleId>{5940675A-B579-460E-94D1-54222C63F5DA}</a:tableStyleId>
              </a:tblPr>
              <a:tblGrid>
                <a:gridCol w="10896600">
                  <a:extLst>
                    <a:ext uri="{9D8B030D-6E8A-4147-A177-3AD203B41FA5}">
                      <a16:colId xmlns:a16="http://schemas.microsoft.com/office/drawing/2014/main" val="2837391632"/>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effectLst/>
                          <a:latin typeface="Arial" panose="020B0604020202020204" pitchFamily="34" charset="0"/>
                          <a:cs typeface="Arial" panose="020B0604020202020204" pitchFamily="34" charset="0"/>
                        </a:rPr>
                        <a:t>Le père allait s’asseoir au bout de la table quand la mère fit son entrée, venant de la cuisine, portant un vaste plateau surchargé d’œufs, de saucisses, de bacon et de tomates.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4596416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effectLst/>
                          <a:latin typeface="Arial" panose="020B0604020202020204" pitchFamily="34" charset="0"/>
                          <a:cs typeface="Arial" panose="020B0604020202020204" pitchFamily="34" charset="0"/>
                        </a:rPr>
                        <a:t>Machinalement elle leva les yeux. Et ce qu’elle vit la figea. Puis elle laissa échapper un hurlement qui parut soulever la terre et lâcha son plateau qui heurta le sol à grand bruit, tandis que son contenu s’éparpillait de tous côtés. Tout le monde sauta en l’air, y compris M. </a:t>
                      </a:r>
                      <a:r>
                        <a:rPr lang="fr-FR" sz="2400" dirty="0" err="1">
                          <a:effectLst/>
                          <a:latin typeface="Arial" panose="020B0604020202020204" pitchFamily="34" charset="0"/>
                          <a:cs typeface="Arial" panose="020B0604020202020204" pitchFamily="34" charset="0"/>
                        </a:rPr>
                        <a:t>Verdebois</a:t>
                      </a:r>
                      <a:r>
                        <a:rPr lang="fr-FR" sz="2400" dirty="0">
                          <a:effectLst/>
                          <a:latin typeface="Arial" panose="020B0604020202020204" pitchFamily="34" charset="0"/>
                          <a:cs typeface="Arial" panose="020B0604020202020204" pitchFamily="34" charset="0"/>
                        </a:rPr>
                        <a:t>.</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64782829"/>
                  </a:ext>
                </a:extLst>
              </a:tr>
              <a:tr h="0">
                <a:tc>
                  <a:txBody>
                    <a:bodyPr/>
                    <a:lstStyle/>
                    <a:p>
                      <a:pPr>
                        <a:spcAft>
                          <a:spcPts val="0"/>
                        </a:spcAft>
                      </a:pPr>
                      <a:r>
                        <a:rPr lang="fr-FR" sz="2400" dirty="0">
                          <a:effectLst/>
                          <a:latin typeface="Arial" panose="020B0604020202020204" pitchFamily="34" charset="0"/>
                          <a:cs typeface="Arial" panose="020B0604020202020204" pitchFamily="34" charset="0"/>
                        </a:rPr>
                        <a:t>- Mais qu’est-ce qui te prend, crétine ? Regarde-moi ce gâchis que tu as fait sur le tapis !</a:t>
                      </a:r>
                    </a:p>
                    <a:p>
                      <a:pPr>
                        <a:spcAft>
                          <a:spcPts val="0"/>
                        </a:spcAft>
                      </a:pPr>
                      <a:r>
                        <a:rPr lang="fr-FR" sz="2400" dirty="0">
                          <a:effectLst/>
                          <a:latin typeface="Arial" panose="020B0604020202020204" pitchFamily="34" charset="0"/>
                          <a:cs typeface="Arial" panose="020B0604020202020204" pitchFamily="34" charset="0"/>
                        </a:rPr>
                        <a:t>- Tes cheveux, glapit la mère, pointant un index frémissant à son mari. Regarde tes cheveux ! Qu’est-ce que tu leur as fait à tes </a:t>
                      </a:r>
                      <a:r>
                        <a:rPr lang="fr-FR" sz="2400">
                          <a:effectLst/>
                          <a:latin typeface="Arial" panose="020B0604020202020204" pitchFamily="34" charset="0"/>
                          <a:cs typeface="Arial" panose="020B0604020202020204" pitchFamily="34" charset="0"/>
                        </a:rPr>
                        <a:t>cheveux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40825692"/>
                  </a:ext>
                </a:extLst>
              </a:tr>
              <a:tr h="0">
                <a:tc>
                  <a:txBody>
                    <a:bodyPr/>
                    <a:lstStyle/>
                    <a:p>
                      <a:pPr>
                        <a:spcAft>
                          <a:spcPts val="0"/>
                        </a:spcAft>
                      </a:pPr>
                      <a:r>
                        <a:rPr lang="fr-FR" sz="2400" dirty="0">
                          <a:effectLst/>
                          <a:latin typeface="Arial" panose="020B0604020202020204" pitchFamily="34" charset="0"/>
                          <a:cs typeface="Arial" panose="020B0604020202020204" pitchFamily="34" charset="0"/>
                        </a:rPr>
                        <a:t>- Eh ben, quoi ? Qu’est-ce qu’ils ont mes cheveux, crénom ! cria M. </a:t>
                      </a:r>
                      <a:r>
                        <a:rPr lang="fr-FR" sz="2400" dirty="0" err="1">
                          <a:effectLst/>
                          <a:latin typeface="Arial" panose="020B0604020202020204" pitchFamily="34" charset="0"/>
                          <a:cs typeface="Arial" panose="020B0604020202020204" pitchFamily="34" charset="0"/>
                        </a:rPr>
                        <a:t>Verdebois</a:t>
                      </a:r>
                      <a:r>
                        <a:rPr lang="fr-FR" sz="2400" dirty="0">
                          <a:effectLst/>
                          <a:latin typeface="Arial" panose="020B0604020202020204" pitchFamily="34" charset="0"/>
                          <a:cs typeface="Arial" panose="020B0604020202020204" pitchFamily="34" charset="0"/>
                        </a:rPr>
                        <a:t>.</a:t>
                      </a:r>
                    </a:p>
                    <a:p>
                      <a:pPr>
                        <a:spcAft>
                          <a:spcPts val="0"/>
                        </a:spcAft>
                      </a:pPr>
                      <a:r>
                        <a:rPr lang="fr-FR" sz="2400" dirty="0">
                          <a:effectLst/>
                          <a:latin typeface="Arial" panose="020B0604020202020204" pitchFamily="34" charset="0"/>
                          <a:cs typeface="Arial" panose="020B0604020202020204" pitchFamily="34" charset="0"/>
                        </a:rPr>
                        <a:t>- Oh, mon Dieu, papa, qu’est-ce que tu as fait à tes cheveux ! hurla le fils. […]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804831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effectLst/>
                          <a:latin typeface="Arial" panose="020B0604020202020204" pitchFamily="34" charset="0"/>
                          <a:cs typeface="Arial" panose="020B0604020202020204" pitchFamily="34" charset="0"/>
                        </a:rPr>
                        <a:t>Matilda, silencieuse, se contentait d’admirer le résultat de sa machination.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70623975"/>
                  </a:ext>
                </a:extLst>
              </a:tr>
            </a:tbl>
          </a:graphicData>
        </a:graphic>
      </p:graphicFrame>
      <p:sp>
        <p:nvSpPr>
          <p:cNvPr id="10" name="Rectangle 9">
            <a:extLst>
              <a:ext uri="{FF2B5EF4-FFF2-40B4-BE49-F238E27FC236}">
                <a16:creationId xmlns:a16="http://schemas.microsoft.com/office/drawing/2014/main" id="{AAF12EDF-2807-417D-89DC-5C70F641CE07}"/>
              </a:ext>
            </a:extLst>
          </p:cNvPr>
          <p:cNvSpPr/>
          <p:nvPr/>
        </p:nvSpPr>
        <p:spPr>
          <a:xfrm>
            <a:off x="1798320" y="6050231"/>
            <a:ext cx="9884164" cy="400110"/>
          </a:xfrm>
          <a:prstGeom prst="rect">
            <a:avLst/>
          </a:prstGeom>
        </p:spPr>
        <p:txBody>
          <a:bodyPr wrap="square">
            <a:spAutoFit/>
          </a:bodyPr>
          <a:lstStyle/>
          <a:p>
            <a:pPr algn="r">
              <a:spcAft>
                <a:spcPts val="0"/>
              </a:spcAft>
            </a:pPr>
            <a:r>
              <a:rPr lang="fr-FR" sz="2000" i="1" dirty="0">
                <a:latin typeface="Arial" panose="020B0604020202020204" pitchFamily="34" charset="0"/>
                <a:ea typeface="Calibri" panose="020F0502020204030204" pitchFamily="34" charset="0"/>
                <a:cs typeface="Arial" panose="020B0604020202020204" pitchFamily="34" charset="0"/>
              </a:rPr>
              <a:t> Matilda</a:t>
            </a:r>
            <a:r>
              <a:rPr lang="fr-FR" sz="2000" dirty="0">
                <a:latin typeface="Arial" panose="020B0604020202020204" pitchFamily="34" charset="0"/>
                <a:ea typeface="Calibri" panose="020F0502020204030204" pitchFamily="34" charset="0"/>
                <a:cs typeface="Arial" panose="020B0604020202020204" pitchFamily="34" charset="0"/>
              </a:rPr>
              <a:t>, « la teinture blond platine » (chapitre 6), Roald Dahl, ©éditions Folio Junior</a:t>
            </a:r>
          </a:p>
        </p:txBody>
      </p:sp>
    </p:spTree>
    <p:extLst>
      <p:ext uri="{BB962C8B-B14F-4D97-AF65-F5344CB8AC3E}">
        <p14:creationId xmlns:p14="http://schemas.microsoft.com/office/powerpoint/2010/main" val="2013271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Image 1" descr="Recherche Chercher Trouver - Images vectorielles gratuites sur Pixabay">
            <a:extLst>
              <a:ext uri="{FF2B5EF4-FFF2-40B4-BE49-F238E27FC236}">
                <a16:creationId xmlns:a16="http://schemas.microsoft.com/office/drawing/2014/main" id="{601A3ECA-AA8A-425C-9B70-AA9D5D1F7F5D}"/>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55178" y="126905"/>
            <a:ext cx="864000" cy="864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aphicFrame>
        <p:nvGraphicFramePr>
          <p:cNvPr id="3" name="Tableau 2">
            <a:extLst>
              <a:ext uri="{FF2B5EF4-FFF2-40B4-BE49-F238E27FC236}">
                <a16:creationId xmlns:a16="http://schemas.microsoft.com/office/drawing/2014/main" id="{4F510474-6222-4713-9BC6-FE66588B9798}"/>
              </a:ext>
            </a:extLst>
          </p:cNvPr>
          <p:cNvGraphicFramePr>
            <a:graphicFrameLocks noGrp="1"/>
          </p:cNvGraphicFramePr>
          <p:nvPr>
            <p:extLst>
              <p:ext uri="{D42A27DB-BD31-4B8C-83A1-F6EECF244321}">
                <p14:modId xmlns:p14="http://schemas.microsoft.com/office/powerpoint/2010/main" val="4015431925"/>
              </p:ext>
            </p:extLst>
          </p:nvPr>
        </p:nvGraphicFramePr>
        <p:xfrm>
          <a:off x="546726" y="1636751"/>
          <a:ext cx="11327222" cy="2888083"/>
        </p:xfrm>
        <a:graphic>
          <a:graphicData uri="http://schemas.openxmlformats.org/drawingml/2006/table">
            <a:tbl>
              <a:tblPr firstRow="1" firstCol="1" bandRow="1"/>
              <a:tblGrid>
                <a:gridCol w="10749105">
                  <a:extLst>
                    <a:ext uri="{9D8B030D-6E8A-4147-A177-3AD203B41FA5}">
                      <a16:colId xmlns:a16="http://schemas.microsoft.com/office/drawing/2014/main" val="469007554"/>
                    </a:ext>
                  </a:extLst>
                </a:gridCol>
                <a:gridCol w="578117">
                  <a:extLst>
                    <a:ext uri="{9D8B030D-6E8A-4147-A177-3AD203B41FA5}">
                      <a16:colId xmlns:a16="http://schemas.microsoft.com/office/drawing/2014/main" val="3678884806"/>
                    </a:ext>
                  </a:extLst>
                </a:gridCol>
              </a:tblGrid>
              <a:tr h="642623">
                <a:tc>
                  <a:txBody>
                    <a:bodyPr/>
                    <a:lstStyle/>
                    <a:p>
                      <a:pPr algn="l" fontAlgn="t">
                        <a:spcBef>
                          <a:spcPts val="0"/>
                        </a:spcBef>
                        <a:spcAft>
                          <a:spcPts val="0"/>
                        </a:spcAft>
                      </a:pPr>
                      <a:r>
                        <a:rPr lang="fr-FR" sz="2400" b="0" i="0" u="none" strike="noStrike" dirty="0">
                          <a:effectLst/>
                          <a:latin typeface="Arial" panose="020B0604020202020204" pitchFamily="34" charset="0"/>
                          <a:ea typeface="Calibri" panose="020F0502020204030204" pitchFamily="34" charset="0"/>
                          <a:cs typeface="Arial" panose="020B0604020202020204" pitchFamily="34" charset="0"/>
                        </a:rPr>
                        <a:t>La mère est tellement surprise qu’elle fait tomber son plateau de nourriture.</a:t>
                      </a:r>
                      <a:endParaRPr lang="fr-FR" sz="2400" b="0" i="0" u="none" strike="noStrike" dirty="0">
                        <a:effectLst/>
                        <a:latin typeface="Arial" panose="020B0604020202020204" pitchFamily="34" charset="0"/>
                        <a:cs typeface="Arial" panose="020B0604020202020204" pitchFamily="34" charset="0"/>
                      </a:endParaRPr>
                    </a:p>
                  </a:txBody>
                  <a:tcPr marL="193216" marR="193216" marT="268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fr-FR" sz="31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fr-FR" sz="5100" b="0" i="0" u="none" strike="noStrike" dirty="0">
                        <a:effectLst/>
                        <a:latin typeface="Arial" panose="020B0604020202020204" pitchFamily="34" charset="0"/>
                      </a:endParaRPr>
                    </a:p>
                  </a:txBody>
                  <a:tcPr marL="193216" marR="193216" marT="268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1481108"/>
                  </a:ext>
                </a:extLst>
              </a:tr>
              <a:tr h="622852">
                <a:tc>
                  <a:txBody>
                    <a:bodyPr/>
                    <a:lstStyle/>
                    <a:p>
                      <a:pPr algn="l" fontAlgn="t">
                        <a:spcBef>
                          <a:spcPts val="0"/>
                        </a:spcBef>
                        <a:spcAft>
                          <a:spcPts val="0"/>
                        </a:spcAft>
                      </a:pPr>
                      <a:r>
                        <a:rPr lang="fr-FR" sz="2400" b="0" i="0" u="none" strike="noStrike" dirty="0">
                          <a:effectLst/>
                          <a:latin typeface="Arial" panose="020B0604020202020204" pitchFamily="34" charset="0"/>
                          <a:ea typeface="Calibri" panose="020F0502020204030204" pitchFamily="34" charset="0"/>
                          <a:cs typeface="Arial" panose="020B0604020202020204" pitchFamily="34" charset="0"/>
                        </a:rPr>
                        <a:t>Le père ne se rend pas compte que ses cheveux ont changé de couleur.</a:t>
                      </a:r>
                      <a:endParaRPr lang="fr-FR" sz="2400" b="0" i="0" u="none" strike="noStrike" dirty="0">
                        <a:effectLst/>
                        <a:latin typeface="Arial" panose="020B0604020202020204" pitchFamily="34" charset="0"/>
                        <a:cs typeface="Arial" panose="020B0604020202020204" pitchFamily="34" charset="0"/>
                      </a:endParaRPr>
                    </a:p>
                  </a:txBody>
                  <a:tcPr marL="193216" marR="193216" marT="268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fr-FR" sz="3100" b="0" i="0" u="none" strike="noStrike">
                          <a:effectLst/>
                          <a:latin typeface="Calibri" panose="020F0502020204030204" pitchFamily="34" charset="0"/>
                          <a:ea typeface="Calibri" panose="020F0502020204030204" pitchFamily="34" charset="0"/>
                          <a:cs typeface="Times New Roman" panose="02020603050405020304" pitchFamily="18" charset="0"/>
                        </a:rPr>
                        <a:t> </a:t>
                      </a:r>
                      <a:endParaRPr lang="fr-FR" sz="5100" b="0" i="0" u="none" strike="noStrike">
                        <a:effectLst/>
                        <a:latin typeface="Arial" panose="020B0604020202020204" pitchFamily="34" charset="0"/>
                      </a:endParaRPr>
                    </a:p>
                  </a:txBody>
                  <a:tcPr marL="193216" marR="193216" marT="268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822250"/>
                  </a:ext>
                </a:extLst>
              </a:tr>
              <a:tr h="503583">
                <a:tc>
                  <a:txBody>
                    <a:bodyPr/>
                    <a:lstStyle/>
                    <a:p>
                      <a:pPr algn="l" fontAlgn="t">
                        <a:spcBef>
                          <a:spcPts val="0"/>
                        </a:spcBef>
                        <a:spcAft>
                          <a:spcPts val="0"/>
                        </a:spcAft>
                      </a:pPr>
                      <a:r>
                        <a:rPr lang="fr-FR" sz="2400" b="0" i="0" u="none" strike="noStrike" dirty="0">
                          <a:effectLst/>
                          <a:latin typeface="Arial" panose="020B0604020202020204" pitchFamily="34" charset="0"/>
                          <a:ea typeface="Calibri" panose="020F0502020204030204" pitchFamily="34" charset="0"/>
                          <a:cs typeface="Arial" panose="020B0604020202020204" pitchFamily="34" charset="0"/>
                        </a:rPr>
                        <a:t>Le fils trouve la scène très drôle.</a:t>
                      </a:r>
                      <a:endParaRPr lang="fr-FR" sz="2400" b="0" i="0" u="none" strike="noStrike" dirty="0">
                        <a:effectLst/>
                        <a:latin typeface="Arial" panose="020B0604020202020204" pitchFamily="34" charset="0"/>
                        <a:cs typeface="Arial" panose="020B0604020202020204" pitchFamily="34" charset="0"/>
                      </a:endParaRPr>
                    </a:p>
                  </a:txBody>
                  <a:tcPr marL="193216" marR="193216" marT="268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fr-FR" sz="3100" b="0" i="0" u="none" strike="noStrike">
                          <a:effectLst/>
                          <a:latin typeface="Calibri" panose="020F0502020204030204" pitchFamily="34" charset="0"/>
                          <a:ea typeface="Calibri" panose="020F0502020204030204" pitchFamily="34" charset="0"/>
                          <a:cs typeface="Times New Roman" panose="02020603050405020304" pitchFamily="18" charset="0"/>
                        </a:rPr>
                        <a:t> </a:t>
                      </a:r>
                      <a:endParaRPr lang="fr-FR" sz="5100" b="0" i="0" u="none" strike="noStrike">
                        <a:effectLst/>
                        <a:latin typeface="Arial" panose="020B0604020202020204" pitchFamily="34" charset="0"/>
                      </a:endParaRPr>
                    </a:p>
                  </a:txBody>
                  <a:tcPr marL="193216" marR="193216" marT="268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5847029"/>
                  </a:ext>
                </a:extLst>
              </a:tr>
              <a:tr h="516835">
                <a:tc>
                  <a:txBody>
                    <a:bodyPr/>
                    <a:lstStyle/>
                    <a:p>
                      <a:pPr algn="l" fontAlgn="t">
                        <a:spcBef>
                          <a:spcPts val="0"/>
                        </a:spcBef>
                        <a:spcAft>
                          <a:spcPts val="0"/>
                        </a:spcAft>
                      </a:pPr>
                      <a:r>
                        <a:rPr lang="fr-FR" sz="2400" b="0" i="0" u="none" strike="noStrike" dirty="0">
                          <a:effectLst/>
                          <a:latin typeface="Arial" panose="020B0604020202020204" pitchFamily="34" charset="0"/>
                          <a:ea typeface="Calibri" panose="020F0502020204030204" pitchFamily="34" charset="0"/>
                          <a:cs typeface="Arial" panose="020B0604020202020204" pitchFamily="34" charset="0"/>
                        </a:rPr>
                        <a:t>C’est Matilda la responsable de ce changement.</a:t>
                      </a:r>
                      <a:endParaRPr lang="fr-FR" sz="2400" b="0" i="0" u="none" strike="noStrike" dirty="0">
                        <a:effectLst/>
                        <a:latin typeface="Arial" panose="020B0604020202020204" pitchFamily="34" charset="0"/>
                        <a:cs typeface="Arial" panose="020B0604020202020204" pitchFamily="34" charset="0"/>
                      </a:endParaRPr>
                    </a:p>
                  </a:txBody>
                  <a:tcPr marL="193216" marR="193216" marT="268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fr-FR" sz="3100" b="0" i="0" u="none" strike="noStrike">
                          <a:effectLst/>
                          <a:latin typeface="Calibri" panose="020F0502020204030204" pitchFamily="34" charset="0"/>
                          <a:ea typeface="Calibri" panose="020F0502020204030204" pitchFamily="34" charset="0"/>
                          <a:cs typeface="Times New Roman" panose="02020603050405020304" pitchFamily="18" charset="0"/>
                        </a:rPr>
                        <a:t> </a:t>
                      </a:r>
                      <a:endParaRPr lang="fr-FR" sz="5100" b="0" i="0" u="none" strike="noStrike">
                        <a:effectLst/>
                        <a:latin typeface="Arial" panose="020B0604020202020204" pitchFamily="34" charset="0"/>
                      </a:endParaRPr>
                    </a:p>
                  </a:txBody>
                  <a:tcPr marL="193216" marR="193216" marT="268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726133"/>
                  </a:ext>
                </a:extLst>
              </a:tr>
              <a:tr h="602190">
                <a:tc>
                  <a:txBody>
                    <a:bodyPr/>
                    <a:lstStyle/>
                    <a:p>
                      <a:pPr algn="l" fontAlgn="t">
                        <a:spcBef>
                          <a:spcPts val="0"/>
                        </a:spcBef>
                        <a:spcAft>
                          <a:spcPts val="0"/>
                        </a:spcAft>
                      </a:pPr>
                      <a:r>
                        <a:rPr lang="fr-FR" sz="2400" b="0" i="0" u="none" strike="noStrike" dirty="0">
                          <a:effectLst/>
                          <a:latin typeface="Arial" panose="020B0604020202020204" pitchFamily="34" charset="0"/>
                          <a:ea typeface="Calibri" panose="020F0502020204030204" pitchFamily="34" charset="0"/>
                          <a:cs typeface="Arial" panose="020B0604020202020204" pitchFamily="34" charset="0"/>
                        </a:rPr>
                        <a:t>Le père réagit avec flegme et se montre sympathique.</a:t>
                      </a:r>
                      <a:endParaRPr lang="fr-FR" sz="2400" b="0" i="0" u="none" strike="noStrike" dirty="0">
                        <a:effectLst/>
                        <a:latin typeface="Arial" panose="020B0604020202020204" pitchFamily="34" charset="0"/>
                        <a:cs typeface="Arial" panose="020B0604020202020204" pitchFamily="34" charset="0"/>
                      </a:endParaRPr>
                    </a:p>
                  </a:txBody>
                  <a:tcPr marL="193216" marR="193216" marT="268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fr-FR" sz="31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fr-FR" sz="5100" b="0" i="0" u="none" strike="noStrike" dirty="0">
                        <a:effectLst/>
                        <a:latin typeface="Arial" panose="020B0604020202020204" pitchFamily="34" charset="0"/>
                      </a:endParaRPr>
                    </a:p>
                  </a:txBody>
                  <a:tcPr marL="193216" marR="193216" marT="268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9189026"/>
                  </a:ext>
                </a:extLst>
              </a:tr>
            </a:tbl>
          </a:graphicData>
        </a:graphic>
      </p:graphicFrame>
      <p:sp>
        <p:nvSpPr>
          <p:cNvPr id="4" name="ZoneTexte 3">
            <a:extLst>
              <a:ext uri="{FF2B5EF4-FFF2-40B4-BE49-F238E27FC236}">
                <a16:creationId xmlns:a16="http://schemas.microsoft.com/office/drawing/2014/main" id="{355280C3-0CE4-4012-907C-9E6613CE4CD3}"/>
              </a:ext>
            </a:extLst>
          </p:cNvPr>
          <p:cNvSpPr txBox="1"/>
          <p:nvPr/>
        </p:nvSpPr>
        <p:spPr>
          <a:xfrm>
            <a:off x="4792355" y="328072"/>
            <a:ext cx="2835964" cy="461665"/>
          </a:xfrm>
          <a:prstGeom prst="rect">
            <a:avLst/>
          </a:prstGeom>
          <a:solidFill>
            <a:schemeClr val="bg2"/>
          </a:solidFill>
        </p:spPr>
        <p:txBody>
          <a:bodyPr wrap="square" rtlCol="0">
            <a:spAutoFit/>
          </a:bodyPr>
          <a:lstStyle/>
          <a:p>
            <a:pPr algn="ctr"/>
            <a:r>
              <a:rPr lang="fr-FR" sz="2400" b="1" dirty="0">
                <a:latin typeface="Arial" panose="020B0604020202020204" pitchFamily="34" charset="0"/>
                <a:cs typeface="Arial" panose="020B0604020202020204" pitchFamily="34" charset="0"/>
              </a:rPr>
              <a:t>Vrai ou faux ?</a:t>
            </a:r>
          </a:p>
        </p:txBody>
      </p:sp>
    </p:spTree>
    <p:extLst>
      <p:ext uri="{BB962C8B-B14F-4D97-AF65-F5344CB8AC3E}">
        <p14:creationId xmlns:p14="http://schemas.microsoft.com/office/powerpoint/2010/main" val="4211757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F54F837-4DF0-4E32-9902-8E1B46575FC8}"/>
              </a:ext>
            </a:extLst>
          </p:cNvPr>
          <p:cNvSpPr txBox="1"/>
          <p:nvPr/>
        </p:nvSpPr>
        <p:spPr>
          <a:xfrm>
            <a:off x="2357601" y="2905780"/>
            <a:ext cx="7874363" cy="523220"/>
          </a:xfrm>
          <a:prstGeom prst="rect">
            <a:avLst/>
          </a:prstGeom>
          <a:solidFill>
            <a:schemeClr val="accent4">
              <a:lumMod val="20000"/>
              <a:lumOff val="80000"/>
            </a:schemeClr>
          </a:solidFill>
        </p:spPr>
        <p:txBody>
          <a:bodyPr wrap="square" rtlCol="0">
            <a:spAutoFit/>
          </a:bodyPr>
          <a:lstStyle/>
          <a:p>
            <a:pPr algn="ctr"/>
            <a:r>
              <a:rPr lang="fr-FR" sz="2800" dirty="0">
                <a:latin typeface="Arial" panose="020B0604020202020204" pitchFamily="34" charset="0"/>
                <a:cs typeface="Arial" panose="020B0604020202020204" pitchFamily="34" charset="0"/>
              </a:rPr>
              <a:t>Analyse grammaticale</a:t>
            </a:r>
          </a:p>
        </p:txBody>
      </p:sp>
    </p:spTree>
    <p:extLst>
      <p:ext uri="{BB962C8B-B14F-4D97-AF65-F5344CB8AC3E}">
        <p14:creationId xmlns:p14="http://schemas.microsoft.com/office/powerpoint/2010/main" val="2924928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4210619-0E42-4447-9059-369C00681230}"/>
              </a:ext>
            </a:extLst>
          </p:cNvPr>
          <p:cNvSpPr txBox="1"/>
          <p:nvPr/>
        </p:nvSpPr>
        <p:spPr>
          <a:xfrm>
            <a:off x="2041705" y="1608398"/>
            <a:ext cx="9469272" cy="3416320"/>
          </a:xfrm>
          <a:prstGeom prst="rect">
            <a:avLst/>
          </a:prstGeom>
          <a:solidFill>
            <a:schemeClr val="accent5">
              <a:lumMod val="20000"/>
              <a:lumOff val="80000"/>
            </a:schemeClr>
          </a:solidFill>
        </p:spPr>
        <p:txBody>
          <a:bodyPr wrap="square" rtlCol="0">
            <a:spAutoFit/>
          </a:bodyPr>
          <a:lstStyle/>
          <a:p>
            <a:endParaRPr lang="fr-FR" sz="2400" dirty="0">
              <a:latin typeface="Arial" panose="020B0604020202020204" pitchFamily="34" charset="0"/>
              <a:cs typeface="Arial" panose="020B0604020202020204" pitchFamily="34" charset="0"/>
            </a:endParaRPr>
          </a:p>
          <a:p>
            <a:pPr algn="ctr"/>
            <a:r>
              <a:rPr lang="fr-FR" sz="2400" b="1" dirty="0">
                <a:latin typeface="Arial" panose="020B0604020202020204" pitchFamily="34" charset="0"/>
                <a:cs typeface="Arial" panose="020B0604020202020204" pitchFamily="34" charset="0"/>
              </a:rPr>
              <a:t>Le loup effrayé se sauve dans le salon.</a:t>
            </a:r>
          </a:p>
          <a:p>
            <a:pPr algn="ctr"/>
            <a:endParaRPr lang="fr-FR" sz="2400" b="1" dirty="0">
              <a:latin typeface="Arial" panose="020B0604020202020204" pitchFamily="34" charset="0"/>
              <a:cs typeface="Arial" panose="020B0604020202020204" pitchFamily="34" charset="0"/>
            </a:endParaRPr>
          </a:p>
          <a:p>
            <a:pPr algn="ctr"/>
            <a:endParaRPr lang="fr-FR" sz="2400" b="1" dirty="0">
              <a:latin typeface="Arial" panose="020B0604020202020204" pitchFamily="34" charset="0"/>
              <a:cs typeface="Arial" panose="020B0604020202020204" pitchFamily="34" charset="0"/>
            </a:endParaRPr>
          </a:p>
          <a:p>
            <a:pPr algn="ctr"/>
            <a:endParaRPr lang="fr-FR" sz="2400" b="1" dirty="0">
              <a:latin typeface="Arial" panose="020B0604020202020204" pitchFamily="34" charset="0"/>
              <a:cs typeface="Arial" panose="020B0604020202020204" pitchFamily="34" charset="0"/>
            </a:endParaRPr>
          </a:p>
          <a:p>
            <a:pPr algn="ctr"/>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1/ Trouve le verbe et le sujet.</a:t>
            </a:r>
          </a:p>
          <a:p>
            <a:r>
              <a:rPr lang="fr-FR" sz="2400" dirty="0">
                <a:latin typeface="Arial" panose="020B0604020202020204" pitchFamily="34" charset="0"/>
                <a:cs typeface="Arial" panose="020B0604020202020204" pitchFamily="34" charset="0"/>
              </a:rPr>
              <a:t>2/ À quel temps est conjugué le verbe ? À quel groupe appartient-il ?</a:t>
            </a:r>
          </a:p>
          <a:p>
            <a:r>
              <a:rPr lang="fr-FR" sz="2400" dirty="0">
                <a:latin typeface="Arial" panose="020B0604020202020204" pitchFamily="34" charset="0"/>
                <a:cs typeface="Arial" panose="020B0604020202020204" pitchFamily="34" charset="0"/>
              </a:rPr>
              <a:t>3/ Trouve le complément circonstanciel.</a:t>
            </a:r>
          </a:p>
        </p:txBody>
      </p:sp>
      <p:sp>
        <p:nvSpPr>
          <p:cNvPr id="3" name="ZoneTexte 2">
            <a:extLst>
              <a:ext uri="{FF2B5EF4-FFF2-40B4-BE49-F238E27FC236}">
                <a16:creationId xmlns:a16="http://schemas.microsoft.com/office/drawing/2014/main" id="{BDF850DF-17FC-4C74-8D39-C1738354ED56}"/>
              </a:ext>
            </a:extLst>
          </p:cNvPr>
          <p:cNvSpPr txBox="1"/>
          <p:nvPr/>
        </p:nvSpPr>
        <p:spPr>
          <a:xfrm>
            <a:off x="1798970" y="337428"/>
            <a:ext cx="10195560" cy="830997"/>
          </a:xfrm>
          <a:prstGeom prst="rect">
            <a:avLst/>
          </a:prstGeom>
          <a:solidFill>
            <a:schemeClr val="bg2"/>
          </a:solidFill>
        </p:spPr>
        <p:txBody>
          <a:bodyPr wrap="square" rtlCol="0">
            <a:spAutoFit/>
          </a:bodyPr>
          <a:lstStyle/>
          <a:p>
            <a:pPr algn="ctr"/>
            <a:r>
              <a:rPr lang="fr-FR" sz="2400" dirty="0">
                <a:latin typeface="Arial" panose="020B0604020202020204" pitchFamily="34" charset="0"/>
                <a:cs typeface="Arial" panose="020B0604020202020204" pitchFamily="34" charset="0"/>
              </a:rPr>
              <a:t>Avant de commencer, je vous propose de corriger l’exercice proposé à la séance précédente. Cela va nous permettre de nous entraîner.</a:t>
            </a:r>
          </a:p>
        </p:txBody>
      </p:sp>
      <p:pic>
        <p:nvPicPr>
          <p:cNvPr id="4" name="compImg" descr="Boy Exercice d'apprentissage de l'école Banque d'images - 33384901">
            <a:extLst>
              <a:ext uri="{FF2B5EF4-FFF2-40B4-BE49-F238E27FC236}">
                <a16:creationId xmlns:a16="http://schemas.microsoft.com/office/drawing/2014/main" id="{DCBCA941-9FFA-4236-BB4A-F93DF7D3D0FD}"/>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97470" y="196425"/>
            <a:ext cx="1116000" cy="97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69752545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TotalTime>
  <Words>907</Words>
  <Application>Microsoft Office PowerPoint</Application>
  <PresentationFormat>Grand écran</PresentationFormat>
  <Paragraphs>143</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Calibri Light</vt:lpstr>
      <vt:lpstr>Times New Roman</vt:lpstr>
      <vt:lpstr>Wingdings</vt:lpstr>
      <vt:lpstr>Thème Office</vt:lpstr>
      <vt:lpstr>Français CE2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Français CE2</dc:title>
  <dc:creator>Ingrid FAUVIAU</dc:creator>
  <cp:lastModifiedBy>ANNE SZYMCZAK</cp:lastModifiedBy>
  <cp:revision>25</cp:revision>
  <dcterms:created xsi:type="dcterms:W3CDTF">2020-05-13T12:28:13Z</dcterms:created>
  <dcterms:modified xsi:type="dcterms:W3CDTF">2020-05-18T09:36:04Z</dcterms:modified>
</cp:coreProperties>
</file>