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4" r:id="rId11"/>
    <p:sldId id="273" r:id="rId12"/>
    <p:sldId id="264" r:id="rId13"/>
    <p:sldId id="275" r:id="rId14"/>
    <p:sldId id="277" r:id="rId15"/>
    <p:sldId id="276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00FFFF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38" y="5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6E63FD-5023-425A-9271-995598FA58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8129875-6155-4FE5-800F-8C09DA8C74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B297C26-BDD5-494B-B8BA-F4BC6D012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D658D-0542-43B6-9DD4-681AEAF14903}" type="datetimeFigureOut">
              <a:rPr lang="fr-FR" smtClean="0"/>
              <a:t>10/05/2020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96A0485-E3C7-4EAD-8DA7-E1F228EE2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7D4AC1-BCA7-43CF-A0A0-F57A0FC21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178B5-1AA7-4AFC-BDA6-D2607CAB1E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3223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8CC563-82B3-47CC-824A-A9B1AF312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F294F61-076D-4453-99C7-D979A74737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EAC1A34-2465-42ED-BDA9-A6BDCCF05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D658D-0542-43B6-9DD4-681AEAF14903}" type="datetimeFigureOut">
              <a:rPr lang="fr-FR" smtClean="0"/>
              <a:t>10/05/2020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B66E70-50E1-4D43-8168-E50B8F8DA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A961D7E-6246-4360-BF76-ABCB47EC2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178B5-1AA7-4AFC-BDA6-D2607CAB1E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106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F503987-2B8A-4F83-BCCC-CDC0564056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9F1BBFA-368B-4076-90EC-6AF1F94E73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157CC1C-A5AC-4FF3-950A-D10733213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D658D-0542-43B6-9DD4-681AEAF14903}" type="datetimeFigureOut">
              <a:rPr lang="fr-FR" smtClean="0"/>
              <a:t>10/05/2020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6DD12AC-820A-4B15-8C10-FD756052A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0708D8D-2B70-4AFC-95BB-F26CF0F05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178B5-1AA7-4AFC-BDA6-D2607CAB1E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7319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6B194E-B070-40DC-9CED-356532C2D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2A8549E-0EF2-4AA2-BF84-7DC43DDFEA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005988-AB65-4108-8B8C-60AB0D75E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D658D-0542-43B6-9DD4-681AEAF14903}" type="datetimeFigureOut">
              <a:rPr lang="fr-FR" smtClean="0"/>
              <a:t>10/05/2020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C75066B-1790-45FB-9F07-B53998285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9AA0C24-CB2D-4C87-B1FF-14BFB6286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178B5-1AA7-4AFC-BDA6-D2607CAB1E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091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C11594-9466-49AE-BED3-461AA2896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926664D-6CFD-421B-8D0D-2237A51FA4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4F202D1-104A-4DBB-9F27-28836416B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D658D-0542-43B6-9DD4-681AEAF14903}" type="datetimeFigureOut">
              <a:rPr lang="fr-FR" smtClean="0"/>
              <a:t>10/05/2020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DAA7BAC-FB50-4C2A-9160-632AC2995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2EBB451-0561-4F10-B726-38B94D668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178B5-1AA7-4AFC-BDA6-D2607CAB1E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6334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FC9980-B267-496A-A21B-8F3D8E18E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D45EB4E-88BA-4AE3-817A-30B7054E07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B8FA8D9-8E29-4339-AD18-2EBD6F0B0D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9222A9-EBD8-4A2F-8BB7-43A503F9D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D658D-0542-43B6-9DD4-681AEAF14903}" type="datetimeFigureOut">
              <a:rPr lang="fr-FR" smtClean="0"/>
              <a:t>10/05/2020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3CCFF99-FB61-4A95-BFA4-EE142D387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136A8EA-4AFD-4E76-BD26-42EC5F12F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178B5-1AA7-4AFC-BDA6-D2607CAB1E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4845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DBE9D8-7951-4B3C-89FC-73FBD5E85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9421C89-6A46-4848-8483-4E8B673890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164A32E-340B-4F33-B211-43F5FA738E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2FA6603-2AF8-40B4-A5E7-8A31C933D2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0969A16-DD11-4FF4-A62A-3949BED70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62071BB-1B99-49AF-99E3-5ACEF0372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D658D-0542-43B6-9DD4-681AEAF14903}" type="datetimeFigureOut">
              <a:rPr lang="fr-FR" smtClean="0"/>
              <a:t>10/05/2020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0F56403-0B12-480E-973B-524F024E9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26ABE41-3A97-443F-98E7-3A8B7F512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178B5-1AA7-4AFC-BDA6-D2607CAB1E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2814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3BAFF2-D485-45E4-B07B-713615119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1D6AC3A-2928-4E50-BCA5-6CF0915BD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D658D-0542-43B6-9DD4-681AEAF14903}" type="datetimeFigureOut">
              <a:rPr lang="fr-FR" smtClean="0"/>
              <a:t>10/05/2020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765BB5A-B80E-42FE-87D6-82EB9C797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33038C2-0E8D-4947-958F-AB5F52A39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178B5-1AA7-4AFC-BDA6-D2607CAB1E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2817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7E69B1E-396B-4C1D-B7BB-5C39181D6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D658D-0542-43B6-9DD4-681AEAF14903}" type="datetimeFigureOut">
              <a:rPr lang="fr-FR" smtClean="0"/>
              <a:t>10/05/2020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C992BBD-3856-410F-A91A-689BA1C8F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7DD0900-BB3C-4782-8BFB-CA322D1E0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178B5-1AA7-4AFC-BDA6-D2607CAB1E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0598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DE0252-3175-40B3-B52C-E3700C4B2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9605321-082E-42DA-B408-620AF8683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D2A76F2-07E2-4171-BB4D-ACC2B2402E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2ADB067-B596-4AC7-9EFE-172806789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D658D-0542-43B6-9DD4-681AEAF14903}" type="datetimeFigureOut">
              <a:rPr lang="fr-FR" smtClean="0"/>
              <a:t>10/05/2020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87DB921-82CF-4D94-B1B3-7C75A8775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924AEB8-3A51-43BD-B097-6DE97794D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178B5-1AA7-4AFC-BDA6-D2607CAB1E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6502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F5F4E0-62E8-450F-B789-BC3AD47FE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8AE0B06-B678-4899-B8E3-F0A8ECA1D0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C1AEA99-1221-456A-AFCC-1A778FA105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EF7C19E-4E93-407A-B7C1-CFE4CD770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D658D-0542-43B6-9DD4-681AEAF14903}" type="datetimeFigureOut">
              <a:rPr lang="fr-FR" smtClean="0"/>
              <a:t>10/05/2020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128780E-9BF3-4C42-98D7-24F3E9F16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281C8A9-9A46-4613-8F29-5704BD9D5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178B5-1AA7-4AFC-BDA6-D2607CAB1E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5724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E3B0093-5880-48A9-8C5E-93D3E4B2C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ED4FBC4-D38B-4CD9-ABBD-FD470B01AB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17C4F25-B428-4FE1-BC8E-92B3C8C090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D658D-0542-43B6-9DD4-681AEAF14903}" type="datetimeFigureOut">
              <a:rPr lang="fr-FR" smtClean="0"/>
              <a:t>10/05/2020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CA4F74B-6D52-4ADF-8FB5-632C5F7D4E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C76FE26-11A5-402A-AF65-211D4E7361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178B5-1AA7-4AFC-BDA6-D2607CAB1E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349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83262D62-58D5-4FEF-B467-8FD46F4BFD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fr-FR" dirty="0"/>
              <a:t>Français CE2</a:t>
            </a: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D5C8B00-DC75-42F0-9884-DBCCE70900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fr-FR" dirty="0"/>
              <a:t>Séquence 5 / séance 1</a:t>
            </a:r>
          </a:p>
        </p:txBody>
      </p:sp>
    </p:spTree>
    <p:extLst>
      <p:ext uri="{BB962C8B-B14F-4D97-AF65-F5344CB8AC3E}">
        <p14:creationId xmlns:p14="http://schemas.microsoft.com/office/powerpoint/2010/main" val="274613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dessin&#10;&#10;Description générée automatiquement">
            <a:extLst>
              <a:ext uri="{FF2B5EF4-FFF2-40B4-BE49-F238E27FC236}">
                <a16:creationId xmlns:a16="http://schemas.microsoft.com/office/drawing/2014/main" id="{0B54EAA7-F641-451D-8094-6F1360DE41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984" y="218444"/>
            <a:ext cx="1076325" cy="17907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DBF28CC-5A92-4B84-9D54-D6D61A982C5B}"/>
              </a:ext>
            </a:extLst>
          </p:cNvPr>
          <p:cNvSpPr/>
          <p:nvPr/>
        </p:nvSpPr>
        <p:spPr>
          <a:xfrm>
            <a:off x="1875183" y="1058823"/>
            <a:ext cx="9740348" cy="48750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Comment conjuguer les verbes du 1</a:t>
            </a:r>
            <a:r>
              <a:rPr lang="fr-FR" sz="2400" b="1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groupe ?</a:t>
            </a:r>
            <a:endParaRPr lang="fr-FR" sz="2400" i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DE3E6C3B-D62A-47E0-91A8-DC2A02253E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372921"/>
              </p:ext>
            </p:extLst>
          </p:nvPr>
        </p:nvGraphicFramePr>
        <p:xfrm>
          <a:off x="1875183" y="1889624"/>
          <a:ext cx="9674087" cy="43053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717774">
                  <a:extLst>
                    <a:ext uri="{9D8B030D-6E8A-4147-A177-3AD203B41FA5}">
                      <a16:colId xmlns:a16="http://schemas.microsoft.com/office/drawing/2014/main" val="2724507556"/>
                    </a:ext>
                  </a:extLst>
                </a:gridCol>
                <a:gridCol w="4956313">
                  <a:extLst>
                    <a:ext uri="{9D8B030D-6E8A-4147-A177-3AD203B41FA5}">
                      <a16:colId xmlns:a16="http://schemas.microsoft.com/office/drawing/2014/main" val="60528599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TOMBER</a:t>
                      </a:r>
                      <a:endParaRPr lang="fr-FR" sz="2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AIMER</a:t>
                      </a:r>
                      <a:endParaRPr lang="fr-FR" sz="2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845347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 conjugue avec l’auxiliaire être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highlight>
                            <a:srgbClr val="CC00CC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 participe passé s’accorde avec le sujet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 conjugue avec l’auxiliaire avoir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 participe passé ne s’accorde pas avec le sujet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88889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 </a:t>
                      </a:r>
                      <a:r>
                        <a:rPr lang="fr-FR" sz="2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______________</a:t>
                      </a:r>
                      <a:endParaRPr lang="fr-FR" sz="2200" dirty="0">
                        <a:solidFill>
                          <a:srgbClr val="CC00C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 es tomb</a:t>
                      </a:r>
                      <a:r>
                        <a:rPr lang="fr-FR" sz="2200" dirty="0">
                          <a:solidFill>
                            <a:srgbClr val="CC00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é(e)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 est tombé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Elle </a:t>
                      </a:r>
                      <a:r>
                        <a:rPr lang="fr-FR" sz="2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</a:t>
                      </a:r>
                      <a:endParaRPr lang="fr-FR" sz="2200" dirty="0">
                        <a:solidFill>
                          <a:srgbClr val="CC00C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Nous sommes tomb</a:t>
                      </a:r>
                      <a:r>
                        <a:rPr lang="fr-FR" sz="2200" dirty="0">
                          <a:solidFill>
                            <a:srgbClr val="CC00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é(e)s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Vous </a:t>
                      </a:r>
                      <a:r>
                        <a:rPr lang="fr-FR" sz="2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</a:t>
                      </a:r>
                      <a:endParaRPr lang="fr-FR" sz="2200" dirty="0">
                        <a:solidFill>
                          <a:srgbClr val="CC00C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Ils sont tomb</a:t>
                      </a:r>
                      <a:r>
                        <a:rPr lang="fr-FR" sz="2200" dirty="0">
                          <a:solidFill>
                            <a:srgbClr val="CC00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Elles sont tomb</a:t>
                      </a:r>
                      <a:r>
                        <a:rPr lang="fr-FR" sz="2200" dirty="0">
                          <a:solidFill>
                            <a:srgbClr val="CC00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ées</a:t>
                      </a:r>
                      <a:endParaRPr lang="fr-FR" sz="2200" dirty="0">
                        <a:solidFill>
                          <a:srgbClr val="CC00CC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J’ai aimé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 </a:t>
                      </a:r>
                      <a:r>
                        <a:rPr lang="fr-FR" sz="2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 </a:t>
                      </a: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elle </a:t>
                      </a:r>
                      <a:r>
                        <a:rPr lang="fr-FR" sz="2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</a:t>
                      </a:r>
                      <a:endParaRPr lang="fr-FR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Nous avons aimé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Vous avez aimé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Ils / elles </a:t>
                      </a:r>
                      <a:r>
                        <a:rPr lang="fr-FR" sz="2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</a:t>
                      </a:r>
                      <a:endParaRPr lang="fr-FR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72816153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DB8E256B-329E-4898-BDA0-0545FEEE5A1E}"/>
              </a:ext>
            </a:extLst>
          </p:cNvPr>
          <p:cNvSpPr txBox="1"/>
          <p:nvPr/>
        </p:nvSpPr>
        <p:spPr>
          <a:xfrm>
            <a:off x="5300870" y="253863"/>
            <a:ext cx="1590260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Rappel !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90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mpImg" descr="Boy Exercice d'apprentissage de l'école Banque d'images - 33384901">
            <a:extLst>
              <a:ext uri="{FF2B5EF4-FFF2-40B4-BE49-F238E27FC236}">
                <a16:creationId xmlns:a16="http://schemas.microsoft.com/office/drawing/2014/main" id="{A2FDBD2A-7803-43A6-904A-B11758357E25}"/>
              </a:ext>
            </a:extLst>
          </p:cNvPr>
          <p:cNvPicPr/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229" y="127511"/>
            <a:ext cx="1152000" cy="1188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97C0F0D-A7C7-4EE3-B0E2-C35FE8E205E9}"/>
              </a:ext>
            </a:extLst>
          </p:cNvPr>
          <p:cNvSpPr/>
          <p:nvPr/>
        </p:nvSpPr>
        <p:spPr>
          <a:xfrm>
            <a:off x="3454267" y="388503"/>
            <a:ext cx="6880410" cy="458780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Conjugue les verbes suivants au passé composé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5DFD29C-7384-420C-953F-091F8FE17020}"/>
              </a:ext>
            </a:extLst>
          </p:cNvPr>
          <p:cNvSpPr/>
          <p:nvPr/>
        </p:nvSpPr>
        <p:spPr>
          <a:xfrm>
            <a:off x="467456" y="1439609"/>
            <a:ext cx="11419744" cy="3240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Elles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(arriver)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_________________________ en avance.</a:t>
            </a: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(parler)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____________________________________avec Camille.</a:t>
            </a: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(manger)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_________-vous___________ cette part de tarte ?</a:t>
            </a: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François et Amélie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(entrer)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_______________________ dans cette pièce sombre.</a:t>
            </a:r>
          </a:p>
        </p:txBody>
      </p:sp>
    </p:spTree>
    <p:extLst>
      <p:ext uri="{BB962C8B-B14F-4D97-AF65-F5344CB8AC3E}">
        <p14:creationId xmlns:p14="http://schemas.microsoft.com/office/powerpoint/2010/main" val="33867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665ED9D2-BA3A-40A8-A77E-2B00210F16A6}"/>
              </a:ext>
            </a:extLst>
          </p:cNvPr>
          <p:cNvSpPr txBox="1"/>
          <p:nvPr/>
        </p:nvSpPr>
        <p:spPr>
          <a:xfrm>
            <a:off x="614596" y="2301787"/>
            <a:ext cx="10962807" cy="18158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Orthographe</a:t>
            </a:r>
          </a:p>
          <a:p>
            <a:pPr algn="ctr"/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J’apprends à mémoriser pour écrire sans faire d’erreurs</a:t>
            </a:r>
          </a:p>
          <a:p>
            <a:pPr algn="ctr"/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36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mpImg" descr="Boy Exercice d'apprentissage de l'école Banque d'images - 33384901">
            <a:extLst>
              <a:ext uri="{FF2B5EF4-FFF2-40B4-BE49-F238E27FC236}">
                <a16:creationId xmlns:a16="http://schemas.microsoft.com/office/drawing/2014/main" id="{9CC85E09-4734-43A2-96F9-8F68C0F238A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569" y="107276"/>
            <a:ext cx="1359535" cy="143954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B769F360-D040-46FD-A7A4-9E38BD93F215}"/>
              </a:ext>
            </a:extLst>
          </p:cNvPr>
          <p:cNvSpPr txBox="1"/>
          <p:nvPr/>
        </p:nvSpPr>
        <p:spPr>
          <a:xfrm>
            <a:off x="4717774" y="251792"/>
            <a:ext cx="3405809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Analyse grammaticale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CABDDE16-FC67-4B49-A3E8-AD9DE09DFE08}"/>
              </a:ext>
            </a:extLst>
          </p:cNvPr>
          <p:cNvSpPr txBox="1"/>
          <p:nvPr/>
        </p:nvSpPr>
        <p:spPr>
          <a:xfrm>
            <a:off x="846161" y="2811720"/>
            <a:ext cx="19322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a acheté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4987CD9-A16E-4348-95B1-2CC46B266940}"/>
              </a:ext>
            </a:extLst>
          </p:cNvPr>
          <p:cNvSpPr/>
          <p:nvPr/>
        </p:nvSpPr>
        <p:spPr>
          <a:xfrm>
            <a:off x="1842053" y="1004690"/>
            <a:ext cx="10205377" cy="1277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Depuis qu’il a acheté sa maison, Monsieur Pierre est inquiet. II vit dans une maison hantée. Il a peur de rencontrer la méchante sorcière à la voix menaçante. 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015656FB-314A-47D3-B7DB-7F0DC920011C}"/>
              </a:ext>
            </a:extLst>
          </p:cNvPr>
          <p:cNvSpPr txBox="1"/>
          <p:nvPr/>
        </p:nvSpPr>
        <p:spPr>
          <a:xfrm>
            <a:off x="3708091" y="2792503"/>
            <a:ext cx="3306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Monsieur Pierre est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9A4D241E-FFA0-440B-97FB-92C4586F086E}"/>
              </a:ext>
            </a:extLst>
          </p:cNvPr>
          <p:cNvSpPr txBox="1"/>
          <p:nvPr/>
        </p:nvSpPr>
        <p:spPr>
          <a:xfrm>
            <a:off x="8123583" y="2792503"/>
            <a:ext cx="8588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vit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67A936BB-7C89-4EA8-B9F9-B6D231DCDA4F}"/>
              </a:ext>
            </a:extLst>
          </p:cNvPr>
          <p:cNvSpPr txBox="1"/>
          <p:nvPr/>
        </p:nvSpPr>
        <p:spPr>
          <a:xfrm>
            <a:off x="9978575" y="2835682"/>
            <a:ext cx="8588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a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F3C2EFF-D214-45E9-B5AB-4D1882DF5216}"/>
              </a:ext>
            </a:extLst>
          </p:cNvPr>
          <p:cNvSpPr txBox="1"/>
          <p:nvPr/>
        </p:nvSpPr>
        <p:spPr>
          <a:xfrm>
            <a:off x="4774094" y="2234973"/>
            <a:ext cx="2888974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Les sujets et les verbes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1D22F9B5-08A2-40F3-A178-17D9C3DFBF98}"/>
              </a:ext>
            </a:extLst>
          </p:cNvPr>
          <p:cNvSpPr txBox="1"/>
          <p:nvPr/>
        </p:nvSpPr>
        <p:spPr>
          <a:xfrm>
            <a:off x="4774094" y="3705351"/>
            <a:ext cx="2888974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Les groupes nominaux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1452441B-7BC5-4E4A-8FC7-EB4A687DA494}"/>
              </a:ext>
            </a:extLst>
          </p:cNvPr>
          <p:cNvSpPr txBox="1"/>
          <p:nvPr/>
        </p:nvSpPr>
        <p:spPr>
          <a:xfrm>
            <a:off x="623866" y="4280938"/>
            <a:ext cx="1688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 maison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674A1D26-0B7B-49E6-8BC4-24A32BF68B71}"/>
              </a:ext>
            </a:extLst>
          </p:cNvPr>
          <p:cNvSpPr txBox="1"/>
          <p:nvPr/>
        </p:nvSpPr>
        <p:spPr>
          <a:xfrm>
            <a:off x="2778441" y="4280938"/>
            <a:ext cx="2980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une maison hantée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A2C14864-AD5E-4B3E-A60E-3BC0DE8CE33E}"/>
              </a:ext>
            </a:extLst>
          </p:cNvPr>
          <p:cNvSpPr txBox="1"/>
          <p:nvPr/>
        </p:nvSpPr>
        <p:spPr>
          <a:xfrm>
            <a:off x="6008850" y="4280938"/>
            <a:ext cx="3230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méchante sorcière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D7B6A234-C3EC-4D67-8D3E-310A7B59F806}"/>
              </a:ext>
            </a:extLst>
          </p:cNvPr>
          <p:cNvSpPr txBox="1"/>
          <p:nvPr/>
        </p:nvSpPr>
        <p:spPr>
          <a:xfrm>
            <a:off x="9239258" y="4280938"/>
            <a:ext cx="2952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voix menaçante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72E26B54-73D4-419F-8D19-7FEA07864639}"/>
              </a:ext>
            </a:extLst>
          </p:cNvPr>
          <p:cNvSpPr txBox="1"/>
          <p:nvPr/>
        </p:nvSpPr>
        <p:spPr>
          <a:xfrm>
            <a:off x="4505438" y="5149662"/>
            <a:ext cx="3181123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L’adjectif qualificatif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inquiet</a:t>
            </a:r>
          </a:p>
        </p:txBody>
      </p:sp>
    </p:spTree>
    <p:extLst>
      <p:ext uri="{BB962C8B-B14F-4D97-AF65-F5344CB8AC3E}">
        <p14:creationId xmlns:p14="http://schemas.microsoft.com/office/powerpoint/2010/main" val="1757893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3" grpId="0"/>
      <p:bldP spid="28" grpId="0"/>
      <p:bldP spid="29" grpId="0"/>
      <p:bldP spid="9" grpId="0" animBg="1"/>
      <p:bldP spid="30" grpId="0" animBg="1"/>
      <p:bldP spid="31" grpId="0"/>
      <p:bldP spid="32" grpId="0"/>
      <p:bldP spid="33" grpId="0"/>
      <p:bldP spid="34" grpId="0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mpImg" descr="Boy Exercice d'apprentissage de l'école Banque d'images - 33384901">
            <a:extLst>
              <a:ext uri="{FF2B5EF4-FFF2-40B4-BE49-F238E27FC236}">
                <a16:creationId xmlns:a16="http://schemas.microsoft.com/office/drawing/2014/main" id="{BADCB27B-8D25-4806-A473-AEC9A732DE8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569" y="107276"/>
            <a:ext cx="1359535" cy="143954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2E111BBA-2534-4587-8D5A-30F007CCD3F0}"/>
              </a:ext>
            </a:extLst>
          </p:cNvPr>
          <p:cNvSpPr txBox="1"/>
          <p:nvPr/>
        </p:nvSpPr>
        <p:spPr>
          <a:xfrm>
            <a:off x="5374385" y="331306"/>
            <a:ext cx="1647229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Dictée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BB268B9-0189-431A-99EB-835F1EF0602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010"/>
          <a:stretch/>
        </p:blipFill>
        <p:spPr bwMode="auto">
          <a:xfrm>
            <a:off x="31520" y="1828800"/>
            <a:ext cx="12128959" cy="397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727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6B125D6-A512-4FD5-9FF1-27662759F00C}"/>
              </a:ext>
            </a:extLst>
          </p:cNvPr>
          <p:cNvSpPr/>
          <p:nvPr/>
        </p:nvSpPr>
        <p:spPr>
          <a:xfrm>
            <a:off x="600474" y="1284003"/>
            <a:ext cx="11220465" cy="41549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Pour terminer</a:t>
            </a:r>
          </a:p>
          <a:p>
            <a:pPr algn="ctr"/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Je vous conseille de vous entraîner à conjuguer deux verbes au passé composé : </a:t>
            </a:r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discuter – entrer 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Et n’hésitez pas à aller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lire la suite des </a:t>
            </a:r>
            <a:r>
              <a:rPr lang="fr-FR" sz="2400" i="1" dirty="0">
                <a:latin typeface="Arial" panose="020B0604020202020204" pitchFamily="34" charset="0"/>
                <a:cs typeface="Arial" panose="020B0604020202020204" pitchFamily="34" charset="0"/>
              </a:rPr>
              <a:t>Contes de la rue Broca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58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62BA484F-8FBB-4FB6-8085-63F7D544E7B0}"/>
              </a:ext>
            </a:extLst>
          </p:cNvPr>
          <p:cNvSpPr txBox="1"/>
          <p:nvPr/>
        </p:nvSpPr>
        <p:spPr>
          <a:xfrm>
            <a:off x="1755913" y="345036"/>
            <a:ext cx="8561794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Comment reconnaître le passé composé ? (2)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1FB4ACF-0F80-4B7D-8B0F-E10A3148D8E8}"/>
              </a:ext>
            </a:extLst>
          </p:cNvPr>
          <p:cNvSpPr txBox="1"/>
          <p:nvPr/>
        </p:nvSpPr>
        <p:spPr>
          <a:xfrm>
            <a:off x="1940230" y="1720840"/>
            <a:ext cx="8193159" cy="34163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Lecture d’un texte</a:t>
            </a:r>
          </a:p>
          <a:p>
            <a:pPr algn="just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- Se poser des questions sur le texte</a:t>
            </a:r>
          </a:p>
          <a:p>
            <a:pPr algn="just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- Comprendre le texte</a:t>
            </a:r>
          </a:p>
          <a:p>
            <a:pPr algn="just"/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Conjugaison</a:t>
            </a:r>
          </a:p>
          <a:p>
            <a:pPr algn="just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- Découvrir et apprendre à conjuguer le passé composé (2)</a:t>
            </a:r>
          </a:p>
          <a:p>
            <a:pPr algn="just"/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Dictée</a:t>
            </a:r>
          </a:p>
          <a:p>
            <a:pPr algn="just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- Apprendre à mémoriser pour écrire sans faire d’erreur</a:t>
            </a:r>
          </a:p>
        </p:txBody>
      </p:sp>
    </p:spTree>
    <p:extLst>
      <p:ext uri="{BB962C8B-B14F-4D97-AF65-F5344CB8AC3E}">
        <p14:creationId xmlns:p14="http://schemas.microsoft.com/office/powerpoint/2010/main" val="4152343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A6A389E0-EEF4-414B-BFA8-AC18BD17A43A}"/>
              </a:ext>
            </a:extLst>
          </p:cNvPr>
          <p:cNvSpPr txBox="1"/>
          <p:nvPr/>
        </p:nvSpPr>
        <p:spPr>
          <a:xfrm>
            <a:off x="2806889" y="2770496"/>
            <a:ext cx="6578221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Lecture : je lis et je comprends</a:t>
            </a:r>
          </a:p>
        </p:txBody>
      </p:sp>
    </p:spTree>
    <p:extLst>
      <p:ext uri="{BB962C8B-B14F-4D97-AF65-F5344CB8AC3E}">
        <p14:creationId xmlns:p14="http://schemas.microsoft.com/office/powerpoint/2010/main" val="239365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affichage classe consigne je lis">
            <a:extLst>
              <a:ext uri="{FF2B5EF4-FFF2-40B4-BE49-F238E27FC236}">
                <a16:creationId xmlns:a16="http://schemas.microsoft.com/office/drawing/2014/main" id="{0FFA6066-03A5-40FC-AF88-C74380069CA7}"/>
              </a:ext>
            </a:extLst>
          </p:cNvPr>
          <p:cNvPicPr/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055" y="146049"/>
            <a:ext cx="1152000" cy="792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B4A8BFE5-AC91-4C11-BBFD-C1D131F50ACB}"/>
              </a:ext>
            </a:extLst>
          </p:cNvPr>
          <p:cNvGraphicFramePr>
            <a:graphicFrameLocks noGrp="1"/>
          </p:cNvGraphicFramePr>
          <p:nvPr/>
        </p:nvGraphicFramePr>
        <p:xfrm>
          <a:off x="2632075" y="2086769"/>
          <a:ext cx="6927850" cy="38369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27850">
                  <a:extLst>
                    <a:ext uri="{9D8B030D-6E8A-4147-A177-3AD203B41FA5}">
                      <a16:colId xmlns:a16="http://schemas.microsoft.com/office/drawing/2014/main" val="38410219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Ce petit jeu s’est poursuivi jusqu’à Noël dernier. Cette nuit-là, après avoir réveillonné chez des amis, je rentre chez moi un peu pompette, sur le coup de quatre heures du matin, en me chantant tout au long de la route :</a:t>
                      </a:r>
                      <a:endParaRPr lang="fr-FR" sz="1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Sorcière, sorcière,</a:t>
                      </a:r>
                      <a:endParaRPr lang="fr-FR" sz="1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Prends garde à ton derrière !</a:t>
                      </a:r>
                      <a:endParaRPr lang="fr-FR" sz="1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Bien entendu, je ne risquais rien, puisque j’étais dehors. J’arrive dans la grand-rue : Sorcière, sorcière… Je m’arrête devant ma porte : Prends garde à ton derrière !... Je sors la clé de ma poche : Sorcière, sorcière, je ne risquais toujours rien… Je glisse la clé dans la serrure : Prends garde à ton derrière… Je tourne, j’entre, je retire la clef, je referme la porte derrière moi, je m’engage dans le couloir en direction de l’escalier…</a:t>
                      </a:r>
                      <a:endParaRPr lang="fr-FR" sz="1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Sorcière, sorcière,</a:t>
                      </a:r>
                      <a:endParaRPr lang="fr-FR" sz="1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Prends garde à ton derrière !</a:t>
                      </a:r>
                      <a:endParaRPr lang="fr-FR" sz="1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Zut ! Ça y était ! Cette fois, je l’avais dit ! Au même moment j’entends, tout près de moi, une petite voix pointue, aigre, méchante</a:t>
                      </a:r>
                      <a:endParaRPr lang="fr-FR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9125026"/>
                  </a:ext>
                </a:extLst>
              </a:tr>
            </a:tbl>
          </a:graphicData>
        </a:graphic>
      </p:graphicFrame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719AA92D-1F18-4418-AC39-9F1A937E72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481217"/>
              </p:ext>
            </p:extLst>
          </p:nvPr>
        </p:nvGraphicFramePr>
        <p:xfrm>
          <a:off x="1457739" y="51435"/>
          <a:ext cx="10376451" cy="663321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376451">
                  <a:extLst>
                    <a:ext uri="{9D8B030D-6E8A-4147-A177-3AD203B41FA5}">
                      <a16:colId xmlns:a16="http://schemas.microsoft.com/office/drawing/2014/main" val="331272168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 petit jeu s’est poursuivi jusqu’à Noël dernier. Cette nuit-là, après avoir réveillonné chez des amis, je rentre chez moi un peu pompette, sur le coup de quatre heures du matin, en me chantant tout au long de la route 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Sorcière, sorcière,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Prends garde à ton derrière !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Bien entendu, je ne risquais rien, puisque j’étais dehors. J’arrive dans la grand-rue : </a:t>
                      </a:r>
                      <a:r>
                        <a:rPr lang="fr-FR" sz="24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Sorcière, sorcière</a:t>
                      </a: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 Je m’arrête devant ma porte : </a:t>
                      </a:r>
                      <a:r>
                        <a:rPr lang="fr-FR" sz="24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Prends garde à ton derrière !</a:t>
                      </a: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... Je sors la </a:t>
                      </a:r>
                      <a:r>
                        <a:rPr lang="fr-FR" sz="2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clef </a:t>
                      </a: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ma poche : </a:t>
                      </a:r>
                      <a:r>
                        <a:rPr lang="fr-FR" sz="24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Sorcière, sorcière</a:t>
                      </a: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je ne risquais toujours rien… Je glisse la </a:t>
                      </a:r>
                      <a:r>
                        <a:rPr lang="fr-FR" sz="2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clef </a:t>
                      </a: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dans la serrure : </a:t>
                      </a:r>
                      <a:r>
                        <a:rPr lang="fr-FR" sz="24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Prends garde à ton derrière</a:t>
                      </a: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 Je tourne, j’entre, je retire la clef, je referme la porte derrière moi, je m’engage dans le couloir en direction de l’escalier…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Sorcière, sorcière,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Prends garde à ton derrière !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Zut ! Ça y était ! Cette fois, je l’avais dit ! Au même moment j’entends, tout près de moi, une petite voix pointue, aigre, méchante […]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fr-FR" sz="2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Contes </a:t>
                      </a:r>
                      <a:r>
                        <a:rPr lang="fr-FR" sz="20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la rue Broca</a:t>
                      </a: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fr-FR" sz="20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sorcière du placard </a:t>
                      </a:r>
                      <a:r>
                        <a:rPr lang="fr-FR" sz="2000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aux balais</a:t>
                      </a:r>
                      <a:r>
                        <a:rPr lang="fr-FR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endParaRPr lang="fr-FR" sz="20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Pierre </a:t>
                      </a:r>
                      <a:r>
                        <a:rPr lang="fr-FR" sz="2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Gripari</a:t>
                      </a: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fr-FR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©Éditions Grasset </a:t>
                      </a: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Jeunesse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47051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683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affichage classe consigne je lis">
            <a:extLst>
              <a:ext uri="{FF2B5EF4-FFF2-40B4-BE49-F238E27FC236}">
                <a16:creationId xmlns:a16="http://schemas.microsoft.com/office/drawing/2014/main" id="{59BC7F7C-CF19-42DF-956E-98A2618C8BF9}"/>
              </a:ext>
            </a:extLst>
          </p:cNvPr>
          <p:cNvPicPr/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055" y="146049"/>
            <a:ext cx="1152000" cy="792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C2FEA17E-9935-46CA-B3CA-39B37DC35C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9681286"/>
              </p:ext>
            </p:extLst>
          </p:nvPr>
        </p:nvGraphicFramePr>
        <p:xfrm>
          <a:off x="1283055" y="1441631"/>
          <a:ext cx="9952382" cy="352215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952382">
                  <a:extLst>
                    <a:ext uri="{9D8B030D-6E8A-4147-A177-3AD203B41FA5}">
                      <a16:colId xmlns:a16="http://schemas.microsoft.com/office/drawing/2014/main" val="27206991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Ah </a:t>
                      </a: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vraiment ! Et pourquoi est-ce que je dois prendre garde à mon derrière ?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C’était </a:t>
                      </a: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elle. La porte du placard était ouverte, et elle était campée dans l’ouverture, le poing droit sur la hanche et un de mes balais dans la main gauche. Bien entendu j’essaye de </a:t>
                      </a:r>
                      <a:r>
                        <a:rPr lang="fr-FR" sz="2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m’excuser :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fr-FR" sz="2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Oh ! </a:t>
                      </a:r>
                      <a:r>
                        <a:rPr lang="fr-FR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Je vous demande pardon, </a:t>
                      </a:r>
                      <a:r>
                        <a:rPr lang="fr-FR" sz="2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madame !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C’est un moment de distraction</a:t>
                      </a:r>
                      <a:r>
                        <a:rPr lang="fr-FR" sz="2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… </a:t>
                      </a:r>
                      <a:r>
                        <a:rPr lang="fr-FR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J’avais oublié que… Enfin, je veux dire… J’ai chanté ça sans y penser…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Sans </a:t>
                      </a:r>
                      <a:r>
                        <a:rPr lang="fr-FR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 </a:t>
                      </a:r>
                      <a:r>
                        <a:rPr lang="fr-FR" sz="2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penser ? Menteur ! </a:t>
                      </a:r>
                      <a:r>
                        <a:rPr lang="fr-FR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Depuis deux ans tu ne penses qu’à </a:t>
                      </a:r>
                      <a:r>
                        <a:rPr lang="fr-FR" sz="2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ça !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939607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178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Une image contenant dessin&#10;&#10;Description générée automatiquement">
            <a:extLst>
              <a:ext uri="{FF2B5EF4-FFF2-40B4-BE49-F238E27FC236}">
                <a16:creationId xmlns:a16="http://schemas.microsoft.com/office/drawing/2014/main" id="{F78395EC-39B8-41F9-BAC1-A2762C8521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219" y="218444"/>
            <a:ext cx="1076325" cy="17907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A2E692E8-8544-46DD-8002-8433E3B88641}"/>
              </a:ext>
            </a:extLst>
          </p:cNvPr>
          <p:cNvSpPr txBox="1"/>
          <p:nvPr/>
        </p:nvSpPr>
        <p:spPr>
          <a:xfrm>
            <a:off x="1563755" y="218444"/>
            <a:ext cx="10317261" cy="489364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Qu’avons-nous appris aujourd’hui ?</a:t>
            </a:r>
          </a:p>
          <a:p>
            <a:pPr algn="ctr"/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Nous avons découvert de nouveaux procédés d’écriture :</a:t>
            </a:r>
          </a:p>
          <a:p>
            <a:pPr lvl="0" algn="just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l’auteur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peut se mettre en scène lui-même en jouant le rôle du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narrateur ;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il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peut créer des effets de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suspense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pour surprendre le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lecteur.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just"/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repère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que notre histoire est un conte grâce à l’apparition « magique » du personnage de la sorcière à la voix méchante et aigre.</a:t>
            </a:r>
          </a:p>
          <a:p>
            <a:pPr algn="just"/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Je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vous encourage à poursuivre la lecture du conte pour savoir si ce conte est effrayant ou s’il va vous amuser !</a:t>
            </a: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76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DF54F837-4DF0-4E32-9902-8E1B46575FC8}"/>
              </a:ext>
            </a:extLst>
          </p:cNvPr>
          <p:cNvSpPr txBox="1"/>
          <p:nvPr/>
        </p:nvSpPr>
        <p:spPr>
          <a:xfrm>
            <a:off x="2357601" y="2905780"/>
            <a:ext cx="7874363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Conjugaison : 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le passé composé (2)</a:t>
            </a:r>
          </a:p>
        </p:txBody>
      </p:sp>
    </p:spTree>
    <p:extLst>
      <p:ext uri="{BB962C8B-B14F-4D97-AF65-F5344CB8AC3E}">
        <p14:creationId xmlns:p14="http://schemas.microsoft.com/office/powerpoint/2010/main" val="292492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2260B34-AE9B-4796-837B-A927B8A460E8}"/>
              </a:ext>
            </a:extLst>
          </p:cNvPr>
          <p:cNvSpPr/>
          <p:nvPr/>
        </p:nvSpPr>
        <p:spPr>
          <a:xfrm>
            <a:off x="132887" y="1309879"/>
            <a:ext cx="11926225" cy="237597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passé composé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 un temps du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passé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Il se construit avec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l’auxiliaire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avoir ou être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conjugué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au présent et un participe passé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Exemple1 : je </a:t>
            </a:r>
            <a:r>
              <a:rPr lang="fr-FR" sz="2400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suis</a:t>
            </a:r>
            <a:r>
              <a:rPr lang="fr-FR" sz="2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4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revenu</a:t>
            </a:r>
            <a:r>
              <a:rPr lang="fr-FR" sz="2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(verbe revenir, conjugué avec l’auxiliaire être)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Exemple </a:t>
            </a:r>
            <a:r>
              <a:rPr lang="fr-FR" sz="24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 : </a:t>
            </a:r>
            <a:r>
              <a:rPr lang="fr-FR" sz="2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ils </a:t>
            </a:r>
            <a:r>
              <a:rPr lang="fr-FR" sz="2400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ont </a:t>
            </a:r>
            <a:r>
              <a:rPr lang="fr-FR" sz="24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terminé</a:t>
            </a:r>
            <a:r>
              <a:rPr lang="fr-FR" sz="2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(verbe terminer conjugué avec l’auxiliaire avoir)</a:t>
            </a:r>
          </a:p>
        </p:txBody>
      </p:sp>
      <p:pic>
        <p:nvPicPr>
          <p:cNvPr id="3" name="Image 2" descr="Recherche Chercher Trouver - Images vectorielles gratuites sur Pixabay">
            <a:extLst>
              <a:ext uri="{FF2B5EF4-FFF2-40B4-BE49-F238E27FC236}">
                <a16:creationId xmlns:a16="http://schemas.microsoft.com/office/drawing/2014/main" id="{7D767AF6-2B7A-4027-A9FE-C6609DD84F6C}"/>
              </a:ext>
            </a:extLst>
          </p:cNvPr>
          <p:cNvPicPr/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75" y="198800"/>
            <a:ext cx="940902" cy="92046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55CBE9FF-9749-424C-A7A9-A23E38640DCE}"/>
              </a:ext>
            </a:extLst>
          </p:cNvPr>
          <p:cNvSpPr txBox="1"/>
          <p:nvPr/>
        </p:nvSpPr>
        <p:spPr>
          <a:xfrm>
            <a:off x="2332382" y="424070"/>
            <a:ext cx="9024731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Comment reconnaît-on un verbe conjugué au passé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composé ?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32B447CB-5383-48FB-AC34-21DAD635BA28}"/>
              </a:ext>
            </a:extLst>
          </p:cNvPr>
          <p:cNvSpPr txBox="1"/>
          <p:nvPr/>
        </p:nvSpPr>
        <p:spPr>
          <a:xfrm>
            <a:off x="1179444" y="2064460"/>
            <a:ext cx="10098156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highlight>
                  <a:srgbClr val="C0C0C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Souligne uniquement les verbes conjugués au passé composé</a:t>
            </a:r>
          </a:p>
          <a:p>
            <a:pPr algn="just"/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Monsieur Pierre revenait de son réveillon de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Noël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quand il a commencé  à chanter une drôle de chanson.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C’était une chanson interdite mais il avait oublié qu’il ne devait pas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chanter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En arrivant devant chez lui, il a placé 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sa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clé dans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serrure, il a ensuite ouvert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porte et il a pénétré   dans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maison.</a:t>
            </a:r>
          </a:p>
          <a:p>
            <a:pPr algn="just"/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069FAA57-FCF5-4CC8-92A1-83A8FDCBD6D4}"/>
              </a:ext>
            </a:extLst>
          </p:cNvPr>
          <p:cNvSpPr txBox="1"/>
          <p:nvPr/>
        </p:nvSpPr>
        <p:spPr>
          <a:xfrm>
            <a:off x="9356037" y="2917457"/>
            <a:ext cx="2001076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a commencé</a:t>
            </a:r>
            <a:endParaRPr lang="fr-FR" sz="2400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2AB1F05-4C38-43E5-A765-F4007D9E48A4}"/>
              </a:ext>
            </a:extLst>
          </p:cNvPr>
          <p:cNvSpPr txBox="1"/>
          <p:nvPr/>
        </p:nvSpPr>
        <p:spPr>
          <a:xfrm>
            <a:off x="5294241" y="5125921"/>
            <a:ext cx="1172820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a placé</a:t>
            </a:r>
            <a:endParaRPr lang="fr-FR" sz="2400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BA8A60B9-53AE-4327-9B2B-F9DF994486FA}"/>
              </a:ext>
            </a:extLst>
          </p:cNvPr>
          <p:cNvSpPr txBox="1"/>
          <p:nvPr/>
        </p:nvSpPr>
        <p:spPr>
          <a:xfrm>
            <a:off x="9866063" y="5125921"/>
            <a:ext cx="328816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fr-FR" sz="2400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03FEA04-3EC8-43D8-ADBC-1BD1A97E5B67}"/>
              </a:ext>
            </a:extLst>
          </p:cNvPr>
          <p:cNvSpPr txBox="1"/>
          <p:nvPr/>
        </p:nvSpPr>
        <p:spPr>
          <a:xfrm>
            <a:off x="1056858" y="5673043"/>
            <a:ext cx="115956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ouvert</a:t>
            </a:r>
            <a:endParaRPr lang="fr-FR" sz="2400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F078602A-F3A1-40DB-AD69-3D2D676494BD}"/>
              </a:ext>
            </a:extLst>
          </p:cNvPr>
          <p:cNvSpPr txBox="1"/>
          <p:nvPr/>
        </p:nvSpPr>
        <p:spPr>
          <a:xfrm>
            <a:off x="3847789" y="5673043"/>
            <a:ext cx="1570380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a pénétré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611477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5" grpId="0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mpImg" descr="Boy Exercice d'apprentissage de l'école Banque d'images - 33384901">
            <a:extLst>
              <a:ext uri="{FF2B5EF4-FFF2-40B4-BE49-F238E27FC236}">
                <a16:creationId xmlns:a16="http://schemas.microsoft.com/office/drawing/2014/main" id="{94E20C8D-287D-4240-821C-969F139BE8A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229" y="127511"/>
            <a:ext cx="1359535" cy="143954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893E6002-3856-4A2C-A0C1-A2EB8FCE5F77}"/>
              </a:ext>
            </a:extLst>
          </p:cNvPr>
          <p:cNvSpPr txBox="1"/>
          <p:nvPr/>
        </p:nvSpPr>
        <p:spPr>
          <a:xfrm>
            <a:off x="2952992" y="390307"/>
            <a:ext cx="7624689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Accorde les participes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passés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lorsque c’est nécessaire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37A3321-E114-4DF7-A6F8-B7D1FEBAAF08}"/>
              </a:ext>
            </a:extLst>
          </p:cNvPr>
          <p:cNvSpPr/>
          <p:nvPr/>
        </p:nvSpPr>
        <p:spPr>
          <a:xfrm>
            <a:off x="2073964" y="1288760"/>
            <a:ext cx="9018105" cy="4081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Elle </a:t>
            </a:r>
            <a:r>
              <a:rPr lang="fr-FR" sz="2400" b="1" dirty="0">
                <a:solidFill>
                  <a:srgbClr val="CC00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né___ à Rennes, en Bretagne.</a:t>
            </a: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Ils n’</a:t>
            </a:r>
            <a:r>
              <a:rPr lang="fr-FR" sz="2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ont</a:t>
            </a:r>
            <a:r>
              <a:rPr lang="fr-FR" sz="2400" b="1" dirty="0">
                <a:solidFill>
                  <a:srgbClr val="00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pas souhaité___ revenir te voir !</a:t>
            </a: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Quand </a:t>
            </a:r>
            <a:r>
              <a:rPr lang="fr-FR" sz="2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-tu rencontré___ cette personne ?</a:t>
            </a: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Ils </a:t>
            </a:r>
            <a:r>
              <a:rPr lang="fr-FR" sz="2400" b="1" dirty="0">
                <a:solidFill>
                  <a:srgbClr val="CC00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sont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tombé____ alors qu’ils jouaient à chat dans la cour.</a:t>
            </a: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Christine et moi </a:t>
            </a:r>
            <a:r>
              <a:rPr lang="fr-FR" sz="2400" b="1" dirty="0">
                <a:solidFill>
                  <a:srgbClr val="CC00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sommes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allé____ voir ce merveilleux concert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8788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533</Words>
  <Application>Microsoft Office PowerPoint</Application>
  <PresentationFormat>Grand écran</PresentationFormat>
  <Paragraphs>121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Wingdings</vt:lpstr>
      <vt:lpstr>Thème Office</vt:lpstr>
      <vt:lpstr>Français CE2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Français CE2</dc:title>
  <dc:creator>Ingrid FAUVIAU</dc:creator>
  <cp:lastModifiedBy>ANNE SZYMCZAK</cp:lastModifiedBy>
  <cp:revision>18</cp:revision>
  <dcterms:created xsi:type="dcterms:W3CDTF">2020-05-05T10:49:59Z</dcterms:created>
  <dcterms:modified xsi:type="dcterms:W3CDTF">2020-05-10T16:02:08Z</dcterms:modified>
</cp:coreProperties>
</file>