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57" r:id="rId4"/>
    <p:sldId id="276" r:id="rId5"/>
    <p:sldId id="280" r:id="rId6"/>
    <p:sldId id="293" r:id="rId7"/>
    <p:sldId id="281" r:id="rId8"/>
    <p:sldId id="287" r:id="rId9"/>
    <p:sldId id="283" r:id="rId10"/>
    <p:sldId id="285" r:id="rId11"/>
    <p:sldId id="292" r:id="rId12"/>
    <p:sldId id="291" r:id="rId13"/>
    <p:sldId id="289" r:id="rId1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CE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5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4BE17-6DCF-4C0B-BE33-E5E4ED04E3AA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D6C7B-78DB-4AD3-A99A-6714ABC55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0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L’inspecteur,</a:t>
            </a:r>
            <a:r>
              <a:rPr lang="fr-FR" baseline="0" dirty="0" smtClean="0"/>
              <a:t> avec son assistant, arrive dans l’entrepôt. Il entre silencieusement car les voleurs sont dans la cave.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D6C7B-78DB-4AD3-A99A-6714ABC551D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96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7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35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6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45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67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10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00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43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11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49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28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9 – séance 2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07704" y="271576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champs lexicaux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8909" y="123478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Trouve le champ lexical de chaque liste de mots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49036" y="1059581"/>
            <a:ext cx="669674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 – lire – passionnant – auteur – fantastique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2289" y="2143060"/>
            <a:ext cx="494304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lion – otarie – agile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saut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ballon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594" y="3219162"/>
            <a:ext cx="728161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– chaussons – classique – geste – tutu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9035" y="4185869"/>
            <a:ext cx="504936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mer – délicieux – langue – papille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84369" y="1105747"/>
            <a:ext cx="9202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754794" y="2189226"/>
            <a:ext cx="110828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cirque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782515" y="3265328"/>
            <a:ext cx="10923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danse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793451" y="4232035"/>
            <a:ext cx="105942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goût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5" y="145095"/>
            <a:ext cx="498757" cy="51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08" y="153237"/>
            <a:ext cx="489263" cy="4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18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4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2347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Trouve l’intrus dans chaque liste et identifie le champ lexical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7204" y="1344929"/>
            <a:ext cx="770485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valise – avion – lointain – table – croisière – route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97918" y="2139702"/>
            <a:ext cx="9202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forêt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64638" y="771550"/>
            <a:ext cx="124742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voyage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86794" y="3502535"/>
            <a:ext cx="10923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3567" y="2715765"/>
            <a:ext cx="770485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euilles – satellite – arbre – touffue – chêne – tropicale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4301" y="4155926"/>
            <a:ext cx="842746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piéton – vaccin – immeubles  – bruyant – foule – boutiques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5" y="145095"/>
            <a:ext cx="498757" cy="51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08" y="153237"/>
            <a:ext cx="489263" cy="4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92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28636" b="8929"/>
          <a:stretch/>
        </p:blipFill>
        <p:spPr bwMode="auto">
          <a:xfrm>
            <a:off x="507157" y="2067694"/>
            <a:ext cx="7916735" cy="24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ZoneTexte 43"/>
          <p:cNvSpPr txBox="1"/>
          <p:nvPr/>
        </p:nvSpPr>
        <p:spPr>
          <a:xfrm>
            <a:off x="986474" y="32883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Dictée de phrases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57" y="55436"/>
            <a:ext cx="421491" cy="41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88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2801" y="7937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champ lexical du récit policier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6" y="10169"/>
            <a:ext cx="421491" cy="41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699542"/>
            <a:ext cx="8424936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mots d’un </a:t>
            </a:r>
            <a:r>
              <a:rPr lang="fr-FR" sz="2400" b="1" dirty="0" smtClean="0">
                <a:solidFill>
                  <a:srgbClr val="0066FF"/>
                </a:solidFill>
              </a:rPr>
              <a:t>même champ lexical </a:t>
            </a:r>
            <a:r>
              <a:rPr lang="fr-FR" sz="2400" dirty="0" smtClean="0"/>
              <a:t>peuvent être  :</a:t>
            </a:r>
          </a:p>
          <a:p>
            <a:r>
              <a:rPr lang="fr-FR" sz="24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0066FF"/>
                </a:solidFill>
              </a:rPr>
              <a:t>d</a:t>
            </a:r>
            <a:r>
              <a:rPr lang="fr-FR" sz="2400" b="1" dirty="0" smtClean="0">
                <a:solidFill>
                  <a:srgbClr val="0066FF"/>
                </a:solidFill>
              </a:rPr>
              <a:t>es noms </a:t>
            </a:r>
            <a:r>
              <a:rPr lang="fr-FR" sz="2400" dirty="0" smtClean="0"/>
              <a:t>: </a:t>
            </a:r>
            <a:r>
              <a:rPr lang="fr-FR" sz="2400" i="1" dirty="0" smtClean="0"/>
              <a:t>une enquête, un indice, un suspect</a:t>
            </a: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0066FF"/>
                </a:solidFill>
              </a:rPr>
              <a:t>d</a:t>
            </a:r>
            <a:r>
              <a:rPr lang="fr-FR" sz="2400" b="1" dirty="0" smtClean="0">
                <a:solidFill>
                  <a:srgbClr val="0066FF"/>
                </a:solidFill>
              </a:rPr>
              <a:t>es verbes </a:t>
            </a:r>
            <a:r>
              <a:rPr lang="fr-FR" sz="2400" dirty="0" smtClean="0"/>
              <a:t>: </a:t>
            </a:r>
            <a:r>
              <a:rPr lang="fr-FR" sz="2400" i="1" dirty="0" smtClean="0"/>
              <a:t>voler, interroger, prélever</a:t>
            </a: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0066FF"/>
                </a:solidFill>
              </a:rPr>
              <a:t>d</a:t>
            </a:r>
            <a:r>
              <a:rPr lang="fr-FR" sz="2400" b="1" dirty="0" smtClean="0">
                <a:solidFill>
                  <a:srgbClr val="0066FF"/>
                </a:solidFill>
              </a:rPr>
              <a:t>es adjectifs  </a:t>
            </a:r>
            <a:r>
              <a:rPr lang="fr-FR" sz="2400" dirty="0" smtClean="0"/>
              <a:t>: </a:t>
            </a:r>
            <a:r>
              <a:rPr lang="fr-FR" sz="2400" i="1" dirty="0" smtClean="0"/>
              <a:t>résolue, dangereux, digitale</a:t>
            </a:r>
            <a:endParaRPr lang="fr-FR" sz="2400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7504" y="3003797"/>
            <a:ext cx="885698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mots d’un </a:t>
            </a:r>
            <a:r>
              <a:rPr lang="fr-FR" sz="2400" b="1" dirty="0" smtClean="0">
                <a:solidFill>
                  <a:srgbClr val="0066FF"/>
                </a:solidFill>
              </a:rPr>
              <a:t>même champ lexical </a:t>
            </a:r>
            <a:r>
              <a:rPr lang="fr-FR" sz="2400" dirty="0" smtClean="0"/>
              <a:t>peuvent être  :</a:t>
            </a:r>
          </a:p>
          <a:p>
            <a:r>
              <a:rPr lang="fr-FR" sz="2400" dirty="0" smtClean="0"/>
              <a:t>- des </a:t>
            </a:r>
            <a:r>
              <a:rPr lang="fr-FR" sz="2400" b="1" dirty="0" smtClean="0">
                <a:solidFill>
                  <a:srgbClr val="0066FF"/>
                </a:solidFill>
              </a:rPr>
              <a:t>synonymes</a:t>
            </a:r>
            <a:r>
              <a:rPr lang="fr-FR" sz="2400" dirty="0" smtClean="0"/>
              <a:t> : </a:t>
            </a:r>
            <a:r>
              <a:rPr lang="fr-FR" sz="2400" i="1" dirty="0" smtClean="0"/>
              <a:t>inspecteur, enquêteur, détective</a:t>
            </a:r>
          </a:p>
          <a:p>
            <a:r>
              <a:rPr lang="fr-FR" sz="2400" dirty="0" smtClean="0"/>
              <a:t>- des </a:t>
            </a:r>
            <a:r>
              <a:rPr lang="fr-FR" sz="2400" b="1" dirty="0" smtClean="0">
                <a:solidFill>
                  <a:srgbClr val="0066FF"/>
                </a:solidFill>
              </a:rPr>
              <a:t>mots de la même famille </a:t>
            </a:r>
            <a:r>
              <a:rPr lang="fr-FR" sz="2400" dirty="0" smtClean="0"/>
              <a:t>: </a:t>
            </a:r>
            <a:r>
              <a:rPr lang="fr-FR" sz="2400" i="1" dirty="0" smtClean="0"/>
              <a:t>une enquête, enquêter, un enquêteur</a:t>
            </a:r>
          </a:p>
        </p:txBody>
      </p:sp>
    </p:spTree>
    <p:extLst>
      <p:ext uri="{BB962C8B-B14F-4D97-AF65-F5344CB8AC3E}">
        <p14:creationId xmlns:p14="http://schemas.microsoft.com/office/powerpoint/2010/main" val="1920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7094" y="1523443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et comprendre un texte policier</a:t>
            </a:r>
          </a:p>
          <a:p>
            <a:pPr marL="285750" indent="-285750">
              <a:buFontTx/>
              <a:buChar char="-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Découvrir les champs lexicaux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 de phrases</a:t>
            </a:r>
            <a:endParaRPr lang="fr-FR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365" y="1828836"/>
            <a:ext cx="615178" cy="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427" y="1807623"/>
            <a:ext cx="658260" cy="65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74705"/>
            <a:ext cx="599864" cy="629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674" y="2624144"/>
            <a:ext cx="658260" cy="65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907704" y="33950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champs lexicaux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1203598"/>
            <a:ext cx="1512168" cy="288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42868" y="1563638"/>
            <a:ext cx="2165236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80312" y="1563638"/>
            <a:ext cx="720080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07504" y="1923678"/>
            <a:ext cx="1584176" cy="3572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385466" y="1923678"/>
            <a:ext cx="2482678" cy="3572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801397" y="2280949"/>
            <a:ext cx="2562691" cy="3628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78"/>
            <a:ext cx="347228" cy="34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051720" y="61115"/>
            <a:ext cx="662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Touchez pas au roquefort, Bernard Stone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© Gallimard Jeunesse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" y="388123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L’inspecteur Souris et son adjoint se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rendirent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 Club du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Bleu d’Auvergne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un bar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mal famé qui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 trouvait sur le port.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Lorsqu’ils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poussèrent la porte du club,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l’orchestre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Rock Forts était en train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jouer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y avait John Reblochon à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batterie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Duke Emmenthal au piano, et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Hornett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Chavignol au saxophone ténor. Ils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accompagnaient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Rosy Coulommiers, la chanteuse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charme du groupe.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L’inspecteur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Souris s’avança vers le bar d’un pas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nonchalant face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Bobby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Lindic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son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informateur.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Salut, Bobby, je parie que tu sais où se trouve Jo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Lerayé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dit l’inspecteur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d’un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ton menaçant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69521" y="4314487"/>
            <a:ext cx="526375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Où se rendent les deux inspecteurs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580112" y="4314486"/>
            <a:ext cx="338437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Dans un bar, sur le port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9521" y="4311073"/>
            <a:ext cx="634669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Qui l’inspecteur vient-il voir dans cet endroit ?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653988" y="4126406"/>
            <a:ext cx="232467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Bobby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Lindic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informateur</a:t>
            </a:r>
            <a:endParaRPr lang="fr-FR" sz="2400" dirty="0"/>
          </a:p>
        </p:txBody>
      </p:sp>
      <p:sp>
        <p:nvSpPr>
          <p:cNvPr id="18" name="Rectangle 17"/>
          <p:cNvSpPr/>
          <p:nvPr/>
        </p:nvSpPr>
        <p:spPr>
          <a:xfrm>
            <a:off x="169521" y="4314487"/>
            <a:ext cx="321594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fr-F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lui demande-t-il 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99385" y="4101955"/>
            <a:ext cx="554461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lui demande où se trouve Jo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Lerayé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 suspect.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1" grpId="0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5314" y="1880970"/>
            <a:ext cx="2232248" cy="4027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524328" y="3003798"/>
            <a:ext cx="1152128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48572" y="3363838"/>
            <a:ext cx="1039052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241438" y="2283718"/>
            <a:ext cx="1332148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48572" y="2299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Bobby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Lindic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se mit à trembler de peur.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Pour sûr, inspecteur, répondit-il d’une voix mal assurée, il… est dans un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entrepôt désaffecté, là-bas, sur le quai. C’est là qu’il se cache avec toute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 bande. 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L’inspecteur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Souris et Sam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se rendirent à l’adresse indiquée et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entrèrent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silencieusement dans le bâtiment.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Ils sont sûrement à la cave, murmura l’inspecteur, il suffit de soulever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trappe pour vérifier.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Vous avez raison, inspecteur, ils sont là, dit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dans un souffle, et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regardez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les fromages volés sont empilés sur la table. Attaquons-les par surprise.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632848" y="4575838"/>
            <a:ext cx="38164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Où se trouve Jo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Lerayé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3648" y="771550"/>
            <a:ext cx="6408712" cy="446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un vieil entrepôt désaffecté, là-bas, sur le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quai.</a:t>
            </a:r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4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6" grpId="0" animBg="1"/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0954" y="665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Complète le texte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57" y="-1363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55286" y="1727180"/>
            <a:ext cx="90887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 de fromage a été commis.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appelle                                       _____________ Souris pour qu’il mène ___________.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ccompagné de son adjoint, il cherche _______________. Ils trouvent un morceau de tissu, ils ont identifié ______________. Pour résoudre cette affaire, ils vont dans un bar rencontrer ________________.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29205" y="1230567"/>
            <a:ext cx="109196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vol 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2336875" y="618328"/>
            <a:ext cx="174438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’inspecteur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119" y="618328"/>
            <a:ext cx="189827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nquête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1680" y="1230568"/>
            <a:ext cx="172675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indices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32240" y="618326"/>
            <a:ext cx="167385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suspect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18586" y="618327"/>
            <a:ext cx="217078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informateur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00525E-6 L -0.60191 0.11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04" y="58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96174E-6 L -0.22882 0.348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174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96174E-6 L 0.72031 0.348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7" y="174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00525E-6 L 0.49635 0.341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17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96174E-6 L 0.01076 0.559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7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96174E-6 L -0.4217 0.768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94" y="384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732240" y="1995686"/>
            <a:ext cx="2160240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09169" y="915566"/>
            <a:ext cx="1914559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699792" y="1491630"/>
            <a:ext cx="936104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09169" y="1995686"/>
            <a:ext cx="1800200" cy="4320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211960" y="1491630"/>
            <a:ext cx="2292615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411760" y="1995686"/>
            <a:ext cx="1578356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547664" y="58495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champ lexical du récit policier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49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09169" y="2752533"/>
            <a:ext cx="1905468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détective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74675" y="2752535"/>
            <a:ext cx="1944217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pustules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99798" y="2752535"/>
            <a:ext cx="2003241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soupçonner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70436" y="2752535"/>
            <a:ext cx="2084960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criminel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10171"/>
              </p:ext>
            </p:extLst>
          </p:nvPr>
        </p:nvGraphicFramePr>
        <p:xfrm>
          <a:off x="0" y="771550"/>
          <a:ext cx="9036496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enquête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l’inspecteur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informateur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suspect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indices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vol 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cambriolage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victime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voleurs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cambrioler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loupe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enquêteurs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399471" y="3594913"/>
            <a:ext cx="1401411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gluant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096184" y="3600491"/>
            <a:ext cx="1927948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traces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435017" y="3616631"/>
            <a:ext cx="2060466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énigme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867309" y="3594912"/>
            <a:ext cx="2084960" cy="461665"/>
          </a:xfrm>
          <a:prstGeom prst="rect">
            <a:avLst/>
          </a:prstGeom>
          <a:solidFill>
            <a:srgbClr val="F0AC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crapaud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26080" y="4227934"/>
            <a:ext cx="877083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 lexical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regroupe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mots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 rapportent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une idée ou un même thème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1358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6" grpId="0" animBg="1"/>
      <p:bldP spid="7" grpId="0" animBg="1"/>
      <p:bldP spid="7" grpId="1" animBg="1"/>
      <p:bldP spid="8" grpId="0" animBg="1"/>
      <p:bldP spid="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3" grpId="1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072801" y="7937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Continue de classer les mots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6" y="10169"/>
            <a:ext cx="421491" cy="41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" descr="Loupe Verre - Images vectorielles gratuites sur Pixab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58" y="3903348"/>
            <a:ext cx="533433" cy="54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5" descr="Loupe Verre - Images vectorielles gratuites sur Pixab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037037"/>
              </p:ext>
            </p:extLst>
          </p:nvPr>
        </p:nvGraphicFramePr>
        <p:xfrm>
          <a:off x="1008648" y="2355726"/>
          <a:ext cx="7908394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4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626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2267744" y="2451704"/>
            <a:ext cx="160360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témoigner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21473" y="2471935"/>
            <a:ext cx="101482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888408"/>
            <a:ext cx="160653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inspecteur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975" y="896274"/>
            <a:ext cx="140134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enquêter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7046" y="1610785"/>
            <a:ext cx="260680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rélever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 empreintes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32071" y="1623907"/>
            <a:ext cx="162416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poursuivre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19369" y="888196"/>
            <a:ext cx="174278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informateur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25076" y="900757"/>
            <a:ext cx="66396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 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7444" y="1623629"/>
            <a:ext cx="98120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37519" y="1610787"/>
            <a:ext cx="202496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interrogatoire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27613" y="888194"/>
            <a:ext cx="121379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déduire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725411" y="1623907"/>
            <a:ext cx="129614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accuser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671871" y="1700808"/>
            <a:ext cx="266429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verbes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292080" y="1623907"/>
            <a:ext cx="352839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noms communs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0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6.16903E-7 L 0.09045 0.420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210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64096E-6 L 0.34532 0.422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57" y="21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9.25355E-8 L 0.33524 0.4225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53" y="21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9.25355E-8 L -0.34184 0.4225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1" y="21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47995E-6 L -0.26597 0.531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99" y="265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3738E-6 L 0.77413 0.377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98" y="188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8248E-6 L 0.03403 0.393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1" y="196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8248E-6 L 0.20278 0.4916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245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3738E-6 L -0.52413 0.5030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15" y="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3738E-6 L -0.51007 0.5030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03" y="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9" grpId="0" animBg="1"/>
      <p:bldP spid="12" grpId="0" animBg="1"/>
      <p:bldP spid="17" grpId="0" animBg="1"/>
      <p:bldP spid="18" grpId="0" animBg="1"/>
      <p:bldP spid="21" grpId="0" animBg="1"/>
      <p:bldP spid="2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2801" y="7937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Continue de classer les mots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6" y="10169"/>
            <a:ext cx="421491" cy="41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uage 3"/>
          <p:cNvSpPr/>
          <p:nvPr/>
        </p:nvSpPr>
        <p:spPr>
          <a:xfrm>
            <a:off x="138154" y="866330"/>
            <a:ext cx="1818661" cy="8594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 l u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r e 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07061" y="915566"/>
            <a:ext cx="4680520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Nous avons trouvé le coupable, l’affaire est …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7103605" y="882837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uage 6"/>
          <p:cNvSpPr/>
          <p:nvPr/>
        </p:nvSpPr>
        <p:spPr>
          <a:xfrm>
            <a:off x="175910" y="2159523"/>
            <a:ext cx="1872208" cy="9314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 d g i 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 i a 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34949" y="2240533"/>
            <a:ext cx="4680520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Une empreinte de doigt, une empreinte…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7131493" y="2275334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uage 9"/>
          <p:cNvSpPr/>
          <p:nvPr/>
        </p:nvSpPr>
        <p:spPr>
          <a:xfrm>
            <a:off x="138154" y="3527482"/>
            <a:ext cx="2160240" cy="100346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 d g u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a e r 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23085" y="3706743"/>
            <a:ext cx="4680520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 suspect menaçant, un suspect…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7256005" y="3572267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5923857" y="4530949"/>
            <a:ext cx="266429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adjectifs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5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57851"/>
              </p:ext>
            </p:extLst>
          </p:nvPr>
        </p:nvGraphicFramePr>
        <p:xfrm>
          <a:off x="218895" y="2355726"/>
          <a:ext cx="8546294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3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95" y="113419"/>
            <a:ext cx="557536" cy="57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75" y="133262"/>
            <a:ext cx="595172" cy="5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805636" y="196534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 les mots du même champ lexical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0294" y="4587974"/>
            <a:ext cx="3781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bricolage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791015" y="4587973"/>
            <a:ext cx="3781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musique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06687" y="1795858"/>
            <a:ext cx="195744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perceuse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06092" y="1065520"/>
            <a:ext cx="173043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partition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41075" y="1791681"/>
            <a:ext cx="130096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réparer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73613" y="1066445"/>
            <a:ext cx="1300966" cy="4084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note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11426" y="1791681"/>
            <a:ext cx="175091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orchestre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83112" y="1066445"/>
            <a:ext cx="150226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scie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60294" y="1065520"/>
            <a:ext cx="1698133" cy="401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coupante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380312" y="1066445"/>
            <a:ext cx="156368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aiguë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551830" y="1777789"/>
            <a:ext cx="126709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une flûte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6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9624E-6 L -0.00243 0.29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4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25848E-6 L 0.29045 0.2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4" y="140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9624E-6 L 0.3276 0.281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72" y="14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35534E-6 L -0.3533 0.29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74" y="14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35534E-6 L -0.2901 0.4074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4" y="20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27576E-6 L 0.65417 0.2803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08" y="140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27576E-6 L -0.25972 0.3084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6" y="154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62739E-6 L -0.25121 0.307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69" y="153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6.60086E-7 L -0.06527 0.3812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4" y="190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1" grpId="0" animBg="1"/>
      <p:bldP spid="10" grpId="0" animBg="1"/>
      <p:bldP spid="20" grpId="0" animBg="1"/>
      <p:bldP spid="21" grpId="0" animBg="1"/>
      <p:bldP spid="22" grpId="0" animBg="1"/>
      <p:bldP spid="23" grpId="0" animBg="1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3710</TotalTime>
  <Words>746</Words>
  <Application>Microsoft Office PowerPoint</Application>
  <PresentationFormat>Affichage à l'écran (16:9)</PresentationFormat>
  <Paragraphs>128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88</cp:revision>
  <dcterms:created xsi:type="dcterms:W3CDTF">2020-05-28T12:52:50Z</dcterms:created>
  <dcterms:modified xsi:type="dcterms:W3CDTF">2020-06-10T14:24:06Z</dcterms:modified>
</cp:coreProperties>
</file>