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84" r:id="rId3"/>
    <p:sldId id="381" r:id="rId4"/>
    <p:sldId id="366" r:id="rId5"/>
    <p:sldId id="365" r:id="rId6"/>
    <p:sldId id="382" r:id="rId7"/>
    <p:sldId id="383" r:id="rId8"/>
    <p:sldId id="368" r:id="rId9"/>
    <p:sldId id="380" r:id="rId10"/>
    <p:sldId id="369" r:id="rId11"/>
    <p:sldId id="370" r:id="rId12"/>
    <p:sldId id="371" r:id="rId13"/>
    <p:sldId id="379" r:id="rId14"/>
  </p:sldIdLst>
  <p:sldSz cx="9144000" cy="5143500" type="screen16x9"/>
  <p:notesSz cx="6865938" cy="99980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463" autoAdjust="0"/>
  </p:normalViewPr>
  <p:slideViewPr>
    <p:cSldViewPr>
      <p:cViewPr varScale="1">
        <p:scale>
          <a:sx n="63" d="100"/>
          <a:sy n="63" d="100"/>
        </p:scale>
        <p:origin x="912"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5240" cy="499904"/>
          </a:xfrm>
          <a:prstGeom prst="rect">
            <a:avLst/>
          </a:prstGeom>
        </p:spPr>
        <p:txBody>
          <a:bodyPr vert="horz" lIns="96359" tIns="48180" rIns="96359" bIns="48180" rtlCol="0"/>
          <a:lstStyle>
            <a:lvl1pPr algn="l">
              <a:defRPr sz="1300"/>
            </a:lvl1pPr>
          </a:lstStyle>
          <a:p>
            <a:endParaRPr lang="fr-FR"/>
          </a:p>
        </p:txBody>
      </p:sp>
      <p:sp>
        <p:nvSpPr>
          <p:cNvPr id="3" name="Espace réservé de la date 2"/>
          <p:cNvSpPr>
            <a:spLocks noGrp="1"/>
          </p:cNvSpPr>
          <p:nvPr>
            <p:ph type="dt" idx="1"/>
          </p:nvPr>
        </p:nvSpPr>
        <p:spPr>
          <a:xfrm>
            <a:off x="3889109" y="0"/>
            <a:ext cx="2975240" cy="499904"/>
          </a:xfrm>
          <a:prstGeom prst="rect">
            <a:avLst/>
          </a:prstGeom>
        </p:spPr>
        <p:txBody>
          <a:bodyPr vert="horz" lIns="96359" tIns="48180" rIns="96359" bIns="48180" rtlCol="0"/>
          <a:lstStyle>
            <a:lvl1pPr algn="r">
              <a:defRPr sz="1300"/>
            </a:lvl1pPr>
          </a:lstStyle>
          <a:p>
            <a:fld id="{FAB38032-5368-4B09-9C96-178614D67049}" type="datetimeFigureOut">
              <a:rPr lang="fr-FR" smtClean="0"/>
              <a:t>04/06/2020</a:t>
            </a:fld>
            <a:endParaRPr lang="fr-FR"/>
          </a:p>
        </p:txBody>
      </p:sp>
      <p:sp>
        <p:nvSpPr>
          <p:cNvPr id="4" name="Espace réservé de l'image des diapositives 3"/>
          <p:cNvSpPr>
            <a:spLocks noGrp="1" noRot="1" noChangeAspect="1"/>
          </p:cNvSpPr>
          <p:nvPr>
            <p:ph type="sldImg" idx="2"/>
          </p:nvPr>
        </p:nvSpPr>
        <p:spPr>
          <a:xfrm>
            <a:off x="100013" y="749300"/>
            <a:ext cx="6665912" cy="3749675"/>
          </a:xfrm>
          <a:prstGeom prst="rect">
            <a:avLst/>
          </a:prstGeom>
          <a:noFill/>
          <a:ln w="12700">
            <a:solidFill>
              <a:prstClr val="black"/>
            </a:solidFill>
          </a:ln>
        </p:spPr>
        <p:txBody>
          <a:bodyPr vert="horz" lIns="96359" tIns="48180" rIns="96359" bIns="48180" rtlCol="0" anchor="ctr"/>
          <a:lstStyle/>
          <a:p>
            <a:endParaRPr lang="fr-FR"/>
          </a:p>
        </p:txBody>
      </p:sp>
      <p:sp>
        <p:nvSpPr>
          <p:cNvPr id="5" name="Espace réservé des commentaires 4"/>
          <p:cNvSpPr>
            <a:spLocks noGrp="1"/>
          </p:cNvSpPr>
          <p:nvPr>
            <p:ph type="body" sz="quarter" idx="3"/>
          </p:nvPr>
        </p:nvSpPr>
        <p:spPr>
          <a:xfrm>
            <a:off x="686594" y="4749086"/>
            <a:ext cx="5492750" cy="4499134"/>
          </a:xfrm>
          <a:prstGeom prst="rect">
            <a:avLst/>
          </a:prstGeom>
        </p:spPr>
        <p:txBody>
          <a:bodyPr vert="horz" lIns="96359" tIns="48180" rIns="96359" bIns="4818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96436"/>
            <a:ext cx="2975240" cy="499904"/>
          </a:xfrm>
          <a:prstGeom prst="rect">
            <a:avLst/>
          </a:prstGeom>
        </p:spPr>
        <p:txBody>
          <a:bodyPr vert="horz" lIns="96359" tIns="48180" rIns="96359" bIns="48180"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89109" y="9496436"/>
            <a:ext cx="2975240" cy="499904"/>
          </a:xfrm>
          <a:prstGeom prst="rect">
            <a:avLst/>
          </a:prstGeom>
        </p:spPr>
        <p:txBody>
          <a:bodyPr vert="horz" lIns="96359" tIns="48180" rIns="96359" bIns="48180" rtlCol="0" anchor="b"/>
          <a:lstStyle>
            <a:lvl1pPr algn="r">
              <a:defRPr sz="1300"/>
            </a:lvl1pPr>
          </a:lstStyle>
          <a:p>
            <a:fld id="{7EB7E2C8-4172-4E3B-A82B-D2EE77AEFFBE}" type="slidenum">
              <a:rPr lang="fr-FR" smtClean="0"/>
              <a:t>‹N°›</a:t>
            </a:fld>
            <a:endParaRPr lang="fr-FR"/>
          </a:p>
        </p:txBody>
      </p:sp>
    </p:spTree>
    <p:extLst>
      <p:ext uri="{BB962C8B-B14F-4D97-AF65-F5344CB8AC3E}">
        <p14:creationId xmlns:p14="http://schemas.microsoft.com/office/powerpoint/2010/main" val="3552332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1</a:t>
            </a:fld>
            <a:endParaRPr lang="fr-FR"/>
          </a:p>
        </p:txBody>
      </p:sp>
    </p:spTree>
    <p:extLst>
      <p:ext uri="{BB962C8B-B14F-4D97-AF65-F5344CB8AC3E}">
        <p14:creationId xmlns:p14="http://schemas.microsoft.com/office/powerpoint/2010/main" val="3346095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Mettre des illustrations</a:t>
            </a:r>
            <a:endParaRPr lang="fr-FR" dirty="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7</a:t>
            </a:fld>
            <a:endParaRPr lang="fr-FR"/>
          </a:p>
        </p:txBody>
      </p:sp>
    </p:spTree>
    <p:extLst>
      <p:ext uri="{BB962C8B-B14F-4D97-AF65-F5344CB8AC3E}">
        <p14:creationId xmlns:p14="http://schemas.microsoft.com/office/powerpoint/2010/main" val="1665537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00013" y="749300"/>
            <a:ext cx="6665912" cy="3749675"/>
          </a:xfrm>
        </p:spPr>
      </p:sp>
      <p:sp>
        <p:nvSpPr>
          <p:cNvPr id="3" name="Espace réservé des commentaires 2"/>
          <p:cNvSpPr>
            <a:spLocks noGrp="1"/>
          </p:cNvSpPr>
          <p:nvPr>
            <p:ph type="body" idx="1"/>
          </p:nvPr>
        </p:nvSpPr>
        <p:spPr/>
        <p:txBody>
          <a:bodyPr/>
          <a:lstStyle/>
          <a:p>
            <a:r>
              <a:rPr lang="fr-FR" dirty="0" smtClean="0"/>
              <a:t>Le porc est un animal de la ferme. Il vit dans la porcherie.</a:t>
            </a:r>
            <a:r>
              <a:rPr lang="fr-FR" baseline="0" dirty="0" smtClean="0"/>
              <a:t> Son petit s’appelle le porcelet. </a:t>
            </a:r>
            <a:endParaRPr lang="fr-FR" dirty="0"/>
          </a:p>
        </p:txBody>
      </p:sp>
      <p:sp>
        <p:nvSpPr>
          <p:cNvPr id="4" name="Espace réservé du numéro de diapositive 3"/>
          <p:cNvSpPr>
            <a:spLocks noGrp="1"/>
          </p:cNvSpPr>
          <p:nvPr>
            <p:ph type="sldNum" sz="quarter" idx="10"/>
          </p:nvPr>
        </p:nvSpPr>
        <p:spPr/>
        <p:txBody>
          <a:bodyPr/>
          <a:lstStyle/>
          <a:p>
            <a:fld id="{48D07797-A7A0-4DB5-80CF-94E9A72E6E88}" type="slidenum">
              <a:rPr lang="fr-FR" smtClean="0"/>
              <a:t>13</a:t>
            </a:fld>
            <a:endParaRPr lang="fr-FR"/>
          </a:p>
        </p:txBody>
      </p:sp>
    </p:spTree>
    <p:extLst>
      <p:ext uri="{BB962C8B-B14F-4D97-AF65-F5344CB8AC3E}">
        <p14:creationId xmlns:p14="http://schemas.microsoft.com/office/powerpoint/2010/main" val="4130835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97819"/>
            <a:ext cx="7772400" cy="1102519"/>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38DCC8F-4D11-41F8-A553-39B04FAD7D60}"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3790265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8DCC8F-4D11-41F8-A553-39B04FAD7D60}"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3616916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54781"/>
            <a:ext cx="2057400" cy="329088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154781"/>
            <a:ext cx="6019800" cy="329088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8DCC8F-4D11-41F8-A553-39B04FAD7D60}"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226165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8DCC8F-4D11-41F8-A553-39B04FAD7D60}"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1381551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38DCC8F-4D11-41F8-A553-39B04FAD7D60}"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2448118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38DCC8F-4D11-41F8-A553-39B04FAD7D60}" type="datetimeFigureOut">
              <a:rPr lang="fr-FR" smtClean="0"/>
              <a:t>04/06/2020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2731241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9"/>
            <a:ext cx="8229600" cy="85725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38DCC8F-4D11-41F8-A553-39B04FAD7D60}" type="datetimeFigureOut">
              <a:rPr lang="fr-FR" smtClean="0"/>
              <a:t>04/06/2020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997312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38DCC8F-4D11-41F8-A553-39B04FAD7D60}" type="datetimeFigureOut">
              <a:rPr lang="fr-FR" smtClean="0"/>
              <a:t>04/06/2020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4054398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8DCC8F-4D11-41F8-A553-39B04FAD7D60}" type="datetimeFigureOut">
              <a:rPr lang="fr-FR" smtClean="0"/>
              <a:t>04/06/2020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197608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871538"/>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38DCC8F-4D11-41F8-A553-39B04FAD7D60}" type="datetimeFigureOut">
              <a:rPr lang="fr-FR" smtClean="0"/>
              <a:t>04/06/2020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3502704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38DCC8F-4D11-41F8-A553-39B04FAD7D60}" type="datetimeFigureOut">
              <a:rPr lang="fr-FR" smtClean="0"/>
              <a:t>04/06/2020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74CDC0-82AD-4F61-8DD2-E056EC901B7B}" type="slidenum">
              <a:rPr lang="fr-FR" smtClean="0"/>
              <a:t>‹N°›</a:t>
            </a:fld>
            <a:endParaRPr lang="fr-FR"/>
          </a:p>
        </p:txBody>
      </p:sp>
    </p:spTree>
    <p:extLst>
      <p:ext uri="{BB962C8B-B14F-4D97-AF65-F5344CB8AC3E}">
        <p14:creationId xmlns:p14="http://schemas.microsoft.com/office/powerpoint/2010/main" val="3230606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38DCC8F-4D11-41F8-A553-39B04FAD7D60}" type="datetimeFigureOut">
              <a:rPr lang="fr-FR" smtClean="0"/>
              <a:t>04/06/2020</a:t>
            </a:fld>
            <a:endParaRPr lang="fr-FR"/>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574CDC0-82AD-4F61-8DD2-E056EC901B7B}" type="slidenum">
              <a:rPr lang="fr-FR" smtClean="0"/>
              <a:t>‹N°›</a:t>
            </a:fld>
            <a:endParaRPr lang="fr-FR"/>
          </a:p>
        </p:txBody>
      </p:sp>
    </p:spTree>
    <p:extLst>
      <p:ext uri="{BB962C8B-B14F-4D97-AF65-F5344CB8AC3E}">
        <p14:creationId xmlns:p14="http://schemas.microsoft.com/office/powerpoint/2010/main" val="84857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jpeg"/><Relationship Id="rId17" Type="http://schemas.openxmlformats.org/officeDocument/2006/relationships/image" Target="../media/image21.png"/><Relationship Id="rId2" Type="http://schemas.openxmlformats.org/officeDocument/2006/relationships/image" Target="../media/image6.png"/><Relationship Id="rId16"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59973" y="771550"/>
            <a:ext cx="5832648" cy="523220"/>
          </a:xfrm>
          <a:prstGeom prst="rect">
            <a:avLst/>
          </a:prstGeom>
          <a:noFill/>
        </p:spPr>
        <p:txBody>
          <a:bodyPr wrap="square" rtlCol="0">
            <a:spAutoFit/>
          </a:bodyPr>
          <a:lstStyle/>
          <a:p>
            <a:pPr algn="ctr"/>
            <a:r>
              <a:rPr lang="fr-FR" sz="2800" b="1" dirty="0" smtClean="0">
                <a:latin typeface="Arial" panose="020B0604020202020204" pitchFamily="34" charset="0"/>
                <a:cs typeface="Arial" panose="020B0604020202020204" pitchFamily="34" charset="0"/>
              </a:rPr>
              <a:t>Français CE1</a:t>
            </a:r>
            <a:endParaRPr lang="fr-FR" sz="2800" b="1" dirty="0">
              <a:latin typeface="Arial" panose="020B0604020202020204" pitchFamily="34" charset="0"/>
              <a:cs typeface="Arial" panose="020B0604020202020204" pitchFamily="34" charset="0"/>
            </a:endParaRPr>
          </a:p>
        </p:txBody>
      </p:sp>
      <p:sp>
        <p:nvSpPr>
          <p:cNvPr id="3" name="ZoneTexte 2"/>
          <p:cNvSpPr txBox="1"/>
          <p:nvPr/>
        </p:nvSpPr>
        <p:spPr>
          <a:xfrm>
            <a:off x="2396077" y="2010494"/>
            <a:ext cx="3960440"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Séquence 8 – séance </a:t>
            </a:r>
            <a:r>
              <a:rPr lang="fr-FR" sz="2400" dirty="0">
                <a:latin typeface="Arial" panose="020B0604020202020204" pitchFamily="34" charset="0"/>
                <a:cs typeface="Arial" panose="020B0604020202020204" pitchFamily="34" charset="0"/>
              </a:rPr>
              <a:t>2</a:t>
            </a:r>
            <a:r>
              <a:rPr lang="fr-FR" sz="2400" dirty="0" smtClean="0">
                <a:latin typeface="Arial" panose="020B0604020202020204" pitchFamily="34" charset="0"/>
                <a:cs typeface="Arial" panose="020B0604020202020204" pitchFamily="34" charset="0"/>
              </a:rPr>
              <a:t> </a:t>
            </a:r>
            <a:endParaRPr lang="fr-FR" sz="2400" dirty="0">
              <a:latin typeface="Arial" panose="020B0604020202020204" pitchFamily="34" charset="0"/>
              <a:cs typeface="Arial" panose="020B0604020202020204" pitchFamily="34" charset="0"/>
            </a:endParaRPr>
          </a:p>
        </p:txBody>
      </p:sp>
      <p:sp>
        <p:nvSpPr>
          <p:cNvPr id="4" name="ZoneTexte 3"/>
          <p:cNvSpPr txBox="1"/>
          <p:nvPr/>
        </p:nvSpPr>
        <p:spPr>
          <a:xfrm>
            <a:off x="1036762" y="3086294"/>
            <a:ext cx="6640419"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Les homonymes</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59637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23478"/>
            <a:ext cx="4176464"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Les homonymes lexicaux</a:t>
            </a:r>
            <a:endParaRPr lang="fr-FR" sz="2400" b="1" dirty="0">
              <a:latin typeface="Arial" panose="020B0604020202020204" pitchFamily="34" charset="0"/>
              <a:cs typeface="Arial" panose="020B0604020202020204" pitchFamily="34" charset="0"/>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23478"/>
            <a:ext cx="473040" cy="4675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184096" y="771550"/>
            <a:ext cx="8712968" cy="4154984"/>
          </a:xfrm>
          <a:prstGeom prst="rect">
            <a:avLst/>
          </a:prstGeom>
          <a:solidFill>
            <a:schemeClr val="accent6">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Certains mots </a:t>
            </a:r>
            <a:r>
              <a:rPr lang="fr-FR" sz="2400" b="1" dirty="0" smtClean="0">
                <a:solidFill>
                  <a:srgbClr val="0066FF"/>
                </a:solidFill>
                <a:latin typeface="Arial" panose="020B0604020202020204" pitchFamily="34" charset="0"/>
                <a:cs typeface="Arial" panose="020B0604020202020204" pitchFamily="34" charset="0"/>
              </a:rPr>
              <a:t>se prononcent de la même façon</a:t>
            </a:r>
            <a:r>
              <a:rPr lang="fr-FR" sz="2400" dirty="0" smtClean="0">
                <a:latin typeface="Arial" panose="020B0604020202020204" pitchFamily="34" charset="0"/>
                <a:cs typeface="Arial" panose="020B0604020202020204" pitchFamily="34" charset="0"/>
              </a:rPr>
              <a:t>, mais n’ont </a:t>
            </a:r>
            <a:r>
              <a:rPr lang="fr-FR" sz="2400" b="1" dirty="0" smtClean="0">
                <a:solidFill>
                  <a:srgbClr val="0066FF"/>
                </a:solidFill>
                <a:latin typeface="Arial" panose="020B0604020202020204" pitchFamily="34" charset="0"/>
                <a:cs typeface="Arial" panose="020B0604020202020204" pitchFamily="34" charset="0"/>
              </a:rPr>
              <a:t>pas le même sens</a:t>
            </a:r>
            <a:r>
              <a:rPr lang="fr-FR" sz="2400" dirty="0" smtClean="0">
                <a:latin typeface="Arial" panose="020B0604020202020204" pitchFamily="34" charset="0"/>
                <a:cs typeface="Arial" panose="020B0604020202020204" pitchFamily="34" charset="0"/>
              </a:rPr>
              <a:t>. Ce sont des </a:t>
            </a:r>
            <a:r>
              <a:rPr lang="fr-FR" sz="2400" b="1" dirty="0" smtClean="0">
                <a:solidFill>
                  <a:srgbClr val="0066FF"/>
                </a:solidFill>
                <a:latin typeface="Arial" panose="020B0604020202020204" pitchFamily="34" charset="0"/>
                <a:cs typeface="Arial" panose="020B0604020202020204" pitchFamily="34" charset="0"/>
              </a:rPr>
              <a:t>homonymes</a:t>
            </a:r>
            <a:r>
              <a:rPr lang="fr-FR" sz="2400" dirty="0">
                <a:latin typeface="Arial" panose="020B0604020202020204" pitchFamily="34" charset="0"/>
                <a:cs typeface="Arial" panose="020B0604020202020204" pitchFamily="34" charset="0"/>
              </a:rPr>
              <a:t>.</a:t>
            </a:r>
            <a:endParaRPr lang="fr-FR" sz="2400" b="1" dirty="0" smtClean="0">
              <a:latin typeface="Arial" panose="020B0604020202020204" pitchFamily="34" charset="0"/>
              <a:cs typeface="Arial" panose="020B0604020202020204" pitchFamily="34" charset="0"/>
            </a:endParaRPr>
          </a:p>
          <a:p>
            <a:endParaRPr lang="fr-FR" sz="2400" dirty="0" smtClean="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Leur </a:t>
            </a:r>
            <a:r>
              <a:rPr lang="fr-FR" sz="2400" b="1" dirty="0" smtClean="0">
                <a:solidFill>
                  <a:srgbClr val="0066FF"/>
                </a:solidFill>
                <a:latin typeface="Arial" panose="020B0604020202020204" pitchFamily="34" charset="0"/>
                <a:cs typeface="Arial" panose="020B0604020202020204" pitchFamily="34" charset="0"/>
              </a:rPr>
              <a:t>orthographe est souvent différente. </a:t>
            </a:r>
            <a:endParaRPr lang="fr-FR" sz="2400" dirty="0">
              <a:latin typeface="Arial" panose="020B0604020202020204" pitchFamily="34" charset="0"/>
              <a:cs typeface="Arial" panose="020B0604020202020204" pitchFamily="34" charset="0"/>
            </a:endParaRPr>
          </a:p>
          <a:p>
            <a:endParaRPr lang="fr-FR" sz="2400" dirty="0" smtClean="0">
              <a:latin typeface="Arial" panose="020B0604020202020204" pitchFamily="34" charset="0"/>
              <a:cs typeface="Arial" panose="020B0604020202020204" pitchFamily="34" charset="0"/>
            </a:endParaRPr>
          </a:p>
          <a:p>
            <a:pPr algn="ctr"/>
            <a:r>
              <a:rPr lang="fr-FR" sz="2400" i="1" dirty="0" smtClean="0">
                <a:latin typeface="Arial" panose="020B0604020202020204" pitchFamily="34" charset="0"/>
                <a:cs typeface="Arial" panose="020B0604020202020204" pitchFamily="34" charset="0"/>
              </a:rPr>
              <a:t>J’ai colorié l’herbe en </a:t>
            </a:r>
            <a:r>
              <a:rPr lang="fr-FR" sz="2400" b="1" i="1" dirty="0" smtClean="0">
                <a:solidFill>
                  <a:srgbClr val="0066FF"/>
                </a:solidFill>
                <a:latin typeface="Arial" panose="020B0604020202020204" pitchFamily="34" charset="0"/>
                <a:cs typeface="Arial" panose="020B0604020202020204" pitchFamily="34" charset="0"/>
              </a:rPr>
              <a:t>vert</a:t>
            </a:r>
            <a:r>
              <a:rPr lang="fr-FR" sz="2400" i="1" dirty="0" smtClean="0">
                <a:latin typeface="Arial" panose="020B0604020202020204" pitchFamily="34" charset="0"/>
                <a:cs typeface="Arial" panose="020B0604020202020204" pitchFamily="34" charset="0"/>
              </a:rPr>
              <a:t>. </a:t>
            </a:r>
          </a:p>
          <a:p>
            <a:pPr algn="ctr"/>
            <a:r>
              <a:rPr lang="fr-FR" sz="2400" i="1" dirty="0" smtClean="0">
                <a:latin typeface="Arial" panose="020B0604020202020204" pitchFamily="34" charset="0"/>
                <a:cs typeface="Arial" panose="020B0604020202020204" pitchFamily="34" charset="0"/>
              </a:rPr>
              <a:t>J’ai vu un </a:t>
            </a:r>
            <a:r>
              <a:rPr lang="fr-FR" sz="2400" b="1" i="1" dirty="0" smtClean="0">
                <a:solidFill>
                  <a:srgbClr val="0066FF"/>
                </a:solidFill>
                <a:latin typeface="Arial" panose="020B0604020202020204" pitchFamily="34" charset="0"/>
                <a:cs typeface="Arial" panose="020B0604020202020204" pitchFamily="34" charset="0"/>
              </a:rPr>
              <a:t>ver</a:t>
            </a:r>
            <a:r>
              <a:rPr lang="fr-FR" sz="2400" i="1" dirty="0" smtClean="0">
                <a:latin typeface="Arial" panose="020B0604020202020204" pitchFamily="34" charset="0"/>
                <a:cs typeface="Arial" panose="020B0604020202020204" pitchFamily="34" charset="0"/>
              </a:rPr>
              <a:t> de terre. </a:t>
            </a:r>
          </a:p>
          <a:p>
            <a:pPr algn="ctr"/>
            <a:r>
              <a:rPr lang="fr-FR" sz="2400" i="1" dirty="0" smtClean="0">
                <a:latin typeface="Arial" panose="020B0604020202020204" pitchFamily="34" charset="0"/>
                <a:cs typeface="Arial" panose="020B0604020202020204" pitchFamily="34" charset="0"/>
              </a:rPr>
              <a:t>Je me dirige </a:t>
            </a:r>
            <a:r>
              <a:rPr lang="fr-FR" sz="2400" b="1" i="1" dirty="0" smtClean="0">
                <a:solidFill>
                  <a:srgbClr val="0066FF"/>
                </a:solidFill>
                <a:latin typeface="Arial" panose="020B0604020202020204" pitchFamily="34" charset="0"/>
                <a:cs typeface="Arial" panose="020B0604020202020204" pitchFamily="34" charset="0"/>
              </a:rPr>
              <a:t>vers</a:t>
            </a:r>
            <a:r>
              <a:rPr lang="fr-FR" sz="2400" i="1" dirty="0" smtClean="0">
                <a:latin typeface="Arial" panose="020B0604020202020204" pitchFamily="34" charset="0"/>
                <a:cs typeface="Arial" panose="020B0604020202020204" pitchFamily="34" charset="0"/>
              </a:rPr>
              <a:t> la piscine.</a:t>
            </a:r>
          </a:p>
          <a:p>
            <a:pPr algn="ctr"/>
            <a:r>
              <a:rPr lang="fr-FR" sz="2400" i="1" dirty="0" smtClean="0">
                <a:latin typeface="Arial" panose="020B0604020202020204" pitchFamily="34" charset="0"/>
                <a:cs typeface="Arial" panose="020B0604020202020204" pitchFamily="34" charset="0"/>
              </a:rPr>
              <a:t>Je </a:t>
            </a:r>
            <a:r>
              <a:rPr lang="fr-FR" sz="2400" i="1" dirty="0">
                <a:latin typeface="Arial" panose="020B0604020202020204" pitchFamily="34" charset="0"/>
                <a:cs typeface="Arial" panose="020B0604020202020204" pitchFamily="34" charset="0"/>
              </a:rPr>
              <a:t>mets de l’eau dans un </a:t>
            </a:r>
            <a:r>
              <a:rPr lang="fr-FR" sz="2400" b="1" i="1" dirty="0">
                <a:solidFill>
                  <a:srgbClr val="0066FF"/>
                </a:solidFill>
                <a:latin typeface="Arial" panose="020B0604020202020204" pitchFamily="34" charset="0"/>
                <a:cs typeface="Arial" panose="020B0604020202020204" pitchFamily="34" charset="0"/>
              </a:rPr>
              <a:t>verre</a:t>
            </a:r>
            <a:r>
              <a:rPr lang="fr-FR" sz="2400" i="1" dirty="0" smtClean="0">
                <a:latin typeface="Arial" panose="020B0604020202020204" pitchFamily="34" charset="0"/>
                <a:cs typeface="Arial" panose="020B0604020202020204" pitchFamily="34" charset="0"/>
              </a:rPr>
              <a:t>.</a:t>
            </a:r>
          </a:p>
          <a:p>
            <a:pPr algn="ctr"/>
            <a:r>
              <a:rPr lang="fr-FR" sz="2400" i="1" dirty="0" smtClean="0">
                <a:latin typeface="Arial" panose="020B0604020202020204" pitchFamily="34" charset="0"/>
                <a:cs typeface="Arial" panose="020B0604020202020204" pitchFamily="34" charset="0"/>
              </a:rPr>
              <a:t>Les fenêtres sont en </a:t>
            </a:r>
            <a:r>
              <a:rPr lang="fr-FR" sz="2400" b="1" i="1" dirty="0" smtClean="0">
                <a:solidFill>
                  <a:srgbClr val="0066FF"/>
                </a:solidFill>
                <a:latin typeface="Arial" panose="020B0604020202020204" pitchFamily="34" charset="0"/>
                <a:cs typeface="Arial" panose="020B0604020202020204" pitchFamily="34" charset="0"/>
              </a:rPr>
              <a:t>verre</a:t>
            </a:r>
            <a:r>
              <a:rPr lang="fr-FR" sz="2400" i="1" dirty="0">
                <a:latin typeface="Arial" panose="020B0604020202020204" pitchFamily="34" charset="0"/>
                <a:cs typeface="Arial" panose="020B0604020202020204" pitchFamily="34" charset="0"/>
              </a:rPr>
              <a:t>.</a:t>
            </a:r>
          </a:p>
          <a:p>
            <a:endParaRPr lang="fr-FR" sz="2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99744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195486"/>
            <a:ext cx="6552728"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Complète les phrases avec les mots</a:t>
            </a:r>
            <a:endParaRPr lang="fr-FR" sz="2400" b="1" dirty="0">
              <a:latin typeface="Arial" panose="020B0604020202020204" pitchFamily="34" charset="0"/>
              <a:cs typeface="Arial" panose="020B0604020202020204" pitchFamily="34" charset="0"/>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6032" y="212475"/>
            <a:ext cx="473040" cy="4675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ZoneTexte 6"/>
          <p:cNvSpPr txBox="1"/>
          <p:nvPr/>
        </p:nvSpPr>
        <p:spPr>
          <a:xfrm>
            <a:off x="467544" y="2211710"/>
            <a:ext cx="8136904" cy="1938992"/>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Avant de m’endormir, je lis un __________.</a:t>
            </a:r>
          </a:p>
          <a:p>
            <a:endParaRPr lang="fr-FR" sz="2400" dirty="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En mathématiques, je joue au ___________ est bon. </a:t>
            </a:r>
          </a:p>
          <a:p>
            <a:endParaRPr lang="fr-FR" sz="2400" dirty="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Le _________ vit dans un fabuleux château. </a:t>
            </a:r>
            <a:endParaRPr lang="fr-FR" sz="2400" dirty="0">
              <a:latin typeface="Arial" panose="020B0604020202020204" pitchFamily="34" charset="0"/>
              <a:cs typeface="Arial" panose="020B0604020202020204" pitchFamily="34" charset="0"/>
            </a:endParaRPr>
          </a:p>
        </p:txBody>
      </p:sp>
      <p:sp>
        <p:nvSpPr>
          <p:cNvPr id="4" name="ZoneTexte 3"/>
          <p:cNvSpPr txBox="1"/>
          <p:nvPr/>
        </p:nvSpPr>
        <p:spPr>
          <a:xfrm>
            <a:off x="1557667" y="1227786"/>
            <a:ext cx="1080120" cy="461665"/>
          </a:xfrm>
          <a:prstGeom prst="rect">
            <a:avLst/>
          </a:prstGeom>
          <a:solidFill>
            <a:schemeClr val="accent4">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conte</a:t>
            </a:r>
            <a:endParaRPr lang="fr-FR" sz="2400" dirty="0">
              <a:latin typeface="Arial" panose="020B0604020202020204" pitchFamily="34" charset="0"/>
              <a:cs typeface="Arial" panose="020B0604020202020204" pitchFamily="34" charset="0"/>
            </a:endParaRPr>
          </a:p>
        </p:txBody>
      </p:sp>
      <p:sp>
        <p:nvSpPr>
          <p:cNvPr id="5" name="ZoneTexte 4"/>
          <p:cNvSpPr txBox="1"/>
          <p:nvPr/>
        </p:nvSpPr>
        <p:spPr>
          <a:xfrm>
            <a:off x="4005939" y="1227786"/>
            <a:ext cx="1080120" cy="461665"/>
          </a:xfrm>
          <a:prstGeom prst="rect">
            <a:avLst/>
          </a:prstGeom>
          <a:solidFill>
            <a:schemeClr val="accent4">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comte</a:t>
            </a:r>
            <a:endParaRPr lang="fr-FR" sz="2400" dirty="0">
              <a:latin typeface="Arial" panose="020B0604020202020204" pitchFamily="34" charset="0"/>
              <a:cs typeface="Arial" panose="020B0604020202020204" pitchFamily="34" charset="0"/>
            </a:endParaRPr>
          </a:p>
        </p:txBody>
      </p:sp>
      <p:sp>
        <p:nvSpPr>
          <p:cNvPr id="6" name="ZoneTexte 5"/>
          <p:cNvSpPr txBox="1"/>
          <p:nvPr/>
        </p:nvSpPr>
        <p:spPr>
          <a:xfrm>
            <a:off x="6238187" y="1227785"/>
            <a:ext cx="1296144" cy="461665"/>
          </a:xfrm>
          <a:prstGeom prst="rect">
            <a:avLst/>
          </a:prstGeom>
          <a:solidFill>
            <a:schemeClr val="accent4">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compte</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299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77778E-7 4.08824E-6 L 0.37309 0.18852 " pathEditMode="relative" rAng="0" ptsTypes="AA">
                                      <p:cBhvr>
                                        <p:cTn id="6" dur="2000" fill="hold"/>
                                        <p:tgtEl>
                                          <p:spTgt spid="4"/>
                                        </p:tgtEl>
                                        <p:attrNameLst>
                                          <p:attrName>ppt_x</p:attrName>
                                          <p:attrName>ppt_y</p:attrName>
                                        </p:attrNameLst>
                                      </p:cBhvr>
                                      <p:rCtr x="18646" y="9411"/>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5E-6 4.08824E-6 L -0.1507 0.34248 " pathEditMode="relative" rAng="0" ptsTypes="AA">
                                      <p:cBhvr>
                                        <p:cTn id="10" dur="2000" fill="hold"/>
                                        <p:tgtEl>
                                          <p:spTgt spid="6"/>
                                        </p:tgtEl>
                                        <p:attrNameLst>
                                          <p:attrName>ppt_x</p:attrName>
                                          <p:attrName>ppt_y</p:attrName>
                                        </p:attrNameLst>
                                      </p:cBhvr>
                                      <p:rCtr x="-7535" y="17124"/>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1.38889E-6 4.08824E-6 L -0.31997 0.46837 " pathEditMode="relative" rAng="0" ptsTypes="AA">
                                      <p:cBhvr>
                                        <p:cTn id="14" dur="2000" fill="hold"/>
                                        <p:tgtEl>
                                          <p:spTgt spid="5"/>
                                        </p:tgtEl>
                                        <p:attrNameLst>
                                          <p:attrName>ppt_x</p:attrName>
                                          <p:attrName>ppt_y</p:attrName>
                                        </p:attrNameLst>
                                      </p:cBhvr>
                                      <p:rCtr x="-16007" y="2341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187624" y="152792"/>
            <a:ext cx="532859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Choisis le bon mot </a:t>
            </a:r>
            <a:endParaRPr lang="fr-FR" sz="2400" b="1" dirty="0">
              <a:latin typeface="Arial" panose="020B0604020202020204" pitchFamily="34" charset="0"/>
              <a:cs typeface="Arial" panose="020B0604020202020204" pitchFamily="34"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569" y="123477"/>
            <a:ext cx="508766" cy="52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511660" y="1271902"/>
            <a:ext cx="813690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Le                 de confiture est vide. </a:t>
            </a:r>
          </a:p>
        </p:txBody>
      </p:sp>
      <p:sp>
        <p:nvSpPr>
          <p:cNvPr id="5" name="ZoneTexte 4"/>
          <p:cNvSpPr txBox="1"/>
          <p:nvPr/>
        </p:nvSpPr>
        <p:spPr>
          <a:xfrm>
            <a:off x="2144676" y="903996"/>
            <a:ext cx="108012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pot</a:t>
            </a:r>
            <a:endParaRPr lang="fr-FR" sz="2400" dirty="0">
              <a:latin typeface="Arial" panose="020B0604020202020204" pitchFamily="34" charset="0"/>
              <a:cs typeface="Arial" panose="020B0604020202020204" pitchFamily="34" charset="0"/>
            </a:endParaRPr>
          </a:p>
        </p:txBody>
      </p:sp>
      <p:sp>
        <p:nvSpPr>
          <p:cNvPr id="8" name="ZoneTexte 7"/>
          <p:cNvSpPr txBox="1"/>
          <p:nvPr/>
        </p:nvSpPr>
        <p:spPr>
          <a:xfrm>
            <a:off x="2144676" y="1512351"/>
            <a:ext cx="108012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peau</a:t>
            </a:r>
            <a:endParaRPr lang="fr-FR" sz="2400" dirty="0">
              <a:latin typeface="Arial" panose="020B0604020202020204" pitchFamily="34" charset="0"/>
              <a:cs typeface="Arial" panose="020B0604020202020204" pitchFamily="34" charset="0"/>
            </a:endParaRPr>
          </a:p>
        </p:txBody>
      </p:sp>
      <p:sp>
        <p:nvSpPr>
          <p:cNvPr id="9" name="ZoneTexte 8"/>
          <p:cNvSpPr txBox="1"/>
          <p:nvPr/>
        </p:nvSpPr>
        <p:spPr>
          <a:xfrm>
            <a:off x="1511660" y="2487607"/>
            <a:ext cx="813690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Le                 chante tous les matins. </a:t>
            </a:r>
          </a:p>
        </p:txBody>
      </p:sp>
      <p:sp>
        <p:nvSpPr>
          <p:cNvPr id="10" name="ZoneTexte 9"/>
          <p:cNvSpPr txBox="1"/>
          <p:nvPr/>
        </p:nvSpPr>
        <p:spPr>
          <a:xfrm>
            <a:off x="2105691" y="2256774"/>
            <a:ext cx="108012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coque</a:t>
            </a:r>
            <a:endParaRPr lang="fr-FR" sz="2400" dirty="0">
              <a:latin typeface="Arial" panose="020B0604020202020204" pitchFamily="34" charset="0"/>
              <a:cs typeface="Arial" panose="020B0604020202020204" pitchFamily="34" charset="0"/>
            </a:endParaRPr>
          </a:p>
        </p:txBody>
      </p:sp>
      <p:sp>
        <p:nvSpPr>
          <p:cNvPr id="11" name="ZoneTexte 10"/>
          <p:cNvSpPr txBox="1"/>
          <p:nvPr/>
        </p:nvSpPr>
        <p:spPr>
          <a:xfrm>
            <a:off x="2105691" y="2865129"/>
            <a:ext cx="108012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coq</a:t>
            </a:r>
            <a:endParaRPr lang="fr-FR" sz="2400" dirty="0">
              <a:latin typeface="Arial" panose="020B0604020202020204" pitchFamily="34" charset="0"/>
              <a:cs typeface="Arial" panose="020B0604020202020204" pitchFamily="34" charset="0"/>
            </a:endParaRPr>
          </a:p>
        </p:txBody>
      </p:sp>
      <p:sp>
        <p:nvSpPr>
          <p:cNvPr id="12" name="ZoneTexte 11"/>
          <p:cNvSpPr txBox="1"/>
          <p:nvPr/>
        </p:nvSpPr>
        <p:spPr>
          <a:xfrm>
            <a:off x="1511660" y="4101400"/>
            <a:ext cx="813690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J’utilise de la               pour ce travail. </a:t>
            </a:r>
          </a:p>
        </p:txBody>
      </p:sp>
      <p:sp>
        <p:nvSpPr>
          <p:cNvPr id="13" name="ZoneTexte 12"/>
          <p:cNvSpPr txBox="1"/>
          <p:nvPr/>
        </p:nvSpPr>
        <p:spPr>
          <a:xfrm>
            <a:off x="3473843" y="3741360"/>
            <a:ext cx="108012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col</a:t>
            </a:r>
            <a:endParaRPr lang="fr-FR" sz="2400" dirty="0">
              <a:latin typeface="Arial" panose="020B0604020202020204" pitchFamily="34" charset="0"/>
              <a:cs typeface="Arial" panose="020B0604020202020204" pitchFamily="34" charset="0"/>
            </a:endParaRPr>
          </a:p>
        </p:txBody>
      </p:sp>
      <p:sp>
        <p:nvSpPr>
          <p:cNvPr id="14" name="ZoneTexte 13"/>
          <p:cNvSpPr txBox="1"/>
          <p:nvPr/>
        </p:nvSpPr>
        <p:spPr>
          <a:xfrm>
            <a:off x="3473843" y="4332232"/>
            <a:ext cx="108012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colle</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141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8"/>
                                        </p:tgtEl>
                                      </p:cBhvr>
                                    </p:animEffect>
                                    <p:set>
                                      <p:cBhvr>
                                        <p:cTn id="7" dur="1" fill="hold">
                                          <p:stCondLst>
                                            <p:cond delay="1999"/>
                                          </p:stCondLst>
                                        </p:cTn>
                                        <p:tgtEl>
                                          <p:spTgt spid="8"/>
                                        </p:tgtEl>
                                        <p:attrNameLst>
                                          <p:attrName>style.visibility</p:attrName>
                                        </p:attrNameLst>
                                      </p:cBhvr>
                                      <p:to>
                                        <p:strVal val="hidden"/>
                                      </p:to>
                                    </p:set>
                                  </p:childTnLst>
                                </p:cTn>
                              </p:par>
                              <p:par>
                                <p:cTn id="8" presetID="42" presetClass="path" presetSubtype="0" accel="50000" decel="50000" fill="hold" grpId="0" nodeType="withEffect">
                                  <p:stCondLst>
                                    <p:cond delay="0"/>
                                  </p:stCondLst>
                                  <p:childTnLst>
                                    <p:animMotion origin="layout" path="M 0.00173 -0.00031 L 0.00173 0.07377 " pathEditMode="relative" rAng="0" ptsTypes="AA">
                                      <p:cBhvr>
                                        <p:cTn id="9" dur="2000" fill="hold"/>
                                        <p:tgtEl>
                                          <p:spTgt spid="5"/>
                                        </p:tgtEl>
                                        <p:attrNameLst>
                                          <p:attrName>ppt_x</p:attrName>
                                          <p:attrName>ppt_y</p:attrName>
                                        </p:attrNameLst>
                                      </p:cBhvr>
                                      <p:rCtr x="0" y="3704"/>
                                    </p:animMotion>
                                  </p:childTnLst>
                                </p:cTn>
                              </p:par>
                            </p:childTnLst>
                          </p:cTn>
                        </p:par>
                      </p:childTnLst>
                    </p:cTn>
                  </p:par>
                  <p:par>
                    <p:cTn id="10" fill="hold">
                      <p:stCondLst>
                        <p:cond delay="indefinite"/>
                      </p:stCondLst>
                      <p:childTnLst>
                        <p:par>
                          <p:cTn id="11" fill="hold">
                            <p:stCondLst>
                              <p:cond delay="0"/>
                            </p:stCondLst>
                            <p:childTnLst>
                              <p:par>
                                <p:cTn id="12" presetID="6" presetClass="exit" presetSubtype="32" fill="hold" grpId="0" nodeType="clickEffect">
                                  <p:stCondLst>
                                    <p:cond delay="0"/>
                                  </p:stCondLst>
                                  <p:childTnLst>
                                    <p:animEffect transition="out" filter="circle(out)">
                                      <p:cBhvr>
                                        <p:cTn id="13" dur="2000"/>
                                        <p:tgtEl>
                                          <p:spTgt spid="10"/>
                                        </p:tgtEl>
                                      </p:cBhvr>
                                    </p:animEffect>
                                    <p:set>
                                      <p:cBhvr>
                                        <p:cTn id="14" dur="1" fill="hold">
                                          <p:stCondLst>
                                            <p:cond delay="1999"/>
                                          </p:stCondLst>
                                        </p:cTn>
                                        <p:tgtEl>
                                          <p:spTgt spid="10"/>
                                        </p:tgtEl>
                                        <p:attrNameLst>
                                          <p:attrName>style.visibility</p:attrName>
                                        </p:attrNameLst>
                                      </p:cBhvr>
                                      <p:to>
                                        <p:strVal val="hidden"/>
                                      </p:to>
                                    </p:set>
                                  </p:childTnLst>
                                </p:cTn>
                              </p:par>
                              <p:par>
                                <p:cTn id="15" presetID="64" presetClass="path" presetSubtype="0" accel="50000" decel="50000" fill="hold" grpId="0" nodeType="withEffect">
                                  <p:stCondLst>
                                    <p:cond delay="0"/>
                                  </p:stCondLst>
                                  <p:childTnLst>
                                    <p:animMotion origin="layout" path="M 3.88889E-6 -1.85185E-6 L -0.00191 -0.06759 " pathEditMode="relative" rAng="0" ptsTypes="AA">
                                      <p:cBhvr>
                                        <p:cTn id="16" dur="2000" fill="hold"/>
                                        <p:tgtEl>
                                          <p:spTgt spid="11"/>
                                        </p:tgtEl>
                                        <p:attrNameLst>
                                          <p:attrName>ppt_x</p:attrName>
                                          <p:attrName>ppt_y</p:attrName>
                                        </p:attrNameLst>
                                      </p:cBhvr>
                                      <p:rCtr x="-104" y="-3395"/>
                                    </p:animMotion>
                                  </p:childTnLst>
                                </p:cTn>
                              </p:par>
                            </p:childTnLst>
                          </p:cTn>
                        </p:par>
                      </p:childTnLst>
                    </p:cTn>
                  </p:par>
                  <p:par>
                    <p:cTn id="17" fill="hold">
                      <p:stCondLst>
                        <p:cond delay="indefinite"/>
                      </p:stCondLst>
                      <p:childTnLst>
                        <p:par>
                          <p:cTn id="18" fill="hold">
                            <p:stCondLst>
                              <p:cond delay="0"/>
                            </p:stCondLst>
                            <p:childTnLst>
                              <p:par>
                                <p:cTn id="19" presetID="6" presetClass="exit" presetSubtype="32" fill="hold" grpId="0" nodeType="clickEffect">
                                  <p:stCondLst>
                                    <p:cond delay="0"/>
                                  </p:stCondLst>
                                  <p:childTnLst>
                                    <p:animEffect transition="out" filter="circle(out)">
                                      <p:cBhvr>
                                        <p:cTn id="20" dur="2000"/>
                                        <p:tgtEl>
                                          <p:spTgt spid="13"/>
                                        </p:tgtEl>
                                      </p:cBhvr>
                                    </p:animEffect>
                                    <p:set>
                                      <p:cBhvr>
                                        <p:cTn id="21" dur="1" fill="hold">
                                          <p:stCondLst>
                                            <p:cond delay="1999"/>
                                          </p:stCondLst>
                                        </p:cTn>
                                        <p:tgtEl>
                                          <p:spTgt spid="13"/>
                                        </p:tgtEl>
                                        <p:attrNameLst>
                                          <p:attrName>style.visibility</p:attrName>
                                        </p:attrNameLst>
                                      </p:cBhvr>
                                      <p:to>
                                        <p:strVal val="hidden"/>
                                      </p:to>
                                    </p:set>
                                  </p:childTnLst>
                                </p:cTn>
                              </p:par>
                              <p:par>
                                <p:cTn id="22" presetID="64" presetClass="path" presetSubtype="0" accel="50000" decel="50000" fill="hold" grpId="0" nodeType="withEffect">
                                  <p:stCondLst>
                                    <p:cond delay="0"/>
                                  </p:stCondLst>
                                  <p:childTnLst>
                                    <p:animMotion origin="layout" path="M 1.11111E-6 2.96296E-6 L -0.00191 -0.05093 " pathEditMode="relative" rAng="0" ptsTypes="AA">
                                      <p:cBhvr>
                                        <p:cTn id="23" dur="2000" fill="hold"/>
                                        <p:tgtEl>
                                          <p:spTgt spid="14"/>
                                        </p:tgtEl>
                                        <p:attrNameLst>
                                          <p:attrName>ppt_x</p:attrName>
                                          <p:attrName>ppt_y</p:attrName>
                                        </p:attrNameLst>
                                      </p:cBhvr>
                                      <p:rCtr x="-104" y="-256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1"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Monstre Clip Art - Image gratuite sur Pixabay"/>
          <p:cNvSpPr>
            <a:spLocks noChangeAspect="1" noChangeArrowheads="1"/>
          </p:cNvSpPr>
          <p:nvPr/>
        </p:nvSpPr>
        <p:spPr bwMode="auto">
          <a:xfrm>
            <a:off x="155575" y="-108346"/>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511" y="196105"/>
            <a:ext cx="644138" cy="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1311240" y="242546"/>
            <a:ext cx="7416824"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Dictée de phrases</a:t>
            </a:r>
            <a:endParaRPr lang="fr-FR" sz="2400" b="1" dirty="0">
              <a:latin typeface="Arial" panose="020B0604020202020204" pitchFamily="34" charset="0"/>
              <a:cs typeface="Arial" panose="020B0604020202020204" pitchFamily="34" charset="0"/>
            </a:endParaRPr>
          </a:p>
        </p:txBody>
      </p:sp>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925" y="915566"/>
            <a:ext cx="8712968" cy="38444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67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95536" y="1319801"/>
            <a:ext cx="8208912" cy="2677656"/>
          </a:xfrm>
          <a:prstGeom prst="rect">
            <a:avLst/>
          </a:prstGeom>
          <a:noFill/>
        </p:spPr>
        <p:txBody>
          <a:bodyPr wrap="square" rtlCol="0">
            <a:spAutoFit/>
          </a:bodyPr>
          <a:lstStyle/>
          <a:p>
            <a:pPr marL="285750" indent="-285750">
              <a:buFontTx/>
              <a:buChar char="-"/>
            </a:pPr>
            <a:r>
              <a:rPr lang="fr-FR" sz="2400" dirty="0" smtClean="0">
                <a:latin typeface="Arial" panose="020B0604020202020204" pitchFamily="34" charset="0"/>
                <a:cs typeface="Arial" panose="020B0604020202020204" pitchFamily="34" charset="0"/>
              </a:rPr>
              <a:t>Jouer avec les mots </a:t>
            </a:r>
          </a:p>
          <a:p>
            <a:pPr marL="285750" indent="-285750">
              <a:buFontTx/>
              <a:buChar char="-"/>
            </a:pPr>
            <a:endParaRPr lang="fr-FR" sz="2400" dirty="0" smtClean="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Lire et comprendre un texte</a:t>
            </a:r>
          </a:p>
          <a:p>
            <a:pPr marL="285750" indent="-285750">
              <a:buFontTx/>
              <a:buChar char="-"/>
            </a:pPr>
            <a:endParaRPr lang="fr-FR" sz="2400" dirty="0" smtClean="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Les homonymes lexicaux</a:t>
            </a:r>
            <a:endParaRPr lang="fr-FR" sz="2400" dirty="0">
              <a:latin typeface="Arial" panose="020B0604020202020204" pitchFamily="34" charset="0"/>
              <a:cs typeface="Arial" panose="020B0604020202020204" pitchFamily="34" charset="0"/>
            </a:endParaRPr>
          </a:p>
          <a:p>
            <a:pPr marL="285750" indent="-285750">
              <a:buFontTx/>
              <a:buChar char="-"/>
            </a:pPr>
            <a:endParaRPr lang="fr-FR" sz="2400" dirty="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Dictée de phrase</a:t>
            </a: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37354" y="2028575"/>
            <a:ext cx="620236" cy="61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22490" y="2668517"/>
            <a:ext cx="566461" cy="559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0937" y="3472544"/>
            <a:ext cx="499858" cy="524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ZoneTexte 7"/>
          <p:cNvSpPr txBox="1"/>
          <p:nvPr/>
        </p:nvSpPr>
        <p:spPr>
          <a:xfrm>
            <a:off x="1017358" y="222544"/>
            <a:ext cx="6640419"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Les homonymes</a:t>
            </a:r>
            <a:endParaRPr lang="fr-FR" sz="2400" dirty="0">
              <a:latin typeface="Arial" panose="020B0604020202020204" pitchFamily="34" charset="0"/>
              <a:cs typeface="Arial" panose="020B0604020202020204" pitchFamily="34" charset="0"/>
            </a:endParaRPr>
          </a:p>
        </p:txBody>
      </p:sp>
      <p:pic>
        <p:nvPicPr>
          <p:cNvPr id="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13068" y="2028576"/>
            <a:ext cx="583067" cy="576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6820" y="1251015"/>
            <a:ext cx="510652" cy="536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0056" y="1260414"/>
            <a:ext cx="532266" cy="544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3528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89115"/>
            <a:ext cx="381984" cy="3623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3504" y="76996"/>
            <a:ext cx="376133" cy="386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1259632" y="39479"/>
            <a:ext cx="2376264"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Jeux de mots</a:t>
            </a:r>
            <a:endParaRPr lang="fr-FR" sz="2400" b="1" dirty="0">
              <a:latin typeface="Arial" panose="020B0604020202020204" pitchFamily="34" charset="0"/>
              <a:cs typeface="Arial" panose="020B0604020202020204" pitchFamily="34" charset="0"/>
            </a:endParaRPr>
          </a:p>
        </p:txBody>
      </p:sp>
      <p:sp>
        <p:nvSpPr>
          <p:cNvPr id="5" name="AutoShape 4" descr="Pain quotidien | Vecteurs publiqu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 name="AutoShape 9" descr="Seau Nettoyage Laver - Image gratuite sur Pixab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12" descr="Scie à main illustration vectorielle | Vecteurs publiqu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 name="AutoShape 15" descr="Décrit l'arbre de dessin animé | Vecteurs publiqu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501390" y="1779661"/>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3694935" y="1779659"/>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6766440" y="1800262"/>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AutoShape 21" descr="Verre bouteille dessin vectoriel | Vecteurs publiques"/>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528512" y="4011910"/>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AutoShape 25" descr="Dessin d'une aile d'oiseau mythologique | Vecteurs publiques"/>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16" name="Groupe 15"/>
          <p:cNvGrpSpPr/>
          <p:nvPr/>
        </p:nvGrpSpPr>
        <p:grpSpPr>
          <a:xfrm>
            <a:off x="3404988" y="2811517"/>
            <a:ext cx="2413783" cy="787126"/>
            <a:chOff x="3567112" y="3701975"/>
            <a:chExt cx="2413783" cy="787126"/>
          </a:xfrm>
        </p:grpSpPr>
        <p:pic>
          <p:nvPicPr>
            <p:cNvPr id="3095" name="Picture 2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67112" y="3810099"/>
              <a:ext cx="599453" cy="679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76684" y="3828467"/>
              <a:ext cx="550169" cy="6039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940668" y="3762558"/>
              <a:ext cx="739311" cy="707886"/>
            </a:xfrm>
            <a:prstGeom prst="rect">
              <a:avLst/>
            </a:prstGeom>
            <a:noFill/>
          </p:spPr>
          <p:txBody>
            <a:bodyPr wrap="square" lIns="91440" tIns="45720" rIns="91440" bIns="45720">
              <a:spAutoFit/>
            </a:bodyPr>
            <a:lstStyle/>
            <a:p>
              <a:pPr algn="ctr"/>
              <a:r>
                <a:rPr lang="fr-FR"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N’</a:t>
              </a:r>
              <a:endParaRPr lang="fr-FR" sz="4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pic>
          <p:nvPicPr>
            <p:cNvPr id="3098" name="Picture 2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93541" y="3701975"/>
              <a:ext cx="387354" cy="6598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35"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3694935" y="3983534"/>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AutoShape 28" descr="Pile Tas Pyramide - Images vectorielles gratuites sur Pixabay"/>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22" name="Groupe 21"/>
          <p:cNvGrpSpPr/>
          <p:nvPr/>
        </p:nvGrpSpPr>
        <p:grpSpPr>
          <a:xfrm>
            <a:off x="3491880" y="859207"/>
            <a:ext cx="2263078" cy="669719"/>
            <a:chOff x="3491880" y="859207"/>
            <a:chExt cx="2263078" cy="669719"/>
          </a:xfrm>
        </p:grpSpPr>
        <p:pic>
          <p:nvPicPr>
            <p:cNvPr id="3082" name="Picture 1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59031" y="859207"/>
              <a:ext cx="1195927" cy="669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9" name="Picture 7" descr="Pain Bun Alimentaire - Images vectorielles gratuites sur Pixabay"/>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491880" y="938582"/>
              <a:ext cx="1180686" cy="59034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 name="Groupe 22"/>
          <p:cNvGrpSpPr/>
          <p:nvPr/>
        </p:nvGrpSpPr>
        <p:grpSpPr>
          <a:xfrm>
            <a:off x="6385769" y="2885764"/>
            <a:ext cx="2489533" cy="788099"/>
            <a:chOff x="6402947" y="2906991"/>
            <a:chExt cx="2685386" cy="830997"/>
          </a:xfrm>
        </p:grpSpPr>
        <p:pic>
          <p:nvPicPr>
            <p:cNvPr id="36" name="Picture 7" descr="Pain Bun Alimentaire - Images vectorielles gratuites sur Pixabay"/>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rot="20452979">
              <a:off x="6402947" y="3031266"/>
              <a:ext cx="1054201" cy="527101"/>
            </a:xfrm>
            <a:prstGeom prst="rect">
              <a:avLst/>
            </a:prstGeom>
            <a:noFill/>
            <a:extLst>
              <a:ext uri="{909E8E84-426E-40DD-AFC4-6F175D3DCCD1}">
                <a14:hiddenFill xmlns:a14="http://schemas.microsoft.com/office/drawing/2010/main">
                  <a:solidFill>
                    <a:srgbClr val="FFFFFF"/>
                  </a:solidFill>
                </a14:hiddenFill>
              </a:ext>
            </a:extLst>
          </p:spPr>
        </p:pic>
        <p:pic>
          <p:nvPicPr>
            <p:cNvPr id="3101" name="Picture 2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469894" y="3083793"/>
              <a:ext cx="972964" cy="4864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8552610" y="2906991"/>
              <a:ext cx="535723" cy="830997"/>
            </a:xfrm>
            <a:prstGeom prst="rect">
              <a:avLst/>
            </a:prstGeom>
            <a:noFill/>
          </p:spPr>
          <p:txBody>
            <a:bodyPr wrap="none" lIns="91440" tIns="45720" rIns="91440" bIns="45720">
              <a:spAutoFit/>
            </a:bodyPr>
            <a:lstStyle/>
            <a:p>
              <a:pPr algn="ctr"/>
              <a:r>
                <a:rPr lang="fr-FR" sz="4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2</a:t>
              </a:r>
              <a:endParaRPr lang="fr-FR" sz="4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grpSp>
      <p:pic>
        <p:nvPicPr>
          <p:cNvPr id="43"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6884787" y="3983533"/>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7" name="Groupe 26"/>
          <p:cNvGrpSpPr/>
          <p:nvPr/>
        </p:nvGrpSpPr>
        <p:grpSpPr>
          <a:xfrm>
            <a:off x="399686" y="696079"/>
            <a:ext cx="1931600" cy="786978"/>
            <a:chOff x="307975" y="704653"/>
            <a:chExt cx="1931600" cy="786978"/>
          </a:xfrm>
        </p:grpSpPr>
        <p:grpSp>
          <p:nvGrpSpPr>
            <p:cNvPr id="7" name="Groupe 6"/>
            <p:cNvGrpSpPr/>
            <p:nvPr/>
          </p:nvGrpSpPr>
          <p:grpSpPr>
            <a:xfrm>
              <a:off x="307975" y="982146"/>
              <a:ext cx="1931600" cy="509485"/>
              <a:chOff x="554740" y="982146"/>
              <a:chExt cx="1931600" cy="509485"/>
            </a:xfrm>
          </p:grpSpPr>
          <p:pic>
            <p:nvPicPr>
              <p:cNvPr id="3074" name="Picture 2" descr="Four À Micro Ondes Cuisinière - Images vectorielles gratuites sur ..."/>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54740" y="982146"/>
                <a:ext cx="909794" cy="509485"/>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95677" y="982146"/>
                <a:ext cx="590663" cy="4545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5" name="Flèche droite 24"/>
            <p:cNvSpPr/>
            <p:nvPr/>
          </p:nvSpPr>
          <p:spPr>
            <a:xfrm rot="4462554">
              <a:off x="1619672" y="859207"/>
              <a:ext cx="432048" cy="1229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9" name="Groupe 28"/>
          <p:cNvGrpSpPr/>
          <p:nvPr/>
        </p:nvGrpSpPr>
        <p:grpSpPr>
          <a:xfrm>
            <a:off x="6862955" y="788854"/>
            <a:ext cx="1640333" cy="841117"/>
            <a:chOff x="6862955" y="788854"/>
            <a:chExt cx="1640333" cy="841117"/>
          </a:xfrm>
        </p:grpSpPr>
        <p:grpSp>
          <p:nvGrpSpPr>
            <p:cNvPr id="11" name="Groupe 10"/>
            <p:cNvGrpSpPr/>
            <p:nvPr/>
          </p:nvGrpSpPr>
          <p:grpSpPr>
            <a:xfrm>
              <a:off x="6862955" y="788854"/>
              <a:ext cx="1535161" cy="841117"/>
              <a:chOff x="6925271" y="568734"/>
              <a:chExt cx="1660454" cy="889921"/>
            </a:xfrm>
          </p:grpSpPr>
          <p:pic>
            <p:nvPicPr>
              <p:cNvPr id="3085" name="Picture 1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925271" y="738574"/>
                <a:ext cx="670634" cy="720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8" name="Picture 16"/>
              <p:cNvPicPr>
                <a:picLocks noChangeAspect="1" noChangeArrowheads="1"/>
              </p:cNvPicPr>
              <p:nvPr/>
            </p:nvPicPr>
            <p:blipFill>
              <a:blip r:embed="rId15" cstate="print">
                <a:grayscl/>
                <a:extLst>
                  <a:ext uri="{28A0092B-C50C-407E-A947-70E740481C1C}">
                    <a14:useLocalDpi xmlns:a14="http://schemas.microsoft.com/office/drawing/2010/main" val="0"/>
                  </a:ext>
                </a:extLst>
              </a:blip>
              <a:srcRect/>
              <a:stretch>
                <a:fillRect/>
              </a:stretch>
            </p:blipFill>
            <p:spPr bwMode="auto">
              <a:xfrm>
                <a:off x="7812360" y="568734"/>
                <a:ext cx="773365" cy="8268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45" name="Flèche droite 44"/>
            <p:cNvSpPr/>
            <p:nvPr/>
          </p:nvSpPr>
          <p:spPr>
            <a:xfrm rot="10800000">
              <a:off x="8071240" y="1307109"/>
              <a:ext cx="432048" cy="1229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8" name="Groupe 7"/>
          <p:cNvGrpSpPr/>
          <p:nvPr/>
        </p:nvGrpSpPr>
        <p:grpSpPr>
          <a:xfrm>
            <a:off x="174272" y="2767155"/>
            <a:ext cx="2653546" cy="807256"/>
            <a:chOff x="174272" y="2767155"/>
            <a:chExt cx="2653546" cy="807256"/>
          </a:xfrm>
        </p:grpSpPr>
        <p:pic>
          <p:nvPicPr>
            <p:cNvPr id="3091" name="Picture 19"/>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74272" y="2813312"/>
              <a:ext cx="708479" cy="7119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6849" y="3039118"/>
              <a:ext cx="625566" cy="4813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94" name="Picture 22"/>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2072614" y="2871816"/>
              <a:ext cx="702595" cy="7025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6" name="Flèche droite 45"/>
            <p:cNvSpPr/>
            <p:nvPr/>
          </p:nvSpPr>
          <p:spPr>
            <a:xfrm rot="4462554">
              <a:off x="843717" y="2921709"/>
              <a:ext cx="432048" cy="1229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Flèche droite 46"/>
            <p:cNvSpPr/>
            <p:nvPr/>
          </p:nvSpPr>
          <p:spPr>
            <a:xfrm rot="8660765">
              <a:off x="2395770" y="3090353"/>
              <a:ext cx="432048" cy="1229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p>
          </p:txBody>
        </p:sp>
        <p:sp>
          <p:nvSpPr>
            <p:cNvPr id="48" name="Rectangle 47"/>
            <p:cNvSpPr/>
            <p:nvPr/>
          </p:nvSpPr>
          <p:spPr>
            <a:xfrm>
              <a:off x="1708453" y="2850722"/>
              <a:ext cx="739311" cy="707886"/>
            </a:xfrm>
            <a:prstGeom prst="rect">
              <a:avLst/>
            </a:prstGeom>
            <a:noFill/>
          </p:spPr>
          <p:txBody>
            <a:bodyPr wrap="square" lIns="91440" tIns="45720" rIns="91440" bIns="45720">
              <a:spAutoFit/>
            </a:bodyPr>
            <a:lstStyle/>
            <a:p>
              <a:pPr algn="ctr"/>
              <a:r>
                <a:rPr lang="fr-FR"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N’</a:t>
              </a:r>
              <a:endParaRPr lang="fr-FR" sz="4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grpSp>
    </p:spTree>
    <p:extLst>
      <p:ext uri="{BB962C8B-B14F-4D97-AF65-F5344CB8AC3E}">
        <p14:creationId xmlns:p14="http://schemas.microsoft.com/office/powerpoint/2010/main" val="680552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500" fill="hold"/>
                                        <p:tgtEl>
                                          <p:spTgt spid="29"/>
                                        </p:tgtEl>
                                        <p:attrNameLst>
                                          <p:attrName>ppt_x</p:attrName>
                                        </p:attrNameLst>
                                      </p:cBhvr>
                                      <p:tavLst>
                                        <p:tav tm="0">
                                          <p:val>
                                            <p:strVal val="#ppt_x"/>
                                          </p:val>
                                        </p:tav>
                                        <p:tav tm="100000">
                                          <p:val>
                                            <p:strVal val="#ppt_x"/>
                                          </p:val>
                                        </p:tav>
                                      </p:tavLst>
                                    </p:anim>
                                    <p:anim calcmode="lin" valueType="num">
                                      <p:cBhvr additive="base">
                                        <p:cTn id="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additive="base">
                                        <p:cTn id="27" dur="500" fill="hold"/>
                                        <p:tgtEl>
                                          <p:spTgt spid="28"/>
                                        </p:tgtEl>
                                        <p:attrNameLst>
                                          <p:attrName>ppt_x</p:attrName>
                                        </p:attrNameLst>
                                      </p:cBhvr>
                                      <p:tavLst>
                                        <p:tav tm="0">
                                          <p:val>
                                            <p:strVal val="#ppt_x"/>
                                          </p:val>
                                        </p:tav>
                                        <p:tav tm="100000">
                                          <p:val>
                                            <p:strVal val="#ppt_x"/>
                                          </p:val>
                                        </p:tav>
                                      </p:tavLst>
                                    </p:anim>
                                    <p:anim calcmode="lin" valueType="num">
                                      <p:cBhvr additive="base">
                                        <p:cTn id="28" dur="500" fill="hold"/>
                                        <p:tgtEl>
                                          <p:spTgt spid="28"/>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5"/>
                                        </p:tgtEl>
                                        <p:attrNameLst>
                                          <p:attrName>style.visibility</p:attrName>
                                        </p:attrNameLst>
                                      </p:cBhvr>
                                      <p:to>
                                        <p:strVal val="visible"/>
                                      </p:to>
                                    </p:set>
                                    <p:anim calcmode="lin" valueType="num">
                                      <p:cBhvr additive="base">
                                        <p:cTn id="41" dur="500" fill="hold"/>
                                        <p:tgtEl>
                                          <p:spTgt spid="35"/>
                                        </p:tgtEl>
                                        <p:attrNameLst>
                                          <p:attrName>ppt_x</p:attrName>
                                        </p:attrNameLst>
                                      </p:cBhvr>
                                      <p:tavLst>
                                        <p:tav tm="0">
                                          <p:val>
                                            <p:strVal val="#ppt_x"/>
                                          </p:val>
                                        </p:tav>
                                        <p:tav tm="100000">
                                          <p:val>
                                            <p:strVal val="#ppt_x"/>
                                          </p:val>
                                        </p:tav>
                                      </p:tavLst>
                                    </p:anim>
                                    <p:anim calcmode="lin" valueType="num">
                                      <p:cBhvr additive="base">
                                        <p:cTn id="42"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additive="base">
                                        <p:cTn id="47" dur="500" fill="hold"/>
                                        <p:tgtEl>
                                          <p:spTgt spid="23"/>
                                        </p:tgtEl>
                                        <p:attrNameLst>
                                          <p:attrName>ppt_x</p:attrName>
                                        </p:attrNameLst>
                                      </p:cBhvr>
                                      <p:tavLst>
                                        <p:tav tm="0">
                                          <p:val>
                                            <p:strVal val="#ppt_x"/>
                                          </p:val>
                                        </p:tav>
                                        <p:tav tm="100000">
                                          <p:val>
                                            <p:strVal val="#ppt_x"/>
                                          </p:val>
                                        </p:tav>
                                      </p:tavLst>
                                    </p:anim>
                                    <p:anim calcmode="lin" valueType="num">
                                      <p:cBhvr additive="base">
                                        <p:cTn id="48" dur="500" fill="hold"/>
                                        <p:tgtEl>
                                          <p:spTgt spid="23"/>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3"/>
                                        </p:tgtEl>
                                        <p:attrNameLst>
                                          <p:attrName>style.visibility</p:attrName>
                                        </p:attrNameLst>
                                      </p:cBhvr>
                                      <p:to>
                                        <p:strVal val="visible"/>
                                      </p:to>
                                    </p:set>
                                    <p:anim calcmode="lin" valueType="num">
                                      <p:cBhvr additive="base">
                                        <p:cTn id="51" dur="500" fill="hold"/>
                                        <p:tgtEl>
                                          <p:spTgt spid="43"/>
                                        </p:tgtEl>
                                        <p:attrNameLst>
                                          <p:attrName>ppt_x</p:attrName>
                                        </p:attrNameLst>
                                      </p:cBhvr>
                                      <p:tavLst>
                                        <p:tav tm="0">
                                          <p:val>
                                            <p:strVal val="#ppt_x"/>
                                          </p:val>
                                        </p:tav>
                                        <p:tav tm="100000">
                                          <p:val>
                                            <p:strVal val="#ppt_x"/>
                                          </p:val>
                                        </p:tav>
                                      </p:tavLst>
                                    </p:anim>
                                    <p:anim calcmode="lin" valueType="num">
                                      <p:cBhvr additive="base">
                                        <p:cTn id="52"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686" y="3710825"/>
            <a:ext cx="9018352" cy="1015663"/>
          </a:xfrm>
          <a:prstGeom prst="rect">
            <a:avLst/>
          </a:prstGeom>
          <a:solidFill>
            <a:schemeClr val="accent5">
              <a:lumMod val="20000"/>
              <a:lumOff val="80000"/>
            </a:schemeClr>
          </a:solidFill>
        </p:spPr>
        <p:txBody>
          <a:bodyPr wrap="square">
            <a:spAutoFit/>
          </a:bodyPr>
          <a:lstStyle/>
          <a:p>
            <a:pPr algn="just"/>
            <a:r>
              <a:rPr lang="fr-FR" sz="2000" dirty="0">
                <a:latin typeface="Arial" panose="020B0604020202020204" pitchFamily="34" charset="0"/>
                <a:cs typeface="Arial" panose="020B0604020202020204" pitchFamily="34" charset="0"/>
              </a:rPr>
              <a:t>Un jour, le père du prince de </a:t>
            </a:r>
            <a:r>
              <a:rPr lang="fr-FR" sz="2000" dirty="0" err="1">
                <a:latin typeface="Arial" panose="020B0604020202020204" pitchFamily="34" charset="0"/>
                <a:cs typeface="Arial" panose="020B0604020202020204" pitchFamily="34" charset="0"/>
              </a:rPr>
              <a:t>Motordu</a:t>
            </a:r>
            <a:r>
              <a:rPr lang="fr-FR" sz="2000" dirty="0">
                <a:latin typeface="Arial" panose="020B0604020202020204" pitchFamily="34" charset="0"/>
                <a:cs typeface="Arial" panose="020B0604020202020204" pitchFamily="34" charset="0"/>
              </a:rPr>
              <a:t>, qui habitait le chapeau voisin, dit à son fils : « Mon fils, il est grand temps de te marier » « Me marier ? Et pourquoi donc, » répondit le prince, « je suis très bien tout seul dans mon chapeau. » </a:t>
            </a:r>
            <a:endParaRPr lang="fr-FR" sz="2000" dirty="0"/>
          </a:p>
        </p:txBody>
      </p:sp>
      <p:sp>
        <p:nvSpPr>
          <p:cNvPr id="6" name="Rectangle 5"/>
          <p:cNvSpPr/>
          <p:nvPr/>
        </p:nvSpPr>
        <p:spPr>
          <a:xfrm>
            <a:off x="-19209" y="1707654"/>
            <a:ext cx="9018352" cy="1015663"/>
          </a:xfrm>
          <a:prstGeom prst="rect">
            <a:avLst/>
          </a:prstGeom>
          <a:solidFill>
            <a:schemeClr val="accent6">
              <a:lumMod val="20000"/>
              <a:lumOff val="80000"/>
            </a:schemeClr>
          </a:solidFill>
        </p:spPr>
        <p:txBody>
          <a:bodyPr wrap="square">
            <a:spAutoFit/>
          </a:bodyPr>
          <a:lstStyle/>
          <a:p>
            <a:pPr algn="just"/>
            <a:r>
              <a:rPr lang="fr-FR" sz="2000" dirty="0">
                <a:latin typeface="Arial" panose="020B0604020202020204" pitchFamily="34" charset="0"/>
                <a:cs typeface="Arial" panose="020B0604020202020204" pitchFamily="34" charset="0"/>
              </a:rPr>
              <a:t>Sa mère essaya de le convaincre : « Si tu venais à tomber salade, lui dit-elle, qui donc te repasserait ton singe ? Sans compter qu'une épouse pourrait te raconter de belles lisses poires avant de t'endormir. » </a:t>
            </a:r>
            <a:endParaRPr lang="fr-FR" sz="2000" dirty="0"/>
          </a:p>
        </p:txBody>
      </p:sp>
      <p:sp>
        <p:nvSpPr>
          <p:cNvPr id="7" name="Rectangle 6"/>
          <p:cNvSpPr/>
          <p:nvPr/>
        </p:nvSpPr>
        <p:spPr>
          <a:xfrm>
            <a:off x="0" y="2859782"/>
            <a:ext cx="9018352" cy="707886"/>
          </a:xfrm>
          <a:prstGeom prst="rect">
            <a:avLst/>
          </a:prstGeom>
          <a:solidFill>
            <a:schemeClr val="accent4">
              <a:lumMod val="20000"/>
              <a:lumOff val="80000"/>
            </a:schemeClr>
          </a:solidFill>
        </p:spPr>
        <p:txBody>
          <a:bodyPr wrap="square">
            <a:spAutoFit/>
          </a:bodyPr>
          <a:lstStyle/>
          <a:p>
            <a:pPr algn="just"/>
            <a:r>
              <a:rPr lang="fr-FR" sz="2000" dirty="0">
                <a:latin typeface="Arial" panose="020B0604020202020204" pitchFamily="34" charset="0"/>
                <a:cs typeface="Arial" panose="020B0604020202020204" pitchFamily="34" charset="0"/>
              </a:rPr>
              <a:t>Le prince se montra sensible à ces arguments et prit la ferme résolution de se marier bientôt.</a:t>
            </a:r>
            <a:endParaRPr lang="fr-FR" sz="2000" dirty="0"/>
          </a:p>
        </p:txBody>
      </p:sp>
      <p:sp>
        <p:nvSpPr>
          <p:cNvPr id="8" name="Rectangle 7"/>
          <p:cNvSpPr/>
          <p:nvPr/>
        </p:nvSpPr>
        <p:spPr>
          <a:xfrm>
            <a:off x="0" y="555526"/>
            <a:ext cx="9018352" cy="1015663"/>
          </a:xfrm>
          <a:prstGeom prst="rect">
            <a:avLst/>
          </a:prstGeom>
          <a:solidFill>
            <a:schemeClr val="accent2">
              <a:lumMod val="20000"/>
              <a:lumOff val="80000"/>
            </a:schemeClr>
          </a:solidFill>
        </p:spPr>
        <p:txBody>
          <a:bodyPr wrap="square">
            <a:spAutoFit/>
          </a:bodyPr>
          <a:lstStyle/>
          <a:p>
            <a:pPr algn="just"/>
            <a:r>
              <a:rPr lang="fr-FR" sz="2000" dirty="0">
                <a:latin typeface="Arial" panose="020B0604020202020204" pitchFamily="34" charset="0"/>
                <a:cs typeface="Arial" panose="020B0604020202020204" pitchFamily="34" charset="0"/>
              </a:rPr>
              <a:t>Il ferma donc son chapeau à clé, rentra son troupeau de boutons dans les tables, puis monta dans sa toiture de course pour se mettre en quête d'une fiancée. </a:t>
            </a:r>
            <a:endParaRPr lang="fr-FR" sz="2000" dirty="0"/>
          </a:p>
        </p:txBody>
      </p:sp>
      <p:pic>
        <p:nvPicPr>
          <p:cNvPr id="9"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1353" y="0"/>
            <a:ext cx="400595" cy="3800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ZoneTexte 9"/>
          <p:cNvSpPr txBox="1"/>
          <p:nvPr/>
        </p:nvSpPr>
        <p:spPr>
          <a:xfrm>
            <a:off x="827584" y="0"/>
            <a:ext cx="5040560"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Remets le texte dans l’ordre</a:t>
            </a:r>
            <a:endParaRPr lang="fr-FR" sz="2400" b="1" dirty="0">
              <a:latin typeface="Arial" panose="020B0604020202020204" pitchFamily="34" charset="0"/>
              <a:cs typeface="Arial" panose="020B0604020202020204" pitchFamily="34" charset="0"/>
            </a:endParaRPr>
          </a:p>
        </p:txBody>
      </p:sp>
      <p:pic>
        <p:nvPicPr>
          <p:cNvPr id="1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760" y="4797606"/>
            <a:ext cx="347228" cy="3432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ZoneTexte 11"/>
          <p:cNvSpPr txBox="1"/>
          <p:nvPr/>
        </p:nvSpPr>
        <p:spPr>
          <a:xfrm>
            <a:off x="1835696" y="4833043"/>
            <a:ext cx="6624736" cy="307777"/>
          </a:xfrm>
          <a:prstGeom prst="rect">
            <a:avLst/>
          </a:prstGeom>
          <a:noFill/>
        </p:spPr>
        <p:txBody>
          <a:bodyPr wrap="square" rtlCol="0">
            <a:spAutoFit/>
          </a:bodyPr>
          <a:lstStyle/>
          <a:p>
            <a:pPr algn="r"/>
            <a:r>
              <a:rPr lang="fr-FR" sz="1400" i="1" dirty="0" smtClean="0">
                <a:latin typeface="Arial" panose="020B0604020202020204" pitchFamily="34" charset="0"/>
                <a:cs typeface="Arial" panose="020B0604020202020204" pitchFamily="34" charset="0"/>
              </a:rPr>
              <a:t>La belle lisse poire du Prince de </a:t>
            </a:r>
            <a:r>
              <a:rPr lang="fr-FR" sz="1400" i="1" dirty="0" err="1" smtClean="0">
                <a:latin typeface="Arial" panose="020B0604020202020204" pitchFamily="34" charset="0"/>
                <a:cs typeface="Arial" panose="020B0604020202020204" pitchFamily="34" charset="0"/>
              </a:rPr>
              <a:t>Motordu</a:t>
            </a:r>
            <a:r>
              <a:rPr lang="fr-FR" sz="1400" i="1" dirty="0" smtClean="0">
                <a:latin typeface="Arial" panose="020B0604020202020204" pitchFamily="34" charset="0"/>
                <a:cs typeface="Arial" panose="020B0604020202020204" pitchFamily="34" charset="0"/>
              </a:rPr>
              <a:t>, PEF</a:t>
            </a:r>
            <a:r>
              <a:rPr lang="fr-FR" sz="1400" dirty="0" smtClean="0">
                <a:latin typeface="Arial" panose="020B0604020202020204" pitchFamily="34" charset="0"/>
                <a:cs typeface="Arial" panose="020B0604020202020204" pitchFamily="34" charset="0"/>
              </a:rPr>
              <a:t> © Gallimard Jeunesse</a:t>
            </a:r>
            <a:endParaRPr lang="fr-F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87459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08504" cy="5632311"/>
          </a:xfrm>
          <a:prstGeom prst="rect">
            <a:avLst/>
          </a:prstGeom>
        </p:spPr>
        <p:txBody>
          <a:bodyPr wrap="square">
            <a:spAutoFit/>
          </a:bodyPr>
          <a:lstStyle/>
          <a:p>
            <a:pPr algn="just"/>
            <a:r>
              <a:rPr lang="fr-FR" sz="2400" dirty="0">
                <a:latin typeface="Arial" panose="020B0604020202020204" pitchFamily="34" charset="0"/>
                <a:cs typeface="Arial" panose="020B0604020202020204" pitchFamily="34" charset="0"/>
              </a:rPr>
              <a:t>Un jour, le père du prince de </a:t>
            </a:r>
            <a:r>
              <a:rPr lang="fr-FR" sz="2400" dirty="0" err="1">
                <a:latin typeface="Arial" panose="020B0604020202020204" pitchFamily="34" charset="0"/>
                <a:cs typeface="Arial" panose="020B0604020202020204" pitchFamily="34" charset="0"/>
              </a:rPr>
              <a:t>Motordu</a:t>
            </a:r>
            <a:r>
              <a:rPr lang="fr-FR" sz="2400" dirty="0">
                <a:latin typeface="Arial" panose="020B0604020202020204" pitchFamily="34" charset="0"/>
                <a:cs typeface="Arial" panose="020B0604020202020204" pitchFamily="34" charset="0"/>
              </a:rPr>
              <a:t>, qui habitait le chapeau voisin, dit à son fils : « Mon fils, il est grand temps de te </a:t>
            </a:r>
            <a:r>
              <a:rPr lang="fr-FR" sz="2400" dirty="0" smtClean="0">
                <a:latin typeface="Arial" panose="020B0604020202020204" pitchFamily="34" charset="0"/>
                <a:cs typeface="Arial" panose="020B0604020202020204" pitchFamily="34" charset="0"/>
              </a:rPr>
              <a:t>marier » « Me </a:t>
            </a:r>
            <a:r>
              <a:rPr lang="fr-FR" sz="2400" dirty="0">
                <a:latin typeface="Arial" panose="020B0604020202020204" pitchFamily="34" charset="0"/>
                <a:cs typeface="Arial" panose="020B0604020202020204" pitchFamily="34" charset="0"/>
              </a:rPr>
              <a:t>marier ? Et pourquoi donc</a:t>
            </a:r>
            <a:r>
              <a:rPr lang="fr-FR" sz="2400" dirty="0" smtClean="0">
                <a:latin typeface="Arial" panose="020B0604020202020204" pitchFamily="34" charset="0"/>
                <a:cs typeface="Arial" panose="020B0604020202020204" pitchFamily="34" charset="0"/>
              </a:rPr>
              <a:t>, » </a:t>
            </a:r>
            <a:r>
              <a:rPr lang="fr-FR" sz="2400" dirty="0">
                <a:latin typeface="Arial" panose="020B0604020202020204" pitchFamily="34" charset="0"/>
                <a:cs typeface="Arial" panose="020B0604020202020204" pitchFamily="34" charset="0"/>
              </a:rPr>
              <a:t>répondit le prince, </a:t>
            </a:r>
            <a:r>
              <a:rPr lang="fr-FR" sz="2400" dirty="0" smtClean="0">
                <a:latin typeface="Arial" panose="020B0604020202020204" pitchFamily="34" charset="0"/>
                <a:cs typeface="Arial" panose="020B0604020202020204" pitchFamily="34" charset="0"/>
              </a:rPr>
              <a:t>« je </a:t>
            </a:r>
            <a:r>
              <a:rPr lang="fr-FR" sz="2400" dirty="0">
                <a:latin typeface="Arial" panose="020B0604020202020204" pitchFamily="34" charset="0"/>
                <a:cs typeface="Arial" panose="020B0604020202020204" pitchFamily="34" charset="0"/>
              </a:rPr>
              <a:t>suis très bien tout seul dans mon chapeau. » Sa mère essaya de le convaincre : « Si tu venais à tomber salade, lui dit-elle, qui donc te repasserait ton singe ? Sans compter qu'une épouse pourrait te raconter de belles lisses poires avant de t'endormir. </a:t>
            </a:r>
            <a:r>
              <a:rPr lang="fr-FR" sz="2400" dirty="0" smtClean="0">
                <a:latin typeface="Arial" panose="020B0604020202020204" pitchFamily="34" charset="0"/>
                <a:cs typeface="Arial" panose="020B0604020202020204" pitchFamily="34" charset="0"/>
              </a:rPr>
              <a:t>»  Le </a:t>
            </a:r>
            <a:r>
              <a:rPr lang="fr-FR" sz="2400" dirty="0">
                <a:latin typeface="Arial" panose="020B0604020202020204" pitchFamily="34" charset="0"/>
                <a:cs typeface="Arial" panose="020B0604020202020204" pitchFamily="34" charset="0"/>
              </a:rPr>
              <a:t>prince se montra sensible à ces arguments et prit la ferme résolution de se marier bientôt. Il ferma donc son chapeau à clé, rentra son troupeau de boutons dans les tables, puis monta dans sa toiture de course pour se mettre en quête d'une fiancée. Hélas, en cours de route, un pneu de sa toiture creva. « Quelle tuile ! ronchonna le prince, heureusement que j'ai pensé à emporter ma boue de secours. » </a:t>
            </a:r>
          </a:p>
          <a:p>
            <a:pPr algn="just"/>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5331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10" y="699542"/>
            <a:ext cx="8784976" cy="1754326"/>
          </a:xfrm>
          <a:prstGeom prst="rect">
            <a:avLst/>
          </a:prstGeom>
        </p:spPr>
        <p:txBody>
          <a:bodyPr wrap="square">
            <a:spAutoFit/>
          </a:bodyPr>
          <a:lstStyle/>
          <a:p>
            <a:pPr>
              <a:lnSpc>
                <a:spcPct val="150000"/>
              </a:lnSpc>
            </a:pPr>
            <a:r>
              <a:rPr lang="fr-FR" sz="2400" dirty="0" smtClean="0">
                <a:latin typeface="Arial" panose="020B0604020202020204" pitchFamily="34" charset="0"/>
                <a:cs typeface="Arial" panose="020B0604020202020204" pitchFamily="34" charset="0"/>
              </a:rPr>
              <a:t>« Si </a:t>
            </a:r>
            <a:r>
              <a:rPr lang="fr-FR" sz="2400" dirty="0">
                <a:latin typeface="Arial" panose="020B0604020202020204" pitchFamily="34" charset="0"/>
                <a:cs typeface="Arial" panose="020B0604020202020204" pitchFamily="34" charset="0"/>
              </a:rPr>
              <a:t>tu venais à tomber </a:t>
            </a:r>
            <a:r>
              <a:rPr lang="fr-FR" sz="2400" dirty="0" smtClean="0">
                <a:latin typeface="Arial" panose="020B0604020202020204" pitchFamily="34" charset="0"/>
                <a:cs typeface="Arial" panose="020B0604020202020204" pitchFamily="34" charset="0"/>
              </a:rPr>
              <a:t>salade, </a:t>
            </a:r>
            <a:r>
              <a:rPr lang="fr-FR" sz="2400" dirty="0">
                <a:latin typeface="Arial" panose="020B0604020202020204" pitchFamily="34" charset="0"/>
                <a:cs typeface="Arial" panose="020B0604020202020204" pitchFamily="34" charset="0"/>
              </a:rPr>
              <a:t>lui dit-elle, qui donc te repasserait ton singe </a:t>
            </a:r>
            <a:r>
              <a:rPr lang="fr-FR" sz="2400" dirty="0" smtClean="0">
                <a:latin typeface="Arial" panose="020B0604020202020204" pitchFamily="34" charset="0"/>
                <a:cs typeface="Arial" panose="020B0604020202020204" pitchFamily="34" charset="0"/>
              </a:rPr>
              <a:t> ? </a:t>
            </a:r>
            <a:r>
              <a:rPr lang="fr-FR" sz="2400" dirty="0">
                <a:latin typeface="Arial" panose="020B0604020202020204" pitchFamily="34" charset="0"/>
                <a:cs typeface="Arial" panose="020B0604020202020204" pitchFamily="34" charset="0"/>
              </a:rPr>
              <a:t>Sans compter qu'une épouse pourrait te raconter de belles lisses poires avant de </a:t>
            </a:r>
            <a:r>
              <a:rPr lang="fr-FR" sz="2400" dirty="0" smtClean="0">
                <a:latin typeface="Arial" panose="020B0604020202020204" pitchFamily="34" charset="0"/>
                <a:cs typeface="Arial" panose="020B0604020202020204" pitchFamily="34" charset="0"/>
              </a:rPr>
              <a:t>t'endormir »</a:t>
            </a:r>
            <a:endParaRPr lang="fr-FR" sz="2400" dirty="0">
              <a:latin typeface="Arial" panose="020B0604020202020204" pitchFamily="34" charset="0"/>
              <a:cs typeface="Arial" panose="020B0604020202020204" pitchFamily="34" charset="0"/>
            </a:endParaRPr>
          </a:p>
        </p:txBody>
      </p:sp>
      <p:sp>
        <p:nvSpPr>
          <p:cNvPr id="3" name="ZoneTexte 2"/>
          <p:cNvSpPr txBox="1"/>
          <p:nvPr/>
        </p:nvSpPr>
        <p:spPr>
          <a:xfrm>
            <a:off x="1691680" y="84722"/>
            <a:ext cx="712879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Repère et corrige les mots tordus de cet extrait </a:t>
            </a:r>
            <a:endParaRPr lang="fr-FR" sz="24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9488"/>
            <a:ext cx="508766" cy="52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4" y="95751"/>
            <a:ext cx="441885" cy="464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3465069" y="-956642"/>
            <a:ext cx="1178529" cy="461665"/>
          </a:xfrm>
          <a:prstGeom prst="rect">
            <a:avLst/>
          </a:prstGeom>
          <a:solidFill>
            <a:schemeClr val="accent4">
              <a:lumMod val="20000"/>
              <a:lumOff val="80000"/>
            </a:schemeClr>
          </a:solidFill>
        </p:spPr>
        <p:txBody>
          <a:bodyPr wrap="none">
            <a:spAutoFit/>
          </a:bodyPr>
          <a:lstStyle/>
          <a:p>
            <a:pPr algn="ctr"/>
            <a:r>
              <a:rPr lang="fr-FR" sz="2400" dirty="0">
                <a:solidFill>
                  <a:prstClr val="black"/>
                </a:solidFill>
                <a:latin typeface="Arial" panose="020B0604020202020204" pitchFamily="34" charset="0"/>
                <a:cs typeface="Arial" panose="020B0604020202020204" pitchFamily="34" charset="0"/>
              </a:rPr>
              <a:t>s</a:t>
            </a:r>
            <a:r>
              <a:rPr lang="fr-FR" sz="2400" dirty="0" smtClean="0">
                <a:solidFill>
                  <a:prstClr val="black"/>
                </a:solidFill>
                <a:latin typeface="Arial" panose="020B0604020202020204" pitchFamily="34" charset="0"/>
                <a:cs typeface="Arial" panose="020B0604020202020204" pitchFamily="34" charset="0"/>
              </a:rPr>
              <a:t>alade,</a:t>
            </a:r>
            <a:endParaRPr lang="fr-FR" dirty="0"/>
          </a:p>
        </p:txBody>
      </p:sp>
      <p:sp>
        <p:nvSpPr>
          <p:cNvPr id="7" name="Rectangle 6"/>
          <p:cNvSpPr/>
          <p:nvPr/>
        </p:nvSpPr>
        <p:spPr>
          <a:xfrm>
            <a:off x="5508104" y="-931976"/>
            <a:ext cx="922047" cy="461665"/>
          </a:xfrm>
          <a:prstGeom prst="rect">
            <a:avLst/>
          </a:prstGeom>
          <a:solidFill>
            <a:schemeClr val="accent4">
              <a:lumMod val="20000"/>
              <a:lumOff val="80000"/>
            </a:schemeClr>
          </a:solidFill>
        </p:spPr>
        <p:txBody>
          <a:bodyPr wrap="none">
            <a:spAutoFit/>
          </a:bodyPr>
          <a:lstStyle/>
          <a:p>
            <a:pPr algn="ctr"/>
            <a:r>
              <a:rPr lang="fr-FR" sz="2400" dirty="0">
                <a:latin typeface="Arial" panose="020B0604020202020204" pitchFamily="34" charset="0"/>
                <a:cs typeface="Arial" panose="020B0604020202020204" pitchFamily="34" charset="0"/>
              </a:rPr>
              <a:t>singe</a:t>
            </a:r>
            <a:endParaRPr lang="fr-FR" sz="2400" dirty="0"/>
          </a:p>
        </p:txBody>
      </p:sp>
      <p:sp>
        <p:nvSpPr>
          <p:cNvPr id="8" name="Rectangle 7"/>
          <p:cNvSpPr/>
          <p:nvPr/>
        </p:nvSpPr>
        <p:spPr>
          <a:xfrm>
            <a:off x="-416454" y="-931976"/>
            <a:ext cx="3188254" cy="461665"/>
          </a:xfrm>
          <a:prstGeom prst="rect">
            <a:avLst/>
          </a:prstGeom>
          <a:solidFill>
            <a:schemeClr val="accent4">
              <a:lumMod val="20000"/>
              <a:lumOff val="80000"/>
            </a:schemeClr>
          </a:solidFill>
        </p:spPr>
        <p:txBody>
          <a:bodyPr wrap="square">
            <a:spAutoFit/>
          </a:bodyPr>
          <a:lstStyle/>
          <a:p>
            <a:pPr algn="ctr"/>
            <a:r>
              <a:rPr lang="fr-FR" sz="2400" dirty="0">
                <a:latin typeface="Arial" panose="020B0604020202020204" pitchFamily="34" charset="0"/>
                <a:cs typeface="Arial" panose="020B0604020202020204" pitchFamily="34" charset="0"/>
              </a:rPr>
              <a:t>de belles lisses </a:t>
            </a:r>
            <a:r>
              <a:rPr lang="fr-FR" sz="2400" dirty="0" smtClean="0">
                <a:latin typeface="Arial" panose="020B0604020202020204" pitchFamily="34" charset="0"/>
                <a:cs typeface="Arial" panose="020B0604020202020204" pitchFamily="34" charset="0"/>
              </a:rPr>
              <a:t>poires</a:t>
            </a:r>
            <a:endParaRPr lang="fr-FR" sz="2400" dirty="0"/>
          </a:p>
        </p:txBody>
      </p:sp>
      <p:grpSp>
        <p:nvGrpSpPr>
          <p:cNvPr id="18" name="Groupe 17"/>
          <p:cNvGrpSpPr/>
          <p:nvPr/>
        </p:nvGrpSpPr>
        <p:grpSpPr>
          <a:xfrm>
            <a:off x="179512" y="2690385"/>
            <a:ext cx="8758323" cy="2308324"/>
            <a:chOff x="179512" y="2690385"/>
            <a:chExt cx="8758323" cy="2308324"/>
          </a:xfrm>
        </p:grpSpPr>
        <p:sp>
          <p:nvSpPr>
            <p:cNvPr id="9" name="ZoneTexte 8"/>
            <p:cNvSpPr txBox="1"/>
            <p:nvPr/>
          </p:nvSpPr>
          <p:spPr>
            <a:xfrm>
              <a:off x="179512" y="2690385"/>
              <a:ext cx="4043084" cy="2308324"/>
            </a:xfrm>
            <a:prstGeom prst="rect">
              <a:avLst/>
            </a:prstGeom>
            <a:solidFill>
              <a:schemeClr val="accent4">
                <a:lumMod val="20000"/>
                <a:lumOff val="80000"/>
              </a:schemeClr>
            </a:solidFill>
          </p:spPr>
          <p:txBody>
            <a:bodyPr wrap="square" rtlCol="0">
              <a:spAutoFit/>
            </a:bodyPr>
            <a:lstStyle/>
            <a:p>
              <a:pPr>
                <a:lnSpc>
                  <a:spcPct val="200000"/>
                </a:lnSpc>
              </a:pPr>
              <a:r>
                <a:rPr lang="fr-FR" sz="2400" dirty="0" smtClean="0">
                  <a:latin typeface="Arial" panose="020B0604020202020204" pitchFamily="34" charset="0"/>
                  <a:cs typeface="Arial" panose="020B0604020202020204" pitchFamily="34" charset="0"/>
                </a:rPr>
                <a:t>tomber salade</a:t>
              </a:r>
            </a:p>
            <a:p>
              <a:pPr>
                <a:lnSpc>
                  <a:spcPct val="200000"/>
                </a:lnSpc>
              </a:pPr>
              <a:r>
                <a:rPr lang="fr-FR" sz="2400" dirty="0">
                  <a:latin typeface="Arial" panose="020B0604020202020204" pitchFamily="34" charset="0"/>
                  <a:cs typeface="Arial" panose="020B0604020202020204" pitchFamily="34" charset="0"/>
                </a:rPr>
                <a:t>r</a:t>
              </a:r>
              <a:r>
                <a:rPr lang="fr-FR" sz="2400" dirty="0" smtClean="0">
                  <a:latin typeface="Arial" panose="020B0604020202020204" pitchFamily="34" charset="0"/>
                  <a:cs typeface="Arial" panose="020B0604020202020204" pitchFamily="34" charset="0"/>
                </a:rPr>
                <a:t>epasser ton singe</a:t>
              </a:r>
            </a:p>
            <a:p>
              <a:pPr>
                <a:lnSpc>
                  <a:spcPct val="200000"/>
                </a:lnSpc>
              </a:pPr>
              <a:r>
                <a:rPr lang="fr-FR" sz="2400" dirty="0">
                  <a:latin typeface="Arial" panose="020B0604020202020204" pitchFamily="34" charset="0"/>
                  <a:cs typeface="Arial" panose="020B0604020202020204" pitchFamily="34" charset="0"/>
                </a:rPr>
                <a:t>l</a:t>
              </a:r>
              <a:r>
                <a:rPr lang="fr-FR" sz="2400" dirty="0" smtClean="0">
                  <a:latin typeface="Arial" panose="020B0604020202020204" pitchFamily="34" charset="0"/>
                  <a:cs typeface="Arial" panose="020B0604020202020204" pitchFamily="34" charset="0"/>
                </a:rPr>
                <a:t>ire de belles lisses poires</a:t>
              </a:r>
              <a:endParaRPr lang="fr-FR" sz="2400" dirty="0">
                <a:latin typeface="Arial" panose="020B0604020202020204" pitchFamily="34" charset="0"/>
                <a:cs typeface="Arial" panose="020B0604020202020204" pitchFamily="34" charset="0"/>
              </a:endParaRPr>
            </a:p>
          </p:txBody>
        </p:sp>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48487" t="45110"/>
            <a:stretch/>
          </p:blipFill>
          <p:spPr bwMode="auto">
            <a:xfrm>
              <a:off x="4238831" y="2739914"/>
              <a:ext cx="4699004" cy="22092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Connecteur droit avec flèche 11"/>
            <p:cNvCxnSpPr/>
            <p:nvPr/>
          </p:nvCxnSpPr>
          <p:spPr>
            <a:xfrm>
              <a:off x="2411760" y="3219822"/>
              <a:ext cx="2016224" cy="0"/>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3779912" y="4659982"/>
              <a:ext cx="648072" cy="0"/>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2851871" y="3939902"/>
              <a:ext cx="1576113" cy="0"/>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63504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77778E-6 -1.09775E-6 L 0.00139 0.34659 " pathEditMode="relative" rAng="0" ptsTypes="AA">
                                      <p:cBhvr>
                                        <p:cTn id="6" dur="2000" fill="hold"/>
                                        <p:tgtEl>
                                          <p:spTgt spid="6"/>
                                        </p:tgtEl>
                                        <p:attrNameLst>
                                          <p:attrName>ppt_x</p:attrName>
                                          <p:attrName>ppt_y</p:attrName>
                                        </p:attrNameLst>
                                      </p:cBhvr>
                                      <p:rCtr x="69" y="17330"/>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2.22222E-6 -4.80111E-6 L -0.34184 0.43972 " pathEditMode="relative" rAng="0" ptsTypes="AA">
                                      <p:cBhvr>
                                        <p:cTn id="10" dur="2000" fill="hold"/>
                                        <p:tgtEl>
                                          <p:spTgt spid="7"/>
                                        </p:tgtEl>
                                        <p:attrNameLst>
                                          <p:attrName>ppt_x</p:attrName>
                                          <p:attrName>ppt_y</p:attrName>
                                        </p:attrNameLst>
                                      </p:cBhvr>
                                      <p:rCtr x="-17101" y="21986"/>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5.55556E-7 -4.80111E-6 L 0.22951 0.56553 " pathEditMode="relative" rAng="0" ptsTypes="AA">
                                      <p:cBhvr>
                                        <p:cTn id="14" dur="2000" fill="hold"/>
                                        <p:tgtEl>
                                          <p:spTgt spid="8"/>
                                        </p:tgtEl>
                                        <p:attrNameLst>
                                          <p:attrName>ppt_x</p:attrName>
                                          <p:attrName>ppt_y</p:attrName>
                                        </p:attrNameLst>
                                      </p:cBhvr>
                                      <p:rCtr x="11476" y="28276"/>
                                    </p:animMotion>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anim calcmode="lin" valueType="num">
                                      <p:cBhvr>
                                        <p:cTn id="20" dur="1000" fill="hold"/>
                                        <p:tgtEl>
                                          <p:spTgt spid="18"/>
                                        </p:tgtEl>
                                        <p:attrNameLst>
                                          <p:attrName>ppt_x</p:attrName>
                                        </p:attrNameLst>
                                      </p:cBhvr>
                                      <p:tavLst>
                                        <p:tav tm="0">
                                          <p:val>
                                            <p:strVal val="#ppt_x"/>
                                          </p:val>
                                        </p:tav>
                                        <p:tav tm="100000">
                                          <p:val>
                                            <p:strVal val="#ppt_x"/>
                                          </p:val>
                                        </p:tav>
                                      </p:tavLst>
                                    </p:anim>
                                    <p:anim calcmode="lin" valueType="num">
                                      <p:cBhvr>
                                        <p:cTn id="2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326" y="196944"/>
            <a:ext cx="508766" cy="52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827584" y="41595"/>
            <a:ext cx="8136904" cy="830997"/>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Cherche dans les phrases les mots qui se prononcent de la même façon</a:t>
            </a:r>
            <a:endParaRPr lang="fr-FR" sz="2400" b="1" dirty="0">
              <a:latin typeface="Arial" panose="020B0604020202020204" pitchFamily="34" charset="0"/>
              <a:cs typeface="Arial" panose="020B0604020202020204" pitchFamily="34" charset="0"/>
            </a:endParaRPr>
          </a:p>
        </p:txBody>
      </p:sp>
      <p:sp>
        <p:nvSpPr>
          <p:cNvPr id="3" name="ZoneTexte 2"/>
          <p:cNvSpPr txBox="1"/>
          <p:nvPr/>
        </p:nvSpPr>
        <p:spPr>
          <a:xfrm>
            <a:off x="35496" y="1059582"/>
            <a:ext cx="9350226" cy="4524315"/>
          </a:xfrm>
          <a:prstGeom prst="rect">
            <a:avLst/>
          </a:prstGeom>
          <a:noFill/>
        </p:spPr>
        <p:txBody>
          <a:bodyPr wrap="square" rtlCol="0">
            <a:spAutoFit/>
          </a:bodyPr>
          <a:lstStyle/>
          <a:p>
            <a:pPr>
              <a:lnSpc>
                <a:spcPct val="200000"/>
              </a:lnSpc>
            </a:pPr>
            <a:r>
              <a:rPr lang="fr-FR" sz="2400" dirty="0" smtClean="0">
                <a:latin typeface="Arial" panose="020B0604020202020204" pitchFamily="34" charset="0"/>
                <a:cs typeface="Arial" panose="020B0604020202020204" pitchFamily="34" charset="0"/>
              </a:rPr>
              <a:t>Le car scolaire passe dans trois quarts d’heure. </a:t>
            </a:r>
          </a:p>
          <a:p>
            <a:pPr>
              <a:lnSpc>
                <a:spcPct val="200000"/>
              </a:lnSpc>
            </a:pPr>
            <a:r>
              <a:rPr lang="fr-FR" sz="2400" dirty="0" err="1" smtClean="0">
                <a:latin typeface="Arial" panose="020B0604020202020204" pitchFamily="34" charset="0"/>
                <a:cs typeface="Arial" panose="020B0604020202020204" pitchFamily="34" charset="0"/>
              </a:rPr>
              <a:t>Mayssa</a:t>
            </a:r>
            <a:r>
              <a:rPr lang="fr-FR" sz="2400" dirty="0" smtClean="0">
                <a:latin typeface="Arial" panose="020B0604020202020204" pitchFamily="34" charset="0"/>
                <a:cs typeface="Arial" panose="020B0604020202020204" pitchFamily="34" charset="0"/>
              </a:rPr>
              <a:t> a reçu un coup et elle a mal au cou. </a:t>
            </a:r>
          </a:p>
          <a:p>
            <a:pPr>
              <a:lnSpc>
                <a:spcPct val="200000"/>
              </a:lnSpc>
            </a:pPr>
            <a:r>
              <a:rPr lang="fr-FR" sz="2400" dirty="0" smtClean="0">
                <a:latin typeface="Arial" panose="020B0604020202020204" pitchFamily="34" charset="0"/>
                <a:cs typeface="Arial" panose="020B0604020202020204" pitchFamily="34" charset="0"/>
              </a:rPr>
              <a:t>Au jeu de dames, Maxime pousse les pions blancs avec le pouce. </a:t>
            </a:r>
          </a:p>
          <a:p>
            <a:pPr>
              <a:lnSpc>
                <a:spcPct val="200000"/>
              </a:lnSpc>
            </a:pPr>
            <a:r>
              <a:rPr lang="fr-FR" sz="2400" dirty="0" smtClean="0">
                <a:latin typeface="Arial" panose="020B0604020202020204" pitchFamily="34" charset="0"/>
                <a:cs typeface="Arial" panose="020B0604020202020204" pitchFamily="34" charset="0"/>
              </a:rPr>
              <a:t>Le matin, mon père met une paire de chaussettes.</a:t>
            </a:r>
          </a:p>
          <a:p>
            <a:pPr>
              <a:lnSpc>
                <a:spcPct val="200000"/>
              </a:lnSpc>
            </a:pPr>
            <a:r>
              <a:rPr lang="fr-FR" sz="2400" dirty="0" smtClean="0">
                <a:latin typeface="Arial" panose="020B0604020202020204" pitchFamily="34" charset="0"/>
                <a:cs typeface="Arial" panose="020B0604020202020204" pitchFamily="34" charset="0"/>
              </a:rPr>
              <a:t>En géométrie, le maître mesure le segment avec son mètre. </a:t>
            </a:r>
            <a:endParaRPr lang="fr-FR" sz="2400" dirty="0">
              <a:latin typeface="Arial" panose="020B0604020202020204" pitchFamily="34" charset="0"/>
              <a:cs typeface="Arial" panose="020B0604020202020204" pitchFamily="34" charset="0"/>
            </a:endParaRPr>
          </a:p>
          <a:p>
            <a:pPr>
              <a:lnSpc>
                <a:spcPct val="200000"/>
              </a:lnSpc>
            </a:pP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2910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504488" y="768868"/>
            <a:ext cx="2232248" cy="830997"/>
          </a:xfrm>
          <a:prstGeom prst="rect">
            <a:avLst/>
          </a:prstGeom>
          <a:solidFill>
            <a:schemeClr val="accent4">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p</a:t>
            </a:r>
            <a:r>
              <a:rPr lang="fr-FR" sz="2400" dirty="0" smtClean="0">
                <a:latin typeface="Arial" panose="020B0604020202020204" pitchFamily="34" charset="0"/>
                <a:cs typeface="Arial" panose="020B0604020202020204" pitchFamily="34" charset="0"/>
              </a:rPr>
              <a:t>ersonne qui dirige la ville</a:t>
            </a:r>
            <a:endParaRPr lang="fr-FR" sz="2400" dirty="0">
              <a:latin typeface="Arial" panose="020B0604020202020204" pitchFamily="34" charset="0"/>
              <a:cs typeface="Arial" panose="020B0604020202020204" pitchFamily="34" charset="0"/>
            </a:endParaRPr>
          </a:p>
        </p:txBody>
      </p:sp>
      <p:sp>
        <p:nvSpPr>
          <p:cNvPr id="3" name="ZoneTexte 2"/>
          <p:cNvSpPr txBox="1"/>
          <p:nvPr/>
        </p:nvSpPr>
        <p:spPr>
          <a:xfrm>
            <a:off x="656311" y="937803"/>
            <a:ext cx="1440160" cy="461665"/>
          </a:xfrm>
          <a:prstGeom prst="rect">
            <a:avLst/>
          </a:prstGeom>
          <a:solidFill>
            <a:schemeClr val="accent4">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maman</a:t>
            </a:r>
            <a:endParaRPr lang="fr-FR" sz="2400" dirty="0">
              <a:latin typeface="Arial" panose="020B0604020202020204" pitchFamily="34" charset="0"/>
              <a:cs typeface="Arial" panose="020B0604020202020204" pitchFamily="34" charset="0"/>
            </a:endParaRPr>
          </a:p>
        </p:txBody>
      </p:sp>
      <p:sp>
        <p:nvSpPr>
          <p:cNvPr id="4" name="ZoneTexte 3"/>
          <p:cNvSpPr txBox="1"/>
          <p:nvPr/>
        </p:nvSpPr>
        <p:spPr>
          <a:xfrm>
            <a:off x="3392616" y="768868"/>
            <a:ext cx="2232248" cy="830997"/>
          </a:xfrm>
          <a:prstGeom prst="rect">
            <a:avLst/>
          </a:prstGeom>
          <a:solidFill>
            <a:schemeClr val="accent4">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v</a:t>
            </a:r>
            <a:r>
              <a:rPr lang="fr-FR" sz="2400" dirty="0" smtClean="0">
                <a:latin typeface="Arial" panose="020B0604020202020204" pitchFamily="34" charset="0"/>
                <a:cs typeface="Arial" panose="020B0604020202020204" pitchFamily="34" charset="0"/>
              </a:rPr>
              <a:t>aste étendue d’eau salée</a:t>
            </a:r>
            <a:endParaRPr lang="fr-FR" sz="2400" dirty="0">
              <a:latin typeface="Arial" panose="020B0604020202020204" pitchFamily="34" charset="0"/>
              <a:cs typeface="Arial" panose="020B0604020202020204" pitchFamily="34"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521" y="11357"/>
            <a:ext cx="508766" cy="52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1376392" y="55243"/>
            <a:ext cx="6966301"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Ecris les mots correspondant aux définitions</a:t>
            </a:r>
            <a:endParaRPr lang="fr-FR" sz="2400" b="1" dirty="0">
              <a:latin typeface="Arial" panose="020B0604020202020204" pitchFamily="34" charset="0"/>
              <a:cs typeface="Arial" panose="020B0604020202020204" pitchFamily="34" charset="0"/>
            </a:endParaRPr>
          </a:p>
        </p:txBody>
      </p: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139" t="54133" r="66168" b="23204"/>
          <a:stretch/>
        </p:blipFill>
        <p:spPr bwMode="auto">
          <a:xfrm>
            <a:off x="6487698" y="1809577"/>
            <a:ext cx="2234003" cy="904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139" t="54133" r="66168" b="23204"/>
          <a:stretch/>
        </p:blipFill>
        <p:spPr bwMode="auto">
          <a:xfrm>
            <a:off x="3373332" y="1783699"/>
            <a:ext cx="2234003" cy="904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139" t="54133" r="66168" b="23204"/>
          <a:stretch/>
        </p:blipFill>
        <p:spPr bwMode="auto">
          <a:xfrm>
            <a:off x="259390" y="1794708"/>
            <a:ext cx="2234003" cy="904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032" y="67620"/>
            <a:ext cx="441885" cy="464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AutoShape 5" descr="Dessin vectoriel de bleu œil féminin | Vecteurs publiques"/>
          <p:cNvSpPr>
            <a:spLocks noChangeAspect="1" noChangeArrowheads="1"/>
          </p:cNvSpPr>
          <p:nvPr/>
        </p:nvSpPr>
        <p:spPr bwMode="auto">
          <a:xfrm>
            <a:off x="460375" y="86762"/>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12" name="Groupe 11"/>
          <p:cNvGrpSpPr/>
          <p:nvPr/>
        </p:nvGrpSpPr>
        <p:grpSpPr>
          <a:xfrm>
            <a:off x="1187624" y="3212498"/>
            <a:ext cx="6912768" cy="1754326"/>
            <a:chOff x="1187624" y="3212498"/>
            <a:chExt cx="6912768" cy="1754326"/>
          </a:xfrm>
        </p:grpSpPr>
        <p:sp>
          <p:nvSpPr>
            <p:cNvPr id="25" name="Rectangle 24"/>
            <p:cNvSpPr/>
            <p:nvPr/>
          </p:nvSpPr>
          <p:spPr>
            <a:xfrm>
              <a:off x="1187624" y="3212498"/>
              <a:ext cx="6912768" cy="175432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1575877" y="3212498"/>
              <a:ext cx="1842667" cy="1754326"/>
            </a:xfrm>
            <a:prstGeom prst="rect">
              <a:avLst/>
            </a:prstGeom>
            <a:noFill/>
          </p:spPr>
          <p:txBody>
            <a:bodyPr wrap="square" rtlCol="0">
              <a:spAutoFit/>
            </a:bodyPr>
            <a:lstStyle/>
            <a:p>
              <a:pPr>
                <a:lnSpc>
                  <a:spcPct val="150000"/>
                </a:lnSpc>
              </a:pPr>
              <a:r>
                <a:rPr lang="fr-FR" sz="2400" dirty="0" smtClean="0">
                  <a:latin typeface="Arial" panose="020B0604020202020204" pitchFamily="34" charset="0"/>
                  <a:cs typeface="Arial" panose="020B0604020202020204" pitchFamily="34" charset="0"/>
                </a:rPr>
                <a:t>le </a:t>
              </a:r>
              <a:r>
                <a:rPr lang="fr-FR" sz="2400" b="1" dirty="0" smtClean="0">
                  <a:solidFill>
                    <a:srgbClr val="0066FF"/>
                  </a:solidFill>
                  <a:latin typeface="Arial" panose="020B0604020202020204" pitchFamily="34" charset="0"/>
                  <a:cs typeface="Arial" panose="020B0604020202020204" pitchFamily="34" charset="0"/>
                </a:rPr>
                <a:t>maire</a:t>
              </a:r>
            </a:p>
            <a:p>
              <a:pPr>
                <a:lnSpc>
                  <a:spcPct val="150000"/>
                </a:lnSpc>
              </a:pPr>
              <a:r>
                <a:rPr lang="fr-FR" sz="2400" dirty="0">
                  <a:latin typeface="Arial" panose="020B0604020202020204" pitchFamily="34" charset="0"/>
                  <a:cs typeface="Arial" panose="020B0604020202020204" pitchFamily="34" charset="0"/>
                </a:rPr>
                <a:t>l</a:t>
              </a:r>
              <a:r>
                <a:rPr lang="fr-FR" sz="2400" dirty="0" smtClean="0">
                  <a:latin typeface="Arial" panose="020B0604020202020204" pitchFamily="34" charset="0"/>
                  <a:cs typeface="Arial" panose="020B0604020202020204" pitchFamily="34" charset="0"/>
                </a:rPr>
                <a:t>a </a:t>
              </a:r>
              <a:r>
                <a:rPr lang="fr-FR" sz="2400" b="1" dirty="0" smtClean="0">
                  <a:solidFill>
                    <a:srgbClr val="0066FF"/>
                  </a:solidFill>
                  <a:latin typeface="Arial" panose="020B0604020202020204" pitchFamily="34" charset="0"/>
                  <a:cs typeface="Arial" panose="020B0604020202020204" pitchFamily="34" charset="0"/>
                </a:rPr>
                <a:t>mère</a:t>
              </a:r>
            </a:p>
            <a:p>
              <a:pPr>
                <a:lnSpc>
                  <a:spcPct val="150000"/>
                </a:lnSpc>
              </a:pPr>
              <a:r>
                <a:rPr lang="fr-FR" sz="2400" dirty="0" smtClean="0">
                  <a:latin typeface="Arial" panose="020B0604020202020204" pitchFamily="34" charset="0"/>
                  <a:cs typeface="Arial" panose="020B0604020202020204" pitchFamily="34" charset="0"/>
                </a:rPr>
                <a:t>la </a:t>
              </a:r>
              <a:r>
                <a:rPr lang="fr-FR" sz="2400" b="1" dirty="0" smtClean="0">
                  <a:solidFill>
                    <a:srgbClr val="0066FF"/>
                  </a:solidFill>
                  <a:latin typeface="Arial" panose="020B0604020202020204" pitchFamily="34" charset="0"/>
                  <a:cs typeface="Arial" panose="020B0604020202020204" pitchFamily="34" charset="0"/>
                </a:rPr>
                <a:t>mer</a:t>
              </a:r>
              <a:endParaRPr lang="fr-FR" sz="2400" b="1" dirty="0">
                <a:solidFill>
                  <a:srgbClr val="0066FF"/>
                </a:solidFill>
                <a:latin typeface="Arial" panose="020B0604020202020204" pitchFamily="34" charset="0"/>
                <a:cs typeface="Arial" panose="020B0604020202020204" pitchFamily="34"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83968" y="3608957"/>
              <a:ext cx="666386" cy="958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1714" y="3769194"/>
              <a:ext cx="1602336" cy="6409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0" name="Connecteur droit 19"/>
            <p:cNvCxnSpPr/>
            <p:nvPr/>
          </p:nvCxnSpPr>
          <p:spPr>
            <a:xfrm>
              <a:off x="6300192" y="3769194"/>
              <a:ext cx="1152128" cy="68864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flipH="1">
              <a:off x="6372200" y="3755315"/>
              <a:ext cx="1152128" cy="64093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40698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553" y="123477"/>
            <a:ext cx="508766" cy="52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1422123" y="123477"/>
            <a:ext cx="6966301"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Ecris les mots correspondant aux définitions</a:t>
            </a:r>
            <a:endParaRPr lang="fr-FR" sz="2400" b="1" dirty="0">
              <a:latin typeface="Arial" panose="020B0604020202020204" pitchFamily="34" charset="0"/>
              <a:cs typeface="Arial" panose="020B0604020202020204" pitchFamily="34" charset="0"/>
            </a:endParaRPr>
          </a:p>
        </p:txBody>
      </p:sp>
      <p:sp>
        <p:nvSpPr>
          <p:cNvPr id="11" name="ZoneTexte 10"/>
          <p:cNvSpPr txBox="1"/>
          <p:nvPr/>
        </p:nvSpPr>
        <p:spPr>
          <a:xfrm>
            <a:off x="295861" y="1067813"/>
            <a:ext cx="2232249" cy="830997"/>
          </a:xfrm>
          <a:prstGeom prst="rect">
            <a:avLst/>
          </a:prstGeom>
          <a:solidFill>
            <a:schemeClr val="accent4">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c’est la couleur de l’herbe</a:t>
            </a:r>
            <a:endParaRPr lang="fr-FR" sz="2400" dirty="0">
              <a:latin typeface="Arial" panose="020B0604020202020204" pitchFamily="34" charset="0"/>
              <a:cs typeface="Arial" panose="020B0604020202020204" pitchFamily="34" charset="0"/>
            </a:endParaRPr>
          </a:p>
        </p:txBody>
      </p:sp>
      <p:sp>
        <p:nvSpPr>
          <p:cNvPr id="12" name="ZoneTexte 11"/>
          <p:cNvSpPr txBox="1"/>
          <p:nvPr/>
        </p:nvSpPr>
        <p:spPr>
          <a:xfrm>
            <a:off x="3671473" y="1067811"/>
            <a:ext cx="1889737" cy="830997"/>
          </a:xfrm>
          <a:prstGeom prst="rect">
            <a:avLst/>
          </a:prstGeom>
          <a:solidFill>
            <a:schemeClr val="accent4">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t</a:t>
            </a:r>
            <a:r>
              <a:rPr lang="fr-FR" sz="2400" dirty="0" smtClean="0">
                <a:latin typeface="Arial" panose="020B0604020202020204" pitchFamily="34" charset="0"/>
                <a:cs typeface="Arial" panose="020B0604020202020204" pitchFamily="34" charset="0"/>
              </a:rPr>
              <a:t>u l’utilises pour boire</a:t>
            </a:r>
            <a:endParaRPr lang="fr-FR" sz="2400" dirty="0">
              <a:latin typeface="Arial" panose="020B0604020202020204" pitchFamily="34" charset="0"/>
              <a:cs typeface="Arial" panose="020B0604020202020204" pitchFamily="34" charset="0"/>
            </a:endParaRPr>
          </a:p>
        </p:txBody>
      </p:sp>
      <p:pic>
        <p:nvPicPr>
          <p:cNvPr id="1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139" t="54133" r="66168" b="23204"/>
          <a:stretch/>
        </p:blipFill>
        <p:spPr bwMode="auto">
          <a:xfrm>
            <a:off x="319571" y="2116157"/>
            <a:ext cx="2208539" cy="8943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139" t="54133" r="66168" b="23204"/>
          <a:stretch/>
        </p:blipFill>
        <p:spPr bwMode="auto">
          <a:xfrm>
            <a:off x="6644420" y="2116158"/>
            <a:ext cx="2208539" cy="8943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139" t="54133" r="66168" b="23204"/>
          <a:stretch/>
        </p:blipFill>
        <p:spPr bwMode="auto">
          <a:xfrm>
            <a:off x="3512071" y="2116159"/>
            <a:ext cx="2208539" cy="8943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AutoShape 2" descr="Ver De Terre Sol Saleté - Photo gratuite sur Pixab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8956" y="1004126"/>
            <a:ext cx="1279468" cy="9583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032" y="151608"/>
            <a:ext cx="441885" cy="464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402880" y="3435846"/>
            <a:ext cx="1008112"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vers</a:t>
            </a:r>
            <a:endParaRPr lang="fr-FR" sz="2400" dirty="0">
              <a:latin typeface="Arial" panose="020B0604020202020204" pitchFamily="34" charset="0"/>
              <a:cs typeface="Arial" panose="020B0604020202020204" pitchFamily="34" charset="0"/>
            </a:endParaRPr>
          </a:p>
        </p:txBody>
      </p:sp>
      <p:sp>
        <p:nvSpPr>
          <p:cNvPr id="20" name="ZoneTexte 19"/>
          <p:cNvSpPr txBox="1"/>
          <p:nvPr/>
        </p:nvSpPr>
        <p:spPr>
          <a:xfrm>
            <a:off x="415728" y="4234742"/>
            <a:ext cx="1008112"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vair</a:t>
            </a:r>
            <a:endParaRPr lang="fr-FR" sz="2400" dirty="0">
              <a:latin typeface="Arial" panose="020B0604020202020204" pitchFamily="34" charset="0"/>
              <a:cs typeface="Arial" panose="020B0604020202020204" pitchFamily="34" charset="0"/>
            </a:endParaRPr>
          </a:p>
        </p:txBody>
      </p:sp>
      <p:cxnSp>
        <p:nvCxnSpPr>
          <p:cNvPr id="3" name="Connecteur droit avec flèche 2"/>
          <p:cNvCxnSpPr/>
          <p:nvPr/>
        </p:nvCxnSpPr>
        <p:spPr>
          <a:xfrm>
            <a:off x="1547664" y="3666678"/>
            <a:ext cx="115212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843808" y="3420950"/>
            <a:ext cx="4265148"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Je me dirige </a:t>
            </a:r>
            <a:r>
              <a:rPr lang="fr-FR" sz="2400" b="1" dirty="0" smtClean="0">
                <a:solidFill>
                  <a:srgbClr val="0066FF"/>
                </a:solidFill>
                <a:latin typeface="Arial" panose="020B0604020202020204" pitchFamily="34" charset="0"/>
                <a:cs typeface="Arial" panose="020B0604020202020204" pitchFamily="34" charset="0"/>
              </a:rPr>
              <a:t>vers</a:t>
            </a:r>
            <a:r>
              <a:rPr lang="fr-FR" sz="2400" dirty="0" smtClean="0">
                <a:latin typeface="Arial" panose="020B0604020202020204" pitchFamily="34" charset="0"/>
                <a:cs typeface="Arial" panose="020B0604020202020204" pitchFamily="34" charset="0"/>
              </a:rPr>
              <a:t> la piscine.</a:t>
            </a:r>
            <a:endParaRPr lang="fr-FR" sz="2400" dirty="0">
              <a:latin typeface="Arial" panose="020B0604020202020204" pitchFamily="34" charset="0"/>
              <a:cs typeface="Arial" panose="020B0604020202020204" pitchFamily="34" charset="0"/>
            </a:endParaRPr>
          </a:p>
        </p:txBody>
      </p:sp>
      <p:cxnSp>
        <p:nvCxnSpPr>
          <p:cNvPr id="18" name="Connecteur droit avec flèche 17"/>
          <p:cNvCxnSpPr/>
          <p:nvPr/>
        </p:nvCxnSpPr>
        <p:spPr>
          <a:xfrm>
            <a:off x="1547664" y="4467564"/>
            <a:ext cx="115212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2843808" y="4236731"/>
            <a:ext cx="5184576"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Cendrillon a des pantoufles de </a:t>
            </a:r>
            <a:r>
              <a:rPr lang="fr-FR" sz="2400" b="1" dirty="0" smtClean="0">
                <a:solidFill>
                  <a:srgbClr val="0066FF"/>
                </a:solidFill>
                <a:latin typeface="Arial" panose="020B0604020202020204" pitchFamily="34" charset="0"/>
                <a:cs typeface="Arial" panose="020B0604020202020204" pitchFamily="34" charset="0"/>
              </a:rPr>
              <a:t>vair</a:t>
            </a:r>
            <a:r>
              <a:rPr lang="fr-FR" sz="2400" dirty="0" smtClean="0">
                <a:latin typeface="Arial" panose="020B0604020202020204" pitchFamily="34" charset="0"/>
                <a:cs typeface="Arial" panose="020B0604020202020204" pitchFamily="34" charset="0"/>
              </a:rPr>
              <a:t>.</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9160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027"/>
                                        </p:tgtEl>
                                        <p:attrNameLst>
                                          <p:attrName>style.visibility</p:attrName>
                                        </p:attrNameLst>
                                      </p:cBhvr>
                                      <p:to>
                                        <p:strVal val="visible"/>
                                      </p:to>
                                    </p:set>
                                    <p:anim calcmode="lin" valueType="num">
                                      <p:cBhvr additive="base">
                                        <p:cTn id="17" dur="500" fill="hold"/>
                                        <p:tgtEl>
                                          <p:spTgt spid="1027"/>
                                        </p:tgtEl>
                                        <p:attrNameLst>
                                          <p:attrName>ppt_x</p:attrName>
                                        </p:attrNameLst>
                                      </p:cBhvr>
                                      <p:tavLst>
                                        <p:tav tm="0">
                                          <p:val>
                                            <p:strVal val="#ppt_x"/>
                                          </p:val>
                                        </p:tav>
                                        <p:tav tm="100000">
                                          <p:val>
                                            <p:strVal val="#ppt_x"/>
                                          </p:val>
                                        </p:tav>
                                      </p:tavLst>
                                    </p:anim>
                                    <p:anim calcmode="lin" valueType="num">
                                      <p:cBhvr additive="base">
                                        <p:cTn id="18" dur="500" fill="hold"/>
                                        <p:tgtEl>
                                          <p:spTgt spid="1027"/>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additive="base">
                                        <p:cTn id="31" dur="500" fill="hold"/>
                                        <p:tgtEl>
                                          <p:spTgt spid="3"/>
                                        </p:tgtEl>
                                        <p:attrNameLst>
                                          <p:attrName>ppt_x</p:attrName>
                                        </p:attrNameLst>
                                      </p:cBhvr>
                                      <p:tavLst>
                                        <p:tav tm="0">
                                          <p:val>
                                            <p:strVal val="#ppt_x"/>
                                          </p:val>
                                        </p:tav>
                                        <p:tav tm="100000">
                                          <p:val>
                                            <p:strVal val="#ppt_x"/>
                                          </p:val>
                                        </p:tav>
                                      </p:tavLst>
                                    </p:anim>
                                    <p:anim calcmode="lin" valueType="num">
                                      <p:cBhvr additive="base">
                                        <p:cTn id="32" dur="500" fill="hold"/>
                                        <p:tgtEl>
                                          <p:spTgt spid="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ppt_x"/>
                                          </p:val>
                                        </p:tav>
                                        <p:tav tm="100000">
                                          <p:val>
                                            <p:strVal val="#ppt_x"/>
                                          </p:val>
                                        </p:tav>
                                      </p:tavLst>
                                    </p:anim>
                                    <p:anim calcmode="lin" valueType="num">
                                      <p:cBhvr additive="base">
                                        <p:cTn id="5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 grpId="0" animBg="1"/>
      <p:bldP spid="20" grpId="0" animBg="1"/>
      <p:bldP spid="8" grpId="0" animBg="1"/>
      <p:bldP spid="21"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4222</TotalTime>
  <Words>516</Words>
  <Application>Microsoft Office PowerPoint</Application>
  <PresentationFormat>Affichage à l'écran (16:9)</PresentationFormat>
  <Paragraphs>85</Paragraphs>
  <Slides>13</Slides>
  <Notes>3</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13</vt:i4>
      </vt:variant>
    </vt:vector>
  </HeadingPairs>
  <TitlesOfParts>
    <vt:vector size="16" baseType="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Hewlett-Packard Company</dc:creator>
  <cp:lastModifiedBy>ANNE SZYMCZAK</cp:lastModifiedBy>
  <cp:revision>280</cp:revision>
  <cp:lastPrinted>2020-05-28T12:52:42Z</cp:lastPrinted>
  <dcterms:created xsi:type="dcterms:W3CDTF">2020-04-07T10:38:08Z</dcterms:created>
  <dcterms:modified xsi:type="dcterms:W3CDTF">2020-06-04T09:04:44Z</dcterms:modified>
</cp:coreProperties>
</file>