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84" r:id="rId3"/>
    <p:sldId id="364" r:id="rId4"/>
    <p:sldId id="366" r:id="rId5"/>
    <p:sldId id="367" r:id="rId6"/>
    <p:sldId id="365" r:id="rId7"/>
    <p:sldId id="285" r:id="rId8"/>
    <p:sldId id="353" r:id="rId9"/>
    <p:sldId id="356" r:id="rId10"/>
    <p:sldId id="359" r:id="rId11"/>
    <p:sldId id="361" r:id="rId12"/>
    <p:sldId id="363" r:id="rId13"/>
  </p:sldIdLst>
  <p:sldSz cx="9144000" cy="5143500" type="screen16x9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2" autoAdjust="0"/>
  </p:normalViewPr>
  <p:slideViewPr>
    <p:cSldViewPr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FAB38032-5368-4B09-9C96-178614D67049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EB7E2C8-4172-4E3B-A82B-D2EE77AEF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33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7E2C8-4172-4E3B-A82B-D2EE77AEFFB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9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7E2C8-4172-4E3B-A82B-D2EE77AEFF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1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2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1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6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55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1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4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0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0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CC8F-4D11-41F8-A553-39B04FAD7D60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CDC0-82AD-4F61-8DD2-E056EC901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59973" y="77155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Français CE1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76752" y="177966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Séquence 8 – séance 1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30862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graphèmes du phonème [j]</a:t>
            </a:r>
          </a:p>
        </p:txBody>
      </p:sp>
    </p:spTree>
    <p:extLst>
      <p:ext uri="{BB962C8B-B14F-4D97-AF65-F5344CB8AC3E}">
        <p14:creationId xmlns:p14="http://schemas.microsoft.com/office/powerpoint/2010/main" val="17659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8636" b="8929"/>
          <a:stretch/>
        </p:blipFill>
        <p:spPr bwMode="auto">
          <a:xfrm>
            <a:off x="550009" y="2499742"/>
            <a:ext cx="7916735" cy="24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5" y="123478"/>
            <a:ext cx="544611" cy="51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43608" y="12347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dictée négociée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-46052" y="771549"/>
            <a:ext cx="4474036" cy="1455219"/>
            <a:chOff x="1" y="937779"/>
            <a:chExt cx="8801194" cy="21380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31585" y="-2393805"/>
              <a:ext cx="2138026" cy="880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2"/>
            <p:cNvCxnSpPr/>
            <p:nvPr/>
          </p:nvCxnSpPr>
          <p:spPr>
            <a:xfrm>
              <a:off x="2771800" y="1942356"/>
              <a:ext cx="115212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611560" y="2355726"/>
              <a:ext cx="115212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051720" y="2362602"/>
              <a:ext cx="115212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400598" y="2427734"/>
              <a:ext cx="93610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54788" y="2859782"/>
              <a:ext cx="115212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411760" y="2843798"/>
              <a:ext cx="79208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220072" y="2859782"/>
              <a:ext cx="42366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444208" y="2859782"/>
              <a:ext cx="158417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65912" y="-794370"/>
            <a:ext cx="1512167" cy="464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30"/>
          <p:cNvCxnSpPr/>
          <p:nvPr/>
        </p:nvCxnSpPr>
        <p:spPr>
          <a:xfrm>
            <a:off x="7966587" y="1250087"/>
            <a:ext cx="92736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818284" y="1728623"/>
            <a:ext cx="52077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657465" y="1655002"/>
            <a:ext cx="50232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572833" y="1639621"/>
            <a:ext cx="172516" cy="3525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111859" y="2133539"/>
            <a:ext cx="54096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64678" y="2067694"/>
            <a:ext cx="10306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372200" y="1707654"/>
            <a:ext cx="720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0081" y="1832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d’écrits : écris des mots tordus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Pêche Fruits Alimentaire - Images vectorielles gratuites sur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5120"/>
            <a:ext cx="381984" cy="3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Kiwi Fruits Alimentaire - Image gratuite sur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Photo gratuite de aliments, bocal, boi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4" descr="Photo gratuite de jaune d'œuf, œuf de poule, œu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633760" y="1248013"/>
            <a:ext cx="3547564" cy="480054"/>
            <a:chOff x="1168452" y="1203598"/>
            <a:chExt cx="3547564" cy="48005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52" y="1203598"/>
              <a:ext cx="576064" cy="48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123728" y="1203598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 pêche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12775" y="2463890"/>
            <a:ext cx="3894184" cy="526944"/>
            <a:chOff x="944405" y="2213945"/>
            <a:chExt cx="3894184" cy="526944"/>
          </a:xfrm>
        </p:grpSpPr>
        <p:pic>
          <p:nvPicPr>
            <p:cNvPr id="5" name="Picture 7" descr="Pain Bun Alimentaire - Images vectorielles gratuites sur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2157">
              <a:off x="944405" y="2213945"/>
              <a:ext cx="977315" cy="499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246301" y="2279224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 pain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47038" b="31976"/>
          <a:stretch/>
        </p:blipFill>
        <p:spPr bwMode="auto">
          <a:xfrm>
            <a:off x="3491928" y="1021643"/>
            <a:ext cx="5330531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47038" b="31976"/>
          <a:stretch/>
        </p:blipFill>
        <p:spPr bwMode="auto">
          <a:xfrm>
            <a:off x="3503710" y="2256634"/>
            <a:ext cx="5330531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47038" b="31976"/>
          <a:stretch/>
        </p:blipFill>
        <p:spPr bwMode="auto">
          <a:xfrm>
            <a:off x="3499146" y="3601565"/>
            <a:ext cx="5330531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467544" y="3559613"/>
            <a:ext cx="3800533" cy="884345"/>
            <a:chOff x="5351379" y="3444633"/>
            <a:chExt cx="3800533" cy="884345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379" y="3444633"/>
              <a:ext cx="1144710" cy="88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6559624" y="372028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 poires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1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55576" y="984622"/>
            <a:ext cx="3622279" cy="627300"/>
            <a:chOff x="5508104" y="1129975"/>
            <a:chExt cx="3622279" cy="627300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129975"/>
              <a:ext cx="732855" cy="6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538095" y="128895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banane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76319" y="2173956"/>
            <a:ext cx="3801536" cy="696268"/>
            <a:chOff x="5351379" y="2180761"/>
            <a:chExt cx="3801536" cy="696268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379" y="2180761"/>
              <a:ext cx="1046304" cy="69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560627" y="2344228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œuf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860081" y="1832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d’écrits : écris des mots tordus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5120"/>
            <a:ext cx="381984" cy="3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47038" b="31976"/>
          <a:stretch/>
        </p:blipFill>
        <p:spPr bwMode="auto">
          <a:xfrm>
            <a:off x="3662980" y="841071"/>
            <a:ext cx="5330531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47038" b="31976"/>
          <a:stretch/>
        </p:blipFill>
        <p:spPr bwMode="auto">
          <a:xfrm>
            <a:off x="3644326" y="2064890"/>
            <a:ext cx="5330531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1523443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graphèmes du phonème [j] </a:t>
            </a:r>
          </a:p>
          <a:p>
            <a:pPr marL="285750" indent="-285750">
              <a:buFontTx/>
              <a:buChar char="-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Ecrire les mots contenant le son [j]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Lire et comprendre un texte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Dictée négociée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67" y="2987661"/>
            <a:ext cx="503195" cy="49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3718"/>
            <a:ext cx="505810" cy="49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81" y="3823277"/>
            <a:ext cx="441885" cy="4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506456" y="339502"/>
            <a:ext cx="66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phonème [j]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49" y="2987661"/>
            <a:ext cx="473040" cy="4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89" y="2283718"/>
            <a:ext cx="441885" cy="4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89" y="152344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45" y="1508445"/>
            <a:ext cx="505810" cy="49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44611" cy="51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8176"/>
            <a:ext cx="848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Nous connaissons les phonèmes « ail » « 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» « 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» « 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»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39363"/>
              </p:ext>
            </p:extLst>
          </p:nvPr>
        </p:nvGraphicFramePr>
        <p:xfrm>
          <a:off x="210965" y="531741"/>
          <a:ext cx="875352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1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-ail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</a:t>
                      </a:r>
                      <a:endParaRPr lang="fr-FR" sz="20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</a:t>
                      </a:r>
                      <a:endParaRPr lang="fr-FR" sz="20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ouil</a:t>
                      </a:r>
                      <a:endParaRPr lang="fr-FR" sz="20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la fin des mots masculins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trav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ail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rév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chevr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fen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ouil</a:t>
                      </a:r>
                      <a:endParaRPr lang="fr-FR" sz="2000" b="1" dirty="0">
                        <a:solidFill>
                          <a:srgbClr val="0066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-aille</a:t>
                      </a: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eille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euille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-ouille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fin des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mots féminins et des verbes conjugués au présent 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trav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aille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eille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euille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gren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aill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eill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euill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-ouille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milieu de mots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aill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l’embout</a:t>
                      </a:r>
                      <a:r>
                        <a:rPr lang="fr-FR" sz="2000" b="1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eill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euill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  <a:p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</a:t>
                      </a:r>
                      <a:r>
                        <a:rPr lang="fr-FR" sz="20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ouill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763688" y="4445160"/>
            <a:ext cx="5878777" cy="802472"/>
            <a:chOff x="1072183" y="3919180"/>
            <a:chExt cx="7604041" cy="1116495"/>
          </a:xfrm>
        </p:grpSpPr>
        <p:grpSp>
          <p:nvGrpSpPr>
            <p:cNvPr id="7" name="Groupe 6"/>
            <p:cNvGrpSpPr/>
            <p:nvPr/>
          </p:nvGrpSpPr>
          <p:grpSpPr>
            <a:xfrm>
              <a:off x="1072183" y="3919180"/>
              <a:ext cx="7604041" cy="1116495"/>
              <a:chOff x="1072183" y="3919180"/>
              <a:chExt cx="7604041" cy="1116495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1072183" y="4133441"/>
                <a:ext cx="4176464" cy="722361"/>
                <a:chOff x="2276834" y="4143569"/>
                <a:chExt cx="4572000" cy="7223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76834" y="4227933"/>
                  <a:ext cx="4572000" cy="63799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fr-FR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un </a:t>
                  </a:r>
                  <a:r>
                    <a:rPr lang="fr-FR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œil</a:t>
                  </a:r>
                  <a:endParaRPr lang="fr-FR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7904" y="4143569"/>
                  <a:ext cx="624034" cy="546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4499760" y="3919180"/>
                <a:ext cx="4176464" cy="11164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 acc</a:t>
                </a:r>
                <a:r>
                  <a:rPr lang="fr-FR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ueil</a:t>
                </a:r>
              </a:p>
              <a:p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ueill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</a:t>
                </a:r>
                <a:endParaRPr lang="fr-F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224" y="4133441"/>
              <a:ext cx="570047" cy="54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49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293" y="66577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graphèmes du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phonème [j]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" y="86321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52824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bétail –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surveiller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– une grenouille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fille – le lion – un noyau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un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rayon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viande – une béquille – curieux</a:t>
            </a:r>
            <a:endParaRPr lang="fr-FR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28118" y="2455024"/>
            <a:ext cx="5400203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phonème [j]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peut aussi s’écrire :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une fi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une fami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le l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on, cur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eux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un ra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on, un no</a:t>
            </a:r>
            <a:r>
              <a:rPr lang="fr-FR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293" y="94556"/>
            <a:ext cx="496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Trouve l’intrus dans chaque liste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13159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bâille – une île – une médaille – la paille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aiguille – la coquille – la ville – la grille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veille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une corbeille – une échelle – une bouteille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stylo – du gruyère – la rayure – la paye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6234"/>
              </p:ext>
            </p:extLst>
          </p:nvPr>
        </p:nvGraphicFramePr>
        <p:xfrm>
          <a:off x="1348490" y="1005419"/>
          <a:ext cx="7297491" cy="358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08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702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9" y="30179"/>
            <a:ext cx="456737" cy="4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Seau Nettoyage Laver - Image gratuite sur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4" y="56207"/>
            <a:ext cx="457542" cy="43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7" descr="Bikini Maillots De Bain Maillot - Image gratuite sur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77" y="112820"/>
            <a:ext cx="652089" cy="4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>
            <a:off x="5034238" y="616582"/>
            <a:ext cx="0" cy="31369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rayon Dessin Illustration - Image gratuite sur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4736">
            <a:off x="3618941" y="811997"/>
            <a:ext cx="477440" cy="4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>
            <a:off x="4134741" y="1222292"/>
            <a:ext cx="28803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98" y="1758707"/>
            <a:ext cx="576064" cy="3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avec flèche 28"/>
          <p:cNvCxnSpPr/>
          <p:nvPr/>
        </p:nvCxnSpPr>
        <p:spPr>
          <a:xfrm flipH="1">
            <a:off x="6092548" y="1963340"/>
            <a:ext cx="33165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33" y="3066251"/>
            <a:ext cx="539458" cy="29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>
            <a:off x="5250262" y="3225078"/>
            <a:ext cx="27440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5" descr="La Vanille Pod Fleur De - Image gratuite sur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22" y="1222292"/>
            <a:ext cx="707529" cy="3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necteur droit avec flèche 35"/>
          <p:cNvCxnSpPr>
            <a:stCxn id="1030" idx="2"/>
          </p:cNvCxnSpPr>
          <p:nvPr/>
        </p:nvCxnSpPr>
        <p:spPr>
          <a:xfrm>
            <a:off x="3443787" y="1550328"/>
            <a:ext cx="0" cy="18628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42" y="2231544"/>
            <a:ext cx="492595" cy="3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Connecteur droit avec flèche 42"/>
          <p:cNvCxnSpPr/>
          <p:nvPr/>
        </p:nvCxnSpPr>
        <p:spPr>
          <a:xfrm>
            <a:off x="1315161" y="3225078"/>
            <a:ext cx="28803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6" y="2959024"/>
            <a:ext cx="532105" cy="5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1" descr="Images Gratuites : argent, papier, Matériel, art, dessin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77" y="3815720"/>
            <a:ext cx="601261" cy="3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39" y="3877789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06" y="2283758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281984" y="46965"/>
            <a:ext cx="255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Mots croisés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llustration D'un Ballon De Football Réaliste Clip Art Libr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5" descr="Lion Tamer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78"/>
            <a:ext cx="347228" cy="3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51720" y="6111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belle lisse poire du Prince de Motordu, PEF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© Gallimard Jeunesse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966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n'en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douter, le prince de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Motordu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menait la belle vie.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habitait un chapeau magnifique au-dessus duquel, le dimanche, flottaient les crapauds bleu blanc rouge qu'on pouvait voir de loin. Le prince de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Motordu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s'ennuyait jamais. Lorsque venait l'hiver, il faisait d'extraordinaires batailles de poules de neige. Et le soir, il restait bien au chaud à jouer aux tartes avec ses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coussins …  dans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grande salle à danger du chapeau. Le prince vivait à la campagne. Un jour, on le voyait mener paître son troupeau de boutons. Le lendemain, on pouvait l'admirer filant comme le vent sur son râteau à voiles. Et quand le dimanche arrivait, il invitait ses amis à déjeuner.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menu était copieux.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-812626"/>
            <a:ext cx="2736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menait la belle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85350" y="4576921"/>
            <a:ext cx="373273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fait le prince l’hiver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95936" y="4571210"/>
            <a:ext cx="4968551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 fait des batailles de poules de neige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297" y="4571210"/>
            <a:ext cx="373273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Où joue-t-il aux tartes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98867" y="4576921"/>
            <a:ext cx="4968551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Dans la grande salle à danger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03648" y="4576921"/>
            <a:ext cx="66188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s’appelle-t-il le prince de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Motordu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5236046"/>
            <a:ext cx="13324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3626E-6 L 0.00469 0.235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2099E-6 L -0.00191 -0.226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0" y="996866"/>
            <a:ext cx="33403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25103"/>
          <a:stretch/>
        </p:blipFill>
        <p:spPr bwMode="auto">
          <a:xfrm>
            <a:off x="3491880" y="996866"/>
            <a:ext cx="5330531" cy="32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4" y="49115"/>
            <a:ext cx="5313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9592" y="4911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Trouve les mots tordus et réécris le menu correctement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39" y="756740"/>
            <a:ext cx="47067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habitait un chapeau magnifique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34544" y="2914500"/>
            <a:ext cx="4381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crapauds bleu blanc rouge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422096" y="1474340"/>
            <a:ext cx="400622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batailles de poules de neige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36898" y="3650902"/>
            <a:ext cx="35766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grande salle à danger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28883" y="4312540"/>
            <a:ext cx="35926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 troupeau de boutons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049663" y="2215317"/>
            <a:ext cx="27703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 râteau à voiles</a:t>
            </a:r>
            <a:endParaRPr lang="fr-FR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052296" y="987573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71523" y="756739"/>
            <a:ext cx="17940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eau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4984961" y="2215316"/>
            <a:ext cx="179408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teau 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5695459" y="2914500"/>
            <a:ext cx="19495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eaux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9512" y="3650902"/>
            <a:ext cx="35766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grande salle à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5446489" y="4324180"/>
            <a:ext cx="17940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outons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5571151" y="1474337"/>
            <a:ext cx="15215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oules</a:t>
            </a:r>
            <a:endParaRPr lang="fr-FR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471808" y="1705172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947841" y="2446149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615872" y="3145332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334650" y="3881734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334649" y="4555013"/>
            <a:ext cx="8591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4" y="49115"/>
            <a:ext cx="5313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899592" y="49115"/>
            <a:ext cx="698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Corrige les mots tordus du prince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509</Words>
  <Application>Microsoft Office PowerPoint</Application>
  <PresentationFormat>Affichage à l'écran (16:9)</PresentationFormat>
  <Paragraphs>92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Hewlett-Packard Company</dc:creator>
  <cp:lastModifiedBy>ANNE SZYMCZAK</cp:lastModifiedBy>
  <cp:revision>273</cp:revision>
  <cp:lastPrinted>2020-04-07T12:24:10Z</cp:lastPrinted>
  <dcterms:created xsi:type="dcterms:W3CDTF">2020-04-07T10:38:08Z</dcterms:created>
  <dcterms:modified xsi:type="dcterms:W3CDTF">2020-06-04T07:33:31Z</dcterms:modified>
</cp:coreProperties>
</file>