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4" r:id="rId2"/>
    <p:sldId id="265" r:id="rId3"/>
    <p:sldId id="270" r:id="rId4"/>
    <p:sldId id="271" r:id="rId5"/>
    <p:sldId id="294" r:id="rId6"/>
    <p:sldId id="276" r:id="rId7"/>
    <p:sldId id="293" r:id="rId8"/>
    <p:sldId id="278" r:id="rId9"/>
    <p:sldId id="279" r:id="rId10"/>
    <p:sldId id="277" r:id="rId11"/>
    <p:sldId id="288" r:id="rId12"/>
    <p:sldId id="283" r:id="rId13"/>
    <p:sldId id="282" r:id="rId14"/>
    <p:sldId id="285" r:id="rId15"/>
    <p:sldId id="286" r:id="rId16"/>
    <p:sldId id="289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52" y="9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5D9A7-AD9C-4615-B88F-BA591CE2FF69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6F937-3D26-48E5-A9BE-916ECEB4D2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489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7E2C8-4172-4E3B-A82B-D2EE77AEFFB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09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908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67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21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0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38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19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38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33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76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2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10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2BDDB-472C-4BA0-A985-E6F0CD255611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2AAB6-EB63-4559-8117-D7D4F0D2B3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58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59973" y="77155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Français CE1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376752" y="1779664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Séquence 4 – séance 3 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84410" y="2679762"/>
            <a:ext cx="61916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 mots de sens contraire </a:t>
            </a:r>
          </a:p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 antonymes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1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6491"/>
            <a:ext cx="576064" cy="58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187624" y="105939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Remplace avec un verbe de sens contraire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06704" y="647383"/>
            <a:ext cx="672123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adore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le chocolat. 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Nous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montons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 côte.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maîtresse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allume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l’ordinateur.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Nous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partons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en vacances.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07" y="1233692"/>
            <a:ext cx="8474847" cy="5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07" y="4503148"/>
            <a:ext cx="8474847" cy="5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510" y="3393932"/>
            <a:ext cx="8474847" cy="5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25" y="2259806"/>
            <a:ext cx="8474847" cy="5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8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91872" y="50372"/>
            <a:ext cx="7277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Pour dire le contraire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31" y="50372"/>
            <a:ext cx="562445" cy="582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260954" y="1095005"/>
            <a:ext cx="115212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coller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606311" y="1095006"/>
            <a:ext cx="1395461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oller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1619147" y="1325837"/>
            <a:ext cx="61385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163916" y="3148518"/>
            <a:ext cx="134468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habiller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48295" y="2527941"/>
            <a:ext cx="1360303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infecter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363273" y="2514438"/>
            <a:ext cx="1864387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nfecter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395365" y="3148515"/>
            <a:ext cx="180020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abiller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1677408" y="2751901"/>
            <a:ext cx="547023" cy="68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1585769" y="3421100"/>
            <a:ext cx="63866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4656771" y="1095003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possible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915634" y="1095006"/>
            <a:ext cx="201622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possible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656771" y="1802064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656771" y="3147815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mobile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56771" y="2464391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actif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991487" y="1802064"/>
            <a:ext cx="179538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7098060" y="2464391"/>
            <a:ext cx="1651372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fr-FR" sz="2400" b="1" u="sng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ctif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915634" y="3147815"/>
            <a:ext cx="201622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obile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6357219" y="1325837"/>
            <a:ext cx="51958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6396052" y="2032895"/>
            <a:ext cx="51958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6471905" y="2673671"/>
            <a:ext cx="51958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>
            <a:off x="6396051" y="3346532"/>
            <a:ext cx="51958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260954" y="1804752"/>
            <a:ext cx="1152128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planter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559129" y="1802063"/>
            <a:ext cx="148982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</a:t>
            </a:r>
            <a:r>
              <a:rPr lang="fr-F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lanter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1668529" y="2035583"/>
            <a:ext cx="55590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242372" y="4083919"/>
            <a:ext cx="8689487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 préfixes « 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 et « 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 , «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 et « </a:t>
            </a:r>
            <a:r>
              <a:rPr lang="fr-FR" sz="2400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 sont utiles pour construire des mots de sens contraire (des antonymes) 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4355976" y="735546"/>
            <a:ext cx="0" cy="31323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559323" y="739475"/>
            <a:ext cx="4344744" cy="3132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51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  <p:bldP spid="17" grpId="0" animBg="1"/>
      <p:bldP spid="27" grpId="0" animBg="1"/>
      <p:bldP spid="32" grpId="0" animBg="1"/>
      <p:bldP spid="33" grpId="0" animBg="1"/>
      <p:bldP spid="34" grpId="0" animBg="1"/>
      <p:bldP spid="44" grpId="0" animBg="1"/>
      <p:bldP spid="47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61868" y="868862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heureux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250218" y="856725"/>
            <a:ext cx="201622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heureux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675122" y="1681568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honnête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263472" y="1681568"/>
            <a:ext cx="201622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honnête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573696" y="1041986"/>
            <a:ext cx="142980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3569615" y="1917188"/>
            <a:ext cx="142980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336781" y="4137924"/>
            <a:ext cx="8376043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préfixe «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 est utile pour construire des mots de sens contraire (des antonymes).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53419" y="106105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Pour dire le contraire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21" y="106105"/>
            <a:ext cx="741922" cy="750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1675122" y="2432976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adroit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263472" y="2420838"/>
            <a:ext cx="201622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adroit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3586950" y="2606099"/>
            <a:ext cx="142980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675122" y="3361153"/>
            <a:ext cx="165618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chance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159644" y="3351333"/>
            <a:ext cx="2223881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chance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>
            <a:off x="3569615" y="3596774"/>
            <a:ext cx="142980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81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2" grpId="0" animBg="1"/>
      <p:bldP spid="13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106105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Complète par le préfixe «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in- 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», « </a:t>
            </a:r>
            <a:r>
              <a:rPr lang="fr-FR" sz="2400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», « 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», « 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dés-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» ou « 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mal- 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 pour écrire un antonyme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97" y="106106"/>
            <a:ext cx="686387" cy="66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39552" y="1383618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……attentif		…..rouler		…..poli</a:t>
            </a:r>
          </a:p>
          <a:p>
            <a:pPr algn="ctr"/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……habile		…..ordonner		…..prudent</a:t>
            </a:r>
          </a:p>
          <a:p>
            <a:pPr algn="ctr"/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……serrer                …...fatigable            ……nouer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7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807" y="97567"/>
            <a:ext cx="609957" cy="586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427894"/>
              </p:ext>
            </p:extLst>
          </p:nvPr>
        </p:nvGraphicFramePr>
        <p:xfrm>
          <a:off x="202502" y="2400032"/>
          <a:ext cx="883399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8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5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Mots de sens contraire</a:t>
                      </a:r>
                      <a:r>
                        <a:rPr lang="fr-FR" sz="1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Mots de même</a:t>
                      </a:r>
                      <a:r>
                        <a:rPr lang="fr-FR" sz="1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sens ou de sens proche</a:t>
                      </a:r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139951" y="1069283"/>
            <a:ext cx="1284345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affreux</a:t>
            </a:r>
          </a:p>
        </p:txBody>
      </p:sp>
      <p:sp>
        <p:nvSpPr>
          <p:cNvPr id="6" name="Rectangle 5"/>
          <p:cNvSpPr/>
          <p:nvPr/>
        </p:nvSpPr>
        <p:spPr>
          <a:xfrm>
            <a:off x="2277031" y="1064681"/>
            <a:ext cx="136287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charmant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78178" y="1801904"/>
            <a:ext cx="173957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désagréable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2502" y="1822049"/>
            <a:ext cx="62388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laid</a:t>
            </a:r>
            <a:endParaRPr lang="fr-FR" sz="22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3528" y="1069287"/>
            <a:ext cx="1236236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mauvais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88679" y="1842938"/>
            <a:ext cx="529312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joli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96136" y="1069284"/>
            <a:ext cx="131478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ravissant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76256" y="1842938"/>
            <a:ext cx="1393330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splendide</a:t>
            </a:r>
            <a:endParaRPr lang="fr-FR" sz="2200" dirty="0">
              <a:solidFill>
                <a:prstClr val="black"/>
              </a:solidFill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62" y="97567"/>
            <a:ext cx="600811" cy="6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1854255" y="113420"/>
            <a:ext cx="7140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Classe les mots : les synonymes et les antonymes de l’adjectif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vilain </a:t>
            </a:r>
            <a:endParaRPr lang="fr-FR" sz="2400" b="1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71130" y="1064680"/>
            <a:ext cx="1284326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adorable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91880" y="1822048"/>
            <a:ext cx="1457450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répugnant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34783E-7 L 0.60972 0.407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86" y="20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6346E-6 L -0.13837 0.408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27" y="20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34783E-7 L 0.34722 0.4072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1" y="20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34783E-7 L -0.33177 0.4176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97" y="208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1.39685E-6 L 0.61701 0.366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51" y="182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011E-7 L 0.61163 0.3804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73" y="190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4172E-6 L -0.44063 0.4775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31" y="23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4172E-6 L -0.4698 0.3725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90" y="186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6346E-6 L -0.75729 0.5025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65" y="2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39685E-6 L 0.26614 0.4919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99" y="245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03" y="113419"/>
            <a:ext cx="604661" cy="586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855897"/>
              </p:ext>
            </p:extLst>
          </p:nvPr>
        </p:nvGraphicFramePr>
        <p:xfrm>
          <a:off x="202502" y="2400032"/>
          <a:ext cx="883399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8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5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Mots de sens contraire</a:t>
                      </a:r>
                      <a:r>
                        <a:rPr lang="fr-FR" sz="1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Mots de même</a:t>
                      </a:r>
                      <a:r>
                        <a:rPr lang="fr-FR" sz="18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sens ou de sens proche</a:t>
                      </a:r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79913" y="1038730"/>
            <a:ext cx="151216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apprécier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688958" y="1660538"/>
            <a:ext cx="1002197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adorer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8178" y="1642400"/>
            <a:ext cx="1205778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détester</a:t>
            </a:r>
            <a:endParaRPr lang="fr-FR" sz="22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78178" y="1064680"/>
            <a:ext cx="1205778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maudire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77" y="113420"/>
            <a:ext cx="595595" cy="60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1854255" y="113420"/>
            <a:ext cx="7140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Classe les mots : les synonymes et les antonymes de verbe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aimer </a:t>
            </a:r>
            <a:endParaRPr lang="fr-FR" sz="2400" b="1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60233" y="1048965"/>
            <a:ext cx="105964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raffoler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60733" y="1642401"/>
            <a:ext cx="750526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fr-FR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aïr </a:t>
            </a:r>
            <a:endParaRPr lang="fr-FR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4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67736E-6 L 0.0559 0.417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" y="208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2239E-6 L 0.22448 0.6091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15" y="30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37743E-6 L -0.05798 0.4218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9" y="210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08547E-7 L 0.05017 0.4048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20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77521E-8 L -0.24011 0.5164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14" y="258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9.62072E-7 L -0.06579 0.397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9" y="19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8" y="62202"/>
            <a:ext cx="642772" cy="616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1979712" y="148533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phrase en pièces détachées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013" y="69291"/>
            <a:ext cx="691221" cy="627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53648"/>
            <a:ext cx="8712968" cy="3245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407948" y="893515"/>
            <a:ext cx="13378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monstre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459477" y="893518"/>
            <a:ext cx="72908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652027" y="893519"/>
            <a:ext cx="60484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92433" y="882621"/>
            <a:ext cx="40689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084313" y="895272"/>
            <a:ext cx="9361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dents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380457" y="893517"/>
            <a:ext cx="11368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affreux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542953" y="882621"/>
            <a:ext cx="13378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oilues.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61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931679" y="96884"/>
            <a:ext cx="6992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 mots de sens contraire (les antonymes)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67544" y="707464"/>
            <a:ext cx="8676455" cy="3671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Lire un texte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Connaître les antonymes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Écrire des mots de sens contraire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Reconnaître les synonymes et les antonymes d’un mot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phrase en pièces détachées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882" y="780571"/>
            <a:ext cx="720074" cy="700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12" y="2263929"/>
            <a:ext cx="636609" cy="664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0928" y="1575855"/>
            <a:ext cx="695947" cy="634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414" y="3075806"/>
            <a:ext cx="683306" cy="655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068" y="3809671"/>
            <a:ext cx="633074" cy="568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234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91" y="4545340"/>
            <a:ext cx="601711" cy="42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043608" y="4545341"/>
            <a:ext cx="793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/>
              <a:t>Le monstre poilu</a:t>
            </a:r>
            <a:r>
              <a:rPr lang="fr-FR" dirty="0" smtClean="0"/>
              <a:t>, Henriette </a:t>
            </a:r>
            <a:r>
              <a:rPr lang="fr-FR" dirty="0" err="1" smtClean="0"/>
              <a:t>Bichonnier</a:t>
            </a:r>
            <a:r>
              <a:rPr lang="fr-FR" dirty="0" smtClean="0"/>
              <a:t>, </a:t>
            </a:r>
            <a:r>
              <a:rPr lang="fr-FR" dirty="0" err="1" smtClean="0"/>
              <a:t>Pef</a:t>
            </a:r>
            <a:r>
              <a:rPr lang="fr-FR" dirty="0" smtClean="0"/>
              <a:t>,  ©</a:t>
            </a:r>
            <a:r>
              <a:rPr lang="fr-FR" dirty="0" err="1" smtClean="0"/>
              <a:t>Editions</a:t>
            </a:r>
            <a:r>
              <a:rPr lang="fr-FR" dirty="0" smtClean="0"/>
              <a:t> Folio Cadet – Première lecture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84854" y="21026"/>
            <a:ext cx="87849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Au milieu d’une sombre forêt, dans une caverne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humide et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grise, vivait un monstre poilu. Il était laid ; il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avait une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tête énorme, directement posée sur deux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petits pieds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ridicules, ce qui l’empêchait de courir. Il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 pouvait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donc pas quitter sa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caverne. Il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avait aussi une grande bouche, deux petits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yeux glauques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et deux longs bras minces qui partaient de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ses oreilles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et qui lui permettaient d’attraper les souris.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monstre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avait des poils partout : au nez, aux pieds,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 dos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aux dents, aux yeux, et ailleurs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Ce monstre-là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rêvait de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manger des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gens. Tous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jours, il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 postait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sur le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seuil de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sa caverne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 disait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avec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des ricanements sinistres : « Le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premier qui passe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je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 mange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 »</a:t>
            </a:r>
          </a:p>
        </p:txBody>
      </p:sp>
    </p:spTree>
    <p:extLst>
      <p:ext uri="{BB962C8B-B14F-4D97-AF65-F5344CB8AC3E}">
        <p14:creationId xmlns:p14="http://schemas.microsoft.com/office/powerpoint/2010/main" val="203561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rts visuels : Le monstre poilu - Chabadou"/>
          <p:cNvSpPr>
            <a:spLocks noChangeAspect="1" noChangeArrowheads="1"/>
          </p:cNvSpPr>
          <p:nvPr/>
        </p:nvSpPr>
        <p:spPr bwMode="auto">
          <a:xfrm>
            <a:off x="155575" y="-108346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66" y="69385"/>
            <a:ext cx="590264" cy="61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1517280" y="202338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Des mots pour dire le contraire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-1" y="1437624"/>
            <a:ext cx="9071501" cy="3166710"/>
            <a:chOff x="-1" y="2375072"/>
            <a:chExt cx="9071501" cy="4222280"/>
          </a:xfrm>
        </p:grpSpPr>
        <p:sp>
          <p:nvSpPr>
            <p:cNvPr id="7" name="Rectangle 6"/>
            <p:cNvSpPr/>
            <p:nvPr/>
          </p:nvSpPr>
          <p:spPr>
            <a:xfrm>
              <a:off x="801230" y="2375075"/>
              <a:ext cx="3058851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dirty="0">
                  <a:latin typeface="Arial" panose="020B0604020202020204" pitchFamily="34" charset="0"/>
                  <a:cs typeface="Arial" panose="020B0604020202020204" pitchFamily="34" charset="0"/>
                </a:rPr>
                <a:t>une caverne </a:t>
              </a:r>
              <a:r>
                <a:rPr lang="fr-FR" sz="2400" b="1" dirty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humide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909189" y="2375072"/>
              <a:ext cx="2767104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une </a:t>
              </a:r>
              <a:r>
                <a:rPr lang="fr-FR" sz="2400" b="1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sombre  </a:t>
              </a:r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400" dirty="0">
                  <a:latin typeface="Arial" panose="020B0604020202020204" pitchFamily="34" charset="0"/>
                  <a:cs typeface="Arial" panose="020B0604020202020204" pitchFamily="34" charset="0"/>
                </a:rPr>
                <a:t>forêt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669540" y="4505623"/>
              <a:ext cx="3076483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dirty="0">
                  <a:latin typeface="Arial" panose="020B0604020202020204" pitchFamily="34" charset="0"/>
                  <a:cs typeface="Arial" panose="020B0604020202020204" pitchFamily="34" charset="0"/>
                </a:rPr>
                <a:t>u</a:t>
              </a:r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ne   </a:t>
              </a:r>
              <a:r>
                <a:rPr lang="fr-FR" sz="2400" b="1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grande</a:t>
              </a:r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bouche</a:t>
              </a:r>
              <a:endParaRPr lang="fr-F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1956" y="4517400"/>
              <a:ext cx="4097597" cy="615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eux   </a:t>
              </a:r>
              <a:r>
                <a:rPr lang="fr-FR" sz="2400" b="1" dirty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longs</a:t>
              </a:r>
              <a:r>
                <a:rPr lang="fr-FR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bras  </a:t>
              </a:r>
              <a:r>
                <a:rPr lang="fr-FR" sz="2400" b="1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minces</a:t>
              </a:r>
              <a:r>
                <a:rPr lang="fr-FR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fr-FR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2852936"/>
              <a:ext cx="9049243" cy="1148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57" y="5157192"/>
              <a:ext cx="9049243" cy="1148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4283968" y="2375073"/>
              <a:ext cx="936104" cy="42222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606048" y="901201"/>
            <a:ext cx="115764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sèche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123728" y="901201"/>
            <a:ext cx="122413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petite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577334" y="902689"/>
            <a:ext cx="1226914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claire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165302" y="901198"/>
            <a:ext cx="117316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courts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042823" y="911879"/>
            <a:ext cx="1177249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épais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6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14524E-6 L 0.22118 0.112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9" y="5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14524E-6 L 0.46077 0.416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38" y="208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55134E-6 L -0.12326 0.425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63" y="212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1258E-6 L 0.11076 0.1019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8" y="5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14524E-6 L -0.67066 0.416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42" y="208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4070" y="3435846"/>
            <a:ext cx="8404365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fr-FR" sz="24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antonymes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sont des mots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sens contraire.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adjectifs : </a:t>
            </a:r>
            <a:r>
              <a:rPr lang="fr-FR" sz="24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mince / épais</a:t>
            </a:r>
            <a:endParaRPr lang="fr-FR" sz="24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2761795" y="869582"/>
            <a:ext cx="3353312" cy="1829193"/>
            <a:chOff x="753802" y="1340767"/>
            <a:chExt cx="3353312" cy="2438924"/>
          </a:xfrm>
        </p:grpSpPr>
        <p:grpSp>
          <p:nvGrpSpPr>
            <p:cNvPr id="4" name="Groupe 3"/>
            <p:cNvGrpSpPr/>
            <p:nvPr/>
          </p:nvGrpSpPr>
          <p:grpSpPr>
            <a:xfrm>
              <a:off x="755576" y="1340767"/>
              <a:ext cx="3351538" cy="615553"/>
              <a:chOff x="916011" y="1340768"/>
              <a:chExt cx="3351538" cy="615553"/>
            </a:xfrm>
          </p:grpSpPr>
          <p:sp>
            <p:nvSpPr>
              <p:cNvPr id="17" name="ZoneTexte 16"/>
              <p:cNvSpPr txBox="1"/>
              <p:nvPr/>
            </p:nvSpPr>
            <p:spPr>
              <a:xfrm>
                <a:off x="916011" y="1340768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humide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ZoneTexte 17"/>
              <p:cNvSpPr txBox="1"/>
              <p:nvPr/>
            </p:nvSpPr>
            <p:spPr>
              <a:xfrm>
                <a:off x="2915816" y="1340768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sèche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9" name="Connecteur droit avec flèche 18"/>
              <p:cNvCxnSpPr>
                <a:stCxn id="17" idx="3"/>
                <a:endCxn id="18" idx="1"/>
              </p:cNvCxnSpPr>
              <p:nvPr/>
            </p:nvCxnSpPr>
            <p:spPr>
              <a:xfrm>
                <a:off x="2267744" y="1648545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e 4"/>
            <p:cNvGrpSpPr/>
            <p:nvPr/>
          </p:nvGrpSpPr>
          <p:grpSpPr>
            <a:xfrm>
              <a:off x="753803" y="1893502"/>
              <a:ext cx="3353311" cy="615553"/>
              <a:chOff x="914238" y="1893503"/>
              <a:chExt cx="3353311" cy="615553"/>
            </a:xfrm>
          </p:grpSpPr>
          <p:sp>
            <p:nvSpPr>
              <p:cNvPr id="14" name="ZoneTexte 13"/>
              <p:cNvSpPr txBox="1"/>
              <p:nvPr/>
            </p:nvSpPr>
            <p:spPr>
              <a:xfrm>
                <a:off x="914238" y="1893503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sombre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ZoneTexte 14"/>
              <p:cNvSpPr txBox="1"/>
              <p:nvPr/>
            </p:nvSpPr>
            <p:spPr>
              <a:xfrm>
                <a:off x="2915816" y="1893503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clair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" name="Connecteur droit avec flèche 15"/>
              <p:cNvCxnSpPr/>
              <p:nvPr/>
            </p:nvCxnSpPr>
            <p:spPr>
              <a:xfrm>
                <a:off x="2287901" y="2124335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e 5"/>
            <p:cNvGrpSpPr/>
            <p:nvPr/>
          </p:nvGrpSpPr>
          <p:grpSpPr>
            <a:xfrm>
              <a:off x="753802" y="2539340"/>
              <a:ext cx="3353312" cy="615553"/>
              <a:chOff x="914237" y="2539341"/>
              <a:chExt cx="3353312" cy="615553"/>
            </a:xfrm>
          </p:grpSpPr>
          <p:sp>
            <p:nvSpPr>
              <p:cNvPr id="11" name="ZoneTexte 10"/>
              <p:cNvSpPr txBox="1"/>
              <p:nvPr/>
            </p:nvSpPr>
            <p:spPr>
              <a:xfrm>
                <a:off x="2915816" y="2539341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court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ZoneTexte 11"/>
              <p:cNvSpPr txBox="1"/>
              <p:nvPr/>
            </p:nvSpPr>
            <p:spPr>
              <a:xfrm>
                <a:off x="914237" y="2539341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long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3" name="Connecteur droit avec flèche 12"/>
              <p:cNvCxnSpPr/>
              <p:nvPr/>
            </p:nvCxnSpPr>
            <p:spPr>
              <a:xfrm>
                <a:off x="2273273" y="2776831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e 6"/>
            <p:cNvGrpSpPr/>
            <p:nvPr/>
          </p:nvGrpSpPr>
          <p:grpSpPr>
            <a:xfrm>
              <a:off x="755720" y="3164136"/>
              <a:ext cx="3351393" cy="615555"/>
              <a:chOff x="916155" y="3284983"/>
              <a:chExt cx="3351393" cy="615555"/>
            </a:xfrm>
          </p:grpSpPr>
          <p:sp>
            <p:nvSpPr>
              <p:cNvPr id="8" name="ZoneTexte 7"/>
              <p:cNvSpPr txBox="1"/>
              <p:nvPr/>
            </p:nvSpPr>
            <p:spPr>
              <a:xfrm>
                <a:off x="916155" y="3284984"/>
                <a:ext cx="1351733" cy="615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mince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ZoneTexte 8"/>
              <p:cNvSpPr txBox="1"/>
              <p:nvPr/>
            </p:nvSpPr>
            <p:spPr>
              <a:xfrm>
                <a:off x="2915815" y="3284983"/>
                <a:ext cx="1351733" cy="615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épais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" name="Connecteur droit avec flèche 9"/>
              <p:cNvCxnSpPr/>
              <p:nvPr/>
            </p:nvCxnSpPr>
            <p:spPr>
              <a:xfrm>
                <a:off x="2273273" y="3511100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ZoneTexte 19"/>
          <p:cNvSpPr txBox="1"/>
          <p:nvPr/>
        </p:nvSpPr>
        <p:spPr>
          <a:xfrm>
            <a:off x="2434491" y="2787034"/>
            <a:ext cx="4209089" cy="4308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Des adjectifs </a:t>
            </a:r>
            <a:r>
              <a:rPr lang="fr-FR" sz="22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antonymes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535516" y="174430"/>
            <a:ext cx="6640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 adjectifs antonymes</a:t>
            </a:r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66" y="69385"/>
            <a:ext cx="760634" cy="70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980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169449"/>
            <a:ext cx="648071" cy="610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500290" y="169450"/>
            <a:ext cx="6640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Relie les verbes antonymes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36416" y="1469761"/>
            <a:ext cx="1890740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ousser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rendre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bâtir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huchoter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commencer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09032" y="1450196"/>
            <a:ext cx="1728192" cy="28623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erminer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étruire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rier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irer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lâcher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116944" y="780071"/>
            <a:ext cx="1220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verbe</a:t>
            </a:r>
            <a:endParaRPr lang="fr-FR" sz="2400" b="1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68" y="170263"/>
            <a:ext cx="630541" cy="619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2466470" y="4540543"/>
            <a:ext cx="4209089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Des verbes </a:t>
            </a:r>
            <a:r>
              <a:rPr lang="fr-FR" sz="22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antonymes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48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987824" y="748201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Noms communs</a:t>
            </a:r>
            <a:endParaRPr lang="fr-FR" sz="2400" b="1" dirty="0">
              <a:solidFill>
                <a:srgbClr val="00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52625" y="1433281"/>
            <a:ext cx="2736303" cy="2862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 ami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 cri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 commencement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construction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montée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612316" y="1443159"/>
            <a:ext cx="3200044" cy="28623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fin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descente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 chuchotement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 ennemi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destruction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144381" y="4476525"/>
            <a:ext cx="444294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Des noms communs </a:t>
            </a:r>
            <a:r>
              <a:rPr lang="fr-FR" sz="22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antonymes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73" y="113419"/>
            <a:ext cx="631052" cy="625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1500290" y="277477"/>
            <a:ext cx="6640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Relie les noms communs antonymes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8" y="113420"/>
            <a:ext cx="613982" cy="63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00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" y="3435846"/>
            <a:ext cx="91440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 </a:t>
            </a:r>
            <a:r>
              <a:rPr lang="fr-FR" sz="20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antonymes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sont des mots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sens contraire. Ils appartiennent à la </a:t>
            </a:r>
            <a:r>
              <a:rPr lang="fr-FR" sz="20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même classe grammaticale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 noms communs: 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commencement / fin</a:t>
            </a:r>
            <a:endParaRPr lang="fr-FR" sz="20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verbes : 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pousser </a:t>
            </a:r>
            <a:r>
              <a:rPr lang="fr-FR" sz="2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tirer</a:t>
            </a:r>
            <a:endParaRPr lang="fr-FR" sz="20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adjectifs : </a:t>
            </a:r>
            <a:r>
              <a:rPr lang="fr-FR" sz="20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mince / épais</a:t>
            </a:r>
            <a:endParaRPr lang="fr-FR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66491"/>
            <a:ext cx="648073" cy="584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1535517" y="25800"/>
            <a:ext cx="6640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 antonymes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4660063" y="592793"/>
            <a:ext cx="4360377" cy="1326548"/>
            <a:chOff x="4660063" y="929052"/>
            <a:chExt cx="4360377" cy="1768730"/>
          </a:xfrm>
        </p:grpSpPr>
        <p:grpSp>
          <p:nvGrpSpPr>
            <p:cNvPr id="27" name="Groupe 26"/>
            <p:cNvGrpSpPr/>
            <p:nvPr/>
          </p:nvGrpSpPr>
          <p:grpSpPr>
            <a:xfrm>
              <a:off x="4981422" y="929052"/>
              <a:ext cx="3717658" cy="615553"/>
              <a:chOff x="916011" y="1340768"/>
              <a:chExt cx="3717658" cy="615553"/>
            </a:xfrm>
          </p:grpSpPr>
          <p:sp>
            <p:nvSpPr>
              <p:cNvPr id="28" name="ZoneTexte 27"/>
              <p:cNvSpPr txBox="1"/>
              <p:nvPr/>
            </p:nvSpPr>
            <p:spPr>
              <a:xfrm>
                <a:off x="916011" y="1340768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monter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ZoneTexte 28"/>
              <p:cNvSpPr txBox="1"/>
              <p:nvPr/>
            </p:nvSpPr>
            <p:spPr>
              <a:xfrm>
                <a:off x="2915816" y="1340768"/>
                <a:ext cx="171785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descendre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0" name="Connecteur droit avec flèche 29"/>
              <p:cNvCxnSpPr>
                <a:stCxn id="28" idx="3"/>
                <a:endCxn id="29" idx="1"/>
              </p:cNvCxnSpPr>
              <p:nvPr/>
            </p:nvCxnSpPr>
            <p:spPr>
              <a:xfrm>
                <a:off x="2267744" y="1648545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e 30"/>
            <p:cNvGrpSpPr/>
            <p:nvPr/>
          </p:nvGrpSpPr>
          <p:grpSpPr>
            <a:xfrm>
              <a:off x="4870758" y="1472389"/>
              <a:ext cx="3938985" cy="615553"/>
              <a:chOff x="684930" y="1893503"/>
              <a:chExt cx="3938985" cy="615553"/>
            </a:xfrm>
          </p:grpSpPr>
          <p:sp>
            <p:nvSpPr>
              <p:cNvPr id="32" name="ZoneTexte 31"/>
              <p:cNvSpPr txBox="1"/>
              <p:nvPr/>
            </p:nvSpPr>
            <p:spPr>
              <a:xfrm>
                <a:off x="684930" y="1893503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crier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ZoneTexte 32"/>
              <p:cNvSpPr txBox="1"/>
              <p:nvPr/>
            </p:nvSpPr>
            <p:spPr>
              <a:xfrm>
                <a:off x="2341114" y="1893503"/>
                <a:ext cx="2282801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chuchoter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4" name="Connecteur droit avec flèche 33"/>
              <p:cNvCxnSpPr/>
              <p:nvPr/>
            </p:nvCxnSpPr>
            <p:spPr>
              <a:xfrm>
                <a:off x="1693042" y="2124335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ZoneTexte 45"/>
            <p:cNvSpPr txBox="1"/>
            <p:nvPr/>
          </p:nvSpPr>
          <p:spPr>
            <a:xfrm>
              <a:off x="4660063" y="2123266"/>
              <a:ext cx="4360377" cy="57451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Des verbes </a:t>
              </a:r>
              <a:r>
                <a:rPr lang="fr-FR" sz="2200" b="1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antonymes</a:t>
              </a:r>
              <a:endParaRPr lang="fr-FR" sz="2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43965" y="831650"/>
            <a:ext cx="4209089" cy="2279870"/>
            <a:chOff x="43964" y="1108866"/>
            <a:chExt cx="4209089" cy="3039826"/>
          </a:xfrm>
        </p:grpSpPr>
        <p:grpSp>
          <p:nvGrpSpPr>
            <p:cNvPr id="45" name="Groupe 44"/>
            <p:cNvGrpSpPr/>
            <p:nvPr/>
          </p:nvGrpSpPr>
          <p:grpSpPr>
            <a:xfrm>
              <a:off x="450809" y="1108866"/>
              <a:ext cx="3353312" cy="2438924"/>
              <a:chOff x="753802" y="1340767"/>
              <a:chExt cx="3353312" cy="2438924"/>
            </a:xfrm>
          </p:grpSpPr>
          <p:grpSp>
            <p:nvGrpSpPr>
              <p:cNvPr id="23" name="Groupe 22"/>
              <p:cNvGrpSpPr/>
              <p:nvPr/>
            </p:nvGrpSpPr>
            <p:grpSpPr>
              <a:xfrm>
                <a:off x="755576" y="1340767"/>
                <a:ext cx="3351538" cy="615553"/>
                <a:chOff x="916011" y="1340768"/>
                <a:chExt cx="3351538" cy="615553"/>
              </a:xfrm>
            </p:grpSpPr>
            <p:sp>
              <p:nvSpPr>
                <p:cNvPr id="10" name="ZoneTexte 9"/>
                <p:cNvSpPr txBox="1"/>
                <p:nvPr/>
              </p:nvSpPr>
              <p:spPr>
                <a:xfrm>
                  <a:off x="916011" y="1340768"/>
                  <a:ext cx="1351733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humide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" name="ZoneTexte 10"/>
                <p:cNvSpPr txBox="1"/>
                <p:nvPr/>
              </p:nvSpPr>
              <p:spPr>
                <a:xfrm>
                  <a:off x="2915816" y="1340768"/>
                  <a:ext cx="1351733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sèche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9" name="Connecteur droit avec flèche 18"/>
                <p:cNvCxnSpPr>
                  <a:stCxn id="10" idx="3"/>
                  <a:endCxn id="11" idx="1"/>
                </p:cNvCxnSpPr>
                <p:nvPr/>
              </p:nvCxnSpPr>
              <p:spPr>
                <a:xfrm>
                  <a:off x="2267744" y="1648545"/>
                  <a:ext cx="648072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Groupe 23"/>
              <p:cNvGrpSpPr/>
              <p:nvPr/>
            </p:nvGrpSpPr>
            <p:grpSpPr>
              <a:xfrm>
                <a:off x="753803" y="1893502"/>
                <a:ext cx="3353311" cy="615553"/>
                <a:chOff x="914238" y="1893503"/>
                <a:chExt cx="3353311" cy="615553"/>
              </a:xfrm>
            </p:grpSpPr>
            <p:sp>
              <p:nvSpPr>
                <p:cNvPr id="15" name="ZoneTexte 14"/>
                <p:cNvSpPr txBox="1"/>
                <p:nvPr/>
              </p:nvSpPr>
              <p:spPr>
                <a:xfrm>
                  <a:off x="914238" y="1893503"/>
                  <a:ext cx="1351733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sombre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ZoneTexte 15"/>
                <p:cNvSpPr txBox="1"/>
                <p:nvPr/>
              </p:nvSpPr>
              <p:spPr>
                <a:xfrm>
                  <a:off x="2915816" y="1893503"/>
                  <a:ext cx="1351733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clair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0" name="Connecteur droit avec flèche 19"/>
                <p:cNvCxnSpPr/>
                <p:nvPr/>
              </p:nvCxnSpPr>
              <p:spPr>
                <a:xfrm>
                  <a:off x="2287901" y="2124335"/>
                  <a:ext cx="648072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e 24"/>
              <p:cNvGrpSpPr/>
              <p:nvPr/>
            </p:nvGrpSpPr>
            <p:grpSpPr>
              <a:xfrm>
                <a:off x="753802" y="2539340"/>
                <a:ext cx="3353312" cy="615553"/>
                <a:chOff x="914237" y="2539341"/>
                <a:chExt cx="3353312" cy="615553"/>
              </a:xfrm>
            </p:grpSpPr>
            <p:sp>
              <p:nvSpPr>
                <p:cNvPr id="12" name="ZoneTexte 11"/>
                <p:cNvSpPr txBox="1"/>
                <p:nvPr/>
              </p:nvSpPr>
              <p:spPr>
                <a:xfrm>
                  <a:off x="2915816" y="2539341"/>
                  <a:ext cx="1351733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court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" name="ZoneTexte 12"/>
                <p:cNvSpPr txBox="1"/>
                <p:nvPr/>
              </p:nvSpPr>
              <p:spPr>
                <a:xfrm>
                  <a:off x="914237" y="2539341"/>
                  <a:ext cx="1351733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long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1" name="Connecteur droit avec flèche 20"/>
                <p:cNvCxnSpPr/>
                <p:nvPr/>
              </p:nvCxnSpPr>
              <p:spPr>
                <a:xfrm>
                  <a:off x="2273273" y="2776831"/>
                  <a:ext cx="648072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e 25"/>
              <p:cNvGrpSpPr/>
              <p:nvPr/>
            </p:nvGrpSpPr>
            <p:grpSpPr>
              <a:xfrm>
                <a:off x="755720" y="3164136"/>
                <a:ext cx="3351393" cy="615555"/>
                <a:chOff x="916155" y="3284983"/>
                <a:chExt cx="3351393" cy="615555"/>
              </a:xfrm>
            </p:grpSpPr>
            <p:sp>
              <p:nvSpPr>
                <p:cNvPr id="14" name="ZoneTexte 13"/>
                <p:cNvSpPr txBox="1"/>
                <p:nvPr/>
              </p:nvSpPr>
              <p:spPr>
                <a:xfrm>
                  <a:off x="916155" y="3284984"/>
                  <a:ext cx="1351733" cy="615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mince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" name="ZoneTexte 16"/>
                <p:cNvSpPr txBox="1"/>
                <p:nvPr/>
              </p:nvSpPr>
              <p:spPr>
                <a:xfrm>
                  <a:off x="2915815" y="3284983"/>
                  <a:ext cx="1351733" cy="615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24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épais</a:t>
                  </a:r>
                  <a:endParaRPr lang="fr-FR" sz="24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2" name="Connecteur droit avec flèche 21"/>
                <p:cNvCxnSpPr/>
                <p:nvPr/>
              </p:nvCxnSpPr>
              <p:spPr>
                <a:xfrm>
                  <a:off x="2273273" y="3511100"/>
                  <a:ext cx="648072" cy="0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7" name="ZoneTexte 46"/>
            <p:cNvSpPr txBox="1"/>
            <p:nvPr/>
          </p:nvSpPr>
          <p:spPr>
            <a:xfrm>
              <a:off x="43964" y="3574176"/>
              <a:ext cx="4209089" cy="57451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Des adjectifs </a:t>
              </a:r>
              <a:r>
                <a:rPr lang="fr-FR" sz="2200" b="1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antonymes</a:t>
              </a:r>
              <a:endParaRPr lang="fr-FR" sz="2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4611856" y="2098612"/>
            <a:ext cx="4408585" cy="1211749"/>
            <a:chOff x="4611855" y="2990428"/>
            <a:chExt cx="4408585" cy="1615664"/>
          </a:xfrm>
        </p:grpSpPr>
        <p:grpSp>
          <p:nvGrpSpPr>
            <p:cNvPr id="35" name="Groupe 34"/>
            <p:cNvGrpSpPr/>
            <p:nvPr/>
          </p:nvGrpSpPr>
          <p:grpSpPr>
            <a:xfrm>
              <a:off x="4611855" y="2990428"/>
              <a:ext cx="4281242" cy="615553"/>
              <a:chOff x="271695" y="2539341"/>
              <a:chExt cx="4281242" cy="615553"/>
            </a:xfrm>
          </p:grpSpPr>
          <p:sp>
            <p:nvSpPr>
              <p:cNvPr id="36" name="ZoneTexte 35"/>
              <p:cNvSpPr txBox="1"/>
              <p:nvPr/>
            </p:nvSpPr>
            <p:spPr>
              <a:xfrm>
                <a:off x="2752120" y="2539341"/>
                <a:ext cx="1800817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destruction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ZoneTexte 36"/>
              <p:cNvSpPr txBox="1"/>
              <p:nvPr/>
            </p:nvSpPr>
            <p:spPr>
              <a:xfrm>
                <a:off x="271695" y="2539341"/>
                <a:ext cx="1994276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construction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8" name="Connecteur droit avec flèche 37"/>
              <p:cNvCxnSpPr/>
              <p:nvPr/>
            </p:nvCxnSpPr>
            <p:spPr>
              <a:xfrm>
                <a:off x="2176056" y="2776831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e 38"/>
            <p:cNvGrpSpPr/>
            <p:nvPr/>
          </p:nvGrpSpPr>
          <p:grpSpPr>
            <a:xfrm>
              <a:off x="4733766" y="3452093"/>
              <a:ext cx="4212969" cy="615553"/>
              <a:chOff x="54579" y="3284983"/>
              <a:chExt cx="4212969" cy="615553"/>
            </a:xfrm>
          </p:grpSpPr>
          <p:sp>
            <p:nvSpPr>
              <p:cNvPr id="40" name="ZoneTexte 39"/>
              <p:cNvSpPr txBox="1"/>
              <p:nvPr/>
            </p:nvSpPr>
            <p:spPr>
              <a:xfrm>
                <a:off x="54579" y="3284984"/>
                <a:ext cx="2474807" cy="61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commencement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ZoneTexte 40"/>
              <p:cNvSpPr txBox="1"/>
              <p:nvPr/>
            </p:nvSpPr>
            <p:spPr>
              <a:xfrm>
                <a:off x="2915815" y="3284983"/>
                <a:ext cx="1351733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fin</a:t>
                </a:r>
                <a:endParaRPr lang="fr-FR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2" name="Connecteur droit avec flèche 41"/>
              <p:cNvCxnSpPr/>
              <p:nvPr/>
            </p:nvCxnSpPr>
            <p:spPr>
              <a:xfrm>
                <a:off x="2529386" y="3540797"/>
                <a:ext cx="648072" cy="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ZoneTexte 42"/>
            <p:cNvSpPr txBox="1"/>
            <p:nvPr/>
          </p:nvSpPr>
          <p:spPr>
            <a:xfrm>
              <a:off x="4660063" y="4031576"/>
              <a:ext cx="4360377" cy="57451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Des noms communs </a:t>
              </a:r>
              <a:r>
                <a:rPr lang="fr-FR" sz="2200" b="1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antonymes</a:t>
              </a:r>
              <a:endParaRPr lang="fr-FR" sz="2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142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6491"/>
            <a:ext cx="648072" cy="603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535517" y="189573"/>
            <a:ext cx="6640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Trouve le contraire de chaque adjectif en bleu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55761" y="3854546"/>
            <a:ext cx="2894860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 paquet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léger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91069" y="2138279"/>
            <a:ext cx="3744936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petite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/ énorme /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ancienne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35817" y="2748972"/>
            <a:ext cx="3916457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calme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hargneux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/ peureux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40857" y="3324132"/>
            <a:ext cx="4035079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dégoutants / déchirés / usés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32026" y="3854547"/>
            <a:ext cx="2561920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gros / petit / lourd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423393" y="3912256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946545" y="4258505"/>
            <a:ext cx="9717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bâclé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946544" y="3382168"/>
            <a:ext cx="1518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ancienne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791809" y="2746523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hargneux</a:t>
            </a:r>
            <a:endParaRPr lang="fr-FR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655553" y="4604754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dégoutants</a:t>
            </a:r>
            <a:endParaRPr lang="fr-FR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265825" y="4951002"/>
            <a:ext cx="9525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lourd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4974" y="947941"/>
            <a:ext cx="3128894" cy="461665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chanson </a:t>
            </a:r>
            <a:r>
              <a:rPr lang="fr-FR" sz="24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gaie</a:t>
            </a: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4975" y="1564943"/>
            <a:ext cx="2969083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travail </a:t>
            </a:r>
            <a:r>
              <a:rPr lang="fr-FR" sz="24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soigné</a:t>
            </a: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4975" y="2138279"/>
            <a:ext cx="3296095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maison </a:t>
            </a:r>
            <a:r>
              <a:rPr lang="fr-FR" sz="2400" b="1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neuve</a:t>
            </a: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5761" y="2748972"/>
            <a:ext cx="2712602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chien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gentil</a:t>
            </a: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4975" y="3324460"/>
            <a:ext cx="3961341" cy="461665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vêtements </a:t>
            </a:r>
            <a:r>
              <a:rPr lang="fr-FR" sz="24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propres</a:t>
            </a:r>
            <a:r>
              <a:rPr lang="fr-F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64057" y="1586832"/>
            <a:ext cx="35557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bâclé / malade / terminé </a:t>
            </a:r>
            <a:endParaRPr lang="fr-FR" dirty="0"/>
          </a:p>
        </p:txBody>
      </p:sp>
      <p:sp>
        <p:nvSpPr>
          <p:cNvPr id="29" name="Rectangle 28"/>
          <p:cNvSpPr/>
          <p:nvPr/>
        </p:nvSpPr>
        <p:spPr>
          <a:xfrm>
            <a:off x="3289681" y="924504"/>
            <a:ext cx="3350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joyeuse / triste / longue</a:t>
            </a:r>
          </a:p>
        </p:txBody>
      </p:sp>
    </p:spTree>
    <p:extLst>
      <p:ext uri="{BB962C8B-B14F-4D97-AF65-F5344CB8AC3E}">
        <p14:creationId xmlns:p14="http://schemas.microsoft.com/office/powerpoint/2010/main" val="159020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8982E-6 L -0.77778 -0.581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89" y="-290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12928E-6 L -0.73541 -0.5189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71" y="-2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6066E-6 L -0.71024 -0.2523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521" y="-12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85344E-6 L -0.75104 -0.0086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52" y="-4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05461E-7 L -0.60938 -0.2607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69" y="-130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42487E-6 L -0.65989 -0.2132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3" y="-10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  <p:bldP spid="23" grpId="0"/>
      <p:bldP spid="24" grpId="0"/>
      <p:bldP spid="28" grpId="0"/>
      <p:bldP spid="28" grpId="1"/>
      <p:bldP spid="2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604</Words>
  <Application>Microsoft Office PowerPoint</Application>
  <PresentationFormat>Affichage à l'écran (16:9)</PresentationFormat>
  <Paragraphs>189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Hewlett-Packard Company</dc:creator>
  <cp:lastModifiedBy>ANNE SZYMCZAK</cp:lastModifiedBy>
  <cp:revision>84</cp:revision>
  <dcterms:created xsi:type="dcterms:W3CDTF">2020-04-17T11:56:44Z</dcterms:created>
  <dcterms:modified xsi:type="dcterms:W3CDTF">2020-04-29T16:13:30Z</dcterms:modified>
</cp:coreProperties>
</file>