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3" r:id="rId4"/>
    <p:sldId id="300" r:id="rId5"/>
    <p:sldId id="377" r:id="rId6"/>
    <p:sldId id="385" r:id="rId7"/>
    <p:sldId id="307" r:id="rId8"/>
    <p:sldId id="360" r:id="rId9"/>
    <p:sldId id="380" r:id="rId10"/>
    <p:sldId id="384" r:id="rId11"/>
    <p:sldId id="372" r:id="rId12"/>
    <p:sldId id="373" r:id="rId13"/>
    <p:sldId id="381" r:id="rId14"/>
    <p:sldId id="386" r:id="rId15"/>
    <p:sldId id="362" r:id="rId16"/>
    <p:sldId id="363" r:id="rId17"/>
    <p:sldId id="379" r:id="rId18"/>
    <p:sldId id="387" r:id="rId19"/>
    <p:sldId id="365" r:id="rId20"/>
    <p:sldId id="366" r:id="rId21"/>
    <p:sldId id="371" r:id="rId22"/>
    <p:sldId id="375" r:id="rId23"/>
    <p:sldId id="388" r:id="rId24"/>
    <p:sldId id="309" r:id="rId25"/>
    <p:sldId id="383" r:id="rId26"/>
    <p:sldId id="310" r:id="rId27"/>
    <p:sldId id="348" r:id="rId28"/>
    <p:sldId id="349" r:id="rId29"/>
    <p:sldId id="397" r:id="rId30"/>
    <p:sldId id="398" r:id="rId31"/>
    <p:sldId id="391" r:id="rId32"/>
    <p:sldId id="392" r:id="rId33"/>
    <p:sldId id="393" r:id="rId34"/>
    <p:sldId id="394" r:id="rId35"/>
    <p:sldId id="395" r:id="rId36"/>
    <p:sldId id="396" r:id="rId37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82306" autoAdjust="0"/>
  </p:normalViewPr>
  <p:slideViewPr>
    <p:cSldViewPr>
      <p:cViewPr>
        <p:scale>
          <a:sx n="90" d="100"/>
          <a:sy n="90" d="100"/>
        </p:scale>
        <p:origin x="-130" y="5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8568E-A6E8-496B-BA17-8F7C1586BD54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B02B3E-263C-4B3B-A8A3-143DC8B809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289E8B55-25C2-4C3A-8BA2-86C18F5A6F63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3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FE97151A-698E-4814-854F-5A2105C8E214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12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08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FF1CE0C5-7244-4533-8ABC-3F78556AA3A5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13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892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FF1CE0C5-7244-4533-8ABC-3F78556AA3A5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14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89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BB1F568D-5819-4A40-8CF6-1FB93CEE203E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15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55A3033F-38CC-4F86-933C-D575DF92ED16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16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137C2277-6743-4054-BDE4-D99ABA64E171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17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74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137C2277-6743-4054-BDE4-D99ABA64E171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18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74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E6570C3D-3005-4A54-8BD0-4858C83B4DFE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19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D2B781B3-7CC9-4A2F-B96A-DD757CA3968F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20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588B6217-5214-459A-87E0-D0F1C2ACEF9D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22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r>
              <a:rPr lang="fr-FR" sz="1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Oi</a:t>
            </a:r>
            <a:r>
              <a:rPr lang="fr-FR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lang="fr-FR" sz="1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ui</a:t>
            </a:r>
            <a:r>
              <a:rPr lang="fr-FR" sz="1800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 semaine dernière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56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AEFE69D1-4CB8-4E34-824F-EE741270C998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4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588B6217-5214-459A-87E0-D0F1C2ACEF9D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23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r>
              <a:rPr lang="fr-FR" sz="1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Oi</a:t>
            </a:r>
            <a:r>
              <a:rPr lang="fr-FR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lang="fr-FR" sz="1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ui</a:t>
            </a:r>
            <a:r>
              <a:rPr lang="fr-FR" sz="1800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 semaine dernière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567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88315239-6BB8-4AE3-8BEF-D7DA46E6DB82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28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9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88315239-6BB8-4AE3-8BEF-D7DA46E6DB82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30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9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ces petites phrases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FBC-49CD-4E89-8D93-7A35A3219B5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0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ces petites phrases </a:t>
            </a:r>
            <a:r>
              <a:rPr lang="fr-FR" dirty="0" smtClean="0">
                <a:effectLst/>
              </a:rPr>
              <a:t>: </a:t>
            </a:r>
            <a:br>
              <a:rPr lang="fr-FR" dirty="0" smtClean="0">
                <a:effectLst/>
              </a:rPr>
            </a:br>
            <a:r>
              <a:rPr lang="fr-FR" i="1" dirty="0" smtClean="0"/>
              <a:t>Question </a:t>
            </a:r>
            <a:r>
              <a:rPr lang="fr-FR" dirty="0" smtClean="0"/>
              <a:t>: </a:t>
            </a:r>
            <a:r>
              <a:rPr lang="fr-FR" dirty="0" smtClean="0">
                <a:effectLst/>
              </a:rPr>
              <a:t> S'agit-il du passé (hier) du présent (aujourd’hui) ou du futur (demain) 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FBC-49CD-4E89-8D93-7A35A3219B5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0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Repérage des verbes conjugués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Repérage des sujets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Affirmation sur la marque de la troisième personne du singulier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FBC-49CD-4E89-8D93-7A35A3219B5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0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Verbe au repos/ Verbe qui travaille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FBC-49CD-4E89-8D93-7A35A3219B5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0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Ecrire les phrases à l’imparfait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Repérage du radical et de la terminaison.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FBC-49CD-4E89-8D93-7A35A3219B5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8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002AFFFD-CB60-45EC-A83C-4AE6B4AAB25A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5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67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002AFFFD-CB60-45EC-A83C-4AE6B4AAB25A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6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67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FE97151A-698E-4814-854F-5A2105C8E214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7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9ACCB38A-1BBC-4DCF-8399-5CF0E84FB0F4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8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96602120-87E0-4B81-824E-1DDD3DB7B07B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9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58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96602120-87E0-4B81-824E-1DDD3DB7B07B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10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58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extShape 1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defRPr/>
            </a:pPr>
            <a:fld id="{FE97151A-698E-4814-854F-5A2105C8E214}" type="slidenum">
              <a:rPr lang="fr-F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 Unicode MS"/>
                <a:cs typeface="Arial" charset="0"/>
              </a:rPr>
              <a:pPr algn="r">
                <a:defRPr/>
              </a:pPr>
              <a:t>11</a:t>
            </a:fld>
            <a:endParaRPr lang="fr-FR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/>
        <p:txBody>
          <a:bodyPr lIns="0" tIns="0" rIns="0" bIns="0"/>
          <a:lstStyle/>
          <a:p>
            <a:pPr eaLnBrk="1" hangingPunct="1">
              <a:defRPr/>
            </a:pPr>
            <a:endParaRPr lang="fr-FR" sz="1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1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DD0A-7D12-4FD2-88C0-3D8C9EECFCFB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EF70-C4FE-4E1D-9427-D5486AE92C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8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BCB8-96D3-414A-AB8C-65653E0FD917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077C-DA75-407E-B454-37174145D8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1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8B21-C30D-4451-BD4C-25B576B5DFA4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FD38-478B-4AC8-B03B-1E6381B21A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78FC-FA39-493D-8F6E-175872538F54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C217-3117-4894-8271-35003311DB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44F0-FA1C-44A3-83C7-5F66B4BD97E2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3A60-5C97-44F3-8369-63D8F6F32E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2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FEB2-F6A5-473B-A1B7-80FD5426E4A4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5BC3-E062-4048-BC9B-57EA6BF846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7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3129-E4AB-4984-BBDC-CCAD4AF83CD6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B347-87BB-48BB-9D16-374F9E1536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5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3BF3-114C-405D-A6D4-3A66994FDCD0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687D-B556-4BB7-9289-D97C06BF2B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89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C426-5F46-40EB-BE43-69C5215C6D38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CD3C-9D17-438B-8C0B-ED266C6CC9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AF23-73B2-4429-ACBB-F4774A43BBB2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F4B3-B066-49A6-AB27-26F2D2772E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1ECD-B570-4A52-87B3-E22076420FFF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F276-C565-489E-B2C3-1545583F94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6BDA2-EF30-4357-BE54-DDBB4A5B8776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741CF-D9D7-43CF-B441-27BC0C8C6A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628650" y="1543050"/>
            <a:ext cx="7032625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la couleur du poussin </a:t>
            </a:r>
          </a:p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546" name="CustomShape 2"/>
          <p:cNvSpPr/>
          <p:nvPr/>
        </p:nvSpPr>
        <p:spPr>
          <a:xfrm>
            <a:off x="0" y="3670300"/>
            <a:ext cx="9144000" cy="7588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714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317500" y="1343025"/>
            <a:ext cx="7862888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 le 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ne</a:t>
            </a:r>
            <a:endParaRPr lang="fr-FR" sz="2600" b="1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317500" y="1343025"/>
            <a:ext cx="7862888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 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le 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ne</a:t>
            </a:r>
            <a:endParaRPr lang="fr-FR" sz="26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3" name="Image 2" descr="Une image contenant arbre, dessin, graffiti&#10;&#10;Description générée automatiquement">
            <a:extLst>
              <a:ext uri="{FF2B5EF4-FFF2-40B4-BE49-F238E27FC236}">
                <a16:creationId xmlns="" xmlns:a16="http://schemas.microsoft.com/office/drawing/2014/main" id="{B0C53E8E-F042-4CB9-AE65-99B8F3BE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7175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Shape 2"/>
          <p:cNvSpPr txBox="1"/>
          <p:nvPr/>
        </p:nvSpPr>
        <p:spPr>
          <a:xfrm>
            <a:off x="628650" y="1543050"/>
            <a:ext cx="7961313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offert à un anniversaire.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 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Shape 2"/>
          <p:cNvSpPr txBox="1"/>
          <p:nvPr/>
        </p:nvSpPr>
        <p:spPr>
          <a:xfrm>
            <a:off x="628650" y="1543050"/>
            <a:ext cx="7961313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offert à un anniversaire.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 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0" y="3670300"/>
            <a:ext cx="9144000" cy="7588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540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TextShape 1"/>
          <p:cNvSpPr txBox="1"/>
          <p:nvPr/>
        </p:nvSpPr>
        <p:spPr>
          <a:xfrm>
            <a:off x="641350" y="1331913"/>
            <a:ext cx="7861300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 un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cad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TextShape 1"/>
          <p:cNvSpPr txBox="1"/>
          <p:nvPr/>
        </p:nvSpPr>
        <p:spPr>
          <a:xfrm>
            <a:off x="134938" y="1322388"/>
            <a:ext cx="7861300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fr-FR" sz="3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 un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cad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15363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700338"/>
            <a:ext cx="368458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TextShape 1"/>
          <p:cNvSpPr txBox="1"/>
          <p:nvPr/>
        </p:nvSpPr>
        <p:spPr>
          <a:xfrm>
            <a:off x="196850" y="1543050"/>
            <a:ext cx="8688388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On me mange après avoir soufflé les bougies.</a:t>
            </a: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 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TextShape 1"/>
          <p:cNvSpPr txBox="1"/>
          <p:nvPr/>
        </p:nvSpPr>
        <p:spPr>
          <a:xfrm>
            <a:off x="196850" y="1543050"/>
            <a:ext cx="8688388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On me mange après avoir soufflé les bougies.</a:t>
            </a: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 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750" name="CustomShape 2"/>
          <p:cNvSpPr/>
          <p:nvPr/>
        </p:nvSpPr>
        <p:spPr>
          <a:xfrm>
            <a:off x="0" y="3670300"/>
            <a:ext cx="9144000" cy="7588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462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0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TextShape 1"/>
          <p:cNvSpPr txBox="1"/>
          <p:nvPr/>
        </p:nvSpPr>
        <p:spPr>
          <a:xfrm>
            <a:off x="641350" y="1331913"/>
            <a:ext cx="7861300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 un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gât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8313" y="1851025"/>
            <a:ext cx="8229600" cy="857250"/>
          </a:xfrm>
        </p:spPr>
        <p:txBody>
          <a:bodyPr/>
          <a:lstStyle/>
          <a:p>
            <a:pPr eaLnBrk="1" hangingPunct="1"/>
            <a:r>
              <a:rPr lang="fr-FR" altLang="fr-FR" sz="4000" b="1"/>
              <a:t>Les différentes écritures du son "</a:t>
            </a:r>
            <a:r>
              <a:rPr lang="fr-FR" altLang="fr-FR" sz="4000" b="1">
                <a:solidFill>
                  <a:srgbClr val="0070C0"/>
                </a:solidFill>
              </a:rPr>
              <a:t>o</a:t>
            </a:r>
            <a:r>
              <a:rPr lang="fr-FR" altLang="fr-FR" sz="4000" b="1"/>
              <a:t>"</a:t>
            </a:r>
            <a:endParaRPr lang="fr-FR" alt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Shape 1"/>
          <p:cNvSpPr txBox="1"/>
          <p:nvPr/>
        </p:nvSpPr>
        <p:spPr>
          <a:xfrm>
            <a:off x="134938" y="555526"/>
            <a:ext cx="7861300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fr-FR" sz="3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Je suis  un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gât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18435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2067694"/>
            <a:ext cx="334168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3600"/>
              </a:spcBef>
              <a:buNone/>
            </a:pPr>
            <a:r>
              <a:rPr lang="fr-FR" altLang="fr-FR" sz="5400" dirty="0"/>
              <a:t>Les d</a:t>
            </a:r>
            <a:r>
              <a:rPr lang="fr-FR" altLang="fr-FR" sz="5400" b="1" dirty="0">
                <a:solidFill>
                  <a:srgbClr val="0070C0"/>
                </a:solidFill>
              </a:rPr>
              <a:t>o</a:t>
            </a:r>
            <a:r>
              <a:rPr lang="fr-FR" altLang="fr-FR" sz="5400" dirty="0"/>
              <a:t>min</a:t>
            </a:r>
            <a:r>
              <a:rPr lang="fr-FR" altLang="fr-FR" sz="5400" b="1" dirty="0">
                <a:solidFill>
                  <a:srgbClr val="0070C0"/>
                </a:solidFill>
              </a:rPr>
              <a:t>o</a:t>
            </a:r>
            <a:r>
              <a:rPr lang="fr-FR" altLang="fr-FR" sz="5400" dirty="0"/>
              <a:t>s, le lass</a:t>
            </a:r>
            <a:r>
              <a:rPr lang="fr-FR" altLang="fr-FR" sz="5400" b="1" dirty="0">
                <a:solidFill>
                  <a:srgbClr val="0070C0"/>
                </a:solidFill>
              </a:rPr>
              <a:t>o</a:t>
            </a:r>
          </a:p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5400" dirty="0"/>
              <a:t>Le crap</a:t>
            </a:r>
            <a:r>
              <a:rPr lang="fr-FR" altLang="fr-FR" sz="5400" b="1" dirty="0">
                <a:solidFill>
                  <a:srgbClr val="0070C0"/>
                </a:solidFill>
              </a:rPr>
              <a:t>au</a:t>
            </a:r>
            <a:r>
              <a:rPr lang="fr-FR" altLang="fr-FR" sz="5400" dirty="0"/>
              <a:t>d, le j</a:t>
            </a:r>
            <a:r>
              <a:rPr lang="fr-FR" altLang="fr-FR" sz="5400" b="1" dirty="0">
                <a:solidFill>
                  <a:srgbClr val="0070C0"/>
                </a:solidFill>
              </a:rPr>
              <a:t>au</a:t>
            </a:r>
            <a:r>
              <a:rPr lang="fr-FR" altLang="fr-FR" sz="5400" dirty="0"/>
              <a:t>ne</a:t>
            </a:r>
          </a:p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5400" dirty="0"/>
              <a:t>Le cad</a:t>
            </a:r>
            <a:r>
              <a:rPr lang="fr-FR" altLang="fr-FR" sz="5400" b="1" dirty="0">
                <a:solidFill>
                  <a:srgbClr val="0070C0"/>
                </a:solidFill>
              </a:rPr>
              <a:t>eau</a:t>
            </a:r>
            <a:r>
              <a:rPr lang="fr-FR" altLang="fr-FR" sz="5400" dirty="0"/>
              <a:t>, le gât</a:t>
            </a:r>
            <a:r>
              <a:rPr lang="fr-FR" altLang="fr-FR" sz="5400" b="1" dirty="0">
                <a:solidFill>
                  <a:srgbClr val="0070C0"/>
                </a:solidFill>
              </a:rPr>
              <a:t>eau</a:t>
            </a:r>
          </a:p>
        </p:txBody>
      </p:sp>
      <p:sp>
        <p:nvSpPr>
          <p:cNvPr id="19459" name="Titre 1"/>
          <p:cNvSpPr>
            <a:spLocks noGrp="1"/>
          </p:cNvSpPr>
          <p:nvPr>
            <p:ph type="title"/>
          </p:nvPr>
        </p:nvSpPr>
        <p:spPr>
          <a:xfrm>
            <a:off x="395288" y="339725"/>
            <a:ext cx="8229600" cy="857250"/>
          </a:xfrm>
        </p:spPr>
        <p:txBody>
          <a:bodyPr/>
          <a:lstStyle/>
          <a:p>
            <a:pPr eaLnBrk="1" hangingPunct="1"/>
            <a:r>
              <a:rPr lang="fr-FR" altLang="fr-FR" sz="4000" b="1"/>
              <a:t>Les différentes écritures du son "</a:t>
            </a:r>
            <a:r>
              <a:rPr lang="fr-FR" altLang="fr-FR" sz="4000" b="1">
                <a:solidFill>
                  <a:srgbClr val="0070C0"/>
                </a:solidFill>
              </a:rPr>
              <a:t>o</a:t>
            </a:r>
            <a:r>
              <a:rPr lang="fr-FR" altLang="fr-FR" sz="4000" b="1"/>
              <a:t>"</a:t>
            </a:r>
            <a:endParaRPr lang="fr-FR" alt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Lecture </a:t>
            </a:r>
            <a:endParaRPr lang="fr-F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471513" y="1203325"/>
            <a:ext cx="6260727" cy="3395663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3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Un astr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3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te 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plante un drap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sur la lune.</a:t>
            </a:r>
            <a:endParaRPr lang="fr-FR" sz="36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buClr>
                <a:srgbClr val="000000"/>
              </a:buClr>
              <a:buSzPct val="45000"/>
              <a:defRPr/>
            </a:pPr>
            <a:r>
              <a:rPr lang="fr-F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</a:p>
          <a:p>
            <a:pPr>
              <a:buClr>
                <a:srgbClr val="000000"/>
              </a:buClr>
              <a:buSzPct val="45000"/>
              <a:defRPr/>
            </a:pP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Le t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r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boit de l’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dans le ruiss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.</a:t>
            </a:r>
            <a:endParaRPr lang="fr-FR" sz="36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93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457200" y="204788"/>
            <a:ext cx="8228013" cy="858837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Lecture </a:t>
            </a:r>
            <a:endParaRPr lang="fr-F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471513" y="1203325"/>
            <a:ext cx="6260727" cy="3395663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3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Un astr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3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6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te 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plante un drap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sur la lune.</a:t>
            </a:r>
            <a:endParaRPr lang="fr-FR" sz="36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buClr>
                <a:srgbClr val="000000"/>
              </a:buClr>
              <a:buSzPct val="45000"/>
              <a:defRPr/>
            </a:pPr>
            <a:r>
              <a:rPr lang="fr-F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</a:p>
          <a:p>
            <a:pPr>
              <a:buClr>
                <a:srgbClr val="000000"/>
              </a:buClr>
              <a:buSzPct val="45000"/>
              <a:defRPr/>
            </a:pP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Le t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r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boit de l’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dans le ruiss</a:t>
            </a:r>
            <a:r>
              <a:rPr lang="fr-FR" sz="36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6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.</a:t>
            </a:r>
            <a:endParaRPr lang="fr-FR" sz="36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4" name="Image 3" descr="Une image contenant table, blanc&#10;&#10;Description générée automatiquement">
            <a:extLst>
              <a:ext uri="{FF2B5EF4-FFF2-40B4-BE49-F238E27FC236}">
                <a16:creationId xmlns="" xmlns:a16="http://schemas.microsoft.com/office/drawing/2014/main" id="{9548FEDD-6A88-4614-A74E-8E8F7407B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1299607"/>
            <a:ext cx="1656184" cy="1104123"/>
          </a:xfrm>
          <a:prstGeom prst="rect">
            <a:avLst/>
          </a:prstGeom>
        </p:spPr>
      </p:pic>
      <p:pic>
        <p:nvPicPr>
          <p:cNvPr id="5" name="Image 8">
            <a:extLst>
              <a:ext uri="{FF2B5EF4-FFF2-40B4-BE49-F238E27FC236}">
                <a16:creationId xmlns="" xmlns:a16="http://schemas.microsoft.com/office/drawing/2014/main" id="{8DE963BD-4721-4F5D-BCA5-DD8A7258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03810"/>
            <a:ext cx="1426301" cy="9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06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2771775" y="1276350"/>
            <a:ext cx="3732213" cy="10572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4057" tIns="37029" rIns="74057" bIns="37029"/>
          <a:lstStyle/>
          <a:p>
            <a:pPr>
              <a:defRPr/>
            </a:pPr>
            <a:r>
              <a:rPr lang="fr-FR" sz="78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Ecriture</a:t>
            </a:r>
            <a:endParaRPr lang="fr-FR" sz="15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31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787650"/>
            <a:ext cx="59578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1116013" y="1042988"/>
            <a:ext cx="339883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2339975" y="2859088"/>
            <a:ext cx="792163" cy="93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476375" y="3049588"/>
            <a:ext cx="358775" cy="674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476375" y="1708150"/>
            <a:ext cx="503238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3" name="ZoneTexte 13"/>
          <p:cNvSpPr txBox="1">
            <a:spLocks noChangeArrowheads="1"/>
          </p:cNvSpPr>
          <p:nvPr/>
        </p:nvSpPr>
        <p:spPr bwMode="auto">
          <a:xfrm>
            <a:off x="2814638" y="3795713"/>
            <a:ext cx="111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Pouce</a:t>
            </a:r>
          </a:p>
        </p:txBody>
      </p:sp>
      <p:sp>
        <p:nvSpPr>
          <p:cNvPr id="70664" name="ZoneTexte 14"/>
          <p:cNvSpPr txBox="1">
            <a:spLocks noChangeArrowheads="1"/>
          </p:cNvSpPr>
          <p:nvPr/>
        </p:nvSpPr>
        <p:spPr bwMode="auto">
          <a:xfrm>
            <a:off x="917575" y="1338263"/>
            <a:ext cx="111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Index</a:t>
            </a:r>
          </a:p>
        </p:txBody>
      </p:sp>
      <p:sp>
        <p:nvSpPr>
          <p:cNvPr id="70665" name="ZoneTexte 15"/>
          <p:cNvSpPr txBox="1">
            <a:spLocks noChangeArrowheads="1"/>
          </p:cNvSpPr>
          <p:nvPr/>
        </p:nvSpPr>
        <p:spPr bwMode="auto">
          <a:xfrm>
            <a:off x="1169988" y="3725863"/>
            <a:ext cx="111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Majeur</a:t>
            </a:r>
          </a:p>
        </p:txBody>
      </p:sp>
      <p:pic>
        <p:nvPicPr>
          <p:cNvPr id="70666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 r="20294"/>
          <a:stretch>
            <a:fillRect/>
          </a:stretch>
        </p:blipFill>
        <p:spPr bwMode="auto">
          <a:xfrm>
            <a:off x="5076825" y="1130300"/>
            <a:ext cx="32162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ZoneTexte 17"/>
          <p:cNvSpPr txBox="1">
            <a:spLocks noChangeArrowheads="1"/>
          </p:cNvSpPr>
          <p:nvPr/>
        </p:nvSpPr>
        <p:spPr bwMode="auto">
          <a:xfrm>
            <a:off x="1835150" y="4227513"/>
            <a:ext cx="153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70C0"/>
                </a:solidFill>
              </a:rPr>
              <a:t>Droitier</a:t>
            </a:r>
          </a:p>
        </p:txBody>
      </p:sp>
      <p:sp>
        <p:nvSpPr>
          <p:cNvPr id="70668" name="ZoneTexte 18"/>
          <p:cNvSpPr txBox="1">
            <a:spLocks noChangeArrowheads="1"/>
          </p:cNvSpPr>
          <p:nvPr/>
        </p:nvSpPr>
        <p:spPr bwMode="auto">
          <a:xfrm>
            <a:off x="6011863" y="4227513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70C0"/>
                </a:solidFill>
              </a:rPr>
              <a:t>Gaucher</a:t>
            </a:r>
          </a:p>
        </p:txBody>
      </p:sp>
    </p:spTree>
    <p:extLst>
      <p:ext uri="{BB962C8B-B14F-4D97-AF65-F5344CB8AC3E}">
        <p14:creationId xmlns:p14="http://schemas.microsoft.com/office/powerpoint/2010/main" val="13110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611188" y="268288"/>
            <a:ext cx="8353425" cy="719137"/>
          </a:xfrm>
          <a:prstGeom prst="rect">
            <a:avLst/>
          </a:prstGeom>
          <a:noFill/>
          <a:ln>
            <a:noFill/>
          </a:ln>
        </p:spPr>
        <p:txBody>
          <a:bodyPr lIns="74057" tIns="37029" rIns="74057" bIns="37029"/>
          <a:lstStyle/>
          <a:p>
            <a:pPr>
              <a:defRPr/>
            </a:pP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o     a</a:t>
            </a:r>
            <a:r>
              <a:rPr lang="fr-FR" sz="3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</a:t>
            </a: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+</a:t>
            </a:r>
            <a:r>
              <a:rPr lang="fr-FR" sz="3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u</a:t>
            </a:r>
            <a:r>
              <a:rPr lang="fr-FR" sz="3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 </a:t>
            </a: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=</a:t>
            </a:r>
            <a:r>
              <a:rPr lang="fr-FR" sz="36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au        e </a:t>
            </a:r>
            <a:r>
              <a:rPr lang="fr-FR" sz="3600" b="1" spc="-1" dirty="0"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+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a </a:t>
            </a:r>
            <a:r>
              <a:rPr lang="fr-FR" sz="3600" b="1" spc="-1" dirty="0"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+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u </a:t>
            </a:r>
            <a:r>
              <a:rPr lang="fr-FR" sz="3600" b="1" spc="-1" dirty="0"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=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ursif"/>
                <a:cs typeface="Arial" charset="0"/>
              </a:rPr>
              <a:t> eau</a:t>
            </a:r>
          </a:p>
          <a:p>
            <a:pPr>
              <a:defRPr/>
            </a:pPr>
            <a:endParaRPr lang="fr-FR" sz="105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2355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033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1521346" y="1851670"/>
            <a:ext cx="6565900" cy="12931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057" tIns="37029" rIns="74057" bIns="37029" anchorCtr="1"/>
          <a:lstStyle/>
          <a:p>
            <a:pPr algn="ctr">
              <a:defRPr/>
            </a:pPr>
            <a:r>
              <a:rPr lang="fr-FR" sz="44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Complète le texte </a:t>
            </a:r>
            <a:endParaRPr lang="fr-FR" sz="15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TextShape 1"/>
          <p:cNvSpPr txBox="1"/>
          <p:nvPr/>
        </p:nvSpPr>
        <p:spPr>
          <a:xfrm>
            <a:off x="286730" y="339502"/>
            <a:ext cx="8568951" cy="735236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crap</a:t>
            </a:r>
            <a:r>
              <a:rPr lang="fr-F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 – astron</a:t>
            </a:r>
            <a:r>
              <a:rPr lang="fr-FR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te 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– gât</a:t>
            </a:r>
            <a:r>
              <a:rPr lang="fr-FR" sz="32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x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– cad</a:t>
            </a:r>
            <a:r>
              <a:rPr lang="fr-FR" sz="3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x   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770" name="TextShape 2"/>
          <p:cNvSpPr txBox="1"/>
          <p:nvPr/>
        </p:nvSpPr>
        <p:spPr>
          <a:xfrm>
            <a:off x="457200" y="1438275"/>
            <a:ext cx="8228013" cy="3541713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jourd'hui, P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la va à la fête de son ami Lé</a:t>
            </a:r>
            <a:r>
              <a:rPr lang="fr-FR" sz="2900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. Elle a mis un c</a:t>
            </a:r>
            <a:r>
              <a:rPr lang="fr-FR" sz="290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stume d’……………. </a:t>
            </a:r>
            <a:endParaRPr lang="fr-FR" sz="2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  <a:cs typeface="Arial" charset="0"/>
            </a:endParaRPr>
          </a:p>
          <a:p>
            <a:pPr>
              <a:defRPr/>
            </a:pP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Lé</a:t>
            </a:r>
            <a:r>
              <a:rPr lang="fr-FR" sz="29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 bu du jus 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d’</a:t>
            </a:r>
            <a:r>
              <a:rPr lang="fr-FR" sz="29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range.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Ils ont mangé des ………… 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ch</a:t>
            </a:r>
            <a:r>
              <a:rPr lang="fr-FR" sz="2900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</a:t>
            </a:r>
            <a:r>
              <a:rPr lang="fr-FR" sz="2900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lat.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1521346" y="1851670"/>
            <a:ext cx="6565900" cy="12931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057" tIns="37029" rIns="74057" bIns="37029" anchorCtr="1"/>
          <a:lstStyle/>
          <a:p>
            <a:pPr algn="ctr">
              <a:defRPr/>
            </a:pPr>
            <a:r>
              <a:rPr lang="fr-FR" sz="44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Pour les CE1</a:t>
            </a:r>
            <a:endParaRPr lang="fr-FR" sz="15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652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404813"/>
            <a:ext cx="8228013" cy="4603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Le </a:t>
            </a:r>
            <a:r>
              <a:rPr lang="fr-FR" altLang="fr-FR" sz="3600" b="1" dirty="0">
                <a:latin typeface="Arial" charset="0"/>
                <a:cs typeface="Arial" charset="0"/>
              </a:rPr>
              <a:t>"</a:t>
            </a:r>
            <a:r>
              <a:rPr lang="fr-FR" altLang="fr-FR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o</a:t>
            </a:r>
            <a:r>
              <a:rPr lang="fr-FR" altLang="fr-FR" sz="3600" b="1" dirty="0">
                <a:latin typeface="Arial" charset="0"/>
                <a:cs typeface="Arial" charset="0"/>
              </a:rPr>
              <a:t>"</a:t>
            </a: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de ch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</a:t>
            </a:r>
            <a:r>
              <a:rPr lang="fr-FR" sz="36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lat</a:t>
            </a:r>
            <a:endParaRPr lang="fr-F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5123" name="Imag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9088"/>
            <a:ext cx="30511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19225"/>
            <a:ext cx="15811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48808" b="4736"/>
          <a:stretch>
            <a:fillRect/>
          </a:stretch>
        </p:blipFill>
        <p:spPr bwMode="auto">
          <a:xfrm>
            <a:off x="4135438" y="120015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3678238" y="2536825"/>
            <a:ext cx="215900" cy="72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TextShape 1"/>
          <p:cNvSpPr txBox="1"/>
          <p:nvPr/>
        </p:nvSpPr>
        <p:spPr>
          <a:xfrm>
            <a:off x="323529" y="163513"/>
            <a:ext cx="8460110" cy="91122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</a:t>
            </a:r>
            <a:r>
              <a:rPr lang="fr-FR" sz="32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min</a:t>
            </a:r>
            <a:r>
              <a:rPr lang="fr-FR" sz="32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s – t</a:t>
            </a:r>
            <a:r>
              <a:rPr lang="fr-FR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reau – cerc</a:t>
            </a:r>
            <a:r>
              <a:rPr lang="fr-FR" sz="32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x –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cad</a:t>
            </a:r>
            <a:r>
              <a:rPr lang="fr-FR" sz="3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x   </a:t>
            </a: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770" name="TextShape 2"/>
          <p:cNvSpPr txBox="1"/>
          <p:nvPr/>
        </p:nvSpPr>
        <p:spPr>
          <a:xfrm>
            <a:off x="457200" y="1275607"/>
            <a:ext cx="8228013" cy="3704382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jourd'hui, P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la va à la fête de son ami Lé</a:t>
            </a:r>
            <a:r>
              <a:rPr lang="fr-FR" sz="2900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. Elle a mis un c</a:t>
            </a:r>
            <a:r>
              <a:rPr lang="fr-FR" sz="290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stume d’ astron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te. </a:t>
            </a:r>
            <a:endParaRPr lang="fr-FR" sz="2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  <a:cs typeface="Arial" charset="0"/>
            </a:endParaRPr>
          </a:p>
          <a:p>
            <a:pPr>
              <a:defRPr/>
            </a:pP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Lé</a:t>
            </a:r>
            <a:r>
              <a:rPr lang="fr-FR" sz="29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2F5597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 bu du jus 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d’</a:t>
            </a:r>
            <a:r>
              <a:rPr lang="fr-FR" sz="29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range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.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Ils ont mangé des 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gât</a:t>
            </a:r>
            <a:r>
              <a:rPr lang="fr-FR" sz="29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eau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x </a:t>
            </a:r>
            <a:r>
              <a:rPr lang="fr-FR" sz="29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ch</a:t>
            </a:r>
            <a:r>
              <a:rPr lang="fr-FR" sz="2900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</a:t>
            </a:r>
            <a:r>
              <a:rPr lang="fr-FR" sz="2900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lat. Puis,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il a regardé ses …………….. Ils ont joué 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x 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………. et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il a s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té c</a:t>
            </a:r>
            <a:r>
              <a:rPr lang="fr-FR" sz="290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mme un crap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 dans </a:t>
            </a:r>
            <a:r>
              <a:rPr lang="fr-FR" sz="2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des ……….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</a:t>
            </a:r>
            <a:r>
              <a:rPr lang="fr-FR" sz="29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nes.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Brav</a:t>
            </a:r>
            <a:r>
              <a:rPr lang="fr-FR" sz="2900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 ! P</a:t>
            </a:r>
            <a:r>
              <a:rPr lang="fr-FR" sz="29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la a attrapé un ……………...</a:t>
            </a:r>
            <a:r>
              <a:rPr lang="fr-FR" sz="2900" spc="-1" dirty="0">
                <a:solidFill>
                  <a:srgbClr val="007826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avec un lass</a:t>
            </a:r>
            <a:r>
              <a:rPr lang="fr-FR" sz="2900" spc="-1" dirty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o.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7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2129"/>
            <a:ext cx="7886700" cy="4000594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Mon frère lave son vélo. </a:t>
            </a:r>
          </a:p>
          <a:p>
            <a:pPr marL="0" indent="0">
              <a:buNone/>
            </a:pPr>
            <a:r>
              <a:rPr lang="fr-FR" sz="3000" dirty="0"/>
              <a:t>Elle joue avec son ami. </a:t>
            </a:r>
          </a:p>
          <a:p>
            <a:pPr marL="0" indent="0">
              <a:buNone/>
            </a:pPr>
            <a:r>
              <a:rPr lang="fr-FR" sz="3000" dirty="0"/>
              <a:t>Il saute dans un cerceau jaune.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9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2129"/>
            <a:ext cx="7886700" cy="4000594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Mon frère lave son vélo. </a:t>
            </a:r>
          </a:p>
          <a:p>
            <a:pPr marL="0" indent="0">
              <a:buNone/>
            </a:pPr>
            <a:r>
              <a:rPr lang="fr-FR" sz="3000" dirty="0"/>
              <a:t>Elle joue avec son ami. </a:t>
            </a:r>
          </a:p>
          <a:p>
            <a:pPr marL="0" indent="0">
              <a:buNone/>
            </a:pPr>
            <a:r>
              <a:rPr lang="fr-FR" sz="3000" dirty="0"/>
              <a:t>Il saute dans un cerceau jaune.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909319EC-B565-4065-BF4F-F64F11A7E659}"/>
              </a:ext>
            </a:extLst>
          </p:cNvPr>
          <p:cNvSpPr txBox="1">
            <a:spLocks/>
          </p:cNvSpPr>
          <p:nvPr/>
        </p:nvSpPr>
        <p:spPr>
          <a:xfrm>
            <a:off x="1253232" y="2499742"/>
            <a:ext cx="7704856" cy="10709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dirty="0">
                <a:solidFill>
                  <a:srgbClr val="0070C0"/>
                </a:solidFill>
              </a:rPr>
              <a:t>Les phrases sont écrites au présent </a:t>
            </a:r>
          </a:p>
        </p:txBody>
      </p:sp>
      <p:sp>
        <p:nvSpPr>
          <p:cNvPr id="5" name="Sous-titre 5">
            <a:extLst>
              <a:ext uri="{FF2B5EF4-FFF2-40B4-BE49-F238E27FC236}">
                <a16:creationId xmlns:a16="http://schemas.microsoft.com/office/drawing/2014/main" xmlns="" id="{B57BD6BD-C0F6-479C-8707-8226DA4D01AB}"/>
              </a:ext>
            </a:extLst>
          </p:cNvPr>
          <p:cNvSpPr txBox="1">
            <a:spLocks/>
          </p:cNvSpPr>
          <p:nvPr/>
        </p:nvSpPr>
        <p:spPr>
          <a:xfrm>
            <a:off x="2732325" y="3435846"/>
            <a:ext cx="5150458" cy="6852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0070C0"/>
                </a:solidFill>
              </a:rPr>
              <a:t>Comment le sais-tu ? </a:t>
            </a:r>
          </a:p>
        </p:txBody>
      </p:sp>
    </p:spTree>
    <p:extLst>
      <p:ext uri="{BB962C8B-B14F-4D97-AF65-F5344CB8AC3E}">
        <p14:creationId xmlns:p14="http://schemas.microsoft.com/office/powerpoint/2010/main" val="4253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2129"/>
            <a:ext cx="7886700" cy="4000594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Mon frère lave son vélo. </a:t>
            </a:r>
          </a:p>
          <a:p>
            <a:pPr marL="0" indent="0">
              <a:buNone/>
            </a:pPr>
            <a:r>
              <a:rPr lang="fr-FR" sz="3000" dirty="0"/>
              <a:t>Elle joue avec son ami. </a:t>
            </a:r>
          </a:p>
          <a:p>
            <a:pPr marL="0" indent="0">
              <a:buNone/>
            </a:pPr>
            <a:r>
              <a:rPr lang="fr-FR" sz="3000" dirty="0"/>
              <a:t>Il saute dans un cerceau jaune.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7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2129"/>
            <a:ext cx="7886700" cy="4000594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Mon frère lave son vélo. </a:t>
            </a:r>
          </a:p>
          <a:p>
            <a:pPr marL="0" indent="0">
              <a:buNone/>
            </a:pPr>
            <a:r>
              <a:rPr lang="fr-FR" sz="3000" dirty="0"/>
              <a:t>Elle joue avec son ami. </a:t>
            </a:r>
          </a:p>
          <a:p>
            <a:pPr marL="0" indent="0">
              <a:buNone/>
            </a:pPr>
            <a:r>
              <a:rPr lang="fr-FR" sz="3000" dirty="0"/>
              <a:t>Il saute dans un cerceau jaune.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AF7B654C-BC47-4736-81D2-2F336C12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859782"/>
            <a:ext cx="7030941" cy="1224136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Trouve l’infinitif des </a:t>
            </a:r>
            <a:r>
              <a:rPr lang="fr-FR" dirty="0">
                <a:solidFill>
                  <a:srgbClr val="0070C0"/>
                </a:solidFill>
              </a:rPr>
              <a:t>verbes </a:t>
            </a:r>
            <a:r>
              <a:rPr lang="fr-FR" dirty="0" smtClean="0">
                <a:solidFill>
                  <a:srgbClr val="0070C0"/>
                </a:solidFill>
              </a:rPr>
              <a:t>conjugués.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24EDC5-9689-4BD2-A685-8A8F299B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32129"/>
            <a:ext cx="7886700" cy="4000594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Mon frère lave son vélo. </a:t>
            </a:r>
          </a:p>
          <a:p>
            <a:pPr marL="0" indent="0">
              <a:buNone/>
            </a:pPr>
            <a:r>
              <a:rPr lang="fr-FR" sz="3000" dirty="0"/>
              <a:t>Elle joue avec son ami. </a:t>
            </a:r>
          </a:p>
          <a:p>
            <a:pPr marL="0" indent="0">
              <a:buNone/>
            </a:pPr>
            <a:r>
              <a:rPr lang="fr-FR" sz="3000" dirty="0"/>
              <a:t>Il saute dans un cerceau jaune.</a:t>
            </a:r>
          </a:p>
          <a:p>
            <a:pPr marL="0" indent="0">
              <a:buNone/>
            </a:pPr>
            <a:r>
              <a:rPr lang="fr-FR" sz="3000" dirty="0"/>
              <a:t>	</a:t>
            </a:r>
            <a:endParaRPr lang="fr-FR" sz="3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effectLst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E9199F4-0736-6C42-AA3D-97DFDEB10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8182" b="2392"/>
          <a:stretch/>
        </p:blipFill>
        <p:spPr>
          <a:xfrm>
            <a:off x="819764" y="2182633"/>
            <a:ext cx="7846380" cy="24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2D5E6-3E3D-4E82-B0F9-47772945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que tu dois retenir </a:t>
            </a:r>
            <a:r>
              <a:rPr lang="fr-FR" dirty="0"/>
              <a:t>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5A75C06-A079-4BC9-AB5F-EE197490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513006"/>
          </a:xfrm>
        </p:spPr>
        <p:txBody>
          <a:bodyPr>
            <a:normAutofit lnSpcReduction="10000"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L'imparfait</a:t>
            </a:r>
            <a:r>
              <a:rPr lang="fr-FR" sz="3000" b="1" dirty="0">
                <a:solidFill>
                  <a:srgbClr val="FF0000"/>
                </a:solidFill>
              </a:rPr>
              <a:t> </a:t>
            </a:r>
            <a:r>
              <a:rPr lang="fr-FR" sz="3000" b="1" dirty="0"/>
              <a:t>est un temps </a:t>
            </a:r>
            <a:r>
              <a:rPr lang="fr-FR" sz="3000" b="1" dirty="0">
                <a:solidFill>
                  <a:srgbClr val="0070C0"/>
                </a:solidFill>
              </a:rPr>
              <a:t>du passé</a:t>
            </a:r>
            <a:r>
              <a:rPr lang="fr-FR" sz="3000" b="1" dirty="0"/>
              <a:t>. </a:t>
            </a:r>
          </a:p>
          <a:p>
            <a:r>
              <a:rPr lang="fr-FR" sz="3000" b="1" dirty="0"/>
              <a:t>Quand on met une phrase à l’imparfait, le verbe est le seul mot qui </a:t>
            </a:r>
            <a:r>
              <a:rPr lang="fr-FR" sz="3000" b="1" dirty="0">
                <a:solidFill>
                  <a:srgbClr val="0070C0"/>
                </a:solidFill>
              </a:rPr>
              <a:t>change</a:t>
            </a:r>
            <a:r>
              <a:rPr lang="fr-FR" sz="3000" b="1" dirty="0" smtClean="0"/>
              <a:t>.</a:t>
            </a:r>
          </a:p>
          <a:p>
            <a:r>
              <a:rPr lang="fr-FR" sz="3000" b="1" dirty="0" smtClean="0"/>
              <a:t>À l’imparfait, la marque de la troisième personne du singulier est -</a:t>
            </a:r>
            <a:r>
              <a:rPr lang="fr-FR" sz="3000" b="1" dirty="0" smtClean="0">
                <a:solidFill>
                  <a:srgbClr val="0070C0"/>
                </a:solidFill>
              </a:rPr>
              <a:t>ait</a:t>
            </a:r>
            <a:r>
              <a:rPr lang="fr-FR" sz="3000" b="1" dirty="0" smtClean="0"/>
              <a:t>.</a:t>
            </a:r>
            <a:endParaRPr lang="fr-FR" sz="3000" b="1" dirty="0"/>
          </a:p>
          <a:p>
            <a:pPr marL="0" indent="0">
              <a:buNone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020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1115616" y="1635125"/>
            <a:ext cx="6264696" cy="115252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 anchorCtr="1"/>
          <a:lstStyle/>
          <a:p>
            <a:pPr algn="ctr">
              <a:defRPr/>
            </a:pP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icrosoft YaHei"/>
                <a:cs typeface="Arial" charset="0"/>
              </a:rPr>
              <a:t>Devinettes pour découvrir d’autres façons d'écrire </a:t>
            </a:r>
            <a:r>
              <a:rPr lang="fr-FR" altLang="fr-FR" sz="3600" b="1" dirty="0">
                <a:latin typeface="+mn-lt"/>
                <a:cs typeface="Arial" charset="0"/>
              </a:rPr>
              <a:t>"</a:t>
            </a:r>
            <a:r>
              <a:rPr lang="fr-FR" altLang="fr-FR" sz="3600" b="1" dirty="0">
                <a:solidFill>
                  <a:srgbClr val="0070C0"/>
                </a:solidFill>
                <a:latin typeface="+mn-lt"/>
                <a:cs typeface="Arial" charset="0"/>
              </a:rPr>
              <a:t>o</a:t>
            </a:r>
            <a:r>
              <a:rPr lang="fr-FR" altLang="fr-FR" sz="3600" b="1" dirty="0">
                <a:latin typeface="+mn-lt"/>
                <a:cs typeface="Arial" charset="0"/>
              </a:rPr>
              <a:t>"</a:t>
            </a: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icrosoft YaHei"/>
                <a:cs typeface="Arial" charset="0"/>
              </a:rPr>
              <a:t>  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628650" y="1543050"/>
            <a:ext cx="7032625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J’étais un prince, mais la sorcière a jeté un sort et m’a transformé en un animal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 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628650" y="1543050"/>
            <a:ext cx="7032625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J’étais un prince, mais la sorcière a jeté un sort et m’a transformé en un animal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 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0" y="3670300"/>
            <a:ext cx="9144000" cy="7588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600">
            <a:solidFill>
              <a:srgbClr val="2F528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482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317500" y="1343025"/>
            <a:ext cx="7862888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un 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crap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</a:t>
            </a:r>
            <a:endParaRPr lang="fr-FR" sz="2600" b="1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Shape 1"/>
          <p:cNvSpPr txBox="1"/>
          <p:nvPr/>
        </p:nvSpPr>
        <p:spPr>
          <a:xfrm>
            <a:off x="317500" y="1343025"/>
            <a:ext cx="7862888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  <a:defRPr/>
            </a:pP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</a:t>
            </a:r>
            <a:r>
              <a:rPr lang="fr-FR" sz="3900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 un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crap</a:t>
            </a:r>
            <a:r>
              <a:rPr lang="fr-FR" sz="3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au</a:t>
            </a:r>
            <a:r>
              <a:rPr lang="fr-FR" sz="3900" b="1" spc="-1" dirty="0"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d</a:t>
            </a:r>
            <a:endParaRPr lang="fr-FR" sz="2600" spc="-1" dirty="0"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pic>
        <p:nvPicPr>
          <p:cNvPr id="9219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571750"/>
            <a:ext cx="2743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628650" y="1543050"/>
            <a:ext cx="7032625" cy="1577975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/>
          <a:lstStyle/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Je suis la couleur du poussin </a:t>
            </a:r>
          </a:p>
          <a:p>
            <a:pPr algn="ctr">
              <a:defRPr/>
            </a:pPr>
            <a:r>
              <a:rPr lang="fr-FR" sz="2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		Je suis </a:t>
            </a:r>
            <a: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…...</a:t>
            </a:r>
            <a:r>
              <a:rPr lang="fr-FR" sz="44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?</a:t>
            </a:r>
            <a:endParaRPr lang="fr-FR" sz="26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                                 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>
              <a:defRPr/>
            </a:pPr>
            <a:r>
              <a:rPr lang="fr-FR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 </a:t>
            </a:r>
            <a:r>
              <a:rPr lang="fr-FR" sz="6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  <a:cs typeface="Arial" charset="0"/>
              </a:rPr>
              <a:t> </a:t>
            </a:r>
            <a:endParaRPr lang="fr-F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540</Words>
  <Application>Microsoft Office PowerPoint</Application>
  <PresentationFormat>Affichage à l'écran (16:9)</PresentationFormat>
  <Paragraphs>175</Paragraphs>
  <Slides>36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Français</vt:lpstr>
      <vt:lpstr>Les différentes écritures du son "o"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différentes écritures du son "o"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Trouve l’infinitif des verbes conjugués.</vt:lpstr>
      <vt:lpstr>Présentation PowerPoint</vt:lpstr>
      <vt:lpstr>Ce que tu dois retenir : 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35</cp:revision>
  <dcterms:created xsi:type="dcterms:W3CDTF">2020-03-20T11:24:42Z</dcterms:created>
  <dcterms:modified xsi:type="dcterms:W3CDTF">2020-05-05T10:38:35Z</dcterms:modified>
</cp:coreProperties>
</file>