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7"/>
  </p:notesMasterIdLst>
  <p:sldIdLst>
    <p:sldId id="284" r:id="rId2"/>
    <p:sldId id="258" r:id="rId3"/>
    <p:sldId id="285" r:id="rId4"/>
    <p:sldId id="263" r:id="rId5"/>
    <p:sldId id="292" r:id="rId6"/>
    <p:sldId id="295" r:id="rId7"/>
    <p:sldId id="323" r:id="rId8"/>
    <p:sldId id="298" r:id="rId9"/>
    <p:sldId id="264" r:id="rId10"/>
    <p:sldId id="299" r:id="rId11"/>
    <p:sldId id="300" r:id="rId12"/>
    <p:sldId id="302" r:id="rId13"/>
    <p:sldId id="291" r:id="rId14"/>
    <p:sldId id="303" r:id="rId15"/>
    <p:sldId id="305" r:id="rId16"/>
    <p:sldId id="306" r:id="rId17"/>
    <p:sldId id="265" r:id="rId18"/>
    <p:sldId id="266" r:id="rId19"/>
    <p:sldId id="267" r:id="rId20"/>
    <p:sldId id="307" r:id="rId21"/>
    <p:sldId id="308" r:id="rId22"/>
    <p:sldId id="274" r:id="rId23"/>
    <p:sldId id="276" r:id="rId24"/>
    <p:sldId id="275" r:id="rId25"/>
    <p:sldId id="280" r:id="rId26"/>
    <p:sldId id="277" r:id="rId27"/>
    <p:sldId id="281" r:id="rId28"/>
    <p:sldId id="279" r:id="rId29"/>
    <p:sldId id="325" r:id="rId30"/>
    <p:sldId id="319" r:id="rId31"/>
    <p:sldId id="318" r:id="rId32"/>
    <p:sldId id="278" r:id="rId33"/>
    <p:sldId id="317" r:id="rId34"/>
    <p:sldId id="320" r:id="rId35"/>
    <p:sldId id="283" r:id="rId36"/>
    <p:sldId id="286" r:id="rId37"/>
    <p:sldId id="288" r:id="rId38"/>
    <p:sldId id="287" r:id="rId39"/>
    <p:sldId id="289" r:id="rId40"/>
    <p:sldId id="311" r:id="rId41"/>
    <p:sldId id="290" r:id="rId42"/>
    <p:sldId id="313" r:id="rId43"/>
    <p:sldId id="312" r:id="rId44"/>
    <p:sldId id="322" r:id="rId45"/>
    <p:sldId id="321" r:id="rId46"/>
    <p:sldId id="316" r:id="rId47"/>
    <p:sldId id="328" r:id="rId48"/>
    <p:sldId id="309" r:id="rId49"/>
    <p:sldId id="314" r:id="rId50"/>
    <p:sldId id="315" r:id="rId51"/>
    <p:sldId id="260" r:id="rId52"/>
    <p:sldId id="327" r:id="rId53"/>
    <p:sldId id="324" r:id="rId54"/>
    <p:sldId id="261" r:id="rId55"/>
    <p:sldId id="326" r:id="rId5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902"/>
    <a:srgbClr val="941100"/>
    <a:srgbClr val="B41625"/>
    <a:srgbClr val="FB7E00"/>
    <a:srgbClr val="F2C4EC"/>
    <a:srgbClr val="F8760C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8"/>
    <p:restoredTop sz="94249" autoAdjust="0"/>
  </p:normalViewPr>
  <p:slideViewPr>
    <p:cSldViewPr snapToGrid="0" snapToObjects="1">
      <p:cViewPr varScale="1">
        <p:scale>
          <a:sx n="96" d="100"/>
          <a:sy n="96" d="100"/>
        </p:scale>
        <p:origin x="6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43D2C4-126F-CB4A-B14C-402A42888283}" type="datetimeFigureOut">
              <a:rPr lang="fr-FR" smtClean="0"/>
              <a:t>14/07/2020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5399B-280C-8F42-B353-6A02DCFF30D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3905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75015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Listen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3539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Harry, </a:t>
            </a:r>
            <a:r>
              <a:rPr lang="fr-FR" dirty="0" err="1"/>
              <a:t>he</a:t>
            </a:r>
            <a:r>
              <a:rPr lang="fr-FR" dirty="0"/>
              <a:t> </a:t>
            </a:r>
            <a:r>
              <a:rPr lang="fr-FR" dirty="0" err="1"/>
              <a:t>lives</a:t>
            </a:r>
            <a:r>
              <a:rPr lang="fr-FR" dirty="0"/>
              <a:t> in Cape </a:t>
            </a:r>
            <a:r>
              <a:rPr lang="fr-FR" dirty="0" err="1"/>
              <a:t>town</a:t>
            </a:r>
            <a:r>
              <a:rPr lang="fr-FR" dirty="0"/>
              <a:t> in South </a:t>
            </a:r>
            <a:r>
              <a:rPr lang="fr-FR" dirty="0" err="1"/>
              <a:t>Africa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2114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city -</a:t>
            </a:r>
          </a:p>
          <a:p>
            <a:r>
              <a:rPr lang="fr-FR" dirty="0"/>
              <a:t>I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moutains</a:t>
            </a:r>
            <a:endParaRPr lang="fr-FR" dirty="0"/>
          </a:p>
          <a:p>
            <a:r>
              <a:rPr lang="fr-FR" dirty="0"/>
              <a:t>I </a:t>
            </a:r>
            <a:r>
              <a:rPr lang="fr-FR" dirty="0" err="1"/>
              <a:t>see</a:t>
            </a:r>
            <a:r>
              <a:rPr lang="fr-FR" dirty="0"/>
              <a:t> the </a:t>
            </a:r>
            <a:r>
              <a:rPr lang="fr-FR" dirty="0" err="1"/>
              <a:t>sea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8909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a city -</a:t>
            </a:r>
          </a:p>
          <a:p>
            <a:r>
              <a:rPr lang="fr-FR" dirty="0"/>
              <a:t>I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moutains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7763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 </a:t>
            </a:r>
            <a:r>
              <a:rPr lang="fr-FR" dirty="0" err="1"/>
              <a:t>see</a:t>
            </a:r>
            <a:r>
              <a:rPr lang="fr-FR" dirty="0"/>
              <a:t> </a:t>
            </a:r>
            <a:r>
              <a:rPr lang="fr-FR" dirty="0" err="1"/>
              <a:t>mountains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2316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 </a:t>
            </a:r>
            <a:r>
              <a:rPr lang="fr-FR" dirty="0" err="1"/>
              <a:t>see</a:t>
            </a:r>
            <a:r>
              <a:rPr lang="fr-FR" dirty="0"/>
              <a:t> the </a:t>
            </a:r>
            <a:r>
              <a:rPr lang="fr-FR" dirty="0" err="1"/>
              <a:t>sea</a:t>
            </a:r>
            <a:r>
              <a:rPr lang="fr-FR" dirty="0"/>
              <a:t>, and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beach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3344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 </a:t>
            </a:r>
            <a:r>
              <a:rPr lang="fr-FR" dirty="0" err="1"/>
              <a:t>beach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4687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41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Au niveau des couleurs, est-ce qu’elles</a:t>
            </a:r>
            <a:r>
              <a:rPr lang="fr-FR" baseline="0" dirty="0"/>
              <a:t> passent bien à l’écran…..??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6100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Changer vers un vert sombre pour écran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6733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8579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4075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27270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74988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43971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C’est bien Table </a:t>
            </a:r>
            <a:r>
              <a:rPr lang="fr-FR" dirty="0" err="1"/>
              <a:t>Mountain</a:t>
            </a:r>
            <a:r>
              <a:rPr lang="fr-FR" dirty="0"/>
              <a:t> sans le the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8432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6850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La transition est intéressante, un</a:t>
            </a:r>
            <a:r>
              <a:rPr lang="fr-FR" baseline="0" dirty="0"/>
              <a:t> peu poussée mais …..</a:t>
            </a:r>
          </a:p>
          <a:p>
            <a:r>
              <a:rPr lang="fr-FR" baseline="0" dirty="0"/>
              <a:t>Harry peut de nouveau investir les diapositives</a:t>
            </a:r>
          </a:p>
          <a:p>
            <a:r>
              <a:rPr lang="fr-FR" baseline="0" dirty="0"/>
              <a:t>In </a:t>
            </a:r>
            <a:r>
              <a:rPr lang="fr-FR" baseline="0" dirty="0" err="1"/>
              <a:t>his</a:t>
            </a:r>
            <a:r>
              <a:rPr lang="fr-FR" baseline="0" dirty="0"/>
              <a:t> </a:t>
            </a:r>
            <a:r>
              <a:rPr lang="fr-FR" baseline="0" dirty="0" err="1"/>
              <a:t>kitchen</a:t>
            </a:r>
            <a:r>
              <a:rPr lang="fr-FR" baseline="0" dirty="0"/>
              <a:t> </a:t>
            </a:r>
            <a:r>
              <a:rPr lang="fr-FR" baseline="0" dirty="0" err="1"/>
              <a:t>there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a chair and </a:t>
            </a:r>
            <a:r>
              <a:rPr lang="fr-FR" baseline="0" dirty="0" err="1"/>
              <a:t>there</a:t>
            </a:r>
            <a:r>
              <a:rPr lang="fr-FR" baseline="0" dirty="0"/>
              <a:t> </a:t>
            </a:r>
            <a:r>
              <a:rPr lang="fr-FR" baseline="0" dirty="0" err="1"/>
              <a:t>is</a:t>
            </a:r>
            <a:r>
              <a:rPr lang="fr-FR" baseline="0" dirty="0"/>
              <a:t> a table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46285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 </a:t>
            </a:r>
            <a:r>
              <a:rPr lang="fr-FR" dirty="0" err="1"/>
              <a:t>his</a:t>
            </a:r>
            <a:r>
              <a:rPr lang="fr-FR" dirty="0"/>
              <a:t> </a:t>
            </a:r>
            <a:r>
              <a:rPr lang="fr-FR" dirty="0" err="1"/>
              <a:t>bedroom</a:t>
            </a:r>
            <a:r>
              <a:rPr lang="fr-FR" dirty="0"/>
              <a:t> </a:t>
            </a:r>
            <a:r>
              <a:rPr lang="fr-FR" dirty="0" err="1"/>
              <a:t>there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a </a:t>
            </a:r>
            <a:r>
              <a:rPr lang="fr-FR" dirty="0" err="1"/>
              <a:t>bed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8926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3325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4295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Sout</a:t>
            </a:r>
            <a:r>
              <a:rPr lang="fr-CA" b="0" dirty="0">
                <a:effectLst/>
              </a:rPr>
              <a:t>h </a:t>
            </a:r>
            <a:r>
              <a:rPr lang="fr-CA" b="0" dirty="0" err="1">
                <a:effectLst/>
              </a:rPr>
              <a:t>Africa</a:t>
            </a:r>
            <a:r>
              <a:rPr lang="fr-CA" b="0" dirty="0">
                <a:effectLst/>
              </a:rPr>
              <a:t> </a:t>
            </a:r>
            <a:r>
              <a:rPr lang="fr-CA" b="0" dirty="0" err="1">
                <a:effectLst/>
              </a:rPr>
              <a:t>is</a:t>
            </a:r>
            <a:r>
              <a:rPr lang="fr-CA" b="0" dirty="0">
                <a:effectLst/>
              </a:rPr>
              <a:t> the country </a:t>
            </a:r>
            <a:r>
              <a:rPr lang="fr-CA" b="0" dirty="0" err="1">
                <a:effectLst/>
              </a:rPr>
              <a:t>that</a:t>
            </a:r>
            <a:r>
              <a:rPr lang="fr-CA" b="0" dirty="0">
                <a:effectLst/>
              </a:rPr>
              <a:t> </a:t>
            </a:r>
            <a:r>
              <a:rPr lang="fr-CA" b="0" dirty="0" err="1">
                <a:effectLst/>
              </a:rPr>
              <a:t>is</a:t>
            </a:r>
            <a:r>
              <a:rPr lang="fr-CA" b="0" dirty="0">
                <a:effectLst/>
              </a:rPr>
              <a:t> the </a:t>
            </a:r>
            <a:r>
              <a:rPr lang="fr-CA" b="0" dirty="0" err="1">
                <a:effectLst/>
              </a:rPr>
              <a:t>most</a:t>
            </a:r>
            <a:r>
              <a:rPr lang="fr-CA" b="0" dirty="0">
                <a:effectLst/>
              </a:rPr>
              <a:t> on the South of the </a:t>
            </a:r>
            <a:r>
              <a:rPr lang="fr-CA" b="0" dirty="0" err="1">
                <a:effectLst/>
              </a:rPr>
              <a:t>African</a:t>
            </a:r>
            <a:r>
              <a:rPr lang="fr-CA" b="0" dirty="0">
                <a:effectLst/>
              </a:rPr>
              <a:t> continent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84478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</a:t>
            </a:r>
            <a:r>
              <a:rPr lang="en-US" dirty="0" err="1"/>
              <a:t>peut</a:t>
            </a:r>
            <a:r>
              <a:rPr lang="en-US" dirty="0"/>
              <a:t> faire un </a:t>
            </a:r>
            <a:r>
              <a:rPr lang="en-US" dirty="0" err="1"/>
              <a:t>jeu</a:t>
            </a:r>
            <a:r>
              <a:rPr lang="en-US" dirty="0"/>
              <a:t> dans </a:t>
            </a:r>
            <a:r>
              <a:rPr lang="en-US" dirty="0" err="1"/>
              <a:t>ce</a:t>
            </a:r>
            <a:r>
              <a:rPr lang="en-US" dirty="0"/>
              <a:t> style. </a:t>
            </a:r>
          </a:p>
          <a:p>
            <a:r>
              <a:rPr lang="en-US" dirty="0"/>
              <a:t>-un coup on </a:t>
            </a:r>
            <a:r>
              <a:rPr lang="en-US" dirty="0" err="1"/>
              <a:t>demande</a:t>
            </a:r>
            <a:r>
              <a:rPr lang="en-US" dirty="0"/>
              <a:t> la case</a:t>
            </a:r>
          </a:p>
          <a:p>
            <a:r>
              <a:rPr lang="en-US" dirty="0"/>
              <a:t>- un coup on fait placer</a:t>
            </a:r>
          </a:p>
          <a:p>
            <a:endParaRPr lang="en-US" dirty="0"/>
          </a:p>
          <a:p>
            <a:r>
              <a:rPr lang="en-US" dirty="0"/>
              <a:t>Et </a:t>
            </a:r>
            <a:r>
              <a:rPr lang="en-US" dirty="0" err="1"/>
              <a:t>si</a:t>
            </a:r>
            <a:r>
              <a:rPr lang="en-US" dirty="0"/>
              <a:t> on </a:t>
            </a:r>
            <a:r>
              <a:rPr lang="en-US" dirty="0" err="1"/>
              <a:t>veut</a:t>
            </a:r>
            <a:r>
              <a:rPr lang="en-US" dirty="0"/>
              <a:t> </a:t>
            </a:r>
            <a:r>
              <a:rPr lang="en-US" dirty="0" err="1"/>
              <a:t>aller</a:t>
            </a:r>
            <a:r>
              <a:rPr lang="en-US" dirty="0"/>
              <a:t> encore plus loin, on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réfléchir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manière de placer les </a:t>
            </a:r>
            <a:r>
              <a:rPr lang="en-US" dirty="0" err="1"/>
              <a:t>objets</a:t>
            </a:r>
            <a:r>
              <a:rPr lang="en-US" dirty="0"/>
              <a:t> pour </a:t>
            </a:r>
            <a:r>
              <a:rPr lang="en-US" dirty="0" err="1"/>
              <a:t>ensuite</a:t>
            </a:r>
            <a:r>
              <a:rPr lang="en-US" dirty="0"/>
              <a:t> demander </a:t>
            </a:r>
            <a:r>
              <a:rPr lang="en-US" dirty="0" err="1"/>
              <a:t>où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la cuisine…..</a:t>
            </a:r>
          </a:p>
          <a:p>
            <a:r>
              <a:rPr lang="en-US" dirty="0"/>
              <a:t>Style </a:t>
            </a:r>
            <a:r>
              <a:rPr lang="en-US" dirty="0" err="1"/>
              <a:t>bataille</a:t>
            </a:r>
            <a:r>
              <a:rPr lang="en-US" dirty="0"/>
              <a:t> </a:t>
            </a:r>
            <a:r>
              <a:rPr lang="en-US" dirty="0" err="1"/>
              <a:t>navale</a:t>
            </a:r>
            <a:r>
              <a:rPr lang="en-US" dirty="0"/>
              <a:t>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08184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</a:t>
            </a:r>
            <a:r>
              <a:rPr lang="en-US" dirty="0" err="1"/>
              <a:t>peut</a:t>
            </a:r>
            <a:r>
              <a:rPr lang="en-US" dirty="0"/>
              <a:t> faire un </a:t>
            </a:r>
            <a:r>
              <a:rPr lang="en-US" dirty="0" err="1"/>
              <a:t>jeu</a:t>
            </a:r>
            <a:r>
              <a:rPr lang="en-US" dirty="0"/>
              <a:t> dans </a:t>
            </a:r>
            <a:r>
              <a:rPr lang="en-US" dirty="0" err="1"/>
              <a:t>ce</a:t>
            </a:r>
            <a:r>
              <a:rPr lang="en-US" dirty="0"/>
              <a:t> style. </a:t>
            </a:r>
          </a:p>
          <a:p>
            <a:r>
              <a:rPr lang="en-US" dirty="0"/>
              <a:t>-un coup on </a:t>
            </a:r>
            <a:r>
              <a:rPr lang="en-US" dirty="0" err="1"/>
              <a:t>demande</a:t>
            </a:r>
            <a:r>
              <a:rPr lang="en-US" dirty="0"/>
              <a:t> la case</a:t>
            </a:r>
          </a:p>
          <a:p>
            <a:r>
              <a:rPr lang="en-US" dirty="0"/>
              <a:t>- un coup on fait placer</a:t>
            </a:r>
          </a:p>
          <a:p>
            <a:endParaRPr lang="en-US" dirty="0"/>
          </a:p>
          <a:p>
            <a:r>
              <a:rPr lang="en-US" dirty="0"/>
              <a:t>Et </a:t>
            </a:r>
            <a:r>
              <a:rPr lang="en-US" dirty="0" err="1"/>
              <a:t>si</a:t>
            </a:r>
            <a:r>
              <a:rPr lang="en-US" dirty="0"/>
              <a:t> on </a:t>
            </a:r>
            <a:r>
              <a:rPr lang="en-US" dirty="0" err="1"/>
              <a:t>veut</a:t>
            </a:r>
            <a:r>
              <a:rPr lang="en-US" dirty="0"/>
              <a:t> </a:t>
            </a:r>
            <a:r>
              <a:rPr lang="en-US" dirty="0" err="1"/>
              <a:t>aller</a:t>
            </a:r>
            <a:r>
              <a:rPr lang="en-US" dirty="0"/>
              <a:t> encore plus loin, on </a:t>
            </a:r>
            <a:r>
              <a:rPr lang="en-US" dirty="0" err="1"/>
              <a:t>peut</a:t>
            </a:r>
            <a:r>
              <a:rPr lang="en-US" dirty="0"/>
              <a:t> </a:t>
            </a:r>
            <a:r>
              <a:rPr lang="en-US" dirty="0" err="1"/>
              <a:t>réfléchir</a:t>
            </a:r>
            <a:r>
              <a:rPr lang="en-US" dirty="0"/>
              <a:t> </a:t>
            </a:r>
            <a:r>
              <a:rPr lang="en-US" dirty="0" err="1"/>
              <a:t>à</a:t>
            </a:r>
            <a:r>
              <a:rPr lang="en-US" dirty="0"/>
              <a:t> </a:t>
            </a:r>
            <a:r>
              <a:rPr lang="en-US" dirty="0" err="1"/>
              <a:t>une</a:t>
            </a:r>
            <a:r>
              <a:rPr lang="en-US" dirty="0"/>
              <a:t> manière de placer les </a:t>
            </a:r>
            <a:r>
              <a:rPr lang="en-US" dirty="0" err="1"/>
              <a:t>objets</a:t>
            </a:r>
            <a:r>
              <a:rPr lang="en-US" dirty="0"/>
              <a:t> pour </a:t>
            </a:r>
            <a:r>
              <a:rPr lang="en-US" dirty="0" err="1"/>
              <a:t>ensuite</a:t>
            </a:r>
            <a:r>
              <a:rPr lang="en-US" dirty="0"/>
              <a:t> demander </a:t>
            </a:r>
            <a:r>
              <a:rPr lang="en-US" dirty="0" err="1"/>
              <a:t>où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la cuisine…..</a:t>
            </a:r>
          </a:p>
          <a:p>
            <a:r>
              <a:rPr lang="en-US" dirty="0"/>
              <a:t>Style </a:t>
            </a:r>
            <a:r>
              <a:rPr lang="en-US" dirty="0" err="1"/>
              <a:t>bataille</a:t>
            </a:r>
            <a:r>
              <a:rPr lang="en-US" dirty="0"/>
              <a:t> </a:t>
            </a:r>
            <a:r>
              <a:rPr lang="en-US" dirty="0" err="1"/>
              <a:t>navale</a:t>
            </a:r>
            <a:r>
              <a:rPr lang="en-US" dirty="0"/>
              <a:t>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47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33407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48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696657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1971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Dire de bien observer le drapeau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5578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Dire de bien observer le drapeau </a:t>
            </a:r>
          </a:p>
          <a:p>
            <a:r>
              <a:rPr lang="fr-FR" dirty="0"/>
              <a:t>1 </a:t>
            </a:r>
            <a:r>
              <a:rPr lang="fr-FR" dirty="0" err="1"/>
              <a:t>red</a:t>
            </a:r>
            <a:endParaRPr lang="fr-FR" dirty="0"/>
          </a:p>
          <a:p>
            <a:r>
              <a:rPr lang="fr-FR" dirty="0"/>
              <a:t>2 </a:t>
            </a:r>
            <a:r>
              <a:rPr lang="fr-FR" dirty="0" err="1"/>
              <a:t>blue</a:t>
            </a:r>
            <a:endParaRPr lang="fr-FR" dirty="0"/>
          </a:p>
          <a:p>
            <a:r>
              <a:rPr lang="fr-FR" dirty="0"/>
              <a:t>3 green</a:t>
            </a:r>
          </a:p>
          <a:p>
            <a:r>
              <a:rPr lang="fr-FR" dirty="0"/>
              <a:t>4 </a:t>
            </a:r>
            <a:r>
              <a:rPr lang="fr-FR" dirty="0" err="1"/>
              <a:t>yellow</a:t>
            </a:r>
            <a:endParaRPr lang="fr-FR" dirty="0"/>
          </a:p>
          <a:p>
            <a:r>
              <a:rPr lang="fr-FR" dirty="0"/>
              <a:t> 5 black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1594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  <a:p>
            <a:r>
              <a:rPr lang="fr-CA" dirty="0"/>
              <a:t>The flag of South </a:t>
            </a:r>
            <a:r>
              <a:rPr lang="fr-CA" dirty="0" err="1"/>
              <a:t>Africa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, green , </a:t>
            </a:r>
            <a:r>
              <a:rPr lang="fr-CA" dirty="0" err="1"/>
              <a:t>red</a:t>
            </a:r>
            <a:r>
              <a:rPr lang="fr-CA" dirty="0"/>
              <a:t>, </a:t>
            </a:r>
            <a:r>
              <a:rPr lang="fr-CA" dirty="0" err="1"/>
              <a:t>blue</a:t>
            </a:r>
            <a:r>
              <a:rPr lang="fr-CA" dirty="0"/>
              <a:t>, black, </a:t>
            </a:r>
            <a:r>
              <a:rPr lang="fr-CA" dirty="0" err="1"/>
              <a:t>yellow</a:t>
            </a:r>
            <a:r>
              <a:rPr lang="fr-CA" dirty="0"/>
              <a:t>, and white. </a:t>
            </a:r>
          </a:p>
          <a:p>
            <a:r>
              <a:rPr lang="fr-CA" dirty="0"/>
              <a:t>(The "Y" on the flag </a:t>
            </a:r>
            <a:r>
              <a:rPr lang="fr-CA" dirty="0" err="1"/>
              <a:t>symbolizes</a:t>
            </a:r>
            <a:r>
              <a:rPr lang="fr-CA" dirty="0"/>
              <a:t> the union of </a:t>
            </a:r>
            <a:r>
              <a:rPr lang="fr-CA" dirty="0" err="1"/>
              <a:t>many</a:t>
            </a:r>
            <a:r>
              <a:rPr lang="fr-CA" dirty="0"/>
              <a:t> groups of people in South </a:t>
            </a:r>
            <a:r>
              <a:rPr lang="fr-CA" dirty="0" err="1"/>
              <a:t>Africa</a:t>
            </a:r>
            <a:r>
              <a:rPr lang="fr-CA" dirty="0"/>
              <a:t>). The </a:t>
            </a:r>
            <a:r>
              <a:rPr lang="fr-CA" dirty="0" err="1"/>
              <a:t>many</a:t>
            </a:r>
            <a:r>
              <a:rPr lang="fr-CA" dirty="0"/>
              <a:t> </a:t>
            </a:r>
            <a:r>
              <a:rPr lang="fr-CA" dirty="0" err="1"/>
              <a:t>colors</a:t>
            </a:r>
            <a:r>
              <a:rPr lang="fr-CA" dirty="0"/>
              <a:t> </a:t>
            </a:r>
            <a:r>
              <a:rPr lang="fr-CA" dirty="0" err="1"/>
              <a:t>represent</a:t>
            </a:r>
            <a:r>
              <a:rPr lang="fr-CA" dirty="0"/>
              <a:t> the </a:t>
            </a:r>
            <a:r>
              <a:rPr lang="fr-CA" dirty="0" err="1"/>
              <a:t>rainbow</a:t>
            </a:r>
            <a:r>
              <a:rPr lang="fr-CA" dirty="0"/>
              <a:t> of people in South </a:t>
            </a:r>
            <a:r>
              <a:rPr lang="fr-CA" dirty="0" err="1"/>
              <a:t>Africa</a:t>
            </a:r>
            <a:r>
              <a:rPr lang="fr-CA" dirty="0"/>
              <a:t>.</a:t>
            </a:r>
          </a:p>
          <a:p>
            <a:endParaRPr lang="fr-CA" dirty="0"/>
          </a:p>
          <a:p>
            <a:r>
              <a:rPr lang="fr-CA" dirty="0"/>
              <a:t>Enlever le Y????????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882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-</a:t>
            </a:r>
            <a:r>
              <a:rPr lang="fr-CA" dirty="0"/>
              <a:t>South </a:t>
            </a:r>
            <a:r>
              <a:rPr lang="fr-CA" dirty="0" err="1"/>
              <a:t>Africa</a:t>
            </a:r>
            <a:r>
              <a:rPr lang="fr-CA" dirty="0"/>
              <a:t>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also</a:t>
            </a:r>
            <a:r>
              <a:rPr lang="fr-CA" dirty="0"/>
              <a:t> </a:t>
            </a:r>
            <a:r>
              <a:rPr lang="fr-CA" dirty="0" err="1"/>
              <a:t>called</a:t>
            </a:r>
            <a:r>
              <a:rPr lang="fr-CA" dirty="0"/>
              <a:t> the '</a:t>
            </a:r>
            <a:r>
              <a:rPr lang="fr-CA" b="1" dirty="0"/>
              <a:t>Rainbow Nation'</a:t>
            </a:r>
            <a:r>
              <a:rPr lang="fr-CA" dirty="0"/>
              <a:t>, </a:t>
            </a:r>
            <a:r>
              <a:rPr lang="fr-CA" dirty="0" err="1"/>
              <a:t>because</a:t>
            </a:r>
            <a:r>
              <a:rPr lang="fr-CA" dirty="0"/>
              <a:t> </a:t>
            </a:r>
            <a:r>
              <a:rPr lang="fr-CA" dirty="0" err="1"/>
              <a:t>there</a:t>
            </a:r>
            <a:r>
              <a:rPr lang="fr-CA" dirty="0"/>
              <a:t> are </a:t>
            </a:r>
            <a:r>
              <a:rPr lang="fr-CA" dirty="0" err="1"/>
              <a:t>so</a:t>
            </a:r>
            <a:r>
              <a:rPr lang="fr-CA" dirty="0"/>
              <a:t> </a:t>
            </a:r>
            <a:r>
              <a:rPr lang="fr-CA" dirty="0" err="1"/>
              <a:t>many</a:t>
            </a:r>
            <a:r>
              <a:rPr lang="fr-CA" dirty="0"/>
              <a:t> </a:t>
            </a:r>
            <a:r>
              <a:rPr lang="fr-CA" dirty="0" err="1"/>
              <a:t>different</a:t>
            </a:r>
            <a:r>
              <a:rPr lang="fr-CA" dirty="0"/>
              <a:t> </a:t>
            </a:r>
            <a:r>
              <a:rPr lang="fr-CA" dirty="0" err="1"/>
              <a:t>languages</a:t>
            </a:r>
            <a:r>
              <a:rPr lang="fr-CA" dirty="0"/>
              <a:t> and </a:t>
            </a:r>
            <a:r>
              <a:rPr lang="fr-CA" dirty="0" err="1"/>
              <a:t>different</a:t>
            </a:r>
            <a:r>
              <a:rPr lang="fr-CA" dirty="0"/>
              <a:t> cultural traditions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7073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Listen</a:t>
            </a:r>
            <a:r>
              <a:rPr lang="fr-FR" dirty="0"/>
              <a:t> </a:t>
            </a:r>
          </a:p>
          <a:p>
            <a:endParaRPr lang="fr-FR" dirty="0"/>
          </a:p>
          <a:p>
            <a:endParaRPr lang="fr-FR" dirty="0"/>
          </a:p>
          <a:p>
            <a:r>
              <a:rPr lang="fr-FR" b="1" dirty="0"/>
              <a:t>FACE ÉLÈVE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461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Listen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5399B-280C-8F42-B353-6A02DCFF30D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8985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476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5510F8-55AE-FC41-B46A-E43B55F9A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2743336-46F7-BD4F-B7D1-08B5A33E7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A1E3E7-EA5E-5648-A5A7-1121C430D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0C75-F634-1F4A-839A-C95A70F3530B}" type="datetimeFigureOut">
              <a:rPr lang="fr-FR" smtClean="0"/>
              <a:t>14/07/2020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D91FD63-2279-A940-8F5F-7B0FC7F19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7AEE14-978D-3541-99A3-7C13DD1E9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42DD-12DE-AE41-B147-8EA5C6C692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9227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6138E04-A6B2-5148-93A7-7B9C481503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3C1739F-D970-034C-9332-27CFDADC5F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740DC7-C080-5F46-BE9A-0FB65405C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0C75-F634-1F4A-839A-C95A70F3530B}" type="datetimeFigureOut">
              <a:rPr lang="fr-FR" smtClean="0"/>
              <a:t>14/07/2020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472F44-9BFA-7348-9928-E38D83071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F2EA82-5A49-2B4B-B7BF-4BBB0B8F3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42DD-12DE-AE41-B147-8EA5C6C692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5416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F5FE41-0888-4CB5-806A-CF4079FF62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C108BEA-126F-4175-8A53-0C0F770AB9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334C57-0AFC-43EE-A55F-881341A9F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E208-6B42-43F6-92AC-19DF93B1C1B3}" type="datetimeFigureOut">
              <a:rPr lang="en-US" smtClean="0"/>
              <a:t>7/14/20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83AA3B2-B318-411F-AB15-21F97FF0D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9C3E78-7ECE-40C9-9906-01831A7E1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79B06-E9D1-42CF-A110-0F9CB1FDB699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97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F991C1-DAE8-4544-876D-6C7833786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B07273-FCA9-9145-91AA-43928B7E14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75B371-1190-DB46-A906-7B33D28A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0C75-F634-1F4A-839A-C95A70F3530B}" type="datetimeFigureOut">
              <a:rPr lang="fr-FR" smtClean="0"/>
              <a:t>14/07/2020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CE812B-4933-8F4C-9112-60015DF86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60A213A-80AB-AD41-9519-7D72A1177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42DD-12DE-AE41-B147-8EA5C6C692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5822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E01CB7-A735-DF46-9694-A3D8BABBA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6A55FCA-44CA-6540-8E21-6E69C88155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811F90-59B6-A949-AAFF-08610628F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0C75-F634-1F4A-839A-C95A70F3530B}" type="datetimeFigureOut">
              <a:rPr lang="fr-FR" smtClean="0"/>
              <a:t>14/07/2020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6546CD3-8D86-2D49-A369-E8660F183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AF9F4F-6AC9-5D4A-A51C-7948914FB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42DD-12DE-AE41-B147-8EA5C6C692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4713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7AE622-345F-D64B-B5C9-22F8A2679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126485-BF28-0C40-9D9B-5AD3FBAB0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80E88B4-802F-2142-98A8-B7D92F2B87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BCD62DD-7194-8645-B7FF-6B5D9E84C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0C75-F634-1F4A-839A-C95A70F3530B}" type="datetimeFigureOut">
              <a:rPr lang="fr-FR" smtClean="0"/>
              <a:t>14/07/2020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B037EE4-4DF2-F44B-BFBF-90E41A814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9CA1761-2F85-FD49-858E-1B3502F62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42DD-12DE-AE41-B147-8EA5C6C692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0343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81F9F2-9230-3144-81DE-B90651CF3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763815D-ACC5-724B-9976-9B7E25FB4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1E85C00-5ED5-044E-92AA-BB4A3E8A6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42EB569-19F9-164C-8BDB-2A74AB34CF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558C7E6-233F-5448-B911-A1FB67956D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79EB5D6-092F-0E45-90CC-82DD2D30D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0C75-F634-1F4A-839A-C95A70F3530B}" type="datetimeFigureOut">
              <a:rPr lang="fr-FR" smtClean="0"/>
              <a:t>14/07/2020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9F98B8F-9A29-3040-9D89-974ABE429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C45F808-2DCE-A24C-A4B8-E2316B424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42DD-12DE-AE41-B147-8EA5C6C692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7901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83D3831-D1DD-744A-BA67-361C58E04B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D9ABEB2-1269-E749-8511-F82D332B8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0C75-F634-1F4A-839A-C95A70F3530B}" type="datetimeFigureOut">
              <a:rPr lang="fr-FR" smtClean="0"/>
              <a:t>14/07/2020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7557541-8753-2742-911C-99C8DB3C5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78E9BEC-9E0C-D84B-9D34-8DF182133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42DD-12DE-AE41-B147-8EA5C6C692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1820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646BBA0-1F14-8B41-9BD2-98FA73313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0C75-F634-1F4A-839A-C95A70F3530B}" type="datetimeFigureOut">
              <a:rPr lang="fr-FR" smtClean="0"/>
              <a:t>14/07/2020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67713CF-3DDB-9A41-B56D-EC39F12E2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E54EFD-A622-5E40-BCA9-A23C5E180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42DD-12DE-AE41-B147-8EA5C6C692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4640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97596F-F3FD-DD49-B559-90AF0EFE3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D2CD08-DFEF-D34C-884F-4F1BD1FCF5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E96C731-B451-654B-B9BF-3D6DA7CB1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4A4151-6C76-A54E-9162-3ADA6CD39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0C75-F634-1F4A-839A-C95A70F3530B}" type="datetimeFigureOut">
              <a:rPr lang="fr-FR" smtClean="0"/>
              <a:t>14/07/2020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DC96114-CB73-544A-984C-B0BC98775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956B66E-0217-D249-8A3E-B6765D79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42DD-12DE-AE41-B147-8EA5C6C692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2964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20B13F-FB17-3742-B225-4C4F7B8F9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0627CA9-6873-7A46-86CD-B6ADEF6563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DB3B538-2065-3A47-A7B9-AB5BD217FE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99187FA-F952-7340-8845-019DB49E8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00C75-F634-1F4A-839A-C95A70F3530B}" type="datetimeFigureOut">
              <a:rPr lang="fr-FR" smtClean="0"/>
              <a:t>14/07/2020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9D5A914-1627-A549-9373-381189E67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89ABD2F-6949-D142-A402-6D80C9425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42DD-12DE-AE41-B147-8EA5C6C692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1594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100000">
              <a:srgbClr val="B41625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A888CE1-0BB0-5549-B11F-E560D50EA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F2C052-0D25-2C41-BC3B-179B62F41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BA5E7B-D771-6644-8176-2228B1E22A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00C75-F634-1F4A-839A-C95A70F3530B}" type="datetimeFigureOut">
              <a:rPr lang="fr-FR" smtClean="0"/>
              <a:t>14/07/2020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4E4C49-5020-A947-A8C2-6868D0F5B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5C377C-E45F-FD43-990E-C2C09082B5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42DD-12DE-AE41-B147-8EA5C6C6925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39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10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4.png"/><Relationship Id="rId7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7.png"/><Relationship Id="rId18" Type="http://schemas.microsoft.com/office/2007/relationships/hdphoto" Target="../media/hdphoto3.wdp"/><Relationship Id="rId3" Type="http://schemas.openxmlformats.org/officeDocument/2006/relationships/image" Target="../media/image41.png"/><Relationship Id="rId7" Type="http://schemas.openxmlformats.org/officeDocument/2006/relationships/image" Target="../media/image49.png"/><Relationship Id="rId12" Type="http://schemas.openxmlformats.org/officeDocument/2006/relationships/image" Target="../media/image25.png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31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24.png"/><Relationship Id="rId5" Type="http://schemas.openxmlformats.org/officeDocument/2006/relationships/image" Target="../media/image44.png"/><Relationship Id="rId15" Type="http://schemas.openxmlformats.org/officeDocument/2006/relationships/image" Target="../media/image30.png"/><Relationship Id="rId10" Type="http://schemas.openxmlformats.org/officeDocument/2006/relationships/image" Target="../media/image51.png"/><Relationship Id="rId19" Type="http://schemas.openxmlformats.org/officeDocument/2006/relationships/image" Target="../media/image35.png"/><Relationship Id="rId4" Type="http://schemas.openxmlformats.org/officeDocument/2006/relationships/image" Target="../media/image42.png"/><Relationship Id="rId9" Type="http://schemas.openxmlformats.org/officeDocument/2006/relationships/image" Target="../media/image34.png"/><Relationship Id="rId14" Type="http://schemas.microsoft.com/office/2007/relationships/hdphoto" Target="../media/hdphoto6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2.png"/><Relationship Id="rId9" Type="http://schemas.openxmlformats.org/officeDocument/2006/relationships/image" Target="../media/image1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6.wdp"/><Relationship Id="rId18" Type="http://schemas.openxmlformats.org/officeDocument/2006/relationships/image" Target="../media/image35.png"/><Relationship Id="rId3" Type="http://schemas.openxmlformats.org/officeDocument/2006/relationships/image" Target="../media/image41.png"/><Relationship Id="rId7" Type="http://schemas.openxmlformats.org/officeDocument/2006/relationships/image" Target="../media/image48.png"/><Relationship Id="rId12" Type="http://schemas.openxmlformats.org/officeDocument/2006/relationships/image" Target="../media/image27.png"/><Relationship Id="rId17" Type="http://schemas.microsoft.com/office/2007/relationships/hdphoto" Target="../media/hdphoto3.wdp"/><Relationship Id="rId2" Type="http://schemas.openxmlformats.org/officeDocument/2006/relationships/image" Target="../media/image56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25.png"/><Relationship Id="rId5" Type="http://schemas.openxmlformats.org/officeDocument/2006/relationships/image" Target="../media/image45.png"/><Relationship Id="rId15" Type="http://schemas.openxmlformats.org/officeDocument/2006/relationships/image" Target="../media/image31.png"/><Relationship Id="rId10" Type="http://schemas.openxmlformats.org/officeDocument/2006/relationships/image" Target="../media/image24.png"/><Relationship Id="rId19" Type="http://schemas.microsoft.com/office/2007/relationships/hdphoto" Target="../media/hdphoto4.wdp"/><Relationship Id="rId4" Type="http://schemas.openxmlformats.org/officeDocument/2006/relationships/image" Target="../media/image44.png"/><Relationship Id="rId9" Type="http://schemas.openxmlformats.org/officeDocument/2006/relationships/image" Target="../media/image34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1130BB7-EB67-F946-9A50-D56B9E3BA8EB}"/>
              </a:ext>
            </a:extLst>
          </p:cNvPr>
          <p:cNvSpPr/>
          <p:nvPr/>
        </p:nvSpPr>
        <p:spPr>
          <a:xfrm>
            <a:off x="3153294" y="892129"/>
            <a:ext cx="5885410" cy="1828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000"/>
              </a:avLst>
            </a:prstTxWarp>
            <a:spAutoFit/>
          </a:bodyPr>
          <a:lstStyle/>
          <a:p>
            <a:pPr algn="ctr"/>
            <a:r>
              <a:rPr lang="fr-FR" sz="8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English </a:t>
            </a:r>
            <a:r>
              <a:rPr lang="fr-FR" sz="8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with</a:t>
            </a:r>
            <a:endParaRPr lang="fr-FR" sz="8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2CE71BD-8CE7-3A45-9405-985B73832FA9}"/>
              </a:ext>
            </a:extLst>
          </p:cNvPr>
          <p:cNvSpPr txBox="1"/>
          <p:nvPr/>
        </p:nvSpPr>
        <p:spPr>
          <a:xfrm>
            <a:off x="1050240" y="5634307"/>
            <a:ext cx="18357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Sam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2712360-C9CD-394B-A458-7882F7B82122}"/>
              </a:ext>
            </a:extLst>
          </p:cNvPr>
          <p:cNvSpPr txBox="1"/>
          <p:nvPr/>
        </p:nvSpPr>
        <p:spPr>
          <a:xfrm>
            <a:off x="9219241" y="2549234"/>
            <a:ext cx="2276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 err="1">
                <a:latin typeface="Arial Rounded MT Bold" panose="020F0704030504030204" pitchFamily="34" charset="0"/>
              </a:rPr>
              <a:t>Ionna</a:t>
            </a:r>
            <a:endParaRPr lang="fr-FR" sz="6000" dirty="0">
              <a:latin typeface="Arial Rounded MT Bold" panose="020F07040305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2FE62EF-6AEB-514A-9673-0D653F0C4715}"/>
              </a:ext>
            </a:extLst>
          </p:cNvPr>
          <p:cNvSpPr txBox="1"/>
          <p:nvPr/>
        </p:nvSpPr>
        <p:spPr>
          <a:xfrm>
            <a:off x="9295383" y="4650228"/>
            <a:ext cx="21242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dirty="0">
                <a:latin typeface="Arial Rounded MT Bold" panose="020F0704030504030204" pitchFamily="34" charset="0"/>
              </a:rPr>
              <a:t>Anne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1F4EDFD-7E49-8645-BB1E-6220032FFC58}"/>
              </a:ext>
            </a:extLst>
          </p:cNvPr>
          <p:cNvSpPr txBox="1"/>
          <p:nvPr/>
        </p:nvSpPr>
        <p:spPr>
          <a:xfrm>
            <a:off x="9786003" y="3800934"/>
            <a:ext cx="11192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and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ED864FA-AEA8-EB4A-8CDD-A5C314BE9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02" y="0"/>
            <a:ext cx="2744675" cy="5497125"/>
          </a:xfrm>
          <a:prstGeom prst="rect">
            <a:avLst/>
          </a:prstGeom>
        </p:spPr>
      </p:pic>
      <p:pic>
        <p:nvPicPr>
          <p:cNvPr id="10" name="Picture 2" descr="Bannière, Décoration, Drapeau, Inscrivez Vous, Signal">
            <a:extLst>
              <a:ext uri="{FF2B5EF4-FFF2-40B4-BE49-F238E27FC236}">
                <a16:creationId xmlns:a16="http://schemas.microsoft.com/office/drawing/2014/main" id="{47D207D2-E0B0-DA46-83B5-E8E431083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558" y="2001479"/>
            <a:ext cx="7078043" cy="3546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08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E6FB5D5-1632-D74E-B02F-FE7C96E1CB51}"/>
              </a:ext>
            </a:extLst>
          </p:cNvPr>
          <p:cNvSpPr/>
          <p:nvPr/>
        </p:nvSpPr>
        <p:spPr>
          <a:xfrm>
            <a:off x="804334" y="264431"/>
            <a:ext cx="10862733" cy="1035732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Quiz </a:t>
            </a:r>
            <a:endParaRPr lang="fr-FR" sz="5000" dirty="0"/>
          </a:p>
        </p:txBody>
      </p:sp>
      <p:pic>
        <p:nvPicPr>
          <p:cNvPr id="4" name="Picture 2" descr="Tissu, Texture, Textile, Signe, Drapeau">
            <a:extLst>
              <a:ext uri="{FF2B5EF4-FFF2-40B4-BE49-F238E27FC236}">
                <a16:creationId xmlns:a16="http://schemas.microsoft.com/office/drawing/2014/main" id="{24E3B878-3C07-3348-8E89-576DAA807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656" y="3349089"/>
            <a:ext cx="2221480" cy="125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D6C645-BB31-4E44-AC70-7E3BE0343FC4}"/>
              </a:ext>
            </a:extLst>
          </p:cNvPr>
          <p:cNvSpPr/>
          <p:nvPr/>
        </p:nvSpPr>
        <p:spPr>
          <a:xfrm>
            <a:off x="1846225" y="1836495"/>
            <a:ext cx="706475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35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1 -</a:t>
            </a:r>
            <a:r>
              <a:rPr lang="fr-CA" sz="35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What</a:t>
            </a:r>
            <a:r>
              <a:rPr lang="fr-CA" sz="35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CA" sz="35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colours</a:t>
            </a:r>
            <a:r>
              <a:rPr lang="fr-CA" sz="35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are in </a:t>
            </a:r>
            <a:r>
              <a:rPr lang="fr-CA" sz="35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this</a:t>
            </a:r>
            <a:r>
              <a:rPr lang="fr-CA" sz="35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flag?</a:t>
            </a:r>
            <a:endParaRPr lang="fr-FR" sz="3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467758-9D66-A64E-BBA5-816223E7B14D}"/>
              </a:ext>
            </a:extLst>
          </p:cNvPr>
          <p:cNvSpPr/>
          <p:nvPr/>
        </p:nvSpPr>
        <p:spPr>
          <a:xfrm>
            <a:off x="333494" y="4071155"/>
            <a:ext cx="730853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3000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 –white, black, </a:t>
            </a:r>
            <a:r>
              <a:rPr lang="fr-CA" sz="3000" dirty="0" err="1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yellow</a:t>
            </a:r>
            <a:r>
              <a:rPr lang="fr-CA" sz="3000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fr-CA" sz="3000" dirty="0" err="1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blue</a:t>
            </a:r>
            <a:r>
              <a:rPr lang="fr-CA" sz="3000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fr-CA" sz="3000" dirty="0" err="1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red</a:t>
            </a:r>
            <a:r>
              <a:rPr lang="fr-CA" sz="3000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green</a:t>
            </a:r>
            <a:endParaRPr lang="fr-FR" sz="3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A0B41A-0504-F344-B4D4-F250F5BD0626}"/>
              </a:ext>
            </a:extLst>
          </p:cNvPr>
          <p:cNvSpPr/>
          <p:nvPr/>
        </p:nvSpPr>
        <p:spPr>
          <a:xfrm>
            <a:off x="389599" y="3018937"/>
            <a:ext cx="751006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3000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 –orange, black, </a:t>
            </a:r>
            <a:r>
              <a:rPr lang="fr-CA" sz="3000" dirty="0" err="1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blue</a:t>
            </a:r>
            <a:r>
              <a:rPr lang="fr-CA" sz="3000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</a:t>
            </a:r>
            <a:r>
              <a:rPr lang="fr-CA" sz="3000" dirty="0" err="1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red</a:t>
            </a:r>
            <a:r>
              <a:rPr lang="fr-CA" sz="3000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, green, white</a:t>
            </a:r>
            <a:endParaRPr lang="fr-FR" sz="3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606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E6FB5D5-1632-D74E-B02F-FE7C96E1CB51}"/>
              </a:ext>
            </a:extLst>
          </p:cNvPr>
          <p:cNvSpPr/>
          <p:nvPr/>
        </p:nvSpPr>
        <p:spPr>
          <a:xfrm>
            <a:off x="804334" y="264431"/>
            <a:ext cx="10862733" cy="1035732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Quiz</a:t>
            </a:r>
            <a:endParaRPr lang="fr-FR" sz="5000" dirty="0"/>
          </a:p>
        </p:txBody>
      </p:sp>
      <p:pic>
        <p:nvPicPr>
          <p:cNvPr id="4" name="Picture 2" descr="Tissu, Texture, Textile, Signe, Drapeau">
            <a:extLst>
              <a:ext uri="{FF2B5EF4-FFF2-40B4-BE49-F238E27FC236}">
                <a16:creationId xmlns:a16="http://schemas.microsoft.com/office/drawing/2014/main" id="{24E3B878-3C07-3348-8E89-576DAA807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444" y="4601834"/>
            <a:ext cx="2221480" cy="125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D6C645-BB31-4E44-AC70-7E3BE0343FC4}"/>
              </a:ext>
            </a:extLst>
          </p:cNvPr>
          <p:cNvSpPr/>
          <p:nvPr/>
        </p:nvSpPr>
        <p:spPr>
          <a:xfrm>
            <a:off x="485161" y="1847374"/>
            <a:ext cx="10683310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35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2 - </a:t>
            </a:r>
            <a:r>
              <a:rPr lang="fr-CA" sz="35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What</a:t>
            </a:r>
            <a:r>
              <a:rPr lang="fr-CA" sz="35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do the </a:t>
            </a:r>
            <a:r>
              <a:rPr lang="fr-CA" sz="35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many</a:t>
            </a:r>
            <a:r>
              <a:rPr lang="fr-CA" sz="35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CA" sz="35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colours</a:t>
            </a:r>
            <a:r>
              <a:rPr lang="fr-CA" sz="35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in the flag </a:t>
            </a:r>
            <a:r>
              <a:rPr lang="fr-CA" sz="35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represent</a:t>
            </a:r>
            <a:r>
              <a:rPr lang="fr-CA" sz="35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  <a:endParaRPr lang="fr-FR" sz="3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A0B41A-0504-F344-B4D4-F250F5BD0626}"/>
              </a:ext>
            </a:extLst>
          </p:cNvPr>
          <p:cNvSpPr/>
          <p:nvPr/>
        </p:nvSpPr>
        <p:spPr>
          <a:xfrm>
            <a:off x="299678" y="3025527"/>
            <a:ext cx="721768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3000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 –The </a:t>
            </a:r>
            <a:r>
              <a:rPr lang="fr-CA" sz="3000" dirty="0" err="1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different</a:t>
            </a:r>
            <a:r>
              <a:rPr lang="fr-CA" sz="3000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CA" sz="3000" dirty="0" err="1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animals</a:t>
            </a:r>
            <a:r>
              <a:rPr lang="fr-CA" sz="3000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of South </a:t>
            </a:r>
            <a:r>
              <a:rPr lang="fr-CA" sz="3000" dirty="0" err="1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Africa</a:t>
            </a:r>
            <a:endParaRPr lang="fr-FR" sz="3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0BE77D-970A-9E48-AD16-68AEBE3BF5AD}"/>
              </a:ext>
            </a:extLst>
          </p:cNvPr>
          <p:cNvSpPr/>
          <p:nvPr/>
        </p:nvSpPr>
        <p:spPr>
          <a:xfrm>
            <a:off x="415673" y="4805896"/>
            <a:ext cx="7582910" cy="10464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3000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 –</a:t>
            </a:r>
            <a:r>
              <a:rPr lang="fr-CA" sz="3200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CA" sz="3000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The </a:t>
            </a:r>
            <a:r>
              <a:rPr lang="fr-CA" sz="3000" dirty="0" err="1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rainbow</a:t>
            </a:r>
            <a:r>
              <a:rPr lang="fr-CA" sz="3000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of people in South </a:t>
            </a:r>
            <a:r>
              <a:rPr lang="fr-CA" sz="3000" dirty="0" err="1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Africa</a:t>
            </a:r>
            <a:endParaRPr lang="fr-CA" sz="3000" dirty="0">
              <a:solidFill>
                <a:srgbClr val="00206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endParaRPr lang="fr-FR" sz="3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pic>
        <p:nvPicPr>
          <p:cNvPr id="4098" name="Picture 2" descr="Éléphant, Afrique, La Faune, Safari">
            <a:extLst>
              <a:ext uri="{FF2B5EF4-FFF2-40B4-BE49-F238E27FC236}">
                <a16:creationId xmlns:a16="http://schemas.microsoft.com/office/drawing/2014/main" id="{76D4ABC1-CAED-D84E-A20B-C026E4C8E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737" y="2707843"/>
            <a:ext cx="1204972" cy="174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Personnes, Saut, Silhouette, Groupe">
            <a:extLst>
              <a:ext uri="{FF2B5EF4-FFF2-40B4-BE49-F238E27FC236}">
                <a16:creationId xmlns:a16="http://schemas.microsoft.com/office/drawing/2014/main" id="{E766DA91-B413-6F49-8B41-49025606B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76" y="5784497"/>
            <a:ext cx="4248495" cy="103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614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E6FB5D5-1632-D74E-B02F-FE7C96E1CB51}"/>
              </a:ext>
            </a:extLst>
          </p:cNvPr>
          <p:cNvSpPr/>
          <p:nvPr/>
        </p:nvSpPr>
        <p:spPr>
          <a:xfrm>
            <a:off x="804334" y="264431"/>
            <a:ext cx="10862733" cy="1035732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Quiz</a:t>
            </a:r>
            <a:endParaRPr lang="fr-FR" sz="5000" dirty="0"/>
          </a:p>
        </p:txBody>
      </p:sp>
      <p:pic>
        <p:nvPicPr>
          <p:cNvPr id="4" name="Picture 2" descr="Tissu, Texture, Textile, Signe, Drapeau">
            <a:extLst>
              <a:ext uri="{FF2B5EF4-FFF2-40B4-BE49-F238E27FC236}">
                <a16:creationId xmlns:a16="http://schemas.microsoft.com/office/drawing/2014/main" id="{24E3B878-3C07-3348-8E89-576DAA807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874" y="3690256"/>
            <a:ext cx="2221480" cy="125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9D6C645-BB31-4E44-AC70-7E3BE0343FC4}"/>
              </a:ext>
            </a:extLst>
          </p:cNvPr>
          <p:cNvSpPr/>
          <p:nvPr/>
        </p:nvSpPr>
        <p:spPr>
          <a:xfrm>
            <a:off x="383296" y="1847374"/>
            <a:ext cx="1084104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35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3 – How </a:t>
            </a:r>
            <a:r>
              <a:rPr lang="fr-CA" sz="35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many</a:t>
            </a:r>
            <a:r>
              <a:rPr lang="fr-CA" sz="35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CA" sz="35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languages</a:t>
            </a:r>
            <a:r>
              <a:rPr lang="fr-CA" sz="35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are </a:t>
            </a:r>
            <a:r>
              <a:rPr lang="fr-CA" sz="35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there</a:t>
            </a:r>
            <a:r>
              <a:rPr lang="fr-CA" sz="35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 in South </a:t>
            </a:r>
            <a:r>
              <a:rPr lang="fr-CA" sz="3500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Africa</a:t>
            </a:r>
            <a:r>
              <a:rPr lang="fr-CA" sz="3500" dirty="0">
                <a:latin typeface="Futura Medium" panose="020B0602020204020303" pitchFamily="34" charset="-79"/>
                <a:cs typeface="Futura Medium" panose="020B0602020204020303" pitchFamily="34" charset="-79"/>
              </a:rPr>
              <a:t>?</a:t>
            </a:r>
            <a:endParaRPr lang="fr-FR" sz="35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A0B41A-0504-F344-B4D4-F250F5BD0626}"/>
              </a:ext>
            </a:extLst>
          </p:cNvPr>
          <p:cNvSpPr/>
          <p:nvPr/>
        </p:nvSpPr>
        <p:spPr>
          <a:xfrm>
            <a:off x="2348633" y="3025527"/>
            <a:ext cx="311976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3000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 –8 </a:t>
            </a:r>
            <a:r>
              <a:rPr lang="fr-CA" sz="3000" dirty="0" err="1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languages</a:t>
            </a:r>
            <a:r>
              <a:rPr lang="fr-CA" sz="3000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endParaRPr lang="fr-FR" sz="3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0BE77D-970A-9E48-AD16-68AEBE3BF5AD}"/>
              </a:ext>
            </a:extLst>
          </p:cNvPr>
          <p:cNvSpPr/>
          <p:nvPr/>
        </p:nvSpPr>
        <p:spPr>
          <a:xfrm>
            <a:off x="2282941" y="3965955"/>
            <a:ext cx="3251147" cy="10464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CA" sz="3000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 –</a:t>
            </a:r>
            <a:r>
              <a:rPr lang="fr-CA" sz="3200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fr-CA" sz="3000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11 </a:t>
            </a:r>
            <a:r>
              <a:rPr lang="fr-CA" sz="3000" dirty="0" err="1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languages</a:t>
            </a:r>
            <a:endParaRPr lang="fr-CA" sz="3000" dirty="0">
              <a:solidFill>
                <a:srgbClr val="00206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endParaRPr lang="fr-FR" sz="3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16654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E224E05-B7F1-4648-9F6D-BB7F01F0363B}"/>
              </a:ext>
            </a:extLst>
          </p:cNvPr>
          <p:cNvSpPr/>
          <p:nvPr/>
        </p:nvSpPr>
        <p:spPr>
          <a:xfrm>
            <a:off x="804334" y="264431"/>
            <a:ext cx="10862733" cy="1035732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     Let’s go to South Africa</a:t>
            </a:r>
            <a:endParaRPr lang="fr-FR" sz="5000" dirty="0"/>
          </a:p>
        </p:txBody>
      </p:sp>
      <p:pic>
        <p:nvPicPr>
          <p:cNvPr id="4" name="Picture 2" descr="Tissu, Texture, Textile, Signe, Drapeau">
            <a:extLst>
              <a:ext uri="{FF2B5EF4-FFF2-40B4-BE49-F238E27FC236}">
                <a16:creationId xmlns:a16="http://schemas.microsoft.com/office/drawing/2014/main" id="{90AC1CC9-B624-0340-92EF-2E4200FC6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7" y="316718"/>
            <a:ext cx="1654175" cy="93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frique, Continent, Carte, Pays">
            <a:extLst>
              <a:ext uri="{FF2B5EF4-FFF2-40B4-BE49-F238E27FC236}">
                <a16:creationId xmlns:a16="http://schemas.microsoft.com/office/drawing/2014/main" id="{4AB2DB61-DFAE-A046-B0C8-DCF3225E0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2" y="1438459"/>
            <a:ext cx="4960552" cy="506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FCA5C18-852A-FA47-9CC7-D1C43F6A1925}"/>
              </a:ext>
            </a:extLst>
          </p:cNvPr>
          <p:cNvSpPr txBox="1"/>
          <p:nvPr/>
        </p:nvSpPr>
        <p:spPr>
          <a:xfrm>
            <a:off x="2443656" y="5486881"/>
            <a:ext cx="22275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solidFill>
                  <a:srgbClr val="0070C0"/>
                </a:solidFill>
              </a:rPr>
              <a:t>CAPE TOWN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062FC02-BB71-624D-941D-8CF6E9293AED}"/>
              </a:ext>
            </a:extLst>
          </p:cNvPr>
          <p:cNvSpPr txBox="1"/>
          <p:nvPr/>
        </p:nvSpPr>
        <p:spPr>
          <a:xfrm>
            <a:off x="4949584" y="4437620"/>
            <a:ext cx="17624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/>
              <a:t>SOUTH AFRICA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398FEA4-0303-BA42-A9E1-CA7256A12EF7}"/>
              </a:ext>
            </a:extLst>
          </p:cNvPr>
          <p:cNvSpPr/>
          <p:nvPr/>
        </p:nvSpPr>
        <p:spPr>
          <a:xfrm>
            <a:off x="5339400" y="6095613"/>
            <a:ext cx="937609" cy="591548"/>
          </a:xfrm>
          <a:prstGeom prst="ellipse">
            <a:avLst/>
          </a:prstGeom>
          <a:noFill/>
          <a:ln w="635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4C33FF07-54AE-F145-BFFE-3408CCD3C39E}"/>
              </a:ext>
            </a:extLst>
          </p:cNvPr>
          <p:cNvCxnSpPr>
            <a:cxnSpLocks/>
          </p:cNvCxnSpPr>
          <p:nvPr/>
        </p:nvCxnSpPr>
        <p:spPr>
          <a:xfrm>
            <a:off x="4538869" y="6035237"/>
            <a:ext cx="981411" cy="335654"/>
          </a:xfrm>
          <a:prstGeom prst="straightConnector1">
            <a:avLst/>
          </a:prstGeom>
          <a:ln w="41275" cmpd="sng">
            <a:solidFill>
              <a:srgbClr val="0070C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2447BEC8-6307-A146-9F25-60D045D8ECEF}"/>
              </a:ext>
            </a:extLst>
          </p:cNvPr>
          <p:cNvSpPr txBox="1"/>
          <p:nvPr/>
        </p:nvSpPr>
        <p:spPr>
          <a:xfrm>
            <a:off x="10471866" y="5628134"/>
            <a:ext cx="13207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HARRY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C0A0CCD-1B67-1745-9BD8-3837A51043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055" y="2447526"/>
            <a:ext cx="2733530" cy="43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0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E224E05-B7F1-4648-9F6D-BB7F01F0363B}"/>
              </a:ext>
            </a:extLst>
          </p:cNvPr>
          <p:cNvSpPr/>
          <p:nvPr/>
        </p:nvSpPr>
        <p:spPr>
          <a:xfrm>
            <a:off x="804334" y="264431"/>
            <a:ext cx="10862733" cy="1035732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     Cape Town</a:t>
            </a:r>
            <a:endParaRPr lang="fr-FR" sz="5000" dirty="0"/>
          </a:p>
        </p:txBody>
      </p:sp>
      <p:pic>
        <p:nvPicPr>
          <p:cNvPr id="4" name="Picture 2" descr="Tissu, Texture, Textile, Signe, Drapeau">
            <a:extLst>
              <a:ext uri="{FF2B5EF4-FFF2-40B4-BE49-F238E27FC236}">
                <a16:creationId xmlns:a16="http://schemas.microsoft.com/office/drawing/2014/main" id="{90AC1CC9-B624-0340-92EF-2E4200FC6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7" y="316718"/>
            <a:ext cx="1654175" cy="93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6E46F8D-6297-084B-9AD1-947728703D0F}"/>
              </a:ext>
            </a:extLst>
          </p:cNvPr>
          <p:cNvSpPr/>
          <p:nvPr/>
        </p:nvSpPr>
        <p:spPr>
          <a:xfrm>
            <a:off x="8253133" y="5051163"/>
            <a:ext cx="20778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</a:t>
            </a:r>
            <a:r>
              <a:rPr lang="fr-FR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big</a:t>
            </a:r>
            <a:r>
              <a:rPr lang="fr-FR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city</a:t>
            </a:r>
          </a:p>
        </p:txBody>
      </p:sp>
      <p:pic>
        <p:nvPicPr>
          <p:cNvPr id="13" name="Picture 2" descr="Afrique Du Sud, Cape Town, Montagne De La Table">
            <a:extLst>
              <a:ext uri="{FF2B5EF4-FFF2-40B4-BE49-F238E27FC236}">
                <a16:creationId xmlns:a16="http://schemas.microsoft.com/office/drawing/2014/main" id="{17B4F596-E175-884E-90C5-142834C89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34" y="1466422"/>
            <a:ext cx="7188770" cy="539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752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E224E05-B7F1-4648-9F6D-BB7F01F0363B}"/>
              </a:ext>
            </a:extLst>
          </p:cNvPr>
          <p:cNvSpPr/>
          <p:nvPr/>
        </p:nvSpPr>
        <p:spPr>
          <a:xfrm>
            <a:off x="804334" y="264431"/>
            <a:ext cx="10862733" cy="1035732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     Cape Town</a:t>
            </a:r>
            <a:endParaRPr lang="fr-FR" sz="5000" dirty="0"/>
          </a:p>
        </p:txBody>
      </p:sp>
      <p:pic>
        <p:nvPicPr>
          <p:cNvPr id="4" name="Picture 2" descr="Tissu, Texture, Textile, Signe, Drapeau">
            <a:extLst>
              <a:ext uri="{FF2B5EF4-FFF2-40B4-BE49-F238E27FC236}">
                <a16:creationId xmlns:a16="http://schemas.microsoft.com/office/drawing/2014/main" id="{90AC1CC9-B624-0340-92EF-2E4200FC6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7" y="316718"/>
            <a:ext cx="1654175" cy="93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élicoptère, Tour, Vol, Excitant, Aventure">
            <a:extLst>
              <a:ext uri="{FF2B5EF4-FFF2-40B4-BE49-F238E27FC236}">
                <a16:creationId xmlns:a16="http://schemas.microsoft.com/office/drawing/2014/main" id="{F702F906-A67A-6B40-8119-015C1C944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369" y="1606702"/>
            <a:ext cx="7480300" cy="498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F59835-8FFB-414E-BE78-662CCC230F9D}"/>
              </a:ext>
            </a:extLst>
          </p:cNvPr>
          <p:cNvSpPr/>
          <p:nvPr/>
        </p:nvSpPr>
        <p:spPr>
          <a:xfrm>
            <a:off x="356032" y="2243462"/>
            <a:ext cx="212269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5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mountains</a:t>
            </a:r>
            <a:endParaRPr lang="fr-FR" sz="35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D895A2-3976-3A41-9501-B8EB99DD1B4D}"/>
              </a:ext>
            </a:extLst>
          </p:cNvPr>
          <p:cNvSpPr/>
          <p:nvPr/>
        </p:nvSpPr>
        <p:spPr>
          <a:xfrm>
            <a:off x="322517" y="5149390"/>
            <a:ext cx="17331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fr-FR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city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E8EC25-FC47-DF4A-9CE4-BEBD01F4626A}"/>
              </a:ext>
            </a:extLst>
          </p:cNvPr>
          <p:cNvSpPr/>
          <p:nvPr/>
        </p:nvSpPr>
        <p:spPr>
          <a:xfrm>
            <a:off x="10445296" y="4996121"/>
            <a:ext cx="16962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fr-FR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</a:t>
            </a:r>
            <a:r>
              <a:rPr lang="fr-FR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sea</a:t>
            </a:r>
            <a:endParaRPr lang="fr-FR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8220E284-8BA2-5046-9398-C3A53AAEEAA4}"/>
              </a:ext>
            </a:extLst>
          </p:cNvPr>
          <p:cNvCxnSpPr>
            <a:cxnSpLocks/>
          </p:cNvCxnSpPr>
          <p:nvPr/>
        </p:nvCxnSpPr>
        <p:spPr>
          <a:xfrm flipV="1">
            <a:off x="2495550" y="1915155"/>
            <a:ext cx="1215638" cy="1113387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21CCBFA-7AA6-2045-B326-0A7FBA501EE7}"/>
              </a:ext>
            </a:extLst>
          </p:cNvPr>
          <p:cNvCxnSpPr>
            <a:cxnSpLocks/>
          </p:cNvCxnSpPr>
          <p:nvPr/>
        </p:nvCxnSpPr>
        <p:spPr>
          <a:xfrm>
            <a:off x="2647950" y="3180943"/>
            <a:ext cx="2127250" cy="248057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D8717131-CC50-7646-9822-4D6A2142E8DF}"/>
              </a:ext>
            </a:extLst>
          </p:cNvPr>
          <p:cNvCxnSpPr>
            <a:cxnSpLocks/>
          </p:cNvCxnSpPr>
          <p:nvPr/>
        </p:nvCxnSpPr>
        <p:spPr>
          <a:xfrm flipV="1">
            <a:off x="2212914" y="4376113"/>
            <a:ext cx="1899474" cy="1003696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88393403-D7FF-1545-B90A-72BF3BDE48AB}"/>
              </a:ext>
            </a:extLst>
          </p:cNvPr>
          <p:cNvCxnSpPr>
            <a:cxnSpLocks/>
          </p:cNvCxnSpPr>
          <p:nvPr/>
        </p:nvCxnSpPr>
        <p:spPr>
          <a:xfrm flipH="1">
            <a:off x="9090006" y="5503333"/>
            <a:ext cx="1307061" cy="842085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53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E224E05-B7F1-4648-9F6D-BB7F01F0363B}"/>
              </a:ext>
            </a:extLst>
          </p:cNvPr>
          <p:cNvSpPr/>
          <p:nvPr/>
        </p:nvSpPr>
        <p:spPr>
          <a:xfrm>
            <a:off x="804334" y="264431"/>
            <a:ext cx="10862733" cy="800986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     Cape Town</a:t>
            </a:r>
            <a:endParaRPr lang="fr-FR" sz="5000" dirty="0"/>
          </a:p>
        </p:txBody>
      </p:sp>
      <p:pic>
        <p:nvPicPr>
          <p:cNvPr id="4" name="Picture 2" descr="Tissu, Texture, Textile, Signe, Drapeau">
            <a:extLst>
              <a:ext uri="{FF2B5EF4-FFF2-40B4-BE49-F238E27FC236}">
                <a16:creationId xmlns:a16="http://schemas.microsoft.com/office/drawing/2014/main" id="{90AC1CC9-B624-0340-92EF-2E4200FC6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730" y="264431"/>
            <a:ext cx="1422929" cy="80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1D895A2-3976-3A41-9501-B8EB99DD1B4D}"/>
              </a:ext>
            </a:extLst>
          </p:cNvPr>
          <p:cNvSpPr/>
          <p:nvPr/>
        </p:nvSpPr>
        <p:spPr>
          <a:xfrm>
            <a:off x="547286" y="5062497"/>
            <a:ext cx="17331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fr-FR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city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D8717131-CC50-7646-9822-4D6A2142E8DF}"/>
              </a:ext>
            </a:extLst>
          </p:cNvPr>
          <p:cNvCxnSpPr>
            <a:cxnSpLocks/>
          </p:cNvCxnSpPr>
          <p:nvPr/>
        </p:nvCxnSpPr>
        <p:spPr>
          <a:xfrm flipV="1">
            <a:off x="2591973" y="5113721"/>
            <a:ext cx="1899474" cy="227366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Afrique Du Sud, Cape Town, Montagne De La Table">
            <a:extLst>
              <a:ext uri="{FF2B5EF4-FFF2-40B4-BE49-F238E27FC236}">
                <a16:creationId xmlns:a16="http://schemas.microsoft.com/office/drawing/2014/main" id="{674098D6-F1EE-5346-95FE-DC8F8B32B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874" y="1300163"/>
            <a:ext cx="7188770" cy="539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89B646A-1F22-4A44-A17E-7AAD6F68E62A}"/>
              </a:ext>
            </a:extLst>
          </p:cNvPr>
          <p:cNvSpPr/>
          <p:nvPr/>
        </p:nvSpPr>
        <p:spPr>
          <a:xfrm>
            <a:off x="242824" y="3181330"/>
            <a:ext cx="20553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buildings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844310A5-C40F-2048-A4E3-315BE5AC0272}"/>
              </a:ext>
            </a:extLst>
          </p:cNvPr>
          <p:cNvCxnSpPr>
            <a:cxnSpLocks/>
          </p:cNvCxnSpPr>
          <p:nvPr/>
        </p:nvCxnSpPr>
        <p:spPr>
          <a:xfrm>
            <a:off x="2791911" y="3295884"/>
            <a:ext cx="4966015" cy="1293867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0" name="Picture 2" descr="Gratte Ciels">
            <a:extLst>
              <a:ext uri="{FF2B5EF4-FFF2-40B4-BE49-F238E27FC236}">
                <a16:creationId xmlns:a16="http://schemas.microsoft.com/office/drawing/2014/main" id="{72F2C909-73F4-494E-BE76-D05BF515A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422" y="1938328"/>
            <a:ext cx="4012304" cy="248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229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95069FC2-7A16-1142-B7EB-64A531EB5FF2}"/>
              </a:ext>
            </a:extLst>
          </p:cNvPr>
          <p:cNvSpPr/>
          <p:nvPr/>
        </p:nvSpPr>
        <p:spPr>
          <a:xfrm>
            <a:off x="804334" y="264431"/>
            <a:ext cx="10862733" cy="800986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     Cape Town</a:t>
            </a:r>
            <a:endParaRPr lang="fr-FR" sz="5000" dirty="0"/>
          </a:p>
        </p:txBody>
      </p:sp>
      <p:pic>
        <p:nvPicPr>
          <p:cNvPr id="5" name="Picture 2" descr="Tissu, Texture, Textile, Signe, Drapeau">
            <a:extLst>
              <a:ext uri="{FF2B5EF4-FFF2-40B4-BE49-F238E27FC236}">
                <a16:creationId xmlns:a16="http://schemas.microsoft.com/office/drawing/2014/main" id="{DF22C0EC-01BA-DC4E-8897-8C7B6D055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730" y="264431"/>
            <a:ext cx="1422929" cy="80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ontagne De La Table, Le Pic Du Diable">
            <a:extLst>
              <a:ext uri="{FF2B5EF4-FFF2-40B4-BE49-F238E27FC236}">
                <a16:creationId xmlns:a16="http://schemas.microsoft.com/office/drawing/2014/main" id="{FF1DDF88-CB88-F747-9F00-541A3EBD0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111" y="3195832"/>
            <a:ext cx="9678340" cy="272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65EE6D-8259-1B4A-A1B9-48A9623483F1}"/>
              </a:ext>
            </a:extLst>
          </p:cNvPr>
          <p:cNvSpPr/>
          <p:nvPr/>
        </p:nvSpPr>
        <p:spPr>
          <a:xfrm>
            <a:off x="44958" y="3791243"/>
            <a:ext cx="239700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mountains</a:t>
            </a:r>
            <a:endParaRPr lang="fr-FR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908E74D9-532F-5648-BA2A-3C8852639BB1}"/>
              </a:ext>
            </a:extLst>
          </p:cNvPr>
          <p:cNvCxnSpPr>
            <a:cxnSpLocks/>
          </p:cNvCxnSpPr>
          <p:nvPr/>
        </p:nvCxnSpPr>
        <p:spPr>
          <a:xfrm>
            <a:off x="2681817" y="3498161"/>
            <a:ext cx="1653117" cy="713724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C8A2534-2D26-6544-9FD8-3BBAE4EF6CD3}"/>
              </a:ext>
            </a:extLst>
          </p:cNvPr>
          <p:cNvSpPr/>
          <p:nvPr/>
        </p:nvSpPr>
        <p:spPr>
          <a:xfrm>
            <a:off x="-21891" y="1489852"/>
            <a:ext cx="37857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Table </a:t>
            </a:r>
            <a:r>
              <a:rPr lang="fr-FR" sz="4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</a:t>
            </a:r>
            <a:r>
              <a:rPr lang="fr-FR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ountain</a:t>
            </a:r>
            <a:endParaRPr lang="fr-FR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198" name="Picture 6" descr="Montagne, Colline, Vue, Pic, Pierre">
            <a:extLst>
              <a:ext uri="{FF2B5EF4-FFF2-40B4-BE49-F238E27FC236}">
                <a16:creationId xmlns:a16="http://schemas.microsoft.com/office/drawing/2014/main" id="{0728C20E-D6FB-9941-8C09-66CD516F3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617" y="1037542"/>
            <a:ext cx="4014250" cy="200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Table, Meubles, Bois, Table, Table">
            <a:extLst>
              <a:ext uri="{FF2B5EF4-FFF2-40B4-BE49-F238E27FC236}">
                <a16:creationId xmlns:a16="http://schemas.microsoft.com/office/drawing/2014/main" id="{32FD802D-576F-8848-8CE0-BF09AD4A0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797" y="1143223"/>
            <a:ext cx="2397003" cy="199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44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F2D8A8D-0148-2149-9A75-3A3D280C064E}"/>
              </a:ext>
            </a:extLst>
          </p:cNvPr>
          <p:cNvSpPr/>
          <p:nvPr/>
        </p:nvSpPr>
        <p:spPr>
          <a:xfrm>
            <a:off x="804334" y="264431"/>
            <a:ext cx="10862733" cy="1035732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     Cape Town</a:t>
            </a:r>
            <a:endParaRPr lang="fr-FR" sz="5000" dirty="0"/>
          </a:p>
        </p:txBody>
      </p:sp>
      <p:pic>
        <p:nvPicPr>
          <p:cNvPr id="4" name="Picture 2" descr="Tissu, Texture, Textile, Signe, Drapeau">
            <a:extLst>
              <a:ext uri="{FF2B5EF4-FFF2-40B4-BE49-F238E27FC236}">
                <a16:creationId xmlns:a16="http://schemas.microsoft.com/office/drawing/2014/main" id="{30B7FF09-4D3E-2746-8C93-87534C8E1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7" y="316718"/>
            <a:ext cx="1654175" cy="93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ape Town, Afrique Du Sud">
            <a:extLst>
              <a:ext uri="{FF2B5EF4-FFF2-40B4-BE49-F238E27FC236}">
                <a16:creationId xmlns:a16="http://schemas.microsoft.com/office/drawing/2014/main" id="{6544F4CF-A572-6842-8E1D-C9FE4F1ED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941" y="1431683"/>
            <a:ext cx="647700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9E6036-C128-8F44-A5B6-E6D47A69180A}"/>
              </a:ext>
            </a:extLst>
          </p:cNvPr>
          <p:cNvSpPr/>
          <p:nvPr/>
        </p:nvSpPr>
        <p:spPr>
          <a:xfrm>
            <a:off x="9846674" y="1930424"/>
            <a:ext cx="16962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fr-FR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</a:t>
            </a:r>
            <a:r>
              <a:rPr lang="fr-FR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sea</a:t>
            </a:r>
            <a:endParaRPr lang="fr-FR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0C0FCD8C-9040-7843-98FE-F2A5FDCC4C56}"/>
              </a:ext>
            </a:extLst>
          </p:cNvPr>
          <p:cNvCxnSpPr>
            <a:cxnSpLocks/>
          </p:cNvCxnSpPr>
          <p:nvPr/>
        </p:nvCxnSpPr>
        <p:spPr>
          <a:xfrm flipH="1">
            <a:off x="8500339" y="2891241"/>
            <a:ext cx="1307061" cy="842085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4" name="Picture 4" descr="Océan, Poissons, Wave, Ondes, Oiseau">
            <a:extLst>
              <a:ext uri="{FF2B5EF4-FFF2-40B4-BE49-F238E27FC236}">
                <a16:creationId xmlns:a16="http://schemas.microsoft.com/office/drawing/2014/main" id="{10D22F3F-9BD4-0B4C-9825-910FA01D7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499" y="3236275"/>
            <a:ext cx="2862501" cy="19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420C70-6D8C-154E-AFB1-ED22CBBEFAC2}"/>
              </a:ext>
            </a:extLst>
          </p:cNvPr>
          <p:cNvSpPr/>
          <p:nvPr/>
        </p:nvSpPr>
        <p:spPr>
          <a:xfrm>
            <a:off x="264495" y="3406841"/>
            <a:ext cx="18004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</a:t>
            </a:r>
            <a:r>
              <a:rPr lang="fr-FR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beach</a:t>
            </a:r>
            <a:endParaRPr lang="fr-FR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8740630A-6D8C-254F-9B6B-EE33E97124B3}"/>
              </a:ext>
            </a:extLst>
          </p:cNvPr>
          <p:cNvCxnSpPr>
            <a:cxnSpLocks/>
          </p:cNvCxnSpPr>
          <p:nvPr/>
        </p:nvCxnSpPr>
        <p:spPr>
          <a:xfrm>
            <a:off x="1540721" y="4026096"/>
            <a:ext cx="1632641" cy="474206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6" name="Picture 6" descr="Crimée, Mer, Voyage, Mer Noire, Été">
            <a:extLst>
              <a:ext uri="{FF2B5EF4-FFF2-40B4-BE49-F238E27FC236}">
                <a16:creationId xmlns:a16="http://schemas.microsoft.com/office/drawing/2014/main" id="{6EA8DE54-FE81-4B45-856E-01B8F1E34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43" y="4351830"/>
            <a:ext cx="5776539" cy="288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32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C30F785-F151-DB42-A4CF-15AF05A75BCB}"/>
              </a:ext>
            </a:extLst>
          </p:cNvPr>
          <p:cNvSpPr/>
          <p:nvPr/>
        </p:nvSpPr>
        <p:spPr>
          <a:xfrm>
            <a:off x="804334" y="264431"/>
            <a:ext cx="10862733" cy="1035732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     Let’s recap</a:t>
            </a:r>
            <a:endParaRPr lang="fr-FR" sz="5000" dirty="0"/>
          </a:p>
        </p:txBody>
      </p:sp>
      <p:pic>
        <p:nvPicPr>
          <p:cNvPr id="4" name="Picture 2" descr="Tissu, Texture, Textile, Signe, Drapeau">
            <a:extLst>
              <a:ext uri="{FF2B5EF4-FFF2-40B4-BE49-F238E27FC236}">
                <a16:creationId xmlns:a16="http://schemas.microsoft.com/office/drawing/2014/main" id="{CE84A0E1-B1D4-B242-90A2-94164DDC7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7" y="316718"/>
            <a:ext cx="1654175" cy="93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BFCA8A5-6D38-D045-AFFF-C1B5EB897F8F}"/>
              </a:ext>
            </a:extLst>
          </p:cNvPr>
          <p:cNvSpPr/>
          <p:nvPr/>
        </p:nvSpPr>
        <p:spPr>
          <a:xfrm>
            <a:off x="3610946" y="3429000"/>
            <a:ext cx="173316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fr-FR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city</a:t>
            </a:r>
          </a:p>
        </p:txBody>
      </p:sp>
      <p:pic>
        <p:nvPicPr>
          <p:cNvPr id="6" name="Picture 2" descr="Gratte Ciels">
            <a:extLst>
              <a:ext uri="{FF2B5EF4-FFF2-40B4-BE49-F238E27FC236}">
                <a16:creationId xmlns:a16="http://schemas.microsoft.com/office/drawing/2014/main" id="{A023DC21-FBE8-BE40-9D52-5BD76FAEB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631" y="1352450"/>
            <a:ext cx="4012304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DD63BA-B5FB-0F46-9CDA-E91BDB360739}"/>
              </a:ext>
            </a:extLst>
          </p:cNvPr>
          <p:cNvSpPr/>
          <p:nvPr/>
        </p:nvSpPr>
        <p:spPr>
          <a:xfrm>
            <a:off x="465975" y="2882332"/>
            <a:ext cx="20553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buildings</a:t>
            </a:r>
          </a:p>
        </p:txBody>
      </p:sp>
      <p:pic>
        <p:nvPicPr>
          <p:cNvPr id="13314" name="Picture 2" descr="Brooklyn, New York, Ligne D'Horizon">
            <a:extLst>
              <a:ext uri="{FF2B5EF4-FFF2-40B4-BE49-F238E27FC236}">
                <a16:creationId xmlns:a16="http://schemas.microsoft.com/office/drawing/2014/main" id="{3F891D32-B762-9A41-ABCD-941F96A0B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936" y="936989"/>
            <a:ext cx="5060576" cy="253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F59E4D8-57B1-6A46-88A2-492F76D6E428}"/>
              </a:ext>
            </a:extLst>
          </p:cNvPr>
          <p:cNvSpPr/>
          <p:nvPr/>
        </p:nvSpPr>
        <p:spPr>
          <a:xfrm>
            <a:off x="9225028" y="3576610"/>
            <a:ext cx="16962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fr-FR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</a:t>
            </a:r>
            <a:r>
              <a:rPr lang="fr-FR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sea</a:t>
            </a:r>
            <a:endParaRPr lang="fr-FR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Picture 4" descr="Océan, Poissons, Wave, Ondes, Oiseau">
            <a:extLst>
              <a:ext uri="{FF2B5EF4-FFF2-40B4-BE49-F238E27FC236}">
                <a16:creationId xmlns:a16="http://schemas.microsoft.com/office/drawing/2014/main" id="{B2F7126A-3161-014A-BCD7-57AFCD4D7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878" y="1468148"/>
            <a:ext cx="2862501" cy="19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A113C0-7063-F547-903F-FF4B9C63CBEE}"/>
              </a:ext>
            </a:extLst>
          </p:cNvPr>
          <p:cNvSpPr/>
          <p:nvPr/>
        </p:nvSpPr>
        <p:spPr>
          <a:xfrm>
            <a:off x="949673" y="5577880"/>
            <a:ext cx="18004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</a:t>
            </a:r>
            <a:r>
              <a:rPr lang="fr-FR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beach</a:t>
            </a:r>
            <a:endParaRPr lang="fr-FR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6" descr="Crimée, Mer, Voyage, Mer Noire, Été">
            <a:extLst>
              <a:ext uri="{FF2B5EF4-FFF2-40B4-BE49-F238E27FC236}">
                <a16:creationId xmlns:a16="http://schemas.microsoft.com/office/drawing/2014/main" id="{BA4F0639-145D-D84E-A154-BB69E63CDE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60" y="3597130"/>
            <a:ext cx="4433161" cy="288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CC88026-E0B3-D046-B326-EA3CBBE98A45}"/>
              </a:ext>
            </a:extLst>
          </p:cNvPr>
          <p:cNvSpPr/>
          <p:nvPr/>
        </p:nvSpPr>
        <p:spPr>
          <a:xfrm>
            <a:off x="7785235" y="5921011"/>
            <a:ext cx="320362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mountains</a:t>
            </a:r>
            <a:endParaRPr lang="fr-FR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6" descr="Montagne, Colline, Vue, Pic, Pierre">
            <a:extLst>
              <a:ext uri="{FF2B5EF4-FFF2-40B4-BE49-F238E27FC236}">
                <a16:creationId xmlns:a16="http://schemas.microsoft.com/office/drawing/2014/main" id="{21C8F713-F52F-084E-BB0A-2DD0194B3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890" y="4136886"/>
            <a:ext cx="4014250" cy="200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F3F8B54-D06D-4641-A50E-D2B1B609EB71}"/>
              </a:ext>
            </a:extLst>
          </p:cNvPr>
          <p:cNvSpPr/>
          <p:nvPr/>
        </p:nvSpPr>
        <p:spPr>
          <a:xfrm>
            <a:off x="879822" y="3590218"/>
            <a:ext cx="5871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2C35FE5-5222-CB41-A366-3945854447DF}"/>
              </a:ext>
            </a:extLst>
          </p:cNvPr>
          <p:cNvSpPr/>
          <p:nvPr/>
        </p:nvSpPr>
        <p:spPr>
          <a:xfrm>
            <a:off x="5469566" y="3361166"/>
            <a:ext cx="5871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0161013-C768-6645-9D3C-C0487623FAAB}"/>
              </a:ext>
            </a:extLst>
          </p:cNvPr>
          <p:cNvSpPr/>
          <p:nvPr/>
        </p:nvSpPr>
        <p:spPr>
          <a:xfrm>
            <a:off x="11147829" y="3381371"/>
            <a:ext cx="5871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D99E31E-42B4-9342-8D00-7DE128416F2F}"/>
              </a:ext>
            </a:extLst>
          </p:cNvPr>
          <p:cNvSpPr/>
          <p:nvPr/>
        </p:nvSpPr>
        <p:spPr>
          <a:xfrm rot="10800000" flipV="1">
            <a:off x="3526363" y="5921011"/>
            <a:ext cx="623606" cy="9495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0B9E12B-6E5F-B045-8C37-F1C2257804E3}"/>
              </a:ext>
            </a:extLst>
          </p:cNvPr>
          <p:cNvSpPr/>
          <p:nvPr/>
        </p:nvSpPr>
        <p:spPr>
          <a:xfrm rot="10800000" flipV="1">
            <a:off x="6235700" y="6098084"/>
            <a:ext cx="7904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53421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D4CA93-5F21-5041-B176-ACDEAC45AE8E}"/>
              </a:ext>
            </a:extLst>
          </p:cNvPr>
          <p:cNvSpPr/>
          <p:nvPr/>
        </p:nvSpPr>
        <p:spPr>
          <a:xfrm>
            <a:off x="3494542" y="350105"/>
            <a:ext cx="5749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Dans ce cours tu vas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8F7F1F0-723F-7744-934A-5E3F1F0C5BCC}"/>
              </a:ext>
            </a:extLst>
          </p:cNvPr>
          <p:cNvSpPr txBox="1"/>
          <p:nvPr/>
        </p:nvSpPr>
        <p:spPr>
          <a:xfrm>
            <a:off x="1308693" y="5906435"/>
            <a:ext cx="47873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>
                <a:latin typeface="Arial Rounded MT Bold" panose="020F0704030504030204" pitchFamily="34" charset="0"/>
              </a:rPr>
              <a:t>découvrir les paysages de Cape </a:t>
            </a:r>
            <a:r>
              <a:rPr lang="fr-FR" sz="2500" dirty="0" err="1">
                <a:latin typeface="Arial Rounded MT Bold" panose="020F0704030504030204" pitchFamily="34" charset="0"/>
              </a:rPr>
              <a:t>Town</a:t>
            </a:r>
            <a:endParaRPr lang="fr-FR" sz="2500" dirty="0">
              <a:latin typeface="Arial Rounded MT Bold" panose="020F07040305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9398073-0DC1-004C-8181-4F42368711BE}"/>
              </a:ext>
            </a:extLst>
          </p:cNvPr>
          <p:cNvSpPr txBox="1"/>
          <p:nvPr/>
        </p:nvSpPr>
        <p:spPr>
          <a:xfrm>
            <a:off x="424902" y="2699978"/>
            <a:ext cx="47873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>
                <a:latin typeface="Arial Rounded MT Bold" panose="020F0704030504030204" pitchFamily="34" charset="0"/>
              </a:rPr>
              <a:t>découvrir l’Afrique du Sud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988E637-B086-D244-A60E-DFA60D3EA634}"/>
              </a:ext>
            </a:extLst>
          </p:cNvPr>
          <p:cNvSpPr txBox="1"/>
          <p:nvPr/>
        </p:nvSpPr>
        <p:spPr>
          <a:xfrm>
            <a:off x="6850099" y="4950570"/>
            <a:ext cx="478730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>
                <a:latin typeface="Arial Rounded MT Bold" panose="020F0704030504030204" pitchFamily="34" charset="0"/>
              </a:rPr>
              <a:t>apprendre le vocabulaire des pièces de la maison et de l’ameublement</a:t>
            </a:r>
          </a:p>
        </p:txBody>
      </p:sp>
      <p:pic>
        <p:nvPicPr>
          <p:cNvPr id="8" name="Picture 2" descr="Tissu, Texture, Textile, Signe, Drapeau">
            <a:extLst>
              <a:ext uri="{FF2B5EF4-FFF2-40B4-BE49-F238E27FC236}">
                <a16:creationId xmlns:a16="http://schemas.microsoft.com/office/drawing/2014/main" id="{E79775F8-ACC6-054F-BA51-1752F3B88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821" y="1273435"/>
            <a:ext cx="2221480" cy="125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frique Du Sud, Cape Town, Montagne De La Table">
            <a:extLst>
              <a:ext uri="{FF2B5EF4-FFF2-40B4-BE49-F238E27FC236}">
                <a16:creationId xmlns:a16="http://schemas.microsoft.com/office/drawing/2014/main" id="{3386A850-F6FB-974B-8392-6365160FA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62" y="3429000"/>
            <a:ext cx="3203845" cy="240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 descr="Une image contenant bâtiment, maison, extérieur, avant&#10;&#10;Description générée automatiquement">
            <a:extLst>
              <a:ext uri="{FF2B5EF4-FFF2-40B4-BE49-F238E27FC236}">
                <a16:creationId xmlns:a16="http://schemas.microsoft.com/office/drawing/2014/main" id="{D2F33938-DCA9-6045-B7CE-D6C972092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172" y="1880483"/>
            <a:ext cx="3989061" cy="292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8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D5718D5-F88D-5E4C-90CD-2EDE84A18D3F}"/>
              </a:ext>
            </a:extLst>
          </p:cNvPr>
          <p:cNvSpPr/>
          <p:nvPr/>
        </p:nvSpPr>
        <p:spPr>
          <a:xfrm>
            <a:off x="1897163" y="1639433"/>
            <a:ext cx="9220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264F4B-3E09-8742-95CE-7ABE84C6CBAA}"/>
              </a:ext>
            </a:extLst>
          </p:cNvPr>
          <p:cNvSpPr/>
          <p:nvPr/>
        </p:nvSpPr>
        <p:spPr>
          <a:xfrm>
            <a:off x="1118874" y="403317"/>
            <a:ext cx="205537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buildings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3366A0-D4D2-6044-B7DA-47DF7D3A4B67}"/>
              </a:ext>
            </a:extLst>
          </p:cNvPr>
          <p:cNvSpPr/>
          <p:nvPr/>
        </p:nvSpPr>
        <p:spPr>
          <a:xfrm>
            <a:off x="1489941" y="4253177"/>
            <a:ext cx="16962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</a:t>
            </a:r>
            <a:r>
              <a:rPr lang="fr-FR" sz="40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 </a:t>
            </a:r>
            <a:r>
              <a:rPr lang="fr-FR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sea</a:t>
            </a:r>
            <a:endParaRPr lang="fr-FR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E2B24F-48AD-984C-B66D-A2B6C86D9DC5}"/>
              </a:ext>
            </a:extLst>
          </p:cNvPr>
          <p:cNvSpPr/>
          <p:nvPr/>
        </p:nvSpPr>
        <p:spPr>
          <a:xfrm>
            <a:off x="1850817" y="2972480"/>
            <a:ext cx="14398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beach</a:t>
            </a:r>
            <a:endParaRPr lang="fr-FR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Picture 6" descr="Crimée, Mer, Voyage, Mer Noire, Été">
            <a:extLst>
              <a:ext uri="{FF2B5EF4-FFF2-40B4-BE49-F238E27FC236}">
                <a16:creationId xmlns:a16="http://schemas.microsoft.com/office/drawing/2014/main" id="{16B5A253-9769-134F-BF27-5CB74DF2A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790" y="-726401"/>
            <a:ext cx="3433732" cy="223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39E6A4-F49F-6F44-AC04-F63EA26AA10A}"/>
              </a:ext>
            </a:extLst>
          </p:cNvPr>
          <p:cNvSpPr/>
          <p:nvPr/>
        </p:nvSpPr>
        <p:spPr>
          <a:xfrm>
            <a:off x="1385247" y="5461219"/>
            <a:ext cx="239700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4000" b="0" cap="none" spc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mountains</a:t>
            </a:r>
            <a:endParaRPr lang="fr-FR" sz="40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2" descr="Gratte Ciels">
            <a:extLst>
              <a:ext uri="{FF2B5EF4-FFF2-40B4-BE49-F238E27FC236}">
                <a16:creationId xmlns:a16="http://schemas.microsoft.com/office/drawing/2014/main" id="{8FAFA925-5068-9C44-8514-9DC66BF57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300" y="1027087"/>
            <a:ext cx="3270841" cy="240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rooklyn, New York, Ligne D'Horizon">
            <a:extLst>
              <a:ext uri="{FF2B5EF4-FFF2-40B4-BE49-F238E27FC236}">
                <a16:creationId xmlns:a16="http://schemas.microsoft.com/office/drawing/2014/main" id="{FCCF30AD-6627-8540-BFE0-C2565DBDB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995" y="5100722"/>
            <a:ext cx="3203244" cy="160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Océan, Poissons, Wave, Ondes, Oiseau">
            <a:extLst>
              <a:ext uri="{FF2B5EF4-FFF2-40B4-BE49-F238E27FC236}">
                <a16:creationId xmlns:a16="http://schemas.microsoft.com/office/drawing/2014/main" id="{8E2DC5D7-2472-494C-8496-22D3EB8B9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417" y="2450529"/>
            <a:ext cx="1965189" cy="136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Montagne, Colline, Vue, Pic, Pierre">
            <a:extLst>
              <a:ext uri="{FF2B5EF4-FFF2-40B4-BE49-F238E27FC236}">
                <a16:creationId xmlns:a16="http://schemas.microsoft.com/office/drawing/2014/main" id="{44FE5DFB-F6C9-4B41-93F6-75E80D43A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6488" y="3821483"/>
            <a:ext cx="3142550" cy="157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CEB7B42C-05FF-4843-AABB-57385EBC9028}"/>
              </a:ext>
            </a:extLst>
          </p:cNvPr>
          <p:cNvCxnSpPr>
            <a:cxnSpLocks/>
          </p:cNvCxnSpPr>
          <p:nvPr/>
        </p:nvCxnSpPr>
        <p:spPr>
          <a:xfrm>
            <a:off x="3241409" y="778933"/>
            <a:ext cx="5855856" cy="965479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80D96992-817F-2544-A4CA-E3C1C21E5A74}"/>
              </a:ext>
            </a:extLst>
          </p:cNvPr>
          <p:cNvCxnSpPr>
            <a:cxnSpLocks/>
          </p:cNvCxnSpPr>
          <p:nvPr/>
        </p:nvCxnSpPr>
        <p:spPr>
          <a:xfrm>
            <a:off x="3140892" y="1807319"/>
            <a:ext cx="5702444" cy="3952263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F595A9C-9BA1-5E49-ABD9-43740F6FC167}"/>
              </a:ext>
            </a:extLst>
          </p:cNvPr>
          <p:cNvCxnSpPr>
            <a:cxnSpLocks/>
          </p:cNvCxnSpPr>
          <p:nvPr/>
        </p:nvCxnSpPr>
        <p:spPr>
          <a:xfrm flipV="1">
            <a:off x="3589793" y="604492"/>
            <a:ext cx="4737937" cy="2456088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FD624A9C-12C0-B744-BDBC-4156503ED299}"/>
              </a:ext>
            </a:extLst>
          </p:cNvPr>
          <p:cNvCxnSpPr>
            <a:cxnSpLocks/>
          </p:cNvCxnSpPr>
          <p:nvPr/>
        </p:nvCxnSpPr>
        <p:spPr>
          <a:xfrm flipV="1">
            <a:off x="3140892" y="3357669"/>
            <a:ext cx="5956373" cy="1075164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CA89C11A-4F5E-FA46-926A-36A902346024}"/>
              </a:ext>
            </a:extLst>
          </p:cNvPr>
          <p:cNvCxnSpPr>
            <a:cxnSpLocks/>
          </p:cNvCxnSpPr>
          <p:nvPr/>
        </p:nvCxnSpPr>
        <p:spPr>
          <a:xfrm flipV="1">
            <a:off x="3659098" y="4961063"/>
            <a:ext cx="5754256" cy="1071413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29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3D36632-DE17-9846-9B36-7967AED4479B}"/>
              </a:ext>
            </a:extLst>
          </p:cNvPr>
          <p:cNvSpPr/>
          <p:nvPr/>
        </p:nvSpPr>
        <p:spPr>
          <a:xfrm>
            <a:off x="804334" y="264431"/>
            <a:ext cx="10862733" cy="1035732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     My house</a:t>
            </a:r>
            <a:endParaRPr lang="fr-FR" sz="5000" dirty="0"/>
          </a:p>
        </p:txBody>
      </p:sp>
      <p:pic>
        <p:nvPicPr>
          <p:cNvPr id="4" name="Picture 2" descr="Tissu, Texture, Textile, Signe, Drapeau">
            <a:extLst>
              <a:ext uri="{FF2B5EF4-FFF2-40B4-BE49-F238E27FC236}">
                <a16:creationId xmlns:a16="http://schemas.microsoft.com/office/drawing/2014/main" id="{87C12282-E548-F94C-A3CE-7FBD94AD3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7" y="316718"/>
            <a:ext cx="1654175" cy="93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ape Town et Signal Hill Photo stock libre - Public Domain Pictures">
            <a:extLst>
              <a:ext uri="{FF2B5EF4-FFF2-40B4-BE49-F238E27FC236}">
                <a16:creationId xmlns:a16="http://schemas.microsoft.com/office/drawing/2014/main" id="{6B95810A-4637-0F43-9DF8-903D6ED39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955" y="1352450"/>
            <a:ext cx="7145867" cy="53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322EA5D-3326-5E43-8544-AFA296A88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84" y="4231553"/>
            <a:ext cx="1644716" cy="2626447"/>
          </a:xfrm>
          <a:prstGeom prst="rect">
            <a:avLst/>
          </a:prstGeom>
        </p:spPr>
      </p:pic>
      <p:sp>
        <p:nvSpPr>
          <p:cNvPr id="7" name="Bulle narrative : ronde 4">
            <a:extLst>
              <a:ext uri="{FF2B5EF4-FFF2-40B4-BE49-F238E27FC236}">
                <a16:creationId xmlns:a16="http://schemas.microsoft.com/office/drawing/2014/main" id="{D3B47595-88E4-F345-B72E-E4CFD1287ADA}"/>
              </a:ext>
            </a:extLst>
          </p:cNvPr>
          <p:cNvSpPr/>
          <p:nvPr/>
        </p:nvSpPr>
        <p:spPr>
          <a:xfrm>
            <a:off x="8541822" y="2886222"/>
            <a:ext cx="3094893" cy="1867486"/>
          </a:xfrm>
          <a:prstGeom prst="wedgeEllipseCallout">
            <a:avLst>
              <a:gd name="adj1" fmla="val 38030"/>
              <a:gd name="adj2" fmla="val 87945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This is my house. 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4534F0D-3043-894B-82CD-46F168F506B7}"/>
              </a:ext>
            </a:extLst>
          </p:cNvPr>
          <p:cNvCxnSpPr>
            <a:cxnSpLocks/>
          </p:cNvCxnSpPr>
          <p:nvPr/>
        </p:nvCxnSpPr>
        <p:spPr>
          <a:xfrm flipH="1">
            <a:off x="5452533" y="4893733"/>
            <a:ext cx="3708400" cy="0"/>
          </a:xfrm>
          <a:prstGeom prst="straightConnector1">
            <a:avLst/>
          </a:prstGeom>
          <a:ln w="76200" cmpd="sng">
            <a:solidFill>
              <a:srgbClr val="FF0000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55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bâtiment, maison, extérieur, avant&#10;&#10;Description générée automatiquement">
            <a:extLst>
              <a:ext uri="{FF2B5EF4-FFF2-40B4-BE49-F238E27FC236}">
                <a16:creationId xmlns:a16="http://schemas.microsoft.com/office/drawing/2014/main" id="{2E490321-6D11-47C6-831D-2D8A82BD0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07" y="0"/>
            <a:ext cx="9338553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6FD303D-1BEC-444F-9A3E-723896A03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284" y="4231553"/>
            <a:ext cx="1644716" cy="2626447"/>
          </a:xfrm>
          <a:prstGeom prst="rect">
            <a:avLst/>
          </a:prstGeom>
        </p:spPr>
      </p:pic>
      <p:sp>
        <p:nvSpPr>
          <p:cNvPr id="5" name="Bulle narrative : ronde 4">
            <a:extLst>
              <a:ext uri="{FF2B5EF4-FFF2-40B4-BE49-F238E27FC236}">
                <a16:creationId xmlns:a16="http://schemas.microsoft.com/office/drawing/2014/main" id="{5EF5D848-0399-49E2-BF71-58FB1458F0D7}"/>
              </a:ext>
            </a:extLst>
          </p:cNvPr>
          <p:cNvSpPr/>
          <p:nvPr/>
        </p:nvSpPr>
        <p:spPr>
          <a:xfrm>
            <a:off x="8541822" y="2886222"/>
            <a:ext cx="3259114" cy="1867486"/>
          </a:xfrm>
          <a:prstGeom prst="wedgeEllipseCallout">
            <a:avLst>
              <a:gd name="adj1" fmla="val 38030"/>
              <a:gd name="adj2" fmla="val 87945"/>
            </a:avLst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Come in ! </a:t>
            </a:r>
          </a:p>
        </p:txBody>
      </p:sp>
    </p:spTree>
    <p:extLst>
      <p:ext uri="{BB962C8B-B14F-4D97-AF65-F5344CB8AC3E}">
        <p14:creationId xmlns:p14="http://schemas.microsoft.com/office/powerpoint/2010/main" val="14286264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able, horloge, assis, boîte&#10;&#10;Description générée automatiquement">
            <a:extLst>
              <a:ext uri="{FF2B5EF4-FFF2-40B4-BE49-F238E27FC236}">
                <a16:creationId xmlns:a16="http://schemas.microsoft.com/office/drawing/2014/main" id="{F0F0219F-D9C5-4C4D-9BC3-27A0570E1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358" y="0"/>
            <a:ext cx="9975273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F92D49E-9F52-1F46-9AFF-3E70F5AE4D4E}"/>
              </a:ext>
            </a:extLst>
          </p:cNvPr>
          <p:cNvSpPr txBox="1"/>
          <p:nvPr/>
        </p:nvSpPr>
        <p:spPr>
          <a:xfrm>
            <a:off x="1107832" y="509954"/>
            <a:ext cx="4237360" cy="707886"/>
          </a:xfrm>
          <a:prstGeom prst="rect">
            <a:avLst/>
          </a:prstGeom>
          <a:solidFill>
            <a:srgbClr val="FCA902"/>
          </a:solidFill>
        </p:spPr>
        <p:txBody>
          <a:bodyPr wrap="square" rtlCol="0">
            <a:spAutoFit/>
          </a:bodyPr>
          <a:lstStyle/>
          <a:p>
            <a:r>
              <a:rPr lang="fr-FR" sz="4000" b="1" dirty="0"/>
              <a:t>The living room</a:t>
            </a:r>
          </a:p>
        </p:txBody>
      </p:sp>
    </p:spTree>
    <p:extLst>
      <p:ext uri="{BB962C8B-B14F-4D97-AF65-F5344CB8AC3E}">
        <p14:creationId xmlns:p14="http://schemas.microsoft.com/office/powerpoint/2010/main" val="273437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F43D692-8C08-40FA-BCD2-F2A6CAF11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77" y="0"/>
            <a:ext cx="9775323" cy="6858000"/>
          </a:xfrm>
          <a:prstGeom prst="rect">
            <a:avLst/>
          </a:prstGeom>
        </p:spPr>
      </p:pic>
      <p:pic>
        <p:nvPicPr>
          <p:cNvPr id="4" name="Image 3" descr="Une image contenant gâteau, table, petit, anniversaire&#10;&#10;Description générée automatiquement">
            <a:extLst>
              <a:ext uri="{FF2B5EF4-FFF2-40B4-BE49-F238E27FC236}">
                <a16:creationId xmlns:a16="http://schemas.microsoft.com/office/drawing/2014/main" id="{4D38FC5B-F089-4636-A28F-F5FF92A1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622" y="2895754"/>
            <a:ext cx="1301622" cy="95892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4551DC2-C142-AB45-B6D7-E32E1A7602E4}"/>
              </a:ext>
            </a:extLst>
          </p:cNvPr>
          <p:cNvSpPr txBox="1"/>
          <p:nvPr/>
        </p:nvSpPr>
        <p:spPr>
          <a:xfrm>
            <a:off x="826477" y="808893"/>
            <a:ext cx="3305908" cy="707886"/>
          </a:xfrm>
          <a:prstGeom prst="rect">
            <a:avLst/>
          </a:prstGeom>
          <a:solidFill>
            <a:srgbClr val="FCA902"/>
          </a:solidFill>
        </p:spPr>
        <p:txBody>
          <a:bodyPr wrap="square" rtlCol="0">
            <a:spAutoFit/>
          </a:bodyPr>
          <a:lstStyle/>
          <a:p>
            <a:r>
              <a:rPr lang="fr-FR" sz="4000" b="1" dirty="0"/>
              <a:t>The </a:t>
            </a:r>
            <a:r>
              <a:rPr lang="fr-FR" sz="4000" b="1" dirty="0" err="1"/>
              <a:t>kitchen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394538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ièce&#10;&#10;Description générée automatiquement">
            <a:extLst>
              <a:ext uri="{FF2B5EF4-FFF2-40B4-BE49-F238E27FC236}">
                <a16:creationId xmlns:a16="http://schemas.microsoft.com/office/drawing/2014/main" id="{F7B60518-05E0-4338-B811-7B343C089C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" r="-133"/>
          <a:stretch/>
        </p:blipFill>
        <p:spPr>
          <a:xfrm>
            <a:off x="1251496" y="0"/>
            <a:ext cx="9701849" cy="6858000"/>
          </a:xfrm>
          <a:prstGeom prst="rect">
            <a:avLst/>
          </a:prstGeom>
        </p:spPr>
      </p:pic>
      <p:pic>
        <p:nvPicPr>
          <p:cNvPr id="5" name="Image 4" descr="Une image contenant alimentation, jouet&#10;&#10;Description générée automatiquement">
            <a:extLst>
              <a:ext uri="{FF2B5EF4-FFF2-40B4-BE49-F238E27FC236}">
                <a16:creationId xmlns:a16="http://schemas.microsoft.com/office/drawing/2014/main" id="{12488A51-3269-4A40-80E9-0A44116190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2646" y="2502360"/>
            <a:ext cx="2317803" cy="1495707"/>
          </a:xfrm>
          <a:prstGeom prst="rect">
            <a:avLst/>
          </a:prstGeom>
        </p:spPr>
      </p:pic>
      <p:pic>
        <p:nvPicPr>
          <p:cNvPr id="1026" name="Picture 2" descr="Arbuste, Bush, Plantes, Arbre, Herbe">
            <a:extLst>
              <a:ext uri="{FF2B5EF4-FFF2-40B4-BE49-F238E27FC236}">
                <a16:creationId xmlns:a16="http://schemas.microsoft.com/office/drawing/2014/main" id="{F938A3B5-DC69-C44F-B610-A62FEBF42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834" y="842835"/>
            <a:ext cx="2489982" cy="517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3A1D56C-6A9F-AC40-9D2C-22F5728501A9}"/>
              </a:ext>
            </a:extLst>
          </p:cNvPr>
          <p:cNvSpPr txBox="1"/>
          <p:nvPr/>
        </p:nvSpPr>
        <p:spPr>
          <a:xfrm>
            <a:off x="1107832" y="509954"/>
            <a:ext cx="4237360" cy="707886"/>
          </a:xfrm>
          <a:prstGeom prst="rect">
            <a:avLst/>
          </a:prstGeom>
          <a:solidFill>
            <a:srgbClr val="FCA902"/>
          </a:solidFill>
        </p:spPr>
        <p:txBody>
          <a:bodyPr wrap="square" rtlCol="0">
            <a:spAutoFit/>
          </a:bodyPr>
          <a:lstStyle/>
          <a:p>
            <a:r>
              <a:rPr lang="fr-FR" sz="4000" b="1" dirty="0"/>
              <a:t>The </a:t>
            </a:r>
            <a:r>
              <a:rPr lang="fr-FR" sz="4000" b="1" dirty="0" err="1"/>
              <a:t>dining</a:t>
            </a:r>
            <a:r>
              <a:rPr lang="fr-FR" sz="4000" b="1" dirty="0"/>
              <a:t> room</a:t>
            </a:r>
          </a:p>
        </p:txBody>
      </p:sp>
    </p:spTree>
    <p:extLst>
      <p:ext uri="{BB962C8B-B14F-4D97-AF65-F5344CB8AC3E}">
        <p14:creationId xmlns:p14="http://schemas.microsoft.com/office/powerpoint/2010/main" val="398188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jouet&#10;&#10;Description générée automatiquement">
            <a:extLst>
              <a:ext uri="{FF2B5EF4-FFF2-40B4-BE49-F238E27FC236}">
                <a16:creationId xmlns:a16="http://schemas.microsoft.com/office/drawing/2014/main" id="{9F5405DE-5DF5-4120-9A7E-CDDDD0423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38" y="0"/>
            <a:ext cx="9775323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BC1702F-9C84-0A45-A1F7-C44F86E4A487}"/>
              </a:ext>
            </a:extLst>
          </p:cNvPr>
          <p:cNvSpPr txBox="1"/>
          <p:nvPr/>
        </p:nvSpPr>
        <p:spPr>
          <a:xfrm>
            <a:off x="1107832" y="509954"/>
            <a:ext cx="4237360" cy="707886"/>
          </a:xfrm>
          <a:prstGeom prst="rect">
            <a:avLst/>
          </a:prstGeom>
          <a:solidFill>
            <a:srgbClr val="FCA902"/>
          </a:solidFill>
        </p:spPr>
        <p:txBody>
          <a:bodyPr wrap="square" rtlCol="0">
            <a:spAutoFit/>
          </a:bodyPr>
          <a:lstStyle/>
          <a:p>
            <a:r>
              <a:rPr lang="fr-FR" sz="4000" b="1" dirty="0"/>
              <a:t>The </a:t>
            </a:r>
            <a:r>
              <a:rPr lang="fr-FR" sz="4000" b="1" dirty="0" err="1"/>
              <a:t>bathroom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184999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7876DB5-CC6E-4272-9672-3EB6C0D34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612" y="0"/>
            <a:ext cx="9742775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9C9ADD3-859D-A64D-8A2C-8CEE25215E63}"/>
              </a:ext>
            </a:extLst>
          </p:cNvPr>
          <p:cNvSpPr txBox="1"/>
          <p:nvPr/>
        </p:nvSpPr>
        <p:spPr>
          <a:xfrm>
            <a:off x="1107832" y="509954"/>
            <a:ext cx="4237360" cy="707886"/>
          </a:xfrm>
          <a:prstGeom prst="rect">
            <a:avLst/>
          </a:prstGeom>
          <a:solidFill>
            <a:srgbClr val="FCA902"/>
          </a:solidFill>
        </p:spPr>
        <p:txBody>
          <a:bodyPr wrap="square" rtlCol="0">
            <a:spAutoFit/>
          </a:bodyPr>
          <a:lstStyle/>
          <a:p>
            <a:r>
              <a:rPr lang="fr-FR" sz="4000" b="1" dirty="0"/>
              <a:t>The </a:t>
            </a:r>
            <a:r>
              <a:rPr lang="fr-FR" sz="4000" b="1" dirty="0" err="1"/>
              <a:t>bedroom</a:t>
            </a:r>
            <a:endParaRPr lang="fr-FR" sz="4000" b="1" dirty="0"/>
          </a:p>
        </p:txBody>
      </p:sp>
    </p:spTree>
    <p:extLst>
      <p:ext uri="{BB962C8B-B14F-4D97-AF65-F5344CB8AC3E}">
        <p14:creationId xmlns:p14="http://schemas.microsoft.com/office/powerpoint/2010/main" val="23525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lôture, bouche d’incendie&#10;&#10;Description générée automatiquement">
            <a:extLst>
              <a:ext uri="{FF2B5EF4-FFF2-40B4-BE49-F238E27FC236}">
                <a16:creationId xmlns:a16="http://schemas.microsoft.com/office/drawing/2014/main" id="{5DAD7514-EB32-4B28-A3D7-3FF4C70C4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  <a:solidFill>
            <a:schemeClr val="bg1"/>
          </a:solidFill>
          <a:effectLst>
            <a:outerShdw blurRad="50800" dir="5400000" algn="ctr" rotWithShape="0">
              <a:srgbClr val="000000"/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E04AF8A-74B9-744C-A20B-83D58FD9E4F8}"/>
              </a:ext>
            </a:extLst>
          </p:cNvPr>
          <p:cNvSpPr txBox="1"/>
          <p:nvPr/>
        </p:nvSpPr>
        <p:spPr>
          <a:xfrm>
            <a:off x="1107832" y="509954"/>
            <a:ext cx="4237360" cy="707886"/>
          </a:xfrm>
          <a:prstGeom prst="rect">
            <a:avLst/>
          </a:prstGeom>
          <a:solidFill>
            <a:srgbClr val="FCA902"/>
          </a:solidFill>
        </p:spPr>
        <p:txBody>
          <a:bodyPr wrap="square" rtlCol="0">
            <a:spAutoFit/>
          </a:bodyPr>
          <a:lstStyle/>
          <a:p>
            <a:r>
              <a:rPr lang="fr-FR" sz="4000" b="1" dirty="0"/>
              <a:t>The </a:t>
            </a:r>
            <a:r>
              <a:rPr lang="fr-FR" sz="4000" b="1" dirty="0" err="1"/>
              <a:t>garden</a:t>
            </a:r>
            <a:endParaRPr lang="fr-FR" sz="4000" b="1" dirty="0"/>
          </a:p>
        </p:txBody>
      </p:sp>
      <p:pic>
        <p:nvPicPr>
          <p:cNvPr id="5" name="Image 4" descr="Une image contenant boule&#10;&#10;Description générée automatiquement">
            <a:extLst>
              <a:ext uri="{FF2B5EF4-FFF2-40B4-BE49-F238E27FC236}">
                <a16:creationId xmlns:a16="http://schemas.microsoft.com/office/drawing/2014/main" id="{17EAF8CB-EBB9-4E42-ABBC-3313AF95F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458" y="4174101"/>
            <a:ext cx="1076178" cy="1076178"/>
          </a:xfrm>
          <a:prstGeom prst="rect">
            <a:avLst/>
          </a:prstGeom>
        </p:spPr>
      </p:pic>
      <p:pic>
        <p:nvPicPr>
          <p:cNvPr id="6" name="Image 5" descr="Une image contenant vélo, assis, roue, pose&#10;&#10;Description générée automatiquement">
            <a:extLst>
              <a:ext uri="{FF2B5EF4-FFF2-40B4-BE49-F238E27FC236}">
                <a16:creationId xmlns:a16="http://schemas.microsoft.com/office/drawing/2014/main" id="{B8120652-FB3F-4D07-A408-16083548F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4672" y="1986186"/>
            <a:ext cx="2683311" cy="207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8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âtiment, Entraînement, Garage, Place">
            <a:extLst>
              <a:ext uri="{FF2B5EF4-FFF2-40B4-BE49-F238E27FC236}">
                <a16:creationId xmlns:a16="http://schemas.microsoft.com/office/drawing/2014/main" id="{7737DB43-2FCB-2947-9F4D-9C837A900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9518"/>
            <a:ext cx="12537831" cy="640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89883A8-A5A6-7C4E-B561-789745E71221}"/>
              </a:ext>
            </a:extLst>
          </p:cNvPr>
          <p:cNvSpPr txBox="1"/>
          <p:nvPr/>
        </p:nvSpPr>
        <p:spPr>
          <a:xfrm>
            <a:off x="1107832" y="509954"/>
            <a:ext cx="2549768" cy="707886"/>
          </a:xfrm>
          <a:prstGeom prst="rect">
            <a:avLst/>
          </a:prstGeom>
          <a:solidFill>
            <a:srgbClr val="FCA902"/>
          </a:solidFill>
        </p:spPr>
        <p:txBody>
          <a:bodyPr wrap="square" rtlCol="0">
            <a:spAutoFit/>
          </a:bodyPr>
          <a:lstStyle/>
          <a:p>
            <a:r>
              <a:rPr lang="fr-FR" sz="4000" b="1" dirty="0"/>
              <a:t>The garage</a:t>
            </a:r>
          </a:p>
        </p:txBody>
      </p:sp>
    </p:spTree>
    <p:extLst>
      <p:ext uri="{BB962C8B-B14F-4D97-AF65-F5344CB8AC3E}">
        <p14:creationId xmlns:p14="http://schemas.microsoft.com/office/powerpoint/2010/main" val="199154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9E39972-1240-4344-9427-3429092FD8D0}"/>
              </a:ext>
            </a:extLst>
          </p:cNvPr>
          <p:cNvSpPr/>
          <p:nvPr/>
        </p:nvSpPr>
        <p:spPr>
          <a:xfrm>
            <a:off x="804334" y="264431"/>
            <a:ext cx="10862733" cy="1254006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     The Hello song !</a:t>
            </a:r>
            <a:endParaRPr lang="fr-FR" sz="5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F7EC8EA-005A-0C4B-8785-C3B1CAB44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742" y="393700"/>
            <a:ext cx="1757514" cy="99546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FF95FBE-4001-0E40-8FE6-3119F0846E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145" y="1878576"/>
            <a:ext cx="6159855" cy="3782536"/>
          </a:xfrm>
          <a:prstGeom prst="rect">
            <a:avLst/>
          </a:prstGeom>
        </p:spPr>
      </p:pic>
      <p:pic>
        <p:nvPicPr>
          <p:cNvPr id="5" name="Média en ligne 1" descr="sam hello (online-audio-converter.com).mp3">
            <a:hlinkClick r:id="" action="ppaction://media"/>
            <a:extLst>
              <a:ext uri="{FF2B5EF4-FFF2-40B4-BE49-F238E27FC236}">
                <a16:creationId xmlns:a16="http://schemas.microsoft.com/office/drawing/2014/main" id="{40F6C5D9-E314-4546-AF7E-66DF8C64FA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34111" y="3769844"/>
            <a:ext cx="812800" cy="8128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94E0B6E-AA1B-BC42-AA71-3349FF0371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56" y="1020703"/>
            <a:ext cx="2744675" cy="5497125"/>
          </a:xfrm>
          <a:prstGeom prst="rect">
            <a:avLst/>
          </a:prstGeom>
        </p:spPr>
      </p:pic>
      <p:sp>
        <p:nvSpPr>
          <p:cNvPr id="8" name="Bulle ronde 7">
            <a:extLst>
              <a:ext uri="{FF2B5EF4-FFF2-40B4-BE49-F238E27FC236}">
                <a16:creationId xmlns:a16="http://schemas.microsoft.com/office/drawing/2014/main" id="{7EA25E42-1674-8F4F-9444-D1B3C29ACF9B}"/>
              </a:ext>
            </a:extLst>
          </p:cNvPr>
          <p:cNvSpPr/>
          <p:nvPr/>
        </p:nvSpPr>
        <p:spPr>
          <a:xfrm>
            <a:off x="2060100" y="2301766"/>
            <a:ext cx="2042462" cy="1347837"/>
          </a:xfrm>
          <a:prstGeom prst="wedgeEllipseCallout">
            <a:avLst>
              <a:gd name="adj1" fmla="val -64620"/>
              <a:gd name="adj2" fmla="val -33057"/>
            </a:avLst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Let’s</a:t>
            </a:r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sing</a:t>
            </a:r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2891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able, horloge, assis, boîte&#10;&#10;Description générée automatiquement">
            <a:extLst>
              <a:ext uri="{FF2B5EF4-FFF2-40B4-BE49-F238E27FC236}">
                <a16:creationId xmlns:a16="http://schemas.microsoft.com/office/drawing/2014/main" id="{24D675B3-3D9E-7340-B09D-03D3FB2D6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5" y="298938"/>
            <a:ext cx="2705367" cy="18599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F9CC5D7-6280-7C4A-A7BC-89F906DE63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03" y="298938"/>
            <a:ext cx="2590800" cy="1817608"/>
          </a:xfrm>
          <a:prstGeom prst="rect">
            <a:avLst/>
          </a:prstGeom>
        </p:spPr>
      </p:pic>
      <p:pic>
        <p:nvPicPr>
          <p:cNvPr id="4" name="Image 3" descr="Une image contenant pièce&#10;&#10;Description générée automatiquement">
            <a:extLst>
              <a:ext uri="{FF2B5EF4-FFF2-40B4-BE49-F238E27FC236}">
                <a16:creationId xmlns:a16="http://schemas.microsoft.com/office/drawing/2014/main" id="{6B4C9783-96F5-0144-A8EE-0825D1AC0B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" r="-133"/>
          <a:stretch/>
        </p:blipFill>
        <p:spPr>
          <a:xfrm>
            <a:off x="424695" y="3805096"/>
            <a:ext cx="2631212" cy="1859940"/>
          </a:xfrm>
          <a:prstGeom prst="rect">
            <a:avLst/>
          </a:prstGeom>
        </p:spPr>
      </p:pic>
      <p:pic>
        <p:nvPicPr>
          <p:cNvPr id="5" name="Image 4" descr="Une image contenant jouet&#10;&#10;Description générée automatiquement">
            <a:extLst>
              <a:ext uri="{FF2B5EF4-FFF2-40B4-BE49-F238E27FC236}">
                <a16:creationId xmlns:a16="http://schemas.microsoft.com/office/drawing/2014/main" id="{7C08B64C-5CB2-0A4E-840F-1401B88433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951" y="260894"/>
            <a:ext cx="2705367" cy="18979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343BDEF-3BCE-6343-ACCB-320646BD0B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709" y="3692299"/>
            <a:ext cx="2751494" cy="1936794"/>
          </a:xfrm>
          <a:prstGeom prst="rect">
            <a:avLst/>
          </a:prstGeom>
        </p:spPr>
      </p:pic>
      <p:pic>
        <p:nvPicPr>
          <p:cNvPr id="7" name="Image 6" descr="Une image contenant clôture, bouche d’incendie&#10;&#10;Description générée automatiquement">
            <a:extLst>
              <a:ext uri="{FF2B5EF4-FFF2-40B4-BE49-F238E27FC236}">
                <a16:creationId xmlns:a16="http://schemas.microsoft.com/office/drawing/2014/main" id="{94DD22E2-CD60-C947-ACFC-06D4E36A9F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10027" y="3692299"/>
            <a:ext cx="2997690" cy="1707278"/>
          </a:xfrm>
          <a:prstGeom prst="rect">
            <a:avLst/>
          </a:prstGeom>
          <a:solidFill>
            <a:schemeClr val="bg1"/>
          </a:solidFill>
          <a:effectLst>
            <a:outerShdw blurRad="50800" dir="5400000" algn="ctr" rotWithShape="0">
              <a:srgbClr val="000000"/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E6861C-415F-A04A-92C0-E1057AF2739E}"/>
              </a:ext>
            </a:extLst>
          </p:cNvPr>
          <p:cNvSpPr/>
          <p:nvPr/>
        </p:nvSpPr>
        <p:spPr>
          <a:xfrm>
            <a:off x="1190233" y="2165517"/>
            <a:ext cx="5871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343B86-20DC-2D4A-9D0B-7A6BD521CEFA}"/>
              </a:ext>
            </a:extLst>
          </p:cNvPr>
          <p:cNvSpPr/>
          <p:nvPr/>
        </p:nvSpPr>
        <p:spPr>
          <a:xfrm>
            <a:off x="5508855" y="2158878"/>
            <a:ext cx="5871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955BD2-4F3A-2141-8AA8-38D3E890A2EB}"/>
              </a:ext>
            </a:extLst>
          </p:cNvPr>
          <p:cNvSpPr/>
          <p:nvPr/>
        </p:nvSpPr>
        <p:spPr>
          <a:xfrm>
            <a:off x="9827477" y="2242371"/>
            <a:ext cx="5871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58A7FF-9287-2F4A-B79F-2F143AD69F5F}"/>
              </a:ext>
            </a:extLst>
          </p:cNvPr>
          <p:cNvSpPr/>
          <p:nvPr/>
        </p:nvSpPr>
        <p:spPr>
          <a:xfrm rot="10800000" flipV="1">
            <a:off x="1136901" y="5665036"/>
            <a:ext cx="5871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4300AB-2707-5C49-AA9D-385191C86B6C}"/>
              </a:ext>
            </a:extLst>
          </p:cNvPr>
          <p:cNvSpPr/>
          <p:nvPr/>
        </p:nvSpPr>
        <p:spPr>
          <a:xfrm rot="10800000" flipV="1">
            <a:off x="5053999" y="5777519"/>
            <a:ext cx="7904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342012-67DB-E84C-A962-9BD4A44F8929}"/>
              </a:ext>
            </a:extLst>
          </p:cNvPr>
          <p:cNvSpPr/>
          <p:nvPr/>
        </p:nvSpPr>
        <p:spPr>
          <a:xfrm rot="10800000" flipV="1">
            <a:off x="9827476" y="5752115"/>
            <a:ext cx="5871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282833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able, horloge, assis, boîte&#10;&#10;Description générée automatiquement">
            <a:extLst>
              <a:ext uri="{FF2B5EF4-FFF2-40B4-BE49-F238E27FC236}">
                <a16:creationId xmlns:a16="http://schemas.microsoft.com/office/drawing/2014/main" id="{2D0EDE09-A780-994C-AA93-BE536E9E9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5" y="298938"/>
            <a:ext cx="2705367" cy="185994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74F32B4-E513-C847-B2E1-F575CB35CB4B}"/>
              </a:ext>
            </a:extLst>
          </p:cNvPr>
          <p:cNvSpPr txBox="1"/>
          <p:nvPr/>
        </p:nvSpPr>
        <p:spPr>
          <a:xfrm>
            <a:off x="4983892" y="1697669"/>
            <a:ext cx="2409092" cy="477054"/>
          </a:xfrm>
          <a:prstGeom prst="rect">
            <a:avLst/>
          </a:prstGeom>
          <a:solidFill>
            <a:srgbClr val="FCA9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500" b="1" dirty="0"/>
              <a:t>The living room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DE71D62-3DC4-8542-AC7D-F993FD443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5" y="2668833"/>
            <a:ext cx="2590800" cy="181760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4FA6C93-97E1-6C43-AEA4-FE7E7C6420BE}"/>
              </a:ext>
            </a:extLst>
          </p:cNvPr>
          <p:cNvSpPr txBox="1"/>
          <p:nvPr/>
        </p:nvSpPr>
        <p:spPr>
          <a:xfrm>
            <a:off x="5177319" y="4758129"/>
            <a:ext cx="2022231" cy="477054"/>
          </a:xfrm>
          <a:prstGeom prst="rect">
            <a:avLst/>
          </a:prstGeom>
          <a:solidFill>
            <a:srgbClr val="FCA9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500" b="1" dirty="0"/>
              <a:t>The </a:t>
            </a:r>
            <a:r>
              <a:rPr lang="fr-FR" sz="2500" b="1" dirty="0" err="1"/>
              <a:t>kitchen</a:t>
            </a:r>
            <a:endParaRPr lang="fr-FR" sz="2500" b="1" dirty="0"/>
          </a:p>
        </p:txBody>
      </p:sp>
      <p:pic>
        <p:nvPicPr>
          <p:cNvPr id="6" name="Image 5" descr="Une image contenant pièce&#10;&#10;Description générée automatiquement">
            <a:extLst>
              <a:ext uri="{FF2B5EF4-FFF2-40B4-BE49-F238E27FC236}">
                <a16:creationId xmlns:a16="http://schemas.microsoft.com/office/drawing/2014/main" id="{8A498F57-8214-E443-9C6B-331CA82788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" r="-133"/>
          <a:stretch/>
        </p:blipFill>
        <p:spPr>
          <a:xfrm>
            <a:off x="384283" y="4921206"/>
            <a:ext cx="2631212" cy="185994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CF1AE75-5B74-CD44-BBC6-E4D6C984C165}"/>
              </a:ext>
            </a:extLst>
          </p:cNvPr>
          <p:cNvSpPr txBox="1"/>
          <p:nvPr/>
        </p:nvSpPr>
        <p:spPr>
          <a:xfrm>
            <a:off x="5019058" y="2807985"/>
            <a:ext cx="2409091" cy="477054"/>
          </a:xfrm>
          <a:prstGeom prst="rect">
            <a:avLst/>
          </a:prstGeom>
          <a:solidFill>
            <a:srgbClr val="FCA9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500" b="1" dirty="0"/>
              <a:t>The </a:t>
            </a:r>
            <a:r>
              <a:rPr lang="fr-FR" sz="2500" b="1" dirty="0" err="1"/>
              <a:t>dining</a:t>
            </a:r>
            <a:r>
              <a:rPr lang="fr-FR" sz="2500" b="1" dirty="0"/>
              <a:t> room</a:t>
            </a:r>
          </a:p>
        </p:txBody>
      </p:sp>
      <p:pic>
        <p:nvPicPr>
          <p:cNvPr id="8" name="Image 7" descr="Une image contenant jouet&#10;&#10;Description générée automatiquement">
            <a:extLst>
              <a:ext uri="{FF2B5EF4-FFF2-40B4-BE49-F238E27FC236}">
                <a16:creationId xmlns:a16="http://schemas.microsoft.com/office/drawing/2014/main" id="{8529E323-60F2-3543-9D09-3293177DD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665" y="526223"/>
            <a:ext cx="2449262" cy="171831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5B2D95EF-D624-684F-9685-F91EA24BD727}"/>
              </a:ext>
            </a:extLst>
          </p:cNvPr>
          <p:cNvSpPr txBox="1"/>
          <p:nvPr/>
        </p:nvSpPr>
        <p:spPr>
          <a:xfrm rot="10800000" flipV="1">
            <a:off x="5149560" y="3808208"/>
            <a:ext cx="2077752" cy="477054"/>
          </a:xfrm>
          <a:prstGeom prst="rect">
            <a:avLst/>
          </a:prstGeom>
          <a:solidFill>
            <a:srgbClr val="FCA9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500" b="1" dirty="0"/>
              <a:t>The </a:t>
            </a:r>
            <a:r>
              <a:rPr lang="fr-FR" sz="2500" b="1" dirty="0" err="1"/>
              <a:t>bathroom</a:t>
            </a:r>
            <a:endParaRPr lang="fr-FR" sz="2500" b="1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99DFAFF-BA02-6841-9322-7B83A56578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056" y="2609240"/>
            <a:ext cx="2751494" cy="193679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D4D6584-8DA8-414A-A472-F58E1D639C3A}"/>
              </a:ext>
            </a:extLst>
          </p:cNvPr>
          <p:cNvSpPr txBox="1"/>
          <p:nvPr/>
        </p:nvSpPr>
        <p:spPr>
          <a:xfrm>
            <a:off x="5205082" y="5817733"/>
            <a:ext cx="2022230" cy="477054"/>
          </a:xfrm>
          <a:prstGeom prst="rect">
            <a:avLst/>
          </a:prstGeom>
          <a:solidFill>
            <a:srgbClr val="FCA9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500" b="1" dirty="0"/>
              <a:t>The </a:t>
            </a:r>
            <a:r>
              <a:rPr lang="fr-FR" sz="2500" b="1" dirty="0" err="1"/>
              <a:t>bedroom</a:t>
            </a:r>
            <a:endParaRPr lang="fr-FR" sz="2500" b="1" dirty="0"/>
          </a:p>
        </p:txBody>
      </p:sp>
      <p:pic>
        <p:nvPicPr>
          <p:cNvPr id="12" name="Image 11" descr="Une image contenant clôture, bouche d’incendie&#10;&#10;Description générée automatiquement">
            <a:extLst>
              <a:ext uri="{FF2B5EF4-FFF2-40B4-BE49-F238E27FC236}">
                <a16:creationId xmlns:a16="http://schemas.microsoft.com/office/drawing/2014/main" id="{77293FE3-DB10-5E4F-BC8C-C191E0FFC1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91149" y="5106067"/>
            <a:ext cx="2616568" cy="1490217"/>
          </a:xfrm>
          <a:prstGeom prst="rect">
            <a:avLst/>
          </a:prstGeom>
          <a:solidFill>
            <a:schemeClr val="bg1"/>
          </a:solidFill>
          <a:effectLst>
            <a:outerShdw blurRad="50800" dir="5400000" algn="ctr" rotWithShape="0">
              <a:srgbClr val="000000"/>
            </a:outerShdw>
          </a:effectLst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9F9FF48-8C7C-A247-92D5-004653C3DA2A}"/>
              </a:ext>
            </a:extLst>
          </p:cNvPr>
          <p:cNvSpPr txBox="1"/>
          <p:nvPr/>
        </p:nvSpPr>
        <p:spPr>
          <a:xfrm>
            <a:off x="5169192" y="632737"/>
            <a:ext cx="1688122" cy="477054"/>
          </a:xfrm>
          <a:prstGeom prst="rect">
            <a:avLst/>
          </a:prstGeom>
          <a:solidFill>
            <a:srgbClr val="FCA9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500" b="1" dirty="0"/>
              <a:t>The </a:t>
            </a:r>
            <a:r>
              <a:rPr lang="fr-FR" sz="2500" b="1" dirty="0" err="1"/>
              <a:t>garden</a:t>
            </a:r>
            <a:endParaRPr lang="fr-FR" sz="2500" b="1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BED63EAB-3D69-2449-8A0D-4B3FC3E93EA5}"/>
              </a:ext>
            </a:extLst>
          </p:cNvPr>
          <p:cNvCxnSpPr>
            <a:cxnSpLocks/>
          </p:cNvCxnSpPr>
          <p:nvPr/>
        </p:nvCxnSpPr>
        <p:spPr>
          <a:xfrm>
            <a:off x="7110763" y="943549"/>
            <a:ext cx="2080386" cy="4454928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AE3BE0A0-5D50-FA4C-9D7B-E1374A42234A}"/>
              </a:ext>
            </a:extLst>
          </p:cNvPr>
          <p:cNvCxnSpPr>
            <a:cxnSpLocks/>
          </p:cNvCxnSpPr>
          <p:nvPr/>
        </p:nvCxnSpPr>
        <p:spPr>
          <a:xfrm flipH="1" flipV="1">
            <a:off x="3082345" y="1328261"/>
            <a:ext cx="1833398" cy="607935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8DA68333-C7B3-F444-9206-32C1C6B81A6E}"/>
              </a:ext>
            </a:extLst>
          </p:cNvPr>
          <p:cNvCxnSpPr>
            <a:cxnSpLocks/>
          </p:cNvCxnSpPr>
          <p:nvPr/>
        </p:nvCxnSpPr>
        <p:spPr>
          <a:xfrm flipH="1">
            <a:off x="3083319" y="3188201"/>
            <a:ext cx="1933280" cy="3106586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BE591C43-1E2D-4D47-98AB-D6E110790045}"/>
              </a:ext>
            </a:extLst>
          </p:cNvPr>
          <p:cNvCxnSpPr>
            <a:cxnSpLocks/>
            <a:stCxn id="9" idx="1"/>
          </p:cNvCxnSpPr>
          <p:nvPr/>
        </p:nvCxnSpPr>
        <p:spPr>
          <a:xfrm flipV="1">
            <a:off x="7227312" y="1632228"/>
            <a:ext cx="1960293" cy="2414507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D57256CE-9CF3-E240-AC55-3C38583646F1}"/>
              </a:ext>
            </a:extLst>
          </p:cNvPr>
          <p:cNvCxnSpPr>
            <a:cxnSpLocks/>
          </p:cNvCxnSpPr>
          <p:nvPr/>
        </p:nvCxnSpPr>
        <p:spPr>
          <a:xfrm flipH="1" flipV="1">
            <a:off x="3079775" y="4046735"/>
            <a:ext cx="2051170" cy="1059332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96F926D8-B3F3-7342-9751-1FCC26C647C4}"/>
              </a:ext>
            </a:extLst>
          </p:cNvPr>
          <p:cNvCxnSpPr>
            <a:cxnSpLocks/>
          </p:cNvCxnSpPr>
          <p:nvPr/>
        </p:nvCxnSpPr>
        <p:spPr>
          <a:xfrm flipV="1">
            <a:off x="7222650" y="4046735"/>
            <a:ext cx="1848406" cy="2248053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111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C26A4B7-1DDE-4036-B673-EEC59A82C5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88893" cy="86886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2BB5FD-8A54-47B1-AFBB-895F3280F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0804" b="22449"/>
          <a:stretch/>
        </p:blipFill>
        <p:spPr>
          <a:xfrm>
            <a:off x="5845150" y="3954369"/>
            <a:ext cx="2905409" cy="2062973"/>
          </a:xfrm>
          <a:prstGeom prst="rect">
            <a:avLst/>
          </a:prstGeom>
        </p:spPr>
      </p:pic>
      <p:pic>
        <p:nvPicPr>
          <p:cNvPr id="6" name="Image 5" descr="Une image contenant meubles, fauteuil, table, chaise&#10;&#10;Description générée automatiquement">
            <a:extLst>
              <a:ext uri="{FF2B5EF4-FFF2-40B4-BE49-F238E27FC236}">
                <a16:creationId xmlns:a16="http://schemas.microsoft.com/office/drawing/2014/main" id="{83417BF6-6178-4DD2-94B9-5C8C289D11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723" b="13565"/>
          <a:stretch/>
        </p:blipFill>
        <p:spPr>
          <a:xfrm>
            <a:off x="3033461" y="3943936"/>
            <a:ext cx="2920102" cy="20734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F77503-FEC7-4FE1-99CF-B07D94195E44}"/>
              </a:ext>
            </a:extLst>
          </p:cNvPr>
          <p:cNvSpPr/>
          <p:nvPr/>
        </p:nvSpPr>
        <p:spPr>
          <a:xfrm>
            <a:off x="-1" y="6253316"/>
            <a:ext cx="12288893" cy="1586717"/>
          </a:xfrm>
          <a:prstGeom prst="rect">
            <a:avLst/>
          </a:prstGeom>
          <a:solidFill>
            <a:srgbClr val="C5D392"/>
          </a:solidFill>
          <a:ln>
            <a:solidFill>
              <a:srgbClr val="C5D3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848230F-974E-4845-9756-830A998B50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240" y="4069340"/>
            <a:ext cx="951199" cy="190509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F75D204-D32F-4A46-AB3D-D29B53554F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25" y="2713473"/>
            <a:ext cx="787862" cy="125813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D0D7BF3-5AA8-4FD4-BF4E-6281FEEDD590}"/>
              </a:ext>
            </a:extLst>
          </p:cNvPr>
          <p:cNvSpPr txBox="1"/>
          <p:nvPr/>
        </p:nvSpPr>
        <p:spPr>
          <a:xfrm>
            <a:off x="1947196" y="255740"/>
            <a:ext cx="1027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is in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F3655CC-E205-4CBF-AA26-F7B931FFAC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03" y="35231"/>
            <a:ext cx="787862" cy="12581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EF7B814-03F6-4166-8E48-062B0ACC60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439" y="-240694"/>
            <a:ext cx="951199" cy="190509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8CFD5E3-04A6-4EBE-BFB6-F91D97123AC1}"/>
              </a:ext>
            </a:extLst>
          </p:cNvPr>
          <p:cNvSpPr txBox="1"/>
          <p:nvPr/>
        </p:nvSpPr>
        <p:spPr>
          <a:xfrm>
            <a:off x="7575770" y="240492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She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1105FCF-AD20-4D38-A448-AD03A1298254}"/>
              </a:ext>
            </a:extLst>
          </p:cNvPr>
          <p:cNvSpPr txBox="1"/>
          <p:nvPr/>
        </p:nvSpPr>
        <p:spPr>
          <a:xfrm>
            <a:off x="1325702" y="255740"/>
            <a:ext cx="728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He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333BB7-92FE-4032-8FF1-9A78A1C74C21}"/>
              </a:ext>
            </a:extLst>
          </p:cNvPr>
          <p:cNvSpPr txBox="1"/>
          <p:nvPr/>
        </p:nvSpPr>
        <p:spPr>
          <a:xfrm>
            <a:off x="2775844" y="255740"/>
            <a:ext cx="2999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the bathroom.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9173F4-4B52-4C05-88CC-67FF59E193B2}"/>
              </a:ext>
            </a:extLst>
          </p:cNvPr>
          <p:cNvSpPr txBox="1"/>
          <p:nvPr/>
        </p:nvSpPr>
        <p:spPr>
          <a:xfrm>
            <a:off x="8388259" y="239339"/>
            <a:ext cx="923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is in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9BAB65A-216C-438B-BDB4-F9D79054D07A}"/>
              </a:ext>
            </a:extLst>
          </p:cNvPr>
          <p:cNvSpPr txBox="1"/>
          <p:nvPr/>
        </p:nvSpPr>
        <p:spPr>
          <a:xfrm>
            <a:off x="9199944" y="238186"/>
            <a:ext cx="3234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the living room. </a:t>
            </a:r>
          </a:p>
        </p:txBody>
      </p:sp>
    </p:spTree>
    <p:extLst>
      <p:ext uri="{BB962C8B-B14F-4D97-AF65-F5344CB8AC3E}">
        <p14:creationId xmlns:p14="http://schemas.microsoft.com/office/powerpoint/2010/main" val="178032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C26A4B7-1DDE-4036-B673-EEC59A82C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88893" cy="86886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2BB5FD-8A54-47B1-AFBB-895F3280F3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804" b="22449"/>
          <a:stretch/>
        </p:blipFill>
        <p:spPr>
          <a:xfrm>
            <a:off x="5845150" y="3954369"/>
            <a:ext cx="2905409" cy="2062973"/>
          </a:xfrm>
          <a:prstGeom prst="rect">
            <a:avLst/>
          </a:prstGeom>
        </p:spPr>
      </p:pic>
      <p:pic>
        <p:nvPicPr>
          <p:cNvPr id="6" name="Image 5" descr="Une image contenant meubles, fauteuil, table, chaise&#10;&#10;Description générée automatiquement">
            <a:extLst>
              <a:ext uri="{FF2B5EF4-FFF2-40B4-BE49-F238E27FC236}">
                <a16:creationId xmlns:a16="http://schemas.microsoft.com/office/drawing/2014/main" id="{83417BF6-6178-4DD2-94B9-5C8C289D11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723" b="13565"/>
          <a:stretch/>
        </p:blipFill>
        <p:spPr>
          <a:xfrm>
            <a:off x="3033461" y="3943936"/>
            <a:ext cx="2920102" cy="20734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F77503-FEC7-4FE1-99CF-B07D94195E44}"/>
              </a:ext>
            </a:extLst>
          </p:cNvPr>
          <p:cNvSpPr/>
          <p:nvPr/>
        </p:nvSpPr>
        <p:spPr>
          <a:xfrm>
            <a:off x="-1" y="6253316"/>
            <a:ext cx="12288893" cy="1586717"/>
          </a:xfrm>
          <a:prstGeom prst="rect">
            <a:avLst/>
          </a:prstGeom>
          <a:solidFill>
            <a:srgbClr val="C5D392"/>
          </a:solidFill>
          <a:ln>
            <a:solidFill>
              <a:srgbClr val="C5D3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848230F-974E-4845-9756-830A998B50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897" y="4348223"/>
            <a:ext cx="951199" cy="190509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F75D204-D32F-4A46-AB3D-D29B53554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334" y="4874832"/>
            <a:ext cx="787862" cy="125813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D0D7BF3-5AA8-4FD4-BF4E-6281FEEDD590}"/>
              </a:ext>
            </a:extLst>
          </p:cNvPr>
          <p:cNvSpPr txBox="1"/>
          <p:nvPr/>
        </p:nvSpPr>
        <p:spPr>
          <a:xfrm>
            <a:off x="1947196" y="255740"/>
            <a:ext cx="1027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is in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F3655CC-E205-4CBF-AA26-F7B931FFA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03" y="35231"/>
            <a:ext cx="787862" cy="12581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EF7B814-03F6-4166-8E48-062B0ACC6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439" y="-240694"/>
            <a:ext cx="951199" cy="190509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8CFD5E3-04A6-4EBE-BFB6-F91D97123AC1}"/>
              </a:ext>
            </a:extLst>
          </p:cNvPr>
          <p:cNvSpPr txBox="1"/>
          <p:nvPr/>
        </p:nvSpPr>
        <p:spPr>
          <a:xfrm>
            <a:off x="7575770" y="240492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She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1105FCF-AD20-4D38-A448-AD03A1298254}"/>
              </a:ext>
            </a:extLst>
          </p:cNvPr>
          <p:cNvSpPr txBox="1"/>
          <p:nvPr/>
        </p:nvSpPr>
        <p:spPr>
          <a:xfrm>
            <a:off x="1325702" y="255740"/>
            <a:ext cx="728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He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333BB7-92FE-4032-8FF1-9A78A1C74C21}"/>
              </a:ext>
            </a:extLst>
          </p:cNvPr>
          <p:cNvSpPr txBox="1"/>
          <p:nvPr/>
        </p:nvSpPr>
        <p:spPr>
          <a:xfrm>
            <a:off x="2775844" y="255740"/>
            <a:ext cx="2508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the kitchen.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9173F4-4B52-4C05-88CC-67FF59E193B2}"/>
              </a:ext>
            </a:extLst>
          </p:cNvPr>
          <p:cNvSpPr txBox="1"/>
          <p:nvPr/>
        </p:nvSpPr>
        <p:spPr>
          <a:xfrm>
            <a:off x="8388259" y="239339"/>
            <a:ext cx="923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is in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9BAB65A-216C-438B-BDB4-F9D79054D07A}"/>
              </a:ext>
            </a:extLst>
          </p:cNvPr>
          <p:cNvSpPr txBox="1"/>
          <p:nvPr/>
        </p:nvSpPr>
        <p:spPr>
          <a:xfrm>
            <a:off x="9311910" y="238186"/>
            <a:ext cx="23812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the garage. </a:t>
            </a:r>
          </a:p>
        </p:txBody>
      </p:sp>
    </p:spTree>
    <p:extLst>
      <p:ext uri="{BB962C8B-B14F-4D97-AF65-F5344CB8AC3E}">
        <p14:creationId xmlns:p14="http://schemas.microsoft.com/office/powerpoint/2010/main" val="1276743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C26A4B7-1DDE-4036-B673-EEC59A82C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88893" cy="868863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2BB5FD-8A54-47B1-AFBB-895F3280F3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0804" b="22449"/>
          <a:stretch/>
        </p:blipFill>
        <p:spPr>
          <a:xfrm>
            <a:off x="5845150" y="3954369"/>
            <a:ext cx="2905409" cy="2062973"/>
          </a:xfrm>
          <a:prstGeom prst="rect">
            <a:avLst/>
          </a:prstGeom>
        </p:spPr>
      </p:pic>
      <p:pic>
        <p:nvPicPr>
          <p:cNvPr id="6" name="Image 5" descr="Une image contenant meubles, fauteuil, table, chaise&#10;&#10;Description générée automatiquement">
            <a:extLst>
              <a:ext uri="{FF2B5EF4-FFF2-40B4-BE49-F238E27FC236}">
                <a16:creationId xmlns:a16="http://schemas.microsoft.com/office/drawing/2014/main" id="{83417BF6-6178-4DD2-94B9-5C8C289D11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723" b="13565"/>
          <a:stretch/>
        </p:blipFill>
        <p:spPr>
          <a:xfrm>
            <a:off x="3033461" y="3943936"/>
            <a:ext cx="2920102" cy="20734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F77503-FEC7-4FE1-99CF-B07D94195E44}"/>
              </a:ext>
            </a:extLst>
          </p:cNvPr>
          <p:cNvSpPr/>
          <p:nvPr/>
        </p:nvSpPr>
        <p:spPr>
          <a:xfrm>
            <a:off x="-1" y="6253316"/>
            <a:ext cx="12288893" cy="1586717"/>
          </a:xfrm>
          <a:prstGeom prst="rect">
            <a:avLst/>
          </a:prstGeom>
          <a:solidFill>
            <a:srgbClr val="C5D392"/>
          </a:solidFill>
          <a:ln>
            <a:solidFill>
              <a:srgbClr val="C5D3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848230F-974E-4845-9756-830A998B50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220" y="4112249"/>
            <a:ext cx="951199" cy="190509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F75D204-D32F-4A46-AB3D-D29B53554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518" y="2799931"/>
            <a:ext cx="787862" cy="125813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D0D7BF3-5AA8-4FD4-BF4E-6281FEEDD590}"/>
              </a:ext>
            </a:extLst>
          </p:cNvPr>
          <p:cNvSpPr txBox="1"/>
          <p:nvPr/>
        </p:nvSpPr>
        <p:spPr>
          <a:xfrm>
            <a:off x="1947196" y="255740"/>
            <a:ext cx="1027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is in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F3655CC-E205-4CBF-AA26-F7B931FFA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03" y="35231"/>
            <a:ext cx="787862" cy="125813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EF7B814-03F6-4166-8E48-062B0ACC60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3792" y="-226347"/>
            <a:ext cx="951199" cy="190509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58CFD5E3-04A6-4EBE-BFB6-F91D97123AC1}"/>
              </a:ext>
            </a:extLst>
          </p:cNvPr>
          <p:cNvSpPr txBox="1"/>
          <p:nvPr/>
        </p:nvSpPr>
        <p:spPr>
          <a:xfrm>
            <a:off x="7342123" y="254839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She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1105FCF-AD20-4D38-A448-AD03A1298254}"/>
              </a:ext>
            </a:extLst>
          </p:cNvPr>
          <p:cNvSpPr txBox="1"/>
          <p:nvPr/>
        </p:nvSpPr>
        <p:spPr>
          <a:xfrm>
            <a:off x="1325702" y="255740"/>
            <a:ext cx="728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He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B333BB7-92FE-4032-8FF1-9A78A1C74C21}"/>
              </a:ext>
            </a:extLst>
          </p:cNvPr>
          <p:cNvSpPr txBox="1"/>
          <p:nvPr/>
        </p:nvSpPr>
        <p:spPr>
          <a:xfrm>
            <a:off x="2775844" y="255740"/>
            <a:ext cx="2857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the bedroom.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9173F4-4B52-4C05-88CC-67FF59E193B2}"/>
              </a:ext>
            </a:extLst>
          </p:cNvPr>
          <p:cNvSpPr txBox="1"/>
          <p:nvPr/>
        </p:nvSpPr>
        <p:spPr>
          <a:xfrm>
            <a:off x="8154612" y="253686"/>
            <a:ext cx="923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is in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9BAB65A-216C-438B-BDB4-F9D79054D07A}"/>
              </a:ext>
            </a:extLst>
          </p:cNvPr>
          <p:cNvSpPr txBox="1"/>
          <p:nvPr/>
        </p:nvSpPr>
        <p:spPr>
          <a:xfrm>
            <a:off x="8963511" y="252533"/>
            <a:ext cx="3404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the dining room. </a:t>
            </a:r>
          </a:p>
        </p:txBody>
      </p:sp>
    </p:spTree>
    <p:extLst>
      <p:ext uri="{BB962C8B-B14F-4D97-AF65-F5344CB8AC3E}">
        <p14:creationId xmlns:p14="http://schemas.microsoft.com/office/powerpoint/2010/main" val="303848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montagne, extérieur, bâtiment, cité&#10;&#10;Description générée automatiquement">
            <a:extLst>
              <a:ext uri="{FF2B5EF4-FFF2-40B4-BE49-F238E27FC236}">
                <a16:creationId xmlns:a16="http://schemas.microsoft.com/office/drawing/2014/main" id="{43A0DE0B-DF67-416B-AE93-BD8039DBC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200" y="242387"/>
            <a:ext cx="8046196" cy="6615613"/>
          </a:xfrm>
          <a:prstGeom prst="rect">
            <a:avLst/>
          </a:prstGeom>
        </p:spPr>
      </p:pic>
      <p:pic>
        <p:nvPicPr>
          <p:cNvPr id="4" name="Image 3" descr="Une image contenant bâtiment, objet, peigne, fenêtre&#10;&#10;Description générée automatiquement">
            <a:extLst>
              <a:ext uri="{FF2B5EF4-FFF2-40B4-BE49-F238E27FC236}">
                <a16:creationId xmlns:a16="http://schemas.microsoft.com/office/drawing/2014/main" id="{E10AE99C-FD87-44BC-BDDC-89705E88F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19625" y="-569619"/>
            <a:ext cx="14777882" cy="799723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572657C-C116-A744-9BAB-7BADBA50B0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703" y="4792133"/>
            <a:ext cx="1293673" cy="2065867"/>
          </a:xfrm>
          <a:prstGeom prst="rect">
            <a:avLst/>
          </a:prstGeom>
        </p:spPr>
      </p:pic>
      <p:sp>
        <p:nvSpPr>
          <p:cNvPr id="6" name="Bulle narrative : ronde 4">
            <a:extLst>
              <a:ext uri="{FF2B5EF4-FFF2-40B4-BE49-F238E27FC236}">
                <a16:creationId xmlns:a16="http://schemas.microsoft.com/office/drawing/2014/main" id="{F9EA0171-561C-834D-9546-0B776A379D3C}"/>
              </a:ext>
            </a:extLst>
          </p:cNvPr>
          <p:cNvSpPr/>
          <p:nvPr/>
        </p:nvSpPr>
        <p:spPr>
          <a:xfrm>
            <a:off x="9152417" y="2919046"/>
            <a:ext cx="3905950" cy="2270780"/>
          </a:xfrm>
          <a:prstGeom prst="wedgeEllipseCallout">
            <a:avLst>
              <a:gd name="adj1" fmla="val -41284"/>
              <a:gd name="adj2" fmla="val 75704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From my window, I can see Table mountain</a:t>
            </a:r>
            <a:r>
              <a:rPr lang="en-US" sz="32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!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C9F444A-CBDD-4042-9E0F-F2606B7D1A69}"/>
              </a:ext>
            </a:extLst>
          </p:cNvPr>
          <p:cNvSpPr txBox="1"/>
          <p:nvPr/>
        </p:nvSpPr>
        <p:spPr>
          <a:xfrm>
            <a:off x="15386538" y="-1406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098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montagne, extérieur, bâtiment, cité&#10;&#10;Description générée automatiquement">
            <a:extLst>
              <a:ext uri="{FF2B5EF4-FFF2-40B4-BE49-F238E27FC236}">
                <a16:creationId xmlns:a16="http://schemas.microsoft.com/office/drawing/2014/main" id="{8B3FF5B8-8C0E-4043-9F36-CB6F83190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98" y="1395938"/>
            <a:ext cx="5404029" cy="3541822"/>
          </a:xfrm>
          <a:prstGeom prst="rect">
            <a:avLst/>
          </a:prstGeom>
        </p:spPr>
      </p:pic>
      <p:pic>
        <p:nvPicPr>
          <p:cNvPr id="4" name="Image 3" descr="Une image contenant table, meubles, guichet&#10;&#10;Description générée automatiquement">
            <a:extLst>
              <a:ext uri="{FF2B5EF4-FFF2-40B4-BE49-F238E27FC236}">
                <a16:creationId xmlns:a16="http://schemas.microsoft.com/office/drawing/2014/main" id="{DD3D02C6-2CD5-4F96-89F7-DF91D488E2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782" y="1519311"/>
            <a:ext cx="4586120" cy="3819378"/>
          </a:xfrm>
          <a:prstGeom prst="rect">
            <a:avLst/>
          </a:prstGeom>
        </p:spPr>
      </p:pic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F3F7255C-7064-41D3-8F13-283683E581E2}"/>
              </a:ext>
            </a:extLst>
          </p:cNvPr>
          <p:cNvCxnSpPr>
            <a:cxnSpLocks/>
          </p:cNvCxnSpPr>
          <p:nvPr/>
        </p:nvCxnSpPr>
        <p:spPr>
          <a:xfrm>
            <a:off x="5936566" y="3166849"/>
            <a:ext cx="1266092" cy="0"/>
          </a:xfrm>
          <a:prstGeom prst="straightConnector1">
            <a:avLst/>
          </a:prstGeom>
          <a:ln w="149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0FD6C83-2141-DF46-BA9D-EF2F5D23625D}"/>
              </a:ext>
            </a:extLst>
          </p:cNvPr>
          <p:cNvSpPr/>
          <p:nvPr/>
        </p:nvSpPr>
        <p:spPr>
          <a:xfrm>
            <a:off x="6351481" y="472608"/>
            <a:ext cx="20966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table</a:t>
            </a:r>
          </a:p>
        </p:txBody>
      </p:sp>
    </p:spTree>
    <p:extLst>
      <p:ext uri="{BB962C8B-B14F-4D97-AF65-F5344CB8AC3E}">
        <p14:creationId xmlns:p14="http://schemas.microsoft.com/office/powerpoint/2010/main" val="26744272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meubles, table&#10;&#10;Description générée automatiquement">
            <a:extLst>
              <a:ext uri="{FF2B5EF4-FFF2-40B4-BE49-F238E27FC236}">
                <a16:creationId xmlns:a16="http://schemas.microsoft.com/office/drawing/2014/main" id="{9E7F6841-EDDE-4C67-A0D0-016CA18F6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2163" y="532327"/>
            <a:ext cx="2541837" cy="4046706"/>
          </a:xfrm>
          <a:prstGeom prst="rect">
            <a:avLst/>
          </a:prstGeom>
        </p:spPr>
      </p:pic>
      <p:pic>
        <p:nvPicPr>
          <p:cNvPr id="4" name="Image 3" descr="Une image contenant table, meubles, guichet&#10;&#10;Description générée automatiquement">
            <a:extLst>
              <a:ext uri="{FF2B5EF4-FFF2-40B4-BE49-F238E27FC236}">
                <a16:creationId xmlns:a16="http://schemas.microsoft.com/office/drawing/2014/main" id="{40F40994-AB61-45D4-B522-2527C3A17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782" y="2377440"/>
            <a:ext cx="4586120" cy="3819378"/>
          </a:xfrm>
          <a:prstGeom prst="rect">
            <a:avLst/>
          </a:prstGeom>
        </p:spPr>
      </p:pic>
      <p:pic>
        <p:nvPicPr>
          <p:cNvPr id="6" name="Image 5" descr="Une image contenant pièce&#10;&#10;Description générée automatiquement">
            <a:extLst>
              <a:ext uri="{FF2B5EF4-FFF2-40B4-BE49-F238E27FC236}">
                <a16:creationId xmlns:a16="http://schemas.microsoft.com/office/drawing/2014/main" id="{789449B9-B9BE-4B34-BBAB-C0DC9AA20F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20548"/>
          <a:stretch/>
        </p:blipFill>
        <p:spPr>
          <a:xfrm flipH="1">
            <a:off x="615462" y="243391"/>
            <a:ext cx="3122875" cy="278211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80889EE-351E-BD41-A753-7EF8786EF6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17" y="4287129"/>
            <a:ext cx="1850564" cy="29551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513F00C-FC3F-4E44-9960-AF8FF138B6CC}"/>
              </a:ext>
            </a:extLst>
          </p:cNvPr>
          <p:cNvSpPr/>
          <p:nvPr/>
        </p:nvSpPr>
        <p:spPr>
          <a:xfrm>
            <a:off x="9727306" y="982561"/>
            <a:ext cx="20966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1BAA1F-2885-8E48-A5C7-A20458C643B2}"/>
              </a:ext>
            </a:extLst>
          </p:cNvPr>
          <p:cNvSpPr/>
          <p:nvPr/>
        </p:nvSpPr>
        <p:spPr>
          <a:xfrm>
            <a:off x="6748668" y="661182"/>
            <a:ext cx="20633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chair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14CE44-2A8D-5441-823E-58B15C1E0887}"/>
              </a:ext>
            </a:extLst>
          </p:cNvPr>
          <p:cNvSpPr/>
          <p:nvPr/>
        </p:nvSpPr>
        <p:spPr>
          <a:xfrm>
            <a:off x="346353" y="3025502"/>
            <a:ext cx="4080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dining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room</a:t>
            </a:r>
          </a:p>
        </p:txBody>
      </p:sp>
    </p:spTree>
    <p:extLst>
      <p:ext uri="{BB962C8B-B14F-4D97-AF65-F5344CB8AC3E}">
        <p14:creationId xmlns:p14="http://schemas.microsoft.com/office/powerpoint/2010/main" val="21439364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dessin, lit, signe&#10;&#10;Description générée automatiquement">
            <a:extLst>
              <a:ext uri="{FF2B5EF4-FFF2-40B4-BE49-F238E27FC236}">
                <a16:creationId xmlns:a16="http://schemas.microsoft.com/office/drawing/2014/main" id="{E0E6633D-EAB9-48BA-BA51-384C62102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133" y="1867710"/>
            <a:ext cx="5535874" cy="312257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C6F4DF9-BA3C-47CA-A880-A311F4631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" y="2060393"/>
            <a:ext cx="3463047" cy="243766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F534EBB-D1AC-894A-8CA2-4E5AEB996C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36" y="3905154"/>
            <a:ext cx="1850564" cy="29551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2AF8A0-9186-D44A-BC22-5A6480F7952D}"/>
              </a:ext>
            </a:extLst>
          </p:cNvPr>
          <p:cNvSpPr/>
          <p:nvPr/>
        </p:nvSpPr>
        <p:spPr>
          <a:xfrm>
            <a:off x="6907365" y="661182"/>
            <a:ext cx="17459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bed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0AF66B-CC7C-C243-94C2-019E946C2C10}"/>
              </a:ext>
            </a:extLst>
          </p:cNvPr>
          <p:cNvSpPr/>
          <p:nvPr/>
        </p:nvSpPr>
        <p:spPr>
          <a:xfrm>
            <a:off x="1078913" y="772825"/>
            <a:ext cx="32608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5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bed</a:t>
            </a:r>
            <a:r>
              <a:rPr lang="fr-FR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room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07487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jouet&#10;&#10;Description générée automatiquement">
            <a:extLst>
              <a:ext uri="{FF2B5EF4-FFF2-40B4-BE49-F238E27FC236}">
                <a16:creationId xmlns:a16="http://schemas.microsoft.com/office/drawing/2014/main" id="{BF42D152-8D2A-4850-9705-4B4C25916A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23" y="2003406"/>
            <a:ext cx="3538760" cy="2482661"/>
          </a:xfrm>
          <a:prstGeom prst="rect">
            <a:avLst/>
          </a:prstGeom>
        </p:spPr>
      </p:pic>
      <p:pic>
        <p:nvPicPr>
          <p:cNvPr id="8" name="Image 7" descr="Une image contenant grand, bateau, eau, bâtiment&#10;&#10;Description générée automatiquement">
            <a:extLst>
              <a:ext uri="{FF2B5EF4-FFF2-40B4-BE49-F238E27FC236}">
                <a16:creationId xmlns:a16="http://schemas.microsoft.com/office/drawing/2014/main" id="{3D7CAD5D-C1C1-4194-A9BD-4E240E144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2978" y="1977390"/>
            <a:ext cx="5536171" cy="27680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14A6034-41DD-7D4F-9840-6EDE5A99180B}"/>
              </a:ext>
            </a:extLst>
          </p:cNvPr>
          <p:cNvSpPr/>
          <p:nvPr/>
        </p:nvSpPr>
        <p:spPr>
          <a:xfrm>
            <a:off x="6800766" y="661182"/>
            <a:ext cx="1959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bath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CCC1DC-A1A2-F840-8C35-C3B577832050}"/>
              </a:ext>
            </a:extLst>
          </p:cNvPr>
          <p:cNvSpPr/>
          <p:nvPr/>
        </p:nvSpPr>
        <p:spPr>
          <a:xfrm>
            <a:off x="972314" y="772825"/>
            <a:ext cx="34740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54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bath</a:t>
            </a:r>
            <a:r>
              <a:rPr lang="fr-FR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room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5127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E224E05-B7F1-4648-9F6D-BB7F01F0363B}"/>
              </a:ext>
            </a:extLst>
          </p:cNvPr>
          <p:cNvSpPr/>
          <p:nvPr/>
        </p:nvSpPr>
        <p:spPr>
          <a:xfrm>
            <a:off x="804334" y="264431"/>
            <a:ext cx="10862733" cy="1035732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     Let’s go to South Africa</a:t>
            </a:r>
            <a:endParaRPr lang="fr-FR" sz="5000" dirty="0"/>
          </a:p>
        </p:txBody>
      </p:sp>
      <p:pic>
        <p:nvPicPr>
          <p:cNvPr id="4" name="Picture 2" descr="Tissu, Texture, Textile, Signe, Drapeau">
            <a:extLst>
              <a:ext uri="{FF2B5EF4-FFF2-40B4-BE49-F238E27FC236}">
                <a16:creationId xmlns:a16="http://schemas.microsoft.com/office/drawing/2014/main" id="{90AC1CC9-B624-0340-92EF-2E4200FC6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7" y="316718"/>
            <a:ext cx="1654175" cy="93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7E83B4-991F-ED44-A787-92480C048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59" y="1096444"/>
            <a:ext cx="2744675" cy="549712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7E8E176-A62C-3148-BE2B-E6516E44074E}"/>
              </a:ext>
            </a:extLst>
          </p:cNvPr>
          <p:cNvSpPr txBox="1"/>
          <p:nvPr/>
        </p:nvSpPr>
        <p:spPr>
          <a:xfrm>
            <a:off x="-182754" y="5041860"/>
            <a:ext cx="18730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000" b="1" dirty="0">
                <a:solidFill>
                  <a:srgbClr val="FF0000"/>
                </a:solidFill>
              </a:rPr>
              <a:t>SAM</a:t>
            </a:r>
            <a:endParaRPr lang="fr-FR" sz="2200" b="1" dirty="0">
              <a:solidFill>
                <a:srgbClr val="FF00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13F6E90-A6D0-FE45-A462-E97D3B054460}"/>
              </a:ext>
            </a:extLst>
          </p:cNvPr>
          <p:cNvSpPr txBox="1"/>
          <p:nvPr/>
        </p:nvSpPr>
        <p:spPr>
          <a:xfrm>
            <a:off x="10266476" y="4789867"/>
            <a:ext cx="13207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HARRY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E5974D8-0583-3B43-BE10-48CE27A85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665" y="1609259"/>
            <a:ext cx="2733530" cy="4365174"/>
          </a:xfrm>
          <a:prstGeom prst="rect">
            <a:avLst/>
          </a:prstGeom>
        </p:spPr>
      </p:pic>
      <p:pic>
        <p:nvPicPr>
          <p:cNvPr id="9" name="Picture 4" descr="Afrique, Continent, Carte, Pays">
            <a:extLst>
              <a:ext uri="{FF2B5EF4-FFF2-40B4-BE49-F238E27FC236}">
                <a16:creationId xmlns:a16="http://schemas.microsoft.com/office/drawing/2014/main" id="{4AB2DB61-DFAE-A046-B0C8-DCF3225E0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485" y="1565947"/>
            <a:ext cx="422910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062FC02-BB71-624D-941D-8CF6E9293AED}"/>
              </a:ext>
            </a:extLst>
          </p:cNvPr>
          <p:cNvSpPr txBox="1"/>
          <p:nvPr/>
        </p:nvSpPr>
        <p:spPr>
          <a:xfrm>
            <a:off x="6491408" y="5351082"/>
            <a:ext cx="17624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/>
              <a:t>SOUTH AFRICA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F5D5CD2-1D32-F04D-AB8A-139A2ECAB6D2}"/>
              </a:ext>
            </a:extLst>
          </p:cNvPr>
          <p:cNvSpPr/>
          <p:nvPr/>
        </p:nvSpPr>
        <p:spPr>
          <a:xfrm>
            <a:off x="4941498" y="5444342"/>
            <a:ext cx="937609" cy="591548"/>
          </a:xfrm>
          <a:prstGeom prst="ellipse">
            <a:avLst/>
          </a:prstGeom>
          <a:noFill/>
          <a:ln w="1016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0E592F-7AAB-674B-B18E-78F3C6C2CD37}"/>
              </a:ext>
            </a:extLst>
          </p:cNvPr>
          <p:cNvSpPr/>
          <p:nvPr/>
        </p:nvSpPr>
        <p:spPr>
          <a:xfrm>
            <a:off x="5669160" y="1497051"/>
            <a:ext cx="2478564" cy="10002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5900" b="1" dirty="0"/>
              <a:t>AFRICA</a:t>
            </a:r>
            <a:endParaRPr lang="fr-FR" sz="5900" dirty="0"/>
          </a:p>
        </p:txBody>
      </p:sp>
    </p:spTree>
    <p:extLst>
      <p:ext uri="{BB962C8B-B14F-4D97-AF65-F5344CB8AC3E}">
        <p14:creationId xmlns:p14="http://schemas.microsoft.com/office/powerpoint/2010/main" val="186194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6" grpId="0" animBg="1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D0B4201-D9E3-40C8-9418-4F2881EF8C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60" y="1807409"/>
            <a:ext cx="4622797" cy="324318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5B0416E-5F26-42C2-9000-761F2FC72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352" y="1010355"/>
            <a:ext cx="4242088" cy="5535038"/>
          </a:xfrm>
          <a:prstGeom prst="rect">
            <a:avLst/>
          </a:prstGeom>
        </p:spPr>
      </p:pic>
      <p:pic>
        <p:nvPicPr>
          <p:cNvPr id="5" name="Image 4" descr="Une image contenant gâteau, table, petit, anniversaire&#10;&#10;Description générée automatiquement">
            <a:extLst>
              <a:ext uri="{FF2B5EF4-FFF2-40B4-BE49-F238E27FC236}">
                <a16:creationId xmlns:a16="http://schemas.microsoft.com/office/drawing/2014/main" id="{8B34B67E-2609-4FC6-B909-F37112603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4433" y="3207039"/>
            <a:ext cx="1301622" cy="9589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3E1114-4B8E-2647-A46F-7BA1EAA21193}"/>
              </a:ext>
            </a:extLst>
          </p:cNvPr>
          <p:cNvSpPr/>
          <p:nvPr/>
        </p:nvSpPr>
        <p:spPr>
          <a:xfrm>
            <a:off x="6577385" y="87025"/>
            <a:ext cx="23140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fridge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B322B6-3DEE-6244-84A0-F8947CB264D1}"/>
              </a:ext>
            </a:extLst>
          </p:cNvPr>
          <p:cNvSpPr/>
          <p:nvPr/>
        </p:nvSpPr>
        <p:spPr>
          <a:xfrm>
            <a:off x="1341264" y="772825"/>
            <a:ext cx="27361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</a:t>
            </a:r>
            <a:r>
              <a:rPr lang="fr-FR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kitchen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09105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E03E4BC-3422-4AFD-8D5D-294DF1A376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290552" y="2007141"/>
            <a:ext cx="5392040" cy="3429000"/>
          </a:xfrm>
          <a:prstGeom prst="rect">
            <a:avLst/>
          </a:prstGeom>
        </p:spPr>
      </p:pic>
      <p:pic>
        <p:nvPicPr>
          <p:cNvPr id="4" name="Image 3" descr="Une image contenant table, horloge, assis, boîte&#10;&#10;Description générée automatiquement">
            <a:extLst>
              <a:ext uri="{FF2B5EF4-FFF2-40B4-BE49-F238E27FC236}">
                <a16:creationId xmlns:a16="http://schemas.microsoft.com/office/drawing/2014/main" id="{AA4B9953-D7B8-4E08-984A-E4305E29DD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4" y="1763544"/>
            <a:ext cx="4455858" cy="306340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E3850D-1CA2-6848-8F22-128E528661AF}"/>
              </a:ext>
            </a:extLst>
          </p:cNvPr>
          <p:cNvSpPr/>
          <p:nvPr/>
        </p:nvSpPr>
        <p:spPr>
          <a:xfrm>
            <a:off x="6860432" y="661182"/>
            <a:ext cx="18398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sofa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19B056-F44B-4C44-A04A-DD18B55A720C}"/>
              </a:ext>
            </a:extLst>
          </p:cNvPr>
          <p:cNvSpPr/>
          <p:nvPr/>
        </p:nvSpPr>
        <p:spPr>
          <a:xfrm>
            <a:off x="797587" y="772825"/>
            <a:ext cx="3823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living room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61383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vert, regardant, assis, bus&#10;&#10;Description générée automatiquement">
            <a:extLst>
              <a:ext uri="{FF2B5EF4-FFF2-40B4-BE49-F238E27FC236}">
                <a16:creationId xmlns:a16="http://schemas.microsoft.com/office/drawing/2014/main" id="{15CC4943-5680-49B3-B545-37C2882B5D24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6489290" y="2391317"/>
            <a:ext cx="5481484" cy="2740742"/>
          </a:xfrm>
          <a:prstGeom prst="rect">
            <a:avLst/>
          </a:prstGeom>
        </p:spPr>
      </p:pic>
      <p:pic>
        <p:nvPicPr>
          <p:cNvPr id="1026" name="Picture 2" descr="Bâtiment, Entraînement, Garage, Place">
            <a:extLst>
              <a:ext uri="{FF2B5EF4-FFF2-40B4-BE49-F238E27FC236}">
                <a16:creationId xmlns:a16="http://schemas.microsoft.com/office/drawing/2014/main" id="{A1071851-A7BB-344D-AB35-454599221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1702"/>
            <a:ext cx="6740769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F96C52D-5048-6C41-B75E-008A12DB0011}"/>
              </a:ext>
            </a:extLst>
          </p:cNvPr>
          <p:cNvSpPr/>
          <p:nvPr/>
        </p:nvSpPr>
        <p:spPr>
          <a:xfrm>
            <a:off x="8588254" y="1224911"/>
            <a:ext cx="15350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car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1DFF8A-B991-D243-AEDC-216F4D743BD5}"/>
              </a:ext>
            </a:extLst>
          </p:cNvPr>
          <p:cNvSpPr/>
          <p:nvPr/>
        </p:nvSpPr>
        <p:spPr>
          <a:xfrm>
            <a:off x="1438373" y="772825"/>
            <a:ext cx="25419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garage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19716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lôture, bouche d’incendie&#10;&#10;Description générée automatiquement">
            <a:extLst>
              <a:ext uri="{FF2B5EF4-FFF2-40B4-BE49-F238E27FC236}">
                <a16:creationId xmlns:a16="http://schemas.microsoft.com/office/drawing/2014/main" id="{081EF157-FF15-4944-816F-500649305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720" y="1865531"/>
            <a:ext cx="5625280" cy="3126938"/>
          </a:xfrm>
          <a:prstGeom prst="rect">
            <a:avLst/>
          </a:prstGeom>
        </p:spPr>
      </p:pic>
      <p:pic>
        <p:nvPicPr>
          <p:cNvPr id="4" name="Image 3" descr="Une image contenant vélo, assis, roue, pose&#10;&#10;Description générée automatiquement">
            <a:extLst>
              <a:ext uri="{FF2B5EF4-FFF2-40B4-BE49-F238E27FC236}">
                <a16:creationId xmlns:a16="http://schemas.microsoft.com/office/drawing/2014/main" id="{7A2C90BC-930E-4660-8B24-E8F2675B7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5004" y="2052156"/>
            <a:ext cx="3560324" cy="27536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37D9C4-2FD8-AE49-9B2F-F28B22A5F6D7}"/>
              </a:ext>
            </a:extLst>
          </p:cNvPr>
          <p:cNvSpPr/>
          <p:nvPr/>
        </p:nvSpPr>
        <p:spPr>
          <a:xfrm>
            <a:off x="8294253" y="555674"/>
            <a:ext cx="18326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bike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B64F38-6292-D44B-BDA9-4C2DBF7CDD66}"/>
              </a:ext>
            </a:extLst>
          </p:cNvPr>
          <p:cNvSpPr/>
          <p:nvPr/>
        </p:nvSpPr>
        <p:spPr>
          <a:xfrm>
            <a:off x="1274787" y="555674"/>
            <a:ext cx="26229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 </a:t>
            </a:r>
            <a:r>
              <a:rPr lang="fr-FR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garden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54628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able, meubles, guichet&#10;&#10;Description générée automatiquement">
            <a:extLst>
              <a:ext uri="{FF2B5EF4-FFF2-40B4-BE49-F238E27FC236}">
                <a16:creationId xmlns:a16="http://schemas.microsoft.com/office/drawing/2014/main" id="{2E503429-E2F3-B045-A5D8-6E3B84D97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12" y="588848"/>
            <a:ext cx="1994005" cy="1660633"/>
          </a:xfrm>
          <a:prstGeom prst="rect">
            <a:avLst/>
          </a:prstGeom>
        </p:spPr>
      </p:pic>
      <p:pic>
        <p:nvPicPr>
          <p:cNvPr id="4" name="Image 3" descr="Une image contenant dessin, lit, signe&#10;&#10;Description générée automatiquement">
            <a:extLst>
              <a:ext uri="{FF2B5EF4-FFF2-40B4-BE49-F238E27FC236}">
                <a16:creationId xmlns:a16="http://schemas.microsoft.com/office/drawing/2014/main" id="{EE6B715E-1442-414A-9442-2E25BCC2A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891" y="514218"/>
            <a:ext cx="2944058" cy="1660633"/>
          </a:xfrm>
          <a:prstGeom prst="rect">
            <a:avLst/>
          </a:prstGeom>
        </p:spPr>
      </p:pic>
      <p:pic>
        <p:nvPicPr>
          <p:cNvPr id="6" name="Image 5" descr="Une image contenant grand, bateau, eau, bâtiment&#10;&#10;Description générée automatiquement">
            <a:extLst>
              <a:ext uri="{FF2B5EF4-FFF2-40B4-BE49-F238E27FC236}">
                <a16:creationId xmlns:a16="http://schemas.microsoft.com/office/drawing/2014/main" id="{0F57B58D-84CD-CF4F-BBF4-22284C885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312" y="4097989"/>
            <a:ext cx="2199455" cy="109972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0EB7755-5D1E-9143-9A37-45B6FAD17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4755" y="257108"/>
            <a:ext cx="1666823" cy="217485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7C73E97-4609-A94C-ABDF-7947F39B415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18429" y="3841827"/>
            <a:ext cx="2534923" cy="1612052"/>
          </a:xfrm>
          <a:prstGeom prst="rect">
            <a:avLst/>
          </a:prstGeom>
        </p:spPr>
      </p:pic>
      <p:pic>
        <p:nvPicPr>
          <p:cNvPr id="12" name="Image 11" descr="Une image contenant vert, regardant, assis, bus&#10;&#10;Description générée automatiquement">
            <a:extLst>
              <a:ext uri="{FF2B5EF4-FFF2-40B4-BE49-F238E27FC236}">
                <a16:creationId xmlns:a16="http://schemas.microsoft.com/office/drawing/2014/main" id="{AE45BA98-D0E1-5849-9A03-1874503CB311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8858338" y="3841827"/>
            <a:ext cx="2398450" cy="1199225"/>
          </a:xfrm>
          <a:prstGeom prst="rect">
            <a:avLst/>
          </a:prstGeom>
        </p:spPr>
      </p:pic>
      <p:pic>
        <p:nvPicPr>
          <p:cNvPr id="14" name="Image 13" descr="Une image contenant vélo, assis, roue, pose&#10;&#10;Description générée automatiquement">
            <a:extLst>
              <a:ext uri="{FF2B5EF4-FFF2-40B4-BE49-F238E27FC236}">
                <a16:creationId xmlns:a16="http://schemas.microsoft.com/office/drawing/2014/main" id="{34BF5C1B-7884-7045-99E4-DF277B141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7563" y="834734"/>
            <a:ext cx="1829168" cy="1414747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888ED8A-DDDE-AB48-A1E6-40696BF7102F}"/>
              </a:ext>
            </a:extLst>
          </p:cNvPr>
          <p:cNvSpPr/>
          <p:nvPr/>
        </p:nvSpPr>
        <p:spPr>
          <a:xfrm>
            <a:off x="1190233" y="2165517"/>
            <a:ext cx="5871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1FD03E0-6862-8540-B227-23FA389CDC1A}"/>
              </a:ext>
            </a:extLst>
          </p:cNvPr>
          <p:cNvSpPr/>
          <p:nvPr/>
        </p:nvSpPr>
        <p:spPr>
          <a:xfrm>
            <a:off x="5508855" y="2158878"/>
            <a:ext cx="5871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F0451AF-FDBC-6B48-BAA0-4E2B0238B0B1}"/>
              </a:ext>
            </a:extLst>
          </p:cNvPr>
          <p:cNvSpPr/>
          <p:nvPr/>
        </p:nvSpPr>
        <p:spPr>
          <a:xfrm>
            <a:off x="7664347" y="2053797"/>
            <a:ext cx="5871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728C2E-F362-2145-8AF2-166FB4D1FA63}"/>
              </a:ext>
            </a:extLst>
          </p:cNvPr>
          <p:cNvSpPr/>
          <p:nvPr/>
        </p:nvSpPr>
        <p:spPr>
          <a:xfrm rot="10800000" flipV="1">
            <a:off x="10963215" y="2318636"/>
            <a:ext cx="5871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fr-FR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F72399-CC48-0243-9131-4DE4551EA895}"/>
              </a:ext>
            </a:extLst>
          </p:cNvPr>
          <p:cNvSpPr/>
          <p:nvPr/>
        </p:nvSpPr>
        <p:spPr>
          <a:xfrm rot="10800000" flipV="1">
            <a:off x="986927" y="5403071"/>
            <a:ext cx="7904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9497CB9-83BA-B644-B0F1-28275E8AB493}"/>
              </a:ext>
            </a:extLst>
          </p:cNvPr>
          <p:cNvSpPr/>
          <p:nvPr/>
        </p:nvSpPr>
        <p:spPr>
          <a:xfrm rot="10800000" flipH="1" flipV="1">
            <a:off x="5611431" y="5474735"/>
            <a:ext cx="9691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E1C1799-87E8-1F49-8264-F0B57A80E6CA}"/>
              </a:ext>
            </a:extLst>
          </p:cNvPr>
          <p:cNvSpPr/>
          <p:nvPr/>
        </p:nvSpPr>
        <p:spPr>
          <a:xfrm rot="10800000" flipH="1" flipV="1">
            <a:off x="9572994" y="5385544"/>
            <a:ext cx="96913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3492962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able, meubles, guichet&#10;&#10;Description générée automatiquement">
            <a:extLst>
              <a:ext uri="{FF2B5EF4-FFF2-40B4-BE49-F238E27FC236}">
                <a16:creationId xmlns:a16="http://schemas.microsoft.com/office/drawing/2014/main" id="{2E503429-E2F3-B045-A5D8-6E3B84D97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14" y="103317"/>
            <a:ext cx="1994005" cy="16606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F4563BD-B1B7-F740-9381-5F18C66B4A31}"/>
              </a:ext>
            </a:extLst>
          </p:cNvPr>
          <p:cNvSpPr/>
          <p:nvPr/>
        </p:nvSpPr>
        <p:spPr>
          <a:xfrm>
            <a:off x="4567207" y="371914"/>
            <a:ext cx="20966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fr-F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table</a:t>
            </a:r>
          </a:p>
        </p:txBody>
      </p:sp>
      <p:pic>
        <p:nvPicPr>
          <p:cNvPr id="4" name="Image 3" descr="Une image contenant dessin, lit, signe&#10;&#10;Description générée automatiquement">
            <a:extLst>
              <a:ext uri="{FF2B5EF4-FFF2-40B4-BE49-F238E27FC236}">
                <a16:creationId xmlns:a16="http://schemas.microsoft.com/office/drawing/2014/main" id="{EE6B715E-1442-414A-9442-2E25BCC2A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59" y="1768367"/>
            <a:ext cx="2944058" cy="16606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434B698-2A25-4F4A-8F7C-A154024714CE}"/>
              </a:ext>
            </a:extLst>
          </p:cNvPr>
          <p:cNvSpPr/>
          <p:nvPr/>
        </p:nvSpPr>
        <p:spPr>
          <a:xfrm>
            <a:off x="5224782" y="3329540"/>
            <a:ext cx="122341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fr-F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bed</a:t>
            </a:r>
            <a:endParaRPr lang="fr-FR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 5" descr="Une image contenant grand, bateau, eau, bâtiment&#10;&#10;Description générée automatiquement">
            <a:extLst>
              <a:ext uri="{FF2B5EF4-FFF2-40B4-BE49-F238E27FC236}">
                <a16:creationId xmlns:a16="http://schemas.microsoft.com/office/drawing/2014/main" id="{0F57B58D-84CD-CF4F-BBF4-22284C885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529" y="3778203"/>
            <a:ext cx="2199455" cy="10997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01DC586-76C3-DC48-893E-E13627A46988}"/>
              </a:ext>
            </a:extLst>
          </p:cNvPr>
          <p:cNvSpPr/>
          <p:nvPr/>
        </p:nvSpPr>
        <p:spPr>
          <a:xfrm>
            <a:off x="4995507" y="1348384"/>
            <a:ext cx="14959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fr-F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bath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0EB7755-5D1E-9143-9A37-45B6FAD178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3552" y="190862"/>
            <a:ext cx="1666823" cy="21748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DA72AB3-0BEA-CD45-B915-3B0A59F0C974}"/>
              </a:ext>
            </a:extLst>
          </p:cNvPr>
          <p:cNvSpPr/>
          <p:nvPr/>
        </p:nvSpPr>
        <p:spPr>
          <a:xfrm>
            <a:off x="4775140" y="5029879"/>
            <a:ext cx="160268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fr-F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fridge</a:t>
            </a:r>
            <a:endParaRPr lang="fr-FR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7C73E97-4609-A94C-ABDF-7947F39B415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69501" y="3429000"/>
            <a:ext cx="2534923" cy="16120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23EEFF9-45AD-334B-B253-23853EBA4310}"/>
              </a:ext>
            </a:extLst>
          </p:cNvPr>
          <p:cNvSpPr/>
          <p:nvPr/>
        </p:nvSpPr>
        <p:spPr>
          <a:xfrm>
            <a:off x="5628724" y="5836018"/>
            <a:ext cx="12881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fr-F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sofa</a:t>
            </a:r>
          </a:p>
        </p:txBody>
      </p:sp>
      <p:pic>
        <p:nvPicPr>
          <p:cNvPr id="12" name="Image 11" descr="Une image contenant vert, regardant, assis, bus&#10;&#10;Description générée automatiquement">
            <a:extLst>
              <a:ext uri="{FF2B5EF4-FFF2-40B4-BE49-F238E27FC236}">
                <a16:creationId xmlns:a16="http://schemas.microsoft.com/office/drawing/2014/main" id="{AE45BA98-D0E1-5849-9A03-1874503CB311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9444062" y="5442656"/>
            <a:ext cx="2398450" cy="11992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1B5DD83-B54E-6E43-AE99-E2AE2A502C46}"/>
              </a:ext>
            </a:extLst>
          </p:cNvPr>
          <p:cNvSpPr/>
          <p:nvPr/>
        </p:nvSpPr>
        <p:spPr>
          <a:xfrm>
            <a:off x="4808963" y="4185960"/>
            <a:ext cx="153503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fr-F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car</a:t>
            </a:r>
          </a:p>
        </p:txBody>
      </p:sp>
      <p:pic>
        <p:nvPicPr>
          <p:cNvPr id="14" name="Image 13" descr="Une image contenant vélo, assis, roue, pose&#10;&#10;Description générée automatiquement">
            <a:extLst>
              <a:ext uri="{FF2B5EF4-FFF2-40B4-BE49-F238E27FC236}">
                <a16:creationId xmlns:a16="http://schemas.microsoft.com/office/drawing/2014/main" id="{34BF5C1B-7884-7045-99E4-DF277B1413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6151" y="5227134"/>
            <a:ext cx="1829168" cy="14147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7119DBE-DA5E-E847-B31A-A7DAF57EB61A}"/>
              </a:ext>
            </a:extLst>
          </p:cNvPr>
          <p:cNvSpPr/>
          <p:nvPr/>
        </p:nvSpPr>
        <p:spPr>
          <a:xfrm>
            <a:off x="5224782" y="2399576"/>
            <a:ext cx="14024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r>
              <a:rPr lang="fr-F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bike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2F0AAB0-EC07-4849-B08F-DDAC26108E38}"/>
              </a:ext>
            </a:extLst>
          </p:cNvPr>
          <p:cNvCxnSpPr>
            <a:cxnSpLocks/>
          </p:cNvCxnSpPr>
          <p:nvPr/>
        </p:nvCxnSpPr>
        <p:spPr>
          <a:xfrm flipH="1" flipV="1">
            <a:off x="2445319" y="621945"/>
            <a:ext cx="2511139" cy="303967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256C3D9F-FC15-A94B-A293-D1CEF9E4C769}"/>
              </a:ext>
            </a:extLst>
          </p:cNvPr>
          <p:cNvCxnSpPr>
            <a:cxnSpLocks/>
          </p:cNvCxnSpPr>
          <p:nvPr/>
        </p:nvCxnSpPr>
        <p:spPr>
          <a:xfrm flipH="1">
            <a:off x="2564691" y="1763950"/>
            <a:ext cx="2466553" cy="2376681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C4C481A5-8FDA-344B-A3FD-E91AD5EBDBC0}"/>
              </a:ext>
            </a:extLst>
          </p:cNvPr>
          <p:cNvCxnSpPr>
            <a:cxnSpLocks/>
            <a:endCxn id="14" idx="3"/>
          </p:cNvCxnSpPr>
          <p:nvPr/>
        </p:nvCxnSpPr>
        <p:spPr>
          <a:xfrm flipH="1">
            <a:off x="2445319" y="2890057"/>
            <a:ext cx="2730098" cy="3044451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2E55C29E-0BD5-4443-9F0E-D2583867A6F8}"/>
              </a:ext>
            </a:extLst>
          </p:cNvPr>
          <p:cNvCxnSpPr>
            <a:cxnSpLocks/>
          </p:cNvCxnSpPr>
          <p:nvPr/>
        </p:nvCxnSpPr>
        <p:spPr>
          <a:xfrm flipH="1" flipV="1">
            <a:off x="3271670" y="2855725"/>
            <a:ext cx="1903747" cy="819312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220D2F7B-2B79-FF4D-8DF0-1B9CC2B49B18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6096000" y="4462960"/>
            <a:ext cx="3348062" cy="1579309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77CE4D3A-3368-074E-A459-CD3B519CFD1B}"/>
              </a:ext>
            </a:extLst>
          </p:cNvPr>
          <p:cNvCxnSpPr>
            <a:cxnSpLocks/>
          </p:cNvCxnSpPr>
          <p:nvPr/>
        </p:nvCxnSpPr>
        <p:spPr>
          <a:xfrm flipV="1">
            <a:off x="6365061" y="2316175"/>
            <a:ext cx="3630775" cy="3001495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F31C8840-D6F0-B043-A9BB-B02A04666B67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6916833" y="4235030"/>
            <a:ext cx="2809755" cy="1924154"/>
          </a:xfrm>
          <a:prstGeom prst="straightConnector1">
            <a:avLst/>
          </a:prstGeom>
          <a:ln w="76200" cmpd="sng">
            <a:solidFill>
              <a:schemeClr val="tx1"/>
            </a:solidFill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95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5876CC32-EEBD-4478-938A-AC4E2C54A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302382"/>
              </p:ext>
            </p:extLst>
          </p:nvPr>
        </p:nvGraphicFramePr>
        <p:xfrm>
          <a:off x="145595" y="116682"/>
          <a:ext cx="6119400" cy="6624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900">
                  <a:extLst>
                    <a:ext uri="{9D8B030D-6E8A-4147-A177-3AD203B41FA5}">
                      <a16:colId xmlns:a16="http://schemas.microsoft.com/office/drawing/2014/main" val="3072761304"/>
                    </a:ext>
                  </a:extLst>
                </a:gridCol>
                <a:gridCol w="1019900">
                  <a:extLst>
                    <a:ext uri="{9D8B030D-6E8A-4147-A177-3AD203B41FA5}">
                      <a16:colId xmlns:a16="http://schemas.microsoft.com/office/drawing/2014/main" val="3745164968"/>
                    </a:ext>
                  </a:extLst>
                </a:gridCol>
                <a:gridCol w="1019900">
                  <a:extLst>
                    <a:ext uri="{9D8B030D-6E8A-4147-A177-3AD203B41FA5}">
                      <a16:colId xmlns:a16="http://schemas.microsoft.com/office/drawing/2014/main" val="2933757142"/>
                    </a:ext>
                  </a:extLst>
                </a:gridCol>
                <a:gridCol w="1019900">
                  <a:extLst>
                    <a:ext uri="{9D8B030D-6E8A-4147-A177-3AD203B41FA5}">
                      <a16:colId xmlns:a16="http://schemas.microsoft.com/office/drawing/2014/main" val="3826361706"/>
                    </a:ext>
                  </a:extLst>
                </a:gridCol>
                <a:gridCol w="1019900">
                  <a:extLst>
                    <a:ext uri="{9D8B030D-6E8A-4147-A177-3AD203B41FA5}">
                      <a16:colId xmlns:a16="http://schemas.microsoft.com/office/drawing/2014/main" val="2463471197"/>
                    </a:ext>
                  </a:extLst>
                </a:gridCol>
                <a:gridCol w="1019900">
                  <a:extLst>
                    <a:ext uri="{9D8B030D-6E8A-4147-A177-3AD203B41FA5}">
                      <a16:colId xmlns:a16="http://schemas.microsoft.com/office/drawing/2014/main" val="2439760841"/>
                    </a:ext>
                  </a:extLst>
                </a:gridCol>
              </a:tblGrid>
              <a:tr h="1104106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3880595"/>
                  </a:ext>
                </a:extLst>
              </a:tr>
              <a:tr h="1104106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344474"/>
                  </a:ext>
                </a:extLst>
              </a:tr>
              <a:tr h="1104106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3954933"/>
                  </a:ext>
                </a:extLst>
              </a:tr>
              <a:tr h="1104106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1288668"/>
                  </a:ext>
                </a:extLst>
              </a:tr>
              <a:tr h="1104106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018108"/>
                  </a:ext>
                </a:extLst>
              </a:tr>
              <a:tr h="1104106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7425609"/>
                  </a:ext>
                </a:extLst>
              </a:tr>
            </a:tbl>
          </a:graphicData>
        </a:graphic>
      </p:graphicFrame>
      <p:pic>
        <p:nvPicPr>
          <p:cNvPr id="1040" name="Picture 16" descr="Une image contenant table, meubles, guichet&#10;&#10;Description générée automatiqu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612" y="1495133"/>
            <a:ext cx="923925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229" y="838625"/>
            <a:ext cx="62865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Une image contenant meubles, table&#10;&#10;Description générée automatique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757" y="3622806"/>
            <a:ext cx="5524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Une image contenant dessin, lit, signe&#10;&#10;Description générée automatiquem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68" y="4805072"/>
            <a:ext cx="971550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Une image contenant vert, regardant, assis, bus&#10;&#10;Description générée automatiquement"/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095" y="177741"/>
            <a:ext cx="93345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Une image contenant vélo, assis, roue, pose&#10;&#10;Description générée automatiquemen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593" y="1761926"/>
            <a:ext cx="8191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Une image contenant grand, bateau, eau, bâtiment&#10;&#10;Description générée automatiquemen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970" y="5971883"/>
            <a:ext cx="9620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9" descr="Une image contenant grand, bateau, eau, bâtiment&#10;&#10;Description générée automatiquement">
            <a:extLst>
              <a:ext uri="{FF2B5EF4-FFF2-40B4-BE49-F238E27FC236}">
                <a16:creationId xmlns:a16="http://schemas.microsoft.com/office/drawing/2014/main" id="{22686577-4756-423E-AA37-A62B70F26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095" y="3545080"/>
            <a:ext cx="962025" cy="48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989120B-0311-491D-83BF-1F69DE59E511}"/>
              </a:ext>
            </a:extLst>
          </p:cNvPr>
          <p:cNvSpPr txBox="1"/>
          <p:nvPr/>
        </p:nvSpPr>
        <p:spPr>
          <a:xfrm>
            <a:off x="7789120" y="4788745"/>
            <a:ext cx="1837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(    ;    )</a:t>
            </a:r>
          </a:p>
        </p:txBody>
      </p:sp>
      <p:pic>
        <p:nvPicPr>
          <p:cNvPr id="23" name="Picture 15">
            <a:extLst>
              <a:ext uri="{FF2B5EF4-FFF2-40B4-BE49-F238E27FC236}">
                <a16:creationId xmlns:a16="http://schemas.microsoft.com/office/drawing/2014/main" id="{E02DF37A-0732-4BE0-B29F-8C30C9DE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8"/>
          <a:stretch>
            <a:fillRect/>
          </a:stretch>
        </p:blipFill>
        <p:spPr bwMode="auto">
          <a:xfrm>
            <a:off x="8738766" y="2623136"/>
            <a:ext cx="784536" cy="50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Une image contenant dessin, lit, signe&#10;&#10;Description générée automatiquement">
            <a:extLst>
              <a:ext uri="{FF2B5EF4-FFF2-40B4-BE49-F238E27FC236}">
                <a16:creationId xmlns:a16="http://schemas.microsoft.com/office/drawing/2014/main" id="{FF359B3F-8A9C-4097-9004-0D089DE44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584" y="4248054"/>
            <a:ext cx="883009" cy="50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Une image contenant meubles, table&#10;&#10;Description générée automatiquement">
            <a:extLst>
              <a:ext uri="{FF2B5EF4-FFF2-40B4-BE49-F238E27FC236}">
                <a16:creationId xmlns:a16="http://schemas.microsoft.com/office/drawing/2014/main" id="{56250B87-48E9-470D-A25A-B23B2BC5A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718" y="4919372"/>
            <a:ext cx="5524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 descr="Une image contenant table, meubles, guichet&#10;&#10;Description générée automatiquement">
            <a:extLst>
              <a:ext uri="{FF2B5EF4-FFF2-40B4-BE49-F238E27FC236}">
                <a16:creationId xmlns:a16="http://schemas.microsoft.com/office/drawing/2014/main" id="{BB80DC3F-B063-4974-A0A5-E5273AE68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735" y="5967960"/>
            <a:ext cx="770839" cy="64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04B17FFA-7E88-4FAD-8A9A-0895812E5330}"/>
              </a:ext>
            </a:extLst>
          </p:cNvPr>
          <p:cNvSpPr txBox="1"/>
          <p:nvPr/>
        </p:nvSpPr>
        <p:spPr>
          <a:xfrm>
            <a:off x="9317157" y="5721903"/>
            <a:ext cx="1837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(    ;    )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44789D8-F8CC-450B-8259-CA8AD5331B8F}"/>
              </a:ext>
            </a:extLst>
          </p:cNvPr>
          <p:cNvSpPr txBox="1"/>
          <p:nvPr/>
        </p:nvSpPr>
        <p:spPr>
          <a:xfrm>
            <a:off x="9646092" y="3873211"/>
            <a:ext cx="18373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(    ;    )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E48ACA9-4074-40FD-991D-F333C9BFAEF4}"/>
              </a:ext>
            </a:extLst>
          </p:cNvPr>
          <p:cNvSpPr txBox="1"/>
          <p:nvPr/>
        </p:nvSpPr>
        <p:spPr>
          <a:xfrm>
            <a:off x="7813673" y="3148099"/>
            <a:ext cx="1697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(    ;   )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56741AA-D9A5-4665-8E90-45D6FCE4D39D}"/>
              </a:ext>
            </a:extLst>
          </p:cNvPr>
          <p:cNvSpPr txBox="1"/>
          <p:nvPr/>
        </p:nvSpPr>
        <p:spPr>
          <a:xfrm>
            <a:off x="7766240" y="-4396"/>
            <a:ext cx="16690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(A ; 1)</a:t>
            </a:r>
          </a:p>
        </p:txBody>
      </p:sp>
      <p:pic>
        <p:nvPicPr>
          <p:cNvPr id="32" name="Picture 11" descr="Une image contenant vert, regardant, assis, bus&#10;&#10;Description générée automatiquement">
            <a:extLst>
              <a:ext uri="{FF2B5EF4-FFF2-40B4-BE49-F238E27FC236}">
                <a16:creationId xmlns:a16="http://schemas.microsoft.com/office/drawing/2014/main" id="{612076A1-3CD2-40E4-A6BB-C1BD38675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790" y="188282"/>
            <a:ext cx="93345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EDC22E13-CDA4-42AC-905E-5E9B3F1B5680}"/>
              </a:ext>
            </a:extLst>
          </p:cNvPr>
          <p:cNvSpPr txBox="1"/>
          <p:nvPr/>
        </p:nvSpPr>
        <p:spPr>
          <a:xfrm>
            <a:off x="9663859" y="819902"/>
            <a:ext cx="1691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(D ; 4)</a:t>
            </a:r>
          </a:p>
        </p:txBody>
      </p:sp>
      <p:pic>
        <p:nvPicPr>
          <p:cNvPr id="34" name="Picture 14">
            <a:extLst>
              <a:ext uri="{FF2B5EF4-FFF2-40B4-BE49-F238E27FC236}">
                <a16:creationId xmlns:a16="http://schemas.microsoft.com/office/drawing/2014/main" id="{F008B35B-FB06-468D-84AC-9A9522B4E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229" y="841424"/>
            <a:ext cx="62865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E7E98411-1563-42F7-A950-2A5A3259595B}"/>
              </a:ext>
            </a:extLst>
          </p:cNvPr>
          <p:cNvSpPr txBox="1"/>
          <p:nvPr/>
        </p:nvSpPr>
        <p:spPr>
          <a:xfrm>
            <a:off x="7820390" y="1660753"/>
            <a:ext cx="16914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(B ; 2)</a:t>
            </a:r>
          </a:p>
        </p:txBody>
      </p:sp>
      <p:pic>
        <p:nvPicPr>
          <p:cNvPr id="36" name="Picture 10" descr="Une image contenant vélo, assis, roue, pose&#10;&#10;Description générée automatiquement">
            <a:extLst>
              <a:ext uri="{FF2B5EF4-FFF2-40B4-BE49-F238E27FC236}">
                <a16:creationId xmlns:a16="http://schemas.microsoft.com/office/drawing/2014/main" id="{F5ED7119-3280-439C-977B-1BCF72D99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851" y="2543061"/>
            <a:ext cx="819150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1F1FD5AB-6784-4F94-8050-7B94D6F1E08B}"/>
              </a:ext>
            </a:extLst>
          </p:cNvPr>
          <p:cNvSpPr txBox="1"/>
          <p:nvPr/>
        </p:nvSpPr>
        <p:spPr>
          <a:xfrm>
            <a:off x="9552798" y="2343115"/>
            <a:ext cx="16145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(E ; 3)</a:t>
            </a:r>
          </a:p>
        </p:txBody>
      </p:sp>
      <p:pic>
        <p:nvPicPr>
          <p:cNvPr id="38" name="Picture 15">
            <a:extLst>
              <a:ext uri="{FF2B5EF4-FFF2-40B4-BE49-F238E27FC236}">
                <a16:creationId xmlns:a16="http://schemas.microsoft.com/office/drawing/2014/main" id="{382401FA-4C3B-4C7B-A35C-D6EC9CA89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8"/>
          <a:stretch>
            <a:fillRect/>
          </a:stretch>
        </p:blipFill>
        <p:spPr bwMode="auto">
          <a:xfrm>
            <a:off x="3187208" y="6038753"/>
            <a:ext cx="784536" cy="50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EF5F914-7CDC-4AF7-AF8F-DEE4D717FBED}"/>
              </a:ext>
            </a:extLst>
          </p:cNvPr>
          <p:cNvSpPr txBox="1"/>
          <p:nvPr/>
        </p:nvSpPr>
        <p:spPr>
          <a:xfrm>
            <a:off x="8108205" y="3207307"/>
            <a:ext cx="486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FA625036-19B9-42F4-A6A3-CB3C4C6AD4C7}"/>
              </a:ext>
            </a:extLst>
          </p:cNvPr>
          <p:cNvSpPr txBox="1"/>
          <p:nvPr/>
        </p:nvSpPr>
        <p:spPr>
          <a:xfrm>
            <a:off x="8006437" y="4805072"/>
            <a:ext cx="5132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C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7E46C4B0-2B21-46D0-B619-66C5C4FE28E7}"/>
              </a:ext>
            </a:extLst>
          </p:cNvPr>
          <p:cNvSpPr txBox="1"/>
          <p:nvPr/>
        </p:nvSpPr>
        <p:spPr>
          <a:xfrm>
            <a:off x="9874040" y="3908018"/>
            <a:ext cx="5629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D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1DD9F759-7532-47BD-B50A-1D95F7894467}"/>
              </a:ext>
            </a:extLst>
          </p:cNvPr>
          <p:cNvSpPr txBox="1"/>
          <p:nvPr/>
        </p:nvSpPr>
        <p:spPr>
          <a:xfrm>
            <a:off x="9568874" y="5727537"/>
            <a:ext cx="5405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A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391C54F1-9D6A-49C3-895C-65C6A8C0ADBB}"/>
              </a:ext>
            </a:extLst>
          </p:cNvPr>
          <p:cNvSpPr txBox="1"/>
          <p:nvPr/>
        </p:nvSpPr>
        <p:spPr>
          <a:xfrm>
            <a:off x="8858523" y="3191938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5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C6F6379B-8CCB-4C18-8341-22082729496D}"/>
              </a:ext>
            </a:extLst>
          </p:cNvPr>
          <p:cNvSpPr txBox="1"/>
          <p:nvPr/>
        </p:nvSpPr>
        <p:spPr>
          <a:xfrm>
            <a:off x="10701733" y="3888538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1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DAE667F0-FF40-4F31-815D-0907281BA3F2}"/>
              </a:ext>
            </a:extLst>
          </p:cNvPr>
          <p:cNvSpPr txBox="1"/>
          <p:nvPr/>
        </p:nvSpPr>
        <p:spPr>
          <a:xfrm>
            <a:off x="8858523" y="4816174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5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AA11BFC9-781E-4C5E-AB97-CBB348E27D96}"/>
              </a:ext>
            </a:extLst>
          </p:cNvPr>
          <p:cNvSpPr txBox="1"/>
          <p:nvPr/>
        </p:nvSpPr>
        <p:spPr>
          <a:xfrm>
            <a:off x="10420808" y="5727536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8332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1527 L -0.00182 -0.01527 C -0.01315 -0.01088 -0.02422 -0.00601 -0.03555 -0.00185 C -0.04167 0.00047 -0.04792 0.00093 -0.05391 0.00371 C -0.05781 0.00533 -0.06875 0.01065 -0.07383 0.01181 C -0.07891 0.01297 -0.08399 0.01366 -0.08906 0.01459 C -0.09115 0.01551 -0.09323 0.01598 -0.09518 0.01713 C -0.0974 0.01875 -0.09922 0.02153 -0.1013 0.02269 C -0.1043 0.02431 -0.10755 0.02431 -0.11055 0.02547 C -0.11472 0.02686 -0.11862 0.0294 -0.12279 0.03079 C -0.12682 0.03218 -0.13099 0.03264 -0.13503 0.03357 L -0.14571 0.03635 C -0.15039 0.03727 -0.15495 0.03797 -0.15951 0.03889 C -0.17669 0.04306 -0.16081 0.03959 -0.17787 0.04723 C -0.18086 0.04838 -0.18399 0.04908 -0.18711 0.04977 C -0.19011 0.05162 -0.19323 0.05324 -0.19623 0.05533 C -0.203 0.05973 -0.20599 0.06297 -0.21302 0.06621 C -0.21615 0.0676 -0.21914 0.06806 -0.22227 0.06899 C -0.22487 0.07061 -0.22722 0.07362 -0.22995 0.07431 C -0.28099 0.08866 -0.22956 0.06922 -0.26354 0.07987 C -0.26823 0.08125 -0.27279 0.08311 -0.27735 0.08519 C -0.28099 0.08681 -0.28438 0.08959 -0.28802 0.09074 C -0.29362 0.09237 -0.29935 0.09237 -0.30495 0.09329 C -0.3112 0.09908 -0.31263 0.10093 -0.32018 0.10417 C -0.32227 0.1051 -0.32422 0.10625 -0.3263 0.10695 C -0.32891 0.10787 -0.33151 0.10857 -0.33399 0.10973 C -0.33555 0.11042 -0.33698 0.11181 -0.33854 0.1125 C -0.34115 0.11343 -0.34375 0.11389 -0.34623 0.11505 C -0.34935 0.11667 -0.35222 0.11945 -0.35547 0.12061 C -0.36055 0.12246 -0.36576 0.12315 -0.37071 0.12593 C -0.38177 0.13241 -0.36797 0.12454 -0.38138 0.13149 C -0.39675 0.13936 -0.37305 0.12848 -0.39219 0.13681 C -0.40026 0.14653 -0.39388 0.14074 -0.40742 0.14514 C -0.42578 0.15093 -0.40339 0.14468 -0.4181 0.15047 C -0.42123 0.15162 -0.42435 0.15186 -0.42735 0.15324 C -0.43047 0.15463 -0.43646 0.15857 -0.43646 0.15857 C -0.44037 0.1632 -0.44284 0.16644 -0.44727 0.16945 C -0.44922 0.17084 -0.4513 0.1713 -0.45339 0.17223 C -0.45443 0.17408 -0.45521 0.17639 -0.45638 0.17778 C -0.45781 0.17917 -0.45951 0.17917 -0.46094 0.18033 C -0.46446 0.18357 -0.46498 0.18473 -0.46706 0.18866 L -0.46706 0.18866 " pathEditMode="relative" ptsTypes="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00532 L -0.0013 0.00532 C -0.00651 0.00602 -0.01172 0.00578 -0.01667 0.00787 C -0.01849 0.00856 -0.01992 0.01111 -0.02123 0.01342 C -0.02448 0.01852 -0.02683 0.02546 -0.03047 0.02963 C -0.03203 0.03148 -0.0336 0.0331 -0.03503 0.03518 C -0.03724 0.03842 -0.0388 0.04328 -0.04115 0.04606 C -0.0474 0.05347 -0.05443 0.06157 -0.05951 0.0706 L -0.06563 0.08148 C -0.06719 0.08403 -0.06849 0.0875 -0.07032 0.08958 C -0.07904 0.1 -0.07357 0.09259 -0.08555 0.11412 C -0.08763 0.11759 -0.0892 0.12222 -0.09167 0.125 C -0.09427 0.12778 -0.09701 0.12986 -0.09935 0.1331 C -0.10104 0.13541 -0.10222 0.13912 -0.10391 0.1412 C -0.10573 0.14352 -0.10821 0.14444 -0.11003 0.14676 C -0.11185 0.14884 -0.11302 0.15231 -0.11459 0.15486 C -0.11602 0.15694 -0.11771 0.15833 -0.11927 0.16041 C -0.12136 0.16296 -0.12318 0.16597 -0.12539 0.16852 C -0.13607 0.18125 -0.12956 0.17199 -0.13763 0.18217 C -0.15365 0.20254 -0.13503 0.1787 -0.14831 0.19838 C -0.14974 0.20046 -0.15144 0.20208 -0.15287 0.20393 C -0.15443 0.2074 -0.15586 0.21134 -0.15755 0.21481 C -0.15847 0.21666 -0.15977 0.21805 -0.16055 0.22014 C -0.16146 0.22268 -0.1612 0.22592 -0.16211 0.22847 C -0.16354 0.2324 -0.17005 0.2493 -0.17435 0.25555 C -0.1763 0.25856 -0.17852 0.26088 -0.18047 0.26365 C -0.18216 0.2662 -0.18334 0.26967 -0.18503 0.27199 C -0.18698 0.2743 -0.18933 0.275 -0.19115 0.27731 C -0.19297 0.27963 -0.19414 0.2831 -0.19584 0.28541 C -0.21289 0.31088 -0.18438 0.26481 -0.20651 0.29907 C -0.20873 0.30254 -0.21042 0.30648 -0.21263 0.30995 C -0.21563 0.31481 -0.21901 0.31852 -0.22175 0.32361 C -0.22305 0.32592 -0.2237 0.32916 -0.22487 0.33171 C -0.22578 0.33379 -0.22709 0.33518 -0.22787 0.33727 C -0.22969 0.34166 -0.23216 0.35254 -0.23555 0.35625 C -0.23698 0.35764 -0.23867 0.3581 -0.24011 0.35903 C -0.24219 0.3618 -0.24414 0.36458 -0.24636 0.36713 C -0.24883 0.37014 -0.25144 0.37245 -0.25391 0.37523 C -0.2569 0.3787 -0.26068 0.38379 -0.26315 0.38889 C -0.26472 0.39236 -0.26602 0.39653 -0.26771 0.39977 C -0.26771 0.39977 -0.27826 0.41852 -0.28151 0.4243 L -0.28607 0.4324 C -0.2892 0.43796 -0.29102 0.44166 -0.29532 0.44606 C -0.29662 0.44745 -0.29831 0.44791 -0.29987 0.44884 C -0.3086 0.46435 -0.29987 0.45046 -0.31055 0.4625 C -0.32644 0.48009 -0.30729 0.46227 -0.32279 0.47592 C -0.32383 0.47778 -0.32474 0.47986 -0.32591 0.48148 C -0.33086 0.48842 -0.33242 0.48657 -0.33659 0.49768 L -0.34271 0.51412 C -0.34375 0.5169 -0.34453 0.5199 -0.34584 0.52222 C -0.34831 0.52685 -0.35144 0.53055 -0.35339 0.53588 C -0.35443 0.53865 -0.35521 0.54166 -0.35651 0.54398 C -0.35782 0.54629 -0.35964 0.54745 -0.36107 0.54953 C -0.36224 0.55115 -0.36315 0.55301 -0.3642 0.55486 L -0.36563 0.56319 L -0.36563 0.56319 " pathEditMode="relative" ptsTypes="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5" grpId="0"/>
      <p:bldP spid="4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2">
            <a:extLst>
              <a:ext uri="{FF2B5EF4-FFF2-40B4-BE49-F238E27FC236}">
                <a16:creationId xmlns:a16="http://schemas.microsoft.com/office/drawing/2014/main" id="{5876CC32-EEBD-4478-938A-AC4E2C54A7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443881"/>
              </p:ext>
            </p:extLst>
          </p:nvPr>
        </p:nvGraphicFramePr>
        <p:xfrm>
          <a:off x="207277" y="145774"/>
          <a:ext cx="6119400" cy="6559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900">
                  <a:extLst>
                    <a:ext uri="{9D8B030D-6E8A-4147-A177-3AD203B41FA5}">
                      <a16:colId xmlns:a16="http://schemas.microsoft.com/office/drawing/2014/main" val="3072761304"/>
                    </a:ext>
                  </a:extLst>
                </a:gridCol>
                <a:gridCol w="1019900">
                  <a:extLst>
                    <a:ext uri="{9D8B030D-6E8A-4147-A177-3AD203B41FA5}">
                      <a16:colId xmlns:a16="http://schemas.microsoft.com/office/drawing/2014/main" val="3745164968"/>
                    </a:ext>
                  </a:extLst>
                </a:gridCol>
                <a:gridCol w="1019900">
                  <a:extLst>
                    <a:ext uri="{9D8B030D-6E8A-4147-A177-3AD203B41FA5}">
                      <a16:colId xmlns:a16="http://schemas.microsoft.com/office/drawing/2014/main" val="2933757142"/>
                    </a:ext>
                  </a:extLst>
                </a:gridCol>
                <a:gridCol w="1019900">
                  <a:extLst>
                    <a:ext uri="{9D8B030D-6E8A-4147-A177-3AD203B41FA5}">
                      <a16:colId xmlns:a16="http://schemas.microsoft.com/office/drawing/2014/main" val="3826361706"/>
                    </a:ext>
                  </a:extLst>
                </a:gridCol>
                <a:gridCol w="1019900">
                  <a:extLst>
                    <a:ext uri="{9D8B030D-6E8A-4147-A177-3AD203B41FA5}">
                      <a16:colId xmlns:a16="http://schemas.microsoft.com/office/drawing/2014/main" val="2463471197"/>
                    </a:ext>
                  </a:extLst>
                </a:gridCol>
                <a:gridCol w="1019900">
                  <a:extLst>
                    <a:ext uri="{9D8B030D-6E8A-4147-A177-3AD203B41FA5}">
                      <a16:colId xmlns:a16="http://schemas.microsoft.com/office/drawing/2014/main" val="2439760841"/>
                    </a:ext>
                  </a:extLst>
                </a:gridCol>
              </a:tblGrid>
              <a:tr h="1311965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3880595"/>
                  </a:ext>
                </a:extLst>
              </a:tr>
              <a:tr h="1311965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5344474"/>
                  </a:ext>
                </a:extLst>
              </a:tr>
              <a:tr h="1311965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3954933"/>
                  </a:ext>
                </a:extLst>
              </a:tr>
              <a:tr h="1311965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1288668"/>
                  </a:ext>
                </a:extLst>
              </a:tr>
              <a:tr h="1311965">
                <a:tc>
                  <a:txBody>
                    <a:bodyPr/>
                    <a:lstStyle/>
                    <a:p>
                      <a:pPr algn="ctr"/>
                      <a:r>
                        <a:rPr lang="en-US" sz="5400" b="1" dirty="0">
                          <a:solidFill>
                            <a:schemeClr val="tx1"/>
                          </a:solidFill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018108"/>
                  </a:ext>
                </a:extLst>
              </a:tr>
            </a:tbl>
          </a:graphicData>
        </a:graphic>
      </p:graphicFrame>
      <p:pic>
        <p:nvPicPr>
          <p:cNvPr id="1040" name="Picture 16" descr="Une image contenant table, meubles, guichet&#10;&#10;Description générée automatique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901" y="4461032"/>
            <a:ext cx="923925" cy="77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Une image contenant meubles, table&#10;&#10;Description générée automatiquem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859" y="4400318"/>
            <a:ext cx="552450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Une image contenant dessin, lit, signe&#10;&#10;Description générée automatiquem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17" y="3011557"/>
            <a:ext cx="1541078" cy="876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Une image contenant grand, bateau, eau, bâtiment&#10;&#10;Description générée automatiquem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384" y="3034862"/>
            <a:ext cx="1662963" cy="83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1" descr="Une image contenant vert, regardant, assis, bus&#10;&#10;Description générée automatiquement">
            <a:extLst>
              <a:ext uri="{FF2B5EF4-FFF2-40B4-BE49-F238E27FC236}">
                <a16:creationId xmlns:a16="http://schemas.microsoft.com/office/drawing/2014/main" id="{612076A1-3CD2-40E4-A6BB-C1BD38675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390" y="5802578"/>
            <a:ext cx="93345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>
            <a:extLst>
              <a:ext uri="{FF2B5EF4-FFF2-40B4-BE49-F238E27FC236}">
                <a16:creationId xmlns:a16="http://schemas.microsoft.com/office/drawing/2014/main" id="{F008B35B-FB06-468D-84AC-9A9522B4E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849" y="4244864"/>
            <a:ext cx="805168" cy="104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Une image contenant vélo, assis, roue, pose&#10;&#10;Description générée automatiquement">
            <a:extLst>
              <a:ext uri="{FF2B5EF4-FFF2-40B4-BE49-F238E27FC236}">
                <a16:creationId xmlns:a16="http://schemas.microsoft.com/office/drawing/2014/main" id="{F5ED7119-3280-439C-977B-1BCF72D99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218" y="5509632"/>
            <a:ext cx="1371600" cy="105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5">
            <a:extLst>
              <a:ext uri="{FF2B5EF4-FFF2-40B4-BE49-F238E27FC236}">
                <a16:creationId xmlns:a16="http://schemas.microsoft.com/office/drawing/2014/main" id="{382401FA-4C3B-4C7B-A35C-D6EC9CA89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8"/>
          <a:stretch>
            <a:fillRect/>
          </a:stretch>
        </p:blipFill>
        <p:spPr bwMode="auto">
          <a:xfrm>
            <a:off x="1445917" y="5564233"/>
            <a:ext cx="1474089" cy="94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riangle isocèle 2">
            <a:extLst>
              <a:ext uri="{FF2B5EF4-FFF2-40B4-BE49-F238E27FC236}">
                <a16:creationId xmlns:a16="http://schemas.microsoft.com/office/drawing/2014/main" id="{84C8227E-FE00-408C-8FBC-09C3D6D36E1B}"/>
              </a:ext>
            </a:extLst>
          </p:cNvPr>
          <p:cNvSpPr/>
          <p:nvPr/>
        </p:nvSpPr>
        <p:spPr>
          <a:xfrm>
            <a:off x="1186024" y="1478547"/>
            <a:ext cx="5140653" cy="1275093"/>
          </a:xfrm>
          <a:prstGeom prst="triangle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Image 38" descr="Une image contenant table, horloge, assis, boîte&#10;&#10;Description générée automatiquement">
            <a:extLst>
              <a:ext uri="{FF2B5EF4-FFF2-40B4-BE49-F238E27FC236}">
                <a16:creationId xmlns:a16="http://schemas.microsoft.com/office/drawing/2014/main" id="{F9FB29AD-5A53-45A3-A35B-BC4E02F2CD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946" y="380654"/>
            <a:ext cx="2093971" cy="1275093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A5FF4E11-9BDF-407F-961F-243BC62518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053" y="2389596"/>
            <a:ext cx="2076864" cy="1290532"/>
          </a:xfrm>
          <a:prstGeom prst="rect">
            <a:avLst/>
          </a:prstGeom>
        </p:spPr>
      </p:pic>
      <p:pic>
        <p:nvPicPr>
          <p:cNvPr id="48" name="Image 47" descr="Une image contenant pièce&#10;&#10;Description générée automatiquement">
            <a:extLst>
              <a:ext uri="{FF2B5EF4-FFF2-40B4-BE49-F238E27FC236}">
                <a16:creationId xmlns:a16="http://schemas.microsoft.com/office/drawing/2014/main" id="{DD3950C2-1CDE-46AE-B5FB-5C22AD53CF5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" r="-133"/>
          <a:stretch/>
        </p:blipFill>
        <p:spPr>
          <a:xfrm>
            <a:off x="7004432" y="2660287"/>
            <a:ext cx="2076865" cy="1365933"/>
          </a:xfrm>
          <a:prstGeom prst="rect">
            <a:avLst/>
          </a:prstGeom>
        </p:spPr>
      </p:pic>
      <p:pic>
        <p:nvPicPr>
          <p:cNvPr id="49" name="Image 48" descr="Une image contenant jouet&#10;&#10;Description générée automatiquement">
            <a:extLst>
              <a:ext uri="{FF2B5EF4-FFF2-40B4-BE49-F238E27FC236}">
                <a16:creationId xmlns:a16="http://schemas.microsoft.com/office/drawing/2014/main" id="{E69736B6-8A17-4600-882E-D5B4B53DB4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924" y="635227"/>
            <a:ext cx="1982373" cy="1301174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DB096C66-C6C7-45D6-AA06-2B64459EFF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053" y="3813762"/>
            <a:ext cx="2131647" cy="1294539"/>
          </a:xfrm>
          <a:prstGeom prst="rect">
            <a:avLst/>
          </a:prstGeom>
        </p:spPr>
      </p:pic>
      <p:pic>
        <p:nvPicPr>
          <p:cNvPr id="51" name="Image 50" descr="Une image contenant clôture, bouche d’incendie&#10;&#10;Description générée automatiquement">
            <a:extLst>
              <a:ext uri="{FF2B5EF4-FFF2-40B4-BE49-F238E27FC236}">
                <a16:creationId xmlns:a16="http://schemas.microsoft.com/office/drawing/2014/main" id="{8B5A0E3E-E1D3-4B92-8400-C0DFF8F0D62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2097" y="5314122"/>
            <a:ext cx="2109323" cy="1201325"/>
          </a:xfrm>
          <a:prstGeom prst="rect">
            <a:avLst/>
          </a:prstGeom>
          <a:solidFill>
            <a:schemeClr val="bg1"/>
          </a:solidFill>
          <a:effectLst>
            <a:outerShdw blurRad="50800" dir="5400000" algn="ctr" rotWithShape="0">
              <a:srgbClr val="000000"/>
            </a:outerShdw>
          </a:effectLst>
        </p:spPr>
      </p:pic>
      <p:pic>
        <p:nvPicPr>
          <p:cNvPr id="52" name="Picture 2" descr="Bâtiment, Entraînement, Garage, Place">
            <a:extLst>
              <a:ext uri="{FF2B5EF4-FFF2-40B4-BE49-F238E27FC236}">
                <a16:creationId xmlns:a16="http://schemas.microsoft.com/office/drawing/2014/main" id="{314C4426-193C-4C1D-9E52-00C4E5CE5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419" y="4750106"/>
            <a:ext cx="1404729" cy="89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587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77556E-17 L -1.66667E-6 2.77556E-17 C -0.00625 0.00463 -0.0125 0.00926 -0.01849 0.01435 C -0.02044 0.01597 -0.022 0.01852 -0.02396 0.01991 C -0.03333 0.02639 -0.04284 0.03218 -0.05221 0.03843 C -0.0862 0.06042 -0.09075 0.05833 -0.14362 0.11042 C -0.16653 0.13333 -0.18685 0.16389 -0.20872 0.18981 C -0.21107 0.19282 -0.21393 0.19444 -0.21627 0.19745 C -0.23489 0.21921 -0.25338 0.24144 -0.27174 0.26389 C -0.2737 0.2662 -0.27526 0.26921 -0.27721 0.2713 C -0.28685 0.28264 -0.29661 0.29398 -0.30651 0.30463 C -0.3082 0.30648 -0.31015 0.30718 -0.31198 0.30833 C -0.31341 0.30949 -0.31614 0.31227 -0.31614 0.3125 L -0.31614 0.31227 " pathEditMode="relative" rAng="0" ptsTypes="AAAAAAAAAAAAAA">
                                      <p:cBhvr>
                                        <p:cTn id="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07" y="1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4.16667E-6 0.00023 C -0.0125 0.01319 -0.02435 0.02801 -0.03698 0.04051 C -0.04401 0.04722 -0.05196 0.05046 -0.05873 0.05787 C -0.0836 0.08704 -0.10899 0.11481 -0.13334 0.14537 C -0.1625 0.18148 -0.18933 0.22384 -0.21901 0.2581 C -0.24245 0.28542 -0.2698 0.30139 -0.29258 0.33009 C -0.29623 0.33472 -0.29961 0.33981 -0.30339 0.34352 C -0.32461 0.36435 -0.34597 0.38403 -0.36732 0.40393 C -0.36941 0.40579 -0.37175 0.40718 -0.37383 0.40972 L -0.48542 0.54375 C -0.50886 0.57199 -0.47188 0.52778 -0.53959 0.58866 C -0.54388 0.59213 -0.54831 0.5956 -0.55248 0.60023 C -0.56875 0.61713 -0.58438 0.63565 -0.60131 0.65069 C -0.61797 0.66551 -0.63789 0.67199 -0.65105 0.69537 C -0.6543 0.70139 -0.65365 0.70116 -0.65977 0.70509 C -0.66329 0.70741 -0.66693 0.7081 -0.67058 0.71088 C -0.67214 0.71204 -0.67357 0.71319 -0.675 0.71458 C -0.67683 0.71667 -0.67839 0.71921 -0.68034 0.7206 C -0.68347 0.72315 -0.68998 0.72639 -0.68998 0.72662 C -0.69115 0.72778 -0.69206 0.7294 -0.69323 0.73032 C -0.69427 0.73125 -0.69636 0.73241 -0.69636 0.73264 L -0.69636 0.73241 " pathEditMode="relative" rAng="0" ptsTypes="AAAAAAAAAAAAAAAAAAAAAAA">
                                      <p:cBhvr>
                                        <p:cTn id="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18" y="3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85185E-6 L 8.33333E-7 -1.85185E-6 C -0.00586 0.00162 -0.01159 0.00371 -0.01745 0.00533 C -0.02214 0.00648 -0.03268 0.00834 -0.03685 0.0088 L -0.12552 0.04375 C -0.12891 0.04514 -0.13216 0.04722 -0.13529 0.04931 C -0.14714 0.05787 -0.14453 0.05949 -0.1569 0.06574 C -0.18594 0.08102 -0.21524 0.0956 -0.2444 0.10996 C -0.24727 0.11134 -0.25013 0.11273 -0.253 0.11343 C -0.27604 0.1206 -0.29922 0.12616 -0.32227 0.1338 C -0.32409 0.13449 -0.32591 0.13496 -0.3276 0.13542 L -0.3655 0.15232 C -0.36654 0.15255 -0.36758 0.15347 -0.36875 0.15394 C -0.37995 0.15787 -0.39115 0.16019 -0.40221 0.16505 C -0.41484 0.17037 -0.42774 0.17963 -0.4401 0.18704 C -0.44544 0.19005 -0.45833 0.19699 -0.46497 0.20162 C -0.46497 0.20185 -0.47175 0.20741 -0.47344 0.20926 L -0.47344 0.20949 " pathEditMode="relative" rAng="0" ptsTypes="AAAAAAAAAAAAAAAAAA">
                                      <p:cBhvr>
                                        <p:cTn id="1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672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3.125E-6 -1.11111E-6 C -0.05183 0.01806 -0.12019 0.04144 -0.15729 0.0757 C -0.19141 0.10671 -0.17383 0.0912 -0.25274 0.14074 C -0.25612 0.14283 -0.26016 0.14329 -0.26381 0.14398 L -0.3461 0.16343 C -0.34909 0.16435 -0.35196 0.16574 -0.35482 0.1669 C -0.37396 0.17616 -0.39427 0.18102 -0.41211 0.19537 C -0.42019 0.20162 -0.42774 0.20949 -0.43633 0.21458 C -0.45013 0.22315 -0.46485 0.22894 -0.47904 0.23588 C -0.48047 0.23634 -0.4819 0.23704 -0.48334 0.2375 C -0.48555 0.2382 -0.48802 0.23866 -0.49011 0.23935 C -0.49128 0.23958 -0.49232 0.24051 -0.49336 0.2412 C -0.49479 0.2419 -0.49636 0.24236 -0.49779 0.24283 C -0.49883 0.24329 -0.49987 0.24421 -0.50104 0.24445 C -0.50313 0.24537 -0.50534 0.24583 -0.50756 0.24653 C -0.50912 0.24722 -0.51407 0.25023 -0.51537 0.25023 C -0.52123 0.25023 -0.52696 0.24884 -0.53282 0.24815 L -0.53815 0.24445 L -0.53815 0.24468 " pathEditMode="relative" rAng="0" ptsTypes="AAAAAAAAAAAAAAAAAAAA">
                                      <p:cBhvr>
                                        <p:cTn id="1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14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139 L -4.16667E-7 -0.00115 C -0.05703 0.01227 -0.04271 0.00996 -0.14909 0.00486 C -0.19102 0.00278 -0.23281 -0.00532 -0.27474 -0.00972 C -0.28463 -0.01088 -0.29453 -0.01111 -0.30443 -0.01157 L -0.40065 -0.05787 C -0.4043 -0.05972 -0.40807 -0.06041 -0.41159 -0.0618 C -0.41406 -0.06319 -0.41667 -0.06527 -0.41927 -0.06643 C -0.44844 -0.07847 -0.47891 -0.08171 -0.50677 -0.10162 C -0.50977 -0.10393 -0.51263 -0.10671 -0.51562 -0.1081 C -0.53359 -0.11597 -0.55195 -0.12199 -0.57031 -0.12916 C -0.57253 -0.12986 -0.57474 -0.13055 -0.57682 -0.13125 C -0.59948 -0.13958 -0.62213 -0.14907 -0.64466 -0.15648 C -0.64687 -0.15694 -0.64922 -0.15717 -0.6513 -0.15833 C -0.68685 -0.17801 -0.66732 -0.17268 -0.68945 -0.17685 L -0.69922 -0.1669 L -0.69922 -0.15416 " pathEditMode="relative" rAng="0" ptsTypes="AAAAAAAAAAAAAAAAA">
                                      <p:cBhvr>
                                        <p:cTn id="2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61" y="-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5 -0.01018 L -0.00105 -0.01018 C -0.01055 -0.00764 -0.01993 -0.00555 -0.02943 -0.00254 C -0.04362 0.00185 -0.04909 0.00556 -0.06198 0.00903 C -0.09766 0.01829 -0.16185 0.03403 -0.20326 0.04769 C -0.21381 0.05116 -0.22422 0.05533 -0.23477 0.05926 C -0.24636 0.07292 -0.23802 0.06389 -0.26732 0.07847 C -0.27565 0.08264 -0.29232 0.09005 -0.29232 0.09005 C -0.29454 0.09259 -0.29688 0.09491 -0.29883 0.09792 C -0.30469 0.10625 -0.31055 0.11829 -0.31732 0.12477 C -0.3194 0.12685 -0.32175 0.12732 -0.32383 0.12871 C -0.32461 0.12917 -0.32539 0.13009 -0.32605 0.13079 L -0.32709 0.13079 " pathEditMode="relative" ptsTypes="AAAAAAAAAAAAA">
                                      <p:cBhvr>
                                        <p:cTn id="26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7.40741E-7 L 4.79167E-6 -7.40741E-7 L -0.21263 0.00185 C -0.22748 0.00232 -0.24245 0.00324 -0.25743 0.00394 L -0.28386 0.00486 L -0.41628 0.01736 L -0.42162 0.01412 " pathEditMode="relative" rAng="0" ptsTypes="AAAAAAA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81" y="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9857D06-C287-4F4A-BEE5-6862C314C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57" y="1555361"/>
            <a:ext cx="5151926" cy="3626472"/>
          </a:xfrm>
          <a:prstGeom prst="rect">
            <a:avLst/>
          </a:prstGeom>
        </p:spPr>
      </p:pic>
      <p:pic>
        <p:nvPicPr>
          <p:cNvPr id="3" name="Image 2" descr="Une image contenant grand, bateau, eau, bâtiment&#10;&#10;Description générée automatiquement">
            <a:extLst>
              <a:ext uri="{FF2B5EF4-FFF2-40B4-BE49-F238E27FC236}">
                <a16:creationId xmlns:a16="http://schemas.microsoft.com/office/drawing/2014/main" id="{9E03005F-0C2C-4B7D-8D8A-8DB63FD69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172" y="2413747"/>
            <a:ext cx="5536171" cy="2768086"/>
          </a:xfrm>
          <a:prstGeom prst="rect">
            <a:avLst/>
          </a:prstGeom>
        </p:spPr>
      </p:pic>
      <p:sp>
        <p:nvSpPr>
          <p:cNvPr id="4" name="Signe de multiplication 3">
            <a:extLst>
              <a:ext uri="{FF2B5EF4-FFF2-40B4-BE49-F238E27FC236}">
                <a16:creationId xmlns:a16="http://schemas.microsoft.com/office/drawing/2014/main" id="{DE45CE85-0137-4B9C-9586-9CF427662C39}"/>
              </a:ext>
            </a:extLst>
          </p:cNvPr>
          <p:cNvSpPr/>
          <p:nvPr/>
        </p:nvSpPr>
        <p:spPr>
          <a:xfrm>
            <a:off x="6673419" y="1676167"/>
            <a:ext cx="4641425" cy="4023360"/>
          </a:xfrm>
          <a:prstGeom prst="mathMultiply">
            <a:avLst>
              <a:gd name="adj1" fmla="val 918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dessin, lit, signe&#10;&#10;Description générée automatiquement">
            <a:extLst>
              <a:ext uri="{FF2B5EF4-FFF2-40B4-BE49-F238E27FC236}">
                <a16:creationId xmlns:a16="http://schemas.microsoft.com/office/drawing/2014/main" id="{470CF990-AEEF-42AB-B79E-377E439421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194" y="2126557"/>
            <a:ext cx="5535874" cy="3122579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D0020A4-CCE2-2E4D-8E89-FD9E784DBE63}"/>
              </a:ext>
            </a:extLst>
          </p:cNvPr>
          <p:cNvSpPr/>
          <p:nvPr/>
        </p:nvSpPr>
        <p:spPr>
          <a:xfrm>
            <a:off x="804334" y="264431"/>
            <a:ext cx="10862733" cy="1035732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Challenge</a:t>
            </a:r>
            <a:endParaRPr lang="fr-FR" sz="5000" dirty="0"/>
          </a:p>
        </p:txBody>
      </p:sp>
    </p:spTree>
    <p:extLst>
      <p:ext uri="{BB962C8B-B14F-4D97-AF65-F5344CB8AC3E}">
        <p14:creationId xmlns:p14="http://schemas.microsoft.com/office/powerpoint/2010/main" val="2003155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vert, regardant, assis, bus&#10;&#10;Description générée automatiquement">
            <a:extLst>
              <a:ext uri="{FF2B5EF4-FFF2-40B4-BE49-F238E27FC236}">
                <a16:creationId xmlns:a16="http://schemas.microsoft.com/office/drawing/2014/main" id="{0DED71D2-00BB-4319-AD6B-A48C34719F2C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6376749" y="1951702"/>
            <a:ext cx="5481484" cy="274074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9857D06-C287-4F4A-BEE5-6862C314C5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57823" y="1615764"/>
            <a:ext cx="4062919" cy="3626472"/>
          </a:xfrm>
          <a:prstGeom prst="rect">
            <a:avLst/>
          </a:prstGeom>
        </p:spPr>
      </p:pic>
      <p:sp>
        <p:nvSpPr>
          <p:cNvPr id="4" name="Signe de multiplication 3">
            <a:extLst>
              <a:ext uri="{FF2B5EF4-FFF2-40B4-BE49-F238E27FC236}">
                <a16:creationId xmlns:a16="http://schemas.microsoft.com/office/drawing/2014/main" id="{DE45CE85-0137-4B9C-9586-9CF427662C39}"/>
              </a:ext>
            </a:extLst>
          </p:cNvPr>
          <p:cNvSpPr/>
          <p:nvPr/>
        </p:nvSpPr>
        <p:spPr>
          <a:xfrm>
            <a:off x="6796778" y="1310393"/>
            <a:ext cx="4641425" cy="4023360"/>
          </a:xfrm>
          <a:prstGeom prst="mathMultiply">
            <a:avLst>
              <a:gd name="adj1" fmla="val 918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 6" descr="Une image contenant table, meubles, guichet&#10;&#10;Description générée automatiquement">
            <a:extLst>
              <a:ext uri="{FF2B5EF4-FFF2-40B4-BE49-F238E27FC236}">
                <a16:creationId xmlns:a16="http://schemas.microsoft.com/office/drawing/2014/main" id="{FA337D19-44E2-4765-8447-A97AE545A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8057" y="1728229"/>
            <a:ext cx="4586120" cy="3819378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BB696B04-7969-0D4C-9E72-50BE6B3F51A6}"/>
              </a:ext>
            </a:extLst>
          </p:cNvPr>
          <p:cNvSpPr/>
          <p:nvPr/>
        </p:nvSpPr>
        <p:spPr>
          <a:xfrm>
            <a:off x="804334" y="264431"/>
            <a:ext cx="10862733" cy="1035732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Challenge</a:t>
            </a:r>
            <a:endParaRPr lang="fr-FR" sz="5000" dirty="0"/>
          </a:p>
        </p:txBody>
      </p:sp>
    </p:spTree>
    <p:extLst>
      <p:ext uri="{BB962C8B-B14F-4D97-AF65-F5344CB8AC3E}">
        <p14:creationId xmlns:p14="http://schemas.microsoft.com/office/powerpoint/2010/main" val="86841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C5E9999-F3E9-9E47-B934-DA3C0D37D9E5}"/>
              </a:ext>
            </a:extLst>
          </p:cNvPr>
          <p:cNvSpPr/>
          <p:nvPr/>
        </p:nvSpPr>
        <p:spPr>
          <a:xfrm>
            <a:off x="804334" y="87737"/>
            <a:ext cx="10862733" cy="720150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     </a:t>
            </a:r>
            <a:r>
              <a:rPr lang="en-US" sz="4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Let’s go to South Africa</a:t>
            </a:r>
            <a:endParaRPr lang="fr-FR" sz="4000" dirty="0"/>
          </a:p>
        </p:txBody>
      </p:sp>
      <p:pic>
        <p:nvPicPr>
          <p:cNvPr id="3" name="Picture 2" descr="Tissu, Texture, Textile, Signe, Drapeau">
            <a:extLst>
              <a:ext uri="{FF2B5EF4-FFF2-40B4-BE49-F238E27FC236}">
                <a16:creationId xmlns:a16="http://schemas.microsoft.com/office/drawing/2014/main" id="{21DE06D9-EE28-0C42-926B-2CAC51824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803" y="87737"/>
            <a:ext cx="1302858" cy="73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frique, Continent, Carte, Pays">
            <a:extLst>
              <a:ext uri="{FF2B5EF4-FFF2-40B4-BE49-F238E27FC236}">
                <a16:creationId xmlns:a16="http://schemas.microsoft.com/office/drawing/2014/main" id="{A7830082-2FE6-4D40-A890-113311E89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079" y="1669661"/>
            <a:ext cx="3967518" cy="405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F010C46-82E6-6A49-9567-FC26E6904FF5}"/>
              </a:ext>
            </a:extLst>
          </p:cNvPr>
          <p:cNvSpPr txBox="1"/>
          <p:nvPr/>
        </p:nvSpPr>
        <p:spPr>
          <a:xfrm>
            <a:off x="7206193" y="5035772"/>
            <a:ext cx="17624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/>
              <a:t>SOUTH AFRICA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B3EBA99-4896-F648-8F79-E7685F12FD36}"/>
              </a:ext>
            </a:extLst>
          </p:cNvPr>
          <p:cNvSpPr/>
          <p:nvPr/>
        </p:nvSpPr>
        <p:spPr>
          <a:xfrm>
            <a:off x="5645444" y="5410595"/>
            <a:ext cx="937609" cy="347248"/>
          </a:xfrm>
          <a:prstGeom prst="ellipse">
            <a:avLst/>
          </a:prstGeom>
          <a:noFill/>
          <a:ln w="1016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5E117D-9F02-3743-ACDC-F66CEE60E316}"/>
              </a:ext>
            </a:extLst>
          </p:cNvPr>
          <p:cNvSpPr/>
          <p:nvPr/>
        </p:nvSpPr>
        <p:spPr>
          <a:xfrm>
            <a:off x="4598900" y="854048"/>
            <a:ext cx="1710725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0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North</a:t>
            </a:r>
            <a:endParaRPr lang="fr-FR" sz="5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04253D-A8AB-4147-BA13-A964FC2F7E3F}"/>
              </a:ext>
            </a:extLst>
          </p:cNvPr>
          <p:cNvSpPr/>
          <p:nvPr/>
        </p:nvSpPr>
        <p:spPr>
          <a:xfrm>
            <a:off x="4728509" y="5720580"/>
            <a:ext cx="1705915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South</a:t>
            </a:r>
            <a:endParaRPr lang="fr-FR" sz="5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9626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clôture, bouche d’incendie&#10;&#10;Description générée automatiquement">
            <a:extLst>
              <a:ext uri="{FF2B5EF4-FFF2-40B4-BE49-F238E27FC236}">
                <a16:creationId xmlns:a16="http://schemas.microsoft.com/office/drawing/2014/main" id="{390E6994-8470-43A4-BE48-604ACF232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0720" y="1865531"/>
            <a:ext cx="5625280" cy="312693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8C9154D-053A-451F-8752-F6C40A79E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645" y="661481"/>
            <a:ext cx="4242088" cy="5535038"/>
          </a:xfrm>
          <a:prstGeom prst="rect">
            <a:avLst/>
          </a:prstGeom>
        </p:spPr>
      </p:pic>
      <p:sp>
        <p:nvSpPr>
          <p:cNvPr id="5" name="Signe de multiplication 4">
            <a:extLst>
              <a:ext uri="{FF2B5EF4-FFF2-40B4-BE49-F238E27FC236}">
                <a16:creationId xmlns:a16="http://schemas.microsoft.com/office/drawing/2014/main" id="{1E7B14B8-CD4C-4CF1-8224-67B65CA9157E}"/>
              </a:ext>
            </a:extLst>
          </p:cNvPr>
          <p:cNvSpPr/>
          <p:nvPr/>
        </p:nvSpPr>
        <p:spPr>
          <a:xfrm>
            <a:off x="6487289" y="1417320"/>
            <a:ext cx="4641425" cy="4023360"/>
          </a:xfrm>
          <a:prstGeom prst="mathMultiply">
            <a:avLst>
              <a:gd name="adj1" fmla="val 918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 descr="Une image contenant vélo, assis, roue, pose&#10;&#10;Description générée automatiquement">
            <a:extLst>
              <a:ext uri="{FF2B5EF4-FFF2-40B4-BE49-F238E27FC236}">
                <a16:creationId xmlns:a16="http://schemas.microsoft.com/office/drawing/2014/main" id="{CC402A5C-044D-4168-A1FB-75B4B7B832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6545" y="1865531"/>
            <a:ext cx="4834735" cy="3739365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151C885-E9FB-054E-8315-4E102B48466A}"/>
              </a:ext>
            </a:extLst>
          </p:cNvPr>
          <p:cNvSpPr/>
          <p:nvPr/>
        </p:nvSpPr>
        <p:spPr>
          <a:xfrm>
            <a:off x="789267" y="100215"/>
            <a:ext cx="10862733" cy="561266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   </a:t>
            </a:r>
            <a:r>
              <a:rPr lang="en-US" sz="3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Challenge</a:t>
            </a:r>
            <a:endParaRPr lang="fr-FR" sz="3000" dirty="0"/>
          </a:p>
        </p:txBody>
      </p:sp>
    </p:spTree>
    <p:extLst>
      <p:ext uri="{BB962C8B-B14F-4D97-AF65-F5344CB8AC3E}">
        <p14:creationId xmlns:p14="http://schemas.microsoft.com/office/powerpoint/2010/main" val="115626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3D7D230E-5975-B248-93FC-145E1FFAC7D4}"/>
              </a:ext>
            </a:extLst>
          </p:cNvPr>
          <p:cNvSpPr txBox="1"/>
          <p:nvPr/>
        </p:nvSpPr>
        <p:spPr>
          <a:xfrm>
            <a:off x="806743" y="2465626"/>
            <a:ext cx="1057851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500" dirty="0">
                <a:solidFill>
                  <a:srgbClr val="FF0000"/>
                </a:solidFill>
                <a:latin typeface="Century Schoolbook" panose="02040604050505020304" pitchFamily="18" charset="0"/>
              </a:rPr>
              <a:t>C</a:t>
            </a:r>
            <a:r>
              <a:rPr lang="fr-FR" sz="4500" dirty="0">
                <a:solidFill>
                  <a:srgbClr val="002060"/>
                </a:solidFill>
                <a:latin typeface="Century Schoolbook" panose="02040604050505020304" pitchFamily="18" charset="0"/>
              </a:rPr>
              <a:t>l</a:t>
            </a:r>
            <a:r>
              <a:rPr lang="fr-FR" sz="4500" dirty="0">
                <a:solidFill>
                  <a:srgbClr val="0070C0"/>
                </a:solidFill>
                <a:latin typeface="Century Schoolbook" panose="02040604050505020304" pitchFamily="18" charset="0"/>
              </a:rPr>
              <a:t>a</a:t>
            </a:r>
            <a:r>
              <a:rPr lang="fr-FR" sz="4500" dirty="0">
                <a:solidFill>
                  <a:srgbClr val="002060"/>
                </a:solidFill>
                <a:latin typeface="Century Schoolbook" panose="02040604050505020304" pitchFamily="18" charset="0"/>
              </a:rPr>
              <a:t>p on the b</a:t>
            </a:r>
            <a:r>
              <a:rPr lang="fr-FR" sz="4500" dirty="0">
                <a:solidFill>
                  <a:srgbClr val="0070C0"/>
                </a:solidFill>
                <a:latin typeface="Century Schoolbook" panose="02040604050505020304" pitchFamily="18" charset="0"/>
              </a:rPr>
              <a:t>a</a:t>
            </a:r>
            <a:r>
              <a:rPr lang="fr-FR" sz="4500" dirty="0">
                <a:solidFill>
                  <a:srgbClr val="FF0000"/>
                </a:solidFill>
                <a:latin typeface="Century Schoolbook" panose="02040604050505020304" pitchFamily="18" charset="0"/>
              </a:rPr>
              <a:t>ck</a:t>
            </a:r>
            <a:r>
              <a:rPr lang="fr-FR" sz="4500" dirty="0">
                <a:solidFill>
                  <a:srgbClr val="002060"/>
                </a:solidFill>
                <a:latin typeface="Century Schoolbook" panose="02040604050505020304" pitchFamily="18" charset="0"/>
              </a:rPr>
              <a:t> and </a:t>
            </a:r>
            <a:r>
              <a:rPr lang="fr-FR" sz="4500" dirty="0">
                <a:solidFill>
                  <a:srgbClr val="FF0000"/>
                </a:solidFill>
                <a:latin typeface="Century Schoolbook" panose="02040604050505020304" pitchFamily="18" charset="0"/>
              </a:rPr>
              <a:t>c</a:t>
            </a:r>
            <a:r>
              <a:rPr lang="fr-FR" sz="4500" dirty="0">
                <a:solidFill>
                  <a:srgbClr val="002060"/>
                </a:solidFill>
                <a:latin typeface="Century Schoolbook" panose="02040604050505020304" pitchFamily="18" charset="0"/>
              </a:rPr>
              <a:t>li</a:t>
            </a:r>
            <a:r>
              <a:rPr lang="fr-FR" sz="4500" dirty="0">
                <a:solidFill>
                  <a:srgbClr val="FF0000"/>
                </a:solidFill>
                <a:latin typeface="Century Schoolbook" panose="02040604050505020304" pitchFamily="18" charset="0"/>
              </a:rPr>
              <a:t>ck</a:t>
            </a:r>
            <a:r>
              <a:rPr lang="fr-FR" sz="4500" dirty="0">
                <a:solidFill>
                  <a:srgbClr val="002060"/>
                </a:solidFill>
                <a:latin typeface="Century Schoolbook" panose="02040604050505020304" pitchFamily="18" charset="0"/>
              </a:rPr>
              <a:t> on the </a:t>
            </a:r>
            <a:r>
              <a:rPr lang="fr-FR" sz="4500" dirty="0" err="1">
                <a:solidFill>
                  <a:srgbClr val="FF0000"/>
                </a:solidFill>
                <a:latin typeface="Century Schoolbook" panose="02040604050505020304" pitchFamily="18" charset="0"/>
              </a:rPr>
              <a:t>c</a:t>
            </a:r>
            <a:r>
              <a:rPr lang="fr-FR" sz="4500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lo</a:t>
            </a:r>
            <a:r>
              <a:rPr lang="fr-FR" sz="4500" dirty="0" err="1">
                <a:solidFill>
                  <a:srgbClr val="FF0000"/>
                </a:solidFill>
                <a:latin typeface="Century Schoolbook" panose="02040604050505020304" pitchFamily="18" charset="0"/>
              </a:rPr>
              <a:t>ck</a:t>
            </a:r>
            <a:endParaRPr lang="fr-FR" sz="4500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BFCAE56-0333-C44A-94B3-3ABBAC39E253}"/>
              </a:ext>
            </a:extLst>
          </p:cNvPr>
          <p:cNvSpPr/>
          <p:nvPr/>
        </p:nvSpPr>
        <p:spPr>
          <a:xfrm>
            <a:off x="804334" y="264431"/>
            <a:ext cx="10862733" cy="1035732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Tongue twister</a:t>
            </a:r>
            <a:endParaRPr lang="fr-FR" sz="5000" dirty="0"/>
          </a:p>
        </p:txBody>
      </p:sp>
      <p:pic>
        <p:nvPicPr>
          <p:cNvPr id="16386" name="Picture 2" descr="Horloge, Analogique, Temps, Montre">
            <a:extLst>
              <a:ext uri="{FF2B5EF4-FFF2-40B4-BE49-F238E27FC236}">
                <a16:creationId xmlns:a16="http://schemas.microsoft.com/office/drawing/2014/main" id="{334F1275-FB57-D74C-B31F-EFA7EBE0F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999" y="3607545"/>
            <a:ext cx="1684867" cy="168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Alphabet, Sourds, Alphabet Sourd, Main">
            <a:extLst>
              <a:ext uri="{FF2B5EF4-FFF2-40B4-BE49-F238E27FC236}">
                <a16:creationId xmlns:a16="http://schemas.microsoft.com/office/drawing/2014/main" id="{17D21785-FC9E-704F-96FD-EC0FC83E3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348375"/>
            <a:ext cx="2345267" cy="273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25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ronomètre Accès À Distance - Images vectorielles gratuites sur ...">
            <a:extLst>
              <a:ext uri="{FF2B5EF4-FFF2-40B4-BE49-F238E27FC236}">
                <a16:creationId xmlns:a16="http://schemas.microsoft.com/office/drawing/2014/main" id="{2E3B7C7C-4A2C-4B56-ADC7-2C32F9D8B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4" y="81994"/>
            <a:ext cx="1655164" cy="206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Gratte Ciels">
            <a:extLst>
              <a:ext uri="{FF2B5EF4-FFF2-40B4-BE49-F238E27FC236}">
                <a16:creationId xmlns:a16="http://schemas.microsoft.com/office/drawing/2014/main" id="{5F88AA58-C958-43E9-BD14-74B542748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197" y="4101714"/>
            <a:ext cx="4012304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Brooklyn, New York, Ligne D'Horizon">
            <a:extLst>
              <a:ext uri="{FF2B5EF4-FFF2-40B4-BE49-F238E27FC236}">
                <a16:creationId xmlns:a16="http://schemas.microsoft.com/office/drawing/2014/main" id="{28A227E0-EDF8-4D6C-8437-22E825309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687" y="2280092"/>
            <a:ext cx="2975113" cy="148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Océan, Poissons, Wave, Ondes, Oiseau">
            <a:extLst>
              <a:ext uri="{FF2B5EF4-FFF2-40B4-BE49-F238E27FC236}">
                <a16:creationId xmlns:a16="http://schemas.microsoft.com/office/drawing/2014/main" id="{A05414F7-BC04-4093-887F-E8FE6AE5D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373" y="4610059"/>
            <a:ext cx="2862501" cy="19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rimée, Mer, Voyage, Mer Noire, Été">
            <a:extLst>
              <a:ext uri="{FF2B5EF4-FFF2-40B4-BE49-F238E27FC236}">
                <a16:creationId xmlns:a16="http://schemas.microsoft.com/office/drawing/2014/main" id="{E13125DE-D47B-4AAA-AB08-E9DC3D52C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616" y="-72450"/>
            <a:ext cx="4433161" cy="288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Montagne, Colline, Vue, Pic, Pierre">
            <a:extLst>
              <a:ext uri="{FF2B5EF4-FFF2-40B4-BE49-F238E27FC236}">
                <a16:creationId xmlns:a16="http://schemas.microsoft.com/office/drawing/2014/main" id="{0953B4C2-FA3A-4D30-9FBB-6A616EE06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702" y="4481442"/>
            <a:ext cx="3738101" cy="186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issu, Texture, Textile, Signe, Drapeau">
            <a:extLst>
              <a:ext uri="{FF2B5EF4-FFF2-40B4-BE49-F238E27FC236}">
                <a16:creationId xmlns:a16="http://schemas.microsoft.com/office/drawing/2014/main" id="{85F6A5B7-3D7A-4075-A760-F9BDE78B5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91" y="2741783"/>
            <a:ext cx="2415878" cy="135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oloré, Prismatique, Chromatique">
            <a:extLst>
              <a:ext uri="{FF2B5EF4-FFF2-40B4-BE49-F238E27FC236}">
                <a16:creationId xmlns:a16="http://schemas.microsoft.com/office/drawing/2014/main" id="{C06CC671-7402-42C0-A534-148A7ECF5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929" y="2069069"/>
            <a:ext cx="2483874" cy="135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61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D4CA93-5F21-5041-B176-ACDEAC45AE8E}"/>
              </a:ext>
            </a:extLst>
          </p:cNvPr>
          <p:cNvSpPr/>
          <p:nvPr/>
        </p:nvSpPr>
        <p:spPr>
          <a:xfrm>
            <a:off x="1583462" y="350105"/>
            <a:ext cx="935671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Dans ce cours tu as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8F7F1F0-723F-7744-934A-5E3F1F0C5BCC}"/>
              </a:ext>
            </a:extLst>
          </p:cNvPr>
          <p:cNvSpPr txBox="1"/>
          <p:nvPr/>
        </p:nvSpPr>
        <p:spPr>
          <a:xfrm>
            <a:off x="1308693" y="5906435"/>
            <a:ext cx="47873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>
                <a:latin typeface="Arial Rounded MT Bold" panose="020F0704030504030204" pitchFamily="34" charset="0"/>
              </a:rPr>
              <a:t>découvert les paysages de Cape Town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9398073-0DC1-004C-8181-4F42368711BE}"/>
              </a:ext>
            </a:extLst>
          </p:cNvPr>
          <p:cNvSpPr txBox="1"/>
          <p:nvPr/>
        </p:nvSpPr>
        <p:spPr>
          <a:xfrm>
            <a:off x="424902" y="2699978"/>
            <a:ext cx="478730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>
                <a:latin typeface="Arial Rounded MT Bold" panose="020F0704030504030204" pitchFamily="34" charset="0"/>
              </a:rPr>
              <a:t>découvert l’Afrique du Sud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988E637-B086-D244-A60E-DFA60D3EA634}"/>
              </a:ext>
            </a:extLst>
          </p:cNvPr>
          <p:cNvSpPr txBox="1"/>
          <p:nvPr/>
        </p:nvSpPr>
        <p:spPr>
          <a:xfrm>
            <a:off x="6850099" y="4950570"/>
            <a:ext cx="478730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>
                <a:latin typeface="Arial Rounded MT Bold" panose="020F0704030504030204" pitchFamily="34" charset="0"/>
              </a:rPr>
              <a:t>appris le vocabulaire des pièces de la maison et de l’ameublement</a:t>
            </a:r>
          </a:p>
        </p:txBody>
      </p:sp>
      <p:pic>
        <p:nvPicPr>
          <p:cNvPr id="8" name="Picture 2" descr="Tissu, Texture, Textile, Signe, Drapeau">
            <a:extLst>
              <a:ext uri="{FF2B5EF4-FFF2-40B4-BE49-F238E27FC236}">
                <a16:creationId xmlns:a16="http://schemas.microsoft.com/office/drawing/2014/main" id="{E79775F8-ACC6-054F-BA51-1752F3B880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693" y="1412201"/>
            <a:ext cx="2221480" cy="125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frique Du Sud, Cape Town, Montagne De La Table">
            <a:extLst>
              <a:ext uri="{FF2B5EF4-FFF2-40B4-BE49-F238E27FC236}">
                <a16:creationId xmlns:a16="http://schemas.microsoft.com/office/drawing/2014/main" id="{3386A850-F6FB-974B-8392-6365160FA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62" y="3429000"/>
            <a:ext cx="3203845" cy="240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 descr="Une image contenant bâtiment, maison, extérieur, avant&#10;&#10;Description générée automatiquement">
            <a:extLst>
              <a:ext uri="{FF2B5EF4-FFF2-40B4-BE49-F238E27FC236}">
                <a16:creationId xmlns:a16="http://schemas.microsoft.com/office/drawing/2014/main" id="{D2F33938-DCA9-6045-B7CE-D6C972092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172" y="1880483"/>
            <a:ext cx="3989061" cy="292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006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7076985-3496-6341-B3EE-62A1FA8E5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145" y="1878576"/>
            <a:ext cx="6159855" cy="3782536"/>
          </a:xfrm>
          <a:prstGeom prst="rect">
            <a:avLst/>
          </a:prstGeom>
        </p:spPr>
      </p:pic>
      <p:sp>
        <p:nvSpPr>
          <p:cNvPr id="4" name="Bulle ronde 3">
            <a:extLst>
              <a:ext uri="{FF2B5EF4-FFF2-40B4-BE49-F238E27FC236}">
                <a16:creationId xmlns:a16="http://schemas.microsoft.com/office/drawing/2014/main" id="{BFDA91F2-8097-1947-BB28-1662A421F366}"/>
              </a:ext>
            </a:extLst>
          </p:cNvPr>
          <p:cNvSpPr/>
          <p:nvPr/>
        </p:nvSpPr>
        <p:spPr>
          <a:xfrm>
            <a:off x="3081331" y="2455332"/>
            <a:ext cx="2676002" cy="1254006"/>
          </a:xfrm>
          <a:prstGeom prst="wedgeEllipseCallout">
            <a:avLst>
              <a:gd name="adj1" fmla="val -71663"/>
              <a:gd name="adj2" fmla="val 7947"/>
            </a:avLst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Let’s</a:t>
            </a:r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sing</a:t>
            </a:r>
            <a:r>
              <a:rPr lang="fr-FR" sz="3600" dirty="0">
                <a:solidFill>
                  <a:schemeClr val="tx1"/>
                </a:solidFill>
                <a:latin typeface="Century Schoolbook" panose="02040604050505020304" pitchFamily="18" charset="0"/>
              </a:rPr>
              <a:t>!</a:t>
            </a:r>
          </a:p>
        </p:txBody>
      </p:sp>
      <p:pic>
        <p:nvPicPr>
          <p:cNvPr id="5" name="Média en ligne 3" descr="goodbye-song.mp3">
            <a:hlinkClick r:id="" action="ppaction://media"/>
            <a:extLst>
              <a:ext uri="{FF2B5EF4-FFF2-40B4-BE49-F238E27FC236}">
                <a16:creationId xmlns:a16="http://schemas.microsoft.com/office/drawing/2014/main" id="{D8F70CCE-BDD4-9D4C-BFD0-5615564265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4333" y="4853844"/>
            <a:ext cx="812800" cy="8128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30F930C-F054-174E-8895-67BEEA842E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67" y="1914266"/>
            <a:ext cx="2262949" cy="4532309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A116583-15B6-3142-8EC6-4CE0ACA9F5C7}"/>
              </a:ext>
            </a:extLst>
          </p:cNvPr>
          <p:cNvSpPr/>
          <p:nvPr/>
        </p:nvSpPr>
        <p:spPr>
          <a:xfrm>
            <a:off x="508000" y="411425"/>
            <a:ext cx="10862733" cy="1035732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Goodbye song</a:t>
            </a:r>
            <a:endParaRPr lang="fr-FR" sz="5000" dirty="0"/>
          </a:p>
        </p:txBody>
      </p:sp>
    </p:spTree>
    <p:extLst>
      <p:ext uri="{BB962C8B-B14F-4D97-AF65-F5344CB8AC3E}">
        <p14:creationId xmlns:p14="http://schemas.microsoft.com/office/powerpoint/2010/main" val="48072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ronomètre Accès À Distance - Images vectorielles gratuites sur ...">
            <a:extLst>
              <a:ext uri="{FF2B5EF4-FFF2-40B4-BE49-F238E27FC236}">
                <a16:creationId xmlns:a16="http://schemas.microsoft.com/office/drawing/2014/main" id="{2E3B7C7C-4A2C-4B56-ADC7-2C32F9D8B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64" y="81994"/>
            <a:ext cx="1655164" cy="2065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 descr="Une image contenant table, meubles, guichet&#10;&#10;Description générée automatiquement">
            <a:extLst>
              <a:ext uri="{FF2B5EF4-FFF2-40B4-BE49-F238E27FC236}">
                <a16:creationId xmlns:a16="http://schemas.microsoft.com/office/drawing/2014/main" id="{EED6C825-BA74-44F1-87B5-67D146EAB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850" y="284361"/>
            <a:ext cx="1994005" cy="1660633"/>
          </a:xfrm>
          <a:prstGeom prst="rect">
            <a:avLst/>
          </a:prstGeom>
        </p:spPr>
      </p:pic>
      <p:pic>
        <p:nvPicPr>
          <p:cNvPr id="4" name="Image 3" descr="Une image contenant dessin, lit, signe&#10;&#10;Description générée automatiquement">
            <a:extLst>
              <a:ext uri="{FF2B5EF4-FFF2-40B4-BE49-F238E27FC236}">
                <a16:creationId xmlns:a16="http://schemas.microsoft.com/office/drawing/2014/main" id="{174A326D-4D5F-47EE-9CCF-B7CF51E44F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3870" y="5647310"/>
            <a:ext cx="1999730" cy="1127973"/>
          </a:xfrm>
          <a:prstGeom prst="rect">
            <a:avLst/>
          </a:prstGeom>
        </p:spPr>
      </p:pic>
      <p:pic>
        <p:nvPicPr>
          <p:cNvPr id="5" name="Image 4" descr="Une image contenant grand, bateau, eau, bâtiment&#10;&#10;Description générée automatiquement">
            <a:extLst>
              <a:ext uri="{FF2B5EF4-FFF2-40B4-BE49-F238E27FC236}">
                <a16:creationId xmlns:a16="http://schemas.microsoft.com/office/drawing/2014/main" id="{B82BA314-0D65-42AC-8707-B15C0237CC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6" y="2525248"/>
            <a:ext cx="2199455" cy="109972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0B3309-7BAE-4781-A8B6-7A1643DBDF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6121" y="2299227"/>
            <a:ext cx="1388840" cy="181214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3C89673-C1CF-4E00-A831-0D6895E1A6F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00591" y="3880142"/>
            <a:ext cx="2118119" cy="1346991"/>
          </a:xfrm>
          <a:prstGeom prst="rect">
            <a:avLst/>
          </a:prstGeom>
        </p:spPr>
      </p:pic>
      <p:pic>
        <p:nvPicPr>
          <p:cNvPr id="8" name="Image 7" descr="Une image contenant vert, regardant, assis, bus&#10;&#10;Description générée automatiquement">
            <a:extLst>
              <a:ext uri="{FF2B5EF4-FFF2-40B4-BE49-F238E27FC236}">
                <a16:creationId xmlns:a16="http://schemas.microsoft.com/office/drawing/2014/main" id="{7E505E0C-1C99-48EC-BB9C-60FD26F7AF97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tretch>
            <a:fillRect/>
          </a:stretch>
        </p:blipFill>
        <p:spPr>
          <a:xfrm>
            <a:off x="9444062" y="5442656"/>
            <a:ext cx="2398450" cy="1199225"/>
          </a:xfrm>
          <a:prstGeom prst="rect">
            <a:avLst/>
          </a:prstGeom>
        </p:spPr>
      </p:pic>
      <p:pic>
        <p:nvPicPr>
          <p:cNvPr id="9" name="Image 8" descr="Une image contenant vélo, assis, roue, pose&#10;&#10;Description générée automatiquement">
            <a:extLst>
              <a:ext uri="{FF2B5EF4-FFF2-40B4-BE49-F238E27FC236}">
                <a16:creationId xmlns:a16="http://schemas.microsoft.com/office/drawing/2014/main" id="{54C04BD7-18EF-4C8B-BDFA-EEA88469DC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819" y="5361259"/>
            <a:ext cx="1829168" cy="1414747"/>
          </a:xfrm>
          <a:prstGeom prst="rect">
            <a:avLst/>
          </a:prstGeom>
        </p:spPr>
      </p:pic>
      <p:pic>
        <p:nvPicPr>
          <p:cNvPr id="10" name="Image 9" descr="Une image contenant table, horloge, assis, boîte&#10;&#10;Description générée automatiquement">
            <a:extLst>
              <a:ext uri="{FF2B5EF4-FFF2-40B4-BE49-F238E27FC236}">
                <a16:creationId xmlns:a16="http://schemas.microsoft.com/office/drawing/2014/main" id="{1032716B-3B56-466D-BEA9-84FAE2B803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65" y="3830468"/>
            <a:ext cx="1994006" cy="137087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D5F8C12-02A9-4122-BDFE-F3B527C245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425" y="3833213"/>
            <a:ext cx="2216279" cy="1554858"/>
          </a:xfrm>
          <a:prstGeom prst="rect">
            <a:avLst/>
          </a:prstGeom>
        </p:spPr>
      </p:pic>
      <p:pic>
        <p:nvPicPr>
          <p:cNvPr id="12" name="Image 11" descr="Une image contenant pièce&#10;&#10;Description générée automatiquement">
            <a:extLst>
              <a:ext uri="{FF2B5EF4-FFF2-40B4-BE49-F238E27FC236}">
                <a16:creationId xmlns:a16="http://schemas.microsoft.com/office/drawing/2014/main" id="{459FF851-03C9-492F-AD74-A121D2DB317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" r="-133"/>
          <a:stretch/>
        </p:blipFill>
        <p:spPr>
          <a:xfrm>
            <a:off x="5773600" y="267183"/>
            <a:ext cx="2100440" cy="1484750"/>
          </a:xfrm>
          <a:prstGeom prst="rect">
            <a:avLst/>
          </a:prstGeom>
        </p:spPr>
      </p:pic>
      <p:pic>
        <p:nvPicPr>
          <p:cNvPr id="13" name="Image 12" descr="Une image contenant jouet&#10;&#10;Description générée automatiquement">
            <a:extLst>
              <a:ext uri="{FF2B5EF4-FFF2-40B4-BE49-F238E27FC236}">
                <a16:creationId xmlns:a16="http://schemas.microsoft.com/office/drawing/2014/main" id="{27AEE4BA-A7D9-4716-B4A2-DDF5FEAE82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883" y="359059"/>
            <a:ext cx="2260575" cy="158593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350DA8C-B9DB-4C1D-B7BC-41C40CDC76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191" y="2006495"/>
            <a:ext cx="2096554" cy="1475778"/>
          </a:xfrm>
          <a:prstGeom prst="rect">
            <a:avLst/>
          </a:prstGeom>
        </p:spPr>
      </p:pic>
      <p:pic>
        <p:nvPicPr>
          <p:cNvPr id="15" name="Image 14" descr="Une image contenant clôture, bouche d’incendie&#10;&#10;Description générée automatiquement">
            <a:extLst>
              <a:ext uri="{FF2B5EF4-FFF2-40B4-BE49-F238E27FC236}">
                <a16:creationId xmlns:a16="http://schemas.microsoft.com/office/drawing/2014/main" id="{9772A5A6-E1FF-432C-920F-3C326FEB1EE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66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4597" y="5301730"/>
            <a:ext cx="2100439" cy="1196265"/>
          </a:xfrm>
          <a:prstGeom prst="rect">
            <a:avLst/>
          </a:prstGeom>
          <a:solidFill>
            <a:schemeClr val="bg1"/>
          </a:solidFill>
          <a:effectLst>
            <a:outerShdw blurRad="50800" dir="5400000" algn="ctr" rotWithShape="0">
              <a:srgbClr val="000000"/>
            </a:outerShdw>
          </a:effectLst>
        </p:spPr>
      </p:pic>
      <p:pic>
        <p:nvPicPr>
          <p:cNvPr id="21" name="Picture 2" descr="Bâtiment, Entraînement, Garage, Place">
            <a:extLst>
              <a:ext uri="{FF2B5EF4-FFF2-40B4-BE49-F238E27FC236}">
                <a16:creationId xmlns:a16="http://schemas.microsoft.com/office/drawing/2014/main" id="{333EF2BB-6950-403D-9C03-CAF61F06E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162" y="2289238"/>
            <a:ext cx="1931989" cy="123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26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129BFDB-520C-2541-992D-573371C4DC5E}"/>
              </a:ext>
            </a:extLst>
          </p:cNvPr>
          <p:cNvSpPr/>
          <p:nvPr/>
        </p:nvSpPr>
        <p:spPr>
          <a:xfrm>
            <a:off x="804334" y="264431"/>
            <a:ext cx="10862733" cy="1035732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South African flag</a:t>
            </a:r>
            <a:endParaRPr lang="fr-FR" sz="5000" dirty="0"/>
          </a:p>
        </p:txBody>
      </p:sp>
      <p:pic>
        <p:nvPicPr>
          <p:cNvPr id="4" name="Picture 2" descr="Tissu, Texture, Textile, Signe, Drapeau">
            <a:extLst>
              <a:ext uri="{FF2B5EF4-FFF2-40B4-BE49-F238E27FC236}">
                <a16:creationId xmlns:a16="http://schemas.microsoft.com/office/drawing/2014/main" id="{EB55CA8D-BAFE-CB4A-BF0E-E2D5D8CF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7" y="316718"/>
            <a:ext cx="1654175" cy="93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issu, Texture, Textile, Signe, Drapeau">
            <a:extLst>
              <a:ext uri="{FF2B5EF4-FFF2-40B4-BE49-F238E27FC236}">
                <a16:creationId xmlns:a16="http://schemas.microsoft.com/office/drawing/2014/main" id="{95A48E69-B078-3F4D-B6B8-21299AFC9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733" y="2009578"/>
            <a:ext cx="7196666" cy="405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51E4A4-F44E-EB41-8A4C-2B1C26F0DE16}"/>
              </a:ext>
            </a:extLst>
          </p:cNvPr>
          <p:cNvSpPr/>
          <p:nvPr/>
        </p:nvSpPr>
        <p:spPr>
          <a:xfrm>
            <a:off x="6053852" y="2218271"/>
            <a:ext cx="5871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2D0CE4-6BCD-374B-9D0D-22BE342B3331}"/>
              </a:ext>
            </a:extLst>
          </p:cNvPr>
          <p:cNvSpPr/>
          <p:nvPr/>
        </p:nvSpPr>
        <p:spPr>
          <a:xfrm>
            <a:off x="6437258" y="5137351"/>
            <a:ext cx="5871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5B7B39-2783-3E46-B6B2-365333E366E2}"/>
              </a:ext>
            </a:extLst>
          </p:cNvPr>
          <p:cNvSpPr/>
          <p:nvPr/>
        </p:nvSpPr>
        <p:spPr>
          <a:xfrm>
            <a:off x="6437258" y="3573464"/>
            <a:ext cx="5871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A649E0-F640-1142-9EF8-DF6F6289863C}"/>
              </a:ext>
            </a:extLst>
          </p:cNvPr>
          <p:cNvSpPr/>
          <p:nvPr/>
        </p:nvSpPr>
        <p:spPr>
          <a:xfrm>
            <a:off x="3617689" y="3573464"/>
            <a:ext cx="5871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685F3C-711E-C144-849F-DA4052F57CA2}"/>
              </a:ext>
            </a:extLst>
          </p:cNvPr>
          <p:cNvSpPr/>
          <p:nvPr/>
        </p:nvSpPr>
        <p:spPr>
          <a:xfrm>
            <a:off x="3324116" y="1833762"/>
            <a:ext cx="5871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20F8D8-CDC6-0640-B6DD-86A7682252E4}"/>
              </a:ext>
            </a:extLst>
          </p:cNvPr>
          <p:cNvSpPr/>
          <p:nvPr/>
        </p:nvSpPr>
        <p:spPr>
          <a:xfrm>
            <a:off x="2692139" y="3761711"/>
            <a:ext cx="5871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3531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129BFDB-520C-2541-992D-573371C4DC5E}"/>
              </a:ext>
            </a:extLst>
          </p:cNvPr>
          <p:cNvSpPr/>
          <p:nvPr/>
        </p:nvSpPr>
        <p:spPr>
          <a:xfrm>
            <a:off x="804334" y="264431"/>
            <a:ext cx="10862733" cy="1035732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South African flag</a:t>
            </a:r>
            <a:endParaRPr lang="fr-FR" sz="5000" dirty="0"/>
          </a:p>
        </p:txBody>
      </p:sp>
      <p:pic>
        <p:nvPicPr>
          <p:cNvPr id="5" name="Picture 2" descr="Tissu, Texture, Textile, Signe, Drapeau">
            <a:extLst>
              <a:ext uri="{FF2B5EF4-FFF2-40B4-BE49-F238E27FC236}">
                <a16:creationId xmlns:a16="http://schemas.microsoft.com/office/drawing/2014/main" id="{95A48E69-B078-3F4D-B6B8-21299AFC9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733" y="2009578"/>
            <a:ext cx="7196666" cy="405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riangle isocèle 6">
            <a:extLst>
              <a:ext uri="{FF2B5EF4-FFF2-40B4-BE49-F238E27FC236}">
                <a16:creationId xmlns:a16="http://schemas.microsoft.com/office/drawing/2014/main" id="{3BBDEA65-4B66-4060-81A4-DEF27E052A5D}"/>
              </a:ext>
            </a:extLst>
          </p:cNvPr>
          <p:cNvSpPr/>
          <p:nvPr/>
        </p:nvSpPr>
        <p:spPr>
          <a:xfrm rot="5400000">
            <a:off x="1772878" y="3284439"/>
            <a:ext cx="2764151" cy="1602450"/>
          </a:xfrm>
          <a:prstGeom prst="triangle">
            <a:avLst>
              <a:gd name="adj" fmla="val 4797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8" name="Triangle isocèle 7">
            <a:extLst>
              <a:ext uri="{FF2B5EF4-FFF2-40B4-BE49-F238E27FC236}">
                <a16:creationId xmlns:a16="http://schemas.microsoft.com/office/drawing/2014/main" id="{4470F51A-C81E-456B-9DBB-21229175D66B}"/>
              </a:ext>
            </a:extLst>
          </p:cNvPr>
          <p:cNvSpPr/>
          <p:nvPr/>
        </p:nvSpPr>
        <p:spPr>
          <a:xfrm rot="5400000">
            <a:off x="1659818" y="3089774"/>
            <a:ext cx="3278539" cy="1890710"/>
          </a:xfrm>
          <a:prstGeom prst="triangle">
            <a:avLst>
              <a:gd name="adj" fmla="val 511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9" name="Triangle rectangle 8">
            <a:extLst>
              <a:ext uri="{FF2B5EF4-FFF2-40B4-BE49-F238E27FC236}">
                <a16:creationId xmlns:a16="http://schemas.microsoft.com/office/drawing/2014/main" id="{93AD6B81-9C72-4EA6-A249-68C1F3B04DBA}"/>
              </a:ext>
            </a:extLst>
          </p:cNvPr>
          <p:cNvSpPr/>
          <p:nvPr/>
        </p:nvSpPr>
        <p:spPr>
          <a:xfrm rot="10800000">
            <a:off x="3657598" y="1963517"/>
            <a:ext cx="1119674" cy="11004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 : avec coin rogné 11">
            <a:extLst>
              <a:ext uri="{FF2B5EF4-FFF2-40B4-BE49-F238E27FC236}">
                <a16:creationId xmlns:a16="http://schemas.microsoft.com/office/drawing/2014/main" id="{093F8ECD-AE4C-4FB9-9388-6F1CF907342D}"/>
              </a:ext>
            </a:extLst>
          </p:cNvPr>
          <p:cNvSpPr/>
          <p:nvPr/>
        </p:nvSpPr>
        <p:spPr>
          <a:xfrm flipH="1">
            <a:off x="4758611" y="4841866"/>
            <a:ext cx="4802101" cy="1218815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13" name="Rectangle : avec coin rogné 12">
            <a:extLst>
              <a:ext uri="{FF2B5EF4-FFF2-40B4-BE49-F238E27FC236}">
                <a16:creationId xmlns:a16="http://schemas.microsoft.com/office/drawing/2014/main" id="{575DE3C6-796F-4F7D-A492-452A6D721A92}"/>
              </a:ext>
            </a:extLst>
          </p:cNvPr>
          <p:cNvSpPr/>
          <p:nvPr/>
        </p:nvSpPr>
        <p:spPr>
          <a:xfrm rot="10800000">
            <a:off x="4768924" y="2009576"/>
            <a:ext cx="4791788" cy="1255239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4800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14" name="Triangle rectangle 13">
            <a:extLst>
              <a:ext uri="{FF2B5EF4-FFF2-40B4-BE49-F238E27FC236}">
                <a16:creationId xmlns:a16="http://schemas.microsoft.com/office/drawing/2014/main" id="{C853E3B5-5FDC-43BD-AC7E-810249425C85}"/>
              </a:ext>
            </a:extLst>
          </p:cNvPr>
          <p:cNvSpPr/>
          <p:nvPr/>
        </p:nvSpPr>
        <p:spPr>
          <a:xfrm flipH="1">
            <a:off x="3638935" y="5024951"/>
            <a:ext cx="1153305" cy="103573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C1ACAA-7A75-4C50-A12E-1CC44EC2A9B5}"/>
              </a:ext>
            </a:extLst>
          </p:cNvPr>
          <p:cNvSpPr/>
          <p:nvPr/>
        </p:nvSpPr>
        <p:spPr>
          <a:xfrm>
            <a:off x="4926508" y="3501829"/>
            <a:ext cx="4634204" cy="11744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17" name="Flèche : pentagone 16">
            <a:extLst>
              <a:ext uri="{FF2B5EF4-FFF2-40B4-BE49-F238E27FC236}">
                <a16:creationId xmlns:a16="http://schemas.microsoft.com/office/drawing/2014/main" id="{1CA44255-D1A2-4B90-ABF0-88CE75E9CD2D}"/>
              </a:ext>
            </a:extLst>
          </p:cNvPr>
          <p:cNvSpPr/>
          <p:nvPr/>
        </p:nvSpPr>
        <p:spPr>
          <a:xfrm>
            <a:off x="2353733" y="2008470"/>
            <a:ext cx="3012406" cy="4098269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5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129BFDB-520C-2541-992D-573371C4DC5E}"/>
              </a:ext>
            </a:extLst>
          </p:cNvPr>
          <p:cNvSpPr/>
          <p:nvPr/>
        </p:nvSpPr>
        <p:spPr>
          <a:xfrm>
            <a:off x="804334" y="264431"/>
            <a:ext cx="10862733" cy="1035732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South African flag</a:t>
            </a:r>
            <a:endParaRPr lang="fr-FR" sz="5000" dirty="0"/>
          </a:p>
        </p:txBody>
      </p:sp>
      <p:pic>
        <p:nvPicPr>
          <p:cNvPr id="4" name="Picture 2" descr="Tissu, Texture, Textile, Signe, Drapeau">
            <a:extLst>
              <a:ext uri="{FF2B5EF4-FFF2-40B4-BE49-F238E27FC236}">
                <a16:creationId xmlns:a16="http://schemas.microsoft.com/office/drawing/2014/main" id="{EB55CA8D-BAFE-CB4A-BF0E-E2D5D8CF0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7" y="316718"/>
            <a:ext cx="1654175" cy="93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issu, Texture, Textile, Signe, Drapeau">
            <a:extLst>
              <a:ext uri="{FF2B5EF4-FFF2-40B4-BE49-F238E27FC236}">
                <a16:creationId xmlns:a16="http://schemas.microsoft.com/office/drawing/2014/main" id="{95A48E69-B078-3F4D-B6B8-21299AFC9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18" y="1571721"/>
            <a:ext cx="6134061" cy="345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987C19-5A21-B749-A37D-340C6A9DBF71}"/>
              </a:ext>
            </a:extLst>
          </p:cNvPr>
          <p:cNvSpPr/>
          <p:nvPr/>
        </p:nvSpPr>
        <p:spPr>
          <a:xfrm>
            <a:off x="6644931" y="1686473"/>
            <a:ext cx="3139001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500" b="1" dirty="0" err="1">
                <a:latin typeface="Century Schoolbook" panose="02040604050505020304" pitchFamily="18" charset="0"/>
                <a:cs typeface="Courier New" panose="02070309020205020404" pitchFamily="49" charset="0"/>
              </a:rPr>
              <a:t>rainbow</a:t>
            </a:r>
            <a:r>
              <a:rPr lang="fr-CA" sz="3500" b="1" dirty="0">
                <a:latin typeface="Century Schoolbook" panose="02040604050505020304" pitchFamily="18" charset="0"/>
                <a:cs typeface="Courier New" panose="02070309020205020404" pitchFamily="49" charset="0"/>
              </a:rPr>
              <a:t> flag</a:t>
            </a:r>
            <a:endParaRPr lang="fr-FR" sz="3500" b="1" dirty="0">
              <a:latin typeface="Century Schoolbook" panose="02040604050505020304" pitchFamily="18" charset="0"/>
              <a:cs typeface="Courier New" panose="02070309020205020404" pitchFamily="49" charset="0"/>
            </a:endParaRPr>
          </a:p>
        </p:txBody>
      </p:sp>
      <p:pic>
        <p:nvPicPr>
          <p:cNvPr id="1026" name="Picture 2" descr="Coloré, Prismatique, Chromatique">
            <a:extLst>
              <a:ext uri="{FF2B5EF4-FFF2-40B4-BE49-F238E27FC236}">
                <a16:creationId xmlns:a16="http://schemas.microsoft.com/office/drawing/2014/main" id="{53705F3B-29EF-F348-8F8C-774D820CC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055" y="2413964"/>
            <a:ext cx="2483874" cy="135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6ABB7BB-FA74-A64A-AAAE-DD6521ED1237}"/>
              </a:ext>
            </a:extLst>
          </p:cNvPr>
          <p:cNvSpPr/>
          <p:nvPr/>
        </p:nvSpPr>
        <p:spPr>
          <a:xfrm>
            <a:off x="7133939" y="4709198"/>
            <a:ext cx="451598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500" b="1" dirty="0">
                <a:latin typeface="Century Schoolbook" panose="02040604050505020304" pitchFamily="18" charset="0"/>
                <a:cs typeface="Courier New" panose="02070309020205020404" pitchFamily="49" charset="0"/>
              </a:rPr>
              <a:t>Rainbow of people</a:t>
            </a:r>
            <a:endParaRPr lang="fr-FR" sz="3500" b="1" dirty="0">
              <a:latin typeface="Century Schoolbook" panose="02040604050505020304" pitchFamily="18" charset="0"/>
              <a:cs typeface="Courier New" panose="02070309020205020404" pitchFamily="49" charset="0"/>
            </a:endParaRPr>
          </a:p>
        </p:txBody>
      </p:sp>
      <p:pic>
        <p:nvPicPr>
          <p:cNvPr id="1028" name="Picture 4" descr="Personnes, Saut, Silhouette, Groupe">
            <a:extLst>
              <a:ext uri="{FF2B5EF4-FFF2-40B4-BE49-F238E27FC236}">
                <a16:creationId xmlns:a16="http://schemas.microsoft.com/office/drawing/2014/main" id="{048AE812-FC85-9B42-86A8-9C70142BB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582" y="4887696"/>
            <a:ext cx="8636000" cy="210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760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63B0C02-11D1-694D-8C1D-02D75EA2F1DF}"/>
              </a:ext>
            </a:extLst>
          </p:cNvPr>
          <p:cNvSpPr/>
          <p:nvPr/>
        </p:nvSpPr>
        <p:spPr>
          <a:xfrm>
            <a:off x="804334" y="264431"/>
            <a:ext cx="10862733" cy="1035732"/>
          </a:xfrm>
          <a:prstGeom prst="roundRect">
            <a:avLst/>
          </a:prstGeom>
          <a:gradFill>
            <a:gsLst>
              <a:gs pos="0">
                <a:srgbClr val="FDC9B2"/>
              </a:gs>
              <a:gs pos="35000">
                <a:srgbClr val="C6956B"/>
              </a:gs>
              <a:gs pos="100000">
                <a:srgbClr val="69364B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i="1" dirty="0">
                <a:latin typeface="Century Schoolbook" panose="02040604050505020304" pitchFamily="18" charset="0"/>
                <a:ea typeface="BatangChe" panose="02030609000101010101" pitchFamily="49" charset="-127"/>
              </a:rPr>
              <a:t>Rainbow nation</a:t>
            </a:r>
            <a:endParaRPr lang="fr-FR" sz="5000" dirty="0"/>
          </a:p>
        </p:txBody>
      </p:sp>
      <p:pic>
        <p:nvPicPr>
          <p:cNvPr id="4" name="Picture 2" descr="Tissu, Texture, Textile, Signe, Drapeau">
            <a:extLst>
              <a:ext uri="{FF2B5EF4-FFF2-40B4-BE49-F238E27FC236}">
                <a16:creationId xmlns:a16="http://schemas.microsoft.com/office/drawing/2014/main" id="{02391971-C605-6546-8455-011E0F499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7" y="316718"/>
            <a:ext cx="1654175" cy="931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DF30E6-BB6B-CE42-BA99-D862F74D1B10}"/>
              </a:ext>
            </a:extLst>
          </p:cNvPr>
          <p:cNvSpPr/>
          <p:nvPr/>
        </p:nvSpPr>
        <p:spPr>
          <a:xfrm>
            <a:off x="8733114" y="3964949"/>
            <a:ext cx="2933953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 </a:t>
            </a:r>
            <a:r>
              <a:rPr lang="fr-FR" sz="5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languages</a:t>
            </a:r>
            <a:endParaRPr lang="fr-FR" sz="5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C7B705-C3A7-DB4B-B2B7-01A501F16EC7}"/>
              </a:ext>
            </a:extLst>
          </p:cNvPr>
          <p:cNvSpPr/>
          <p:nvPr/>
        </p:nvSpPr>
        <p:spPr>
          <a:xfrm>
            <a:off x="4575757" y="1969722"/>
            <a:ext cx="3582520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7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Rainbow nation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3AB320-8312-A044-ABCA-3DE5C7533714}"/>
              </a:ext>
            </a:extLst>
          </p:cNvPr>
          <p:cNvSpPr/>
          <p:nvPr/>
        </p:nvSpPr>
        <p:spPr>
          <a:xfrm>
            <a:off x="369873" y="4235113"/>
            <a:ext cx="528957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5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Different</a:t>
            </a:r>
            <a:r>
              <a:rPr lang="fr-FR" sz="5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cultural traditions</a:t>
            </a:r>
          </a:p>
        </p:txBody>
      </p:sp>
      <p:pic>
        <p:nvPicPr>
          <p:cNvPr id="8" name="Picture 2" descr="Coloré, Prismatique, Chromatique">
            <a:extLst>
              <a:ext uri="{FF2B5EF4-FFF2-40B4-BE49-F238E27FC236}">
                <a16:creationId xmlns:a16="http://schemas.microsoft.com/office/drawing/2014/main" id="{4F9F5049-82CE-4A8F-9B45-B911BB02A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574" y="1621769"/>
            <a:ext cx="2483874" cy="1359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83683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872</Words>
  <Application>Microsoft Macintosh PowerPoint</Application>
  <PresentationFormat>Grand écran</PresentationFormat>
  <Paragraphs>286</Paragraphs>
  <Slides>55</Slides>
  <Notes>33</Notes>
  <HiddenSlides>0</HiddenSlides>
  <MMClips>2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62" baseType="lpstr">
      <vt:lpstr>Arial</vt:lpstr>
      <vt:lpstr>Arial Rounded MT Bold</vt:lpstr>
      <vt:lpstr>Calibri</vt:lpstr>
      <vt:lpstr>Calibri Light</vt:lpstr>
      <vt:lpstr>Century Schoolbook</vt:lpstr>
      <vt:lpstr>Futura Medium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Microsoft Office User</cp:lastModifiedBy>
  <cp:revision>96</cp:revision>
  <dcterms:created xsi:type="dcterms:W3CDTF">2020-06-28T06:46:11Z</dcterms:created>
  <dcterms:modified xsi:type="dcterms:W3CDTF">2020-07-14T15:23:28Z</dcterms:modified>
</cp:coreProperties>
</file>