
<file path=[Content_Types].xml><?xml version="1.0" encoding="utf-8"?>
<Types xmlns="http://schemas.openxmlformats.org/package/2006/content-types">
  <Default Extension="svg" ContentType="image/svg+xml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87" r:id="rId2"/>
    <p:sldId id="324" r:id="rId3"/>
    <p:sldId id="325" r:id="rId4"/>
    <p:sldId id="293" r:id="rId5"/>
    <p:sldId id="271" r:id="rId6"/>
    <p:sldId id="326" r:id="rId7"/>
    <p:sldId id="327" r:id="rId8"/>
    <p:sldId id="266" r:id="rId9"/>
    <p:sldId id="273" r:id="rId10"/>
    <p:sldId id="284" r:id="rId11"/>
    <p:sldId id="328" r:id="rId12"/>
    <p:sldId id="267" r:id="rId13"/>
    <p:sldId id="291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11" r:id="rId22"/>
    <p:sldId id="345" r:id="rId23"/>
    <p:sldId id="343" r:id="rId24"/>
    <p:sldId id="344" r:id="rId25"/>
    <p:sldId id="268" r:id="rId26"/>
    <p:sldId id="346" r:id="rId27"/>
    <p:sldId id="368" r:id="rId28"/>
    <p:sldId id="373" r:id="rId29"/>
    <p:sldId id="278" r:id="rId30"/>
    <p:sldId id="340" r:id="rId31"/>
    <p:sldId id="280" r:id="rId32"/>
    <p:sldId id="323" r:id="rId33"/>
    <p:sldId id="388" r:id="rId34"/>
    <p:sldId id="320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6EA"/>
    <a:srgbClr val="44C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1"/>
    <p:restoredTop sz="82241"/>
  </p:normalViewPr>
  <p:slideViewPr>
    <p:cSldViewPr snapToGrid="0" snapToObjects="1">
      <p:cViewPr>
        <p:scale>
          <a:sx n="81" d="100"/>
          <a:sy n="81" d="100"/>
        </p:scale>
        <p:origin x="-288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41" Type="http://schemas.openxmlformats.org/officeDocument/2006/relationships/tableStyles" Target="tableStyles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slide" Target="slides/slide3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interSettings" Target="printerSettings/printerSettings1.bin"/><Relationship Id="rId40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customXml" Target="../customXml/item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slide" Target="slides/slide34.xml"/><Relationship Id="rId14" Type="http://schemas.openxmlformats.org/officeDocument/2006/relationships/slide" Target="slides/slide13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80180-3585-0E47-A7D6-ED021EEC8A3B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B1EFD-ECF6-6541-BECE-CBEE279ABE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18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Présenter les continents et donner la définition : vaste étendue de terre. Réchauffement au niveau des montagnes. </a:t>
            </a:r>
          </a:p>
          <a:p>
            <a:r>
              <a:rPr lang="fr-FR" dirty="0"/>
              <a:t>Il y en a 5 : Amérique, Afrique, Eurasie, Océanie et Antarctique.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26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L’eau contenue dans le flacon représente l’eau présente à la surface de la Terre. Si on augmente sa température en la chauffant, on constate que le volume utilisé est plus important.  </a:t>
            </a:r>
            <a:r>
              <a:rPr lang="fr-FR" dirty="0">
                <a:sym typeface="Wingdings" pitchFamily="2" charset="2"/>
              </a:rPr>
              <a:t> dilatation</a:t>
            </a:r>
            <a:endParaRPr lang="fr-FR" dirty="0"/>
          </a:p>
          <a:p>
            <a:r>
              <a:rPr lang="fr-FR" dirty="0"/>
              <a:t>Ainsi, plus l’eau est chaude, plus le volume d’eau est grand. </a:t>
            </a:r>
          </a:p>
          <a:p>
            <a:r>
              <a:rPr lang="fr-FR" dirty="0"/>
              <a:t>Cela explique donc en partie l’augmentation du niveau de mers et océans.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342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598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488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Effort mécanique + pour faire remonter l’eau</a:t>
            </a:r>
          </a:p>
          <a:p>
            <a:r>
              <a:rPr lang="fr-FR" dirty="0"/>
              <a:t>Le gaz fournit l’effort pour faire sortir le liquide.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40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75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02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50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64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414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constate que le niveau de l’eau reste stable. La fonte des glaciers de l’arctique n’a donc pas d’incidence sur la montée des eaux du globe terrestre.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35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 se passe t-il lorsque l’eau chauffe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649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+ schéma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00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ADC45C-FABA-F442-80FA-8AADE6B9E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7488C6D-D368-0E42-84EB-EEDBE01C4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AA291DF-3C19-8841-AFF8-4ADB6E10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F26749C-A9A8-3544-B1D7-8C12201E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4A139D2-1AB6-FE4A-BC30-357C1CED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07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476104-8279-F048-9361-921FF84F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E8EEA15-5349-954D-8776-14C28D552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F08D584-8136-4B44-A59B-5069B2B6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1AC211E-E9CE-4C49-A789-3EEF32C6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B179C6D-FE2A-AD46-80E8-CF02CB6D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23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2F825909-219D-8445-ADBB-FBE914F17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C5150F7-A89C-324A-9257-E537EB2B0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73C4C5D-A25E-614D-B072-038C08D7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E12AAE-867E-BF42-8891-ACE21626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9E84667-064B-1F4C-9DE9-3ADC8319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32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2BB7BE-73ED-C44E-8143-F74A2634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D86F564-0753-164D-8626-F198AB09F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E929AF8-BCDA-8B41-B235-3AE28190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B013B2A-FD75-834B-B182-E6B9A14B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745FC10-8A6C-7C41-A5D2-C36ED1D8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86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FAE647-AF1A-1046-9AC5-57AA6CB7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FC6FD4E-5440-BB4F-AD47-5D48C4BA3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81B12C9-CA63-3245-8C44-BA4D80F8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7410389-BA6B-F047-A666-7C6DE8C4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780F2DD-8802-1944-A139-C6547091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81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512D9F4-E2F4-4145-A1CC-0D87C2E6A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D59CFC1-070F-3449-993D-9904D7AF5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AF6F8B7-7753-D540-81A7-B54018372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603E0A0-BCBB-7F46-8074-BD77FC80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B217B18-8992-BD4D-8199-55CA006F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C81C755-86A6-9D41-A181-FFA8D65E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3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77C7F9-17D3-8945-9514-44B90F4C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7DF0E0A-C242-EA40-9B29-84A2DF5AE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4724F4D-7C43-A14A-BF81-78EAA2596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4BB1ED6-602C-6347-85B1-9084D54A6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3A0028E9-5D25-C249-8BC9-52C0119C4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231193A-3E7E-D748-84C0-84C9822F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BCDCAC0-B04F-EE41-A245-A10AA7E0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1BE49AA-AC8C-8C43-AF65-72CC9550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84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FB015E-E073-244B-8361-0E2CCD49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B20CAAE-DB34-2946-884B-D8B57BA6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AFE734C-E9FD-1F46-8651-1F39701C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97C377D-35A3-3B47-B3E8-76CE939A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37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BB34EB4-0A58-8A4E-8450-692DA43D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5620B76-CA32-4B4D-9947-23D18D81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DE2FB66-0996-6D4D-A327-5D126B21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9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D9CE01-8CFF-BE40-966E-D6DE40AF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42644FE-B6A2-7A4A-95C0-1DE41E02A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76EC620-F0E8-E648-9B76-802676E0F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5465575-41DD-9E4A-9426-C6951605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5716529-BDFD-8B4D-9EBB-BA18EA28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7C592FA-CD51-A84B-B8A2-59453EA3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24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D8263FB-177E-4B4E-9EE6-592B5160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379D99A-306A-DB4E-8712-414EC9FC2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2A4B297-2653-0641-A913-D5AB159F8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4AD5AFE-8254-2C4D-B666-B83F486B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690823B-93DD-D04C-B776-BF42F364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440F77F-4516-744C-A3FC-B06D09DD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7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B4333B6-C42D-5F49-BC7E-493DBDF1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FC75E8C-011D-5D41-BC89-ACA6E75FB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29C78ED-D7D5-C745-8BB7-BF8AF2AE0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98B44F0-FA53-5B4F-A352-063F82108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7C8BCF9-4B49-0D4A-ABCA-ECED9151E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07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sv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sv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21.tiff"/><Relationship Id="rId5" Type="http://schemas.openxmlformats.org/officeDocument/2006/relationships/hyperlink" Target="https://en.wikipedia.org/wiki/en:Creative_Commons" TargetMode="External"/><Relationship Id="rId6" Type="http://schemas.openxmlformats.org/officeDocument/2006/relationships/hyperlink" Target="https://creativecommons.org/licenses/by-sa/3.0/deed.e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sv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tiff"/><Relationship Id="rId9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5.jpeg"/><Relationship Id="rId5" Type="http://schemas.openxmlformats.org/officeDocument/2006/relationships/image" Target="../media/image34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lanete bleu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34B3BEF-DE34-5346-AFCB-7A48AED83AEA}"/>
              </a:ext>
            </a:extLst>
          </p:cNvPr>
          <p:cNvSpPr txBox="1"/>
          <p:nvPr/>
        </p:nvSpPr>
        <p:spPr>
          <a:xfrm>
            <a:off x="1163270" y="360011"/>
            <a:ext cx="98654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Les sciences et technologie</a:t>
            </a:r>
          </a:p>
          <a:p>
            <a:pPr algn="ctr"/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au CM1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FA10189-3C6A-C248-ACEE-F627486CB226}"/>
              </a:ext>
            </a:extLst>
          </p:cNvPr>
          <p:cNvSpPr txBox="1"/>
          <p:nvPr/>
        </p:nvSpPr>
        <p:spPr>
          <a:xfrm>
            <a:off x="5129233" y="5713158"/>
            <a:ext cx="7062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Laure et Christophe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4A05C65-87E0-734B-8FE5-FAFC83CAC4ED}"/>
              </a:ext>
            </a:extLst>
          </p:cNvPr>
          <p:cNvSpPr txBox="1"/>
          <p:nvPr/>
        </p:nvSpPr>
        <p:spPr>
          <a:xfrm>
            <a:off x="1419077" y="3013501"/>
            <a:ext cx="9353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l’augmentation du niveau </a:t>
            </a:r>
          </a:p>
          <a:p>
            <a:pPr algn="ctr"/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des mers et des océans </a:t>
            </a:r>
          </a:p>
        </p:txBody>
      </p:sp>
    </p:spTree>
    <p:extLst>
      <p:ext uri="{BB962C8B-B14F-4D97-AF65-F5344CB8AC3E}">
        <p14:creationId xmlns:p14="http://schemas.microsoft.com/office/powerpoint/2010/main" val="313199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80" y="709821"/>
            <a:ext cx="10515600" cy="89563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Première modélisation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17243D-BEC3-4545-8FE0-8F074BA10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35"/>
          <a:stretch/>
        </p:blipFill>
        <p:spPr>
          <a:xfrm>
            <a:off x="3883233" y="1840278"/>
            <a:ext cx="4906805" cy="3749916"/>
          </a:xfrm>
          <a:prstGeom prst="rect">
            <a:avLst/>
          </a:prstGeom>
        </p:spPr>
      </p:pic>
      <p:pic>
        <p:nvPicPr>
          <p:cNvPr id="6" name="Image 5" descr="Une image contenant intérieur, table, guichet, chaise&#10;&#10;Description générée automatiquement">
            <a:extLst>
              <a:ext uri="{FF2B5EF4-FFF2-40B4-BE49-F238E27FC236}">
                <a16:creationId xmlns:a16="http://schemas.microsoft.com/office/drawing/2014/main" xmlns="" id="{B38034E2-84E9-3C4B-8025-B9F5B30E7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4" r="-1"/>
          <a:stretch/>
        </p:blipFill>
        <p:spPr>
          <a:xfrm rot="19991161">
            <a:off x="238559" y="576519"/>
            <a:ext cx="1991016" cy="15322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5E3D614-8FEA-1A40-B139-CDA7BF9A4109}"/>
              </a:ext>
            </a:extLst>
          </p:cNvPr>
          <p:cNvSpPr txBox="1"/>
          <p:nvPr/>
        </p:nvSpPr>
        <p:spPr>
          <a:xfrm>
            <a:off x="5730284" y="5825013"/>
            <a:ext cx="1212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avant</a:t>
            </a:r>
          </a:p>
        </p:txBody>
      </p:sp>
      <p:pic>
        <p:nvPicPr>
          <p:cNvPr id="4" name="Image 3" descr="logo_mini_la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46" y="6033275"/>
            <a:ext cx="2966068" cy="6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3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80" y="709821"/>
            <a:ext cx="10515600" cy="89563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Première modélisation</a:t>
            </a:r>
          </a:p>
        </p:txBody>
      </p:sp>
      <p:pic>
        <p:nvPicPr>
          <p:cNvPr id="6" name="Image 5" descr="Une image contenant intérieur, table, guichet, chaise&#10;&#10;Description générée automatiquement">
            <a:extLst>
              <a:ext uri="{FF2B5EF4-FFF2-40B4-BE49-F238E27FC236}">
                <a16:creationId xmlns:a16="http://schemas.microsoft.com/office/drawing/2014/main" xmlns="" id="{B38034E2-84E9-3C4B-8025-B9F5B30E7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4" r="-1"/>
          <a:stretch/>
        </p:blipFill>
        <p:spPr>
          <a:xfrm rot="19991161">
            <a:off x="238559" y="576519"/>
            <a:ext cx="1991016" cy="15322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5E3D614-8FEA-1A40-B139-CDA7BF9A4109}"/>
              </a:ext>
            </a:extLst>
          </p:cNvPr>
          <p:cNvSpPr txBox="1"/>
          <p:nvPr/>
        </p:nvSpPr>
        <p:spPr>
          <a:xfrm>
            <a:off x="5489647" y="5825013"/>
            <a:ext cx="1212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après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EF8C85-72D3-DF4E-8D83-6AC3A6938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61"/>
          <a:stretch/>
        </p:blipFill>
        <p:spPr>
          <a:xfrm>
            <a:off x="3557626" y="1977707"/>
            <a:ext cx="5076551" cy="3701199"/>
          </a:xfrm>
          <a:prstGeom prst="rect">
            <a:avLst/>
          </a:prstGeom>
        </p:spPr>
      </p:pic>
      <p:pic>
        <p:nvPicPr>
          <p:cNvPr id="11" name="Image 10" descr="logo_mini_la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46" y="6033275"/>
            <a:ext cx="2966068" cy="6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0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990074" y="2509082"/>
            <a:ext cx="975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j’analyse les résultats …</a:t>
            </a:r>
          </a:p>
        </p:txBody>
      </p:sp>
      <p:pic>
        <p:nvPicPr>
          <p:cNvPr id="5" name="Graphique 4" descr="Scientifique">
            <a:extLst>
              <a:ext uri="{FF2B5EF4-FFF2-40B4-BE49-F238E27FC236}">
                <a16:creationId xmlns:a16="http://schemas.microsoft.com/office/drawing/2014/main" xmlns="" id="{9B156501-ECD5-0347-9635-9CF21A0EC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1750" y="3730956"/>
            <a:ext cx="2828499" cy="2828499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68FBCA9-9CE1-7E49-B6F2-E7D8620108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7186">
            <a:off x="6411790" y="3367599"/>
            <a:ext cx="733181" cy="9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écran, bâtiment&#10;&#10;Description générée automatiquement">
            <a:extLst>
              <a:ext uri="{FF2B5EF4-FFF2-40B4-BE49-F238E27FC236}">
                <a16:creationId xmlns:a16="http://schemas.microsoft.com/office/drawing/2014/main" xmlns="" id="{01C75AE8-F2B5-F74A-B65A-FDBA67240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" r="-367"/>
          <a:stretch/>
        </p:blipFill>
        <p:spPr>
          <a:xfrm>
            <a:off x="2114550" y="1352505"/>
            <a:ext cx="7962899" cy="514037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CC5B12F1-C577-DF4D-99A0-1A41BAFFE2B1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515600" cy="895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Première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6810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3461689" y="2967335"/>
            <a:ext cx="5268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je cherche 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BC86EF0-5E80-9E44-8E15-C48CAC866E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93493">
            <a:off x="7656297" y="2953945"/>
            <a:ext cx="1827911" cy="15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0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024E41-9E6B-1F47-BB67-02E729EF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Les différentes formes de recherche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36DF57B-AE02-884D-8E4F-F8680BA3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17720"/>
            <a:ext cx="3425609" cy="35776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59DC668-3845-5A43-8763-37ADDA25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169261"/>
            <a:ext cx="3433324" cy="227457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5FD5E9B-1DE9-1644-BF1C-EC4AA5BB6E91}"/>
              </a:ext>
            </a:extLst>
          </p:cNvPr>
          <p:cNvSpPr txBox="1"/>
          <p:nvPr/>
        </p:nvSpPr>
        <p:spPr>
          <a:xfrm>
            <a:off x="1196853" y="4164871"/>
            <a:ext cx="13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L’expérience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D1D6BCB-307F-1F41-AA33-BB3BBF61385A}"/>
              </a:ext>
            </a:extLst>
          </p:cNvPr>
          <p:cNvSpPr txBox="1"/>
          <p:nvPr/>
        </p:nvSpPr>
        <p:spPr>
          <a:xfrm>
            <a:off x="9328216" y="4130913"/>
            <a:ext cx="16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La modélisation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DE33C0A-0F61-054D-8A28-77C3B69CD73F}"/>
              </a:ext>
            </a:extLst>
          </p:cNvPr>
          <p:cNvSpPr txBox="1"/>
          <p:nvPr/>
        </p:nvSpPr>
        <p:spPr>
          <a:xfrm>
            <a:off x="4726822" y="4155096"/>
            <a:ext cx="275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La recherche documentaire</a:t>
            </a:r>
          </a:p>
        </p:txBody>
      </p:sp>
      <p:pic>
        <p:nvPicPr>
          <p:cNvPr id="9" name="Image 8" descr="Une image contenant intérieur, table, guichet, chaise&#10;&#10;Description générée automatiquement">
            <a:extLst>
              <a:ext uri="{FF2B5EF4-FFF2-40B4-BE49-F238E27FC236}">
                <a16:creationId xmlns:a16="http://schemas.microsoft.com/office/drawing/2014/main" xmlns="" id="{B5A42B80-EA1B-3A46-A205-22FF8BAB39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4" r="-1"/>
          <a:stretch/>
        </p:blipFill>
        <p:spPr>
          <a:xfrm>
            <a:off x="8404784" y="836822"/>
            <a:ext cx="3606142" cy="27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6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80" y="709821"/>
            <a:ext cx="10515600" cy="89563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Deuxième modélisation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17243D-BEC3-4545-8FE0-8F074BA10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0736"/>
          <a:stretch/>
        </p:blipFill>
        <p:spPr>
          <a:xfrm>
            <a:off x="3883233" y="1840278"/>
            <a:ext cx="4906805" cy="3749916"/>
          </a:xfrm>
          <a:prstGeom prst="rect">
            <a:avLst/>
          </a:prstGeom>
        </p:spPr>
      </p:pic>
      <p:pic>
        <p:nvPicPr>
          <p:cNvPr id="6" name="Image 5" descr="Une image contenant intérieur, table, guichet, chaise&#10;&#10;Description générée automatiquement">
            <a:extLst>
              <a:ext uri="{FF2B5EF4-FFF2-40B4-BE49-F238E27FC236}">
                <a16:creationId xmlns:a16="http://schemas.microsoft.com/office/drawing/2014/main" xmlns="" id="{B38034E2-84E9-3C4B-8025-B9F5B30E7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4" r="-1"/>
          <a:stretch/>
        </p:blipFill>
        <p:spPr>
          <a:xfrm rot="19991161">
            <a:off x="238559" y="576519"/>
            <a:ext cx="1991016" cy="15322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5E3D614-8FEA-1A40-B139-CDA7BF9A4109}"/>
              </a:ext>
            </a:extLst>
          </p:cNvPr>
          <p:cNvSpPr txBox="1"/>
          <p:nvPr/>
        </p:nvSpPr>
        <p:spPr>
          <a:xfrm>
            <a:off x="5730284" y="5825013"/>
            <a:ext cx="1212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avant</a:t>
            </a:r>
          </a:p>
        </p:txBody>
      </p:sp>
      <p:pic>
        <p:nvPicPr>
          <p:cNvPr id="11" name="Image 10" descr="logo_mini_la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46" y="6033275"/>
            <a:ext cx="2966068" cy="6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80" y="709821"/>
            <a:ext cx="10515600" cy="89563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Deuxième modélisation</a:t>
            </a:r>
          </a:p>
        </p:txBody>
      </p:sp>
      <p:pic>
        <p:nvPicPr>
          <p:cNvPr id="6" name="Image 5" descr="Une image contenant intérieur, table, guichet, chaise&#10;&#10;Description générée automatiquement">
            <a:extLst>
              <a:ext uri="{FF2B5EF4-FFF2-40B4-BE49-F238E27FC236}">
                <a16:creationId xmlns:a16="http://schemas.microsoft.com/office/drawing/2014/main" xmlns="" id="{B38034E2-84E9-3C4B-8025-B9F5B30E7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4" r="-1"/>
          <a:stretch/>
        </p:blipFill>
        <p:spPr>
          <a:xfrm rot="19991161">
            <a:off x="238559" y="576519"/>
            <a:ext cx="1991016" cy="15322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5E3D614-8FEA-1A40-B139-CDA7BF9A4109}"/>
              </a:ext>
            </a:extLst>
          </p:cNvPr>
          <p:cNvSpPr txBox="1"/>
          <p:nvPr/>
        </p:nvSpPr>
        <p:spPr>
          <a:xfrm>
            <a:off x="5489647" y="5825013"/>
            <a:ext cx="1212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après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EF8C85-72D3-DF4E-8D83-6AC3A6938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59" t="3055" r="50320" b="-3055"/>
          <a:stretch/>
        </p:blipFill>
        <p:spPr>
          <a:xfrm>
            <a:off x="3557626" y="1977707"/>
            <a:ext cx="5076551" cy="3701199"/>
          </a:xfrm>
          <a:prstGeom prst="rect">
            <a:avLst/>
          </a:prstGeom>
        </p:spPr>
      </p:pic>
      <p:pic>
        <p:nvPicPr>
          <p:cNvPr id="11" name="Image 10" descr="logo_mini_la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46" y="6033275"/>
            <a:ext cx="2966068" cy="6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3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990074" y="2509082"/>
            <a:ext cx="975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j’analyse les résultats …</a:t>
            </a:r>
          </a:p>
        </p:txBody>
      </p:sp>
      <p:pic>
        <p:nvPicPr>
          <p:cNvPr id="5" name="Graphique 4" descr="Scientifique">
            <a:extLst>
              <a:ext uri="{FF2B5EF4-FFF2-40B4-BE49-F238E27FC236}">
                <a16:creationId xmlns:a16="http://schemas.microsoft.com/office/drawing/2014/main" xmlns="" id="{9B156501-ECD5-0347-9635-9CF21A0EC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1750" y="3730956"/>
            <a:ext cx="2828499" cy="2828499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68FBCA9-9CE1-7E49-B6F2-E7D8620108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7186">
            <a:off x="6411790" y="3367599"/>
            <a:ext cx="733181" cy="9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59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écran, bâtiment&#10;&#10;Description générée automatiquement">
            <a:extLst>
              <a:ext uri="{FF2B5EF4-FFF2-40B4-BE49-F238E27FC236}">
                <a16:creationId xmlns:a16="http://schemas.microsoft.com/office/drawing/2014/main" xmlns="" id="{01C75AE8-F2B5-F74A-B65A-FDBA67240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" r="-367"/>
          <a:stretch/>
        </p:blipFill>
        <p:spPr>
          <a:xfrm>
            <a:off x="2114550" y="1352505"/>
            <a:ext cx="7962899" cy="514037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CC5B12F1-C577-DF4D-99A0-1A41BAFFE2B1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515600" cy="895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Première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38978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au, extérieur, bateau, port&#10;&#10;Description générée automatiquement">
            <a:extLst>
              <a:ext uri="{FF2B5EF4-FFF2-40B4-BE49-F238E27FC236}">
                <a16:creationId xmlns:a16="http://schemas.microsoft.com/office/drawing/2014/main" xmlns="" id="{B53FA122-2F44-6244-A4FA-F55684816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7" r="22077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Image 2" descr="Une image contenant extérieur, nature, eau, récif&#10;&#10;Description générée automatiquement">
            <a:extLst>
              <a:ext uri="{FF2B5EF4-FFF2-40B4-BE49-F238E27FC236}">
                <a16:creationId xmlns:a16="http://schemas.microsoft.com/office/drawing/2014/main" xmlns="" id="{08678A97-3AA9-AA46-A799-1217B39B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" r="1" b="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age 1" descr="Une image contenant extérieur, eau, bateau, jeter&#10;&#10;Description générée automatiquement">
            <a:extLst>
              <a:ext uri="{FF2B5EF4-FFF2-40B4-BE49-F238E27FC236}">
                <a16:creationId xmlns:a16="http://schemas.microsoft.com/office/drawing/2014/main" xmlns="" id="{ED27189B-C2E0-F044-93D8-1ECF31A80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04" r="3" b="5974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649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3461689" y="2967335"/>
            <a:ext cx="5268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je cherche 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BC86EF0-5E80-9E44-8E15-C48CAC866E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93493">
            <a:off x="8923588" y="2953944"/>
            <a:ext cx="1827911" cy="15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9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70B7225-DA36-544E-B106-00B4CD7FE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61496">
            <a:off x="737276" y="425680"/>
            <a:ext cx="883253" cy="58515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9C11715-4425-DF40-B94A-9F8AD0D58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3" t="10432" b="5097"/>
          <a:stretch/>
        </p:blipFill>
        <p:spPr>
          <a:xfrm>
            <a:off x="2119458" y="715419"/>
            <a:ext cx="8262791" cy="57929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9448A58-3FF2-A141-A5A0-63824C4A23C7}"/>
              </a:ext>
            </a:extLst>
          </p:cNvPr>
          <p:cNvSpPr txBox="1"/>
          <p:nvPr/>
        </p:nvSpPr>
        <p:spPr>
          <a:xfrm rot="16200000">
            <a:off x="755191" y="3244334"/>
            <a:ext cx="227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Niveau des eaux (mm)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349507" y="646930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/>
              <a:t>Source Wikipédia </a:t>
            </a:r>
            <a:r>
              <a:rPr lang="fr-FR" sz="1200" dirty="0" smtClean="0"/>
              <a:t>(</a:t>
            </a:r>
            <a:r>
              <a:rPr lang="fr-FR" sz="1200" dirty="0">
                <a:hlinkClick r:id="rId5"/>
              </a:rPr>
              <a:t>Creative Commons </a:t>
            </a:r>
            <a:r>
              <a:rPr lang="fr-FR" sz="1200" dirty="0">
                <a:hlinkClick r:id="rId6"/>
              </a:rPr>
              <a:t>Attribution-Share Alike 3.0 Unported</a:t>
            </a:r>
            <a:r>
              <a:rPr lang="en-US" sz="1200" dirty="0" smtClean="0"/>
              <a:t>)</a:t>
            </a:r>
            <a:r>
              <a:rPr lang="en-US" sz="1200" dirty="0"/>
              <a:t>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758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D76E386-D728-D343-835C-FBE8CB0F9FB5}"/>
              </a:ext>
            </a:extLst>
          </p:cNvPr>
          <p:cNvSpPr txBox="1"/>
          <p:nvPr/>
        </p:nvSpPr>
        <p:spPr>
          <a:xfrm>
            <a:off x="4403068" y="593557"/>
            <a:ext cx="3926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Modélisation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B0E0D49-FC11-3A4E-B04F-2546E1F17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78" y="1342891"/>
            <a:ext cx="4245631" cy="4921552"/>
          </a:xfrm>
          <a:prstGeom prst="rect">
            <a:avLst/>
          </a:prstGeom>
        </p:spPr>
      </p:pic>
      <p:pic>
        <p:nvPicPr>
          <p:cNvPr id="9" name="Image 8" descr="logo_mini_la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81" y="6090893"/>
            <a:ext cx="2966068" cy="6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5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990074" y="2509082"/>
            <a:ext cx="975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j’analyse les résultats …</a:t>
            </a:r>
          </a:p>
        </p:txBody>
      </p:sp>
      <p:pic>
        <p:nvPicPr>
          <p:cNvPr id="5" name="Graphique 4" descr="Scientifique">
            <a:extLst>
              <a:ext uri="{FF2B5EF4-FFF2-40B4-BE49-F238E27FC236}">
                <a16:creationId xmlns:a16="http://schemas.microsoft.com/office/drawing/2014/main" xmlns="" id="{9B156501-ECD5-0347-9635-9CF21A0EC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1750" y="3730956"/>
            <a:ext cx="2828499" cy="2828499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68FBCA9-9CE1-7E49-B6F2-E7D8620108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7186">
            <a:off x="6411790" y="3367599"/>
            <a:ext cx="733181" cy="9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écran, bâtiment&#10;&#10;Description générée automatiquement">
            <a:extLst>
              <a:ext uri="{FF2B5EF4-FFF2-40B4-BE49-F238E27FC236}">
                <a16:creationId xmlns:a16="http://schemas.microsoft.com/office/drawing/2014/main" xmlns="" id="{4444975A-2C53-7543-A192-EB79E96A4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90" y="560021"/>
            <a:ext cx="8888619" cy="57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07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3796960" y="3429000"/>
            <a:ext cx="4335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je conclus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896A7-CD9F-E947-A118-8667E88F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58" y="508346"/>
            <a:ext cx="2717800" cy="2667000"/>
          </a:xfrm>
          <a:prstGeom prst="cloudCallout">
            <a:avLst>
              <a:gd name="adj1" fmla="val -59499"/>
              <a:gd name="adj2" fmla="val 61477"/>
            </a:avLst>
          </a:prstGeom>
        </p:spPr>
      </p:pic>
    </p:spTree>
    <p:extLst>
      <p:ext uri="{BB962C8B-B14F-4D97-AF65-F5344CB8AC3E}">
        <p14:creationId xmlns:p14="http://schemas.microsoft.com/office/powerpoint/2010/main" val="133801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6AD1612-91C0-AA42-8FEF-E0938ECA7386}"/>
              </a:ext>
            </a:extLst>
          </p:cNvPr>
          <p:cNvSpPr txBox="1"/>
          <p:nvPr/>
        </p:nvSpPr>
        <p:spPr>
          <a:xfrm>
            <a:off x="412672" y="2551837"/>
            <a:ext cx="50407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Quelle conséquence aura </a:t>
            </a:r>
          </a:p>
          <a:p>
            <a:r>
              <a:rPr lang="fr-FR" sz="3600" dirty="0"/>
              <a:t>l’augmentation du niveau </a:t>
            </a:r>
          </a:p>
          <a:p>
            <a:r>
              <a:rPr lang="fr-FR" sz="3600" dirty="0"/>
              <a:t>des </a:t>
            </a:r>
            <a:r>
              <a:rPr lang="fr-FR" sz="3600" dirty="0" smtClean="0"/>
              <a:t>mers et des océans </a:t>
            </a:r>
            <a:r>
              <a:rPr lang="fr-FR" sz="3600" dirty="0"/>
              <a:t>? 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xmlns="" id="{0FA6932B-F2A9-7843-84A8-B44CAA839A9A}"/>
              </a:ext>
            </a:extLst>
          </p:cNvPr>
          <p:cNvCxnSpPr/>
          <p:nvPr/>
        </p:nvCxnSpPr>
        <p:spPr>
          <a:xfrm flipV="1">
            <a:off x="5509558" y="1577550"/>
            <a:ext cx="737937" cy="1251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4368930E-B8D6-DA48-B2C4-1A7554ABF9E4}"/>
              </a:ext>
            </a:extLst>
          </p:cNvPr>
          <p:cNvCxnSpPr>
            <a:cxnSpLocks/>
          </p:cNvCxnSpPr>
          <p:nvPr/>
        </p:nvCxnSpPr>
        <p:spPr>
          <a:xfrm>
            <a:off x="5550568" y="3783341"/>
            <a:ext cx="625642" cy="1130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67D20C0-E6B3-9547-A923-47E05C4984CE}"/>
              </a:ext>
            </a:extLst>
          </p:cNvPr>
          <p:cNvSpPr txBox="1"/>
          <p:nvPr/>
        </p:nvSpPr>
        <p:spPr>
          <a:xfrm>
            <a:off x="6545179" y="806116"/>
            <a:ext cx="57450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Les humains pourront vivre</a:t>
            </a:r>
          </a:p>
          <a:p>
            <a:r>
              <a:rPr lang="fr-FR" sz="3600" dirty="0"/>
              <a:t>comme aujourd’hui : en bord </a:t>
            </a:r>
          </a:p>
          <a:p>
            <a:r>
              <a:rPr lang="fr-FR" sz="3600" dirty="0"/>
              <a:t>de mer ou d’océan.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8D558AF-1DEA-E24D-8C33-7B577DD470A0}"/>
              </a:ext>
            </a:extLst>
          </p:cNvPr>
          <p:cNvSpPr txBox="1"/>
          <p:nvPr/>
        </p:nvSpPr>
        <p:spPr>
          <a:xfrm>
            <a:off x="6545178" y="3783341"/>
            <a:ext cx="58315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Les humains ne pourront plus </a:t>
            </a:r>
          </a:p>
          <a:p>
            <a:r>
              <a:rPr lang="fr-FR" sz="3600" dirty="0"/>
              <a:t>vivre comme aujourd’hui : </a:t>
            </a:r>
          </a:p>
          <a:p>
            <a:r>
              <a:rPr lang="fr-FR" sz="3600" dirty="0"/>
              <a:t>en bord de mer ou d’océan.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68D26D6C-A933-8B48-9778-F23D611DE6B2}"/>
              </a:ext>
            </a:extLst>
          </p:cNvPr>
          <p:cNvSpPr/>
          <p:nvPr/>
        </p:nvSpPr>
        <p:spPr>
          <a:xfrm>
            <a:off x="6432884" y="3783341"/>
            <a:ext cx="5759116" cy="1927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34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53032A3-1A82-7044-BBDF-FDBA62B7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COP 21 - mesures prises pour diminuer le réchauffement climatique</a:t>
            </a:r>
          </a:p>
        </p:txBody>
      </p:sp>
      <p:pic>
        <p:nvPicPr>
          <p:cNvPr id="4" name="Image 3" descr="Une image contenant photo, homme, bleu, signe&#10;&#10;Description générée automatiquement">
            <a:extLst>
              <a:ext uri="{FF2B5EF4-FFF2-40B4-BE49-F238E27FC236}">
                <a16:creationId xmlns:a16="http://schemas.microsoft.com/office/drawing/2014/main" xmlns="" id="{28DC9466-0E86-AD4C-BAAC-4DA023C0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4746724" cy="4746724"/>
          </a:xfrm>
          <a:prstGeom prst="rect">
            <a:avLst/>
          </a:prstGeom>
        </p:spPr>
      </p:pic>
      <p:pic>
        <p:nvPicPr>
          <p:cNvPr id="7" name="Image 6" descr="Une image contenant table, assis, bleu, alimentation&#10;&#10;Description générée automatiquement">
            <a:extLst>
              <a:ext uri="{FF2B5EF4-FFF2-40B4-BE49-F238E27FC236}">
                <a16:creationId xmlns:a16="http://schemas.microsoft.com/office/drawing/2014/main" xmlns="" id="{ED092302-9121-E94C-A256-28622C6D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76" y="2228103"/>
            <a:ext cx="4012950" cy="30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587381" y="940940"/>
            <a:ext cx="9130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L’objet techno-mystère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6E984C0-B5AA-1148-96C5-6A8A68E3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81871">
            <a:off x="7253623" y="2004041"/>
            <a:ext cx="2523127" cy="19042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97148AA-F29F-114D-8505-B2AB1A7B5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727" y="2040620"/>
            <a:ext cx="1480341" cy="24502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3DDC997-AFED-2846-9612-75F2490DF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901" y="2485977"/>
            <a:ext cx="2508544" cy="22298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20DB2D3-7C5B-3348-A385-4615204DA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390" y="4266082"/>
            <a:ext cx="4361287" cy="24486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79B22B3-C1E6-E04A-8165-5534348FE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273" y="487528"/>
            <a:ext cx="1656094" cy="33121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71CBFFF-86F8-F847-A67C-D99839666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68" y="2357171"/>
            <a:ext cx="2342206" cy="43575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DCAF681-0587-AD47-AB97-0ADE02584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423" y="4854762"/>
            <a:ext cx="2774473" cy="18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9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1DFDDC-E94A-4F3D-B530-4BE9632E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u="sng" dirty="0"/>
              <a:t>Quel objet de la vie courante dégage du gaz ?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2BA8B06E-5870-43E9-9A18-CB0C05980316}"/>
              </a:ext>
            </a:extLst>
          </p:cNvPr>
          <p:cNvGraphicFramePr>
            <a:graphicFrameLocks noGrp="1"/>
          </p:cNvGraphicFramePr>
          <p:nvPr/>
        </p:nvGraphicFramePr>
        <p:xfrm>
          <a:off x="3801977" y="3315849"/>
          <a:ext cx="7748336" cy="2996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084">
                  <a:extLst>
                    <a:ext uri="{9D8B030D-6E8A-4147-A177-3AD203B41FA5}">
                      <a16:colId xmlns:a16="http://schemas.microsoft.com/office/drawing/2014/main" xmlns="" val="3187338252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3757398893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1099151013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1349392762"/>
                    </a:ext>
                  </a:extLst>
                </a:gridCol>
              </a:tblGrid>
              <a:tr h="127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Matériaux qui le composent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Forme, taille et masse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Fonction/usage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Lieu où on l’utilise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extLst>
                  <a:ext uri="{0D108BD9-81ED-4DB2-BD59-A6C34878D82A}">
                    <a16:rowId xmlns:a16="http://schemas.microsoft.com/office/drawing/2014/main" xmlns="" val="3671032940"/>
                  </a:ext>
                </a:extLst>
              </a:tr>
              <a:tr h="127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>
                    <a:solidFill>
                      <a:srgbClr val="CFD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extLst>
                  <a:ext uri="{0D108BD9-81ED-4DB2-BD59-A6C34878D82A}">
                    <a16:rowId xmlns:a16="http://schemas.microsoft.com/office/drawing/2014/main" xmlns="" val="3230748558"/>
                  </a:ext>
                </a:extLst>
              </a:tr>
            </a:tbl>
          </a:graphicData>
        </a:graphic>
      </p:graphicFrame>
      <p:pic>
        <p:nvPicPr>
          <p:cNvPr id="6" name="Image 5" descr="Une image contenant personne, intérieur, homme, femme&#10;&#10;Description générée automatiquement">
            <a:extLst>
              <a:ext uri="{FF2B5EF4-FFF2-40B4-BE49-F238E27FC236}">
                <a16:creationId xmlns:a16="http://schemas.microsoft.com/office/drawing/2014/main" xmlns="" id="{CE6280B2-6B73-9E42-B73D-DD1AE8B8B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11" r="77602" b="47602"/>
          <a:stretch/>
        </p:blipFill>
        <p:spPr>
          <a:xfrm>
            <a:off x="503321" y="2855495"/>
            <a:ext cx="2304047" cy="1459832"/>
          </a:xfrm>
          <a:prstGeom prst="rect">
            <a:avLst/>
          </a:prstGeom>
        </p:spPr>
      </p:pic>
      <p:pic>
        <p:nvPicPr>
          <p:cNvPr id="8" name="Image 7" descr="Une image contenant assis, rouge, table, rose&#10;&#10;Description générée automatiquement">
            <a:extLst>
              <a:ext uri="{FF2B5EF4-FFF2-40B4-BE49-F238E27FC236}">
                <a16:creationId xmlns:a16="http://schemas.microsoft.com/office/drawing/2014/main" xmlns="" id="{DE20CF00-D97F-1E40-BBFA-80917013E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46" t="26620" r="21679" b="56313"/>
          <a:stretch/>
        </p:blipFill>
        <p:spPr>
          <a:xfrm>
            <a:off x="1443789" y="4566784"/>
            <a:ext cx="1437774" cy="14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1613414" y="718554"/>
            <a:ext cx="55203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Les enquêtes </a:t>
            </a:r>
          </a:p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de Dédé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4C7DF58-E82F-2342-AAF8-8792F981F9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60" y="1595717"/>
            <a:ext cx="2654273" cy="489508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7103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1DFDDC-E94A-4F3D-B530-4BE9632E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u="sng" dirty="0"/>
              <a:t>Quel objet de la vie courante dégage du gaz ?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2BA8B06E-5870-43E9-9A18-CB0C05980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772282"/>
              </p:ext>
            </p:extLst>
          </p:nvPr>
        </p:nvGraphicFramePr>
        <p:xfrm>
          <a:off x="3801977" y="3315849"/>
          <a:ext cx="7748336" cy="2721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084">
                  <a:extLst>
                    <a:ext uri="{9D8B030D-6E8A-4147-A177-3AD203B41FA5}">
                      <a16:colId xmlns:a16="http://schemas.microsoft.com/office/drawing/2014/main" xmlns="" val="3187338252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3757398893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1099151013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1349392762"/>
                    </a:ext>
                  </a:extLst>
                </a:gridCol>
              </a:tblGrid>
              <a:tr h="127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Matériaux qui le composent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Forme, taille et masse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Fonction/usage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Lieu où on l’utilise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extLst>
                  <a:ext uri="{0D108BD9-81ED-4DB2-BD59-A6C34878D82A}">
                    <a16:rowId xmlns:a16="http://schemas.microsoft.com/office/drawing/2014/main" xmlns="" val="3671032940"/>
                  </a:ext>
                </a:extLst>
              </a:tr>
              <a:tr h="127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Plastique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Métal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 contient de l’eau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>
                    <a:solidFill>
                      <a:srgbClr val="CFD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peu plus long que 20 cm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 pèse moins lourd qu’une bouteille d’eau</a:t>
                      </a: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 permet de se rafraichir.</a:t>
                      </a: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À la maison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peut le transporter</a:t>
                      </a:r>
                    </a:p>
                  </a:txBody>
                  <a:tcPr marL="36830" marR="36830" marT="36830" marB="36830"/>
                </a:tc>
                <a:extLst>
                  <a:ext uri="{0D108BD9-81ED-4DB2-BD59-A6C34878D82A}">
                    <a16:rowId xmlns:a16="http://schemas.microsoft.com/office/drawing/2014/main" xmlns="" val="3230748558"/>
                  </a:ext>
                </a:extLst>
              </a:tr>
            </a:tbl>
          </a:graphicData>
        </a:graphic>
      </p:graphicFrame>
      <p:pic>
        <p:nvPicPr>
          <p:cNvPr id="6" name="Image 5" descr="Une image contenant personne, intérieur, homme, femme&#10;&#10;Description générée automatiquement">
            <a:extLst>
              <a:ext uri="{FF2B5EF4-FFF2-40B4-BE49-F238E27FC236}">
                <a16:creationId xmlns:a16="http://schemas.microsoft.com/office/drawing/2014/main" xmlns="" id="{CE6280B2-6B73-9E42-B73D-DD1AE8B8B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11" r="77602" b="47602"/>
          <a:stretch/>
        </p:blipFill>
        <p:spPr>
          <a:xfrm>
            <a:off x="503321" y="2855495"/>
            <a:ext cx="2304047" cy="1459832"/>
          </a:xfrm>
          <a:prstGeom prst="rect">
            <a:avLst/>
          </a:prstGeom>
        </p:spPr>
      </p:pic>
      <p:pic>
        <p:nvPicPr>
          <p:cNvPr id="8" name="Image 7" descr="Une image contenant assis, rouge, table, rose&#10;&#10;Description générée automatiquement">
            <a:extLst>
              <a:ext uri="{FF2B5EF4-FFF2-40B4-BE49-F238E27FC236}">
                <a16:creationId xmlns:a16="http://schemas.microsoft.com/office/drawing/2014/main" xmlns="" id="{DE20CF00-D97F-1E40-BBFA-80917013E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46" t="26620" r="21679" b="56313"/>
          <a:stretch/>
        </p:blipFill>
        <p:spPr>
          <a:xfrm>
            <a:off x="1443789" y="4566784"/>
            <a:ext cx="1437774" cy="14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8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2A65AF-6842-4137-9E26-08B58FB7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Réponse  : l’objet techno-mystère est…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7034097-2A23-45F8-8018-728C57B17C5E}"/>
              </a:ext>
            </a:extLst>
          </p:cNvPr>
          <p:cNvSpPr txBox="1"/>
          <p:nvPr/>
        </p:nvSpPr>
        <p:spPr>
          <a:xfrm>
            <a:off x="4542381" y="1336745"/>
            <a:ext cx="351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Un brumisateur</a:t>
            </a:r>
          </a:p>
        </p:txBody>
      </p:sp>
      <p:pic>
        <p:nvPicPr>
          <p:cNvPr id="4" name="Image 3" descr="Une image contenant personne, intérieur, homme, femme&#10;&#10;Description générée automatiquement">
            <a:extLst>
              <a:ext uri="{FF2B5EF4-FFF2-40B4-BE49-F238E27FC236}">
                <a16:creationId xmlns:a16="http://schemas.microsoft.com/office/drawing/2014/main" xmlns="" id="{C4F1DBC2-3C8B-D243-88E3-4A029D8D8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31112" r="314" b="-326"/>
          <a:stretch/>
        </p:blipFill>
        <p:spPr>
          <a:xfrm>
            <a:off x="503321" y="2510117"/>
            <a:ext cx="7553138" cy="3496236"/>
          </a:xfrm>
          <a:prstGeom prst="rect">
            <a:avLst/>
          </a:prstGeom>
        </p:spPr>
      </p:pic>
      <p:pic>
        <p:nvPicPr>
          <p:cNvPr id="5" name="Image 4" descr="Une image contenant assis, rouge, table, rose&#10;&#10;Description générée automatiquement">
            <a:extLst>
              <a:ext uri="{FF2B5EF4-FFF2-40B4-BE49-F238E27FC236}">
                <a16:creationId xmlns:a16="http://schemas.microsoft.com/office/drawing/2014/main" xmlns="" id="{5C7265FB-0C93-FF47-9631-984555371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2" t="8791" r="14268" b="8789"/>
          <a:stretch/>
        </p:blipFill>
        <p:spPr>
          <a:xfrm>
            <a:off x="8616781" y="1336745"/>
            <a:ext cx="3288348" cy="5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A1A3A51-1628-784B-9992-E123D622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352" y="349083"/>
            <a:ext cx="9220200" cy="1325563"/>
          </a:xfrm>
        </p:spPr>
        <p:txBody>
          <a:bodyPr/>
          <a:lstStyle/>
          <a:p>
            <a:r>
              <a:rPr lang="fr-FR" dirty="0"/>
              <a:t>Il existe plusieurs types de brumisateurs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F51B227-624D-E44E-B524-4E0E9BDEB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583" y="1568800"/>
            <a:ext cx="4969042" cy="4351338"/>
          </a:xfrm>
        </p:spPr>
        <p:txBody>
          <a:bodyPr/>
          <a:lstStyle/>
          <a:p>
            <a:r>
              <a:rPr lang="fr-FR" dirty="0"/>
              <a:t>Ceux qui utilisent un gaz propulseur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40D6A371-B99A-8840-B4A4-366E94CF3224}"/>
              </a:ext>
            </a:extLst>
          </p:cNvPr>
          <p:cNvSpPr txBox="1">
            <a:spLocks/>
          </p:cNvSpPr>
          <p:nvPr/>
        </p:nvSpPr>
        <p:spPr>
          <a:xfrm>
            <a:off x="6268452" y="1568800"/>
            <a:ext cx="52979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Ceux qui n’utilisent pas de gaz propulseur</a:t>
            </a:r>
          </a:p>
        </p:txBody>
      </p:sp>
      <p:pic>
        <p:nvPicPr>
          <p:cNvPr id="5" name="Image 4" descr="Une image contenant personne, intérieur, homme, femme&#10;&#10;Description générée automatiquement">
            <a:extLst>
              <a:ext uri="{FF2B5EF4-FFF2-40B4-BE49-F238E27FC236}">
                <a16:creationId xmlns:a16="http://schemas.microsoft.com/office/drawing/2014/main" xmlns="" id="{1C515BFD-7CA4-334A-9E5D-4434B8ED7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" t="31112" r="65230" b="-326"/>
          <a:stretch/>
        </p:blipFill>
        <p:spPr>
          <a:xfrm>
            <a:off x="376990" y="2456329"/>
            <a:ext cx="2039913" cy="2707341"/>
          </a:xfrm>
          <a:prstGeom prst="rect">
            <a:avLst/>
          </a:prstGeom>
        </p:spPr>
      </p:pic>
      <p:pic>
        <p:nvPicPr>
          <p:cNvPr id="7" name="Image 6" descr="Une image contenant personne, intérieur, femme, habits&#10;&#10;Description générée automatiquement">
            <a:extLst>
              <a:ext uri="{FF2B5EF4-FFF2-40B4-BE49-F238E27FC236}">
                <a16:creationId xmlns:a16="http://schemas.microsoft.com/office/drawing/2014/main" xmlns="" id="{3276609A-0006-704C-B66E-BDE598BE9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" t="47909" r="62557" b="2091"/>
          <a:stretch/>
        </p:blipFill>
        <p:spPr>
          <a:xfrm>
            <a:off x="2711822" y="2456329"/>
            <a:ext cx="2710975" cy="2707342"/>
          </a:xfrm>
          <a:prstGeom prst="rect">
            <a:avLst/>
          </a:prstGeom>
        </p:spPr>
      </p:pic>
      <p:pic>
        <p:nvPicPr>
          <p:cNvPr id="8" name="Image 7" descr="Une image contenant assis, rouge, table, rose&#10;&#10;Description générée automatiquement">
            <a:extLst>
              <a:ext uri="{FF2B5EF4-FFF2-40B4-BE49-F238E27FC236}">
                <a16:creationId xmlns:a16="http://schemas.microsoft.com/office/drawing/2014/main" xmlns="" id="{136CE761-FF7A-5A43-8B03-107ADFFD85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2" t="8791" r="14268" b="8789"/>
          <a:stretch/>
        </p:blipFill>
        <p:spPr>
          <a:xfrm>
            <a:off x="6384760" y="2456329"/>
            <a:ext cx="2239779" cy="3463809"/>
          </a:xfrm>
          <a:prstGeom prst="rect">
            <a:avLst/>
          </a:prstGeom>
        </p:spPr>
      </p:pic>
      <p:pic>
        <p:nvPicPr>
          <p:cNvPr id="10" name="Image 9" descr="Une image contenant appareil, petit, table, bouteille&#10;&#10;Description générée automatiquement">
            <a:extLst>
              <a:ext uri="{FF2B5EF4-FFF2-40B4-BE49-F238E27FC236}">
                <a16:creationId xmlns:a16="http://schemas.microsoft.com/office/drawing/2014/main" xmlns="" id="{A3BEE19C-1C65-C349-8EBC-EB99AFA164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19" r="15500"/>
          <a:stretch/>
        </p:blipFill>
        <p:spPr>
          <a:xfrm>
            <a:off x="9269505" y="2456329"/>
            <a:ext cx="1918448" cy="35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-20200622-WA0000.mp4" descr="VID-20200622-WA0000.mp4">
            <a:hlinkClick r:id="" action="ppaction://media"/>
            <a:extLst>
              <a:ext uri="{FF2B5EF4-FFF2-40B4-BE49-F238E27FC236}">
                <a16:creationId xmlns="" xmlns:a16="http://schemas.microsoft.com/office/drawing/2014/main" id="{EC3A1997-2287-5445-BBE8-F1664A05A3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663252"/>
            <a:ext cx="10444567" cy="5744093"/>
          </a:xfrm>
        </p:spPr>
      </p:pic>
    </p:spTree>
    <p:extLst>
      <p:ext uri="{BB962C8B-B14F-4D97-AF65-F5344CB8AC3E}">
        <p14:creationId xmlns:p14="http://schemas.microsoft.com/office/powerpoint/2010/main" val="46165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B3B4C5-55D2-4D9B-ADA9-C87A7921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700"/>
            <a:ext cx="10515600" cy="771217"/>
          </a:xfrm>
        </p:spPr>
        <p:txBody>
          <a:bodyPr>
            <a:normAutofit/>
          </a:bodyPr>
          <a:lstStyle/>
          <a:p>
            <a:r>
              <a:rPr lang="fr-FR" sz="3200" dirty="0"/>
              <a:t>Qu’a-t-on appris aujourd’hui ?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880FDC27-6104-4EAA-B658-3DF9C335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917"/>
            <a:ext cx="10947556" cy="3075784"/>
          </a:xfrm>
        </p:spPr>
        <p:txBody>
          <a:bodyPr>
            <a:normAutofit/>
          </a:bodyPr>
          <a:lstStyle/>
          <a:p>
            <a:r>
              <a:rPr lang="fr-FR" sz="2400" dirty="0"/>
              <a:t>Les hommes vivent depuis longtemps en bord de mer ou </a:t>
            </a:r>
            <a:r>
              <a:rPr lang="fr-FR" sz="2400" dirty="0" smtClean="0"/>
              <a:t>d’océan. </a:t>
            </a:r>
            <a:endParaRPr lang="fr-FR" sz="2400" dirty="0"/>
          </a:p>
          <a:p>
            <a:r>
              <a:rPr lang="fr-FR" sz="2400" dirty="0"/>
              <a:t>Le réchauffement climatique lié à l’activité humaine a des répercussions : </a:t>
            </a:r>
          </a:p>
          <a:p>
            <a:pPr lvl="1"/>
            <a:r>
              <a:rPr lang="fr-FR" sz="2000" dirty="0"/>
              <a:t>Fonte des neiges aux pôles et sur les continents</a:t>
            </a:r>
          </a:p>
          <a:p>
            <a:pPr lvl="1"/>
            <a:r>
              <a:rPr lang="fr-FR" sz="2000" dirty="0"/>
              <a:t>Réchauffement de la température des océans</a:t>
            </a:r>
          </a:p>
          <a:p>
            <a:r>
              <a:rPr lang="fr-FR" sz="2400" dirty="0"/>
              <a:t>Ces répercussions ont un impact sur le niveau </a:t>
            </a:r>
            <a:r>
              <a:rPr lang="fr-FR" sz="2400" dirty="0" smtClean="0"/>
              <a:t>des mers et des </a:t>
            </a:r>
            <a:r>
              <a:rPr lang="fr-FR" sz="2400" dirty="0"/>
              <a:t>océans qui augmente.</a:t>
            </a:r>
          </a:p>
          <a:p>
            <a:r>
              <a:rPr lang="fr-FR" sz="2400" dirty="0"/>
              <a:t>Les humains devront modifier leur mode de vie : vivre plus éloigné des bords de mers ou océans. On les appelle les « réfugiés climatiques ». </a:t>
            </a:r>
          </a:p>
          <a:p>
            <a:pPr lvl="1"/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A1BB76D-3591-4B4F-8D7C-F29A22D61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968" y="391222"/>
            <a:ext cx="1649138" cy="197896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xmlns="" id="{ED0EBB65-68C5-4AA9-8A7F-D6DF7AD0C7FC}"/>
              </a:ext>
            </a:extLst>
          </p:cNvPr>
          <p:cNvSpPr txBox="1">
            <a:spLocks/>
          </p:cNvSpPr>
          <p:nvPr/>
        </p:nvSpPr>
        <p:spPr>
          <a:xfrm>
            <a:off x="838200" y="4042304"/>
            <a:ext cx="10515600" cy="771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Quelles compétences a-t-on utilisées ?</a:t>
            </a: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xmlns="" id="{58466FF0-DA4D-493B-9221-8AECDE59F2C1}"/>
              </a:ext>
            </a:extLst>
          </p:cNvPr>
          <p:cNvSpPr txBox="1">
            <a:spLocks/>
          </p:cNvSpPr>
          <p:nvPr/>
        </p:nvSpPr>
        <p:spPr>
          <a:xfrm>
            <a:off x="838200" y="4701121"/>
            <a:ext cx="10515600" cy="203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Réaliser une modélisation</a:t>
            </a:r>
          </a:p>
          <a:p>
            <a:r>
              <a:rPr lang="fr-FR" sz="2400" dirty="0"/>
              <a:t>Lire un graphique</a:t>
            </a:r>
          </a:p>
          <a:p>
            <a:r>
              <a:rPr lang="fr-FR" sz="2400" dirty="0"/>
              <a:t>Lire sur une droite graduée</a:t>
            </a:r>
          </a:p>
          <a:p>
            <a:r>
              <a:rPr lang="fr-FR" sz="2400" dirty="0"/>
              <a:t>Exploiter le résultat d’une expérience</a:t>
            </a:r>
          </a:p>
        </p:txBody>
      </p:sp>
    </p:spTree>
    <p:extLst>
      <p:ext uri="{BB962C8B-B14F-4D97-AF65-F5344CB8AC3E}">
        <p14:creationId xmlns:p14="http://schemas.microsoft.com/office/powerpoint/2010/main" val="203838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8D3B6F2-EBA5-4BA6-A237-60F0B0629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775"/>
            <a:ext cx="10515600" cy="5691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Dédé s’apprête à voyager avec ses parents. </a:t>
            </a:r>
          </a:p>
          <a:p>
            <a:pPr marL="0" indent="0">
              <a:buNone/>
            </a:pPr>
            <a:r>
              <a:rPr lang="fr-FR" sz="2400" dirty="0"/>
              <a:t>En cherchant dans des guides touristiques, Dédé lit qu’il y aura de nombreux « réfugiés climatiques » à cause du réchauffement climatique et de la montée des eaux des océans. 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						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			</a:t>
            </a:r>
          </a:p>
          <a:p>
            <a:pPr marL="0" indent="0">
              <a:buNone/>
            </a:pPr>
            <a:r>
              <a:rPr lang="fr-FR" sz="2400" dirty="0"/>
              <a:t>			</a:t>
            </a:r>
          </a:p>
          <a:p>
            <a:pPr marL="0" indent="0" algn="r">
              <a:buNone/>
            </a:pPr>
            <a:r>
              <a:rPr lang="fr-FR" sz="2400" dirty="0"/>
              <a:t>Nous allons l’aider à mener l’enquête.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904855A-F853-497F-8B32-E98F4489BD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" y="2782028"/>
            <a:ext cx="1741840" cy="297142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EF025D0D-5B62-4C3C-825A-60DC4F10E51F}"/>
              </a:ext>
            </a:extLst>
          </p:cNvPr>
          <p:cNvSpPr/>
          <p:nvPr/>
        </p:nvSpPr>
        <p:spPr>
          <a:xfrm>
            <a:off x="2481560" y="2782028"/>
            <a:ext cx="138224" cy="1169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894915A1-EF27-4527-8A07-D27C794FB4D8}"/>
              </a:ext>
            </a:extLst>
          </p:cNvPr>
          <p:cNvSpPr/>
          <p:nvPr/>
        </p:nvSpPr>
        <p:spPr>
          <a:xfrm>
            <a:off x="2984999" y="2782028"/>
            <a:ext cx="138224" cy="1594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A8955FB5-006B-4C2B-8923-1122BCE48663}"/>
              </a:ext>
            </a:extLst>
          </p:cNvPr>
          <p:cNvSpPr/>
          <p:nvPr/>
        </p:nvSpPr>
        <p:spPr>
          <a:xfrm>
            <a:off x="2619026" y="2473144"/>
            <a:ext cx="8803886" cy="252999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4BB8F38-F982-4DC8-A41D-7A9C851EE1DE}"/>
              </a:ext>
            </a:extLst>
          </p:cNvPr>
          <p:cNvSpPr txBox="1"/>
          <p:nvPr/>
        </p:nvSpPr>
        <p:spPr>
          <a:xfrm>
            <a:off x="3386728" y="3267532"/>
            <a:ext cx="8428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Pourquoi parle t-on de réchauffement climatique? </a:t>
            </a:r>
          </a:p>
          <a:p>
            <a:r>
              <a:rPr lang="fr-FR" sz="2400" dirty="0"/>
              <a:t>Quel est l’impact sur le niveau des eaux de la planète ? </a:t>
            </a:r>
          </a:p>
        </p:txBody>
      </p:sp>
    </p:spTree>
    <p:extLst>
      <p:ext uri="{BB962C8B-B14F-4D97-AF65-F5344CB8AC3E}">
        <p14:creationId xmlns:p14="http://schemas.microsoft.com/office/powerpoint/2010/main" val="88618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4258574" y="2967335"/>
            <a:ext cx="367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j’observe</a:t>
            </a:r>
          </a:p>
        </p:txBody>
      </p:sp>
      <p:pic>
        <p:nvPicPr>
          <p:cNvPr id="3" name="Graphique 2" descr="Cerveau dans une tête">
            <a:extLst>
              <a:ext uri="{FF2B5EF4-FFF2-40B4-BE49-F238E27FC236}">
                <a16:creationId xmlns:a16="http://schemas.microsoft.com/office/drawing/2014/main" xmlns="" id="{18FF5E8B-E864-0149-AB5A-4D3D43957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6321" y="1801922"/>
            <a:ext cx="2698359" cy="26983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914D044-48FE-3640-9D56-0B76C51B552F}"/>
              </a:ext>
            </a:extLst>
          </p:cNvPr>
          <p:cNvSpPr/>
          <p:nvPr/>
        </p:nvSpPr>
        <p:spPr>
          <a:xfrm>
            <a:off x="2906592" y="1078647"/>
            <a:ext cx="7761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029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ceber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3" y="2030164"/>
            <a:ext cx="6592129" cy="36893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6C17497-46EF-234C-99FB-E38EC4F8B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48" y="286259"/>
            <a:ext cx="2716625" cy="54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8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D2BA9FA-503B-034A-8F75-5CE490A4F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3" r="26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4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3461689" y="2967335"/>
            <a:ext cx="5268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je cherche 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BC86EF0-5E80-9E44-8E15-C48CAC866E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93493">
            <a:off x="8763529" y="2953946"/>
            <a:ext cx="1827911" cy="15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6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024E41-9E6B-1F47-BB67-02E729EF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Les différentes formes de recherche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36DF57B-AE02-884D-8E4F-F8680BA3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17720"/>
            <a:ext cx="3425609" cy="35776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59DC668-3845-5A43-8763-37ADDA25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169261"/>
            <a:ext cx="3433324" cy="227457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5FD5E9B-1DE9-1644-BF1C-EC4AA5BB6E91}"/>
              </a:ext>
            </a:extLst>
          </p:cNvPr>
          <p:cNvSpPr txBox="1"/>
          <p:nvPr/>
        </p:nvSpPr>
        <p:spPr>
          <a:xfrm>
            <a:off x="1196853" y="4164871"/>
            <a:ext cx="13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L’expérience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D1D6BCB-307F-1F41-AA33-BB3BBF61385A}"/>
              </a:ext>
            </a:extLst>
          </p:cNvPr>
          <p:cNvSpPr txBox="1"/>
          <p:nvPr/>
        </p:nvSpPr>
        <p:spPr>
          <a:xfrm>
            <a:off x="9328216" y="4130913"/>
            <a:ext cx="16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La modélisation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DE33C0A-0F61-054D-8A28-77C3B69CD73F}"/>
              </a:ext>
            </a:extLst>
          </p:cNvPr>
          <p:cNvSpPr txBox="1"/>
          <p:nvPr/>
        </p:nvSpPr>
        <p:spPr>
          <a:xfrm>
            <a:off x="4726822" y="4155096"/>
            <a:ext cx="275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La recherche documentaire</a:t>
            </a:r>
          </a:p>
        </p:txBody>
      </p:sp>
      <p:pic>
        <p:nvPicPr>
          <p:cNvPr id="9" name="Image 8" descr="Une image contenant intérieur, table, guichet, chaise&#10;&#10;Description générée automatiquement">
            <a:extLst>
              <a:ext uri="{FF2B5EF4-FFF2-40B4-BE49-F238E27FC236}">
                <a16:creationId xmlns:a16="http://schemas.microsoft.com/office/drawing/2014/main" xmlns="" id="{B5A42B80-EA1B-3A46-A205-22FF8BAB39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4" r="-1"/>
          <a:stretch/>
        </p:blipFill>
        <p:spPr>
          <a:xfrm>
            <a:off x="8404784" y="836822"/>
            <a:ext cx="3606142" cy="27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8EDF8F8354A40B8334D4575BDC3DC" ma:contentTypeVersion="2" ma:contentTypeDescription="Crée un document." ma:contentTypeScope="" ma:versionID="f097b162fc23004537122316422d5c46">
  <xsd:schema xmlns:xsd="http://www.w3.org/2001/XMLSchema" xmlns:xs="http://www.w3.org/2001/XMLSchema" xmlns:p="http://schemas.microsoft.com/office/2006/metadata/properties" xmlns:ns2="5584e54d-afc8-4276-8e65-705805151b4c" targetNamespace="http://schemas.microsoft.com/office/2006/metadata/properties" ma:root="true" ma:fieldsID="daa7e7643b9cb15da3fcb6df098e1705" ns2:_="">
    <xsd:import namespace="5584e54d-afc8-4276-8e65-705805151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4e54d-afc8-4276-8e65-705805151b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8826DE-4C75-4589-878E-D911A3393F1C}"/>
</file>

<file path=customXml/itemProps2.xml><?xml version="1.0" encoding="utf-8"?>
<ds:datastoreItem xmlns:ds="http://schemas.openxmlformats.org/officeDocument/2006/customXml" ds:itemID="{41EEA77A-F14F-4E3D-A991-DDF93A33D5A6}"/>
</file>

<file path=customXml/itemProps3.xml><?xml version="1.0" encoding="utf-8"?>
<ds:datastoreItem xmlns:ds="http://schemas.openxmlformats.org/officeDocument/2006/customXml" ds:itemID="{A857F0DE-3EA0-4E2D-8E74-D0E91B6313C0}"/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592</Words>
  <Application>Microsoft Macintosh PowerPoint</Application>
  <PresentationFormat>Personnalisé</PresentationFormat>
  <Paragraphs>124</Paragraphs>
  <Slides>34</Slides>
  <Notes>13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différentes formes de recherche</vt:lpstr>
      <vt:lpstr>Première modélisation</vt:lpstr>
      <vt:lpstr>Première modélisation</vt:lpstr>
      <vt:lpstr>Présentation PowerPoint</vt:lpstr>
      <vt:lpstr>Présentation PowerPoint</vt:lpstr>
      <vt:lpstr>Présentation PowerPoint</vt:lpstr>
      <vt:lpstr>Les différentes formes de recherche</vt:lpstr>
      <vt:lpstr>Deuxième modélisation</vt:lpstr>
      <vt:lpstr>Deuxième modélisation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COP 21 - mesures prises pour diminuer le réchauffement climatique</vt:lpstr>
      <vt:lpstr>Présentation PowerPoint</vt:lpstr>
      <vt:lpstr>Quel objet de la vie courante dégage du gaz ?</vt:lpstr>
      <vt:lpstr>Quel objet de la vie courante dégage du gaz ?</vt:lpstr>
      <vt:lpstr>Réponse  : l’objet techno-mystère est…</vt:lpstr>
      <vt:lpstr>Il existe plusieurs types de brumisateurs</vt:lpstr>
      <vt:lpstr>Présentation PowerPoint</vt:lpstr>
      <vt:lpstr>Qu’a-t-on appris aujourd’hui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 BREMONT</dc:creator>
  <cp:lastModifiedBy>Caroline Moreau-Fauvarque</cp:lastModifiedBy>
  <cp:revision>27</cp:revision>
  <dcterms:created xsi:type="dcterms:W3CDTF">2020-06-28T17:16:43Z</dcterms:created>
  <dcterms:modified xsi:type="dcterms:W3CDTF">2020-07-24T09:18:39Z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0x0101008B38EDF8F8354A40B8334D4575BDC3DC</vt:lpwstr>
  </property>
</Properties>
</file>