
<file path=[Content_Types].xml><?xml version="1.0" encoding="utf-8"?>
<Types xmlns="http://schemas.openxmlformats.org/package/2006/content-types">
  <Default Extension="svg" ContentType="image/svg+xml"/>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unknown"/>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slides/slide2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70" r:id="rId2"/>
    <p:sldId id="275" r:id="rId3"/>
    <p:sldId id="282" r:id="rId4"/>
    <p:sldId id="266" r:id="rId5"/>
    <p:sldId id="371" r:id="rId6"/>
    <p:sldId id="314" r:id="rId7"/>
    <p:sldId id="256" r:id="rId8"/>
    <p:sldId id="272" r:id="rId9"/>
    <p:sldId id="267" r:id="rId10"/>
    <p:sldId id="315" r:id="rId11"/>
    <p:sldId id="320" r:id="rId12"/>
    <p:sldId id="316" r:id="rId13"/>
    <p:sldId id="324" r:id="rId14"/>
    <p:sldId id="322" r:id="rId15"/>
    <p:sldId id="313" r:id="rId16"/>
    <p:sldId id="323" r:id="rId17"/>
    <p:sldId id="268" r:id="rId18"/>
    <p:sldId id="286" r:id="rId19"/>
    <p:sldId id="325" r:id="rId20"/>
    <p:sldId id="276" r:id="rId21"/>
    <p:sldId id="368" r:id="rId22"/>
    <p:sldId id="301" r:id="rId23"/>
    <p:sldId id="303" r:id="rId24"/>
    <p:sldId id="309"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234" autoAdjust="0"/>
  </p:normalViewPr>
  <p:slideViewPr>
    <p:cSldViewPr snapToGrid="0" snapToObjects="1">
      <p:cViewPr>
        <p:scale>
          <a:sx n="85" d="100"/>
          <a:sy n="85" d="100"/>
        </p:scale>
        <p:origin x="88" y="4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 Type="http://schemas.openxmlformats.org/officeDocument/2006/relationships/slide" Target="slides/slide2.xml"/><Relationship Id="rId34" Type="http://schemas.openxmlformats.org/officeDocument/2006/relationships/customXml" Target="../customXml/item3.xml"/><Relationship Id="rId25" Type="http://schemas.openxmlformats.org/officeDocument/2006/relationships/slide" Target="slides/slide24.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33" Type="http://schemas.openxmlformats.org/officeDocument/2006/relationships/customXml" Target="../customXml/item2.xml"/><Relationship Id="rId20" Type="http://schemas.openxmlformats.org/officeDocument/2006/relationships/slide" Target="slides/slide19.xml"/><Relationship Id="rId29" Type="http://schemas.openxmlformats.org/officeDocument/2006/relationships/viewProps" Target="viewProps.xml"/><Relationship Id="rId16" Type="http://schemas.openxmlformats.org/officeDocument/2006/relationships/slide" Target="slides/slide15.xml"/><Relationship Id="rId2" Type="http://schemas.openxmlformats.org/officeDocument/2006/relationships/slide" Target="slides/slide1.xml"/><Relationship Id="rId24" Type="http://schemas.openxmlformats.org/officeDocument/2006/relationships/slide" Target="slides/slide23.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32" Type="http://schemas.openxmlformats.org/officeDocument/2006/relationships/customXml" Target="../customXml/item1.xml"/><Relationship Id="rId23" Type="http://schemas.openxmlformats.org/officeDocument/2006/relationships/slide" Target="slides/slide22.xml"/><Relationship Id="rId28" Type="http://schemas.openxmlformats.org/officeDocument/2006/relationships/presProps" Target="presProps.xml"/><Relationship Id="rId15" Type="http://schemas.openxmlformats.org/officeDocument/2006/relationships/slide" Target="slides/slide14.xml"/><Relationship Id="rId5" Type="http://schemas.openxmlformats.org/officeDocument/2006/relationships/slide" Target="slides/slide4.xml"/><Relationship Id="rId3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9" Type="http://schemas.openxmlformats.org/officeDocument/2006/relationships/slide" Target="slides/slide8.xml"/><Relationship Id="rId22" Type="http://schemas.openxmlformats.org/officeDocument/2006/relationships/slide" Target="slides/slide21.xml"/><Relationship Id="rId27" Type="http://schemas.openxmlformats.org/officeDocument/2006/relationships/printerSettings" Target="printerSettings/printerSettings1.bin"/><Relationship Id="rId30" Type="http://schemas.openxmlformats.org/officeDocument/2006/relationships/theme" Target="theme/theme1.xml"/><Relationship Id="rId14" Type="http://schemas.openxmlformats.org/officeDocument/2006/relationships/slide" Target="slides/slide13.xml"/><Relationship Id="rId4" Type="http://schemas.openxmlformats.org/officeDocument/2006/relationships/slide" Target="slides/slide3.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CD8A4-740F-014A-92D2-5C598D18E9FE}"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fr-FR"/>
        </a:p>
      </dgm:t>
    </dgm:pt>
    <dgm:pt modelId="{8191357B-91D1-B64B-9C9B-171AA166D67E}">
      <dgm:prSet phldrT="[Texte]"/>
      <dgm:spPr/>
      <dgm:t>
        <a:bodyPr/>
        <a:lstStyle/>
        <a:p>
          <a:r>
            <a:rPr lang="fr-FR" dirty="0"/>
            <a:t>a</a:t>
          </a:r>
        </a:p>
      </dgm:t>
    </dgm:pt>
    <dgm:pt modelId="{CD6DF310-3244-8D40-BC4A-A06C47A26FB6}" type="parTrans" cxnId="{9F26DE20-7DFC-DD47-AE91-9D377DA62329}">
      <dgm:prSet/>
      <dgm:spPr/>
      <dgm:t>
        <a:bodyPr/>
        <a:lstStyle/>
        <a:p>
          <a:endParaRPr lang="fr-FR"/>
        </a:p>
      </dgm:t>
    </dgm:pt>
    <dgm:pt modelId="{D0327E9F-54EB-594F-94DE-734236F2658D}" type="sibTrans" cxnId="{9F26DE20-7DFC-DD47-AE91-9D377DA62329}">
      <dgm:prSet/>
      <dgm:spPr/>
      <dgm:t>
        <a:bodyPr/>
        <a:lstStyle/>
        <a:p>
          <a:endParaRPr lang="fr-FR"/>
        </a:p>
      </dgm:t>
    </dgm:pt>
    <dgm:pt modelId="{5E1C383A-FBA4-4F40-987A-048B2F869F13}">
      <dgm:prSet phldrT="[Texte]"/>
      <dgm:spPr/>
      <dgm:t>
        <a:bodyPr/>
        <a:lstStyle/>
        <a:p>
          <a:pPr>
            <a:buNone/>
          </a:pPr>
          <a:r>
            <a:rPr lang="fr-FR" dirty="0"/>
            <a:t>Les courants marins sont dus à la dérive des continents.</a:t>
          </a:r>
        </a:p>
      </dgm:t>
    </dgm:pt>
    <dgm:pt modelId="{09AA926A-3FC7-9E4E-8C31-771467C5C5BA}" type="parTrans" cxnId="{72D01585-DFDE-AB47-90F5-D02B3DB85BF3}">
      <dgm:prSet/>
      <dgm:spPr/>
      <dgm:t>
        <a:bodyPr/>
        <a:lstStyle/>
        <a:p>
          <a:endParaRPr lang="fr-FR"/>
        </a:p>
      </dgm:t>
    </dgm:pt>
    <dgm:pt modelId="{61F06CE7-290B-4B4F-B80A-2EB1577DD41B}" type="sibTrans" cxnId="{72D01585-DFDE-AB47-90F5-D02B3DB85BF3}">
      <dgm:prSet/>
      <dgm:spPr/>
      <dgm:t>
        <a:bodyPr/>
        <a:lstStyle/>
        <a:p>
          <a:endParaRPr lang="fr-FR"/>
        </a:p>
      </dgm:t>
    </dgm:pt>
    <dgm:pt modelId="{532E4E72-7C4A-8C47-8186-3D672EEF2C0B}">
      <dgm:prSet phldrT="[Texte]"/>
      <dgm:spPr/>
      <dgm:t>
        <a:bodyPr/>
        <a:lstStyle/>
        <a:p>
          <a:r>
            <a:rPr lang="fr-FR" dirty="0"/>
            <a:t>b</a:t>
          </a:r>
        </a:p>
      </dgm:t>
    </dgm:pt>
    <dgm:pt modelId="{5309B061-981A-9A4B-938E-920A710ADE6C}" type="parTrans" cxnId="{893D0CB5-C87D-9842-8B5B-5935B932C572}">
      <dgm:prSet/>
      <dgm:spPr/>
      <dgm:t>
        <a:bodyPr/>
        <a:lstStyle/>
        <a:p>
          <a:endParaRPr lang="fr-FR"/>
        </a:p>
      </dgm:t>
    </dgm:pt>
    <dgm:pt modelId="{7080FEF8-6A33-DA4A-A56C-11F03D021F00}" type="sibTrans" cxnId="{893D0CB5-C87D-9842-8B5B-5935B932C572}">
      <dgm:prSet/>
      <dgm:spPr/>
      <dgm:t>
        <a:bodyPr/>
        <a:lstStyle/>
        <a:p>
          <a:endParaRPr lang="fr-FR"/>
        </a:p>
      </dgm:t>
    </dgm:pt>
    <dgm:pt modelId="{C3B799D0-0D32-EF42-A31D-AC251252F503}">
      <dgm:prSet phldrT="[Texte]"/>
      <dgm:spPr/>
      <dgm:t>
        <a:bodyPr/>
        <a:lstStyle/>
        <a:p>
          <a:pPr>
            <a:buNone/>
          </a:pPr>
          <a:r>
            <a:rPr lang="fr-FR" dirty="0"/>
            <a:t>Les courants marins sont chauds en surface et froids en profondeur. </a:t>
          </a:r>
        </a:p>
      </dgm:t>
    </dgm:pt>
    <dgm:pt modelId="{AC37481A-AF90-E145-B84C-1FDACC9B7F96}" type="parTrans" cxnId="{5180A786-8855-0543-90BD-DC972B229E8B}">
      <dgm:prSet/>
      <dgm:spPr/>
      <dgm:t>
        <a:bodyPr/>
        <a:lstStyle/>
        <a:p>
          <a:endParaRPr lang="fr-FR"/>
        </a:p>
      </dgm:t>
    </dgm:pt>
    <dgm:pt modelId="{B30E906C-B8FF-E440-BC2B-48E4E77B98E3}" type="sibTrans" cxnId="{5180A786-8855-0543-90BD-DC972B229E8B}">
      <dgm:prSet/>
      <dgm:spPr/>
      <dgm:t>
        <a:bodyPr/>
        <a:lstStyle/>
        <a:p>
          <a:endParaRPr lang="fr-FR"/>
        </a:p>
      </dgm:t>
    </dgm:pt>
    <dgm:pt modelId="{263A9C3B-2290-4FAF-B9D5-7D386E3A0834}">
      <dgm:prSet/>
      <dgm:spPr/>
      <dgm:t>
        <a:bodyPr/>
        <a:lstStyle/>
        <a:p>
          <a:pPr>
            <a:buNone/>
          </a:pPr>
          <a:r>
            <a:rPr lang="fr-FR" dirty="0"/>
            <a:t>La circulation des courants </a:t>
          </a:r>
          <a:r>
            <a:rPr lang="fr-FR" dirty="0" smtClean="0"/>
            <a:t>marins </a:t>
          </a:r>
          <a:r>
            <a:rPr lang="fr-FR" dirty="0"/>
            <a:t>est due aux différences de température et de salinité.</a:t>
          </a:r>
        </a:p>
      </dgm:t>
    </dgm:pt>
    <dgm:pt modelId="{C10D2D9D-821F-4598-8562-DAADC5E93392}" type="parTrans" cxnId="{B1070F91-56F1-438D-B818-ED91DBCEC8EC}">
      <dgm:prSet/>
      <dgm:spPr/>
      <dgm:t>
        <a:bodyPr/>
        <a:lstStyle/>
        <a:p>
          <a:endParaRPr lang="fr-FR"/>
        </a:p>
      </dgm:t>
    </dgm:pt>
    <dgm:pt modelId="{830920D5-0D6C-4EF4-851F-9834DEE60B98}" type="sibTrans" cxnId="{B1070F91-56F1-438D-B818-ED91DBCEC8EC}">
      <dgm:prSet/>
      <dgm:spPr/>
      <dgm:t>
        <a:bodyPr/>
        <a:lstStyle/>
        <a:p>
          <a:endParaRPr lang="fr-FR"/>
        </a:p>
      </dgm:t>
    </dgm:pt>
    <dgm:pt modelId="{B2E57665-CE7B-41E7-8BF0-C767BAD1A564}">
      <dgm:prSet/>
      <dgm:spPr/>
      <dgm:t>
        <a:bodyPr/>
        <a:lstStyle/>
        <a:p>
          <a:r>
            <a:rPr lang="fr-FR" dirty="0"/>
            <a:t>c</a:t>
          </a:r>
        </a:p>
      </dgm:t>
    </dgm:pt>
    <dgm:pt modelId="{2D6F2BFB-C012-48AB-B70D-2BC597ADD83F}" type="parTrans" cxnId="{CF062518-0DC5-4D4E-A94C-AE7762A515D3}">
      <dgm:prSet/>
      <dgm:spPr/>
      <dgm:t>
        <a:bodyPr/>
        <a:lstStyle/>
        <a:p>
          <a:endParaRPr lang="fr-FR"/>
        </a:p>
      </dgm:t>
    </dgm:pt>
    <dgm:pt modelId="{0412877B-0D43-4FD2-A82F-3C389FA34B8A}" type="sibTrans" cxnId="{CF062518-0DC5-4D4E-A94C-AE7762A515D3}">
      <dgm:prSet/>
      <dgm:spPr/>
      <dgm:t>
        <a:bodyPr/>
        <a:lstStyle/>
        <a:p>
          <a:endParaRPr lang="fr-FR"/>
        </a:p>
      </dgm:t>
    </dgm:pt>
    <dgm:pt modelId="{FEA42B64-D77C-4F97-A132-4E51587C1AA0}">
      <dgm:prSet/>
      <dgm:spPr/>
      <dgm:t>
        <a:bodyPr/>
        <a:lstStyle/>
        <a:p>
          <a:r>
            <a:rPr lang="fr-FR" dirty="0"/>
            <a:t>d</a:t>
          </a:r>
        </a:p>
      </dgm:t>
    </dgm:pt>
    <dgm:pt modelId="{0C07B6A3-655D-4B72-8B4A-0E9BF7836183}" type="parTrans" cxnId="{8CBA1D48-8310-4E3D-A1E6-F98E68DEB55D}">
      <dgm:prSet/>
      <dgm:spPr/>
      <dgm:t>
        <a:bodyPr/>
        <a:lstStyle/>
        <a:p>
          <a:endParaRPr lang="fr-FR"/>
        </a:p>
      </dgm:t>
    </dgm:pt>
    <dgm:pt modelId="{9CD59955-51AA-40B4-983C-493E96194C6B}" type="sibTrans" cxnId="{8CBA1D48-8310-4E3D-A1E6-F98E68DEB55D}">
      <dgm:prSet/>
      <dgm:spPr/>
      <dgm:t>
        <a:bodyPr/>
        <a:lstStyle/>
        <a:p>
          <a:endParaRPr lang="fr-FR"/>
        </a:p>
      </dgm:t>
    </dgm:pt>
    <dgm:pt modelId="{3C239603-3085-47AC-B3DE-D02A74A64CDC}">
      <dgm:prSet/>
      <dgm:spPr/>
      <dgm:t>
        <a:bodyPr/>
        <a:lstStyle/>
        <a:p>
          <a:pPr>
            <a:buNone/>
          </a:pPr>
          <a:r>
            <a:rPr lang="fr-FR" dirty="0"/>
            <a:t>Le Gulf Stream est un des courants marins les plus puissants.</a:t>
          </a:r>
        </a:p>
      </dgm:t>
    </dgm:pt>
    <dgm:pt modelId="{50A13CDE-1C7D-4F4C-939E-4C9A26FBAF8F}" type="parTrans" cxnId="{E918CAA8-16FA-4FB4-9DF0-7EC2AD426961}">
      <dgm:prSet/>
      <dgm:spPr/>
      <dgm:t>
        <a:bodyPr/>
        <a:lstStyle/>
        <a:p>
          <a:endParaRPr lang="fr-FR"/>
        </a:p>
      </dgm:t>
    </dgm:pt>
    <dgm:pt modelId="{FC28BB34-0199-4620-810A-7D3D87D085AE}" type="sibTrans" cxnId="{E918CAA8-16FA-4FB4-9DF0-7EC2AD426961}">
      <dgm:prSet/>
      <dgm:spPr/>
      <dgm:t>
        <a:bodyPr/>
        <a:lstStyle/>
        <a:p>
          <a:endParaRPr lang="fr-FR"/>
        </a:p>
      </dgm:t>
    </dgm:pt>
    <dgm:pt modelId="{879DF58D-764B-0D4B-AB53-85975EF7E87E}" type="pres">
      <dgm:prSet presAssocID="{F9CCD8A4-740F-014A-92D2-5C598D18E9FE}" presName="Name0" presStyleCnt="0">
        <dgm:presLayoutVars>
          <dgm:dir/>
          <dgm:animLvl val="lvl"/>
          <dgm:resizeHandles val="exact"/>
        </dgm:presLayoutVars>
      </dgm:prSet>
      <dgm:spPr/>
      <dgm:t>
        <a:bodyPr/>
        <a:lstStyle/>
        <a:p>
          <a:endParaRPr lang="fr-FR"/>
        </a:p>
      </dgm:t>
    </dgm:pt>
    <dgm:pt modelId="{3EDDCD1E-5D33-5F40-89C3-EE9A9770F77C}" type="pres">
      <dgm:prSet presAssocID="{8191357B-91D1-B64B-9C9B-171AA166D67E}" presName="linNode" presStyleCnt="0"/>
      <dgm:spPr/>
    </dgm:pt>
    <dgm:pt modelId="{AEE317A2-C7A3-AB41-BA57-0F39A0287571}" type="pres">
      <dgm:prSet presAssocID="{8191357B-91D1-B64B-9C9B-171AA166D67E}" presName="parentText" presStyleLbl="node1" presStyleIdx="0" presStyleCnt="4" custScaleX="53089" custScaleY="18136">
        <dgm:presLayoutVars>
          <dgm:chMax val="1"/>
          <dgm:bulletEnabled val="1"/>
        </dgm:presLayoutVars>
      </dgm:prSet>
      <dgm:spPr/>
      <dgm:t>
        <a:bodyPr/>
        <a:lstStyle/>
        <a:p>
          <a:endParaRPr lang="fr-FR"/>
        </a:p>
      </dgm:t>
    </dgm:pt>
    <dgm:pt modelId="{95C4B89E-F36E-1941-A783-E12B4DA914C5}" type="pres">
      <dgm:prSet presAssocID="{8191357B-91D1-B64B-9C9B-171AA166D67E}" presName="descendantText" presStyleLbl="alignAccFollowNode1" presStyleIdx="0" presStyleCnt="4" custScaleY="23080">
        <dgm:presLayoutVars>
          <dgm:bulletEnabled val="1"/>
        </dgm:presLayoutVars>
      </dgm:prSet>
      <dgm:spPr/>
      <dgm:t>
        <a:bodyPr/>
        <a:lstStyle/>
        <a:p>
          <a:endParaRPr lang="fr-FR"/>
        </a:p>
      </dgm:t>
    </dgm:pt>
    <dgm:pt modelId="{59415E11-1097-2C44-9911-FA903761F023}" type="pres">
      <dgm:prSet presAssocID="{D0327E9F-54EB-594F-94DE-734236F2658D}" presName="sp" presStyleCnt="0"/>
      <dgm:spPr/>
    </dgm:pt>
    <dgm:pt modelId="{166AAE60-DF1F-5844-A6DE-4C25460E92D4}" type="pres">
      <dgm:prSet presAssocID="{532E4E72-7C4A-8C47-8186-3D672EEF2C0B}" presName="linNode" presStyleCnt="0"/>
      <dgm:spPr/>
    </dgm:pt>
    <dgm:pt modelId="{217C623E-2319-274F-880D-9EB74C23E0B9}" type="pres">
      <dgm:prSet presAssocID="{532E4E72-7C4A-8C47-8186-3D672EEF2C0B}" presName="parentText" presStyleLbl="node1" presStyleIdx="1" presStyleCnt="4" custScaleX="53089" custScaleY="16495">
        <dgm:presLayoutVars>
          <dgm:chMax val="1"/>
          <dgm:bulletEnabled val="1"/>
        </dgm:presLayoutVars>
      </dgm:prSet>
      <dgm:spPr/>
      <dgm:t>
        <a:bodyPr/>
        <a:lstStyle/>
        <a:p>
          <a:endParaRPr lang="fr-FR"/>
        </a:p>
      </dgm:t>
    </dgm:pt>
    <dgm:pt modelId="{78F567B7-E58A-8E4A-8535-12C019E2D6DD}" type="pres">
      <dgm:prSet presAssocID="{532E4E72-7C4A-8C47-8186-3D672EEF2C0B}" presName="descendantText" presStyleLbl="alignAccFollowNode1" presStyleIdx="1" presStyleCnt="4" custScaleY="19799">
        <dgm:presLayoutVars>
          <dgm:bulletEnabled val="1"/>
        </dgm:presLayoutVars>
      </dgm:prSet>
      <dgm:spPr/>
      <dgm:t>
        <a:bodyPr/>
        <a:lstStyle/>
        <a:p>
          <a:endParaRPr lang="fr-FR"/>
        </a:p>
      </dgm:t>
    </dgm:pt>
    <dgm:pt modelId="{41488BCA-CF86-4818-820B-E8662020D93F}" type="pres">
      <dgm:prSet presAssocID="{7080FEF8-6A33-DA4A-A56C-11F03D021F00}" presName="sp" presStyleCnt="0"/>
      <dgm:spPr/>
    </dgm:pt>
    <dgm:pt modelId="{C85CC2B5-731A-4375-B582-D95AB3944073}" type="pres">
      <dgm:prSet presAssocID="{B2E57665-CE7B-41E7-8BF0-C767BAD1A564}" presName="linNode" presStyleCnt="0"/>
      <dgm:spPr/>
    </dgm:pt>
    <dgm:pt modelId="{6AEDECFA-B246-4259-87DB-BA994BCD6896}" type="pres">
      <dgm:prSet presAssocID="{B2E57665-CE7B-41E7-8BF0-C767BAD1A564}" presName="parentText" presStyleLbl="node1" presStyleIdx="2" presStyleCnt="4" custScaleX="54233" custScaleY="17733">
        <dgm:presLayoutVars>
          <dgm:chMax val="1"/>
          <dgm:bulletEnabled val="1"/>
        </dgm:presLayoutVars>
      </dgm:prSet>
      <dgm:spPr/>
      <dgm:t>
        <a:bodyPr/>
        <a:lstStyle/>
        <a:p>
          <a:endParaRPr lang="fr-FR"/>
        </a:p>
      </dgm:t>
    </dgm:pt>
    <dgm:pt modelId="{1FDF52D7-FC6B-466D-803F-89D6C97BB2FB}" type="pres">
      <dgm:prSet presAssocID="{B2E57665-CE7B-41E7-8BF0-C767BAD1A564}" presName="descendantText" presStyleLbl="alignAccFollowNode1" presStyleIdx="2" presStyleCnt="4" custScaleX="99715" custScaleY="20244">
        <dgm:presLayoutVars>
          <dgm:bulletEnabled val="1"/>
        </dgm:presLayoutVars>
      </dgm:prSet>
      <dgm:spPr/>
      <dgm:t>
        <a:bodyPr/>
        <a:lstStyle/>
        <a:p>
          <a:endParaRPr lang="fr-FR"/>
        </a:p>
      </dgm:t>
    </dgm:pt>
    <dgm:pt modelId="{3B23D74E-321F-4C55-AA78-46C48F14F018}" type="pres">
      <dgm:prSet presAssocID="{0412877B-0D43-4FD2-A82F-3C389FA34B8A}" presName="sp" presStyleCnt="0"/>
      <dgm:spPr/>
    </dgm:pt>
    <dgm:pt modelId="{00A6DDCB-50FD-4683-AC5D-D81127E13F73}" type="pres">
      <dgm:prSet presAssocID="{FEA42B64-D77C-4F97-A132-4E51587C1AA0}" presName="linNode" presStyleCnt="0"/>
      <dgm:spPr/>
    </dgm:pt>
    <dgm:pt modelId="{BB3B3025-B7E6-4BDF-AD91-DE6C69B4220E}" type="pres">
      <dgm:prSet presAssocID="{FEA42B64-D77C-4F97-A132-4E51587C1AA0}" presName="parentText" presStyleLbl="node1" presStyleIdx="3" presStyleCnt="4" custScaleX="54219" custScaleY="16950">
        <dgm:presLayoutVars>
          <dgm:chMax val="1"/>
          <dgm:bulletEnabled val="1"/>
        </dgm:presLayoutVars>
      </dgm:prSet>
      <dgm:spPr/>
      <dgm:t>
        <a:bodyPr/>
        <a:lstStyle/>
        <a:p>
          <a:endParaRPr lang="fr-FR"/>
        </a:p>
      </dgm:t>
    </dgm:pt>
    <dgm:pt modelId="{1323F43D-2879-456C-A821-63E5F4F51FCD}" type="pres">
      <dgm:prSet presAssocID="{FEA42B64-D77C-4F97-A132-4E51587C1AA0}" presName="descendantText" presStyleLbl="alignAccFollowNode1" presStyleIdx="3" presStyleCnt="4" custScaleY="19959">
        <dgm:presLayoutVars>
          <dgm:bulletEnabled val="1"/>
        </dgm:presLayoutVars>
      </dgm:prSet>
      <dgm:spPr/>
      <dgm:t>
        <a:bodyPr/>
        <a:lstStyle/>
        <a:p>
          <a:endParaRPr lang="fr-FR"/>
        </a:p>
      </dgm:t>
    </dgm:pt>
  </dgm:ptLst>
  <dgm:cxnLst>
    <dgm:cxn modelId="{13754F0F-2674-4FB7-B3C0-F0DDB8041BE4}" type="presOf" srcId="{3C239603-3085-47AC-B3DE-D02A74A64CDC}" destId="{1323F43D-2879-456C-A821-63E5F4F51FCD}" srcOrd="0" destOrd="0" presId="urn:microsoft.com/office/officeart/2005/8/layout/vList5"/>
    <dgm:cxn modelId="{81B3ED67-5639-4AE8-9AFD-6901686D41C5}" type="presOf" srcId="{B2E57665-CE7B-41E7-8BF0-C767BAD1A564}" destId="{6AEDECFA-B246-4259-87DB-BA994BCD6896}" srcOrd="0" destOrd="0" presId="urn:microsoft.com/office/officeart/2005/8/layout/vList5"/>
    <dgm:cxn modelId="{5180A786-8855-0543-90BD-DC972B229E8B}" srcId="{532E4E72-7C4A-8C47-8186-3D672EEF2C0B}" destId="{C3B799D0-0D32-EF42-A31D-AC251252F503}" srcOrd="0" destOrd="0" parTransId="{AC37481A-AF90-E145-B84C-1FDACC9B7F96}" sibTransId="{B30E906C-B8FF-E440-BC2B-48E4E77B98E3}"/>
    <dgm:cxn modelId="{E67C15C0-95AB-5D48-A697-AD63206DB85C}" type="presOf" srcId="{C3B799D0-0D32-EF42-A31D-AC251252F503}" destId="{78F567B7-E58A-8E4A-8535-12C019E2D6DD}" srcOrd="0" destOrd="0" presId="urn:microsoft.com/office/officeart/2005/8/layout/vList5"/>
    <dgm:cxn modelId="{A666F62E-7887-844B-A9EA-657A342EA1FF}" type="presOf" srcId="{5E1C383A-FBA4-4F40-987A-048B2F869F13}" destId="{95C4B89E-F36E-1941-A783-E12B4DA914C5}" srcOrd="0" destOrd="0" presId="urn:microsoft.com/office/officeart/2005/8/layout/vList5"/>
    <dgm:cxn modelId="{72D01585-DFDE-AB47-90F5-D02B3DB85BF3}" srcId="{8191357B-91D1-B64B-9C9B-171AA166D67E}" destId="{5E1C383A-FBA4-4F40-987A-048B2F869F13}" srcOrd="0" destOrd="0" parTransId="{09AA926A-3FC7-9E4E-8C31-771467C5C5BA}" sibTransId="{61F06CE7-290B-4B4F-B80A-2EB1577DD41B}"/>
    <dgm:cxn modelId="{6C4857A2-3288-B141-A499-EED36C5492F0}" type="presOf" srcId="{532E4E72-7C4A-8C47-8186-3D672EEF2C0B}" destId="{217C623E-2319-274F-880D-9EB74C23E0B9}" srcOrd="0" destOrd="0" presId="urn:microsoft.com/office/officeart/2005/8/layout/vList5"/>
    <dgm:cxn modelId="{9F26DE20-7DFC-DD47-AE91-9D377DA62329}" srcId="{F9CCD8A4-740F-014A-92D2-5C598D18E9FE}" destId="{8191357B-91D1-B64B-9C9B-171AA166D67E}" srcOrd="0" destOrd="0" parTransId="{CD6DF310-3244-8D40-BC4A-A06C47A26FB6}" sibTransId="{D0327E9F-54EB-594F-94DE-734236F2658D}"/>
    <dgm:cxn modelId="{E918CAA8-16FA-4FB4-9DF0-7EC2AD426961}" srcId="{FEA42B64-D77C-4F97-A132-4E51587C1AA0}" destId="{3C239603-3085-47AC-B3DE-D02A74A64CDC}" srcOrd="0" destOrd="0" parTransId="{50A13CDE-1C7D-4F4C-939E-4C9A26FBAF8F}" sibTransId="{FC28BB34-0199-4620-810A-7D3D87D085AE}"/>
    <dgm:cxn modelId="{B1070F91-56F1-438D-B818-ED91DBCEC8EC}" srcId="{B2E57665-CE7B-41E7-8BF0-C767BAD1A564}" destId="{263A9C3B-2290-4FAF-B9D5-7D386E3A0834}" srcOrd="0" destOrd="0" parTransId="{C10D2D9D-821F-4598-8562-DAADC5E93392}" sibTransId="{830920D5-0D6C-4EF4-851F-9834DEE60B98}"/>
    <dgm:cxn modelId="{E7812E46-495C-8045-88EC-027FD1E864B7}" type="presOf" srcId="{8191357B-91D1-B64B-9C9B-171AA166D67E}" destId="{AEE317A2-C7A3-AB41-BA57-0F39A0287571}" srcOrd="0" destOrd="0" presId="urn:microsoft.com/office/officeart/2005/8/layout/vList5"/>
    <dgm:cxn modelId="{8CBA1D48-8310-4E3D-A1E6-F98E68DEB55D}" srcId="{F9CCD8A4-740F-014A-92D2-5C598D18E9FE}" destId="{FEA42B64-D77C-4F97-A132-4E51587C1AA0}" srcOrd="3" destOrd="0" parTransId="{0C07B6A3-655D-4B72-8B4A-0E9BF7836183}" sibTransId="{9CD59955-51AA-40B4-983C-493E96194C6B}"/>
    <dgm:cxn modelId="{8CC15244-9430-8B46-BF8B-3B03F54B0A4A}" type="presOf" srcId="{F9CCD8A4-740F-014A-92D2-5C598D18E9FE}" destId="{879DF58D-764B-0D4B-AB53-85975EF7E87E}" srcOrd="0" destOrd="0" presId="urn:microsoft.com/office/officeart/2005/8/layout/vList5"/>
    <dgm:cxn modelId="{19B30FBE-6D0C-4AB8-8608-30FB0C817C8C}" type="presOf" srcId="{263A9C3B-2290-4FAF-B9D5-7D386E3A0834}" destId="{1FDF52D7-FC6B-466D-803F-89D6C97BB2FB}" srcOrd="0" destOrd="0" presId="urn:microsoft.com/office/officeart/2005/8/layout/vList5"/>
    <dgm:cxn modelId="{893D0CB5-C87D-9842-8B5B-5935B932C572}" srcId="{F9CCD8A4-740F-014A-92D2-5C598D18E9FE}" destId="{532E4E72-7C4A-8C47-8186-3D672EEF2C0B}" srcOrd="1" destOrd="0" parTransId="{5309B061-981A-9A4B-938E-920A710ADE6C}" sibTransId="{7080FEF8-6A33-DA4A-A56C-11F03D021F00}"/>
    <dgm:cxn modelId="{CF062518-0DC5-4D4E-A94C-AE7762A515D3}" srcId="{F9CCD8A4-740F-014A-92D2-5C598D18E9FE}" destId="{B2E57665-CE7B-41E7-8BF0-C767BAD1A564}" srcOrd="2" destOrd="0" parTransId="{2D6F2BFB-C012-48AB-B70D-2BC597ADD83F}" sibTransId="{0412877B-0D43-4FD2-A82F-3C389FA34B8A}"/>
    <dgm:cxn modelId="{E2B67368-B87D-4A94-85A0-F350DCC03C38}" type="presOf" srcId="{FEA42B64-D77C-4F97-A132-4E51587C1AA0}" destId="{BB3B3025-B7E6-4BDF-AD91-DE6C69B4220E}" srcOrd="0" destOrd="0" presId="urn:microsoft.com/office/officeart/2005/8/layout/vList5"/>
    <dgm:cxn modelId="{7450D6E9-457E-8743-9534-9C215A253466}" type="presParOf" srcId="{879DF58D-764B-0D4B-AB53-85975EF7E87E}" destId="{3EDDCD1E-5D33-5F40-89C3-EE9A9770F77C}" srcOrd="0" destOrd="0" presId="urn:microsoft.com/office/officeart/2005/8/layout/vList5"/>
    <dgm:cxn modelId="{06E5A328-747F-674F-961F-A93F09C6273C}" type="presParOf" srcId="{3EDDCD1E-5D33-5F40-89C3-EE9A9770F77C}" destId="{AEE317A2-C7A3-AB41-BA57-0F39A0287571}" srcOrd="0" destOrd="0" presId="urn:microsoft.com/office/officeart/2005/8/layout/vList5"/>
    <dgm:cxn modelId="{BDC9C978-F8A9-7241-823D-A66AD080B55A}" type="presParOf" srcId="{3EDDCD1E-5D33-5F40-89C3-EE9A9770F77C}" destId="{95C4B89E-F36E-1941-A783-E12B4DA914C5}" srcOrd="1" destOrd="0" presId="urn:microsoft.com/office/officeart/2005/8/layout/vList5"/>
    <dgm:cxn modelId="{10254482-1052-F148-8B2A-5CB43F36610D}" type="presParOf" srcId="{879DF58D-764B-0D4B-AB53-85975EF7E87E}" destId="{59415E11-1097-2C44-9911-FA903761F023}" srcOrd="1" destOrd="0" presId="urn:microsoft.com/office/officeart/2005/8/layout/vList5"/>
    <dgm:cxn modelId="{C4C93428-CEAF-D74E-88D0-AFC922BD086C}" type="presParOf" srcId="{879DF58D-764B-0D4B-AB53-85975EF7E87E}" destId="{166AAE60-DF1F-5844-A6DE-4C25460E92D4}" srcOrd="2" destOrd="0" presId="urn:microsoft.com/office/officeart/2005/8/layout/vList5"/>
    <dgm:cxn modelId="{AD6FB264-9DC3-624F-A5B6-9937A147F49B}" type="presParOf" srcId="{166AAE60-DF1F-5844-A6DE-4C25460E92D4}" destId="{217C623E-2319-274F-880D-9EB74C23E0B9}" srcOrd="0" destOrd="0" presId="urn:microsoft.com/office/officeart/2005/8/layout/vList5"/>
    <dgm:cxn modelId="{6B2643AF-2D21-984C-B2A0-C3BA33D266CB}" type="presParOf" srcId="{166AAE60-DF1F-5844-A6DE-4C25460E92D4}" destId="{78F567B7-E58A-8E4A-8535-12C019E2D6DD}" srcOrd="1" destOrd="0" presId="urn:microsoft.com/office/officeart/2005/8/layout/vList5"/>
    <dgm:cxn modelId="{3607AD62-7A07-48FB-A3E9-7E3EA58E0071}" type="presParOf" srcId="{879DF58D-764B-0D4B-AB53-85975EF7E87E}" destId="{41488BCA-CF86-4818-820B-E8662020D93F}" srcOrd="3" destOrd="0" presId="urn:microsoft.com/office/officeart/2005/8/layout/vList5"/>
    <dgm:cxn modelId="{698EA036-8B8F-48AE-865A-9DCA5C77FDB5}" type="presParOf" srcId="{879DF58D-764B-0D4B-AB53-85975EF7E87E}" destId="{C85CC2B5-731A-4375-B582-D95AB3944073}" srcOrd="4" destOrd="0" presId="urn:microsoft.com/office/officeart/2005/8/layout/vList5"/>
    <dgm:cxn modelId="{833C7242-BA2C-4048-A27F-2E23E02F36AE}" type="presParOf" srcId="{C85CC2B5-731A-4375-B582-D95AB3944073}" destId="{6AEDECFA-B246-4259-87DB-BA994BCD6896}" srcOrd="0" destOrd="0" presId="urn:microsoft.com/office/officeart/2005/8/layout/vList5"/>
    <dgm:cxn modelId="{72D16AC0-7A8C-4844-BA51-7B6A6E4ED8AE}" type="presParOf" srcId="{C85CC2B5-731A-4375-B582-D95AB3944073}" destId="{1FDF52D7-FC6B-466D-803F-89D6C97BB2FB}" srcOrd="1" destOrd="0" presId="urn:microsoft.com/office/officeart/2005/8/layout/vList5"/>
    <dgm:cxn modelId="{869119AD-33AC-4E3B-A85B-4155E9D09646}" type="presParOf" srcId="{879DF58D-764B-0D4B-AB53-85975EF7E87E}" destId="{3B23D74E-321F-4C55-AA78-46C48F14F018}" srcOrd="5" destOrd="0" presId="urn:microsoft.com/office/officeart/2005/8/layout/vList5"/>
    <dgm:cxn modelId="{EE605B6C-9452-4481-B2CF-ACEF05BCA150}" type="presParOf" srcId="{879DF58D-764B-0D4B-AB53-85975EF7E87E}" destId="{00A6DDCB-50FD-4683-AC5D-D81127E13F73}" srcOrd="6" destOrd="0" presId="urn:microsoft.com/office/officeart/2005/8/layout/vList5"/>
    <dgm:cxn modelId="{C7E78704-6C3D-446E-BE3C-4F5EDCD5641F}" type="presParOf" srcId="{00A6DDCB-50FD-4683-AC5D-D81127E13F73}" destId="{BB3B3025-B7E6-4BDF-AD91-DE6C69B4220E}" srcOrd="0" destOrd="0" presId="urn:microsoft.com/office/officeart/2005/8/layout/vList5"/>
    <dgm:cxn modelId="{BBA9E4D1-6A2E-487C-8F8A-D108B7C042E9}" type="presParOf" srcId="{00A6DDCB-50FD-4683-AC5D-D81127E13F73}" destId="{1323F43D-2879-456C-A821-63E5F4F51FC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CCD8A4-740F-014A-92D2-5C598D18E9FE}"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fr-FR"/>
        </a:p>
      </dgm:t>
    </dgm:pt>
    <dgm:pt modelId="{8191357B-91D1-B64B-9C9B-171AA166D67E}">
      <dgm:prSet phldrT="[Texte]"/>
      <dgm:spPr>
        <a:solidFill>
          <a:srgbClr val="FF0000"/>
        </a:solidFill>
      </dgm:spPr>
      <dgm:t>
        <a:bodyPr/>
        <a:lstStyle/>
        <a:p>
          <a:r>
            <a:rPr lang="fr-FR" dirty="0"/>
            <a:t>a</a:t>
          </a:r>
        </a:p>
      </dgm:t>
    </dgm:pt>
    <dgm:pt modelId="{CD6DF310-3244-8D40-BC4A-A06C47A26FB6}" type="parTrans" cxnId="{9F26DE20-7DFC-DD47-AE91-9D377DA62329}">
      <dgm:prSet/>
      <dgm:spPr/>
      <dgm:t>
        <a:bodyPr/>
        <a:lstStyle/>
        <a:p>
          <a:endParaRPr lang="fr-FR"/>
        </a:p>
      </dgm:t>
    </dgm:pt>
    <dgm:pt modelId="{D0327E9F-54EB-594F-94DE-734236F2658D}" type="sibTrans" cxnId="{9F26DE20-7DFC-DD47-AE91-9D377DA62329}">
      <dgm:prSet/>
      <dgm:spPr/>
      <dgm:t>
        <a:bodyPr/>
        <a:lstStyle/>
        <a:p>
          <a:endParaRPr lang="fr-FR"/>
        </a:p>
      </dgm:t>
    </dgm:pt>
    <dgm:pt modelId="{5E1C383A-FBA4-4F40-987A-048B2F869F13}">
      <dgm:prSet phldrT="[Texte]"/>
      <dgm:spPr/>
      <dgm:t>
        <a:bodyPr/>
        <a:lstStyle/>
        <a:p>
          <a:pPr>
            <a:buNone/>
          </a:pPr>
          <a:r>
            <a:rPr lang="fr-FR" dirty="0"/>
            <a:t>Les courants marins sont dus à la dérive des continents.</a:t>
          </a:r>
        </a:p>
      </dgm:t>
    </dgm:pt>
    <dgm:pt modelId="{09AA926A-3FC7-9E4E-8C31-771467C5C5BA}" type="parTrans" cxnId="{72D01585-DFDE-AB47-90F5-D02B3DB85BF3}">
      <dgm:prSet/>
      <dgm:spPr/>
      <dgm:t>
        <a:bodyPr/>
        <a:lstStyle/>
        <a:p>
          <a:endParaRPr lang="fr-FR"/>
        </a:p>
      </dgm:t>
    </dgm:pt>
    <dgm:pt modelId="{61F06CE7-290B-4B4F-B80A-2EB1577DD41B}" type="sibTrans" cxnId="{72D01585-DFDE-AB47-90F5-D02B3DB85BF3}">
      <dgm:prSet/>
      <dgm:spPr/>
      <dgm:t>
        <a:bodyPr/>
        <a:lstStyle/>
        <a:p>
          <a:endParaRPr lang="fr-FR"/>
        </a:p>
      </dgm:t>
    </dgm:pt>
    <dgm:pt modelId="{532E4E72-7C4A-8C47-8186-3D672EEF2C0B}">
      <dgm:prSet phldrT="[Texte]"/>
      <dgm:spPr>
        <a:solidFill>
          <a:schemeClr val="accent1">
            <a:lumMod val="75000"/>
          </a:schemeClr>
        </a:solidFill>
      </dgm:spPr>
      <dgm:t>
        <a:bodyPr/>
        <a:lstStyle/>
        <a:p>
          <a:r>
            <a:rPr lang="fr-FR" dirty="0"/>
            <a:t>b</a:t>
          </a:r>
        </a:p>
      </dgm:t>
    </dgm:pt>
    <dgm:pt modelId="{5309B061-981A-9A4B-938E-920A710ADE6C}" type="parTrans" cxnId="{893D0CB5-C87D-9842-8B5B-5935B932C572}">
      <dgm:prSet/>
      <dgm:spPr/>
      <dgm:t>
        <a:bodyPr/>
        <a:lstStyle/>
        <a:p>
          <a:endParaRPr lang="fr-FR"/>
        </a:p>
      </dgm:t>
    </dgm:pt>
    <dgm:pt modelId="{7080FEF8-6A33-DA4A-A56C-11F03D021F00}" type="sibTrans" cxnId="{893D0CB5-C87D-9842-8B5B-5935B932C572}">
      <dgm:prSet/>
      <dgm:spPr/>
      <dgm:t>
        <a:bodyPr/>
        <a:lstStyle/>
        <a:p>
          <a:endParaRPr lang="fr-FR"/>
        </a:p>
      </dgm:t>
    </dgm:pt>
    <dgm:pt modelId="{C3B799D0-0D32-EF42-A31D-AC251252F503}">
      <dgm:prSet phldrT="[Texte]"/>
      <dgm:spPr/>
      <dgm:t>
        <a:bodyPr/>
        <a:lstStyle/>
        <a:p>
          <a:pPr>
            <a:buNone/>
          </a:pPr>
          <a:r>
            <a:rPr lang="fr-FR" dirty="0"/>
            <a:t>Les courants marins sont chauds en surface et froids en profondeur. </a:t>
          </a:r>
        </a:p>
      </dgm:t>
    </dgm:pt>
    <dgm:pt modelId="{AC37481A-AF90-E145-B84C-1FDACC9B7F96}" type="parTrans" cxnId="{5180A786-8855-0543-90BD-DC972B229E8B}">
      <dgm:prSet/>
      <dgm:spPr/>
      <dgm:t>
        <a:bodyPr/>
        <a:lstStyle/>
        <a:p>
          <a:endParaRPr lang="fr-FR"/>
        </a:p>
      </dgm:t>
    </dgm:pt>
    <dgm:pt modelId="{B30E906C-B8FF-E440-BC2B-48E4E77B98E3}" type="sibTrans" cxnId="{5180A786-8855-0543-90BD-DC972B229E8B}">
      <dgm:prSet/>
      <dgm:spPr/>
      <dgm:t>
        <a:bodyPr/>
        <a:lstStyle/>
        <a:p>
          <a:endParaRPr lang="fr-FR"/>
        </a:p>
      </dgm:t>
    </dgm:pt>
    <dgm:pt modelId="{263A9C3B-2290-4FAF-B9D5-7D386E3A0834}">
      <dgm:prSet/>
      <dgm:spPr/>
      <dgm:t>
        <a:bodyPr/>
        <a:lstStyle/>
        <a:p>
          <a:pPr>
            <a:buNone/>
          </a:pPr>
          <a:r>
            <a:rPr lang="fr-FR" dirty="0"/>
            <a:t>La circulation des courants </a:t>
          </a:r>
          <a:r>
            <a:rPr lang="fr-FR" dirty="0" smtClean="0"/>
            <a:t>marins </a:t>
          </a:r>
          <a:r>
            <a:rPr lang="fr-FR" dirty="0"/>
            <a:t>est due aux différences de température et de salinité.</a:t>
          </a:r>
        </a:p>
      </dgm:t>
    </dgm:pt>
    <dgm:pt modelId="{C10D2D9D-821F-4598-8562-DAADC5E93392}" type="parTrans" cxnId="{B1070F91-56F1-438D-B818-ED91DBCEC8EC}">
      <dgm:prSet/>
      <dgm:spPr/>
      <dgm:t>
        <a:bodyPr/>
        <a:lstStyle/>
        <a:p>
          <a:endParaRPr lang="fr-FR"/>
        </a:p>
      </dgm:t>
    </dgm:pt>
    <dgm:pt modelId="{830920D5-0D6C-4EF4-851F-9834DEE60B98}" type="sibTrans" cxnId="{B1070F91-56F1-438D-B818-ED91DBCEC8EC}">
      <dgm:prSet/>
      <dgm:spPr/>
      <dgm:t>
        <a:bodyPr/>
        <a:lstStyle/>
        <a:p>
          <a:endParaRPr lang="fr-FR"/>
        </a:p>
      </dgm:t>
    </dgm:pt>
    <dgm:pt modelId="{B2E57665-CE7B-41E7-8BF0-C767BAD1A564}">
      <dgm:prSet/>
      <dgm:spPr>
        <a:solidFill>
          <a:schemeClr val="accent1">
            <a:lumMod val="75000"/>
          </a:schemeClr>
        </a:solidFill>
      </dgm:spPr>
      <dgm:t>
        <a:bodyPr/>
        <a:lstStyle/>
        <a:p>
          <a:r>
            <a:rPr lang="fr-FR" dirty="0"/>
            <a:t>c</a:t>
          </a:r>
        </a:p>
      </dgm:t>
    </dgm:pt>
    <dgm:pt modelId="{2D6F2BFB-C012-48AB-B70D-2BC597ADD83F}" type="parTrans" cxnId="{CF062518-0DC5-4D4E-A94C-AE7762A515D3}">
      <dgm:prSet/>
      <dgm:spPr/>
      <dgm:t>
        <a:bodyPr/>
        <a:lstStyle/>
        <a:p>
          <a:endParaRPr lang="fr-FR"/>
        </a:p>
      </dgm:t>
    </dgm:pt>
    <dgm:pt modelId="{0412877B-0D43-4FD2-A82F-3C389FA34B8A}" type="sibTrans" cxnId="{CF062518-0DC5-4D4E-A94C-AE7762A515D3}">
      <dgm:prSet/>
      <dgm:spPr/>
      <dgm:t>
        <a:bodyPr/>
        <a:lstStyle/>
        <a:p>
          <a:endParaRPr lang="fr-FR"/>
        </a:p>
      </dgm:t>
    </dgm:pt>
    <dgm:pt modelId="{FEA42B64-D77C-4F97-A132-4E51587C1AA0}">
      <dgm:prSet/>
      <dgm:spPr>
        <a:solidFill>
          <a:schemeClr val="accent1">
            <a:lumMod val="75000"/>
          </a:schemeClr>
        </a:solidFill>
      </dgm:spPr>
      <dgm:t>
        <a:bodyPr/>
        <a:lstStyle/>
        <a:p>
          <a:r>
            <a:rPr lang="fr-FR" dirty="0"/>
            <a:t>d</a:t>
          </a:r>
        </a:p>
      </dgm:t>
    </dgm:pt>
    <dgm:pt modelId="{0C07B6A3-655D-4B72-8B4A-0E9BF7836183}" type="parTrans" cxnId="{8CBA1D48-8310-4E3D-A1E6-F98E68DEB55D}">
      <dgm:prSet/>
      <dgm:spPr/>
      <dgm:t>
        <a:bodyPr/>
        <a:lstStyle/>
        <a:p>
          <a:endParaRPr lang="fr-FR"/>
        </a:p>
      </dgm:t>
    </dgm:pt>
    <dgm:pt modelId="{9CD59955-51AA-40B4-983C-493E96194C6B}" type="sibTrans" cxnId="{8CBA1D48-8310-4E3D-A1E6-F98E68DEB55D}">
      <dgm:prSet/>
      <dgm:spPr/>
      <dgm:t>
        <a:bodyPr/>
        <a:lstStyle/>
        <a:p>
          <a:endParaRPr lang="fr-FR"/>
        </a:p>
      </dgm:t>
    </dgm:pt>
    <dgm:pt modelId="{3C239603-3085-47AC-B3DE-D02A74A64CDC}">
      <dgm:prSet/>
      <dgm:spPr/>
      <dgm:t>
        <a:bodyPr/>
        <a:lstStyle/>
        <a:p>
          <a:pPr>
            <a:buNone/>
          </a:pPr>
          <a:r>
            <a:rPr lang="fr-FR" dirty="0"/>
            <a:t>Le Gulf Stream est un des courants marins les plus puissants.</a:t>
          </a:r>
        </a:p>
      </dgm:t>
    </dgm:pt>
    <dgm:pt modelId="{50A13CDE-1C7D-4F4C-939E-4C9A26FBAF8F}" type="parTrans" cxnId="{E918CAA8-16FA-4FB4-9DF0-7EC2AD426961}">
      <dgm:prSet/>
      <dgm:spPr/>
      <dgm:t>
        <a:bodyPr/>
        <a:lstStyle/>
        <a:p>
          <a:endParaRPr lang="fr-FR"/>
        </a:p>
      </dgm:t>
    </dgm:pt>
    <dgm:pt modelId="{FC28BB34-0199-4620-810A-7D3D87D085AE}" type="sibTrans" cxnId="{E918CAA8-16FA-4FB4-9DF0-7EC2AD426961}">
      <dgm:prSet/>
      <dgm:spPr/>
      <dgm:t>
        <a:bodyPr/>
        <a:lstStyle/>
        <a:p>
          <a:endParaRPr lang="fr-FR"/>
        </a:p>
      </dgm:t>
    </dgm:pt>
    <dgm:pt modelId="{879DF58D-764B-0D4B-AB53-85975EF7E87E}" type="pres">
      <dgm:prSet presAssocID="{F9CCD8A4-740F-014A-92D2-5C598D18E9FE}" presName="Name0" presStyleCnt="0">
        <dgm:presLayoutVars>
          <dgm:dir/>
          <dgm:animLvl val="lvl"/>
          <dgm:resizeHandles val="exact"/>
        </dgm:presLayoutVars>
      </dgm:prSet>
      <dgm:spPr/>
      <dgm:t>
        <a:bodyPr/>
        <a:lstStyle/>
        <a:p>
          <a:endParaRPr lang="fr-FR"/>
        </a:p>
      </dgm:t>
    </dgm:pt>
    <dgm:pt modelId="{3EDDCD1E-5D33-5F40-89C3-EE9A9770F77C}" type="pres">
      <dgm:prSet presAssocID="{8191357B-91D1-B64B-9C9B-171AA166D67E}" presName="linNode" presStyleCnt="0"/>
      <dgm:spPr/>
    </dgm:pt>
    <dgm:pt modelId="{AEE317A2-C7A3-AB41-BA57-0F39A0287571}" type="pres">
      <dgm:prSet presAssocID="{8191357B-91D1-B64B-9C9B-171AA166D67E}" presName="parentText" presStyleLbl="node1" presStyleIdx="0" presStyleCnt="4" custScaleX="53089" custScaleY="18136">
        <dgm:presLayoutVars>
          <dgm:chMax val="1"/>
          <dgm:bulletEnabled val="1"/>
        </dgm:presLayoutVars>
      </dgm:prSet>
      <dgm:spPr/>
      <dgm:t>
        <a:bodyPr/>
        <a:lstStyle/>
        <a:p>
          <a:endParaRPr lang="fr-FR"/>
        </a:p>
      </dgm:t>
    </dgm:pt>
    <dgm:pt modelId="{95C4B89E-F36E-1941-A783-E12B4DA914C5}" type="pres">
      <dgm:prSet presAssocID="{8191357B-91D1-B64B-9C9B-171AA166D67E}" presName="descendantText" presStyleLbl="alignAccFollowNode1" presStyleIdx="0" presStyleCnt="4" custScaleY="23080">
        <dgm:presLayoutVars>
          <dgm:bulletEnabled val="1"/>
        </dgm:presLayoutVars>
      </dgm:prSet>
      <dgm:spPr/>
      <dgm:t>
        <a:bodyPr/>
        <a:lstStyle/>
        <a:p>
          <a:endParaRPr lang="fr-FR"/>
        </a:p>
      </dgm:t>
    </dgm:pt>
    <dgm:pt modelId="{59415E11-1097-2C44-9911-FA903761F023}" type="pres">
      <dgm:prSet presAssocID="{D0327E9F-54EB-594F-94DE-734236F2658D}" presName="sp" presStyleCnt="0"/>
      <dgm:spPr/>
    </dgm:pt>
    <dgm:pt modelId="{166AAE60-DF1F-5844-A6DE-4C25460E92D4}" type="pres">
      <dgm:prSet presAssocID="{532E4E72-7C4A-8C47-8186-3D672EEF2C0B}" presName="linNode" presStyleCnt="0"/>
      <dgm:spPr/>
    </dgm:pt>
    <dgm:pt modelId="{217C623E-2319-274F-880D-9EB74C23E0B9}" type="pres">
      <dgm:prSet presAssocID="{532E4E72-7C4A-8C47-8186-3D672EEF2C0B}" presName="parentText" presStyleLbl="node1" presStyleIdx="1" presStyleCnt="4" custScaleX="53089" custScaleY="16495">
        <dgm:presLayoutVars>
          <dgm:chMax val="1"/>
          <dgm:bulletEnabled val="1"/>
        </dgm:presLayoutVars>
      </dgm:prSet>
      <dgm:spPr/>
      <dgm:t>
        <a:bodyPr/>
        <a:lstStyle/>
        <a:p>
          <a:endParaRPr lang="fr-FR"/>
        </a:p>
      </dgm:t>
    </dgm:pt>
    <dgm:pt modelId="{78F567B7-E58A-8E4A-8535-12C019E2D6DD}" type="pres">
      <dgm:prSet presAssocID="{532E4E72-7C4A-8C47-8186-3D672EEF2C0B}" presName="descendantText" presStyleLbl="alignAccFollowNode1" presStyleIdx="1" presStyleCnt="4" custScaleY="19799">
        <dgm:presLayoutVars>
          <dgm:bulletEnabled val="1"/>
        </dgm:presLayoutVars>
      </dgm:prSet>
      <dgm:spPr/>
      <dgm:t>
        <a:bodyPr/>
        <a:lstStyle/>
        <a:p>
          <a:endParaRPr lang="fr-FR"/>
        </a:p>
      </dgm:t>
    </dgm:pt>
    <dgm:pt modelId="{41488BCA-CF86-4818-820B-E8662020D93F}" type="pres">
      <dgm:prSet presAssocID="{7080FEF8-6A33-DA4A-A56C-11F03D021F00}" presName="sp" presStyleCnt="0"/>
      <dgm:spPr/>
    </dgm:pt>
    <dgm:pt modelId="{C85CC2B5-731A-4375-B582-D95AB3944073}" type="pres">
      <dgm:prSet presAssocID="{B2E57665-CE7B-41E7-8BF0-C767BAD1A564}" presName="linNode" presStyleCnt="0"/>
      <dgm:spPr/>
    </dgm:pt>
    <dgm:pt modelId="{6AEDECFA-B246-4259-87DB-BA994BCD6896}" type="pres">
      <dgm:prSet presAssocID="{B2E57665-CE7B-41E7-8BF0-C767BAD1A564}" presName="parentText" presStyleLbl="node1" presStyleIdx="2" presStyleCnt="4" custScaleX="54233" custScaleY="17733">
        <dgm:presLayoutVars>
          <dgm:chMax val="1"/>
          <dgm:bulletEnabled val="1"/>
        </dgm:presLayoutVars>
      </dgm:prSet>
      <dgm:spPr/>
      <dgm:t>
        <a:bodyPr/>
        <a:lstStyle/>
        <a:p>
          <a:endParaRPr lang="fr-FR"/>
        </a:p>
      </dgm:t>
    </dgm:pt>
    <dgm:pt modelId="{1FDF52D7-FC6B-466D-803F-89D6C97BB2FB}" type="pres">
      <dgm:prSet presAssocID="{B2E57665-CE7B-41E7-8BF0-C767BAD1A564}" presName="descendantText" presStyleLbl="alignAccFollowNode1" presStyleIdx="2" presStyleCnt="4" custScaleX="99715" custScaleY="20244">
        <dgm:presLayoutVars>
          <dgm:bulletEnabled val="1"/>
        </dgm:presLayoutVars>
      </dgm:prSet>
      <dgm:spPr/>
      <dgm:t>
        <a:bodyPr/>
        <a:lstStyle/>
        <a:p>
          <a:endParaRPr lang="fr-FR"/>
        </a:p>
      </dgm:t>
    </dgm:pt>
    <dgm:pt modelId="{3B23D74E-321F-4C55-AA78-46C48F14F018}" type="pres">
      <dgm:prSet presAssocID="{0412877B-0D43-4FD2-A82F-3C389FA34B8A}" presName="sp" presStyleCnt="0"/>
      <dgm:spPr/>
    </dgm:pt>
    <dgm:pt modelId="{00A6DDCB-50FD-4683-AC5D-D81127E13F73}" type="pres">
      <dgm:prSet presAssocID="{FEA42B64-D77C-4F97-A132-4E51587C1AA0}" presName="linNode" presStyleCnt="0"/>
      <dgm:spPr/>
    </dgm:pt>
    <dgm:pt modelId="{BB3B3025-B7E6-4BDF-AD91-DE6C69B4220E}" type="pres">
      <dgm:prSet presAssocID="{FEA42B64-D77C-4F97-A132-4E51587C1AA0}" presName="parentText" presStyleLbl="node1" presStyleIdx="3" presStyleCnt="4" custScaleX="54219" custScaleY="16950">
        <dgm:presLayoutVars>
          <dgm:chMax val="1"/>
          <dgm:bulletEnabled val="1"/>
        </dgm:presLayoutVars>
      </dgm:prSet>
      <dgm:spPr/>
      <dgm:t>
        <a:bodyPr/>
        <a:lstStyle/>
        <a:p>
          <a:endParaRPr lang="fr-FR"/>
        </a:p>
      </dgm:t>
    </dgm:pt>
    <dgm:pt modelId="{1323F43D-2879-456C-A821-63E5F4F51FCD}" type="pres">
      <dgm:prSet presAssocID="{FEA42B64-D77C-4F97-A132-4E51587C1AA0}" presName="descendantText" presStyleLbl="alignAccFollowNode1" presStyleIdx="3" presStyleCnt="4" custScaleY="19959">
        <dgm:presLayoutVars>
          <dgm:bulletEnabled val="1"/>
        </dgm:presLayoutVars>
      </dgm:prSet>
      <dgm:spPr/>
      <dgm:t>
        <a:bodyPr/>
        <a:lstStyle/>
        <a:p>
          <a:endParaRPr lang="fr-FR"/>
        </a:p>
      </dgm:t>
    </dgm:pt>
  </dgm:ptLst>
  <dgm:cxnLst>
    <dgm:cxn modelId="{13754F0F-2674-4FB7-B3C0-F0DDB8041BE4}" type="presOf" srcId="{3C239603-3085-47AC-B3DE-D02A74A64CDC}" destId="{1323F43D-2879-456C-A821-63E5F4F51FCD}" srcOrd="0" destOrd="0" presId="urn:microsoft.com/office/officeart/2005/8/layout/vList5"/>
    <dgm:cxn modelId="{81B3ED67-5639-4AE8-9AFD-6901686D41C5}" type="presOf" srcId="{B2E57665-CE7B-41E7-8BF0-C767BAD1A564}" destId="{6AEDECFA-B246-4259-87DB-BA994BCD6896}" srcOrd="0" destOrd="0" presId="urn:microsoft.com/office/officeart/2005/8/layout/vList5"/>
    <dgm:cxn modelId="{5180A786-8855-0543-90BD-DC972B229E8B}" srcId="{532E4E72-7C4A-8C47-8186-3D672EEF2C0B}" destId="{C3B799D0-0D32-EF42-A31D-AC251252F503}" srcOrd="0" destOrd="0" parTransId="{AC37481A-AF90-E145-B84C-1FDACC9B7F96}" sibTransId="{B30E906C-B8FF-E440-BC2B-48E4E77B98E3}"/>
    <dgm:cxn modelId="{E67C15C0-95AB-5D48-A697-AD63206DB85C}" type="presOf" srcId="{C3B799D0-0D32-EF42-A31D-AC251252F503}" destId="{78F567B7-E58A-8E4A-8535-12C019E2D6DD}" srcOrd="0" destOrd="0" presId="urn:microsoft.com/office/officeart/2005/8/layout/vList5"/>
    <dgm:cxn modelId="{A666F62E-7887-844B-A9EA-657A342EA1FF}" type="presOf" srcId="{5E1C383A-FBA4-4F40-987A-048B2F869F13}" destId="{95C4B89E-F36E-1941-A783-E12B4DA914C5}" srcOrd="0" destOrd="0" presId="urn:microsoft.com/office/officeart/2005/8/layout/vList5"/>
    <dgm:cxn modelId="{72D01585-DFDE-AB47-90F5-D02B3DB85BF3}" srcId="{8191357B-91D1-B64B-9C9B-171AA166D67E}" destId="{5E1C383A-FBA4-4F40-987A-048B2F869F13}" srcOrd="0" destOrd="0" parTransId="{09AA926A-3FC7-9E4E-8C31-771467C5C5BA}" sibTransId="{61F06CE7-290B-4B4F-B80A-2EB1577DD41B}"/>
    <dgm:cxn modelId="{6C4857A2-3288-B141-A499-EED36C5492F0}" type="presOf" srcId="{532E4E72-7C4A-8C47-8186-3D672EEF2C0B}" destId="{217C623E-2319-274F-880D-9EB74C23E0B9}" srcOrd="0" destOrd="0" presId="urn:microsoft.com/office/officeart/2005/8/layout/vList5"/>
    <dgm:cxn modelId="{9F26DE20-7DFC-DD47-AE91-9D377DA62329}" srcId="{F9CCD8A4-740F-014A-92D2-5C598D18E9FE}" destId="{8191357B-91D1-B64B-9C9B-171AA166D67E}" srcOrd="0" destOrd="0" parTransId="{CD6DF310-3244-8D40-BC4A-A06C47A26FB6}" sibTransId="{D0327E9F-54EB-594F-94DE-734236F2658D}"/>
    <dgm:cxn modelId="{E918CAA8-16FA-4FB4-9DF0-7EC2AD426961}" srcId="{FEA42B64-D77C-4F97-A132-4E51587C1AA0}" destId="{3C239603-3085-47AC-B3DE-D02A74A64CDC}" srcOrd="0" destOrd="0" parTransId="{50A13CDE-1C7D-4F4C-939E-4C9A26FBAF8F}" sibTransId="{FC28BB34-0199-4620-810A-7D3D87D085AE}"/>
    <dgm:cxn modelId="{B1070F91-56F1-438D-B818-ED91DBCEC8EC}" srcId="{B2E57665-CE7B-41E7-8BF0-C767BAD1A564}" destId="{263A9C3B-2290-4FAF-B9D5-7D386E3A0834}" srcOrd="0" destOrd="0" parTransId="{C10D2D9D-821F-4598-8562-DAADC5E93392}" sibTransId="{830920D5-0D6C-4EF4-851F-9834DEE60B98}"/>
    <dgm:cxn modelId="{E7812E46-495C-8045-88EC-027FD1E864B7}" type="presOf" srcId="{8191357B-91D1-B64B-9C9B-171AA166D67E}" destId="{AEE317A2-C7A3-AB41-BA57-0F39A0287571}" srcOrd="0" destOrd="0" presId="urn:microsoft.com/office/officeart/2005/8/layout/vList5"/>
    <dgm:cxn modelId="{8CBA1D48-8310-4E3D-A1E6-F98E68DEB55D}" srcId="{F9CCD8A4-740F-014A-92D2-5C598D18E9FE}" destId="{FEA42B64-D77C-4F97-A132-4E51587C1AA0}" srcOrd="3" destOrd="0" parTransId="{0C07B6A3-655D-4B72-8B4A-0E9BF7836183}" sibTransId="{9CD59955-51AA-40B4-983C-493E96194C6B}"/>
    <dgm:cxn modelId="{8CC15244-9430-8B46-BF8B-3B03F54B0A4A}" type="presOf" srcId="{F9CCD8A4-740F-014A-92D2-5C598D18E9FE}" destId="{879DF58D-764B-0D4B-AB53-85975EF7E87E}" srcOrd="0" destOrd="0" presId="urn:microsoft.com/office/officeart/2005/8/layout/vList5"/>
    <dgm:cxn modelId="{19B30FBE-6D0C-4AB8-8608-30FB0C817C8C}" type="presOf" srcId="{263A9C3B-2290-4FAF-B9D5-7D386E3A0834}" destId="{1FDF52D7-FC6B-466D-803F-89D6C97BB2FB}" srcOrd="0" destOrd="0" presId="urn:microsoft.com/office/officeart/2005/8/layout/vList5"/>
    <dgm:cxn modelId="{893D0CB5-C87D-9842-8B5B-5935B932C572}" srcId="{F9CCD8A4-740F-014A-92D2-5C598D18E9FE}" destId="{532E4E72-7C4A-8C47-8186-3D672EEF2C0B}" srcOrd="1" destOrd="0" parTransId="{5309B061-981A-9A4B-938E-920A710ADE6C}" sibTransId="{7080FEF8-6A33-DA4A-A56C-11F03D021F00}"/>
    <dgm:cxn modelId="{CF062518-0DC5-4D4E-A94C-AE7762A515D3}" srcId="{F9CCD8A4-740F-014A-92D2-5C598D18E9FE}" destId="{B2E57665-CE7B-41E7-8BF0-C767BAD1A564}" srcOrd="2" destOrd="0" parTransId="{2D6F2BFB-C012-48AB-B70D-2BC597ADD83F}" sibTransId="{0412877B-0D43-4FD2-A82F-3C389FA34B8A}"/>
    <dgm:cxn modelId="{E2B67368-B87D-4A94-85A0-F350DCC03C38}" type="presOf" srcId="{FEA42B64-D77C-4F97-A132-4E51587C1AA0}" destId="{BB3B3025-B7E6-4BDF-AD91-DE6C69B4220E}" srcOrd="0" destOrd="0" presId="urn:microsoft.com/office/officeart/2005/8/layout/vList5"/>
    <dgm:cxn modelId="{7450D6E9-457E-8743-9534-9C215A253466}" type="presParOf" srcId="{879DF58D-764B-0D4B-AB53-85975EF7E87E}" destId="{3EDDCD1E-5D33-5F40-89C3-EE9A9770F77C}" srcOrd="0" destOrd="0" presId="urn:microsoft.com/office/officeart/2005/8/layout/vList5"/>
    <dgm:cxn modelId="{06E5A328-747F-674F-961F-A93F09C6273C}" type="presParOf" srcId="{3EDDCD1E-5D33-5F40-89C3-EE9A9770F77C}" destId="{AEE317A2-C7A3-AB41-BA57-0F39A0287571}" srcOrd="0" destOrd="0" presId="urn:microsoft.com/office/officeart/2005/8/layout/vList5"/>
    <dgm:cxn modelId="{BDC9C978-F8A9-7241-823D-A66AD080B55A}" type="presParOf" srcId="{3EDDCD1E-5D33-5F40-89C3-EE9A9770F77C}" destId="{95C4B89E-F36E-1941-A783-E12B4DA914C5}" srcOrd="1" destOrd="0" presId="urn:microsoft.com/office/officeart/2005/8/layout/vList5"/>
    <dgm:cxn modelId="{10254482-1052-F148-8B2A-5CB43F36610D}" type="presParOf" srcId="{879DF58D-764B-0D4B-AB53-85975EF7E87E}" destId="{59415E11-1097-2C44-9911-FA903761F023}" srcOrd="1" destOrd="0" presId="urn:microsoft.com/office/officeart/2005/8/layout/vList5"/>
    <dgm:cxn modelId="{C4C93428-CEAF-D74E-88D0-AFC922BD086C}" type="presParOf" srcId="{879DF58D-764B-0D4B-AB53-85975EF7E87E}" destId="{166AAE60-DF1F-5844-A6DE-4C25460E92D4}" srcOrd="2" destOrd="0" presId="urn:microsoft.com/office/officeart/2005/8/layout/vList5"/>
    <dgm:cxn modelId="{AD6FB264-9DC3-624F-A5B6-9937A147F49B}" type="presParOf" srcId="{166AAE60-DF1F-5844-A6DE-4C25460E92D4}" destId="{217C623E-2319-274F-880D-9EB74C23E0B9}" srcOrd="0" destOrd="0" presId="urn:microsoft.com/office/officeart/2005/8/layout/vList5"/>
    <dgm:cxn modelId="{6B2643AF-2D21-984C-B2A0-C3BA33D266CB}" type="presParOf" srcId="{166AAE60-DF1F-5844-A6DE-4C25460E92D4}" destId="{78F567B7-E58A-8E4A-8535-12C019E2D6DD}" srcOrd="1" destOrd="0" presId="urn:microsoft.com/office/officeart/2005/8/layout/vList5"/>
    <dgm:cxn modelId="{3607AD62-7A07-48FB-A3E9-7E3EA58E0071}" type="presParOf" srcId="{879DF58D-764B-0D4B-AB53-85975EF7E87E}" destId="{41488BCA-CF86-4818-820B-E8662020D93F}" srcOrd="3" destOrd="0" presId="urn:microsoft.com/office/officeart/2005/8/layout/vList5"/>
    <dgm:cxn modelId="{698EA036-8B8F-48AE-865A-9DCA5C77FDB5}" type="presParOf" srcId="{879DF58D-764B-0D4B-AB53-85975EF7E87E}" destId="{C85CC2B5-731A-4375-B582-D95AB3944073}" srcOrd="4" destOrd="0" presId="urn:microsoft.com/office/officeart/2005/8/layout/vList5"/>
    <dgm:cxn modelId="{833C7242-BA2C-4048-A27F-2E23E02F36AE}" type="presParOf" srcId="{C85CC2B5-731A-4375-B582-D95AB3944073}" destId="{6AEDECFA-B246-4259-87DB-BA994BCD6896}" srcOrd="0" destOrd="0" presId="urn:microsoft.com/office/officeart/2005/8/layout/vList5"/>
    <dgm:cxn modelId="{72D16AC0-7A8C-4844-BA51-7B6A6E4ED8AE}" type="presParOf" srcId="{C85CC2B5-731A-4375-B582-D95AB3944073}" destId="{1FDF52D7-FC6B-466D-803F-89D6C97BB2FB}" srcOrd="1" destOrd="0" presId="urn:microsoft.com/office/officeart/2005/8/layout/vList5"/>
    <dgm:cxn modelId="{869119AD-33AC-4E3B-A85B-4155E9D09646}" type="presParOf" srcId="{879DF58D-764B-0D4B-AB53-85975EF7E87E}" destId="{3B23D74E-321F-4C55-AA78-46C48F14F018}" srcOrd="5" destOrd="0" presId="urn:microsoft.com/office/officeart/2005/8/layout/vList5"/>
    <dgm:cxn modelId="{EE605B6C-9452-4481-B2CF-ACEF05BCA150}" type="presParOf" srcId="{879DF58D-764B-0D4B-AB53-85975EF7E87E}" destId="{00A6DDCB-50FD-4683-AC5D-D81127E13F73}" srcOrd="6" destOrd="0" presId="urn:microsoft.com/office/officeart/2005/8/layout/vList5"/>
    <dgm:cxn modelId="{C7E78704-6C3D-446E-BE3C-4F5EDCD5641F}" type="presParOf" srcId="{00A6DDCB-50FD-4683-AC5D-D81127E13F73}" destId="{BB3B3025-B7E6-4BDF-AD91-DE6C69B4220E}" srcOrd="0" destOrd="0" presId="urn:microsoft.com/office/officeart/2005/8/layout/vList5"/>
    <dgm:cxn modelId="{BBA9E4D1-6A2E-487C-8F8A-D108B7C042E9}" type="presParOf" srcId="{00A6DDCB-50FD-4683-AC5D-D81127E13F73}" destId="{1323F43D-2879-456C-A821-63E5F4F51FC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4B89E-F36E-1941-A783-E12B4DA914C5}">
      <dsp:nvSpPr>
        <dsp:cNvPr id="0" name=""/>
        <dsp:cNvSpPr/>
      </dsp:nvSpPr>
      <dsp:spPr>
        <a:xfrm rot="5400000">
          <a:off x="5510173" y="-2324173"/>
          <a:ext cx="1000502"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a:t>Les courants marins sont dus à la dérive des continents.</a:t>
          </a:r>
        </a:p>
      </dsp:txBody>
      <dsp:txXfrm rot="-5400000">
        <a:off x="2769900" y="464940"/>
        <a:ext cx="6432208" cy="902822"/>
      </dsp:txXfrm>
    </dsp:sp>
    <dsp:sp modelId="{AEE317A2-C7A3-AB41-BA57-0F39A0287571}">
      <dsp:nvSpPr>
        <dsp:cNvPr id="0" name=""/>
        <dsp:cNvSpPr/>
      </dsp:nvSpPr>
      <dsp:spPr>
        <a:xfrm>
          <a:off x="834493" y="424986"/>
          <a:ext cx="1935407" cy="9827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a</a:t>
          </a:r>
        </a:p>
      </dsp:txBody>
      <dsp:txXfrm>
        <a:off x="882466" y="472959"/>
        <a:ext cx="1839461" cy="886783"/>
      </dsp:txXfrm>
    </dsp:sp>
    <dsp:sp modelId="{78F567B7-E58A-8E4A-8535-12C019E2D6DD}">
      <dsp:nvSpPr>
        <dsp:cNvPr id="0" name=""/>
        <dsp:cNvSpPr/>
      </dsp:nvSpPr>
      <dsp:spPr>
        <a:xfrm rot="5400000">
          <a:off x="5581288" y="-1106084"/>
          <a:ext cx="858273"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a:t>Les courants marins sont chauds en surface et froids en profondeur. </a:t>
          </a:r>
        </a:p>
      </dsp:txBody>
      <dsp:txXfrm rot="-5400000">
        <a:off x="2769901" y="1747200"/>
        <a:ext cx="6439151" cy="774479"/>
      </dsp:txXfrm>
    </dsp:sp>
    <dsp:sp modelId="{217C623E-2319-274F-880D-9EB74C23E0B9}">
      <dsp:nvSpPr>
        <dsp:cNvPr id="0" name=""/>
        <dsp:cNvSpPr/>
      </dsp:nvSpPr>
      <dsp:spPr>
        <a:xfrm>
          <a:off x="834493" y="1687535"/>
          <a:ext cx="1935407" cy="893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b</a:t>
          </a:r>
        </a:p>
      </dsp:txBody>
      <dsp:txXfrm>
        <a:off x="878125" y="1731167"/>
        <a:ext cx="1848143" cy="806545"/>
      </dsp:txXfrm>
    </dsp:sp>
    <dsp:sp modelId="{1FDF52D7-FC6B-466D-803F-89D6C97BB2FB}">
      <dsp:nvSpPr>
        <dsp:cNvPr id="0" name=""/>
        <dsp:cNvSpPr/>
      </dsp:nvSpPr>
      <dsp:spPr>
        <a:xfrm rot="5400000">
          <a:off x="5604113" y="101435"/>
          <a:ext cx="877563" cy="64625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a:t>La circulation des courants </a:t>
          </a:r>
          <a:r>
            <a:rPr lang="fr-FR" sz="2400" kern="1200" dirty="0" smtClean="0"/>
            <a:t>marins </a:t>
          </a:r>
          <a:r>
            <a:rPr lang="fr-FR" sz="2400" kern="1200" dirty="0"/>
            <a:t>est due aux différences de température et de salinité.</a:t>
          </a:r>
        </a:p>
      </dsp:txBody>
      <dsp:txXfrm rot="-5400000">
        <a:off x="2811607" y="2936781"/>
        <a:ext cx="6419738" cy="791885"/>
      </dsp:txXfrm>
    </dsp:sp>
    <dsp:sp modelId="{6AEDECFA-B246-4259-87DB-BA994BCD6896}">
      <dsp:nvSpPr>
        <dsp:cNvPr id="0" name=""/>
        <dsp:cNvSpPr/>
      </dsp:nvSpPr>
      <dsp:spPr>
        <a:xfrm>
          <a:off x="834493" y="2852277"/>
          <a:ext cx="1977112" cy="9608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c</a:t>
          </a:r>
        </a:p>
      </dsp:txBody>
      <dsp:txXfrm>
        <a:off x="881400" y="2899184"/>
        <a:ext cx="1883298" cy="867078"/>
      </dsp:txXfrm>
    </dsp:sp>
    <dsp:sp modelId="{1323F43D-2879-456C-A821-63E5F4F51FCD}">
      <dsp:nvSpPr>
        <dsp:cNvPr id="0" name=""/>
        <dsp:cNvSpPr/>
      </dsp:nvSpPr>
      <dsp:spPr>
        <a:xfrm rot="5400000">
          <a:off x="5619015" y="1302811"/>
          <a:ext cx="865209"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a:t>Le Gulf Stream est un des courants marins les plus puissants.</a:t>
          </a:r>
        </a:p>
      </dsp:txBody>
      <dsp:txXfrm rot="-5400000">
        <a:off x="2811096" y="4152966"/>
        <a:ext cx="6438812" cy="780737"/>
      </dsp:txXfrm>
    </dsp:sp>
    <dsp:sp modelId="{BB3B3025-B7E6-4BDF-AD91-DE6C69B4220E}">
      <dsp:nvSpPr>
        <dsp:cNvPr id="0" name=""/>
        <dsp:cNvSpPr/>
      </dsp:nvSpPr>
      <dsp:spPr>
        <a:xfrm>
          <a:off x="834493" y="4084103"/>
          <a:ext cx="1976602" cy="9184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d</a:t>
          </a:r>
        </a:p>
      </dsp:txBody>
      <dsp:txXfrm>
        <a:off x="879329" y="4128939"/>
        <a:ext cx="1886930" cy="828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4B89E-F36E-1941-A783-E12B4DA914C5}">
      <dsp:nvSpPr>
        <dsp:cNvPr id="0" name=""/>
        <dsp:cNvSpPr/>
      </dsp:nvSpPr>
      <dsp:spPr>
        <a:xfrm rot="5400000">
          <a:off x="5510173" y="-2324173"/>
          <a:ext cx="1000502"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a:t>Les courants marins sont dus à la dérive des continents.</a:t>
          </a:r>
        </a:p>
      </dsp:txBody>
      <dsp:txXfrm rot="-5400000">
        <a:off x="2769900" y="464940"/>
        <a:ext cx="6432208" cy="902822"/>
      </dsp:txXfrm>
    </dsp:sp>
    <dsp:sp modelId="{AEE317A2-C7A3-AB41-BA57-0F39A0287571}">
      <dsp:nvSpPr>
        <dsp:cNvPr id="0" name=""/>
        <dsp:cNvSpPr/>
      </dsp:nvSpPr>
      <dsp:spPr>
        <a:xfrm>
          <a:off x="834493" y="424986"/>
          <a:ext cx="1935407" cy="98272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a</a:t>
          </a:r>
        </a:p>
      </dsp:txBody>
      <dsp:txXfrm>
        <a:off x="882466" y="472959"/>
        <a:ext cx="1839461" cy="886783"/>
      </dsp:txXfrm>
    </dsp:sp>
    <dsp:sp modelId="{78F567B7-E58A-8E4A-8535-12C019E2D6DD}">
      <dsp:nvSpPr>
        <dsp:cNvPr id="0" name=""/>
        <dsp:cNvSpPr/>
      </dsp:nvSpPr>
      <dsp:spPr>
        <a:xfrm rot="5400000">
          <a:off x="5581288" y="-1106084"/>
          <a:ext cx="858273"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a:t>Les courants marins sont chauds en surface et froids en profondeur. </a:t>
          </a:r>
        </a:p>
      </dsp:txBody>
      <dsp:txXfrm rot="-5400000">
        <a:off x="2769901" y="1747200"/>
        <a:ext cx="6439151" cy="774479"/>
      </dsp:txXfrm>
    </dsp:sp>
    <dsp:sp modelId="{217C623E-2319-274F-880D-9EB74C23E0B9}">
      <dsp:nvSpPr>
        <dsp:cNvPr id="0" name=""/>
        <dsp:cNvSpPr/>
      </dsp:nvSpPr>
      <dsp:spPr>
        <a:xfrm>
          <a:off x="834493" y="1687535"/>
          <a:ext cx="1935407" cy="893809"/>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b</a:t>
          </a:r>
        </a:p>
      </dsp:txBody>
      <dsp:txXfrm>
        <a:off x="878125" y="1731167"/>
        <a:ext cx="1848143" cy="806545"/>
      </dsp:txXfrm>
    </dsp:sp>
    <dsp:sp modelId="{1FDF52D7-FC6B-466D-803F-89D6C97BB2FB}">
      <dsp:nvSpPr>
        <dsp:cNvPr id="0" name=""/>
        <dsp:cNvSpPr/>
      </dsp:nvSpPr>
      <dsp:spPr>
        <a:xfrm rot="5400000">
          <a:off x="5604113" y="101435"/>
          <a:ext cx="877563" cy="64625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a:t>La circulation des courants </a:t>
          </a:r>
          <a:r>
            <a:rPr lang="fr-FR" sz="2400" kern="1200" dirty="0" smtClean="0"/>
            <a:t>marins </a:t>
          </a:r>
          <a:r>
            <a:rPr lang="fr-FR" sz="2400" kern="1200" dirty="0"/>
            <a:t>est due aux différences de température et de salinité.</a:t>
          </a:r>
        </a:p>
      </dsp:txBody>
      <dsp:txXfrm rot="-5400000">
        <a:off x="2811607" y="2936781"/>
        <a:ext cx="6419738" cy="791885"/>
      </dsp:txXfrm>
    </dsp:sp>
    <dsp:sp modelId="{6AEDECFA-B246-4259-87DB-BA994BCD6896}">
      <dsp:nvSpPr>
        <dsp:cNvPr id="0" name=""/>
        <dsp:cNvSpPr/>
      </dsp:nvSpPr>
      <dsp:spPr>
        <a:xfrm>
          <a:off x="834493" y="2852277"/>
          <a:ext cx="1977112" cy="960892"/>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c</a:t>
          </a:r>
        </a:p>
      </dsp:txBody>
      <dsp:txXfrm>
        <a:off x="881400" y="2899184"/>
        <a:ext cx="1883298" cy="867078"/>
      </dsp:txXfrm>
    </dsp:sp>
    <dsp:sp modelId="{1323F43D-2879-456C-A821-63E5F4F51FCD}">
      <dsp:nvSpPr>
        <dsp:cNvPr id="0" name=""/>
        <dsp:cNvSpPr/>
      </dsp:nvSpPr>
      <dsp:spPr>
        <a:xfrm rot="5400000">
          <a:off x="5619015" y="1302811"/>
          <a:ext cx="865209" cy="64810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fr-FR" sz="2400" kern="1200" dirty="0"/>
            <a:t>Le Gulf Stream est un des courants marins les plus puissants.</a:t>
          </a:r>
        </a:p>
      </dsp:txBody>
      <dsp:txXfrm rot="-5400000">
        <a:off x="2811096" y="4152966"/>
        <a:ext cx="6438812" cy="780737"/>
      </dsp:txXfrm>
    </dsp:sp>
    <dsp:sp modelId="{BB3B3025-B7E6-4BDF-AD91-DE6C69B4220E}">
      <dsp:nvSpPr>
        <dsp:cNvPr id="0" name=""/>
        <dsp:cNvSpPr/>
      </dsp:nvSpPr>
      <dsp:spPr>
        <a:xfrm>
          <a:off x="834493" y="4084103"/>
          <a:ext cx="1976602" cy="91846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fr-FR" sz="4500" kern="1200" dirty="0"/>
            <a:t>d</a:t>
          </a:r>
        </a:p>
      </dsp:txBody>
      <dsp:txXfrm>
        <a:off x="879329" y="4128939"/>
        <a:ext cx="1886930" cy="8287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80180-3585-0E47-A7D6-ED021EEC8A3B}" type="datetimeFigureOut">
              <a:rPr lang="fr-FR" smtClean="0"/>
              <a:t>24/07/20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B1EFD-ECF6-6541-BECE-CBEE279ABE60}" type="slidenum">
              <a:rPr lang="fr-FR" smtClean="0"/>
              <a:t>‹#›</a:t>
            </a:fld>
            <a:endParaRPr lang="fr-FR"/>
          </a:p>
        </p:txBody>
      </p:sp>
    </p:spTree>
    <p:extLst>
      <p:ext uri="{BB962C8B-B14F-4D97-AF65-F5344CB8AC3E}">
        <p14:creationId xmlns:p14="http://schemas.microsoft.com/office/powerpoint/2010/main" val="3370182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youtu.be/cLtboR2YSqY"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youtu.be/cLtboR2YSq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 Pourquoi l’eau est-elle plus </a:t>
            </a:r>
            <a:r>
              <a:rPr lang="fr-FR" sz="1200" b="1" kern="1200" dirty="0" err="1" smtClean="0">
                <a:solidFill>
                  <a:schemeClr val="tx1"/>
                </a:solidFill>
                <a:effectLst/>
                <a:latin typeface="+mn-lt"/>
                <a:ea typeface="+mn-ea"/>
                <a:cs typeface="+mn-cs"/>
              </a:rPr>
              <a:t>salée</a:t>
            </a:r>
            <a:r>
              <a:rPr lang="fr-FR" sz="1200" b="1" kern="1200" dirty="0" smtClean="0">
                <a:solidFill>
                  <a:schemeClr val="tx1"/>
                </a:solidFill>
                <a:effectLst/>
                <a:latin typeface="+mn-lt"/>
                <a:ea typeface="+mn-ea"/>
                <a:cs typeface="+mn-cs"/>
              </a:rPr>
              <a:t> aux environs des cercles arctiques ? </a:t>
            </a:r>
            <a:endParaRPr lang="fr-FR" dirty="0" smtClean="0"/>
          </a:p>
          <a:p>
            <a:r>
              <a:rPr lang="fr-FR" sz="1200" kern="1200" dirty="0" smtClean="0">
                <a:solidFill>
                  <a:schemeClr val="tx1"/>
                </a:solidFill>
                <a:effectLst/>
                <a:latin typeface="+mn-lt"/>
                <a:ea typeface="+mn-ea"/>
                <a:cs typeface="+mn-cs"/>
              </a:rPr>
              <a:t>En hiver, lorsque la </a:t>
            </a:r>
            <a:r>
              <a:rPr lang="fr-FR" sz="1200" kern="1200" dirty="0" err="1" smtClean="0">
                <a:solidFill>
                  <a:schemeClr val="tx1"/>
                </a:solidFill>
                <a:effectLst/>
                <a:latin typeface="+mn-lt"/>
                <a:ea typeface="+mn-ea"/>
                <a:cs typeface="+mn-cs"/>
              </a:rPr>
              <a:t>température</a:t>
            </a:r>
            <a:r>
              <a:rPr lang="fr-FR" sz="1200" kern="1200" dirty="0" smtClean="0">
                <a:solidFill>
                  <a:schemeClr val="tx1"/>
                </a:solidFill>
                <a:effectLst/>
                <a:latin typeface="+mn-lt"/>
                <a:ea typeface="+mn-ea"/>
                <a:cs typeface="+mn-cs"/>
              </a:rPr>
              <a:t> de l’eau de mer atteint -1,8°C, celle-ci commence à geler. Une fine pellicule de glace se forme à sa surface, emprisonnant cristaux de glace et gouttelettes de saumure (eau </a:t>
            </a:r>
            <a:r>
              <a:rPr lang="fr-FR" sz="1200" kern="1200" dirty="0" err="1" smtClean="0">
                <a:solidFill>
                  <a:schemeClr val="tx1"/>
                </a:solidFill>
                <a:effectLst/>
                <a:latin typeface="+mn-lt"/>
                <a:ea typeface="+mn-ea"/>
                <a:cs typeface="+mn-cs"/>
              </a:rPr>
              <a:t>saturée</a:t>
            </a:r>
            <a:r>
              <a:rPr lang="fr-FR" sz="1200" kern="1200" dirty="0" smtClean="0">
                <a:solidFill>
                  <a:schemeClr val="tx1"/>
                </a:solidFill>
                <a:effectLst/>
                <a:latin typeface="+mn-lt"/>
                <a:ea typeface="+mn-ea"/>
                <a:cs typeface="+mn-cs"/>
              </a:rPr>
              <a:t> en sel). Progressivement, alors que cette pellicule de glace devient une banquise de 2 </a:t>
            </a:r>
            <a:r>
              <a:rPr lang="fr-FR" sz="1200" kern="1200" dirty="0" err="1" smtClean="0">
                <a:solidFill>
                  <a:schemeClr val="tx1"/>
                </a:solidFill>
                <a:effectLst/>
                <a:latin typeface="+mn-lt"/>
                <a:ea typeface="+mn-ea"/>
                <a:cs typeface="+mn-cs"/>
              </a:rPr>
              <a:t>mètres</a:t>
            </a:r>
            <a:r>
              <a:rPr lang="fr-FR" sz="1200" kern="1200" dirty="0" smtClean="0">
                <a:solidFill>
                  <a:schemeClr val="tx1"/>
                </a:solidFill>
                <a:effectLst/>
                <a:latin typeface="+mn-lt"/>
                <a:ea typeface="+mn-ea"/>
                <a:cs typeface="+mn-cs"/>
              </a:rPr>
              <a:t> d’</a:t>
            </a:r>
            <a:r>
              <a:rPr lang="fr-FR" sz="1200" kern="1200" dirty="0" err="1" smtClean="0">
                <a:solidFill>
                  <a:schemeClr val="tx1"/>
                </a:solidFill>
                <a:effectLst/>
                <a:latin typeface="+mn-lt"/>
                <a:ea typeface="+mn-ea"/>
                <a:cs typeface="+mn-cs"/>
              </a:rPr>
              <a:t>épaisseur</a:t>
            </a:r>
            <a:r>
              <a:rPr lang="fr-FR" sz="1200" kern="1200" dirty="0" smtClean="0">
                <a:solidFill>
                  <a:schemeClr val="tx1"/>
                </a:solidFill>
                <a:effectLst/>
                <a:latin typeface="+mn-lt"/>
                <a:ea typeface="+mn-ea"/>
                <a:cs typeface="+mn-cs"/>
              </a:rPr>
              <a:t>, les gouttelettes de saumure coulent à travers la glace et sont </a:t>
            </a:r>
            <a:r>
              <a:rPr lang="fr-FR" sz="1200" kern="1200" dirty="0" err="1" smtClean="0">
                <a:solidFill>
                  <a:schemeClr val="tx1"/>
                </a:solidFill>
                <a:effectLst/>
                <a:latin typeface="+mn-lt"/>
                <a:ea typeface="+mn-ea"/>
                <a:cs typeface="+mn-cs"/>
              </a:rPr>
              <a:t>rejetées</a:t>
            </a:r>
            <a:r>
              <a:rPr lang="fr-FR" sz="1200" kern="1200" dirty="0" smtClean="0">
                <a:solidFill>
                  <a:schemeClr val="tx1"/>
                </a:solidFill>
                <a:effectLst/>
                <a:latin typeface="+mn-lt"/>
                <a:ea typeface="+mn-ea"/>
                <a:cs typeface="+mn-cs"/>
              </a:rPr>
              <a:t> à la mer. Voilà pourquoi la banquise est douce, et l’</a:t>
            </a:r>
            <a:r>
              <a:rPr lang="fr-FR" sz="1200" kern="1200" dirty="0" err="1" smtClean="0">
                <a:solidFill>
                  <a:schemeClr val="tx1"/>
                </a:solidFill>
                <a:effectLst/>
                <a:latin typeface="+mn-lt"/>
                <a:ea typeface="+mn-ea"/>
                <a:cs typeface="+mn-cs"/>
              </a:rPr>
              <a:t>Océan</a:t>
            </a:r>
            <a:r>
              <a:rPr lang="fr-FR" sz="1200" kern="1200" dirty="0" smtClean="0">
                <a:solidFill>
                  <a:schemeClr val="tx1"/>
                </a:solidFill>
                <a:effectLst/>
                <a:latin typeface="+mn-lt"/>
                <a:ea typeface="+mn-ea"/>
                <a:cs typeface="+mn-cs"/>
              </a:rPr>
              <a:t> Arctique </a:t>
            </a:r>
            <a:r>
              <a:rPr lang="fr-FR" sz="1200" kern="1200" dirty="0" err="1" smtClean="0">
                <a:solidFill>
                  <a:schemeClr val="tx1"/>
                </a:solidFill>
                <a:effectLst/>
                <a:latin typeface="+mn-lt"/>
                <a:ea typeface="+mn-ea"/>
                <a:cs typeface="+mn-cs"/>
              </a:rPr>
              <a:t>très</a:t>
            </a:r>
            <a:r>
              <a:rPr lang="fr-FR" sz="1200" kern="1200" dirty="0" smtClean="0">
                <a:solidFill>
                  <a:schemeClr val="tx1"/>
                </a:solidFill>
                <a:effectLst/>
                <a:latin typeface="+mn-lt"/>
                <a:ea typeface="+mn-ea"/>
                <a:cs typeface="+mn-cs"/>
              </a:rPr>
              <a:t> salé !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F7B1EFD-ECF6-6541-BECE-CBEE279ABE60}" type="slidenum">
              <a:rPr lang="fr-FR" smtClean="0"/>
              <a:t>6</a:t>
            </a:fld>
            <a:endParaRPr lang="fr-FR"/>
          </a:p>
        </p:txBody>
      </p:sp>
    </p:spTree>
    <p:extLst>
      <p:ext uri="{BB962C8B-B14F-4D97-AF65-F5344CB8AC3E}">
        <p14:creationId xmlns:p14="http://schemas.microsoft.com/office/powerpoint/2010/main" val="162281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transformation chimique a lieu immédiatement. Lorsqu’un coquillage est plongé dans un liquide acide alors il se décolore et devient blanc. C’est ce qu’il se passe au niveau du corail. </a:t>
            </a:r>
          </a:p>
          <a:p>
            <a:endParaRPr lang="fr-FR" dirty="0"/>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11</a:t>
            </a:fld>
            <a:endParaRPr lang="fr-FR"/>
          </a:p>
        </p:txBody>
      </p:sp>
    </p:spTree>
    <p:extLst>
      <p:ext uri="{BB962C8B-B14F-4D97-AF65-F5344CB8AC3E}">
        <p14:creationId xmlns:p14="http://schemas.microsoft.com/office/powerpoint/2010/main" val="734943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transformation chimique a lieu immédiatement. Lorsqu’un coquillage est plongé dans un liquide acide alors il se décolore et devient blanc. C’est ce qu’il se passe au niveau du corail. </a:t>
            </a:r>
          </a:p>
          <a:p>
            <a:endParaRPr lang="fr-FR" dirty="0"/>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14</a:t>
            </a:fld>
            <a:endParaRPr lang="fr-FR"/>
          </a:p>
        </p:txBody>
      </p:sp>
    </p:spTree>
    <p:extLst>
      <p:ext uri="{BB962C8B-B14F-4D97-AF65-F5344CB8AC3E}">
        <p14:creationId xmlns:p14="http://schemas.microsoft.com/office/powerpoint/2010/main" val="144878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https://youtu.be/cLtboR2YSqY</a:t>
            </a:r>
            <a:endParaRPr lang="fr-FR" dirty="0"/>
          </a:p>
          <a:p>
            <a:endParaRPr lang="fr-FR" sz="1200" dirty="0" smtClean="0"/>
          </a:p>
          <a:p>
            <a:r>
              <a:rPr lang="fr-FR" sz="1200" dirty="0" smtClean="0"/>
              <a:t>notre-</a:t>
            </a:r>
            <a:r>
              <a:rPr lang="fr-FR" sz="1200" dirty="0" err="1" smtClean="0"/>
              <a:t>planete.info</a:t>
            </a:r>
            <a:r>
              <a:rPr lang="fr-FR" sz="1200" dirty="0" smtClean="0"/>
              <a:t>:  </a:t>
            </a:r>
            <a:r>
              <a:rPr lang="fr-FR" sz="1200" dirty="0" smtClean="0">
                <a:hlinkClick r:id="rId3"/>
              </a:rPr>
              <a:t>https://youtu.be/cLtboR2YSqY</a:t>
            </a:r>
            <a:endParaRPr lang="fr-FR" sz="1200" dirty="0" smtClean="0"/>
          </a:p>
          <a:p>
            <a:r>
              <a:rPr lang="fr-FR" sz="1200" dirty="0" smtClean="0"/>
              <a:t>Crédits: NASA/Goddard </a:t>
            </a:r>
            <a:r>
              <a:rPr lang="fr-FR" sz="1200" dirty="0" err="1" smtClean="0"/>
              <a:t>Space</a:t>
            </a:r>
            <a:r>
              <a:rPr lang="fr-FR" sz="1200" dirty="0" smtClean="0"/>
              <a:t> Flight Center </a:t>
            </a:r>
            <a:r>
              <a:rPr lang="fr-FR" sz="1200" dirty="0" err="1" smtClean="0"/>
              <a:t>Scientific</a:t>
            </a:r>
            <a:r>
              <a:rPr lang="fr-FR" sz="1200" dirty="0" smtClean="0"/>
              <a:t> </a:t>
            </a:r>
            <a:r>
              <a:rPr lang="fr-FR" sz="1200" dirty="0" err="1" smtClean="0"/>
              <a:t>Visualization</a:t>
            </a:r>
            <a:r>
              <a:rPr lang="fr-FR" sz="1200" dirty="0" smtClean="0"/>
              <a:t> Studio The Blue </a:t>
            </a:r>
            <a:r>
              <a:rPr lang="fr-FR" sz="1200" dirty="0" err="1" smtClean="0"/>
              <a:t>Marble</a:t>
            </a:r>
            <a:r>
              <a:rPr lang="fr-FR" sz="1200" dirty="0" smtClean="0"/>
              <a:t> </a:t>
            </a:r>
            <a:r>
              <a:rPr lang="fr-FR" sz="1200" dirty="0" err="1" smtClean="0"/>
              <a:t>Next</a:t>
            </a:r>
            <a:r>
              <a:rPr lang="fr-FR" sz="1200" dirty="0" smtClean="0"/>
              <a:t> </a:t>
            </a:r>
            <a:r>
              <a:rPr lang="fr-FR" sz="1200" dirty="0" err="1" smtClean="0"/>
              <a:t>Generation</a:t>
            </a:r>
            <a:r>
              <a:rPr lang="fr-FR" sz="1200" dirty="0" smtClean="0"/>
              <a:t> data </a:t>
            </a:r>
            <a:r>
              <a:rPr lang="fr-FR" sz="1200" dirty="0" err="1" smtClean="0"/>
              <a:t>is</a:t>
            </a:r>
            <a:r>
              <a:rPr lang="fr-FR" sz="1200" dirty="0" smtClean="0"/>
              <a:t> </a:t>
            </a:r>
            <a:r>
              <a:rPr lang="fr-FR" sz="1200" dirty="0" err="1" smtClean="0"/>
              <a:t>courtesy</a:t>
            </a:r>
            <a:r>
              <a:rPr lang="fr-FR" sz="1200" dirty="0" smtClean="0"/>
              <a:t> of Reto </a:t>
            </a:r>
            <a:r>
              <a:rPr lang="fr-FR" sz="1200" dirty="0" err="1" smtClean="0"/>
              <a:t>Stockli</a:t>
            </a:r>
            <a:r>
              <a:rPr lang="fr-FR" sz="1200" dirty="0" smtClean="0"/>
              <a:t> (NASA/GSFC) and </a:t>
            </a:r>
            <a:r>
              <a:rPr lang="fr-FR" sz="1200" dirty="0" err="1" smtClean="0"/>
              <a:t>NASA's</a:t>
            </a:r>
            <a:r>
              <a:rPr lang="fr-FR" sz="1200" dirty="0" smtClean="0"/>
              <a:t> </a:t>
            </a:r>
            <a:r>
              <a:rPr lang="fr-FR" sz="1200" dirty="0" err="1" smtClean="0"/>
              <a:t>Earth</a:t>
            </a:r>
            <a:r>
              <a:rPr lang="fr-FR" sz="1200" dirty="0" smtClean="0"/>
              <a:t> </a:t>
            </a:r>
            <a:r>
              <a:rPr lang="fr-FR" sz="1200" dirty="0" err="1" smtClean="0"/>
              <a:t>Observatory</a:t>
            </a:r>
            <a:endParaRPr lang="fr-FR" sz="1200" dirty="0" smtClean="0"/>
          </a:p>
          <a:p>
            <a:endParaRPr lang="fr-FR" dirty="0"/>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15</a:t>
            </a:fld>
            <a:endParaRPr lang="fr-FR"/>
          </a:p>
        </p:txBody>
      </p:sp>
    </p:spTree>
    <p:extLst>
      <p:ext uri="{BB962C8B-B14F-4D97-AF65-F5344CB8AC3E}">
        <p14:creationId xmlns:p14="http://schemas.microsoft.com/office/powerpoint/2010/main" val="1872966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https://youtu.be/cLtboR2YSqY</a:t>
            </a:r>
            <a:endParaRPr lang="fr-FR" dirty="0"/>
          </a:p>
          <a:p>
            <a:r>
              <a:rPr lang="fr-FR" dirty="0"/>
              <a:t>Répondre à la question de Dédé</a:t>
            </a:r>
          </a:p>
        </p:txBody>
      </p:sp>
      <p:sp>
        <p:nvSpPr>
          <p:cNvPr id="4" name="Espace réservé du numéro de diapositive 3"/>
          <p:cNvSpPr>
            <a:spLocks noGrp="1"/>
          </p:cNvSpPr>
          <p:nvPr>
            <p:ph type="sldNum" sz="quarter" idx="5"/>
          </p:nvPr>
        </p:nvSpPr>
        <p:spPr/>
        <p:txBody>
          <a:bodyPr/>
          <a:lstStyle/>
          <a:p>
            <a:fld id="{1F7B1EFD-ECF6-6541-BECE-CBEE279ABE60}" type="slidenum">
              <a:rPr lang="fr-FR" smtClean="0"/>
              <a:t>16</a:t>
            </a:fld>
            <a:endParaRPr lang="fr-FR"/>
          </a:p>
        </p:txBody>
      </p:sp>
    </p:spTree>
    <p:extLst>
      <p:ext uri="{BB962C8B-B14F-4D97-AF65-F5344CB8AC3E}">
        <p14:creationId xmlns:p14="http://schemas.microsoft.com/office/powerpoint/2010/main" val="397073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CADC45C-FABA-F442-80FA-8AADE6B9E05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E7488C6D-D368-0E42-84EB-EEDBE01C4B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4AA291DF-3C19-8841-AFF8-4ADB6E10C138}"/>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1F26749C-A9A8-3544-B1D7-8C12201E44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04A139D2-1AB6-FE4A-BC30-357C1CEDF222}"/>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99507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0476104-8279-F048-9361-921FF84F229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8E8EEA15-5349-954D-8776-14C28D5522E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CF08D584-8136-4B44-A59B-5069B2B6F28E}"/>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F1AC211E-E9CE-4C49-A789-3EEF32C6024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B179C6D-FE2A-AD46-80E8-CF02CB6DA974}"/>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175123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2F825909-219D-8445-ADBB-FBE914F17A4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6C5150F7-A89C-324A-9257-E537EB2B0A7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B73C4C5D-A25E-614D-B072-038C08D7BE0D}"/>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FDE12AAE-867E-BF42-8891-ACE2162617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49E84667-064B-1F4C-9DE9-3ADC8319CAC2}"/>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2083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32BB7BE-73ED-C44E-8143-F74A263464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FD86F564-0753-164D-8626-F198AB09F7C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2E929AF8-BCDA-8B41-B235-3AE28190D452}"/>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FB013B2A-FD75-834B-B182-E6B9A14B9B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D745FC10-8A6C-7C41-A5D2-C36ED1D8EFE8}"/>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3191862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FFAE647-AF1A-1046-9AC5-57AA6CB72BD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3FC6FD4E-5440-BB4F-AD47-5D48C4BA3F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681B12C9-CA63-3245-8C44-BA4D80F8009E}"/>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F7410389-BA6B-F047-A666-7C6DE8C49A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F780F2DD-8802-1944-A139-C65470910A78}"/>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86681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512D9F4-E2F4-4145-A1CC-0D87C2E6AC8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2D59CFC1-070F-3449-993D-9904D7AF509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6AF6F8B7-7753-D540-81A7-B54018372B4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0603E0A0-BCBB-7F46-8074-BD77FC80CA03}"/>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6" name="Espace réservé du pied de page 5">
            <a:extLst>
              <a:ext uri="{FF2B5EF4-FFF2-40B4-BE49-F238E27FC236}">
                <a16:creationId xmlns="" xmlns:a16="http://schemas.microsoft.com/office/drawing/2014/main" id="{3B217B18-8992-BD4D-8199-55CA006FB14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9C81C755-86A6-9D41-A181-FFA8D65E1B97}"/>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2973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C77C7F9-17D3-8945-9514-44B90F4C3D3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B7DF0E0A-C242-EA40-9B29-84A2DF5AEE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F4724F4D-7C43-A14A-BF81-78EAA2596C2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A4BB1ED6-602C-6347-85B1-9084D54A6C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3A0028E9-5D25-C249-8BC9-52C0119C4B1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8231193A-3E7E-D748-84C0-84C9822F3A72}"/>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8" name="Espace réservé du pied de page 7">
            <a:extLst>
              <a:ext uri="{FF2B5EF4-FFF2-40B4-BE49-F238E27FC236}">
                <a16:creationId xmlns="" xmlns:a16="http://schemas.microsoft.com/office/drawing/2014/main" id="{EBCDCAC0-B04F-EE41-A245-A10AA7E05A0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E1BE49AA-AC8C-8C43-AF65-72CC95500A34}"/>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355284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8FB015E-E073-244B-8361-0E2CCD49F85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9B20CAAE-DB34-2946-884B-D8B57BA65C9E}"/>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4" name="Espace réservé du pied de page 3">
            <a:extLst>
              <a:ext uri="{FF2B5EF4-FFF2-40B4-BE49-F238E27FC236}">
                <a16:creationId xmlns="" xmlns:a16="http://schemas.microsoft.com/office/drawing/2014/main" id="{4AFE734C-E9FD-1F46-8651-1F39701C1B8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C97C377D-35A3-3B47-B3E8-76CE939A6882}"/>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136137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0BB34EB4-0A58-8A4E-8450-692DA43D94D6}"/>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3" name="Espace réservé du pied de page 2">
            <a:extLst>
              <a:ext uri="{FF2B5EF4-FFF2-40B4-BE49-F238E27FC236}">
                <a16:creationId xmlns="" xmlns:a16="http://schemas.microsoft.com/office/drawing/2014/main" id="{F5620B76-CA32-4B4D-9947-23D18D81098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0DE2FB66-0996-6D4D-A327-5D126B21EE5B}"/>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185139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4D9CE01-8CFF-BE40-966E-D6DE40AF71B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B42644FE-B6A2-7A4A-95C0-1DE41E02AC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176EC620-F0E8-E648-9B76-802676E0F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55465575-41DD-9E4A-9426-C6951605EA97}"/>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6" name="Espace réservé du pied de page 5">
            <a:extLst>
              <a:ext uri="{FF2B5EF4-FFF2-40B4-BE49-F238E27FC236}">
                <a16:creationId xmlns="" xmlns:a16="http://schemas.microsoft.com/office/drawing/2014/main" id="{85716529-BDFD-8B4D-9EBB-BA18EA2822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E7C592FA-CD51-A84B-B8A2-59453EA32393}"/>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2427242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D8263FB-177E-4B4E-9EE6-592B516042D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0379D99A-306A-DB4E-8712-414EC9FC2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22A4B297-2653-0641-A913-D5AB159F8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34AD5AFE-8254-2C4D-B666-B83F486B91F0}"/>
              </a:ext>
            </a:extLst>
          </p:cNvPr>
          <p:cNvSpPr>
            <a:spLocks noGrp="1"/>
          </p:cNvSpPr>
          <p:nvPr>
            <p:ph type="dt" sz="half" idx="10"/>
          </p:nvPr>
        </p:nvSpPr>
        <p:spPr/>
        <p:txBody>
          <a:bodyPr/>
          <a:lstStyle/>
          <a:p>
            <a:fld id="{CFB325EF-906A-E043-8283-812106B44F3E}" type="datetimeFigureOut">
              <a:rPr lang="fr-FR" smtClean="0"/>
              <a:t>24/07/20</a:t>
            </a:fld>
            <a:endParaRPr lang="fr-FR"/>
          </a:p>
        </p:txBody>
      </p:sp>
      <p:sp>
        <p:nvSpPr>
          <p:cNvPr id="6" name="Espace réservé du pied de page 5">
            <a:extLst>
              <a:ext uri="{FF2B5EF4-FFF2-40B4-BE49-F238E27FC236}">
                <a16:creationId xmlns="" xmlns:a16="http://schemas.microsoft.com/office/drawing/2014/main" id="{C690823B-93DD-D04C-B776-BF42F364D5E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1440F77F-4516-744C-A3FC-B06D09DD96B9}"/>
              </a:ext>
            </a:extLst>
          </p:cNvPr>
          <p:cNvSpPr>
            <a:spLocks noGrp="1"/>
          </p:cNvSpPr>
          <p:nvPr>
            <p:ph type="sldNum" sz="quarter" idx="12"/>
          </p:nvPr>
        </p:nvSpPr>
        <p:spPr/>
        <p:txBody>
          <a:bodyPr/>
          <a:lstStyle/>
          <a:p>
            <a:fld id="{597944D6-018E-0E43-988A-DD236E4CEC85}" type="slidenum">
              <a:rPr lang="fr-FR" smtClean="0"/>
              <a:t>‹#›</a:t>
            </a:fld>
            <a:endParaRPr lang="fr-FR"/>
          </a:p>
        </p:txBody>
      </p:sp>
    </p:spTree>
    <p:extLst>
      <p:ext uri="{BB962C8B-B14F-4D97-AF65-F5344CB8AC3E}">
        <p14:creationId xmlns:p14="http://schemas.microsoft.com/office/powerpoint/2010/main" val="32412764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0B4333B6-C42D-5F49-BC7E-493DBDF16B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CFC75E8C-011D-5D41-BC89-ACA6E75FB7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929C78ED-D7D5-C745-8BB7-BF8AF2AE0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325EF-906A-E043-8283-812106B44F3E}" type="datetimeFigureOut">
              <a:rPr lang="fr-FR" smtClean="0"/>
              <a:t>24/07/20</a:t>
            </a:fld>
            <a:endParaRPr lang="fr-FR"/>
          </a:p>
        </p:txBody>
      </p:sp>
      <p:sp>
        <p:nvSpPr>
          <p:cNvPr id="5" name="Espace réservé du pied de page 4">
            <a:extLst>
              <a:ext uri="{FF2B5EF4-FFF2-40B4-BE49-F238E27FC236}">
                <a16:creationId xmlns="" xmlns:a16="http://schemas.microsoft.com/office/drawing/2014/main" id="{598B44F0-FA53-5B4F-A352-063F82108D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07C8BCF9-4B49-0D4A-ABCA-ECED9151E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944D6-018E-0E43-988A-DD236E4CEC85}" type="slidenum">
              <a:rPr lang="fr-FR" smtClean="0"/>
              <a:t>‹#›</a:t>
            </a:fld>
            <a:endParaRPr lang="fr-FR"/>
          </a:p>
        </p:txBody>
      </p:sp>
    </p:spTree>
    <p:extLst>
      <p:ext uri="{BB962C8B-B14F-4D97-AF65-F5344CB8AC3E}">
        <p14:creationId xmlns:p14="http://schemas.microsoft.com/office/powerpoint/2010/main" val="3751077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6.png"/><Relationship Id="rId6" Type="http://schemas.openxmlformats.org/officeDocument/2006/relationships/hyperlink" Target="https://youtu.be/cLtboR2YSqY" TargetMode="External"/><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6" Type="http://schemas.openxmlformats.org/officeDocument/2006/relationships/image" Target="../media/image22.tiff"/><Relationship Id="rId7" Type="http://schemas.openxmlformats.org/officeDocument/2006/relationships/image" Target="../media/image23.tiff"/><Relationship Id="rId8" Type="http://schemas.openxmlformats.org/officeDocument/2006/relationships/image" Target="../media/image24.tiff"/><Relationship Id="rId9" Type="http://schemas.openxmlformats.org/officeDocument/2006/relationships/image" Target="../media/image25.tif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0.sv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lanete bleu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0900" cy="6858000"/>
          </a:xfrm>
          <a:prstGeom prst="rect">
            <a:avLst/>
          </a:prstGeom>
        </p:spPr>
      </p:pic>
      <p:sp>
        <p:nvSpPr>
          <p:cNvPr id="4" name="ZoneTexte 3">
            <a:extLst>
              <a:ext uri="{FF2B5EF4-FFF2-40B4-BE49-F238E27FC236}">
                <a16:creationId xmlns="" xmlns:a16="http://schemas.microsoft.com/office/drawing/2014/main" id="{C34B3BEF-DE34-5346-AFCB-7A48AED83AEA}"/>
              </a:ext>
            </a:extLst>
          </p:cNvPr>
          <p:cNvSpPr txBox="1"/>
          <p:nvPr/>
        </p:nvSpPr>
        <p:spPr>
          <a:xfrm>
            <a:off x="1163270" y="360011"/>
            <a:ext cx="9865458" cy="1569660"/>
          </a:xfrm>
          <a:prstGeom prst="rect">
            <a:avLst/>
          </a:prstGeom>
          <a:noFill/>
        </p:spPr>
        <p:txBody>
          <a:bodyPr wrap="none" rtlCol="0">
            <a:spAutoFit/>
          </a:bodyPr>
          <a:lstStyle/>
          <a:p>
            <a:pPr algn="ctr"/>
            <a:r>
              <a:rPr lang="fr-FR" sz="4800" b="1" dirty="0">
                <a:solidFill>
                  <a:srgbClr val="00B0F0"/>
                </a:solidFill>
                <a:latin typeface="Chalkduster" panose="03050602040202020205" pitchFamily="66" charset="77"/>
              </a:rPr>
              <a:t>Les sciences et technologie</a:t>
            </a:r>
          </a:p>
          <a:p>
            <a:pPr algn="ctr"/>
            <a:r>
              <a:rPr lang="fr-FR" sz="4800" b="1" dirty="0">
                <a:solidFill>
                  <a:srgbClr val="00B0F0"/>
                </a:solidFill>
                <a:latin typeface="Chalkduster" panose="03050602040202020205" pitchFamily="66" charset="77"/>
              </a:rPr>
              <a:t>au CM1</a:t>
            </a:r>
          </a:p>
        </p:txBody>
      </p:sp>
      <p:sp>
        <p:nvSpPr>
          <p:cNvPr id="6" name="ZoneTexte 5">
            <a:extLst>
              <a:ext uri="{FF2B5EF4-FFF2-40B4-BE49-F238E27FC236}">
                <a16:creationId xmlns="" xmlns:a16="http://schemas.microsoft.com/office/drawing/2014/main" id="{9FA10189-3C6A-C248-ACEE-F627486CB226}"/>
              </a:ext>
            </a:extLst>
          </p:cNvPr>
          <p:cNvSpPr txBox="1"/>
          <p:nvPr/>
        </p:nvSpPr>
        <p:spPr>
          <a:xfrm>
            <a:off x="5129233" y="5713158"/>
            <a:ext cx="7062767" cy="830997"/>
          </a:xfrm>
          <a:prstGeom prst="rect">
            <a:avLst/>
          </a:prstGeom>
          <a:noFill/>
        </p:spPr>
        <p:txBody>
          <a:bodyPr wrap="none" rtlCol="0">
            <a:spAutoFit/>
          </a:bodyPr>
          <a:lstStyle/>
          <a:p>
            <a:r>
              <a:rPr lang="fr-FR" sz="4800" b="1" dirty="0">
                <a:solidFill>
                  <a:srgbClr val="00B0F0"/>
                </a:solidFill>
                <a:latin typeface="Chalkduster" panose="03050602040202020205" pitchFamily="66" charset="77"/>
              </a:rPr>
              <a:t>Laure et Christophe</a:t>
            </a:r>
          </a:p>
        </p:txBody>
      </p:sp>
      <p:sp>
        <p:nvSpPr>
          <p:cNvPr id="7" name="ZoneTexte 6">
            <a:extLst>
              <a:ext uri="{FF2B5EF4-FFF2-40B4-BE49-F238E27FC236}">
                <a16:creationId xmlns="" xmlns:a16="http://schemas.microsoft.com/office/drawing/2014/main" id="{B4A05C65-87E0-734B-8FE5-FAFC83CAC4ED}"/>
              </a:ext>
            </a:extLst>
          </p:cNvPr>
          <p:cNvSpPr txBox="1"/>
          <p:nvPr/>
        </p:nvSpPr>
        <p:spPr>
          <a:xfrm>
            <a:off x="2453228" y="3013501"/>
            <a:ext cx="7285542" cy="830997"/>
          </a:xfrm>
          <a:prstGeom prst="rect">
            <a:avLst/>
          </a:prstGeom>
          <a:noFill/>
        </p:spPr>
        <p:txBody>
          <a:bodyPr wrap="none" rtlCol="0">
            <a:spAutoFit/>
          </a:bodyPr>
          <a:lstStyle/>
          <a:p>
            <a:pPr algn="ctr"/>
            <a:r>
              <a:rPr lang="fr-FR" sz="4800" b="1" dirty="0">
                <a:solidFill>
                  <a:srgbClr val="00B0F0"/>
                </a:solidFill>
                <a:latin typeface="Chalkduster" panose="03050602040202020205" pitchFamily="66" charset="77"/>
              </a:rPr>
              <a:t>Les courants marins</a:t>
            </a:r>
          </a:p>
        </p:txBody>
      </p:sp>
    </p:spTree>
    <p:extLst>
      <p:ext uri="{BB962C8B-B14F-4D97-AF65-F5344CB8AC3E}">
        <p14:creationId xmlns:p14="http://schemas.microsoft.com/office/powerpoint/2010/main" val="16403032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D22E10E-AA8D-4F4A-88E4-278D8F1AF221}"/>
              </a:ext>
            </a:extLst>
          </p:cNvPr>
          <p:cNvSpPr>
            <a:spLocks noGrp="1"/>
          </p:cNvSpPr>
          <p:nvPr>
            <p:ph type="title"/>
          </p:nvPr>
        </p:nvSpPr>
        <p:spPr>
          <a:xfrm>
            <a:off x="838200" y="365125"/>
            <a:ext cx="10515600" cy="2263775"/>
          </a:xfrm>
        </p:spPr>
        <p:txBody>
          <a:bodyPr/>
          <a:lstStyle/>
          <a:p>
            <a:r>
              <a:rPr lang="fr-FR" dirty="0"/>
              <a:t>Expérience et reprise du schéma d’observation</a:t>
            </a:r>
            <a:br>
              <a:rPr lang="fr-FR" dirty="0"/>
            </a:br>
            <a:r>
              <a:rPr lang="fr-FR" dirty="0"/>
              <a:t>expérience 1 : salinité</a:t>
            </a:r>
          </a:p>
        </p:txBody>
      </p:sp>
      <p:pic>
        <p:nvPicPr>
          <p:cNvPr id="4" name="Espace réservé du contenu 3">
            <a:extLst>
              <a:ext uri="{FF2B5EF4-FFF2-40B4-BE49-F238E27FC236}">
                <a16:creationId xmlns="" xmlns:a16="http://schemas.microsoft.com/office/drawing/2014/main" id="{73CEAF06-4E19-4F68-B260-78ADACCC8A60}"/>
              </a:ext>
            </a:extLst>
          </p:cNvPr>
          <p:cNvPicPr>
            <a:picLocks noGrp="1" noChangeAspect="1"/>
          </p:cNvPicPr>
          <p:nvPr>
            <p:ph idx="1"/>
          </p:nvPr>
        </p:nvPicPr>
        <p:blipFill>
          <a:blip r:embed="rId2"/>
          <a:stretch>
            <a:fillRect/>
          </a:stretch>
        </p:blipFill>
        <p:spPr>
          <a:xfrm>
            <a:off x="8788489" y="501685"/>
            <a:ext cx="3022511" cy="2378005"/>
          </a:xfrm>
          <a:prstGeom prst="rect">
            <a:avLst/>
          </a:prstGeom>
        </p:spPr>
      </p:pic>
      <p:pic>
        <p:nvPicPr>
          <p:cNvPr id="5" name="Image 4">
            <a:extLst>
              <a:ext uri="{FF2B5EF4-FFF2-40B4-BE49-F238E27FC236}">
                <a16:creationId xmlns="" xmlns:a16="http://schemas.microsoft.com/office/drawing/2014/main" id="{BF98140C-86B7-4F30-97DC-DF025B7714AC}"/>
              </a:ext>
            </a:extLst>
          </p:cNvPr>
          <p:cNvPicPr>
            <a:picLocks noChangeAspect="1"/>
          </p:cNvPicPr>
          <p:nvPr/>
        </p:nvPicPr>
        <p:blipFill>
          <a:blip r:embed="rId3"/>
          <a:stretch>
            <a:fillRect/>
          </a:stretch>
        </p:blipFill>
        <p:spPr>
          <a:xfrm>
            <a:off x="2497058" y="2895071"/>
            <a:ext cx="9694941" cy="3435267"/>
          </a:xfrm>
          <a:prstGeom prst="rect">
            <a:avLst/>
          </a:prstGeom>
        </p:spPr>
      </p:pic>
      <p:pic>
        <p:nvPicPr>
          <p:cNvPr id="6" name="Image 5" descr="logo_mini_lama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0804" y="6330338"/>
            <a:ext cx="2299095" cy="527661"/>
          </a:xfrm>
          <a:prstGeom prst="rect">
            <a:avLst/>
          </a:prstGeom>
        </p:spPr>
      </p:pic>
    </p:spTree>
    <p:extLst>
      <p:ext uri="{BB962C8B-B14F-4D97-AF65-F5344CB8AC3E}">
        <p14:creationId xmlns:p14="http://schemas.microsoft.com/office/powerpoint/2010/main" val="4741912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écran, bâtiment&#10;&#10;Description générée automatiquement">
            <a:extLst>
              <a:ext uri="{FF2B5EF4-FFF2-40B4-BE49-F238E27FC236}">
                <a16:creationId xmlns="" xmlns:a16="http://schemas.microsoft.com/office/drawing/2014/main" id="{4444975A-2C53-7543-A192-EB79E96A4931}"/>
              </a:ext>
            </a:extLst>
          </p:cNvPr>
          <p:cNvPicPr>
            <a:picLocks noChangeAspect="1"/>
          </p:cNvPicPr>
          <p:nvPr/>
        </p:nvPicPr>
        <p:blipFill>
          <a:blip r:embed="rId3"/>
          <a:stretch>
            <a:fillRect/>
          </a:stretch>
        </p:blipFill>
        <p:spPr>
          <a:xfrm>
            <a:off x="1651690" y="1208868"/>
            <a:ext cx="8888619" cy="5476568"/>
          </a:xfrm>
          <a:prstGeom prst="rect">
            <a:avLst/>
          </a:prstGeom>
        </p:spPr>
      </p:pic>
      <p:sp>
        <p:nvSpPr>
          <p:cNvPr id="3" name="ZoneTexte 2">
            <a:extLst>
              <a:ext uri="{FF2B5EF4-FFF2-40B4-BE49-F238E27FC236}">
                <a16:creationId xmlns="" xmlns:a16="http://schemas.microsoft.com/office/drawing/2014/main" id="{18B3A0EF-BF7B-4423-AABC-3C0153FDF108}"/>
              </a:ext>
            </a:extLst>
          </p:cNvPr>
          <p:cNvSpPr txBox="1"/>
          <p:nvPr/>
        </p:nvSpPr>
        <p:spPr>
          <a:xfrm>
            <a:off x="3962399" y="394633"/>
            <a:ext cx="6577910" cy="584775"/>
          </a:xfrm>
          <a:prstGeom prst="rect">
            <a:avLst/>
          </a:prstGeom>
          <a:noFill/>
        </p:spPr>
        <p:txBody>
          <a:bodyPr wrap="square" rtlCol="0">
            <a:spAutoFit/>
          </a:bodyPr>
          <a:lstStyle/>
          <a:p>
            <a:r>
              <a:rPr lang="fr-FR" sz="3200" dirty="0"/>
              <a:t>Qu’avons-nous observé ?</a:t>
            </a:r>
          </a:p>
        </p:txBody>
      </p:sp>
    </p:spTree>
    <p:extLst>
      <p:ext uri="{BB962C8B-B14F-4D97-AF65-F5344CB8AC3E}">
        <p14:creationId xmlns:p14="http://schemas.microsoft.com/office/powerpoint/2010/main" val="12106822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D22E10E-AA8D-4F4A-88E4-278D8F1AF221}"/>
              </a:ext>
            </a:extLst>
          </p:cNvPr>
          <p:cNvSpPr>
            <a:spLocks noGrp="1"/>
          </p:cNvSpPr>
          <p:nvPr>
            <p:ph type="title"/>
          </p:nvPr>
        </p:nvSpPr>
        <p:spPr>
          <a:xfrm>
            <a:off x="838200" y="365125"/>
            <a:ext cx="10515600" cy="2263775"/>
          </a:xfrm>
        </p:spPr>
        <p:txBody>
          <a:bodyPr/>
          <a:lstStyle/>
          <a:p>
            <a:r>
              <a:rPr lang="fr-FR" dirty="0"/>
              <a:t>Expérience et reprise du schéma d’observation</a:t>
            </a:r>
            <a:br>
              <a:rPr lang="fr-FR" dirty="0"/>
            </a:br>
            <a:r>
              <a:rPr lang="fr-FR" dirty="0"/>
              <a:t>expérience 2 : température</a:t>
            </a:r>
          </a:p>
        </p:txBody>
      </p:sp>
      <p:pic>
        <p:nvPicPr>
          <p:cNvPr id="3" name="Image 2">
            <a:extLst>
              <a:ext uri="{FF2B5EF4-FFF2-40B4-BE49-F238E27FC236}">
                <a16:creationId xmlns="" xmlns:a16="http://schemas.microsoft.com/office/drawing/2014/main" id="{28DA5876-5598-442D-8C73-2703ADF8E824}"/>
              </a:ext>
            </a:extLst>
          </p:cNvPr>
          <p:cNvPicPr>
            <a:picLocks noChangeAspect="1"/>
          </p:cNvPicPr>
          <p:nvPr/>
        </p:nvPicPr>
        <p:blipFill>
          <a:blip r:embed="rId2"/>
          <a:stretch>
            <a:fillRect/>
          </a:stretch>
        </p:blipFill>
        <p:spPr>
          <a:xfrm>
            <a:off x="193737" y="2801010"/>
            <a:ext cx="11931588" cy="3514902"/>
          </a:xfrm>
          <a:prstGeom prst="rect">
            <a:avLst/>
          </a:prstGeom>
        </p:spPr>
      </p:pic>
      <p:pic>
        <p:nvPicPr>
          <p:cNvPr id="5" name="Image 4" descr="logo_mini_la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172" y="6263406"/>
            <a:ext cx="2590727" cy="594593"/>
          </a:xfrm>
          <a:prstGeom prst="rect">
            <a:avLst/>
          </a:prstGeom>
        </p:spPr>
      </p:pic>
    </p:spTree>
    <p:extLst>
      <p:ext uri="{BB962C8B-B14F-4D97-AF65-F5344CB8AC3E}">
        <p14:creationId xmlns:p14="http://schemas.microsoft.com/office/powerpoint/2010/main" val="24901154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 xmlns:a16="http://schemas.microsoft.com/office/drawing/2014/main" id="{2227ECDF-6F32-46CD-9BF0-4F66136570D8}"/>
              </a:ext>
            </a:extLst>
          </p:cNvPr>
          <p:cNvPicPr>
            <a:picLocks noGrp="1" noChangeAspect="1"/>
          </p:cNvPicPr>
          <p:nvPr>
            <p:ph idx="1"/>
          </p:nvPr>
        </p:nvPicPr>
        <p:blipFill>
          <a:blip r:embed="rId2"/>
          <a:stretch>
            <a:fillRect/>
          </a:stretch>
        </p:blipFill>
        <p:spPr>
          <a:xfrm>
            <a:off x="1374333" y="672465"/>
            <a:ext cx="9203411" cy="5590941"/>
          </a:xfrm>
          <a:prstGeom prst="rect">
            <a:avLst/>
          </a:prstGeom>
        </p:spPr>
      </p:pic>
      <p:pic>
        <p:nvPicPr>
          <p:cNvPr id="5" name="Image 4" descr="logo_mini_la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172" y="6263406"/>
            <a:ext cx="2590727" cy="594593"/>
          </a:xfrm>
          <a:prstGeom prst="rect">
            <a:avLst/>
          </a:prstGeom>
        </p:spPr>
      </p:pic>
    </p:spTree>
    <p:extLst>
      <p:ext uri="{BB962C8B-B14F-4D97-AF65-F5344CB8AC3E}">
        <p14:creationId xmlns:p14="http://schemas.microsoft.com/office/powerpoint/2010/main" val="12252164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écran, bâtiment&#10;&#10;Description générée automatiquement">
            <a:extLst>
              <a:ext uri="{FF2B5EF4-FFF2-40B4-BE49-F238E27FC236}">
                <a16:creationId xmlns="" xmlns:a16="http://schemas.microsoft.com/office/drawing/2014/main" id="{4444975A-2C53-7543-A192-EB79E96A4931}"/>
              </a:ext>
            </a:extLst>
          </p:cNvPr>
          <p:cNvPicPr>
            <a:picLocks noChangeAspect="1"/>
          </p:cNvPicPr>
          <p:nvPr/>
        </p:nvPicPr>
        <p:blipFill>
          <a:blip r:embed="rId3"/>
          <a:stretch>
            <a:fillRect/>
          </a:stretch>
        </p:blipFill>
        <p:spPr>
          <a:xfrm>
            <a:off x="1651690" y="1208868"/>
            <a:ext cx="8888619" cy="5476568"/>
          </a:xfrm>
          <a:prstGeom prst="rect">
            <a:avLst/>
          </a:prstGeom>
        </p:spPr>
      </p:pic>
      <p:sp>
        <p:nvSpPr>
          <p:cNvPr id="3" name="ZoneTexte 2">
            <a:extLst>
              <a:ext uri="{FF2B5EF4-FFF2-40B4-BE49-F238E27FC236}">
                <a16:creationId xmlns="" xmlns:a16="http://schemas.microsoft.com/office/drawing/2014/main" id="{18B3A0EF-BF7B-4423-AABC-3C0153FDF108}"/>
              </a:ext>
            </a:extLst>
          </p:cNvPr>
          <p:cNvSpPr txBox="1"/>
          <p:nvPr/>
        </p:nvSpPr>
        <p:spPr>
          <a:xfrm>
            <a:off x="3962399" y="394633"/>
            <a:ext cx="6577910" cy="584775"/>
          </a:xfrm>
          <a:prstGeom prst="rect">
            <a:avLst/>
          </a:prstGeom>
          <a:noFill/>
        </p:spPr>
        <p:txBody>
          <a:bodyPr wrap="square" rtlCol="0">
            <a:spAutoFit/>
          </a:bodyPr>
          <a:lstStyle/>
          <a:p>
            <a:r>
              <a:rPr lang="fr-FR" sz="3200" dirty="0"/>
              <a:t>Qu’avons-nous observé ?</a:t>
            </a:r>
          </a:p>
        </p:txBody>
      </p:sp>
    </p:spTree>
    <p:extLst>
      <p:ext uri="{BB962C8B-B14F-4D97-AF65-F5344CB8AC3E}">
        <p14:creationId xmlns:p14="http://schemas.microsoft.com/office/powerpoint/2010/main" val="11893203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C6E2EDD-43C6-4DB6-91DB-5C44A0026BBF}"/>
              </a:ext>
            </a:extLst>
          </p:cNvPr>
          <p:cNvSpPr>
            <a:spLocks noGrp="1"/>
          </p:cNvSpPr>
          <p:nvPr>
            <p:ph type="title"/>
          </p:nvPr>
        </p:nvSpPr>
        <p:spPr>
          <a:xfrm>
            <a:off x="1857346" y="214366"/>
            <a:ext cx="10515600" cy="605442"/>
          </a:xfrm>
        </p:spPr>
        <p:txBody>
          <a:bodyPr>
            <a:normAutofit fontScale="90000"/>
          </a:bodyPr>
          <a:lstStyle/>
          <a:p>
            <a:r>
              <a:rPr lang="fr-FR" dirty="0"/>
              <a:t>Représentation des courants marins</a:t>
            </a:r>
          </a:p>
        </p:txBody>
      </p:sp>
      <p:pic>
        <p:nvPicPr>
          <p:cNvPr id="5" name="La circulation thermohaline ou circulation méridienne de ret">
            <a:hlinkClick r:id="" action="ppaction://media"/>
            <a:extLst>
              <a:ext uri="{FF2B5EF4-FFF2-40B4-BE49-F238E27FC236}">
                <a16:creationId xmlns="" xmlns:a16="http://schemas.microsoft.com/office/drawing/2014/main" id="{CD433067-5363-4E32-963C-984782BBD7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7346" y="953815"/>
            <a:ext cx="8598496" cy="4836654"/>
          </a:xfrm>
          <a:prstGeom prst="rect">
            <a:avLst/>
          </a:prstGeom>
        </p:spPr>
      </p:pic>
      <p:sp>
        <p:nvSpPr>
          <p:cNvPr id="7" name="Rectangle 6"/>
          <p:cNvSpPr/>
          <p:nvPr/>
        </p:nvSpPr>
        <p:spPr>
          <a:xfrm>
            <a:off x="1857346" y="6174574"/>
            <a:ext cx="6096000" cy="646331"/>
          </a:xfrm>
          <a:prstGeom prst="rect">
            <a:avLst/>
          </a:prstGeom>
        </p:spPr>
        <p:txBody>
          <a:bodyPr>
            <a:spAutoFit/>
          </a:bodyPr>
          <a:lstStyle/>
          <a:p>
            <a:r>
              <a:rPr lang="fr-FR" sz="1200" dirty="0" smtClean="0"/>
              <a:t>notre</a:t>
            </a:r>
            <a:r>
              <a:rPr lang="fr-FR" sz="1200" dirty="0"/>
              <a:t>-</a:t>
            </a:r>
            <a:r>
              <a:rPr lang="fr-FR" sz="1200" dirty="0" err="1" smtClean="0"/>
              <a:t>planete.info</a:t>
            </a:r>
            <a:r>
              <a:rPr lang="fr-FR" sz="1200" dirty="0" smtClean="0"/>
              <a:t>: </a:t>
            </a:r>
            <a:r>
              <a:rPr lang="fr-FR" sz="1200" dirty="0"/>
              <a:t> </a:t>
            </a:r>
            <a:r>
              <a:rPr lang="fr-FR" sz="1200" dirty="0" smtClean="0">
                <a:hlinkClick r:id="rId6"/>
              </a:rPr>
              <a:t>https</a:t>
            </a:r>
            <a:r>
              <a:rPr lang="fr-FR" sz="1200" dirty="0">
                <a:hlinkClick r:id="rId6"/>
              </a:rPr>
              <a:t>://youtu.be/cLtboR2YSqY</a:t>
            </a:r>
            <a:endParaRPr lang="fr-FR" sz="1200" dirty="0"/>
          </a:p>
          <a:p>
            <a:r>
              <a:rPr lang="fr-FR" sz="1200" dirty="0" smtClean="0"/>
              <a:t>Crédits: NASA</a:t>
            </a:r>
            <a:r>
              <a:rPr lang="fr-FR" sz="1200" dirty="0"/>
              <a:t>/Goddard </a:t>
            </a:r>
            <a:r>
              <a:rPr lang="fr-FR" sz="1200" dirty="0" err="1"/>
              <a:t>Space</a:t>
            </a:r>
            <a:r>
              <a:rPr lang="fr-FR" sz="1200" dirty="0"/>
              <a:t> Flight Center </a:t>
            </a:r>
            <a:r>
              <a:rPr lang="fr-FR" sz="1200" dirty="0" err="1"/>
              <a:t>Scientific</a:t>
            </a:r>
            <a:r>
              <a:rPr lang="fr-FR" sz="1200" dirty="0"/>
              <a:t> </a:t>
            </a:r>
            <a:r>
              <a:rPr lang="fr-FR" sz="1200" dirty="0" err="1"/>
              <a:t>Visualization</a:t>
            </a:r>
            <a:r>
              <a:rPr lang="fr-FR" sz="1200" dirty="0"/>
              <a:t> Studio The Blue </a:t>
            </a:r>
            <a:r>
              <a:rPr lang="fr-FR" sz="1200" dirty="0" err="1"/>
              <a:t>Marble</a:t>
            </a:r>
            <a:r>
              <a:rPr lang="fr-FR" sz="1200" dirty="0"/>
              <a:t> </a:t>
            </a:r>
            <a:r>
              <a:rPr lang="fr-FR" sz="1200" dirty="0" err="1"/>
              <a:t>Next</a:t>
            </a:r>
            <a:r>
              <a:rPr lang="fr-FR" sz="1200" dirty="0"/>
              <a:t> </a:t>
            </a:r>
            <a:r>
              <a:rPr lang="fr-FR" sz="1200" dirty="0" err="1"/>
              <a:t>Generation</a:t>
            </a:r>
            <a:r>
              <a:rPr lang="fr-FR" sz="1200" dirty="0"/>
              <a:t> data </a:t>
            </a:r>
            <a:r>
              <a:rPr lang="fr-FR" sz="1200" dirty="0" err="1"/>
              <a:t>is</a:t>
            </a:r>
            <a:r>
              <a:rPr lang="fr-FR" sz="1200" dirty="0"/>
              <a:t> </a:t>
            </a:r>
            <a:r>
              <a:rPr lang="fr-FR" sz="1200" dirty="0" err="1"/>
              <a:t>courtesy</a:t>
            </a:r>
            <a:r>
              <a:rPr lang="fr-FR" sz="1200" dirty="0"/>
              <a:t> of Reto </a:t>
            </a:r>
            <a:r>
              <a:rPr lang="fr-FR" sz="1200" dirty="0" err="1"/>
              <a:t>Stockli</a:t>
            </a:r>
            <a:r>
              <a:rPr lang="fr-FR" sz="1200" dirty="0"/>
              <a:t> (NASA/GSFC) and </a:t>
            </a:r>
            <a:r>
              <a:rPr lang="fr-FR" sz="1200" dirty="0" err="1"/>
              <a:t>NASA's</a:t>
            </a:r>
            <a:r>
              <a:rPr lang="fr-FR" sz="1200" dirty="0"/>
              <a:t> </a:t>
            </a:r>
            <a:r>
              <a:rPr lang="fr-FR" sz="1200" dirty="0" err="1"/>
              <a:t>Earth</a:t>
            </a:r>
            <a:r>
              <a:rPr lang="fr-FR" sz="1200" dirty="0"/>
              <a:t> </a:t>
            </a:r>
            <a:r>
              <a:rPr lang="fr-FR" sz="1200" dirty="0" err="1"/>
              <a:t>Observatory</a:t>
            </a:r>
            <a:endParaRPr lang="fr-FR" sz="1200" dirty="0"/>
          </a:p>
        </p:txBody>
      </p:sp>
    </p:spTree>
    <p:extLst>
      <p:ext uri="{BB962C8B-B14F-4D97-AF65-F5344CB8AC3E}">
        <p14:creationId xmlns:p14="http://schemas.microsoft.com/office/powerpoint/2010/main" val="4123936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C6E2EDD-43C6-4DB6-91DB-5C44A0026BBF}"/>
              </a:ext>
            </a:extLst>
          </p:cNvPr>
          <p:cNvSpPr>
            <a:spLocks noGrp="1"/>
          </p:cNvSpPr>
          <p:nvPr>
            <p:ph type="title"/>
          </p:nvPr>
        </p:nvSpPr>
        <p:spPr>
          <a:xfrm>
            <a:off x="1857346" y="214366"/>
            <a:ext cx="10515600" cy="605442"/>
          </a:xfrm>
        </p:spPr>
        <p:txBody>
          <a:bodyPr>
            <a:normAutofit fontScale="90000"/>
          </a:bodyPr>
          <a:lstStyle/>
          <a:p>
            <a:r>
              <a:rPr lang="fr-FR" dirty="0"/>
              <a:t>Représentation des courants marins</a:t>
            </a:r>
          </a:p>
        </p:txBody>
      </p:sp>
      <p:pic>
        <p:nvPicPr>
          <p:cNvPr id="4" name="Image 3">
            <a:extLst>
              <a:ext uri="{FF2B5EF4-FFF2-40B4-BE49-F238E27FC236}">
                <a16:creationId xmlns="" xmlns:a16="http://schemas.microsoft.com/office/drawing/2014/main" id="{8CDC0C0D-8E05-4B5A-864E-A41A9328196C}"/>
              </a:ext>
            </a:extLst>
          </p:cNvPr>
          <p:cNvPicPr>
            <a:picLocks noChangeAspect="1"/>
          </p:cNvPicPr>
          <p:nvPr/>
        </p:nvPicPr>
        <p:blipFill>
          <a:blip r:embed="rId3"/>
          <a:stretch>
            <a:fillRect/>
          </a:stretch>
        </p:blipFill>
        <p:spPr>
          <a:xfrm>
            <a:off x="1376855" y="752362"/>
            <a:ext cx="8492214" cy="6025285"/>
          </a:xfrm>
          <a:prstGeom prst="rect">
            <a:avLst/>
          </a:prstGeom>
        </p:spPr>
      </p:pic>
      <p:pic>
        <p:nvPicPr>
          <p:cNvPr id="5" name="Image 4" descr="logo_mini_lama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9069" y="6314276"/>
            <a:ext cx="2181512" cy="500675"/>
          </a:xfrm>
          <a:prstGeom prst="rect">
            <a:avLst/>
          </a:prstGeom>
        </p:spPr>
      </p:pic>
    </p:spTree>
    <p:extLst>
      <p:ext uri="{BB962C8B-B14F-4D97-AF65-F5344CB8AC3E}">
        <p14:creationId xmlns:p14="http://schemas.microsoft.com/office/powerpoint/2010/main" val="15775001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3796960" y="3429000"/>
            <a:ext cx="4335290"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je conclus</a:t>
            </a:r>
          </a:p>
        </p:txBody>
      </p:sp>
      <p:pic>
        <p:nvPicPr>
          <p:cNvPr id="2" name="Image 1">
            <a:extLst>
              <a:ext uri="{FF2B5EF4-FFF2-40B4-BE49-F238E27FC236}">
                <a16:creationId xmlns="" xmlns:a16="http://schemas.microsoft.com/office/drawing/2014/main" id="{370896A7-CD9F-E947-A118-8667E88F5304}"/>
              </a:ext>
            </a:extLst>
          </p:cNvPr>
          <p:cNvPicPr>
            <a:picLocks noChangeAspect="1"/>
          </p:cNvPicPr>
          <p:nvPr/>
        </p:nvPicPr>
        <p:blipFill>
          <a:blip r:embed="rId3"/>
          <a:stretch>
            <a:fillRect/>
          </a:stretch>
        </p:blipFill>
        <p:spPr>
          <a:xfrm>
            <a:off x="8755458" y="508346"/>
            <a:ext cx="2717800" cy="2667000"/>
          </a:xfrm>
          <a:prstGeom prst="cloudCallout">
            <a:avLst>
              <a:gd name="adj1" fmla="val -59499"/>
              <a:gd name="adj2" fmla="val 61477"/>
            </a:avLst>
          </a:prstGeom>
        </p:spPr>
      </p:pic>
    </p:spTree>
    <p:extLst>
      <p:ext uri="{BB962C8B-B14F-4D97-AF65-F5344CB8AC3E}">
        <p14:creationId xmlns:p14="http://schemas.microsoft.com/office/powerpoint/2010/main" val="13380109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 xmlns:a16="http://schemas.microsoft.com/office/drawing/2014/main" id="{B669A289-56D2-764C-85E4-1E6311BEF1B6}"/>
              </a:ext>
            </a:extLst>
          </p:cNvPr>
          <p:cNvGraphicFramePr/>
          <p:nvPr>
            <p:extLst>
              <p:ext uri="{D42A27DB-BD31-4B8C-83A1-F6EECF244321}">
                <p14:modId xmlns:p14="http://schemas.microsoft.com/office/powerpoint/2010/main" val="2853609786"/>
              </p:ext>
            </p:extLst>
          </p:nvPr>
        </p:nvGraphicFramePr>
        <p:xfrm>
          <a:off x="1032681" y="714651"/>
          <a:ext cx="1012663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49608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 xmlns:a16="http://schemas.microsoft.com/office/drawing/2014/main" id="{B669A289-56D2-764C-85E4-1E6311BEF1B6}"/>
              </a:ext>
            </a:extLst>
          </p:cNvPr>
          <p:cNvGraphicFramePr/>
          <p:nvPr>
            <p:extLst>
              <p:ext uri="{D42A27DB-BD31-4B8C-83A1-F6EECF244321}">
                <p14:modId xmlns:p14="http://schemas.microsoft.com/office/powerpoint/2010/main" val="1258630218"/>
              </p:ext>
            </p:extLst>
          </p:nvPr>
        </p:nvGraphicFramePr>
        <p:xfrm>
          <a:off x="1032681" y="714651"/>
          <a:ext cx="1012663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48368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1613414" y="718554"/>
            <a:ext cx="5520357" cy="1754326"/>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Les enquêtes </a:t>
            </a:r>
          </a:p>
          <a:p>
            <a:pPr algn="ctr"/>
            <a:r>
              <a:rPr lang="fr-FR" sz="5400" dirty="0">
                <a:solidFill>
                  <a:srgbClr val="002060"/>
                </a:solidFill>
                <a:latin typeface="Chalkduster" panose="03050602040202020205" pitchFamily="66" charset="77"/>
              </a:rPr>
              <a:t>de Dédé</a:t>
            </a:r>
          </a:p>
        </p:txBody>
      </p:sp>
      <p:pic>
        <p:nvPicPr>
          <p:cNvPr id="5" name="Image 4">
            <a:extLst>
              <a:ext uri="{FF2B5EF4-FFF2-40B4-BE49-F238E27FC236}">
                <a16:creationId xmlns="" xmlns:a16="http://schemas.microsoft.com/office/drawing/2014/main" id="{F4C7DF58-E82F-2342-AAF8-8792F981F9F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5660" y="1595717"/>
            <a:ext cx="2654273" cy="4895084"/>
          </a:xfrm>
          <a:prstGeom prst="rect">
            <a:avLst/>
          </a:prstGeom>
          <a:noFill/>
          <a:ln>
            <a:noFill/>
          </a:ln>
          <a:effectLst/>
        </p:spPr>
      </p:pic>
    </p:spTree>
    <p:extLst>
      <p:ext uri="{BB962C8B-B14F-4D97-AF65-F5344CB8AC3E}">
        <p14:creationId xmlns:p14="http://schemas.microsoft.com/office/powerpoint/2010/main" val="25418183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587381" y="940940"/>
            <a:ext cx="9130128"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L’objet techno-mystère</a:t>
            </a:r>
          </a:p>
        </p:txBody>
      </p:sp>
      <p:pic>
        <p:nvPicPr>
          <p:cNvPr id="3" name="Image 2">
            <a:extLst>
              <a:ext uri="{FF2B5EF4-FFF2-40B4-BE49-F238E27FC236}">
                <a16:creationId xmlns="" xmlns:a16="http://schemas.microsoft.com/office/drawing/2014/main" id="{F6E984C0-B5AA-1148-96C5-6A8A68E36592}"/>
              </a:ext>
            </a:extLst>
          </p:cNvPr>
          <p:cNvPicPr>
            <a:picLocks noChangeAspect="1"/>
          </p:cNvPicPr>
          <p:nvPr/>
        </p:nvPicPr>
        <p:blipFill>
          <a:blip r:embed="rId3"/>
          <a:stretch>
            <a:fillRect/>
          </a:stretch>
        </p:blipFill>
        <p:spPr>
          <a:xfrm rot="3281871">
            <a:off x="7253623" y="2004041"/>
            <a:ext cx="2523127" cy="1904247"/>
          </a:xfrm>
          <a:prstGeom prst="rect">
            <a:avLst/>
          </a:prstGeom>
        </p:spPr>
      </p:pic>
      <p:pic>
        <p:nvPicPr>
          <p:cNvPr id="5" name="Image 4">
            <a:extLst>
              <a:ext uri="{FF2B5EF4-FFF2-40B4-BE49-F238E27FC236}">
                <a16:creationId xmlns="" xmlns:a16="http://schemas.microsoft.com/office/drawing/2014/main" id="{197148AA-F29F-114D-8505-B2AB1A7B5D66}"/>
              </a:ext>
            </a:extLst>
          </p:cNvPr>
          <p:cNvPicPr>
            <a:picLocks noChangeAspect="1"/>
          </p:cNvPicPr>
          <p:nvPr/>
        </p:nvPicPr>
        <p:blipFill>
          <a:blip r:embed="rId4"/>
          <a:stretch>
            <a:fillRect/>
          </a:stretch>
        </p:blipFill>
        <p:spPr>
          <a:xfrm>
            <a:off x="3117727" y="2040620"/>
            <a:ext cx="1480341" cy="2450220"/>
          </a:xfrm>
          <a:prstGeom prst="rect">
            <a:avLst/>
          </a:prstGeom>
        </p:spPr>
      </p:pic>
      <p:pic>
        <p:nvPicPr>
          <p:cNvPr id="8" name="Image 7">
            <a:extLst>
              <a:ext uri="{FF2B5EF4-FFF2-40B4-BE49-F238E27FC236}">
                <a16:creationId xmlns="" xmlns:a16="http://schemas.microsoft.com/office/drawing/2014/main" id="{93DDC997-AFED-2846-9612-75F2490DF068}"/>
              </a:ext>
            </a:extLst>
          </p:cNvPr>
          <p:cNvPicPr>
            <a:picLocks noChangeAspect="1"/>
          </p:cNvPicPr>
          <p:nvPr/>
        </p:nvPicPr>
        <p:blipFill>
          <a:blip r:embed="rId5"/>
          <a:stretch>
            <a:fillRect/>
          </a:stretch>
        </p:blipFill>
        <p:spPr>
          <a:xfrm>
            <a:off x="5182901" y="2485977"/>
            <a:ext cx="2508544" cy="2229817"/>
          </a:xfrm>
          <a:prstGeom prst="rect">
            <a:avLst/>
          </a:prstGeom>
        </p:spPr>
      </p:pic>
      <p:pic>
        <p:nvPicPr>
          <p:cNvPr id="9" name="Image 8">
            <a:extLst>
              <a:ext uri="{FF2B5EF4-FFF2-40B4-BE49-F238E27FC236}">
                <a16:creationId xmlns="" xmlns:a16="http://schemas.microsoft.com/office/drawing/2014/main" id="{920DB2D3-7C5B-3348-A385-4615204DA052}"/>
              </a:ext>
            </a:extLst>
          </p:cNvPr>
          <p:cNvPicPr>
            <a:picLocks noChangeAspect="1"/>
          </p:cNvPicPr>
          <p:nvPr/>
        </p:nvPicPr>
        <p:blipFill>
          <a:blip r:embed="rId6"/>
          <a:stretch>
            <a:fillRect/>
          </a:stretch>
        </p:blipFill>
        <p:spPr>
          <a:xfrm>
            <a:off x="7774390" y="4266082"/>
            <a:ext cx="4361287" cy="2448681"/>
          </a:xfrm>
          <a:prstGeom prst="rect">
            <a:avLst/>
          </a:prstGeom>
        </p:spPr>
      </p:pic>
      <p:pic>
        <p:nvPicPr>
          <p:cNvPr id="10" name="Image 9">
            <a:extLst>
              <a:ext uri="{FF2B5EF4-FFF2-40B4-BE49-F238E27FC236}">
                <a16:creationId xmlns="" xmlns:a16="http://schemas.microsoft.com/office/drawing/2014/main" id="{E79B22B3-C1E6-E04A-8165-5534348FE762}"/>
              </a:ext>
            </a:extLst>
          </p:cNvPr>
          <p:cNvPicPr>
            <a:picLocks noChangeAspect="1"/>
          </p:cNvPicPr>
          <p:nvPr/>
        </p:nvPicPr>
        <p:blipFill>
          <a:blip r:embed="rId7"/>
          <a:stretch>
            <a:fillRect/>
          </a:stretch>
        </p:blipFill>
        <p:spPr>
          <a:xfrm>
            <a:off x="10021273" y="487528"/>
            <a:ext cx="1656094" cy="3312187"/>
          </a:xfrm>
          <a:prstGeom prst="rect">
            <a:avLst/>
          </a:prstGeom>
        </p:spPr>
      </p:pic>
      <p:pic>
        <p:nvPicPr>
          <p:cNvPr id="11" name="Image 10">
            <a:extLst>
              <a:ext uri="{FF2B5EF4-FFF2-40B4-BE49-F238E27FC236}">
                <a16:creationId xmlns="" xmlns:a16="http://schemas.microsoft.com/office/drawing/2014/main" id="{F71CBFFF-86F8-F847-A67C-D9983966692E}"/>
              </a:ext>
            </a:extLst>
          </p:cNvPr>
          <p:cNvPicPr>
            <a:picLocks noChangeAspect="1"/>
          </p:cNvPicPr>
          <p:nvPr/>
        </p:nvPicPr>
        <p:blipFill>
          <a:blip r:embed="rId8"/>
          <a:stretch>
            <a:fillRect/>
          </a:stretch>
        </p:blipFill>
        <p:spPr>
          <a:xfrm>
            <a:off x="200768" y="2357171"/>
            <a:ext cx="2342206" cy="4357592"/>
          </a:xfrm>
          <a:prstGeom prst="rect">
            <a:avLst/>
          </a:prstGeom>
        </p:spPr>
      </p:pic>
      <p:pic>
        <p:nvPicPr>
          <p:cNvPr id="12" name="Image 11">
            <a:extLst>
              <a:ext uri="{FF2B5EF4-FFF2-40B4-BE49-F238E27FC236}">
                <a16:creationId xmlns="" xmlns:a16="http://schemas.microsoft.com/office/drawing/2014/main" id="{ADCAF681-0587-AD47-AB97-0ADE02584259}"/>
              </a:ext>
            </a:extLst>
          </p:cNvPr>
          <p:cNvPicPr>
            <a:picLocks noChangeAspect="1"/>
          </p:cNvPicPr>
          <p:nvPr/>
        </p:nvPicPr>
        <p:blipFill>
          <a:blip r:embed="rId9"/>
          <a:stretch>
            <a:fillRect/>
          </a:stretch>
        </p:blipFill>
        <p:spPr>
          <a:xfrm>
            <a:off x="3282423" y="4854762"/>
            <a:ext cx="2774473" cy="1864270"/>
          </a:xfrm>
          <a:prstGeom prst="rect">
            <a:avLst/>
          </a:prstGeom>
        </p:spPr>
      </p:pic>
    </p:spTree>
    <p:extLst>
      <p:ext uri="{BB962C8B-B14F-4D97-AF65-F5344CB8AC3E}">
        <p14:creationId xmlns:p14="http://schemas.microsoft.com/office/powerpoint/2010/main" val="42046005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31DFDDC-E94A-4F3D-B530-4BE9632E275C}"/>
              </a:ext>
            </a:extLst>
          </p:cNvPr>
          <p:cNvSpPr>
            <a:spLocks noGrp="1"/>
          </p:cNvSpPr>
          <p:nvPr>
            <p:ph type="title"/>
          </p:nvPr>
        </p:nvSpPr>
        <p:spPr>
          <a:xfrm>
            <a:off x="3183353" y="329834"/>
            <a:ext cx="8635058" cy="1325563"/>
          </a:xfrm>
        </p:spPr>
        <p:txBody>
          <a:bodyPr>
            <a:normAutofit/>
          </a:bodyPr>
          <a:lstStyle/>
          <a:p>
            <a:pPr algn="ctr"/>
            <a:r>
              <a:rPr lang="fr-FR" sz="2800" u="sng" dirty="0"/>
              <a:t>Quel objet technologique pourrait permettre à l’homme d’aller relever des informations dans les océans?</a:t>
            </a:r>
          </a:p>
        </p:txBody>
      </p:sp>
      <p:graphicFrame>
        <p:nvGraphicFramePr>
          <p:cNvPr id="4" name="Tableau 3">
            <a:extLst>
              <a:ext uri="{FF2B5EF4-FFF2-40B4-BE49-F238E27FC236}">
                <a16:creationId xmlns="" xmlns:a16="http://schemas.microsoft.com/office/drawing/2014/main" id="{2BA8B06E-5870-43E9-9A18-CB0C05980316}"/>
              </a:ext>
            </a:extLst>
          </p:cNvPr>
          <p:cNvGraphicFramePr>
            <a:graphicFrameLocks noGrp="1"/>
          </p:cNvGraphicFramePr>
          <p:nvPr/>
        </p:nvGraphicFramePr>
        <p:xfrm>
          <a:off x="3802514" y="2445638"/>
          <a:ext cx="7748336" cy="2996050"/>
        </p:xfrm>
        <a:graphic>
          <a:graphicData uri="http://schemas.openxmlformats.org/drawingml/2006/table">
            <a:tbl>
              <a:tblPr firstRow="1" firstCol="1" bandRow="1">
                <a:tableStyleId>{5C22544A-7EE6-4342-B048-85BDC9FD1C3A}</a:tableStyleId>
              </a:tblPr>
              <a:tblGrid>
                <a:gridCol w="1937084">
                  <a:extLst>
                    <a:ext uri="{9D8B030D-6E8A-4147-A177-3AD203B41FA5}">
                      <a16:colId xmlns="" xmlns:a16="http://schemas.microsoft.com/office/drawing/2014/main" val="3187338252"/>
                    </a:ext>
                  </a:extLst>
                </a:gridCol>
                <a:gridCol w="1937084">
                  <a:extLst>
                    <a:ext uri="{9D8B030D-6E8A-4147-A177-3AD203B41FA5}">
                      <a16:colId xmlns="" xmlns:a16="http://schemas.microsoft.com/office/drawing/2014/main" val="3757398893"/>
                    </a:ext>
                  </a:extLst>
                </a:gridCol>
                <a:gridCol w="1937084">
                  <a:extLst>
                    <a:ext uri="{9D8B030D-6E8A-4147-A177-3AD203B41FA5}">
                      <a16:colId xmlns="" xmlns:a16="http://schemas.microsoft.com/office/drawing/2014/main" val="1099151013"/>
                    </a:ext>
                  </a:extLst>
                </a:gridCol>
                <a:gridCol w="1937084">
                  <a:extLst>
                    <a:ext uri="{9D8B030D-6E8A-4147-A177-3AD203B41FA5}">
                      <a16:colId xmlns="" xmlns:a16="http://schemas.microsoft.com/office/drawing/2014/main" val="1349392762"/>
                    </a:ext>
                  </a:extLst>
                </a:gridCol>
              </a:tblGrid>
              <a:tr h="1276471">
                <a:tc>
                  <a:txBody>
                    <a:bodyPr/>
                    <a:lstStyle/>
                    <a:p>
                      <a:pPr algn="ctr">
                        <a:spcAft>
                          <a:spcPts val="0"/>
                        </a:spcAft>
                      </a:pPr>
                      <a:r>
                        <a:rPr lang="fr-FR" sz="1800" dirty="0">
                          <a:effectLst/>
                        </a:rPr>
                        <a:t>Matériaux qui le composent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Forme, taille et masse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Fonction/usage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Lieu où on l’utilise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671032940"/>
                  </a:ext>
                </a:extLst>
              </a:tr>
              <a:tr h="1276471">
                <a:tc>
                  <a:txBody>
                    <a:bodyPr/>
                    <a:lstStyle/>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solidFill>
                      <a:srgbClr val="CFD6EA"/>
                    </a:solidFill>
                  </a:tcPr>
                </a:tc>
                <a:tc>
                  <a:txBody>
                    <a:bodyPr/>
                    <a:lstStyle/>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b="0" dirty="0">
                          <a:solidFill>
                            <a:schemeClr val="tx1"/>
                          </a:solidFill>
                          <a:effectLst/>
                        </a:rPr>
                        <a:t> </a:t>
                      </a: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230748558"/>
                  </a:ext>
                </a:extLst>
              </a:tr>
            </a:tbl>
          </a:graphicData>
        </a:graphic>
      </p:graphicFrame>
      <p:sp>
        <p:nvSpPr>
          <p:cNvPr id="11" name="Rectangle 10">
            <a:extLst>
              <a:ext uri="{FF2B5EF4-FFF2-40B4-BE49-F238E27FC236}">
                <a16:creationId xmlns="" xmlns:a16="http://schemas.microsoft.com/office/drawing/2014/main" id="{9862E9A2-D04C-C341-A4AF-1DD4758CDD9C}"/>
              </a:ext>
            </a:extLst>
          </p:cNvPr>
          <p:cNvSpPr/>
          <p:nvPr/>
        </p:nvSpPr>
        <p:spPr>
          <a:xfrm>
            <a:off x="375046" y="1228498"/>
            <a:ext cx="1257773" cy="393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 xmlns:a16="http://schemas.microsoft.com/office/drawing/2014/main" id="{0E35F423-C16F-41EB-9007-C4801DC752AC}"/>
              </a:ext>
            </a:extLst>
          </p:cNvPr>
          <p:cNvSpPr/>
          <p:nvPr/>
        </p:nvSpPr>
        <p:spPr>
          <a:xfrm>
            <a:off x="375046" y="1228498"/>
            <a:ext cx="1257773" cy="393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 xmlns:a16="http://schemas.microsoft.com/office/drawing/2014/main" id="{DBE82B95-0D29-49FB-B7DF-534D2EB2F75A}"/>
              </a:ext>
            </a:extLst>
          </p:cNvPr>
          <p:cNvPicPr>
            <a:picLocks noChangeAspect="1"/>
          </p:cNvPicPr>
          <p:nvPr/>
        </p:nvPicPr>
        <p:blipFill rotWithShape="1">
          <a:blip r:embed="rId2"/>
          <a:srcRect l="51952" t="17009" r="33112" b="57811"/>
          <a:stretch/>
        </p:blipFill>
        <p:spPr>
          <a:xfrm>
            <a:off x="1387366" y="4110237"/>
            <a:ext cx="2225797" cy="2568044"/>
          </a:xfrm>
          <a:prstGeom prst="rect">
            <a:avLst/>
          </a:prstGeom>
        </p:spPr>
      </p:pic>
      <p:pic>
        <p:nvPicPr>
          <p:cNvPr id="9" name="Image 8">
            <a:extLst>
              <a:ext uri="{FF2B5EF4-FFF2-40B4-BE49-F238E27FC236}">
                <a16:creationId xmlns="" xmlns:a16="http://schemas.microsoft.com/office/drawing/2014/main" id="{4B29CB07-F7DC-425B-AFB2-6B9228BB6B37}"/>
              </a:ext>
            </a:extLst>
          </p:cNvPr>
          <p:cNvPicPr>
            <a:picLocks noChangeAspect="1"/>
          </p:cNvPicPr>
          <p:nvPr/>
        </p:nvPicPr>
        <p:blipFill>
          <a:blip r:embed="rId3"/>
          <a:stretch>
            <a:fillRect/>
          </a:stretch>
        </p:blipFill>
        <p:spPr>
          <a:xfrm>
            <a:off x="617257" y="358692"/>
            <a:ext cx="2409825" cy="2524125"/>
          </a:xfrm>
          <a:prstGeom prst="rect">
            <a:avLst/>
          </a:prstGeom>
        </p:spPr>
      </p:pic>
    </p:spTree>
    <p:extLst>
      <p:ext uri="{BB962C8B-B14F-4D97-AF65-F5344CB8AC3E}">
        <p14:creationId xmlns:p14="http://schemas.microsoft.com/office/powerpoint/2010/main" val="3227790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 xmlns:a16="http://schemas.microsoft.com/office/drawing/2014/main" id="{2BA8B06E-5870-43E9-9A18-CB0C05980316}"/>
              </a:ext>
            </a:extLst>
          </p:cNvPr>
          <p:cNvGraphicFramePr>
            <a:graphicFrameLocks noGrp="1"/>
          </p:cNvGraphicFramePr>
          <p:nvPr/>
        </p:nvGraphicFramePr>
        <p:xfrm>
          <a:off x="3802514" y="2445638"/>
          <a:ext cx="7748336" cy="4093331"/>
        </p:xfrm>
        <a:graphic>
          <a:graphicData uri="http://schemas.openxmlformats.org/drawingml/2006/table">
            <a:tbl>
              <a:tblPr firstRow="1" firstCol="1" bandRow="1">
                <a:tableStyleId>{5C22544A-7EE6-4342-B048-85BDC9FD1C3A}</a:tableStyleId>
              </a:tblPr>
              <a:tblGrid>
                <a:gridCol w="1937084">
                  <a:extLst>
                    <a:ext uri="{9D8B030D-6E8A-4147-A177-3AD203B41FA5}">
                      <a16:colId xmlns="" xmlns:a16="http://schemas.microsoft.com/office/drawing/2014/main" val="3187338252"/>
                    </a:ext>
                  </a:extLst>
                </a:gridCol>
                <a:gridCol w="1937084">
                  <a:extLst>
                    <a:ext uri="{9D8B030D-6E8A-4147-A177-3AD203B41FA5}">
                      <a16:colId xmlns="" xmlns:a16="http://schemas.microsoft.com/office/drawing/2014/main" val="3757398893"/>
                    </a:ext>
                  </a:extLst>
                </a:gridCol>
                <a:gridCol w="1937084">
                  <a:extLst>
                    <a:ext uri="{9D8B030D-6E8A-4147-A177-3AD203B41FA5}">
                      <a16:colId xmlns="" xmlns:a16="http://schemas.microsoft.com/office/drawing/2014/main" val="1099151013"/>
                    </a:ext>
                  </a:extLst>
                </a:gridCol>
                <a:gridCol w="1937084">
                  <a:extLst>
                    <a:ext uri="{9D8B030D-6E8A-4147-A177-3AD203B41FA5}">
                      <a16:colId xmlns="" xmlns:a16="http://schemas.microsoft.com/office/drawing/2014/main" val="1349392762"/>
                    </a:ext>
                  </a:extLst>
                </a:gridCol>
              </a:tblGrid>
              <a:tr h="1276471">
                <a:tc>
                  <a:txBody>
                    <a:bodyPr/>
                    <a:lstStyle/>
                    <a:p>
                      <a:pPr algn="ctr">
                        <a:spcAft>
                          <a:spcPts val="0"/>
                        </a:spcAft>
                      </a:pPr>
                      <a:r>
                        <a:rPr lang="fr-FR" sz="1800" dirty="0">
                          <a:effectLst/>
                        </a:rPr>
                        <a:t>Matériaux qui le composent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Forme, taille et masse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Fonction/usage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tc>
                  <a:txBody>
                    <a:bodyPr/>
                    <a:lstStyle/>
                    <a:p>
                      <a:pPr algn="ctr">
                        <a:spcAft>
                          <a:spcPts val="0"/>
                        </a:spcAft>
                      </a:pPr>
                      <a:r>
                        <a:rPr lang="fr-FR" sz="1800" dirty="0">
                          <a:effectLst/>
                        </a:rPr>
                        <a:t>Lieu où on l’utilise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671032940"/>
                  </a:ext>
                </a:extLst>
              </a:tr>
              <a:tr h="1276471">
                <a:tc>
                  <a:txBody>
                    <a:bodyPr/>
                    <a:lstStyle/>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Bois </a:t>
                      </a:r>
                    </a:p>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Métal</a:t>
                      </a:r>
                    </a:p>
                  </a:txBody>
                  <a:tcPr marL="36830" marR="36830" marT="36830" marB="36830">
                    <a:solidFill>
                      <a:srgbClr val="CFD6EA"/>
                    </a:solidFill>
                  </a:tcPr>
                </a:tc>
                <a:tc>
                  <a:txBody>
                    <a:bodyPr/>
                    <a:lstStyle/>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 quelques dizaines de kilos à quelques centaines de tonnes. </a:t>
                      </a: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Hauteur : de quelques décamètres à quelques dizaines de mètres</a:t>
                      </a:r>
                    </a:p>
                  </a:txBody>
                  <a:tcPr marL="36830" marR="36830" marT="36830" marB="36830"/>
                </a:tc>
                <a:tc>
                  <a:txBody>
                    <a:bodyPr/>
                    <a:lstStyle/>
                    <a:p>
                      <a:pPr algn="ctr">
                        <a:spcAft>
                          <a:spcPts val="0"/>
                        </a:spcAft>
                      </a:pPr>
                      <a:r>
                        <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Certains permettent de faire la guerre</a:t>
                      </a:r>
                    </a:p>
                  </a:txBody>
                  <a:tcPr marL="36830" marR="36830" marT="36830" marB="36830"/>
                </a:tc>
                <a:tc>
                  <a:txBody>
                    <a:bodyPr/>
                    <a:lstStyle/>
                    <a:p>
                      <a:pPr algn="ctr">
                        <a:spcAft>
                          <a:spcPts val="0"/>
                        </a:spcAft>
                      </a:pPr>
                      <a:r>
                        <a:rPr lang="fr-FR" sz="1800" b="0" dirty="0">
                          <a:solidFill>
                            <a:schemeClr val="tx1"/>
                          </a:solidFill>
                          <a:effectLst/>
                        </a:rPr>
                        <a:t> On peut monter dessus</a:t>
                      </a:r>
                    </a:p>
                    <a:p>
                      <a:pPr algn="ctr">
                        <a:spcAft>
                          <a:spcPts val="0"/>
                        </a:spcAft>
                      </a:pPr>
                      <a:endParaRPr lang="fr-FR" sz="1800" b="0" dirty="0">
                        <a:solidFill>
                          <a:schemeClr val="tx1"/>
                        </a:solidFill>
                        <a:effectLst/>
                      </a:endParaRPr>
                    </a:p>
                    <a:p>
                      <a:pPr algn="ctr">
                        <a:spcAft>
                          <a:spcPts val="0"/>
                        </a:spcAft>
                      </a:pPr>
                      <a:r>
                        <a:rPr lang="fr-FR" sz="1800" b="0" dirty="0">
                          <a:solidFill>
                            <a:schemeClr val="tx1"/>
                          </a:solidFill>
                          <a:effectLst/>
                        </a:rPr>
                        <a:t>Sur l’eau</a:t>
                      </a: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fr-FR"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830" marR="36830" marT="36830" marB="36830"/>
                </a:tc>
                <a:extLst>
                  <a:ext uri="{0D108BD9-81ED-4DB2-BD59-A6C34878D82A}">
                    <a16:rowId xmlns="" xmlns:a16="http://schemas.microsoft.com/office/drawing/2014/main" val="3230748558"/>
                  </a:ext>
                </a:extLst>
              </a:tr>
            </a:tbl>
          </a:graphicData>
        </a:graphic>
      </p:graphicFrame>
      <p:sp>
        <p:nvSpPr>
          <p:cNvPr id="7" name="Rectangle 6">
            <a:extLst>
              <a:ext uri="{FF2B5EF4-FFF2-40B4-BE49-F238E27FC236}">
                <a16:creationId xmlns="" xmlns:a16="http://schemas.microsoft.com/office/drawing/2014/main" id="{D7B8B757-5B5B-42B5-B9B2-9E34549F193C}"/>
              </a:ext>
            </a:extLst>
          </p:cNvPr>
          <p:cNvSpPr/>
          <p:nvPr/>
        </p:nvSpPr>
        <p:spPr>
          <a:xfrm>
            <a:off x="375046" y="1228498"/>
            <a:ext cx="1257773" cy="393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 xmlns:a16="http://schemas.microsoft.com/office/drawing/2014/main" id="{9D89E1B7-09D5-458A-A58D-C0473CB5A220}"/>
              </a:ext>
            </a:extLst>
          </p:cNvPr>
          <p:cNvPicPr>
            <a:picLocks noChangeAspect="1"/>
          </p:cNvPicPr>
          <p:nvPr/>
        </p:nvPicPr>
        <p:blipFill rotWithShape="1">
          <a:blip r:embed="rId2"/>
          <a:srcRect l="51952" t="17009" r="33112" b="57811"/>
          <a:stretch/>
        </p:blipFill>
        <p:spPr>
          <a:xfrm>
            <a:off x="1240221" y="3754821"/>
            <a:ext cx="2225797" cy="2568044"/>
          </a:xfrm>
          <a:prstGeom prst="rect">
            <a:avLst/>
          </a:prstGeom>
        </p:spPr>
      </p:pic>
      <p:pic>
        <p:nvPicPr>
          <p:cNvPr id="9" name="Image 8">
            <a:extLst>
              <a:ext uri="{FF2B5EF4-FFF2-40B4-BE49-F238E27FC236}">
                <a16:creationId xmlns="" xmlns:a16="http://schemas.microsoft.com/office/drawing/2014/main" id="{9B6A5CFD-0F94-4DD0-91B9-DB67F318AAD5}"/>
              </a:ext>
            </a:extLst>
          </p:cNvPr>
          <p:cNvPicPr>
            <a:picLocks noChangeAspect="1"/>
          </p:cNvPicPr>
          <p:nvPr/>
        </p:nvPicPr>
        <p:blipFill>
          <a:blip r:embed="rId3"/>
          <a:stretch>
            <a:fillRect/>
          </a:stretch>
        </p:blipFill>
        <p:spPr>
          <a:xfrm>
            <a:off x="427906" y="670774"/>
            <a:ext cx="2409825" cy="2524125"/>
          </a:xfrm>
          <a:prstGeom prst="rect">
            <a:avLst/>
          </a:prstGeom>
        </p:spPr>
      </p:pic>
      <p:sp>
        <p:nvSpPr>
          <p:cNvPr id="12" name="Titre 1">
            <a:extLst>
              <a:ext uri="{FF2B5EF4-FFF2-40B4-BE49-F238E27FC236}">
                <a16:creationId xmlns="" xmlns:a16="http://schemas.microsoft.com/office/drawing/2014/main" id="{3D75C78D-0B87-4C82-9FE6-EF0DCE0F683F}"/>
              </a:ext>
            </a:extLst>
          </p:cNvPr>
          <p:cNvSpPr>
            <a:spLocks noGrp="1"/>
          </p:cNvSpPr>
          <p:nvPr>
            <p:ph type="title"/>
          </p:nvPr>
        </p:nvSpPr>
        <p:spPr>
          <a:xfrm>
            <a:off x="3183353" y="329834"/>
            <a:ext cx="8635058" cy="1325563"/>
          </a:xfrm>
        </p:spPr>
        <p:txBody>
          <a:bodyPr>
            <a:normAutofit/>
          </a:bodyPr>
          <a:lstStyle/>
          <a:p>
            <a:pPr algn="ctr"/>
            <a:r>
              <a:rPr lang="fr-FR" sz="2800" u="sng" dirty="0"/>
              <a:t>Quel objet technologique pourrait permettre à l’homme d’aller relever des informations dans les océans?</a:t>
            </a:r>
          </a:p>
        </p:txBody>
      </p:sp>
    </p:spTree>
    <p:extLst>
      <p:ext uri="{BB962C8B-B14F-4D97-AF65-F5344CB8AC3E}">
        <p14:creationId xmlns:p14="http://schemas.microsoft.com/office/powerpoint/2010/main" val="2982225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31DFDDC-E94A-4F3D-B530-4BE9632E275C}"/>
              </a:ext>
            </a:extLst>
          </p:cNvPr>
          <p:cNvSpPr>
            <a:spLocks noGrp="1"/>
          </p:cNvSpPr>
          <p:nvPr>
            <p:ph type="title"/>
          </p:nvPr>
        </p:nvSpPr>
        <p:spPr>
          <a:xfrm>
            <a:off x="599857" y="-97065"/>
            <a:ext cx="10515600" cy="1325563"/>
          </a:xfrm>
        </p:spPr>
        <p:txBody>
          <a:bodyPr>
            <a:normAutofit/>
          </a:bodyPr>
          <a:lstStyle/>
          <a:p>
            <a:pPr algn="ctr"/>
            <a:r>
              <a:rPr lang="fr-FR" dirty="0"/>
              <a:t>Un bateau</a:t>
            </a:r>
          </a:p>
        </p:txBody>
      </p:sp>
      <p:sp>
        <p:nvSpPr>
          <p:cNvPr id="11" name="Rectangle 10">
            <a:extLst>
              <a:ext uri="{FF2B5EF4-FFF2-40B4-BE49-F238E27FC236}">
                <a16:creationId xmlns="" xmlns:a16="http://schemas.microsoft.com/office/drawing/2014/main" id="{9862E9A2-D04C-C341-A4AF-1DD4758CDD9C}"/>
              </a:ext>
            </a:extLst>
          </p:cNvPr>
          <p:cNvSpPr/>
          <p:nvPr/>
        </p:nvSpPr>
        <p:spPr>
          <a:xfrm>
            <a:off x="375046" y="1228498"/>
            <a:ext cx="1257773" cy="393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 xmlns:a16="http://schemas.microsoft.com/office/drawing/2014/main" id="{E8054BF9-AD8C-4242-9B31-8783575A7694}"/>
              </a:ext>
            </a:extLst>
          </p:cNvPr>
          <p:cNvPicPr>
            <a:picLocks noChangeAspect="1"/>
          </p:cNvPicPr>
          <p:nvPr/>
        </p:nvPicPr>
        <p:blipFill rotWithShape="1">
          <a:blip r:embed="rId2"/>
          <a:srcRect l="38932" t="16516" r="13038" b="16733"/>
          <a:stretch/>
        </p:blipFill>
        <p:spPr>
          <a:xfrm>
            <a:off x="6801415" y="1451041"/>
            <a:ext cx="4812829" cy="4577760"/>
          </a:xfrm>
          <a:prstGeom prst="rect">
            <a:avLst/>
          </a:prstGeom>
        </p:spPr>
      </p:pic>
      <p:pic>
        <p:nvPicPr>
          <p:cNvPr id="6" name="Image 5">
            <a:extLst>
              <a:ext uri="{FF2B5EF4-FFF2-40B4-BE49-F238E27FC236}">
                <a16:creationId xmlns="" xmlns:a16="http://schemas.microsoft.com/office/drawing/2014/main" id="{2C1A1008-1A93-48C9-A199-C9B36C6AFC39}"/>
              </a:ext>
            </a:extLst>
          </p:cNvPr>
          <p:cNvPicPr>
            <a:picLocks noChangeAspect="1"/>
          </p:cNvPicPr>
          <p:nvPr/>
        </p:nvPicPr>
        <p:blipFill>
          <a:blip r:embed="rId3"/>
          <a:stretch>
            <a:fillRect/>
          </a:stretch>
        </p:blipFill>
        <p:spPr>
          <a:xfrm>
            <a:off x="375046" y="1451041"/>
            <a:ext cx="6103680" cy="4577760"/>
          </a:xfrm>
          <a:prstGeom prst="rect">
            <a:avLst/>
          </a:prstGeom>
        </p:spPr>
      </p:pic>
    </p:spTree>
    <p:extLst>
      <p:ext uri="{BB962C8B-B14F-4D97-AF65-F5344CB8AC3E}">
        <p14:creationId xmlns:p14="http://schemas.microsoft.com/office/powerpoint/2010/main" val="2241145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1B3B4C5-55D2-4D9B-ADA9-C87A7921DE55}"/>
              </a:ext>
            </a:extLst>
          </p:cNvPr>
          <p:cNvSpPr>
            <a:spLocks noGrp="1"/>
          </p:cNvSpPr>
          <p:nvPr>
            <p:ph type="title"/>
          </p:nvPr>
        </p:nvSpPr>
        <p:spPr>
          <a:xfrm>
            <a:off x="745741" y="228091"/>
            <a:ext cx="10515600" cy="771217"/>
          </a:xfrm>
        </p:spPr>
        <p:txBody>
          <a:bodyPr>
            <a:normAutofit/>
          </a:bodyPr>
          <a:lstStyle/>
          <a:p>
            <a:r>
              <a:rPr lang="fr-FR" sz="3200" dirty="0"/>
              <a:t>Qu’a-t-on appris aujourd’hui ?</a:t>
            </a:r>
          </a:p>
        </p:txBody>
      </p:sp>
      <p:sp>
        <p:nvSpPr>
          <p:cNvPr id="7" name="Espace réservé du contenu 6">
            <a:extLst>
              <a:ext uri="{FF2B5EF4-FFF2-40B4-BE49-F238E27FC236}">
                <a16:creationId xmlns="" xmlns:a16="http://schemas.microsoft.com/office/drawing/2014/main" id="{880FDC27-6104-4EAA-B658-3DF9C335E67C}"/>
              </a:ext>
            </a:extLst>
          </p:cNvPr>
          <p:cNvSpPr>
            <a:spLocks noGrp="1"/>
          </p:cNvSpPr>
          <p:nvPr>
            <p:ph idx="1"/>
          </p:nvPr>
        </p:nvSpPr>
        <p:spPr>
          <a:xfrm>
            <a:off x="630621" y="1018043"/>
            <a:ext cx="10723179" cy="3094939"/>
          </a:xfrm>
        </p:spPr>
        <p:txBody>
          <a:bodyPr>
            <a:normAutofit lnSpcReduction="10000"/>
          </a:bodyPr>
          <a:lstStyle/>
          <a:p>
            <a:r>
              <a:rPr lang="fr-FR" sz="2400" dirty="0"/>
              <a:t>De forts courants marins circulent dans les océans sur des dizaines de milliers de kilomètres.</a:t>
            </a:r>
          </a:p>
          <a:p>
            <a:r>
              <a:rPr lang="fr-FR" sz="2400" dirty="0"/>
              <a:t>Ils sont principalement alimentés par la circulation thermohaline due aux différence de salinité (sel) et de température.</a:t>
            </a:r>
          </a:p>
          <a:p>
            <a:r>
              <a:rPr lang="fr-FR" sz="2400" dirty="0"/>
              <a:t>Il y a deux types de courants : des courants chauds de surface et des courants profonds et froids. </a:t>
            </a:r>
          </a:p>
          <a:p>
            <a:r>
              <a:rPr lang="fr-FR" sz="2400" dirty="0"/>
              <a:t>L’eau chaude se place au dessus de l’eau froide car elle est moins dense.</a:t>
            </a:r>
          </a:p>
          <a:p>
            <a:r>
              <a:rPr lang="fr-FR" sz="2400" dirty="0"/>
              <a:t>L’eau salée se place au dessous de l’eau douce car elle est plus dense.</a:t>
            </a:r>
          </a:p>
          <a:p>
            <a:endParaRPr lang="fr-FR" sz="2400" dirty="0"/>
          </a:p>
          <a:p>
            <a:endParaRPr lang="fr-FR" dirty="0"/>
          </a:p>
        </p:txBody>
      </p:sp>
      <p:pic>
        <p:nvPicPr>
          <p:cNvPr id="9" name="Image 8">
            <a:extLst>
              <a:ext uri="{FF2B5EF4-FFF2-40B4-BE49-F238E27FC236}">
                <a16:creationId xmlns="" xmlns:a16="http://schemas.microsoft.com/office/drawing/2014/main" id="{9A1BB76D-3591-4B4F-8D7C-F29A22D611FF}"/>
              </a:ext>
            </a:extLst>
          </p:cNvPr>
          <p:cNvPicPr>
            <a:picLocks noChangeAspect="1"/>
          </p:cNvPicPr>
          <p:nvPr/>
        </p:nvPicPr>
        <p:blipFill>
          <a:blip r:embed="rId2"/>
          <a:stretch>
            <a:fillRect/>
          </a:stretch>
        </p:blipFill>
        <p:spPr>
          <a:xfrm>
            <a:off x="10389476" y="102250"/>
            <a:ext cx="1649138" cy="1978965"/>
          </a:xfrm>
          <a:prstGeom prst="rect">
            <a:avLst/>
          </a:prstGeom>
        </p:spPr>
      </p:pic>
      <p:sp>
        <p:nvSpPr>
          <p:cNvPr id="10" name="Titre 1">
            <a:extLst>
              <a:ext uri="{FF2B5EF4-FFF2-40B4-BE49-F238E27FC236}">
                <a16:creationId xmlns="" xmlns:a16="http://schemas.microsoft.com/office/drawing/2014/main" id="{ED0EBB65-68C5-4AA9-8A7F-D6DF7AD0C7FC}"/>
              </a:ext>
            </a:extLst>
          </p:cNvPr>
          <p:cNvSpPr txBox="1">
            <a:spLocks/>
          </p:cNvSpPr>
          <p:nvPr/>
        </p:nvSpPr>
        <p:spPr>
          <a:xfrm>
            <a:off x="838200" y="4112982"/>
            <a:ext cx="10515600" cy="7712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t>Quelles compétences a-t-on utilisées ?</a:t>
            </a:r>
          </a:p>
        </p:txBody>
      </p:sp>
      <p:sp>
        <p:nvSpPr>
          <p:cNvPr id="11" name="Espace réservé du contenu 6">
            <a:extLst>
              <a:ext uri="{FF2B5EF4-FFF2-40B4-BE49-F238E27FC236}">
                <a16:creationId xmlns="" xmlns:a16="http://schemas.microsoft.com/office/drawing/2014/main" id="{58466FF0-DA4D-493B-9221-8AECDE59F2C1}"/>
              </a:ext>
            </a:extLst>
          </p:cNvPr>
          <p:cNvSpPr txBox="1">
            <a:spLocks/>
          </p:cNvSpPr>
          <p:nvPr/>
        </p:nvSpPr>
        <p:spPr>
          <a:xfrm>
            <a:off x="838200" y="4795520"/>
            <a:ext cx="10515600" cy="1879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2400" dirty="0"/>
          </a:p>
        </p:txBody>
      </p:sp>
      <p:sp>
        <p:nvSpPr>
          <p:cNvPr id="8" name="Espace réservé du contenu 6">
            <a:extLst>
              <a:ext uri="{FF2B5EF4-FFF2-40B4-BE49-F238E27FC236}">
                <a16:creationId xmlns="" xmlns:a16="http://schemas.microsoft.com/office/drawing/2014/main" id="{1524D122-2E57-46A3-B1B5-C6D5BE4E0B2C}"/>
              </a:ext>
            </a:extLst>
          </p:cNvPr>
          <p:cNvSpPr txBox="1">
            <a:spLocks/>
          </p:cNvSpPr>
          <p:nvPr/>
        </p:nvSpPr>
        <p:spPr>
          <a:xfrm>
            <a:off x="838200" y="4776785"/>
            <a:ext cx="10515600" cy="1879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Lire un texte documentaire.</a:t>
            </a:r>
          </a:p>
          <a:p>
            <a:r>
              <a:rPr lang="fr-FR" sz="2400" dirty="0"/>
              <a:t>Faire un schéma d’observation.</a:t>
            </a:r>
          </a:p>
          <a:p>
            <a:r>
              <a:rPr lang="fr-FR" sz="2400" dirty="0"/>
              <a:t>Mettre en œuvre une expérience.</a:t>
            </a:r>
          </a:p>
          <a:p>
            <a:r>
              <a:rPr lang="fr-FR" sz="2400" dirty="0"/>
              <a:t>Vérifier des hypothèses.</a:t>
            </a:r>
          </a:p>
          <a:p>
            <a:endParaRPr lang="fr-FR" sz="2400" dirty="0"/>
          </a:p>
          <a:p>
            <a:endParaRPr lang="fr-FR" sz="2400" dirty="0"/>
          </a:p>
        </p:txBody>
      </p:sp>
    </p:spTree>
    <p:extLst>
      <p:ext uri="{BB962C8B-B14F-4D97-AF65-F5344CB8AC3E}">
        <p14:creationId xmlns:p14="http://schemas.microsoft.com/office/powerpoint/2010/main" val="571727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nodePh="1">
                                  <p:stCondLst>
                                    <p:cond delay="0"/>
                                  </p:stCondLst>
                                  <p:endCondLst>
                                    <p:cond evt="begin" delay="0">
                                      <p:tn val="25"/>
                                    </p:cond>
                                  </p:end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B8D3B6F2-EBA5-4BA6-A237-60F0B06291F5}"/>
              </a:ext>
            </a:extLst>
          </p:cNvPr>
          <p:cNvSpPr>
            <a:spLocks noGrp="1"/>
          </p:cNvSpPr>
          <p:nvPr>
            <p:ph idx="1"/>
          </p:nvPr>
        </p:nvSpPr>
        <p:spPr>
          <a:xfrm>
            <a:off x="232476" y="485774"/>
            <a:ext cx="11602172" cy="6005025"/>
          </a:xfrm>
        </p:spPr>
        <p:txBody>
          <a:bodyPr>
            <a:normAutofit fontScale="85000" lnSpcReduction="20000"/>
          </a:bodyPr>
          <a:lstStyle/>
          <a:p>
            <a:pPr marL="0" indent="0">
              <a:buNone/>
            </a:pPr>
            <a:r>
              <a:rPr lang="fr-FR" sz="2400" dirty="0"/>
              <a:t>Dédé va manger chez son oncle Fernand. Ce dernier lui montre l’article</a:t>
            </a:r>
          </a:p>
          <a:p>
            <a:pPr marL="0" indent="0">
              <a:buNone/>
            </a:pPr>
            <a:r>
              <a:rPr lang="fr-FR" sz="2400" dirty="0"/>
              <a:t>qu’il vient de  lire dans le journal : </a:t>
            </a:r>
          </a:p>
          <a:p>
            <a:pPr marL="0" indent="0">
              <a:buNone/>
            </a:pPr>
            <a:r>
              <a:rPr lang="fr-FR" sz="2400" dirty="0"/>
              <a:t>« Une famille se promenait sur la plage de Glatigny en Normandie.</a:t>
            </a:r>
          </a:p>
          <a:p>
            <a:pPr marL="0" indent="0">
              <a:buNone/>
            </a:pPr>
            <a:r>
              <a:rPr lang="fr-FR" sz="2400" dirty="0"/>
              <a:t>Elle a découvert, sur le sable, une bouteille jetée dans le port de </a:t>
            </a:r>
          </a:p>
          <a:p>
            <a:pPr marL="0" indent="0">
              <a:buNone/>
            </a:pPr>
            <a:r>
              <a:rPr lang="fr-FR" sz="2400" dirty="0"/>
              <a:t>New-York par une américaine des années auparavant</a:t>
            </a:r>
            <a:r>
              <a:rPr lang="fr-FR" sz="2400" dirty="0" smtClean="0"/>
              <a:t>. »</a:t>
            </a:r>
          </a:p>
          <a:p>
            <a:pPr marL="0" indent="0">
              <a:buNone/>
            </a:pPr>
            <a:r>
              <a:rPr lang="fr-FR" sz="2400" dirty="0" smtClean="0"/>
              <a:t>Comme </a:t>
            </a:r>
            <a:r>
              <a:rPr lang="fr-FR" sz="2400" dirty="0"/>
              <a:t>la Normandie est à plus de </a:t>
            </a:r>
            <a:r>
              <a:rPr lang="fr-FR" sz="2400" dirty="0" smtClean="0"/>
              <a:t>5000  </a:t>
            </a:r>
            <a:r>
              <a:rPr lang="fr-FR" sz="2400" dirty="0"/>
              <a:t>kilomètres de New-</a:t>
            </a:r>
            <a:r>
              <a:rPr lang="fr-FR" sz="2400" dirty="0" smtClean="0"/>
              <a:t>York, </a:t>
            </a:r>
            <a:r>
              <a:rPr lang="fr-FR" sz="2400" dirty="0"/>
              <a:t>Dédé a l’air étonné.</a:t>
            </a:r>
          </a:p>
          <a:p>
            <a:pPr marL="0" indent="0">
              <a:lnSpc>
                <a:spcPct val="110000"/>
              </a:lnSpc>
              <a:buNone/>
            </a:pPr>
            <a:r>
              <a:rPr lang="fr-FR" sz="2400" dirty="0"/>
              <a:t>Son oncle lui explique que les courants marins peuvent transporter des objets sur de très longues distances, plusieurs milliers de kilomètres.</a:t>
            </a:r>
          </a:p>
          <a:p>
            <a:pPr marL="0" indent="0">
              <a:buNone/>
            </a:pPr>
            <a:endParaRPr lang="fr-FR" sz="2400" dirty="0"/>
          </a:p>
          <a:p>
            <a:pPr marL="0" indent="0">
              <a:buNone/>
            </a:pPr>
            <a:r>
              <a:rPr lang="fr-FR" sz="2400" dirty="0"/>
              <a:t>		</a:t>
            </a:r>
          </a:p>
          <a:p>
            <a:pPr marL="0" indent="0">
              <a:buNone/>
            </a:pPr>
            <a:endParaRPr lang="fr-FR" sz="2400" dirty="0"/>
          </a:p>
          <a:p>
            <a:pPr marL="0" indent="0">
              <a:buNone/>
            </a:pPr>
            <a:r>
              <a:rPr lang="fr-FR" sz="2400" dirty="0"/>
              <a:t>			</a:t>
            </a:r>
          </a:p>
          <a:p>
            <a:pPr marL="0" indent="0" algn="r">
              <a:buNone/>
            </a:pPr>
            <a:r>
              <a:rPr lang="fr-FR" sz="2400" dirty="0"/>
              <a:t>			</a:t>
            </a:r>
          </a:p>
          <a:p>
            <a:pPr marL="0" indent="0" algn="r">
              <a:buNone/>
            </a:pPr>
            <a:endParaRPr lang="fr-FR" sz="2400" dirty="0"/>
          </a:p>
          <a:p>
            <a:pPr marL="0" indent="0" algn="r">
              <a:buNone/>
            </a:pPr>
            <a:r>
              <a:rPr lang="fr-FR" sz="2400" dirty="0"/>
              <a:t>Nous allons l’aider à mener l’enquête.</a:t>
            </a:r>
          </a:p>
        </p:txBody>
      </p:sp>
      <p:pic>
        <p:nvPicPr>
          <p:cNvPr id="4" name="Image 3">
            <a:extLst>
              <a:ext uri="{FF2B5EF4-FFF2-40B4-BE49-F238E27FC236}">
                <a16:creationId xmlns="" xmlns:a16="http://schemas.microsoft.com/office/drawing/2014/main" id="{8904855A-F853-497F-8B32-E98F4489BDF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931" y="3519377"/>
            <a:ext cx="1741840" cy="2971423"/>
          </a:xfrm>
          <a:prstGeom prst="rect">
            <a:avLst/>
          </a:prstGeom>
          <a:noFill/>
          <a:ln>
            <a:noFill/>
          </a:ln>
          <a:effectLst/>
        </p:spPr>
      </p:pic>
      <p:sp>
        <p:nvSpPr>
          <p:cNvPr id="2" name="Ellipse 1">
            <a:extLst>
              <a:ext uri="{FF2B5EF4-FFF2-40B4-BE49-F238E27FC236}">
                <a16:creationId xmlns="" xmlns:a16="http://schemas.microsoft.com/office/drawing/2014/main" id="{EF025D0D-5B62-4C3C-825A-60DC4F10E51F}"/>
              </a:ext>
            </a:extLst>
          </p:cNvPr>
          <p:cNvSpPr/>
          <p:nvPr/>
        </p:nvSpPr>
        <p:spPr>
          <a:xfrm>
            <a:off x="2549914" y="3841898"/>
            <a:ext cx="138224" cy="11695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 xmlns:a16="http://schemas.microsoft.com/office/drawing/2014/main" id="{894915A1-EF27-4527-8A07-D27C794FB4D8}"/>
              </a:ext>
            </a:extLst>
          </p:cNvPr>
          <p:cNvSpPr/>
          <p:nvPr/>
        </p:nvSpPr>
        <p:spPr>
          <a:xfrm>
            <a:off x="2935537" y="3900377"/>
            <a:ext cx="138224" cy="1594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 xmlns:a16="http://schemas.microsoft.com/office/drawing/2014/main" id="{A8955FB5-006B-4C2B-8923-1122BCE48663}"/>
              </a:ext>
            </a:extLst>
          </p:cNvPr>
          <p:cNvSpPr/>
          <p:nvPr/>
        </p:nvSpPr>
        <p:spPr>
          <a:xfrm>
            <a:off x="2935538" y="3519378"/>
            <a:ext cx="6456436" cy="20600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 xmlns:a16="http://schemas.microsoft.com/office/drawing/2014/main" id="{C4BB8F38-F982-4DC8-A41D-7A9C851EE1DE}"/>
              </a:ext>
            </a:extLst>
          </p:cNvPr>
          <p:cNvSpPr txBox="1"/>
          <p:nvPr/>
        </p:nvSpPr>
        <p:spPr>
          <a:xfrm>
            <a:off x="3321158" y="3996175"/>
            <a:ext cx="8870842" cy="1200329"/>
          </a:xfrm>
          <a:prstGeom prst="rect">
            <a:avLst/>
          </a:prstGeom>
          <a:noFill/>
        </p:spPr>
        <p:txBody>
          <a:bodyPr wrap="square" rtlCol="0">
            <a:spAutoFit/>
          </a:bodyPr>
          <a:lstStyle/>
          <a:p>
            <a:r>
              <a:rPr lang="fr-FR" sz="2400" dirty="0"/>
              <a:t>Comment circulent ces courants marins ? </a:t>
            </a:r>
          </a:p>
          <a:p>
            <a:r>
              <a:rPr lang="fr-FR" sz="2400" dirty="0"/>
              <a:t>Comment peuvent-ils faire voyager des objets </a:t>
            </a:r>
          </a:p>
          <a:p>
            <a:r>
              <a:rPr lang="fr-FR" sz="2400" dirty="0"/>
              <a:t>sur d’aussi longues distances ?</a:t>
            </a:r>
          </a:p>
        </p:txBody>
      </p:sp>
      <p:pic>
        <p:nvPicPr>
          <p:cNvPr id="9" name="Image 8">
            <a:extLst>
              <a:ext uri="{FF2B5EF4-FFF2-40B4-BE49-F238E27FC236}">
                <a16:creationId xmlns="" xmlns:a16="http://schemas.microsoft.com/office/drawing/2014/main" id="{1AD6CA3F-2B61-40A3-94EC-5383A1678563}"/>
              </a:ext>
            </a:extLst>
          </p:cNvPr>
          <p:cNvPicPr>
            <a:picLocks noChangeAspect="1"/>
          </p:cNvPicPr>
          <p:nvPr/>
        </p:nvPicPr>
        <p:blipFill>
          <a:blip r:embed="rId3"/>
          <a:stretch>
            <a:fillRect/>
          </a:stretch>
        </p:blipFill>
        <p:spPr>
          <a:xfrm>
            <a:off x="9255958" y="485773"/>
            <a:ext cx="2578690" cy="1553929"/>
          </a:xfrm>
          <a:prstGeom prst="rect">
            <a:avLst/>
          </a:prstGeom>
        </p:spPr>
      </p:pic>
    </p:spTree>
    <p:extLst>
      <p:ext uri="{BB962C8B-B14F-4D97-AF65-F5344CB8AC3E}">
        <p14:creationId xmlns:p14="http://schemas.microsoft.com/office/powerpoint/2010/main" val="2823347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barn(inVertical)">
                                      <p:cBhvr>
                                        <p:cTn id="3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3221107" y="3431246"/>
            <a:ext cx="5268622"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je cherche …</a:t>
            </a:r>
          </a:p>
        </p:txBody>
      </p:sp>
      <p:pic>
        <p:nvPicPr>
          <p:cNvPr id="3" name="Image 2">
            <a:extLst>
              <a:ext uri="{FF2B5EF4-FFF2-40B4-BE49-F238E27FC236}">
                <a16:creationId xmlns="" xmlns:a16="http://schemas.microsoft.com/office/drawing/2014/main" id="{1BC86EF0-5E80-9E44-8E15-C48CAC866E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0493493">
            <a:off x="8683006" y="3438855"/>
            <a:ext cx="1827911" cy="1518693"/>
          </a:xfrm>
          <a:prstGeom prst="rect">
            <a:avLst/>
          </a:prstGeom>
        </p:spPr>
      </p:pic>
    </p:spTree>
    <p:extLst>
      <p:ext uri="{BB962C8B-B14F-4D97-AF65-F5344CB8AC3E}">
        <p14:creationId xmlns:p14="http://schemas.microsoft.com/office/powerpoint/2010/main" val="6439536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xmlns="" id="{99AE2756-0FC4-4155-83E7-58AAAB63E7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247AB924-1B87-43FC-B7C7-B112D5C51A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98024E41-9E6B-1F47-BB67-02E729EFDAD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Les différentes formes de recherche</a:t>
            </a:r>
          </a:p>
        </p:txBody>
      </p:sp>
      <p:pic>
        <p:nvPicPr>
          <p:cNvPr id="8" name="Image 7">
            <a:extLst>
              <a:ext uri="{FF2B5EF4-FFF2-40B4-BE49-F238E27FC236}">
                <a16:creationId xmlns:a16="http://schemas.microsoft.com/office/drawing/2014/main" xmlns="" id="{759DC668-3845-5A43-8763-37ADDA254C14}"/>
              </a:ext>
            </a:extLst>
          </p:cNvPr>
          <p:cNvPicPr>
            <a:picLocks noChangeAspect="1"/>
          </p:cNvPicPr>
          <p:nvPr/>
        </p:nvPicPr>
        <p:blipFill>
          <a:blip r:embed="rId2"/>
          <a:stretch>
            <a:fillRect/>
          </a:stretch>
        </p:blipFill>
        <p:spPr>
          <a:xfrm>
            <a:off x="4385729" y="1169261"/>
            <a:ext cx="3433324" cy="2274577"/>
          </a:xfrm>
          <a:prstGeom prst="rect">
            <a:avLst/>
          </a:prstGeom>
        </p:spPr>
      </p:pic>
      <p:cxnSp>
        <p:nvCxnSpPr>
          <p:cNvPr id="17" name="Straight Connector 16">
            <a:extLst>
              <a:ext uri="{FF2B5EF4-FFF2-40B4-BE49-F238E27FC236}">
                <a16:creationId xmlns:a16="http://schemas.microsoft.com/office/drawing/2014/main" xmlns="" id="{818DC98F-4057-4645-B948-F604F39A9C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AD2B705-4A9B-408D-AA80-4F41045E09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xmlns="" id="{85FD5E9B-1DE9-1644-BF1C-EC4AA5BB6E91}"/>
              </a:ext>
            </a:extLst>
          </p:cNvPr>
          <p:cNvSpPr txBox="1"/>
          <p:nvPr/>
        </p:nvSpPr>
        <p:spPr>
          <a:xfrm>
            <a:off x="1196853" y="4164871"/>
            <a:ext cx="1339341" cy="369332"/>
          </a:xfrm>
          <a:prstGeom prst="rect">
            <a:avLst/>
          </a:prstGeom>
          <a:noFill/>
        </p:spPr>
        <p:txBody>
          <a:bodyPr wrap="none" rtlCol="0">
            <a:spAutoFit/>
          </a:bodyPr>
          <a:lstStyle/>
          <a:p>
            <a:pPr>
              <a:spcAft>
                <a:spcPts val="600"/>
              </a:spcAft>
            </a:pPr>
            <a:r>
              <a:rPr lang="fr-FR" dirty="0"/>
              <a:t>L’expérience</a:t>
            </a:r>
          </a:p>
        </p:txBody>
      </p:sp>
      <p:sp>
        <p:nvSpPr>
          <p:cNvPr id="7" name="ZoneTexte 6">
            <a:extLst>
              <a:ext uri="{FF2B5EF4-FFF2-40B4-BE49-F238E27FC236}">
                <a16:creationId xmlns:a16="http://schemas.microsoft.com/office/drawing/2014/main" xmlns="" id="{3D1D6BCB-307F-1F41-AA33-BB3BBF61385A}"/>
              </a:ext>
            </a:extLst>
          </p:cNvPr>
          <p:cNvSpPr txBox="1"/>
          <p:nvPr/>
        </p:nvSpPr>
        <p:spPr>
          <a:xfrm>
            <a:off x="9328216" y="4130913"/>
            <a:ext cx="1666931" cy="369332"/>
          </a:xfrm>
          <a:prstGeom prst="rect">
            <a:avLst/>
          </a:prstGeom>
          <a:noFill/>
        </p:spPr>
        <p:txBody>
          <a:bodyPr wrap="none" rtlCol="0">
            <a:spAutoFit/>
          </a:bodyPr>
          <a:lstStyle/>
          <a:p>
            <a:pPr>
              <a:spcAft>
                <a:spcPts val="600"/>
              </a:spcAft>
            </a:pPr>
            <a:r>
              <a:rPr lang="fr-FR" dirty="0"/>
              <a:t>La modélisation</a:t>
            </a:r>
          </a:p>
        </p:txBody>
      </p:sp>
      <p:sp>
        <p:nvSpPr>
          <p:cNvPr id="14" name="ZoneTexte 13">
            <a:extLst>
              <a:ext uri="{FF2B5EF4-FFF2-40B4-BE49-F238E27FC236}">
                <a16:creationId xmlns:a16="http://schemas.microsoft.com/office/drawing/2014/main" xmlns="" id="{ADE33C0A-0F61-054D-8A28-77C3B69CD73F}"/>
              </a:ext>
            </a:extLst>
          </p:cNvPr>
          <p:cNvSpPr txBox="1"/>
          <p:nvPr/>
        </p:nvSpPr>
        <p:spPr>
          <a:xfrm>
            <a:off x="4726822" y="4155096"/>
            <a:ext cx="2751138" cy="369332"/>
          </a:xfrm>
          <a:prstGeom prst="rect">
            <a:avLst/>
          </a:prstGeom>
          <a:noFill/>
        </p:spPr>
        <p:txBody>
          <a:bodyPr wrap="none" rtlCol="0">
            <a:spAutoFit/>
          </a:bodyPr>
          <a:lstStyle/>
          <a:p>
            <a:pPr>
              <a:spcAft>
                <a:spcPts val="600"/>
              </a:spcAft>
            </a:pPr>
            <a:r>
              <a:rPr lang="fr-FR" dirty="0"/>
              <a:t>La recherche documentaire</a:t>
            </a:r>
          </a:p>
        </p:txBody>
      </p:sp>
      <p:pic>
        <p:nvPicPr>
          <p:cNvPr id="9" name="Image 8">
            <a:extLst>
              <a:ext uri="{FF2B5EF4-FFF2-40B4-BE49-F238E27FC236}">
                <a16:creationId xmlns:a16="http://schemas.microsoft.com/office/drawing/2014/main" xmlns="" id="{9DB3945C-0545-4C25-86EA-D80E2100F007}"/>
              </a:ext>
            </a:extLst>
          </p:cNvPr>
          <p:cNvPicPr>
            <a:picLocks noChangeAspect="1"/>
          </p:cNvPicPr>
          <p:nvPr/>
        </p:nvPicPr>
        <p:blipFill>
          <a:blip r:embed="rId3"/>
          <a:stretch>
            <a:fillRect/>
          </a:stretch>
        </p:blipFill>
        <p:spPr>
          <a:xfrm>
            <a:off x="8336061" y="1170914"/>
            <a:ext cx="3387128" cy="2258085"/>
          </a:xfrm>
          <a:prstGeom prst="rect">
            <a:avLst/>
          </a:prstGeom>
        </p:spPr>
      </p:pic>
      <p:pic>
        <p:nvPicPr>
          <p:cNvPr id="6" name="Image 5">
            <a:extLst>
              <a:ext uri="{FF2B5EF4-FFF2-40B4-BE49-F238E27FC236}">
                <a16:creationId xmlns:a16="http://schemas.microsoft.com/office/drawing/2014/main" xmlns="" id="{459E4A95-6DC6-456D-BA78-11BFB7B15AB1}"/>
              </a:ext>
            </a:extLst>
          </p:cNvPr>
          <p:cNvPicPr>
            <a:picLocks noChangeAspect="1"/>
          </p:cNvPicPr>
          <p:nvPr/>
        </p:nvPicPr>
        <p:blipFill>
          <a:blip r:embed="rId4"/>
          <a:stretch>
            <a:fillRect/>
          </a:stretch>
        </p:blipFill>
        <p:spPr>
          <a:xfrm>
            <a:off x="499724" y="955097"/>
            <a:ext cx="3245926" cy="2702903"/>
          </a:xfrm>
          <a:prstGeom prst="rect">
            <a:avLst/>
          </a:prstGeom>
        </p:spPr>
      </p:pic>
    </p:spTree>
    <p:extLst>
      <p:ext uri="{BB962C8B-B14F-4D97-AF65-F5344CB8AC3E}">
        <p14:creationId xmlns:p14="http://schemas.microsoft.com/office/powerpoint/2010/main" val="3553988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4B14FC-BCB0-4172-8185-E2CFBE64ED03}"/>
              </a:ext>
            </a:extLst>
          </p:cNvPr>
          <p:cNvSpPr>
            <a:spLocks noGrp="1"/>
          </p:cNvSpPr>
          <p:nvPr>
            <p:ph type="title"/>
          </p:nvPr>
        </p:nvSpPr>
        <p:spPr>
          <a:xfrm>
            <a:off x="838200" y="216062"/>
            <a:ext cx="10515600" cy="760331"/>
          </a:xfrm>
        </p:spPr>
        <p:txBody>
          <a:bodyPr>
            <a:normAutofit/>
          </a:bodyPr>
          <a:lstStyle/>
          <a:p>
            <a:pPr algn="ctr"/>
            <a:r>
              <a:rPr lang="fr-FR" sz="2800" u="sng" dirty="0"/>
              <a:t>La circulation thermohaline : température et salinité</a:t>
            </a:r>
          </a:p>
        </p:txBody>
      </p:sp>
      <p:sp>
        <p:nvSpPr>
          <p:cNvPr id="3" name="Espace réservé du contenu 2">
            <a:extLst>
              <a:ext uri="{FF2B5EF4-FFF2-40B4-BE49-F238E27FC236}">
                <a16:creationId xmlns="" xmlns:a16="http://schemas.microsoft.com/office/drawing/2014/main" id="{70F54AEF-6F54-4DFD-8262-0801EC58DC35}"/>
              </a:ext>
            </a:extLst>
          </p:cNvPr>
          <p:cNvSpPr>
            <a:spLocks noGrp="1"/>
          </p:cNvSpPr>
          <p:nvPr>
            <p:ph idx="1"/>
          </p:nvPr>
        </p:nvSpPr>
        <p:spPr>
          <a:xfrm>
            <a:off x="838199" y="976393"/>
            <a:ext cx="10785529" cy="5569794"/>
          </a:xfrm>
        </p:spPr>
        <p:txBody>
          <a:bodyPr>
            <a:noAutofit/>
          </a:bodyPr>
          <a:lstStyle/>
          <a:p>
            <a:pPr marL="0" indent="0">
              <a:lnSpc>
                <a:spcPct val="100000"/>
              </a:lnSpc>
              <a:buNone/>
            </a:pPr>
            <a:r>
              <a:rPr lang="fr-FR" dirty="0"/>
              <a:t>Sur Terre, les océans sont animés en permanence de grands courants. On appelle cette circulation permanente la « circulation thermohaline ». En grec, thermos signifie la température, et halos le sel. </a:t>
            </a:r>
          </a:p>
          <a:p>
            <a:pPr marL="0" indent="0">
              <a:lnSpc>
                <a:spcPct val="100000"/>
              </a:lnSpc>
              <a:buNone/>
            </a:pPr>
            <a:r>
              <a:rPr lang="fr-FR" dirty="0"/>
              <a:t>Ces courants peuvent donc être créés et entretenus soit par des différences de température, soit par des différences de salinité. </a:t>
            </a:r>
          </a:p>
          <a:p>
            <a:pPr marL="0" indent="0">
              <a:lnSpc>
                <a:spcPct val="100000"/>
              </a:lnSpc>
              <a:buNone/>
            </a:pPr>
            <a:r>
              <a:rPr lang="fr-FR" dirty="0"/>
              <a:t>Le Gulf Stream fait partie de cette grande circulation générale, et brasse l’Océan Atlantique Nord. A l’équateur, l’océan est plus chaud qu’aux pôles, car davantage chauffé par le Soleil. Le Gulf Stream, poussé par les vents, part de l’équateur, l’eau chaude voyage en surface vers le Pôle Nord. Arrivant près de la banquise, cette eau se refroidit et se charge en </a:t>
            </a:r>
            <a:r>
              <a:rPr lang="fr-FR" dirty="0" smtClean="0"/>
              <a:t>sel. </a:t>
            </a:r>
            <a:r>
              <a:rPr lang="fr-FR" dirty="0"/>
              <a:t>Elle devient alors plus dense et s’enfonce vers les profondeurs où elle repart vers l’équateur.</a:t>
            </a:r>
          </a:p>
        </p:txBody>
      </p:sp>
      <p:sp>
        <p:nvSpPr>
          <p:cNvPr id="4" name="Rectangle : coins arrondis 3">
            <a:extLst>
              <a:ext uri="{FF2B5EF4-FFF2-40B4-BE49-F238E27FC236}">
                <a16:creationId xmlns="" xmlns:a16="http://schemas.microsoft.com/office/drawing/2014/main" id="{0A2B1B88-27D8-47EF-A1DB-8B7F6B72A6DF}"/>
              </a:ext>
            </a:extLst>
          </p:cNvPr>
          <p:cNvSpPr/>
          <p:nvPr/>
        </p:nvSpPr>
        <p:spPr>
          <a:xfrm>
            <a:off x="418454" y="2340244"/>
            <a:ext cx="11205275" cy="100739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5" name="Image 4" descr="logo_mini_la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172" y="6263406"/>
            <a:ext cx="2590727" cy="594593"/>
          </a:xfrm>
          <a:prstGeom prst="rect">
            <a:avLst/>
          </a:prstGeom>
        </p:spPr>
      </p:pic>
    </p:spTree>
    <p:extLst>
      <p:ext uri="{BB962C8B-B14F-4D97-AF65-F5344CB8AC3E}">
        <p14:creationId xmlns:p14="http://schemas.microsoft.com/office/powerpoint/2010/main" val="2531970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2577144" y="3479629"/>
            <a:ext cx="7092071" cy="923330"/>
          </a:xfrm>
          <a:prstGeom prst="rect">
            <a:avLst/>
          </a:prstGeom>
          <a:noFill/>
        </p:spPr>
        <p:txBody>
          <a:bodyPr wrap="none" rtlCol="0">
            <a:spAutoFit/>
          </a:bodyPr>
          <a:lstStyle/>
          <a:p>
            <a:pPr algn="ctr"/>
            <a:r>
              <a:rPr lang="fr-FR" sz="5400" dirty="0">
                <a:solidFill>
                  <a:srgbClr val="002060"/>
                </a:solidFill>
                <a:latin typeface="Chalkduster" panose="03050602040202020205" pitchFamily="66" charset="77"/>
              </a:rPr>
              <a:t>je me questionne</a:t>
            </a:r>
          </a:p>
        </p:txBody>
      </p:sp>
      <p:grpSp>
        <p:nvGrpSpPr>
          <p:cNvPr id="6" name="Groupe 5">
            <a:extLst>
              <a:ext uri="{FF2B5EF4-FFF2-40B4-BE49-F238E27FC236}">
                <a16:creationId xmlns="" xmlns:a16="http://schemas.microsoft.com/office/drawing/2014/main" id="{8EEACD24-89CB-F245-A484-B4DD820C364B}"/>
              </a:ext>
            </a:extLst>
          </p:cNvPr>
          <p:cNvGrpSpPr/>
          <p:nvPr/>
        </p:nvGrpSpPr>
        <p:grpSpPr>
          <a:xfrm>
            <a:off x="7974781" y="211651"/>
            <a:ext cx="3297041" cy="2893100"/>
            <a:chOff x="7974781" y="211651"/>
            <a:chExt cx="3297041" cy="2893100"/>
          </a:xfrm>
        </p:grpSpPr>
        <p:sp>
          <p:nvSpPr>
            <p:cNvPr id="5" name="Rectangle 4">
              <a:extLst>
                <a:ext uri="{FF2B5EF4-FFF2-40B4-BE49-F238E27FC236}">
                  <a16:creationId xmlns="" xmlns:a16="http://schemas.microsoft.com/office/drawing/2014/main" id="{ECAD0512-D688-CD48-9246-747A5CC2E1D1}"/>
                </a:ext>
              </a:extLst>
            </p:cNvPr>
            <p:cNvSpPr/>
            <p:nvPr/>
          </p:nvSpPr>
          <p:spPr>
            <a:xfrm>
              <a:off x="8164510" y="4697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7" name="Rectangle 6">
              <a:extLst>
                <a:ext uri="{FF2B5EF4-FFF2-40B4-BE49-F238E27FC236}">
                  <a16:creationId xmlns="" xmlns:a16="http://schemas.microsoft.com/office/drawing/2014/main" id="{74F8EC1C-902C-A045-A70B-1FCA6ED2D2A3}"/>
                </a:ext>
              </a:extLst>
            </p:cNvPr>
            <p:cNvSpPr/>
            <p:nvPr/>
          </p:nvSpPr>
          <p:spPr>
            <a:xfrm>
              <a:off x="7974781" y="165820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8" name="Rectangle 7">
              <a:extLst>
                <a:ext uri="{FF2B5EF4-FFF2-40B4-BE49-F238E27FC236}">
                  <a16:creationId xmlns="" xmlns:a16="http://schemas.microsoft.com/office/drawing/2014/main" id="{FA73218D-1E36-3D46-B7BC-B3A1D6A2FE89}"/>
                </a:ext>
              </a:extLst>
            </p:cNvPr>
            <p:cNvSpPr/>
            <p:nvPr/>
          </p:nvSpPr>
          <p:spPr>
            <a:xfrm>
              <a:off x="8603504" y="134504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9" name="Rectangle 8">
              <a:extLst>
                <a:ext uri="{FF2B5EF4-FFF2-40B4-BE49-F238E27FC236}">
                  <a16:creationId xmlns="" xmlns:a16="http://schemas.microsoft.com/office/drawing/2014/main" id="{8B506CD3-1928-E949-BD94-6EBEC5D3AFF5}"/>
                </a:ext>
              </a:extLst>
            </p:cNvPr>
            <p:cNvSpPr/>
            <p:nvPr/>
          </p:nvSpPr>
          <p:spPr>
            <a:xfrm>
              <a:off x="8854474" y="270279"/>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0" name="Rectangle 9">
              <a:extLst>
                <a:ext uri="{FF2B5EF4-FFF2-40B4-BE49-F238E27FC236}">
                  <a16:creationId xmlns="" xmlns:a16="http://schemas.microsoft.com/office/drawing/2014/main" id="{86514C2D-6CB6-DE40-8A61-849CFB39ED49}"/>
                </a:ext>
              </a:extLst>
            </p:cNvPr>
            <p:cNvSpPr/>
            <p:nvPr/>
          </p:nvSpPr>
          <p:spPr>
            <a:xfrm>
              <a:off x="9281128" y="1544556"/>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1" name="Rectangle 10">
              <a:extLst>
                <a:ext uri="{FF2B5EF4-FFF2-40B4-BE49-F238E27FC236}">
                  <a16:creationId xmlns="" xmlns:a16="http://schemas.microsoft.com/office/drawing/2014/main" id="{3451994C-4CE9-2C4D-B796-257AAEB022E6}"/>
                </a:ext>
              </a:extLst>
            </p:cNvPr>
            <p:cNvSpPr/>
            <p:nvPr/>
          </p:nvSpPr>
          <p:spPr>
            <a:xfrm>
              <a:off x="9473212" y="4697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2" name="Rectangle 11">
              <a:extLst>
                <a:ext uri="{FF2B5EF4-FFF2-40B4-BE49-F238E27FC236}">
                  <a16:creationId xmlns="" xmlns:a16="http://schemas.microsoft.com/office/drawing/2014/main" id="{6D9421B6-9E93-F94B-A4CF-4A0E0B25C0FA}"/>
                </a:ext>
              </a:extLst>
            </p:cNvPr>
            <p:cNvSpPr/>
            <p:nvPr/>
          </p:nvSpPr>
          <p:spPr>
            <a:xfrm>
              <a:off x="9866367" y="1303445"/>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3" name="Rectangle 12">
              <a:extLst>
                <a:ext uri="{FF2B5EF4-FFF2-40B4-BE49-F238E27FC236}">
                  <a16:creationId xmlns="" xmlns:a16="http://schemas.microsoft.com/office/drawing/2014/main" id="{91711928-BE55-804F-AD3B-2322FBC780AF}"/>
                </a:ext>
              </a:extLst>
            </p:cNvPr>
            <p:cNvSpPr/>
            <p:nvPr/>
          </p:nvSpPr>
          <p:spPr>
            <a:xfrm>
              <a:off x="10495647" y="7745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4" name="Rectangle 13">
              <a:extLst>
                <a:ext uri="{FF2B5EF4-FFF2-40B4-BE49-F238E27FC236}">
                  <a16:creationId xmlns="" xmlns:a16="http://schemas.microsoft.com/office/drawing/2014/main" id="{8F184B91-B295-D845-8E8E-A06819008926}"/>
                </a:ext>
              </a:extLst>
            </p:cNvPr>
            <p:cNvSpPr/>
            <p:nvPr/>
          </p:nvSpPr>
          <p:spPr>
            <a:xfrm>
              <a:off x="10094967" y="21165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grpSp>
      <p:grpSp>
        <p:nvGrpSpPr>
          <p:cNvPr id="16" name="Groupe 15">
            <a:extLst>
              <a:ext uri="{FF2B5EF4-FFF2-40B4-BE49-F238E27FC236}">
                <a16:creationId xmlns="" xmlns:a16="http://schemas.microsoft.com/office/drawing/2014/main" id="{A6A87D21-57DC-004F-BC1D-B12254E2AA80}"/>
              </a:ext>
            </a:extLst>
          </p:cNvPr>
          <p:cNvGrpSpPr/>
          <p:nvPr/>
        </p:nvGrpSpPr>
        <p:grpSpPr>
          <a:xfrm>
            <a:off x="440232" y="211651"/>
            <a:ext cx="3297041" cy="2893100"/>
            <a:chOff x="7974781" y="211651"/>
            <a:chExt cx="3297041" cy="2893100"/>
          </a:xfrm>
        </p:grpSpPr>
        <p:sp>
          <p:nvSpPr>
            <p:cNvPr id="17" name="Rectangle 16">
              <a:extLst>
                <a:ext uri="{FF2B5EF4-FFF2-40B4-BE49-F238E27FC236}">
                  <a16:creationId xmlns="" xmlns:a16="http://schemas.microsoft.com/office/drawing/2014/main" id="{43D475D8-5115-1441-AF65-849F92F23C61}"/>
                </a:ext>
              </a:extLst>
            </p:cNvPr>
            <p:cNvSpPr/>
            <p:nvPr/>
          </p:nvSpPr>
          <p:spPr>
            <a:xfrm>
              <a:off x="8164510" y="4697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8" name="Rectangle 17">
              <a:extLst>
                <a:ext uri="{FF2B5EF4-FFF2-40B4-BE49-F238E27FC236}">
                  <a16:creationId xmlns="" xmlns:a16="http://schemas.microsoft.com/office/drawing/2014/main" id="{AAE2A60D-34A5-2340-B3FF-3604EAB7D5D0}"/>
                </a:ext>
              </a:extLst>
            </p:cNvPr>
            <p:cNvSpPr/>
            <p:nvPr/>
          </p:nvSpPr>
          <p:spPr>
            <a:xfrm>
              <a:off x="7974781" y="165820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19" name="Rectangle 18">
              <a:extLst>
                <a:ext uri="{FF2B5EF4-FFF2-40B4-BE49-F238E27FC236}">
                  <a16:creationId xmlns="" xmlns:a16="http://schemas.microsoft.com/office/drawing/2014/main" id="{E7C7C176-59B2-CF4C-9B9E-4A53A1B1D0D7}"/>
                </a:ext>
              </a:extLst>
            </p:cNvPr>
            <p:cNvSpPr/>
            <p:nvPr/>
          </p:nvSpPr>
          <p:spPr>
            <a:xfrm>
              <a:off x="8603504" y="134504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0" name="Rectangle 19">
              <a:extLst>
                <a:ext uri="{FF2B5EF4-FFF2-40B4-BE49-F238E27FC236}">
                  <a16:creationId xmlns="" xmlns:a16="http://schemas.microsoft.com/office/drawing/2014/main" id="{7AA59866-C2CE-4D4E-8B0D-BB6C020129F0}"/>
                </a:ext>
              </a:extLst>
            </p:cNvPr>
            <p:cNvSpPr/>
            <p:nvPr/>
          </p:nvSpPr>
          <p:spPr>
            <a:xfrm>
              <a:off x="8854474" y="270279"/>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1" name="Rectangle 20">
              <a:extLst>
                <a:ext uri="{FF2B5EF4-FFF2-40B4-BE49-F238E27FC236}">
                  <a16:creationId xmlns="" xmlns:a16="http://schemas.microsoft.com/office/drawing/2014/main" id="{C487E3A9-E558-9F46-B875-5695760EAE31}"/>
                </a:ext>
              </a:extLst>
            </p:cNvPr>
            <p:cNvSpPr/>
            <p:nvPr/>
          </p:nvSpPr>
          <p:spPr>
            <a:xfrm>
              <a:off x="9281128" y="1544556"/>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2" name="Rectangle 21">
              <a:extLst>
                <a:ext uri="{FF2B5EF4-FFF2-40B4-BE49-F238E27FC236}">
                  <a16:creationId xmlns="" xmlns:a16="http://schemas.microsoft.com/office/drawing/2014/main" id="{8ACA312A-5183-B442-9D98-F39CE9F023E5}"/>
                </a:ext>
              </a:extLst>
            </p:cNvPr>
            <p:cNvSpPr/>
            <p:nvPr/>
          </p:nvSpPr>
          <p:spPr>
            <a:xfrm>
              <a:off x="9473212" y="4697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3" name="Rectangle 22">
              <a:extLst>
                <a:ext uri="{FF2B5EF4-FFF2-40B4-BE49-F238E27FC236}">
                  <a16:creationId xmlns="" xmlns:a16="http://schemas.microsoft.com/office/drawing/2014/main" id="{9EBDC171-D554-0E45-BA07-3B25FE10E605}"/>
                </a:ext>
              </a:extLst>
            </p:cNvPr>
            <p:cNvSpPr/>
            <p:nvPr/>
          </p:nvSpPr>
          <p:spPr>
            <a:xfrm>
              <a:off x="9866367" y="1303445"/>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4" name="Rectangle 23">
              <a:extLst>
                <a:ext uri="{FF2B5EF4-FFF2-40B4-BE49-F238E27FC236}">
                  <a16:creationId xmlns="" xmlns:a16="http://schemas.microsoft.com/office/drawing/2014/main" id="{FD726919-48D7-3E46-863F-7638D2B0C22B}"/>
                </a:ext>
              </a:extLst>
            </p:cNvPr>
            <p:cNvSpPr/>
            <p:nvPr/>
          </p:nvSpPr>
          <p:spPr>
            <a:xfrm>
              <a:off x="10495647" y="774594"/>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sp>
          <p:nvSpPr>
            <p:cNvPr id="25" name="Rectangle 24">
              <a:extLst>
                <a:ext uri="{FF2B5EF4-FFF2-40B4-BE49-F238E27FC236}">
                  <a16:creationId xmlns="" xmlns:a16="http://schemas.microsoft.com/office/drawing/2014/main" id="{62D43E7E-7796-F645-A674-F68A668B221D}"/>
                </a:ext>
              </a:extLst>
            </p:cNvPr>
            <p:cNvSpPr/>
            <p:nvPr/>
          </p:nvSpPr>
          <p:spPr>
            <a:xfrm>
              <a:off x="10094967" y="211651"/>
              <a:ext cx="776175" cy="1446550"/>
            </a:xfrm>
            <a:prstGeom prst="rect">
              <a:avLst/>
            </a:prstGeom>
            <a:noFill/>
          </p:spPr>
          <p:txBody>
            <a:bodyPr wrap="none" lIns="91440" tIns="45720" rIns="91440" bIns="45720">
              <a:spAutoFit/>
            </a:bodyPr>
            <a:lstStyle/>
            <a:p>
              <a:pPr algn="ctr"/>
              <a:r>
                <a:rPr lang="fr-FR" sz="8800" b="1" dirty="0">
                  <a:ln w="0"/>
                  <a:solidFill>
                    <a:srgbClr val="002060"/>
                  </a:solidFill>
                  <a:effectLst>
                    <a:reflection blurRad="6350" stA="53000" endA="300" endPos="35500" dir="5400000" sy="-90000" algn="bl" rotWithShape="0"/>
                  </a:effectLst>
                  <a:latin typeface="Comic Sans MS" panose="030F0902030302020204" pitchFamily="66" charset="0"/>
                </a:rPr>
                <a:t>?</a:t>
              </a:r>
            </a:p>
          </p:txBody>
        </p:sp>
      </p:grpSp>
    </p:spTree>
    <p:extLst>
      <p:ext uri="{BB962C8B-B14F-4D97-AF65-F5344CB8AC3E}">
        <p14:creationId xmlns:p14="http://schemas.microsoft.com/office/powerpoint/2010/main" val="14783565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 xmlns:a16="http://schemas.microsoft.com/office/drawing/2014/main" id="{BE24DC79-04FA-AC4C-8E8D-CAA25BE9BAE6}"/>
              </a:ext>
            </a:extLst>
          </p:cNvPr>
          <p:cNvSpPr txBox="1"/>
          <p:nvPr/>
        </p:nvSpPr>
        <p:spPr>
          <a:xfrm>
            <a:off x="761865" y="2705725"/>
            <a:ext cx="10668305" cy="1446550"/>
          </a:xfrm>
          <a:prstGeom prst="rect">
            <a:avLst/>
          </a:prstGeom>
          <a:noFill/>
        </p:spPr>
        <p:txBody>
          <a:bodyPr wrap="none" rtlCol="0">
            <a:spAutoFit/>
          </a:bodyPr>
          <a:lstStyle/>
          <a:p>
            <a:pPr algn="ctr"/>
            <a:r>
              <a:rPr lang="fr-FR" sz="4400" dirty="0">
                <a:solidFill>
                  <a:srgbClr val="002060"/>
                </a:solidFill>
                <a:latin typeface="Comic Sans MS" panose="030F0902030302020204" pitchFamily="66" charset="0"/>
              </a:rPr>
              <a:t>Le sel et la température influencent-ils </a:t>
            </a:r>
          </a:p>
          <a:p>
            <a:pPr algn="ctr"/>
            <a:r>
              <a:rPr lang="fr-FR" sz="4400" dirty="0">
                <a:solidFill>
                  <a:srgbClr val="002060"/>
                </a:solidFill>
                <a:latin typeface="Comic Sans MS" panose="030F0902030302020204" pitchFamily="66" charset="0"/>
              </a:rPr>
              <a:t>la circulation des courants marins ?</a:t>
            </a:r>
          </a:p>
        </p:txBody>
      </p:sp>
    </p:spTree>
    <p:extLst>
      <p:ext uri="{BB962C8B-B14F-4D97-AF65-F5344CB8AC3E}">
        <p14:creationId xmlns:p14="http://schemas.microsoft.com/office/powerpoint/2010/main" val="27788040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Picture 230" descr="C:\Users\Tom\AppData\Local\Microsoft\Windows\Temporary Internet Files\Content.IE5\54P6HUVA\MPj04384670000[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ZoneTexte 3">
            <a:extLst>
              <a:ext uri="{FF2B5EF4-FFF2-40B4-BE49-F238E27FC236}">
                <a16:creationId xmlns="" xmlns:a16="http://schemas.microsoft.com/office/drawing/2014/main" id="{4295C41D-736E-494B-9803-FA365FFDA8B2}"/>
              </a:ext>
            </a:extLst>
          </p:cNvPr>
          <p:cNvSpPr txBox="1"/>
          <p:nvPr/>
        </p:nvSpPr>
        <p:spPr>
          <a:xfrm>
            <a:off x="-281694" y="1745479"/>
            <a:ext cx="12840698" cy="1569660"/>
          </a:xfrm>
          <a:prstGeom prst="rect">
            <a:avLst/>
          </a:prstGeom>
          <a:noFill/>
        </p:spPr>
        <p:txBody>
          <a:bodyPr wrap="square" rtlCol="0">
            <a:spAutoFit/>
          </a:bodyPr>
          <a:lstStyle/>
          <a:p>
            <a:pPr algn="ctr"/>
            <a:r>
              <a:rPr lang="fr-FR" sz="4800" dirty="0">
                <a:solidFill>
                  <a:srgbClr val="002060"/>
                </a:solidFill>
                <a:latin typeface="Chalkduster" panose="03050602040202020205" pitchFamily="66" charset="77"/>
              </a:rPr>
              <a:t>Je vérifie mes hypothèses à </a:t>
            </a:r>
          </a:p>
          <a:p>
            <a:pPr algn="ctr"/>
            <a:r>
              <a:rPr lang="fr-FR" sz="4800" dirty="0">
                <a:solidFill>
                  <a:srgbClr val="002060"/>
                </a:solidFill>
                <a:latin typeface="Chalkduster" panose="03050602040202020205" pitchFamily="66" charset="77"/>
              </a:rPr>
              <a:t>l’aide de plusieurs expériences </a:t>
            </a:r>
          </a:p>
        </p:txBody>
      </p:sp>
      <p:pic>
        <p:nvPicPr>
          <p:cNvPr id="5" name="Graphique 4" descr="Scientifique">
            <a:extLst>
              <a:ext uri="{FF2B5EF4-FFF2-40B4-BE49-F238E27FC236}">
                <a16:creationId xmlns="" xmlns:a16="http://schemas.microsoft.com/office/drawing/2014/main" id="{9B156501-ECD5-0347-9635-9CF21A0EC88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681750" y="3730956"/>
            <a:ext cx="2828499" cy="2828499"/>
          </a:xfrm>
          <a:prstGeom prst="rect">
            <a:avLst/>
          </a:prstGeom>
        </p:spPr>
      </p:pic>
      <p:pic>
        <p:nvPicPr>
          <p:cNvPr id="7" name="Image 6" descr="Une image contenant dessin&#10;&#10;Description générée automatiquement">
            <a:extLst>
              <a:ext uri="{FF2B5EF4-FFF2-40B4-BE49-F238E27FC236}">
                <a16:creationId xmlns="" xmlns:a16="http://schemas.microsoft.com/office/drawing/2014/main" id="{A68FBCA9-9CE1-7E49-B6F2-E7D862010846}"/>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967186">
            <a:off x="6411790" y="3367599"/>
            <a:ext cx="733181" cy="992850"/>
          </a:xfrm>
          <a:prstGeom prst="rect">
            <a:avLst/>
          </a:prstGeom>
        </p:spPr>
      </p:pic>
    </p:spTree>
    <p:extLst>
      <p:ext uri="{BB962C8B-B14F-4D97-AF65-F5344CB8AC3E}">
        <p14:creationId xmlns:p14="http://schemas.microsoft.com/office/powerpoint/2010/main" val="2339508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38EDF8F8354A40B8334D4575BDC3DC" ma:contentTypeVersion="2" ma:contentTypeDescription="Crée un document." ma:contentTypeScope="" ma:versionID="f097b162fc23004537122316422d5c46">
  <xsd:schema xmlns:xsd="http://www.w3.org/2001/XMLSchema" xmlns:xs="http://www.w3.org/2001/XMLSchema" xmlns:p="http://schemas.microsoft.com/office/2006/metadata/properties" xmlns:ns2="5584e54d-afc8-4276-8e65-705805151b4c" targetNamespace="http://schemas.microsoft.com/office/2006/metadata/properties" ma:root="true" ma:fieldsID="daa7e7643b9cb15da3fcb6df098e1705" ns2:_="">
    <xsd:import namespace="5584e54d-afc8-4276-8e65-705805151b4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84e54d-afc8-4276-8e65-705805151b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D6A26E-3761-454D-AC7E-415251AB4883}"/>
</file>

<file path=customXml/itemProps2.xml><?xml version="1.0" encoding="utf-8"?>
<ds:datastoreItem xmlns:ds="http://schemas.openxmlformats.org/officeDocument/2006/customXml" ds:itemID="{F1234A29-D20B-4DF6-9B2A-3212B7EF3B42}"/>
</file>

<file path=customXml/itemProps3.xml><?xml version="1.0" encoding="utf-8"?>
<ds:datastoreItem xmlns:ds="http://schemas.openxmlformats.org/officeDocument/2006/customXml" ds:itemID="{411FA262-8E09-4A00-9743-7F77D33A7031}"/>
</file>

<file path=docProps/app.xml><?xml version="1.0" encoding="utf-8"?>
<Properties xmlns="http://schemas.openxmlformats.org/officeDocument/2006/extended-properties" xmlns:vt="http://schemas.openxmlformats.org/officeDocument/2006/docPropsVTypes">
  <TotalTime>1179</TotalTime>
  <Words>913</Words>
  <Application>Microsoft Macintosh PowerPoint</Application>
  <PresentationFormat>Personnalisé</PresentationFormat>
  <Paragraphs>134</Paragraphs>
  <Slides>24</Slides>
  <Notes>5</Notes>
  <HiddenSlides>0</HiddenSlides>
  <MMClips>1</MMClips>
  <ScaleCrop>false</ScaleCrop>
  <HeadingPairs>
    <vt:vector size="4" baseType="variant">
      <vt:variant>
        <vt:lpstr>Thème</vt:lpstr>
      </vt:variant>
      <vt:variant>
        <vt:i4>1</vt:i4>
      </vt:variant>
      <vt:variant>
        <vt:lpstr>Titres des diapositives</vt:lpstr>
      </vt:variant>
      <vt:variant>
        <vt:i4>24</vt:i4>
      </vt:variant>
    </vt:vector>
  </HeadingPairs>
  <TitlesOfParts>
    <vt:vector size="25" baseType="lpstr">
      <vt:lpstr>Thème Office</vt:lpstr>
      <vt:lpstr>Présentation PowerPoint</vt:lpstr>
      <vt:lpstr>Présentation PowerPoint</vt:lpstr>
      <vt:lpstr>Présentation PowerPoint</vt:lpstr>
      <vt:lpstr>Présentation PowerPoint</vt:lpstr>
      <vt:lpstr>Les différentes formes de recherche</vt:lpstr>
      <vt:lpstr>La circulation thermohaline : température et salinité</vt:lpstr>
      <vt:lpstr>Présentation PowerPoint</vt:lpstr>
      <vt:lpstr>Présentation PowerPoint</vt:lpstr>
      <vt:lpstr>Présentation PowerPoint</vt:lpstr>
      <vt:lpstr>Expérience et reprise du schéma d’observation expérience 1 : salinité</vt:lpstr>
      <vt:lpstr>Présentation PowerPoint</vt:lpstr>
      <vt:lpstr>Expérience et reprise du schéma d’observation expérience 2 : température</vt:lpstr>
      <vt:lpstr>Présentation PowerPoint</vt:lpstr>
      <vt:lpstr>Présentation PowerPoint</vt:lpstr>
      <vt:lpstr>Représentation des courants marins</vt:lpstr>
      <vt:lpstr>Représentation des courants marins</vt:lpstr>
      <vt:lpstr>Présentation PowerPoint</vt:lpstr>
      <vt:lpstr>Présentation PowerPoint</vt:lpstr>
      <vt:lpstr>Présentation PowerPoint</vt:lpstr>
      <vt:lpstr>Présentation PowerPoint</vt:lpstr>
      <vt:lpstr>Quel objet technologique pourrait permettre à l’homme d’aller relever des informations dans les océans?</vt:lpstr>
      <vt:lpstr>Quel objet technologique pourrait permettre à l’homme d’aller relever des informations dans les océans?</vt:lpstr>
      <vt:lpstr>Un bateau</vt:lpstr>
      <vt:lpstr>Qu’a-t-on appris aujourd’hui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 BREMONT</dc:creator>
  <cp:lastModifiedBy>Caroline Moreau-Fauvarque</cp:lastModifiedBy>
  <cp:revision>139</cp:revision>
  <dcterms:created xsi:type="dcterms:W3CDTF">2020-06-10T10:06:24Z</dcterms:created>
  <dcterms:modified xsi:type="dcterms:W3CDTF">2020-07-24T08:48:53Z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0x0101008B38EDF8F8354A40B8334D4575BDC3DC</vt:lpwstr>
  </property>
</Properties>
</file>