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59" r:id="rId2"/>
    <p:sldId id="416" r:id="rId3"/>
    <p:sldId id="444" r:id="rId4"/>
    <p:sldId id="406" r:id="rId5"/>
    <p:sldId id="420" r:id="rId6"/>
    <p:sldId id="365" r:id="rId7"/>
    <p:sldId id="436" r:id="rId8"/>
    <p:sldId id="418" r:id="rId9"/>
    <p:sldId id="437" r:id="rId10"/>
    <p:sldId id="460" r:id="rId11"/>
    <p:sldId id="450" r:id="rId12"/>
    <p:sldId id="427" r:id="rId13"/>
    <p:sldId id="447" r:id="rId14"/>
    <p:sldId id="426" r:id="rId15"/>
    <p:sldId id="417" r:id="rId16"/>
    <p:sldId id="433" r:id="rId17"/>
    <p:sldId id="317" r:id="rId18"/>
    <p:sldId id="441" r:id="rId19"/>
    <p:sldId id="451" r:id="rId20"/>
    <p:sldId id="443" r:id="rId21"/>
    <p:sldId id="428"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0C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9A43A-02DD-4586-B078-510DA4EA96D6}" v="4" dt="2020-11-04T11:25:25.3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3" autoAdjust="0"/>
    <p:restoredTop sz="79428" autoAdjust="0"/>
  </p:normalViewPr>
  <p:slideViewPr>
    <p:cSldViewPr>
      <p:cViewPr varScale="1">
        <p:scale>
          <a:sx n="72" d="100"/>
          <a:sy n="72" d="100"/>
        </p:scale>
        <p:origin x="420"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es Poncelet" userId="ea23cbe854151d10" providerId="LiveId" clId="{57A9A43A-02DD-4586-B078-510DA4EA96D6}"/>
    <pc:docChg chg="undo custSel addSld delSld modSld">
      <pc:chgData name="Yves Poncelet" userId="ea23cbe854151d10" providerId="LiveId" clId="{57A9A43A-02DD-4586-B078-510DA4EA96D6}" dt="2020-11-04T11:26:47.534" v="772" actId="20577"/>
      <pc:docMkLst>
        <pc:docMk/>
      </pc:docMkLst>
      <pc:sldChg chg="modSp mod">
        <pc:chgData name="Yves Poncelet" userId="ea23cbe854151d10" providerId="LiveId" clId="{57A9A43A-02DD-4586-B078-510DA4EA96D6}" dt="2020-11-04T11:24:55.732" v="703" actId="20577"/>
        <pc:sldMkLst>
          <pc:docMk/>
          <pc:sldMk cId="1257301725" sldId="416"/>
        </pc:sldMkLst>
        <pc:spChg chg="mod">
          <ac:chgData name="Yves Poncelet" userId="ea23cbe854151d10" providerId="LiveId" clId="{57A9A43A-02DD-4586-B078-510DA4EA96D6}" dt="2020-11-04T11:24:55.732" v="703" actId="20577"/>
          <ac:spMkLst>
            <pc:docMk/>
            <pc:sldMk cId="1257301725" sldId="416"/>
            <ac:spMk id="2" creationId="{6C999B49-E57C-A246-ADE7-29BFE76BA6ED}"/>
          </ac:spMkLst>
        </pc:spChg>
      </pc:sldChg>
      <pc:sldChg chg="modSp mod modNotesTx">
        <pc:chgData name="Yves Poncelet" userId="ea23cbe854151d10" providerId="LiveId" clId="{57A9A43A-02DD-4586-B078-510DA4EA96D6}" dt="2020-11-04T10:27:58.425" v="617" actId="6549"/>
        <pc:sldMkLst>
          <pc:docMk/>
          <pc:sldMk cId="0" sldId="418"/>
        </pc:sldMkLst>
        <pc:spChg chg="mod">
          <ac:chgData name="Yves Poncelet" userId="ea23cbe854151d10" providerId="LiveId" clId="{57A9A43A-02DD-4586-B078-510DA4EA96D6}" dt="2020-11-04T10:26:21.473" v="534" actId="1076"/>
          <ac:spMkLst>
            <pc:docMk/>
            <pc:sldMk cId="0" sldId="418"/>
            <ac:spMk id="3" creationId="{00000000-0000-0000-0000-000000000000}"/>
          </ac:spMkLst>
        </pc:spChg>
      </pc:sldChg>
      <pc:sldChg chg="modSp mod modNotesTx">
        <pc:chgData name="Yves Poncelet" userId="ea23cbe854151d10" providerId="LiveId" clId="{57A9A43A-02DD-4586-B078-510DA4EA96D6}" dt="2020-11-04T10:30:36.894" v="668" actId="20577"/>
        <pc:sldMkLst>
          <pc:docMk/>
          <pc:sldMk cId="0" sldId="426"/>
        </pc:sldMkLst>
        <pc:spChg chg="mod">
          <ac:chgData name="Yves Poncelet" userId="ea23cbe854151d10" providerId="LiveId" clId="{57A9A43A-02DD-4586-B078-510DA4EA96D6}" dt="2020-11-04T10:29:37.567" v="622" actId="20577"/>
          <ac:spMkLst>
            <pc:docMk/>
            <pc:sldMk cId="0" sldId="426"/>
            <ac:spMk id="19" creationId="{00000000-0000-0000-0000-000000000000}"/>
          </ac:spMkLst>
        </pc:spChg>
      </pc:sldChg>
      <pc:sldChg chg="modSp mod">
        <pc:chgData name="Yves Poncelet" userId="ea23cbe854151d10" providerId="LiveId" clId="{57A9A43A-02DD-4586-B078-510DA4EA96D6}" dt="2020-11-04T10:32:13.570" v="679" actId="20577"/>
        <pc:sldMkLst>
          <pc:docMk/>
          <pc:sldMk cId="0" sldId="433"/>
        </pc:sldMkLst>
        <pc:spChg chg="mod">
          <ac:chgData name="Yves Poncelet" userId="ea23cbe854151d10" providerId="LiveId" clId="{57A9A43A-02DD-4586-B078-510DA4EA96D6}" dt="2020-11-04T10:32:13.570" v="679" actId="20577"/>
          <ac:spMkLst>
            <pc:docMk/>
            <pc:sldMk cId="0" sldId="433"/>
            <ac:spMk id="3" creationId="{00000000-0000-0000-0000-000000000000}"/>
          </ac:spMkLst>
        </pc:spChg>
      </pc:sldChg>
      <pc:sldChg chg="modNotes modNotesTx">
        <pc:chgData name="Yves Poncelet" userId="ea23cbe854151d10" providerId="LiveId" clId="{57A9A43A-02DD-4586-B078-510DA4EA96D6}" dt="2020-11-04T11:26:47.534" v="772" actId="20577"/>
        <pc:sldMkLst>
          <pc:docMk/>
          <pc:sldMk cId="0" sldId="436"/>
        </pc:sldMkLst>
      </pc:sldChg>
      <pc:sldChg chg="del">
        <pc:chgData name="Yves Poncelet" userId="ea23cbe854151d10" providerId="LiveId" clId="{57A9A43A-02DD-4586-B078-510DA4EA96D6}" dt="2020-11-04T11:25:31.137" v="705" actId="2696"/>
        <pc:sldMkLst>
          <pc:docMk/>
          <pc:sldMk cId="0" sldId="438"/>
        </pc:sldMkLst>
      </pc:sldChg>
      <pc:sldChg chg="modSp mod">
        <pc:chgData name="Yves Poncelet" userId="ea23cbe854151d10" providerId="LiveId" clId="{57A9A43A-02DD-4586-B078-510DA4EA96D6}" dt="2020-11-04T10:32:39.162" v="681" actId="20577"/>
        <pc:sldMkLst>
          <pc:docMk/>
          <pc:sldMk cId="0" sldId="441"/>
        </pc:sldMkLst>
        <pc:spChg chg="mod">
          <ac:chgData name="Yves Poncelet" userId="ea23cbe854151d10" providerId="LiveId" clId="{57A9A43A-02DD-4586-B078-510DA4EA96D6}" dt="2020-11-04T10:32:39.162" v="681" actId="20577"/>
          <ac:spMkLst>
            <pc:docMk/>
            <pc:sldMk cId="0" sldId="441"/>
            <ac:spMk id="2" creationId="{00000000-0000-0000-0000-000000000000}"/>
          </ac:spMkLst>
        </pc:spChg>
      </pc:sldChg>
      <pc:sldChg chg="modSp mod">
        <pc:chgData name="Yves Poncelet" userId="ea23cbe854151d10" providerId="LiveId" clId="{57A9A43A-02DD-4586-B078-510DA4EA96D6}" dt="2020-11-04T10:33:20.814" v="697" actId="20577"/>
        <pc:sldMkLst>
          <pc:docMk/>
          <pc:sldMk cId="4144899608" sldId="451"/>
        </pc:sldMkLst>
        <pc:graphicFrameChg chg="modGraphic">
          <ac:chgData name="Yves Poncelet" userId="ea23cbe854151d10" providerId="LiveId" clId="{57A9A43A-02DD-4586-B078-510DA4EA96D6}" dt="2020-11-04T10:33:20.814" v="697" actId="20577"/>
          <ac:graphicFrameMkLst>
            <pc:docMk/>
            <pc:sldMk cId="4144899608" sldId="451"/>
            <ac:graphicFrameMk id="6" creationId="{00000000-0000-0000-0000-000000000000}"/>
          </ac:graphicFrameMkLst>
        </pc:graphicFrameChg>
      </pc:sldChg>
      <pc:sldChg chg="modSp add mod">
        <pc:chgData name="Yves Poncelet" userId="ea23cbe854151d10" providerId="LiveId" clId="{57A9A43A-02DD-4586-B078-510DA4EA96D6}" dt="2020-11-04T11:24:47.789" v="701" actId="20577"/>
        <pc:sldMkLst>
          <pc:docMk/>
          <pc:sldMk cId="2670776537" sldId="459"/>
        </pc:sldMkLst>
        <pc:spChg chg="mod">
          <ac:chgData name="Yves Poncelet" userId="ea23cbe854151d10" providerId="LiveId" clId="{57A9A43A-02DD-4586-B078-510DA4EA96D6}" dt="2020-11-04T11:24:47.789" v="701" actId="20577"/>
          <ac:spMkLst>
            <pc:docMk/>
            <pc:sldMk cId="2670776537" sldId="459"/>
            <ac:spMk id="4" creationId="{6C999B49-E57C-A246-ADE7-29BFE76BA6ED}"/>
          </ac:spMkLst>
        </pc:spChg>
      </pc:sldChg>
      <pc:sldChg chg="add">
        <pc:chgData name="Yves Poncelet" userId="ea23cbe854151d10" providerId="LiveId" clId="{57A9A43A-02DD-4586-B078-510DA4EA96D6}" dt="2020-11-04T11:25:25.372" v="704"/>
        <pc:sldMkLst>
          <pc:docMk/>
          <pc:sldMk cId="0" sldId="4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04/11/2020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11</a:t>
            </a:fld>
            <a:endParaRPr lang="fr-FR"/>
          </a:p>
        </p:txBody>
      </p:sp>
    </p:spTree>
    <p:extLst>
      <p:ext uri="{BB962C8B-B14F-4D97-AF65-F5344CB8AC3E}">
        <p14:creationId xmlns:p14="http://schemas.microsoft.com/office/powerpoint/2010/main" val="4167141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Dire qu’en effet, le code civil existe</a:t>
            </a:r>
            <a:r>
              <a:rPr lang="fr-FR" baseline="0" dirty="0"/>
              <a:t> toujours aujourd’hui, même si son contenu a évolué.</a:t>
            </a:r>
          </a:p>
          <a:p>
            <a:r>
              <a:rPr lang="fr-FR" baseline="0" dirty="0"/>
              <a:t>Mais qu’est ce qu’un code civil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u="none" dirty="0">
              <a:highlight>
                <a:srgbClr val="FFFF00"/>
              </a:highlight>
            </a:endParaRPr>
          </a:p>
          <a:p>
            <a:endParaRPr lang="fr-FR" b="1" u="sng" dirty="0">
              <a:highlight>
                <a:srgbClr val="FFFF00"/>
              </a:highlight>
            </a:endParaRPr>
          </a:p>
          <a:p>
            <a:endParaRPr lang="fr-FR" b="1" u="sng" dirty="0">
              <a:highlight>
                <a:srgbClr val="FFFF00"/>
              </a:highlight>
            </a:endParaRP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a:p>
        </p:txBody>
      </p:sp>
    </p:spTree>
    <p:extLst>
      <p:ext uri="{BB962C8B-B14F-4D97-AF65-F5344CB8AC3E}">
        <p14:creationId xmlns:p14="http://schemas.microsoft.com/office/powerpoint/2010/main" val="2113055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On peut demander aux élèves : « A votre avis, quels articles ont été modifiés ou supprimés depuis 1804 ? »</a:t>
            </a:r>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À l’occasion de ce dialogue, montrer</a:t>
            </a:r>
            <a:r>
              <a:rPr lang="fr-FR" baseline="0" dirty="0"/>
              <a:t> que la société et le code ont évolué. Voir par exemple l’article 213, 374, etc.</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15</a:t>
            </a:fld>
            <a:endParaRPr lang="fr-FR"/>
          </a:p>
        </p:txBody>
      </p:sp>
    </p:spTree>
    <p:extLst>
      <p:ext uri="{BB962C8B-B14F-4D97-AF65-F5344CB8AC3E}">
        <p14:creationId xmlns:p14="http://schemas.microsoft.com/office/powerpoint/2010/main" val="408551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Retrouve</a:t>
            </a:r>
            <a:r>
              <a:rPr lang="fr-FR" baseline="0" dirty="0"/>
              <a:t> leur date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18</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19</a:t>
            </a:fld>
            <a:endParaRPr lang="fr-FR"/>
          </a:p>
        </p:txBody>
      </p:sp>
    </p:spTree>
    <p:extLst>
      <p:ext uri="{BB962C8B-B14F-4D97-AF65-F5344CB8AC3E}">
        <p14:creationId xmlns:p14="http://schemas.microsoft.com/office/powerpoint/2010/main" val="288595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21</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a:t>
            </a:fld>
            <a:endParaRPr lang="fr-FR"/>
          </a:p>
        </p:txBody>
      </p:sp>
    </p:spTree>
    <p:extLst>
      <p:ext uri="{BB962C8B-B14F-4D97-AF65-F5344CB8AC3E}">
        <p14:creationId xmlns:p14="http://schemas.microsoft.com/office/powerpoint/2010/main" val="299463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extLst>
      <p:ext uri="{BB962C8B-B14F-4D97-AF65-F5344CB8AC3E}">
        <p14:creationId xmlns:p14="http://schemas.microsoft.com/office/powerpoint/2010/main" val="107258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Que</a:t>
            </a:r>
            <a:r>
              <a:rPr lang="fr-FR" baseline="0" dirty="0"/>
              <a:t> nous apprend cette carte ?</a:t>
            </a:r>
          </a:p>
          <a:p>
            <a:r>
              <a:rPr lang="fr-FR" baseline="0" dirty="0"/>
              <a:t>Que représentent les étoiles en jaune ? Les flèches vertes ?</a:t>
            </a:r>
          </a:p>
          <a:p>
            <a:r>
              <a:rPr lang="fr-FR" baseline="0" dirty="0"/>
              <a:t>En rouge, on repère les conquêtes des armées révolutionnaires françaises, permises notamment par la bataille de Fleurus en 1794 (les frontières du royaume de France en 1789 sont indiquées par un tireté blanc),</a:t>
            </a:r>
          </a:p>
          <a:p>
            <a:endParaRPr lang="fr-FR" baseline="0" dirty="0"/>
          </a:p>
          <a:p>
            <a:r>
              <a:rPr lang="fr-FR" baseline="0" dirty="0"/>
              <a:t>C’est dans ce contexte que le jeune Napoléon Bonaparte commence sa carrière par la reprise de Toulon aux Anglais et aux contre-révolutionnaires fin 1793 (voir l’étoile correspondant à Toulon sur la carte). </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Lecture ou récit de l’enseignant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Napoléon Bonaparte est né en Corse en 1769. Il poursuit ses études sur le continent. Il a 20 ans au moment de la Révolution française. Soldat brillant et ambitieux,  il devient général à 24 ans et commandant en chef de l’armée d’Italie avant ses 27 ans : </a:t>
            </a:r>
            <a:r>
              <a:rPr lang="fr-FR" u="sng" baseline="0" dirty="0"/>
              <a:t>voir sa proclamation de 1796 aux soldats sur une diapositive précédente</a:t>
            </a:r>
            <a:r>
              <a:rPr lang="fr-FR" baseline="0" dirty="0"/>
              <a:t>. Il remporte une série de victoires, qui sont restées longtemps dans la mémoire des Français, comme celle de Rivoli,</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Quand il revient d'Égypte fin 1799,  il organise avec d’autres un coup d’</a:t>
            </a:r>
            <a:r>
              <a:rPr lang="fr-FR" cap="all" baseline="0" dirty="0"/>
              <a:t>é</a:t>
            </a:r>
            <a:r>
              <a:rPr lang="fr-FR" baseline="0" dirty="0"/>
              <a:t>tat les 9-10 novembre 1799 (18-19 brumaire an VIII). Il devient alors le maître de la France (et le reste jusqu’en avril 1814).</a:t>
            </a:r>
          </a:p>
          <a:p>
            <a:r>
              <a:rPr lang="fr-FR" baseline="0" dirty="0"/>
              <a:t>Plusieurs défaites militaires mettent fin à l’empire et il est exilé sur l’île de Sainte-Hélène où il meurt en 1821.</a:t>
            </a:r>
          </a:p>
          <a:p>
            <a:endParaRPr lang="fr-FR" baseline="0" dirty="0"/>
          </a:p>
          <a:p>
            <a:r>
              <a:rPr lang="fr-FR" b="1" i="0" baseline="0" dirty="0"/>
              <a:t>Ce récit a pour but de raconter en quelques mots le parcours de Napoléon sans détailler, l’objectif de cette séance étant de souligner les deux dimensions de sa vie, illustrées par les deux citations : un parcours militaire et un parcours de chef d’</a:t>
            </a:r>
            <a:r>
              <a:rPr lang="fr-FR" b="1" i="0" cap="all" baseline="0" dirty="0"/>
              <a:t>é</a:t>
            </a:r>
            <a:r>
              <a:rPr lang="fr-FR" b="1" i="0" baseline="0" dirty="0"/>
              <a:t>tat, dans la continuité des premières années de la Révolution française.</a:t>
            </a:r>
            <a:endParaRPr lang="fr-FR" b="1" i="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6</a:t>
            </a:fld>
            <a:endParaRPr lang="fr-FR"/>
          </a:p>
        </p:txBody>
      </p:sp>
    </p:spTree>
    <p:extLst>
      <p:ext uri="{BB962C8B-B14F-4D97-AF65-F5344CB8AC3E}">
        <p14:creationId xmlns:p14="http://schemas.microsoft.com/office/powerpoint/2010/main" val="107258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Napoléon Bonaparte appartient pleinement à la longue période commencée en 1792 durant laquelle :</a:t>
            </a:r>
          </a:p>
          <a:p>
            <a:pPr marL="171450" indent="-171450">
              <a:buFontTx/>
              <a:buChar char="-"/>
            </a:pPr>
            <a:r>
              <a:rPr lang="fr-FR" dirty="0"/>
              <a:t>la France et les autres grands pays d’Europe sont en guerre, même s’il y a des périodes de paix.</a:t>
            </a:r>
            <a:r>
              <a:rPr lang="fr-FR" baseline="0" dirty="0"/>
              <a:t> Ces guerres ont de nombreuses raisons : l’hostilité des souverains d’Europe contre la Révolution française et ses idées, l’incapacité des Français et notamment de Napoléon à limiter leurs ambitions de conquêtes, la volonté de Napoléon d’étouffer la Grande-Bretagne en l’empêchant de faire du commerce avec le continent grâce au contrôle d’un maximum de côtes, le fait que des peuples refusent la présence française sur leur sol, etc.</a:t>
            </a:r>
          </a:p>
          <a:p>
            <a:pPr marL="171450" indent="-171450">
              <a:buFontTx/>
              <a:buChar char="-"/>
            </a:pPr>
            <a:r>
              <a:rPr lang="fr-FR" dirty="0"/>
              <a:t>la France conquiert de nouveaux territoires : on le voit en comparant les frontières de 1789 sur la carte de gauche et le vaste Empire français (cartouche bleu de la légende) sur la</a:t>
            </a:r>
            <a:r>
              <a:rPr lang="fr-FR" baseline="0" dirty="0"/>
              <a:t> </a:t>
            </a:r>
            <a:r>
              <a:rPr lang="fr-FR" dirty="0"/>
              <a:t>carte de droite, qui correspond à la</a:t>
            </a:r>
            <a:r>
              <a:rPr lang="fr-FR" baseline="0" dirty="0"/>
              <a:t> situation en 1811 (batailles de la Bérézina et de Waterloo exceptées) </a:t>
            </a:r>
            <a:r>
              <a:rPr lang="fr-FR" dirty="0"/>
              <a:t>. C’est alors la « Grande Nation ».</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Tx/>
              <a:buNone/>
            </a:pPr>
            <a:r>
              <a:rPr lang="fr-FR" dirty="0"/>
              <a:t>Outre l’extension de l’Empire français proprement dit, de nombreux territoires voisins sont dominés par la</a:t>
            </a:r>
            <a:r>
              <a:rPr lang="fr-FR" baseline="0" dirty="0"/>
              <a:t> France</a:t>
            </a:r>
            <a:r>
              <a:rPr lang="fr-FR" dirty="0"/>
              <a:t>, au sud en Espagne et Italie, et à l’est jusqu’au grand-duché de Varsovie (Pologne). Cette domination se heurte parfois à de fortes résistances des peuples, comme en Espagne.</a:t>
            </a:r>
            <a:endParaRPr lang="fr-FR" baseline="0" dirty="0"/>
          </a:p>
          <a:p>
            <a:pPr marL="0" indent="0">
              <a:buFontTx/>
              <a:buNone/>
            </a:pPr>
            <a:r>
              <a:rPr lang="fr-FR" baseline="0" dirty="0"/>
              <a:t>C’est l’occasion d’expliquer ce que sont des « territoires vassaux » et éventuellement de préciser que Napoléon place des membres de sa famille à leur tête.</a:t>
            </a:r>
          </a:p>
          <a:p>
            <a:pPr marL="0" indent="0">
              <a:buFontTx/>
              <a:buNone/>
            </a:pPr>
            <a:r>
              <a:rPr lang="fr-FR" baseline="0" dirty="0"/>
              <a:t>La bataille de la Bérézina n’est pas une défaite mais permet de symboliser sur la carte l’échec de Napoléon en Russie.</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Dire qu’il s’agit d’une</a:t>
            </a:r>
            <a:r>
              <a:rPr lang="fr-FR" baseline="0" dirty="0"/>
              <a:t> des plus célèbres victoires de Napoléon : en partie parce que son armée était moins nombreuse que celle de ses adversaires et qu’il combattait deux autres empereurs, en partie parce qu’il a parfaitement conduit ses troupes.</a:t>
            </a:r>
          </a:p>
          <a:p>
            <a:r>
              <a:rPr lang="fr-FR" baseline="0" dirty="0"/>
              <a:t>À son retour à Paris, il a voulu ériger un monument à la gloire de ses soldats : la construction de l’Arc de triomphe, aujourd’hui l’un des monuments les plus connus de Paris, commence en 1806.</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Les tensions avec l’empire de Russie étaient nombreuses, à la fois économiques et politiques. Les deux empires se préparent à la guerre. Elle éclate en 1812. Malgré l’énorme armée qu’il a réunie, Napoléon échoue à vaincre son adversaire. Obligé d’ordonner la retraite et de repartir vers l’ouest, Napoléon réussit tout de même à faire passer la rivière Bérézina à son armée au prix de très lourdes pertes</a:t>
            </a:r>
            <a:r>
              <a:rPr lang="fr-FR" baseline="0" dirty="0"/>
              <a:t>.</a:t>
            </a:r>
            <a:endParaRPr lang="fr-FR" dirty="0"/>
          </a:p>
          <a:p>
            <a:r>
              <a:rPr lang="fr-FR" dirty="0"/>
              <a:t>A partir de là, les rois européens vont organiser une coalition très importante pour se débarrasser de Napoléon et ramener la France à ses anciennes frontières.</a:t>
            </a:r>
          </a:p>
          <a:p>
            <a:r>
              <a:rPr lang="fr-FR" dirty="0"/>
              <a:t>À </a:t>
            </a:r>
            <a:r>
              <a:rPr lang="fr-FR" baseline="0" dirty="0"/>
              <a:t>Waterloo, en actuelle Belgique, Napoléon est vaincu définitivement en juin 1815.</a:t>
            </a:r>
          </a:p>
          <a:p>
            <a:endParaRPr lang="fr-FR" baseline="0" dirty="0"/>
          </a:p>
          <a:p>
            <a:r>
              <a:rPr lang="fr-FR" i="0" dirty="0"/>
              <a:t>Si le temps le permet, expliciter</a:t>
            </a:r>
            <a:r>
              <a:rPr lang="fr-FR" i="0" baseline="0" dirty="0"/>
              <a:t> l’expression « c’est la Bérézina ».</a:t>
            </a:r>
            <a:endParaRPr lang="fr-FR" b="1" i="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8B00C4-C887-B542-84D7-F899E5D5BE85}"/>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65171D-4117-6C41-BC1B-D4F6A9F47E22}"/>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60AE30-D834-9746-B938-C2DB2B4F0DBD}"/>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1D65FB-2282-5442-83C3-6133380B08F8}"/>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ECA9F48-7B92-8B47-BCEF-EBDB77B847CF}"/>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7599B8-823F-BB44-BD81-38C15046283E}"/>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6" name="Espace réservé du pied de page 5">
            <a:extLst>
              <a:ext uri="{FF2B5EF4-FFF2-40B4-BE49-F238E27FC236}">
                <a16:creationId xmlns:a16="http://schemas.microsoft.com/office/drawing/2014/main"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EE84D3-0405-F544-9F13-8CD8B9802AED}"/>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8" name="Espace réservé du pied de page 7">
            <a:extLst>
              <a:ext uri="{FF2B5EF4-FFF2-40B4-BE49-F238E27FC236}">
                <a16:creationId xmlns:a16="http://schemas.microsoft.com/office/drawing/2014/main"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BDD99A5-10DE-AC45-BE25-1A0D318C64DB}"/>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4" name="Espace réservé du pied de page 3">
            <a:extLst>
              <a:ext uri="{FF2B5EF4-FFF2-40B4-BE49-F238E27FC236}">
                <a16:creationId xmlns:a16="http://schemas.microsoft.com/office/drawing/2014/main"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AE76FC6-A618-614C-882B-5A954D351A2A}"/>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3" name="Espace réservé du pied de page 2">
            <a:extLst>
              <a:ext uri="{FF2B5EF4-FFF2-40B4-BE49-F238E27FC236}">
                <a16:creationId xmlns:a16="http://schemas.microsoft.com/office/drawing/2014/main"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7FB49D-B5D9-504A-986B-A523E0CDD761}"/>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6" name="Espace réservé du pied de page 5">
            <a:extLst>
              <a:ext uri="{FF2B5EF4-FFF2-40B4-BE49-F238E27FC236}">
                <a16:creationId xmlns:a16="http://schemas.microsoft.com/office/drawing/2014/main"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783550-4A8F-E04E-A9BE-9228F04B505B}"/>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6" name="Espace réservé du pied de page 5">
            <a:extLst>
              <a:ext uri="{FF2B5EF4-FFF2-40B4-BE49-F238E27FC236}">
                <a16:creationId xmlns:a16="http://schemas.microsoft.com/office/drawing/2014/main"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C999B49-E57C-A246-ADE7-29BFE76BA6ED}"/>
              </a:ext>
            </a:extLst>
          </p:cNvPr>
          <p:cNvSpPr txBox="1">
            <a:spLocks/>
          </p:cNvSpPr>
          <p:nvPr/>
        </p:nvSpPr>
        <p:spPr>
          <a:xfrm>
            <a:off x="1447800" y="1828800"/>
            <a:ext cx="8839200" cy="39624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7200" dirty="0">
                <a:latin typeface="Monotype Corsiva" pitchFamily="66" charset="0"/>
              </a:rPr>
              <a:t>Histoire</a:t>
            </a:r>
            <a:br>
              <a:rPr lang="fr-FR" sz="5400" dirty="0">
                <a:solidFill>
                  <a:schemeClr val="bg1"/>
                </a:solidFill>
                <a:latin typeface="Monotype Corsiva" pitchFamily="66" charset="0"/>
              </a:rPr>
            </a:br>
            <a:r>
              <a:rPr lang="fr-FR" sz="5400" dirty="0">
                <a:latin typeface="Monotype Corsiva" pitchFamily="66" charset="0"/>
              </a:rPr>
              <a:t>CM1</a:t>
            </a:r>
          </a:p>
          <a:p>
            <a:pPr algn="ctr"/>
            <a:r>
              <a:rPr lang="fr-FR" sz="5400" dirty="0">
                <a:latin typeface="Monotype Corsiva" pitchFamily="66" charset="0"/>
              </a:rPr>
              <a:t> </a:t>
            </a:r>
            <a:br>
              <a:rPr lang="fr-FR" sz="5400" dirty="0">
                <a:latin typeface="Monotype Corsiva" pitchFamily="66" charset="0"/>
              </a:rPr>
            </a:br>
            <a:r>
              <a:rPr lang="fr-FR" dirty="0">
                <a:latin typeface="Times New Roman" panose="02020603050405020304" pitchFamily="18" charset="0"/>
                <a:cs typeface="Times New Roman" panose="02020603050405020304" pitchFamily="18" charset="0"/>
              </a:rPr>
              <a:t>Les enseignants sont invités à consulter les commentaires figurant sous chaque diapositive. </a:t>
            </a:r>
            <a:endParaRPr lang="fr-FR"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776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p:cNvPicPr>
            <a:picLocks noChangeAspect="1" noChangeArrowheads="1"/>
          </p:cNvPicPr>
          <p:nvPr/>
        </p:nvPicPr>
        <p:blipFill>
          <a:blip r:embed="rId3" cstate="print"/>
          <a:srcRect/>
          <a:stretch>
            <a:fillRect/>
          </a:stretch>
        </p:blipFill>
        <p:spPr bwMode="auto">
          <a:xfrm>
            <a:off x="1524000" y="892267"/>
            <a:ext cx="9677400" cy="4898933"/>
          </a:xfrm>
          <a:prstGeom prst="rect">
            <a:avLst/>
          </a:prstGeom>
          <a:noFill/>
          <a:ln w="9525">
            <a:noFill/>
            <a:miter lim="800000"/>
            <a:headEnd/>
            <a:tailEnd/>
          </a:ln>
        </p:spPr>
      </p:pic>
      <p:sp>
        <p:nvSpPr>
          <p:cNvPr id="3" name="Rectangle 2"/>
          <p:cNvSpPr/>
          <p:nvPr/>
        </p:nvSpPr>
        <p:spPr>
          <a:xfrm>
            <a:off x="8396281" y="6248400"/>
            <a:ext cx="2681888" cy="369332"/>
          </a:xfrm>
          <a:prstGeom prst="rect">
            <a:avLst/>
          </a:prstGeom>
        </p:spPr>
        <p:txBody>
          <a:bodyPr wrap="none">
            <a:spAutoFit/>
          </a:bodyPr>
          <a:lstStyle/>
          <a:p>
            <a:r>
              <a:rPr lang="fr-FR" i="1" dirty="0"/>
              <a:t>Histoire CM1 </a:t>
            </a:r>
            <a:r>
              <a:rPr lang="fr-FR" dirty="0"/>
              <a:t>©2016, Retz </a:t>
            </a:r>
          </a:p>
        </p:txBody>
      </p:sp>
      <p:sp>
        <p:nvSpPr>
          <p:cNvPr id="5" name="Rectangle 4"/>
          <p:cNvSpPr/>
          <p:nvPr/>
        </p:nvSpPr>
        <p:spPr>
          <a:xfrm>
            <a:off x="3200400" y="304800"/>
            <a:ext cx="6752426" cy="461665"/>
          </a:xfrm>
          <a:prstGeom prst="rect">
            <a:avLst/>
          </a:prstGeom>
        </p:spPr>
        <p:txBody>
          <a:bodyPr wrap="none">
            <a:spAutoFit/>
          </a:bodyPr>
          <a:lstStyle/>
          <a:p>
            <a:r>
              <a:rPr lang="fr-FR" sz="2400" dirty="0"/>
              <a:t>« Waterloo effacera le souvenir de tant de victoires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FB21F-A74D-4CFE-A280-6FC5D06BAA87}"/>
              </a:ext>
            </a:extLst>
          </p:cNvPr>
          <p:cNvSpPr>
            <a:spLocks noGrp="1"/>
          </p:cNvSpPr>
          <p:nvPr>
            <p:ph type="title"/>
          </p:nvPr>
        </p:nvSpPr>
        <p:spPr>
          <a:xfrm>
            <a:off x="838200" y="365125"/>
            <a:ext cx="10515600" cy="1006475"/>
          </a:xfrm>
        </p:spPr>
        <p:txBody>
          <a:bodyPr/>
          <a:lstStyle/>
          <a:p>
            <a:pPr algn="ctr"/>
            <a:r>
              <a:rPr lang="fr-FR" dirty="0"/>
              <a:t>Napoléon Bonaparte, réformateur autoritaire</a:t>
            </a:r>
          </a:p>
        </p:txBody>
      </p:sp>
      <p:sp>
        <p:nvSpPr>
          <p:cNvPr id="3" name="Espace réservé du contenu 2">
            <a:extLst>
              <a:ext uri="{FF2B5EF4-FFF2-40B4-BE49-F238E27FC236}">
                <a16:creationId xmlns:a16="http://schemas.microsoft.com/office/drawing/2014/main" id="{3E62A756-71ED-436E-9E9D-99ADA3335BFE}"/>
              </a:ext>
            </a:extLst>
          </p:cNvPr>
          <p:cNvSpPr>
            <a:spLocks noGrp="1"/>
          </p:cNvSpPr>
          <p:nvPr>
            <p:ph sz="half" idx="1"/>
          </p:nvPr>
        </p:nvSpPr>
        <p:spPr>
          <a:xfrm>
            <a:off x="838200" y="1600200"/>
            <a:ext cx="4495800" cy="4576763"/>
          </a:xfrm>
        </p:spPr>
        <p:txBody>
          <a:bodyPr>
            <a:normAutofit fontScale="92500" lnSpcReduction="10000"/>
          </a:bodyPr>
          <a:lstStyle/>
          <a:p>
            <a:pPr algn="just"/>
            <a:r>
              <a:rPr lang="fr-FR" dirty="0"/>
              <a:t>Il prend le pouvoir dix ans après le début de la Révolution et souhaite mettre de l’ordre dans le pays : le ministère de la Police est puissant, les journaux sont contrôlés, les opposants rapidement arrêtés…</a:t>
            </a:r>
          </a:p>
        </p:txBody>
      </p:sp>
      <p:sp>
        <p:nvSpPr>
          <p:cNvPr id="4" name="Espace réservé du contenu 3">
            <a:extLst>
              <a:ext uri="{FF2B5EF4-FFF2-40B4-BE49-F238E27FC236}">
                <a16:creationId xmlns:a16="http://schemas.microsoft.com/office/drawing/2014/main" id="{AC164933-DA2F-4BD9-BE8A-BE659C38622A}"/>
              </a:ext>
            </a:extLst>
          </p:cNvPr>
          <p:cNvSpPr>
            <a:spLocks noGrp="1"/>
          </p:cNvSpPr>
          <p:nvPr>
            <p:ph sz="half" idx="2"/>
          </p:nvPr>
        </p:nvSpPr>
        <p:spPr>
          <a:xfrm>
            <a:off x="5715000" y="1600200"/>
            <a:ext cx="5638800" cy="5029200"/>
          </a:xfrm>
        </p:spPr>
        <p:txBody>
          <a:bodyPr>
            <a:normAutofit fontScale="92500" lnSpcReduction="10000"/>
          </a:bodyPr>
          <a:lstStyle/>
          <a:p>
            <a:r>
              <a:rPr lang="fr-FR" dirty="0"/>
              <a:t>Mais il est aussi un réformateur qui poursuit l’effort de la monarchie et de la Révolution pour renforcer le pouvoir du gouvernement et mieux administrer le pays :</a:t>
            </a:r>
          </a:p>
          <a:p>
            <a:pPr algn="just"/>
            <a:r>
              <a:rPr lang="fr-FR" dirty="0"/>
              <a:t>- accord avec le pape et réconciliation avec les catholiques (1801)</a:t>
            </a:r>
          </a:p>
          <a:p>
            <a:pPr algn="just"/>
            <a:r>
              <a:rPr lang="fr-FR" dirty="0"/>
              <a:t>- création des préfets de département</a:t>
            </a:r>
          </a:p>
          <a:p>
            <a:pPr algn="just"/>
            <a:r>
              <a:rPr lang="fr-FR" dirty="0"/>
              <a:t>- publication du Code civil qui unifie les règles</a:t>
            </a:r>
          </a:p>
          <a:p>
            <a:pPr algn="just"/>
            <a:r>
              <a:rPr lang="fr-FR" dirty="0"/>
              <a:t>- stabilisation durable de la situation de la monnaie (franc germinal)</a:t>
            </a:r>
          </a:p>
          <a:p>
            <a:pPr algn="just"/>
            <a:r>
              <a:rPr lang="fr-FR" dirty="0"/>
              <a:t>- création des lycées</a:t>
            </a:r>
          </a:p>
          <a:p>
            <a:endParaRPr lang="fr-FR" dirty="0"/>
          </a:p>
        </p:txBody>
      </p:sp>
    </p:spTree>
    <p:extLst>
      <p:ext uri="{BB962C8B-B14F-4D97-AF65-F5344CB8AC3E}">
        <p14:creationId xmlns:p14="http://schemas.microsoft.com/office/powerpoint/2010/main" val="30684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050" name="Picture 2" descr="C:\Users\FAMILL~1\AppData\Local\Temp\Code_civil_des_français_ _[...]France_Auteur_bpt6k1061517_2.jpeg"/>
          <p:cNvPicPr>
            <a:picLocks noChangeAspect="1" noChangeArrowheads="1"/>
          </p:cNvPicPr>
          <p:nvPr/>
        </p:nvPicPr>
        <p:blipFill>
          <a:blip r:embed="rId3" cstate="print"/>
          <a:srcRect l="13275" r="18139" b="23305"/>
          <a:stretch>
            <a:fillRect/>
          </a:stretch>
        </p:blipFill>
        <p:spPr bwMode="auto">
          <a:xfrm>
            <a:off x="914400" y="1143000"/>
            <a:ext cx="3124200" cy="5039032"/>
          </a:xfrm>
          <a:prstGeom prst="rect">
            <a:avLst/>
          </a:prstGeom>
          <a:noFill/>
        </p:spPr>
      </p:pic>
      <p:sp>
        <p:nvSpPr>
          <p:cNvPr id="4" name="Rectangle 3"/>
          <p:cNvSpPr/>
          <p:nvPr/>
        </p:nvSpPr>
        <p:spPr>
          <a:xfrm>
            <a:off x="228600" y="228600"/>
            <a:ext cx="11963400" cy="553998"/>
          </a:xfrm>
          <a:prstGeom prst="rect">
            <a:avLst/>
          </a:prstGeom>
        </p:spPr>
        <p:txBody>
          <a:bodyPr wrap="square">
            <a:spAutoFit/>
          </a:bodyPr>
          <a:lstStyle/>
          <a:p>
            <a:pPr algn="ctr"/>
            <a:r>
              <a:rPr lang="fr-FR" sz="3000" i="1" dirty="0"/>
              <a:t>« Ce que rien n'effacera, ce qui vivra éternellement, c'est </a:t>
            </a:r>
            <a:r>
              <a:rPr lang="fr-FR" sz="3000" i="1" dirty="0">
                <a:solidFill>
                  <a:schemeClr val="accent2">
                    <a:lumMod val="75000"/>
                  </a:schemeClr>
                </a:solidFill>
              </a:rPr>
              <a:t>mon Code Civil </a:t>
            </a:r>
            <a:r>
              <a:rPr lang="fr-FR" sz="3000" i="1" dirty="0"/>
              <a:t>»</a:t>
            </a:r>
            <a:r>
              <a:rPr lang="fr-FR" sz="3000" i="1" dirty="0">
                <a:solidFill>
                  <a:schemeClr val="accent2">
                    <a:lumMod val="75000"/>
                  </a:schemeClr>
                </a:solidFill>
              </a:rPr>
              <a:t> </a:t>
            </a:r>
            <a:endParaRPr lang="fr-FR" sz="3000" dirty="0">
              <a:solidFill>
                <a:schemeClr val="accent2">
                  <a:lumMod val="75000"/>
                </a:schemeClr>
              </a:solidFill>
            </a:endParaRPr>
          </a:p>
        </p:txBody>
      </p:sp>
      <p:sp>
        <p:nvSpPr>
          <p:cNvPr id="5" name="Rectangle 4"/>
          <p:cNvSpPr/>
          <p:nvPr/>
        </p:nvSpPr>
        <p:spPr>
          <a:xfrm>
            <a:off x="914400" y="6248400"/>
            <a:ext cx="1078565" cy="276999"/>
          </a:xfrm>
          <a:prstGeom prst="rect">
            <a:avLst/>
          </a:prstGeom>
        </p:spPr>
        <p:txBody>
          <a:bodyPr wrap="none">
            <a:spAutoFit/>
          </a:bodyPr>
          <a:lstStyle/>
          <a:p>
            <a:r>
              <a:rPr lang="fr-FR" sz="1200" dirty="0"/>
              <a:t>© </a:t>
            </a:r>
            <a:r>
              <a:rPr lang="fr-FR" sz="1200" dirty="0" err="1"/>
              <a:t>Gallica</a:t>
            </a:r>
            <a:r>
              <a:rPr lang="fr-FR" sz="1200" dirty="0"/>
              <a:t>, </a:t>
            </a:r>
            <a:r>
              <a:rPr lang="fr-FR" sz="1200" dirty="0" err="1"/>
              <a:t>bnf</a:t>
            </a:r>
            <a:r>
              <a:rPr lang="fr-FR" sz="1200" dirty="0"/>
              <a:t> </a:t>
            </a:r>
          </a:p>
        </p:txBody>
      </p:sp>
      <p:pic>
        <p:nvPicPr>
          <p:cNvPr id="2052" name="Picture 4" descr="https://scontent-cdg2-1.xx.fbcdn.net/v/t45.5328-4/s960x960/61855694_3286390311386476_6030949371455995904_n.png?_nc_cat=108&amp;_nc_sid=c48759&amp;_nc_ohc=F-0T3N-20GwAX89HpJX&amp;_nc_ht=scontent-cdg2-1.xx&amp;oh=9567409e5c080763bd72c0cef496a740&amp;oe=5F12B04A"/>
          <p:cNvPicPr>
            <a:picLocks noChangeAspect="1" noChangeArrowheads="1"/>
          </p:cNvPicPr>
          <p:nvPr/>
        </p:nvPicPr>
        <p:blipFill>
          <a:blip r:embed="rId4" cstate="print"/>
          <a:srcRect l="24768" r="30650"/>
          <a:stretch>
            <a:fillRect/>
          </a:stretch>
        </p:blipFill>
        <p:spPr bwMode="auto">
          <a:xfrm>
            <a:off x="6629400" y="1029230"/>
            <a:ext cx="3429000" cy="51196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81000"/>
            <a:ext cx="11353800" cy="6380593"/>
          </a:xfrm>
          <a:prstGeom prst="rect">
            <a:avLst/>
          </a:prstGeom>
        </p:spPr>
        <p:txBody>
          <a:bodyPr wrap="square">
            <a:spAutoFit/>
          </a:bodyPr>
          <a:lstStyle/>
          <a:p>
            <a:pPr algn="just">
              <a:lnSpc>
                <a:spcPct val="150000"/>
              </a:lnSpc>
            </a:pPr>
            <a:r>
              <a:rPr lang="fr-FR" sz="2500" dirty="0"/>
              <a:t>« Nous avons déterminé les différents effets des lois. Elles permettent ou elles défendent ; elles ordonnent, elles corrigent, elles punissent ou elles récompensent. </a:t>
            </a:r>
            <a:r>
              <a:rPr lang="fr-FR" sz="2500" dirty="0">
                <a:solidFill>
                  <a:srgbClr val="FF0000"/>
                </a:solidFill>
              </a:rPr>
              <a:t>Elles sont obligatoires pour tous ceux qui vivent dans notre pays</a:t>
            </a:r>
            <a:r>
              <a:rPr lang="fr-FR" sz="2500" dirty="0"/>
              <a:t> ; les étrangers même, durant tout le temps qu’ils sont dans le pays, doivent obéir à la loi.</a:t>
            </a:r>
          </a:p>
          <a:p>
            <a:pPr algn="just">
              <a:lnSpc>
                <a:spcPct val="150000"/>
              </a:lnSpc>
            </a:pPr>
            <a:r>
              <a:rPr lang="fr-FR" sz="2500" dirty="0"/>
              <a:t>Ce qui n’est pas contraire à la loi est permis. »</a:t>
            </a:r>
          </a:p>
          <a:p>
            <a:pPr algn="just">
              <a:lnSpc>
                <a:spcPct val="150000"/>
              </a:lnSpc>
            </a:pPr>
            <a:r>
              <a:rPr lang="fr-FR" sz="2500" dirty="0"/>
              <a:t>« Qu’est-ce qu’un Code civil ? c’est un corps de lois destinées à diriger et fixer les relations de sociabilité, de famille et d’intérêt qu’ont entre eux des hommes qui appartiennent à la même cité. </a:t>
            </a:r>
            <a:r>
              <a:rPr lang="fr-FR" sz="2500" dirty="0">
                <a:solidFill>
                  <a:srgbClr val="FF0000"/>
                </a:solidFill>
              </a:rPr>
              <a:t>Aujourd’hui, une législation uniforme serait un des grands bienfaits de la Révolution.</a:t>
            </a:r>
          </a:p>
          <a:p>
            <a:pPr algn="just">
              <a:lnSpc>
                <a:spcPct val="150000"/>
              </a:lnSpc>
            </a:pPr>
            <a:r>
              <a:rPr lang="fr-FR" sz="2500" dirty="0">
                <a:solidFill>
                  <a:srgbClr val="FF0000"/>
                </a:solidFill>
              </a:rPr>
              <a:t>Les lois ne peuvent être obligatoires si elles sont inconnues</a:t>
            </a:r>
            <a:r>
              <a:rPr lang="fr-FR" sz="2500" dirty="0"/>
              <a:t>, c’est pourquoi nous nous sommes occupés de les rassembler et de les publier. »</a:t>
            </a:r>
          </a:p>
        </p:txBody>
      </p:sp>
      <p:sp>
        <p:nvSpPr>
          <p:cNvPr id="6" name="Rectangle 5"/>
          <p:cNvSpPr/>
          <p:nvPr/>
        </p:nvSpPr>
        <p:spPr>
          <a:xfrm>
            <a:off x="457200" y="118386"/>
            <a:ext cx="8001000" cy="307777"/>
          </a:xfrm>
          <a:prstGeom prst="rect">
            <a:avLst/>
          </a:prstGeom>
        </p:spPr>
        <p:txBody>
          <a:bodyPr wrap="square">
            <a:spAutoFit/>
          </a:bodyPr>
          <a:lstStyle/>
          <a:p>
            <a:r>
              <a:rPr lang="fr-FR" sz="1400" dirty="0"/>
              <a:t>D’après Portalis, Discours préliminaires du premier projet de code civil, janvier et novembre 1801</a:t>
            </a:r>
          </a:p>
        </p:txBody>
      </p:sp>
    </p:spTree>
    <p:extLst>
      <p:ext uri="{BB962C8B-B14F-4D97-AF65-F5344CB8AC3E}">
        <p14:creationId xmlns:p14="http://schemas.microsoft.com/office/powerpoint/2010/main" val="112616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57200" y="381000"/>
            <a:ext cx="10896600" cy="5693866"/>
          </a:xfrm>
          <a:prstGeom prst="rect">
            <a:avLst/>
          </a:prstGeom>
        </p:spPr>
        <p:txBody>
          <a:bodyPr wrap="square">
            <a:spAutoFit/>
          </a:bodyPr>
          <a:lstStyle/>
          <a:p>
            <a:r>
              <a:rPr lang="fr-FR" sz="2800" u="sng" dirty="0"/>
              <a:t>Extraits du Code civil</a:t>
            </a:r>
          </a:p>
          <a:p>
            <a:endParaRPr lang="fr-FR" sz="2800" dirty="0"/>
          </a:p>
          <a:p>
            <a:r>
              <a:rPr lang="fr-FR" sz="2800" dirty="0"/>
              <a:t>Art. 8 Tout Français jouira des droits civils.</a:t>
            </a:r>
          </a:p>
          <a:p>
            <a:r>
              <a:rPr lang="fr-FR" sz="2800" dirty="0"/>
              <a:t> </a:t>
            </a:r>
          </a:p>
          <a:p>
            <a:r>
              <a:rPr lang="fr-FR" sz="2800" dirty="0"/>
              <a:t>Art. 213 Le mari doit protection à sa femme, la femme obéissance à son mari. </a:t>
            </a:r>
          </a:p>
          <a:p>
            <a:endParaRPr lang="fr-FR" sz="2800" dirty="0"/>
          </a:p>
          <a:p>
            <a:r>
              <a:rPr lang="fr-FR" sz="2800" dirty="0"/>
              <a:t>Art. 374 L’enfant ne peut quitter la maison paternelle sans la permission de son père, si ce n’est pour enrôlement volontaire, après l’âge de dix-huit ans révolus.</a:t>
            </a:r>
          </a:p>
          <a:p>
            <a:endParaRPr lang="fr-FR" sz="2800" dirty="0"/>
          </a:p>
          <a:p>
            <a:r>
              <a:rPr lang="fr-FR" sz="2800" dirty="0"/>
              <a:t>Art. 544 La propriété est le droit de jouir et de disposer des biens de la manière la plus absolue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5800" y="46037"/>
            <a:ext cx="2133600" cy="1325563"/>
          </a:xfrm>
        </p:spPr>
        <p:txBody>
          <a:bodyPr/>
          <a:lstStyle/>
          <a:p>
            <a:r>
              <a:rPr lang="fr-FR" u="sng" dirty="0">
                <a:solidFill>
                  <a:schemeClr val="accent2">
                    <a:lumMod val="75000"/>
                  </a:schemeClr>
                </a:solidFill>
                <a:latin typeface="Old English Text MT" pitchFamily="66" charset="0"/>
              </a:rPr>
              <a:t>Lexique</a:t>
            </a:r>
          </a:p>
        </p:txBody>
      </p:sp>
      <p:pic>
        <p:nvPicPr>
          <p:cNvPr id="5123" name="Picture 3"/>
          <p:cNvPicPr>
            <a:picLocks noChangeAspect="1" noChangeArrowheads="1"/>
          </p:cNvPicPr>
          <p:nvPr/>
        </p:nvPicPr>
        <p:blipFill>
          <a:blip r:embed="rId3" cstate="print"/>
          <a:srcRect/>
          <a:stretch>
            <a:fillRect/>
          </a:stretch>
        </p:blipFill>
        <p:spPr bwMode="auto">
          <a:xfrm>
            <a:off x="9582150" y="0"/>
            <a:ext cx="2609850" cy="2060408"/>
          </a:xfrm>
          <a:prstGeom prst="rect">
            <a:avLst/>
          </a:prstGeom>
          <a:noFill/>
          <a:ln w="9525">
            <a:noFill/>
            <a:miter lim="800000"/>
            <a:headEnd/>
            <a:tailEnd/>
          </a:ln>
        </p:spPr>
      </p:pic>
      <p:sp>
        <p:nvSpPr>
          <p:cNvPr id="6" name="ZoneTexte 5"/>
          <p:cNvSpPr txBox="1"/>
          <p:nvPr/>
        </p:nvSpPr>
        <p:spPr>
          <a:xfrm>
            <a:off x="304800" y="1564957"/>
            <a:ext cx="59436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Coup d’</a:t>
            </a:r>
            <a:r>
              <a:rPr lang="fr-FR" sz="2600" u="sng" cap="all" dirty="0">
                <a:solidFill>
                  <a:schemeClr val="tx1">
                    <a:lumMod val="95000"/>
                    <a:lumOff val="5000"/>
                  </a:schemeClr>
                </a:solidFill>
              </a:rPr>
              <a:t>é</a:t>
            </a:r>
            <a:r>
              <a:rPr lang="fr-FR" sz="2600" u="sng" dirty="0">
                <a:solidFill>
                  <a:schemeClr val="tx1">
                    <a:lumMod val="95000"/>
                    <a:lumOff val="5000"/>
                  </a:schemeClr>
                </a:solidFill>
              </a:rPr>
              <a:t>tat :</a:t>
            </a:r>
            <a:r>
              <a:rPr lang="fr-FR" sz="2600" dirty="0">
                <a:solidFill>
                  <a:schemeClr val="tx1">
                    <a:lumMod val="95000"/>
                    <a:lumOff val="5000"/>
                  </a:schemeClr>
                </a:solidFill>
              </a:rPr>
              <a:t> prise du pouvoir par la force.</a:t>
            </a:r>
          </a:p>
        </p:txBody>
      </p:sp>
      <p:sp>
        <p:nvSpPr>
          <p:cNvPr id="8" name="ZoneTexte 7"/>
          <p:cNvSpPr txBox="1"/>
          <p:nvPr/>
        </p:nvSpPr>
        <p:spPr>
          <a:xfrm>
            <a:off x="304800" y="4419600"/>
            <a:ext cx="86868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Une retraite :</a:t>
            </a:r>
            <a:r>
              <a:rPr lang="fr-FR" sz="2600" dirty="0">
                <a:solidFill>
                  <a:schemeClr val="tx1">
                    <a:lumMod val="95000"/>
                    <a:lumOff val="5000"/>
                  </a:schemeClr>
                </a:solidFill>
              </a:rPr>
              <a:t> pour une armée, l’action de reculer, de se retirer.</a:t>
            </a:r>
          </a:p>
        </p:txBody>
      </p:sp>
      <p:sp>
        <p:nvSpPr>
          <p:cNvPr id="10" name="ZoneTexte 9"/>
          <p:cNvSpPr txBox="1"/>
          <p:nvPr/>
        </p:nvSpPr>
        <p:spPr>
          <a:xfrm>
            <a:off x="304800" y="2479357"/>
            <a:ext cx="92202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Sacre :</a:t>
            </a:r>
            <a:r>
              <a:rPr lang="fr-FR" sz="2600" dirty="0">
                <a:solidFill>
                  <a:schemeClr val="tx1">
                    <a:lumMod val="95000"/>
                    <a:lumOff val="5000"/>
                  </a:schemeClr>
                </a:solidFill>
              </a:rPr>
              <a:t> cérémonie religieuse pour le couronnement d’un souverain.</a:t>
            </a:r>
            <a:endParaRPr lang="fr-FR" sz="2600" u="sng" dirty="0">
              <a:solidFill>
                <a:schemeClr val="tx1">
                  <a:lumMod val="95000"/>
                  <a:lumOff val="5000"/>
                </a:schemeClr>
              </a:solidFill>
            </a:endParaRPr>
          </a:p>
        </p:txBody>
      </p:sp>
      <p:sp>
        <p:nvSpPr>
          <p:cNvPr id="11" name="ZoneTexte 10"/>
          <p:cNvSpPr txBox="1"/>
          <p:nvPr/>
        </p:nvSpPr>
        <p:spPr>
          <a:xfrm>
            <a:off x="304800" y="3429000"/>
            <a:ext cx="101346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Code civil :</a:t>
            </a:r>
            <a:r>
              <a:rPr lang="fr-FR" sz="2600" dirty="0">
                <a:solidFill>
                  <a:schemeClr val="tx1">
                    <a:lumMod val="95000"/>
                    <a:lumOff val="5000"/>
                  </a:schemeClr>
                </a:solidFill>
              </a:rPr>
              <a:t> document qui rassemble l’ensemble des lois liées au droit civil.</a:t>
            </a:r>
          </a:p>
        </p:txBody>
      </p:sp>
      <p:sp>
        <p:nvSpPr>
          <p:cNvPr id="12" name="ZoneTexte 11"/>
          <p:cNvSpPr txBox="1"/>
          <p:nvPr/>
        </p:nvSpPr>
        <p:spPr>
          <a:xfrm>
            <a:off x="304800" y="5374957"/>
            <a:ext cx="11430000" cy="892552"/>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Une coalition :</a:t>
            </a:r>
            <a:r>
              <a:rPr lang="fr-FR" sz="2600" dirty="0">
                <a:solidFill>
                  <a:schemeClr val="tx1">
                    <a:lumMod val="95000"/>
                    <a:lumOff val="5000"/>
                  </a:schemeClr>
                </a:solidFill>
              </a:rPr>
              <a:t> alliance militaire et politique conclue entre plusieurs nations contre un adversaire commun.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66800"/>
            <a:ext cx="11430000" cy="5410200"/>
          </a:xfrm>
          <a:ln>
            <a:solidFill>
              <a:srgbClr val="0070C0"/>
            </a:solidFill>
          </a:ln>
        </p:spPr>
        <p:txBody>
          <a:bodyPr>
            <a:normAutofit fontScale="92500"/>
          </a:bodyPr>
          <a:lstStyle/>
          <a:p>
            <a:pPr marL="0">
              <a:lnSpc>
                <a:spcPct val="160000"/>
              </a:lnSpc>
              <a:buNone/>
            </a:pPr>
            <a:r>
              <a:rPr lang="fr-FR" dirty="0"/>
              <a:t>Arrivé au pouvoir après des victoires militaires et un coup d’</a:t>
            </a:r>
            <a:r>
              <a:rPr lang="fr-FR" cap="all" dirty="0"/>
              <a:t>é</a:t>
            </a:r>
            <a:r>
              <a:rPr lang="fr-FR" dirty="0"/>
              <a:t>tat (1799), puis sacré empereur en 1804, Napoléon a constitué une grande armée et conquit une partie de l’Europe, à la fois pour porter l’idéal révolutionnaire, par ambition personnelle et parce que les pays étrangers n’acceptaient pas la puissance et l’attitude de la France. Il a fait d’importantes réformes (consolidant ou limitant les acquis de la Révolution) comme le Code civil en 1804. Après de nombreuses victoires, l’armée de Napoléon a été battue en Russie et finalement à Waterloo en 1815. Napoléon a été exilé et l’Empire s’est achevé. </a:t>
            </a:r>
          </a:p>
        </p:txBody>
      </p:sp>
      <p:sp>
        <p:nvSpPr>
          <p:cNvPr id="17" name="Titre 2"/>
          <p:cNvSpPr>
            <a:spLocks noGrp="1"/>
          </p:cNvSpPr>
          <p:nvPr>
            <p:ph type="title"/>
          </p:nvPr>
        </p:nvSpPr>
        <p:spPr>
          <a:xfrm>
            <a:off x="685800" y="46037"/>
            <a:ext cx="3962400" cy="639763"/>
          </a:xfrm>
        </p:spPr>
        <p:txBody>
          <a:bodyPr>
            <a:normAutofit fontScale="90000"/>
          </a:bodyPr>
          <a:lstStyle/>
          <a:p>
            <a:r>
              <a:rPr lang="fr-FR" u="sng" dirty="0">
                <a:solidFill>
                  <a:schemeClr val="accent2">
                    <a:lumMod val="75000"/>
                  </a:schemeClr>
                </a:solidFill>
                <a:latin typeface="Old English Text MT" pitchFamily="66" charset="0"/>
              </a:rPr>
              <a:t>Pour résumer…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AS-TU BIEN RETENU ?</a:t>
            </a:r>
          </a:p>
        </p:txBody>
      </p:sp>
      <p:pic>
        <p:nvPicPr>
          <p:cNvPr id="3" name="Picture 2" descr="C:\Users\famille Emier\Desktop\dossier Alex\Inspection\Sans titre 1.bmp"/>
          <p:cNvPicPr>
            <a:picLocks noChangeAspect="1" noChangeArrowheads="1"/>
          </p:cNvPicPr>
          <p:nvPr/>
        </p:nvPicPr>
        <p:blipFill>
          <a:blip r:embed="rId2" cstate="print"/>
          <a:srcRect/>
          <a:stretch>
            <a:fillRect/>
          </a:stretch>
        </p:blipFill>
        <p:spPr bwMode="auto">
          <a:xfrm>
            <a:off x="4343400" y="1905000"/>
            <a:ext cx="3201145" cy="424930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1600" y="45720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76600" y="45720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181600" y="45720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086600" y="45720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991600" y="45720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txBox="1">
            <a:spLocks/>
          </p:cNvSpPr>
          <p:nvPr/>
        </p:nvSpPr>
        <p:spPr>
          <a:xfrm>
            <a:off x="838200" y="304800"/>
            <a:ext cx="10515600" cy="1325563"/>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600" b="0" i="0" u="sng" strike="noStrike" kern="1200" cap="none" spc="0" normalizeH="0" baseline="0" noProof="0" dirty="0">
                <a:ln>
                  <a:noFill/>
                </a:ln>
                <a:solidFill>
                  <a:schemeClr val="accent2">
                    <a:lumMod val="75000"/>
                  </a:schemeClr>
                </a:solidFill>
                <a:effectLst/>
                <a:uLnTx/>
                <a:uFillTx/>
                <a:latin typeface="Comic Sans MS" pitchFamily="66" charset="0"/>
                <a:ea typeface="+mj-ea"/>
                <a:cs typeface="+mj-cs"/>
              </a:rPr>
              <a:t>Remets</a:t>
            </a:r>
            <a:r>
              <a:rPr kumimoji="0" lang="fr-FR" sz="3600" b="0" i="0" u="sng" strike="noStrike" kern="1200" cap="none" spc="0" normalizeH="0" noProof="0" dirty="0">
                <a:ln>
                  <a:noFill/>
                </a:ln>
                <a:solidFill>
                  <a:schemeClr val="accent2">
                    <a:lumMod val="75000"/>
                  </a:schemeClr>
                </a:solidFill>
                <a:effectLst/>
                <a:uLnTx/>
                <a:uFillTx/>
                <a:latin typeface="Comic Sans MS" pitchFamily="66" charset="0"/>
                <a:ea typeface="+mj-ea"/>
                <a:cs typeface="+mj-cs"/>
              </a:rPr>
              <a:t> dans l’ordre chronologique les différents événements de la vie de Napoléon</a:t>
            </a:r>
            <a:endParaRPr kumimoji="0" lang="fr-FR" sz="3600" b="0" i="0" u="sng" strike="noStrike" kern="1200" cap="none" spc="0" normalizeH="0" baseline="0" noProof="0" dirty="0">
              <a:ln>
                <a:noFill/>
              </a:ln>
              <a:solidFill>
                <a:schemeClr val="accent2">
                  <a:lumMod val="75000"/>
                </a:schemeClr>
              </a:solidFill>
              <a:effectLst/>
              <a:uLnTx/>
              <a:uFillTx/>
              <a:latin typeface="Comic Sans MS" pitchFamily="66" charset="0"/>
              <a:ea typeface="+mj-ea"/>
              <a:cs typeface="+mj-cs"/>
            </a:endParaRPr>
          </a:p>
        </p:txBody>
      </p:sp>
      <p:sp>
        <p:nvSpPr>
          <p:cNvPr id="3" name="ZoneTexte 2"/>
          <p:cNvSpPr txBox="1"/>
          <p:nvPr/>
        </p:nvSpPr>
        <p:spPr>
          <a:xfrm>
            <a:off x="8991600" y="1865293"/>
            <a:ext cx="1828800" cy="954107"/>
          </a:xfrm>
          <a:prstGeom prst="rect">
            <a:avLst/>
          </a:prstGeom>
          <a:noFill/>
          <a:ln>
            <a:solidFill>
              <a:schemeClr val="accent1"/>
            </a:solidFill>
          </a:ln>
        </p:spPr>
        <p:txBody>
          <a:bodyPr wrap="square" rtlCol="0">
            <a:spAutoFit/>
          </a:bodyPr>
          <a:lstStyle/>
          <a:p>
            <a:pPr algn="ctr"/>
            <a:r>
              <a:rPr lang="fr-FR" sz="2800" dirty="0"/>
              <a:t>Coup d’</a:t>
            </a:r>
            <a:r>
              <a:rPr lang="fr-FR" sz="2800" cap="all" dirty="0"/>
              <a:t>é</a:t>
            </a:r>
            <a:r>
              <a:rPr lang="fr-FR" sz="2800" dirty="0"/>
              <a:t>tat</a:t>
            </a:r>
          </a:p>
        </p:txBody>
      </p:sp>
      <p:sp>
        <p:nvSpPr>
          <p:cNvPr id="5" name="ZoneTexte 4"/>
          <p:cNvSpPr txBox="1"/>
          <p:nvPr/>
        </p:nvSpPr>
        <p:spPr>
          <a:xfrm>
            <a:off x="3276600" y="1865293"/>
            <a:ext cx="1828800" cy="954107"/>
          </a:xfrm>
          <a:prstGeom prst="rect">
            <a:avLst/>
          </a:prstGeom>
          <a:noFill/>
          <a:ln>
            <a:solidFill>
              <a:schemeClr val="accent1"/>
            </a:solidFill>
          </a:ln>
        </p:spPr>
        <p:txBody>
          <a:bodyPr wrap="square" rtlCol="0">
            <a:spAutoFit/>
          </a:bodyPr>
          <a:lstStyle/>
          <a:p>
            <a:pPr algn="ctr"/>
            <a:r>
              <a:rPr lang="fr-FR" sz="2800" dirty="0"/>
              <a:t>Code</a:t>
            </a:r>
          </a:p>
          <a:p>
            <a:pPr algn="ctr"/>
            <a:r>
              <a:rPr lang="fr-FR" sz="2800" dirty="0"/>
              <a:t> civil</a:t>
            </a:r>
          </a:p>
        </p:txBody>
      </p:sp>
      <p:sp>
        <p:nvSpPr>
          <p:cNvPr id="7" name="ZoneTexte 6"/>
          <p:cNvSpPr txBox="1"/>
          <p:nvPr/>
        </p:nvSpPr>
        <p:spPr>
          <a:xfrm>
            <a:off x="1371600" y="1865293"/>
            <a:ext cx="1828800" cy="954107"/>
          </a:xfrm>
          <a:prstGeom prst="rect">
            <a:avLst/>
          </a:prstGeom>
          <a:noFill/>
          <a:ln>
            <a:solidFill>
              <a:schemeClr val="accent1"/>
            </a:solidFill>
          </a:ln>
        </p:spPr>
        <p:txBody>
          <a:bodyPr wrap="square" rtlCol="0">
            <a:spAutoFit/>
          </a:bodyPr>
          <a:lstStyle/>
          <a:p>
            <a:pPr algn="ctr"/>
            <a:r>
              <a:rPr lang="fr-FR" sz="2800" dirty="0"/>
              <a:t>Sacre de Napoléon</a:t>
            </a:r>
          </a:p>
        </p:txBody>
      </p:sp>
      <p:sp>
        <p:nvSpPr>
          <p:cNvPr id="16" name="ZoneTexte 15"/>
          <p:cNvSpPr txBox="1"/>
          <p:nvPr/>
        </p:nvSpPr>
        <p:spPr>
          <a:xfrm>
            <a:off x="7086600" y="1865293"/>
            <a:ext cx="1828800" cy="954107"/>
          </a:xfrm>
          <a:prstGeom prst="rect">
            <a:avLst/>
          </a:prstGeom>
          <a:noFill/>
          <a:ln>
            <a:solidFill>
              <a:schemeClr val="accent1"/>
            </a:solidFill>
          </a:ln>
        </p:spPr>
        <p:txBody>
          <a:bodyPr wrap="square" rtlCol="0">
            <a:spAutoFit/>
          </a:bodyPr>
          <a:lstStyle/>
          <a:p>
            <a:pPr algn="ctr"/>
            <a:r>
              <a:rPr lang="fr-FR" sz="2800" dirty="0"/>
              <a:t>Victoire d’Austerlitz</a:t>
            </a:r>
          </a:p>
        </p:txBody>
      </p:sp>
      <p:sp>
        <p:nvSpPr>
          <p:cNvPr id="17" name="ZoneTexte 16"/>
          <p:cNvSpPr txBox="1"/>
          <p:nvPr/>
        </p:nvSpPr>
        <p:spPr>
          <a:xfrm>
            <a:off x="5181600" y="1865293"/>
            <a:ext cx="1828800" cy="954107"/>
          </a:xfrm>
          <a:prstGeom prst="rect">
            <a:avLst/>
          </a:prstGeom>
          <a:noFill/>
          <a:ln>
            <a:solidFill>
              <a:schemeClr val="accent1"/>
            </a:solidFill>
          </a:ln>
        </p:spPr>
        <p:txBody>
          <a:bodyPr wrap="square" rtlCol="0">
            <a:spAutoFit/>
          </a:bodyPr>
          <a:lstStyle/>
          <a:p>
            <a:pPr algn="ctr"/>
            <a:r>
              <a:rPr lang="fr-FR" sz="2800" dirty="0"/>
              <a:t>Défaite à Waterloo</a:t>
            </a:r>
          </a:p>
        </p:txBody>
      </p:sp>
      <p:sp>
        <p:nvSpPr>
          <p:cNvPr id="23" name="ZoneTexte 22"/>
          <p:cNvSpPr txBox="1"/>
          <p:nvPr/>
        </p:nvSpPr>
        <p:spPr>
          <a:xfrm>
            <a:off x="1371600" y="3896380"/>
            <a:ext cx="1828800" cy="523220"/>
          </a:xfrm>
          <a:prstGeom prst="rect">
            <a:avLst/>
          </a:prstGeom>
          <a:noFill/>
          <a:ln>
            <a:solidFill>
              <a:schemeClr val="accent1"/>
            </a:solidFill>
          </a:ln>
        </p:spPr>
        <p:txBody>
          <a:bodyPr wrap="square" rtlCol="0">
            <a:spAutoFit/>
          </a:bodyPr>
          <a:lstStyle/>
          <a:p>
            <a:pPr algn="ctr"/>
            <a:r>
              <a:rPr lang="fr-FR" sz="2800" dirty="0"/>
              <a:t>1799</a:t>
            </a:r>
          </a:p>
        </p:txBody>
      </p:sp>
      <p:sp>
        <p:nvSpPr>
          <p:cNvPr id="24" name="ZoneTexte 23"/>
          <p:cNvSpPr txBox="1"/>
          <p:nvPr/>
        </p:nvSpPr>
        <p:spPr>
          <a:xfrm>
            <a:off x="3276600" y="3896380"/>
            <a:ext cx="1828800" cy="523220"/>
          </a:xfrm>
          <a:prstGeom prst="rect">
            <a:avLst/>
          </a:prstGeom>
          <a:noFill/>
          <a:ln>
            <a:solidFill>
              <a:schemeClr val="accent1"/>
            </a:solidFill>
          </a:ln>
        </p:spPr>
        <p:txBody>
          <a:bodyPr wrap="square" rtlCol="0">
            <a:spAutoFit/>
          </a:bodyPr>
          <a:lstStyle/>
          <a:p>
            <a:pPr algn="ctr"/>
            <a:r>
              <a:rPr lang="fr-FR" sz="2800" dirty="0"/>
              <a:t>1804</a:t>
            </a:r>
          </a:p>
        </p:txBody>
      </p:sp>
      <p:sp>
        <p:nvSpPr>
          <p:cNvPr id="25" name="ZoneTexte 24"/>
          <p:cNvSpPr txBox="1"/>
          <p:nvPr/>
        </p:nvSpPr>
        <p:spPr>
          <a:xfrm>
            <a:off x="5181600" y="3896380"/>
            <a:ext cx="1828800" cy="523220"/>
          </a:xfrm>
          <a:prstGeom prst="rect">
            <a:avLst/>
          </a:prstGeom>
          <a:noFill/>
          <a:ln>
            <a:solidFill>
              <a:schemeClr val="accent1"/>
            </a:solidFill>
          </a:ln>
        </p:spPr>
        <p:txBody>
          <a:bodyPr wrap="square" rtlCol="0">
            <a:spAutoFit/>
          </a:bodyPr>
          <a:lstStyle/>
          <a:p>
            <a:pPr algn="ctr"/>
            <a:r>
              <a:rPr lang="fr-FR" sz="2800" dirty="0"/>
              <a:t>1804</a:t>
            </a:r>
          </a:p>
        </p:txBody>
      </p:sp>
      <p:sp>
        <p:nvSpPr>
          <p:cNvPr id="26" name="ZoneTexte 25"/>
          <p:cNvSpPr txBox="1"/>
          <p:nvPr/>
        </p:nvSpPr>
        <p:spPr>
          <a:xfrm>
            <a:off x="7086600" y="3896380"/>
            <a:ext cx="1828800" cy="523220"/>
          </a:xfrm>
          <a:prstGeom prst="rect">
            <a:avLst/>
          </a:prstGeom>
          <a:noFill/>
          <a:ln>
            <a:solidFill>
              <a:schemeClr val="accent1"/>
            </a:solidFill>
          </a:ln>
        </p:spPr>
        <p:txBody>
          <a:bodyPr wrap="square" rtlCol="0">
            <a:spAutoFit/>
          </a:bodyPr>
          <a:lstStyle/>
          <a:p>
            <a:pPr algn="ctr"/>
            <a:r>
              <a:rPr lang="fr-FR" sz="2800" dirty="0"/>
              <a:t>1805</a:t>
            </a:r>
          </a:p>
        </p:txBody>
      </p:sp>
      <p:sp>
        <p:nvSpPr>
          <p:cNvPr id="27" name="ZoneTexte 26"/>
          <p:cNvSpPr txBox="1"/>
          <p:nvPr/>
        </p:nvSpPr>
        <p:spPr>
          <a:xfrm>
            <a:off x="8991600" y="3896380"/>
            <a:ext cx="1828800" cy="523220"/>
          </a:xfrm>
          <a:prstGeom prst="rect">
            <a:avLst/>
          </a:prstGeom>
          <a:noFill/>
          <a:ln>
            <a:solidFill>
              <a:schemeClr val="accent1"/>
            </a:solidFill>
          </a:ln>
        </p:spPr>
        <p:txBody>
          <a:bodyPr wrap="square" rtlCol="0">
            <a:spAutoFit/>
          </a:bodyPr>
          <a:lstStyle/>
          <a:p>
            <a:pPr algn="ctr"/>
            <a:r>
              <a:rPr lang="fr-FR" sz="2800" dirty="0"/>
              <a:t>1815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00809 L -0.62474 0.40592 " pathEditMode="relative" rAng="0" ptsTypes="AA">
                                      <p:cBhvr>
                                        <p:cTn id="6" dur="2000" fill="hold"/>
                                        <p:tgtEl>
                                          <p:spTgt spid="3"/>
                                        </p:tgtEl>
                                        <p:attrNameLst>
                                          <p:attrName>ppt_x</p:attrName>
                                          <p:attrName>ppt_y</p:attrName>
                                        </p:attrNameLst>
                                      </p:cBhvr>
                                      <p:rCtr x="-312" y="20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5.55112E-17 -0.00809 L 5.55112E-17 0.40245 " pathEditMode="relative" rAng="0" ptsTypes="AA">
                                      <p:cBhvr>
                                        <p:cTn id="14" dur="2000" fill="hold"/>
                                        <p:tgtEl>
                                          <p:spTgt spid="5"/>
                                        </p:tgtEl>
                                        <p:attrNameLst>
                                          <p:attrName>ppt_x</p:attrName>
                                          <p:attrName>ppt_y</p:attrName>
                                        </p:attrNameLst>
                                      </p:cBhvr>
                                      <p:rCtr x="0" y="205"/>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2.77556E-17 -0.00809 L 0.3125 0.40546 " pathEditMode="relative" rAng="0" ptsTypes="AA">
                                      <p:cBhvr>
                                        <p:cTn id="22" dur="2000" fill="hold"/>
                                        <p:tgtEl>
                                          <p:spTgt spid="7"/>
                                        </p:tgtEl>
                                        <p:attrNameLst>
                                          <p:attrName>ppt_x</p:attrName>
                                          <p:attrName>ppt_y</p:attrName>
                                        </p:attrNameLst>
                                      </p:cBhvr>
                                      <p:rCtr x="156" y="207"/>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11022E-16 -0.00809 L 1.11022E-16 0.40245 " pathEditMode="relative" rAng="0" ptsTypes="AA">
                                      <p:cBhvr>
                                        <p:cTn id="30" dur="2000" fill="hold"/>
                                        <p:tgtEl>
                                          <p:spTgt spid="16"/>
                                        </p:tgtEl>
                                        <p:attrNameLst>
                                          <p:attrName>ppt_x</p:attrName>
                                          <p:attrName>ppt_y</p:attrName>
                                        </p:attrNameLst>
                                      </p:cBhvr>
                                      <p:rCtr x="0" y="205"/>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 -0.01918 L 0.3125 0.40546 " pathEditMode="relative" rAng="0" ptsTypes="AA">
                                      <p:cBhvr>
                                        <p:cTn id="38" dur="2000" fill="hold"/>
                                        <p:tgtEl>
                                          <p:spTgt spid="17"/>
                                        </p:tgtEl>
                                        <p:attrNameLst>
                                          <p:attrName>ppt_x</p:attrName>
                                          <p:attrName>ppt_y</p:attrName>
                                        </p:attrNameLst>
                                      </p:cBhvr>
                                      <p:rCtr x="156" y="212"/>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6" grpId="0" animBg="1"/>
      <p:bldP spid="17" grpId="0" animBg="1"/>
      <p:bldP spid="23"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127337"/>
            <a:ext cx="6553200" cy="923330"/>
          </a:xfrm>
          <a:prstGeom prst="rect">
            <a:avLst/>
          </a:prstGeom>
          <a:noFill/>
        </p:spPr>
        <p:txBody>
          <a:bodyPr wrap="square" lIns="91440" tIns="45720" rIns="91440" bIns="45720">
            <a:spAutoFit/>
          </a:bodyPr>
          <a:lstStyle/>
          <a:p>
            <a:pPr algn="ctr"/>
            <a:r>
              <a:rPr lang="fr-F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rPr>
              <a:t>VRAI OU FAUX ?</a:t>
            </a:r>
            <a:endParaRPr lang="fr-FR"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931914217"/>
              </p:ext>
            </p:extLst>
          </p:nvPr>
        </p:nvGraphicFramePr>
        <p:xfrm>
          <a:off x="569626" y="1143000"/>
          <a:ext cx="11332563" cy="5273040"/>
        </p:xfrm>
        <a:graphic>
          <a:graphicData uri="http://schemas.openxmlformats.org/drawingml/2006/table">
            <a:tbl>
              <a:tblPr firstRow="1" bandRow="1">
                <a:tableStyleId>{BC89EF96-8CEA-46FF-86C4-4CE0E7609802}</a:tableStyleId>
              </a:tblPr>
              <a:tblGrid>
                <a:gridCol w="5501390">
                  <a:extLst>
                    <a:ext uri="{9D8B030D-6E8A-4147-A177-3AD203B41FA5}">
                      <a16:colId xmlns:a16="http://schemas.microsoft.com/office/drawing/2014/main" val="20000"/>
                    </a:ext>
                  </a:extLst>
                </a:gridCol>
                <a:gridCol w="2878112">
                  <a:extLst>
                    <a:ext uri="{9D8B030D-6E8A-4147-A177-3AD203B41FA5}">
                      <a16:colId xmlns:a16="http://schemas.microsoft.com/office/drawing/2014/main" val="20001"/>
                    </a:ext>
                  </a:extLst>
                </a:gridCol>
                <a:gridCol w="2953061">
                  <a:extLst>
                    <a:ext uri="{9D8B030D-6E8A-4147-A177-3AD203B41FA5}">
                      <a16:colId xmlns:a16="http://schemas.microsoft.com/office/drawing/2014/main" val="20002"/>
                    </a:ext>
                  </a:extLst>
                </a:gridCol>
              </a:tblGrid>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2600" dirty="0"/>
                        <a:t>Napoléon</a:t>
                      </a:r>
                      <a:r>
                        <a:rPr lang="fr-FR" sz="2600" baseline="0" dirty="0"/>
                        <a:t> a été élu en 1799</a:t>
                      </a:r>
                      <a:endParaRPr lang="fr-FR" sz="2600" dirty="0"/>
                    </a:p>
                    <a:p>
                      <a:pPr algn="ctr"/>
                      <a:endParaRPr lang="fr-FR" sz="2600" dirty="0"/>
                    </a:p>
                  </a:txBody>
                  <a:tcPr/>
                </a:tc>
                <a:tc>
                  <a:txBody>
                    <a:bodyPr/>
                    <a:lstStyle/>
                    <a:p>
                      <a:pPr algn="ctr"/>
                      <a:endParaRPr lang="fr-FR" sz="2600" b="0" dirty="0"/>
                    </a:p>
                    <a:p>
                      <a:pPr algn="ctr"/>
                      <a:r>
                        <a:rPr lang="fr-FR" sz="2600" b="0" dirty="0"/>
                        <a:t>VRAI</a:t>
                      </a:r>
                      <a:endParaRPr lang="fr-FR" sz="2600" b="0" dirty="0">
                        <a:latin typeface="Comic Sans MS" pitchFamily="66" charset="0"/>
                      </a:endParaRPr>
                    </a:p>
                  </a:txBody>
                  <a:tcPr/>
                </a:tc>
                <a:tc>
                  <a:txBody>
                    <a:bodyPr/>
                    <a:lstStyle/>
                    <a:p>
                      <a:pPr algn="ctr"/>
                      <a:endParaRPr lang="fr-FR" sz="2600" b="0" dirty="0"/>
                    </a:p>
                    <a:p>
                      <a:pPr algn="ctr"/>
                      <a:endParaRPr lang="fr-FR" sz="2600" b="0" dirty="0">
                        <a:latin typeface="Comic Sans MS" pitchFamily="66" charset="0"/>
                      </a:endParaRPr>
                    </a:p>
                  </a:txBody>
                  <a:tcPr/>
                </a:tc>
                <a:extLst>
                  <a:ext uri="{0D108BD9-81ED-4DB2-BD59-A6C34878D82A}">
                    <a16:rowId xmlns:a16="http://schemas.microsoft.com/office/drawing/2014/main" val="10000"/>
                  </a:ext>
                </a:extLst>
              </a:tr>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p>
                    <a:p>
                      <a:pPr algn="ctr"/>
                      <a:r>
                        <a:rPr lang="fr-FR" sz="2600" b="1" dirty="0"/>
                        <a:t>L’empire français</a:t>
                      </a:r>
                      <a:r>
                        <a:rPr lang="fr-FR" sz="2600" b="1" baseline="0" dirty="0"/>
                        <a:t> était plus grand que la France actuelle</a:t>
                      </a:r>
                    </a:p>
                    <a:p>
                      <a:pPr algn="ctr"/>
                      <a:endParaRPr lang="fr-FR" sz="1800" b="1" dirty="0"/>
                    </a:p>
                  </a:txBody>
                  <a:tcPr/>
                </a:tc>
                <a:tc>
                  <a:txBody>
                    <a:bodyPr/>
                    <a:lstStyle/>
                    <a:p>
                      <a:pPr algn="ctr"/>
                      <a:endParaRPr lang="fr-FR" sz="2600" dirty="0"/>
                    </a:p>
                    <a:p>
                      <a:pPr algn="ctr"/>
                      <a:endParaRPr lang="fr-FR" sz="2600" dirty="0">
                        <a:latin typeface="Comic Sans MS" pitchFamily="66" charset="0"/>
                      </a:endParaRPr>
                    </a:p>
                  </a:txBody>
                  <a:tcPr/>
                </a:tc>
                <a:tc>
                  <a:txBody>
                    <a:bodyPr/>
                    <a:lstStyle/>
                    <a:p>
                      <a:pPr algn="ctr"/>
                      <a:endParaRPr lang="fr-FR" sz="2600" dirty="0"/>
                    </a:p>
                    <a:p>
                      <a:pPr algn="ctr"/>
                      <a:r>
                        <a:rPr lang="fr-FR" sz="2600" dirty="0"/>
                        <a:t>FAUX</a:t>
                      </a:r>
                      <a:endParaRPr lang="fr-FR" sz="2600" dirty="0">
                        <a:latin typeface="Comic Sans MS" pitchFamily="66" charset="0"/>
                      </a:endParaRPr>
                    </a:p>
                  </a:txBody>
                  <a:tcPr/>
                </a:tc>
                <a:extLst>
                  <a:ext uri="{0D108BD9-81ED-4DB2-BD59-A6C34878D82A}">
                    <a16:rowId xmlns:a16="http://schemas.microsoft.com/office/drawing/2014/main" val="10001"/>
                  </a:ext>
                </a:extLst>
              </a:tr>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6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2600" b="1" dirty="0"/>
                        <a:t>Le code civil</a:t>
                      </a:r>
                      <a:r>
                        <a:rPr lang="fr-FR" sz="2600" b="1" baseline="0" dirty="0"/>
                        <a:t> a été supprimé</a:t>
                      </a:r>
                      <a:endParaRPr lang="fr-FR" sz="2600" b="1" dirty="0"/>
                    </a:p>
                    <a:p>
                      <a:pPr algn="ctr"/>
                      <a:endParaRPr lang="fr-FR" sz="2600" b="1" dirty="0"/>
                    </a:p>
                  </a:txBody>
                  <a:tcPr/>
                </a:tc>
                <a:tc>
                  <a:txBody>
                    <a:bodyPr/>
                    <a:lstStyle/>
                    <a:p>
                      <a:pPr algn="ctr"/>
                      <a:endParaRPr lang="fr-FR" sz="2600" dirty="0"/>
                    </a:p>
                    <a:p>
                      <a:pPr algn="ctr"/>
                      <a:r>
                        <a:rPr lang="fr-FR" sz="2600" dirty="0"/>
                        <a:t>VRAI</a:t>
                      </a:r>
                      <a:endParaRPr lang="fr-FR" sz="2600" dirty="0">
                        <a:latin typeface="Comic Sans MS" pitchFamily="66" charset="0"/>
                      </a:endParaRPr>
                    </a:p>
                  </a:txBody>
                  <a:tcPr/>
                </a:tc>
                <a:tc>
                  <a:txBody>
                    <a:bodyPr/>
                    <a:lstStyle/>
                    <a:p>
                      <a:pPr algn="ctr"/>
                      <a:endParaRPr lang="fr-FR" sz="2600" dirty="0"/>
                    </a:p>
                    <a:p>
                      <a:pPr algn="ctr"/>
                      <a:endParaRPr lang="fr-FR" sz="2600" dirty="0">
                        <a:latin typeface="Comic Sans MS" pitchFamily="66" charset="0"/>
                      </a:endParaRPr>
                    </a:p>
                  </a:txBody>
                  <a:tcPr/>
                </a:tc>
                <a:extLst>
                  <a:ext uri="{0D108BD9-81ED-4DB2-BD59-A6C34878D82A}">
                    <a16:rowId xmlns:a16="http://schemas.microsoft.com/office/drawing/2014/main" val="10002"/>
                  </a:ext>
                </a:extLst>
              </a:tr>
              <a:tr h="995602">
                <a:tc>
                  <a:txBody>
                    <a:bodyPr/>
                    <a:lstStyle/>
                    <a:p>
                      <a:pPr algn="ctr"/>
                      <a:endParaRPr lang="fr-FR" sz="2600" b="1" dirty="0"/>
                    </a:p>
                    <a:p>
                      <a:pPr algn="ctr"/>
                      <a:r>
                        <a:rPr lang="fr-FR" sz="2600" b="1" dirty="0"/>
                        <a:t>La fin de l’Empire date de 1812</a:t>
                      </a:r>
                      <a:endParaRPr lang="fr-FR" sz="2600" b="1" baseline="0" dirty="0"/>
                    </a:p>
                    <a:p>
                      <a:pPr algn="ctr"/>
                      <a:endParaRPr lang="fr-FR" sz="2600" b="1" dirty="0"/>
                    </a:p>
                  </a:txBody>
                  <a:tcPr/>
                </a:tc>
                <a:tc>
                  <a:txBody>
                    <a:bodyPr/>
                    <a:lstStyle/>
                    <a:p>
                      <a:pPr algn="ctr"/>
                      <a:endParaRPr lang="fr-FR" sz="2600" dirty="0"/>
                    </a:p>
                    <a:p>
                      <a:pPr algn="ctr"/>
                      <a:r>
                        <a:rPr lang="fr-FR" sz="2600" dirty="0"/>
                        <a:t>VRAI</a:t>
                      </a:r>
                      <a:endParaRPr lang="fr-FR" sz="2600" dirty="0">
                        <a:latin typeface="Comic Sans MS" pitchFamily="66" charset="0"/>
                      </a:endParaRPr>
                    </a:p>
                  </a:txBody>
                  <a:tcPr/>
                </a:tc>
                <a:tc>
                  <a:txBody>
                    <a:bodyPr/>
                    <a:lstStyle/>
                    <a:p>
                      <a:pPr algn="ctr"/>
                      <a:endParaRPr lang="fr-FR" sz="2600" dirty="0"/>
                    </a:p>
                    <a:p>
                      <a:pPr algn="ctr"/>
                      <a:endParaRPr lang="fr-FR" sz="2600" dirty="0">
                        <a:latin typeface="Comic Sans MS" pitchFamily="66" charset="0"/>
                      </a:endParaRPr>
                    </a:p>
                  </a:txBody>
                  <a:tcPr/>
                </a:tc>
                <a:extLst>
                  <a:ext uri="{0D108BD9-81ED-4DB2-BD59-A6C34878D82A}">
                    <a16:rowId xmlns:a16="http://schemas.microsoft.com/office/drawing/2014/main" val="10003"/>
                  </a:ext>
                </a:extLst>
              </a:tr>
            </a:tbl>
          </a:graphicData>
        </a:graphic>
      </p:graphicFrame>
      <p:sp>
        <p:nvSpPr>
          <p:cNvPr id="12" name="Rectangle 11"/>
          <p:cNvSpPr/>
          <p:nvPr/>
        </p:nvSpPr>
        <p:spPr>
          <a:xfrm>
            <a:off x="6906638" y="1556426"/>
            <a:ext cx="1303507" cy="758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9974093" y="2837235"/>
            <a:ext cx="1303507" cy="75875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858000" y="4343400"/>
            <a:ext cx="1303507" cy="758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934200" y="5562600"/>
            <a:ext cx="1303507" cy="75875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489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famille Emier\AppData\Local\Microsoft\Windows\Temporary Internet Files\Content.IE5\D9O58SG7\parchemin[1].gif"/>
          <p:cNvPicPr>
            <a:picLocks noChangeAspect="1" noChangeArrowheads="1"/>
          </p:cNvPicPr>
          <p:nvPr/>
        </p:nvPicPr>
        <p:blipFill>
          <a:blip r:embed="rId3" cstate="print"/>
          <a:srcRect/>
          <a:stretch>
            <a:fillRect/>
          </a:stretch>
        </p:blipFill>
        <p:spPr bwMode="auto">
          <a:xfrm rot="16200000">
            <a:off x="2964803" y="-2292998"/>
            <a:ext cx="6414795" cy="11430000"/>
          </a:xfrm>
          <a:prstGeom prst="rect">
            <a:avLst/>
          </a:prstGeom>
          <a:noFill/>
        </p:spPr>
      </p:pic>
      <p:sp>
        <p:nvSpPr>
          <p:cNvPr id="2" name="Titre 1">
            <a:extLst>
              <a:ext uri="{FF2B5EF4-FFF2-40B4-BE49-F238E27FC236}">
                <a16:creationId xmlns:a16="http://schemas.microsoft.com/office/drawing/2014/main" id="{6C999B49-E57C-A246-ADE7-29BFE76BA6ED}"/>
              </a:ext>
            </a:extLst>
          </p:cNvPr>
          <p:cNvSpPr>
            <a:spLocks noGrp="1"/>
          </p:cNvSpPr>
          <p:nvPr>
            <p:ph type="ctrTitle"/>
          </p:nvPr>
        </p:nvSpPr>
        <p:spPr>
          <a:xfrm>
            <a:off x="1524000" y="1422400"/>
            <a:ext cx="9144000" cy="2387600"/>
          </a:xfrm>
        </p:spPr>
        <p:txBody>
          <a:bodyPr>
            <a:normAutofit fontScale="90000"/>
          </a:bodyPr>
          <a:lstStyle/>
          <a:p>
            <a:r>
              <a:rPr lang="fr-FR" sz="10700" dirty="0">
                <a:latin typeface="Old English Text MT" pitchFamily="66" charset="0"/>
              </a:rPr>
              <a:t>Histoire</a:t>
            </a:r>
            <a:br>
              <a:rPr lang="fr-FR" sz="8000" dirty="0">
                <a:latin typeface="Old English Text MT" pitchFamily="66" charset="0"/>
              </a:rPr>
            </a:br>
            <a:r>
              <a:rPr lang="fr-FR" sz="8000" dirty="0">
                <a:latin typeface="Old English Text MT" pitchFamily="66" charset="0"/>
              </a:rPr>
              <a:t>CM1</a:t>
            </a:r>
          </a:p>
        </p:txBody>
      </p:sp>
      <p:sp>
        <p:nvSpPr>
          <p:cNvPr id="3" name="Sous-titre 2">
            <a:extLst>
              <a:ext uri="{FF2B5EF4-FFF2-40B4-BE49-F238E27FC236}">
                <a16:creationId xmlns:a16="http://schemas.microsoft.com/office/drawing/2014/main" id="{683518CA-9E1B-5943-BDAE-F2032CD1D695}"/>
              </a:ext>
            </a:extLst>
          </p:cNvPr>
          <p:cNvSpPr>
            <a:spLocks noGrp="1"/>
          </p:cNvSpPr>
          <p:nvPr>
            <p:ph type="subTitle" idx="1"/>
          </p:nvPr>
        </p:nvSpPr>
        <p:spPr>
          <a:xfrm>
            <a:off x="1600200" y="3810000"/>
            <a:ext cx="9144000" cy="588962"/>
          </a:xfrm>
        </p:spPr>
        <p:txBody>
          <a:bodyPr>
            <a:noAutofit/>
          </a:bodyPr>
          <a:lstStyle/>
          <a:p>
            <a:r>
              <a:rPr lang="fr-FR" sz="6600" dirty="0">
                <a:latin typeface="Edwardian Script ITC" pitchFamily="66" charset="0"/>
              </a:rPr>
              <a:t>Napoléon Bonaparte</a:t>
            </a:r>
          </a:p>
        </p:txBody>
      </p:sp>
    </p:spTree>
    <p:extLst>
      <p:ext uri="{BB962C8B-B14F-4D97-AF65-F5344CB8AC3E}">
        <p14:creationId xmlns:p14="http://schemas.microsoft.com/office/powerpoint/2010/main" val="1257301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127337"/>
            <a:ext cx="6553200" cy="923330"/>
          </a:xfrm>
          <a:prstGeom prst="rect">
            <a:avLst/>
          </a:prstGeom>
          <a:noFill/>
        </p:spPr>
        <p:txBody>
          <a:bodyPr wrap="square" lIns="91440" tIns="45720" rIns="91440" bIns="45720">
            <a:spAutoFit/>
          </a:bodyPr>
          <a:lstStyle/>
          <a:p>
            <a:pPr algn="ctr"/>
            <a:r>
              <a:rPr lang="fr-F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rPr>
              <a:t>VRAI OU FAUX ?</a:t>
            </a:r>
            <a:endParaRPr lang="fr-FR"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694598370"/>
              </p:ext>
            </p:extLst>
          </p:nvPr>
        </p:nvGraphicFramePr>
        <p:xfrm>
          <a:off x="569626" y="1143000"/>
          <a:ext cx="11332563" cy="5273040"/>
        </p:xfrm>
        <a:graphic>
          <a:graphicData uri="http://schemas.openxmlformats.org/drawingml/2006/table">
            <a:tbl>
              <a:tblPr firstRow="1" bandRow="1">
                <a:tableStyleId>{BC89EF96-8CEA-46FF-86C4-4CE0E7609802}</a:tableStyleId>
              </a:tblPr>
              <a:tblGrid>
                <a:gridCol w="5501390">
                  <a:extLst>
                    <a:ext uri="{9D8B030D-6E8A-4147-A177-3AD203B41FA5}">
                      <a16:colId xmlns:a16="http://schemas.microsoft.com/office/drawing/2014/main" val="20000"/>
                    </a:ext>
                  </a:extLst>
                </a:gridCol>
                <a:gridCol w="2878112">
                  <a:extLst>
                    <a:ext uri="{9D8B030D-6E8A-4147-A177-3AD203B41FA5}">
                      <a16:colId xmlns:a16="http://schemas.microsoft.com/office/drawing/2014/main" val="20001"/>
                    </a:ext>
                  </a:extLst>
                </a:gridCol>
                <a:gridCol w="2953061">
                  <a:extLst>
                    <a:ext uri="{9D8B030D-6E8A-4147-A177-3AD203B41FA5}">
                      <a16:colId xmlns:a16="http://schemas.microsoft.com/office/drawing/2014/main" val="20002"/>
                    </a:ext>
                  </a:extLst>
                </a:gridCol>
              </a:tblGrid>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2600" dirty="0"/>
                        <a:t>Napoléon</a:t>
                      </a:r>
                      <a:r>
                        <a:rPr lang="fr-FR" sz="2600" baseline="0" dirty="0"/>
                        <a:t> a été élu en 1799</a:t>
                      </a:r>
                      <a:endParaRPr lang="fr-FR" sz="2600" dirty="0"/>
                    </a:p>
                    <a:p>
                      <a:pPr algn="ctr"/>
                      <a:endParaRPr lang="fr-FR" sz="2600" dirty="0"/>
                    </a:p>
                  </a:txBody>
                  <a:tcPr/>
                </a:tc>
                <a:tc>
                  <a:txBody>
                    <a:bodyPr/>
                    <a:lstStyle/>
                    <a:p>
                      <a:pPr algn="ctr"/>
                      <a:endParaRPr lang="fr-FR" sz="2600" b="0" dirty="0"/>
                    </a:p>
                    <a:p>
                      <a:pPr algn="ctr"/>
                      <a:r>
                        <a:rPr lang="fr-FR" sz="2600" b="0" dirty="0"/>
                        <a:t>VRAI</a:t>
                      </a:r>
                      <a:endParaRPr lang="fr-FR" sz="2600" b="0" dirty="0">
                        <a:latin typeface="Comic Sans MS" pitchFamily="66" charset="0"/>
                      </a:endParaRPr>
                    </a:p>
                  </a:txBody>
                  <a:tcPr/>
                </a:tc>
                <a:tc>
                  <a:txBody>
                    <a:bodyPr/>
                    <a:lstStyle/>
                    <a:p>
                      <a:pPr algn="ctr"/>
                      <a:endParaRPr lang="fr-FR" sz="2600" b="0" dirty="0"/>
                    </a:p>
                    <a:p>
                      <a:pPr algn="ctr"/>
                      <a:r>
                        <a:rPr lang="fr-FR" sz="2600" b="0" dirty="0"/>
                        <a:t>FAUX</a:t>
                      </a:r>
                      <a:endParaRPr lang="fr-FR" sz="2600" b="0" dirty="0">
                        <a:latin typeface="Comic Sans MS" pitchFamily="66" charset="0"/>
                      </a:endParaRPr>
                    </a:p>
                  </a:txBody>
                  <a:tcPr/>
                </a:tc>
                <a:extLst>
                  <a:ext uri="{0D108BD9-81ED-4DB2-BD59-A6C34878D82A}">
                    <a16:rowId xmlns:a16="http://schemas.microsoft.com/office/drawing/2014/main" val="10000"/>
                  </a:ext>
                </a:extLst>
              </a:tr>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p>
                    <a:p>
                      <a:pPr algn="ctr"/>
                      <a:r>
                        <a:rPr lang="fr-FR" sz="2600" b="1" dirty="0"/>
                        <a:t>L’empire français</a:t>
                      </a:r>
                      <a:r>
                        <a:rPr lang="fr-FR" sz="2600" b="1" baseline="0" dirty="0"/>
                        <a:t> était plus grand que la France actuelle</a:t>
                      </a:r>
                    </a:p>
                    <a:p>
                      <a:pPr algn="ctr"/>
                      <a:endParaRPr lang="fr-FR" sz="1800" b="1" dirty="0"/>
                    </a:p>
                  </a:txBody>
                  <a:tcPr/>
                </a:tc>
                <a:tc>
                  <a:txBody>
                    <a:bodyPr/>
                    <a:lstStyle/>
                    <a:p>
                      <a:pPr algn="ctr"/>
                      <a:endParaRPr lang="fr-FR" sz="2600" dirty="0"/>
                    </a:p>
                    <a:p>
                      <a:pPr algn="ctr"/>
                      <a:r>
                        <a:rPr lang="fr-FR" sz="2600" dirty="0"/>
                        <a:t>VRAI</a:t>
                      </a:r>
                      <a:endParaRPr lang="fr-FR" sz="2600" dirty="0">
                        <a:latin typeface="Comic Sans MS" pitchFamily="66" charset="0"/>
                      </a:endParaRPr>
                    </a:p>
                  </a:txBody>
                  <a:tcPr/>
                </a:tc>
                <a:tc>
                  <a:txBody>
                    <a:bodyPr/>
                    <a:lstStyle/>
                    <a:p>
                      <a:pPr algn="ctr"/>
                      <a:endParaRPr lang="fr-FR" sz="2600" dirty="0"/>
                    </a:p>
                    <a:p>
                      <a:pPr algn="ctr"/>
                      <a:r>
                        <a:rPr lang="fr-FR" sz="2600" dirty="0"/>
                        <a:t>FAUX</a:t>
                      </a:r>
                      <a:endParaRPr lang="fr-FR" sz="2600" dirty="0">
                        <a:latin typeface="Comic Sans MS" pitchFamily="66" charset="0"/>
                      </a:endParaRPr>
                    </a:p>
                  </a:txBody>
                  <a:tcPr/>
                </a:tc>
                <a:extLst>
                  <a:ext uri="{0D108BD9-81ED-4DB2-BD59-A6C34878D82A}">
                    <a16:rowId xmlns:a16="http://schemas.microsoft.com/office/drawing/2014/main" val="10001"/>
                  </a:ext>
                </a:extLst>
              </a:tr>
              <a:tr h="995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6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2600" b="1" dirty="0"/>
                        <a:t>Le code civil</a:t>
                      </a:r>
                      <a:r>
                        <a:rPr lang="fr-FR" sz="2600" b="1" baseline="0" dirty="0"/>
                        <a:t> a été supprimé</a:t>
                      </a:r>
                      <a:endParaRPr lang="fr-FR" sz="2600" b="1" dirty="0"/>
                    </a:p>
                    <a:p>
                      <a:pPr algn="ctr"/>
                      <a:endParaRPr lang="fr-FR" sz="2600" b="1" dirty="0"/>
                    </a:p>
                  </a:txBody>
                  <a:tcPr/>
                </a:tc>
                <a:tc>
                  <a:txBody>
                    <a:bodyPr/>
                    <a:lstStyle/>
                    <a:p>
                      <a:pPr algn="ctr"/>
                      <a:endParaRPr lang="fr-FR" sz="2600" dirty="0"/>
                    </a:p>
                    <a:p>
                      <a:pPr algn="ctr"/>
                      <a:r>
                        <a:rPr lang="fr-FR" sz="2600" dirty="0"/>
                        <a:t>VRAI</a:t>
                      </a:r>
                      <a:endParaRPr lang="fr-FR" sz="2600" dirty="0">
                        <a:latin typeface="Comic Sans MS" pitchFamily="66" charset="0"/>
                      </a:endParaRPr>
                    </a:p>
                  </a:txBody>
                  <a:tcPr/>
                </a:tc>
                <a:tc>
                  <a:txBody>
                    <a:bodyPr/>
                    <a:lstStyle/>
                    <a:p>
                      <a:pPr algn="ctr"/>
                      <a:endParaRPr lang="fr-FR" sz="2600" dirty="0"/>
                    </a:p>
                    <a:p>
                      <a:pPr algn="ctr"/>
                      <a:r>
                        <a:rPr lang="fr-FR" sz="2600" dirty="0"/>
                        <a:t>FAUX</a:t>
                      </a:r>
                      <a:endParaRPr lang="fr-FR" sz="2600" dirty="0">
                        <a:latin typeface="Comic Sans MS" pitchFamily="66" charset="0"/>
                      </a:endParaRPr>
                    </a:p>
                  </a:txBody>
                  <a:tcPr/>
                </a:tc>
                <a:extLst>
                  <a:ext uri="{0D108BD9-81ED-4DB2-BD59-A6C34878D82A}">
                    <a16:rowId xmlns:a16="http://schemas.microsoft.com/office/drawing/2014/main" val="10002"/>
                  </a:ext>
                </a:extLst>
              </a:tr>
              <a:tr h="995602">
                <a:tc>
                  <a:txBody>
                    <a:bodyPr/>
                    <a:lstStyle/>
                    <a:p>
                      <a:pPr algn="ctr"/>
                      <a:endParaRPr lang="fr-FR" sz="2600" b="1" dirty="0"/>
                    </a:p>
                    <a:p>
                      <a:pPr algn="ctr"/>
                      <a:r>
                        <a:rPr lang="fr-FR" sz="2600" b="1" dirty="0"/>
                        <a:t>La fin de l’Empire date de 1812</a:t>
                      </a:r>
                      <a:endParaRPr lang="fr-FR" sz="2600" b="1" baseline="0" dirty="0"/>
                    </a:p>
                    <a:p>
                      <a:pPr algn="ctr"/>
                      <a:endParaRPr lang="fr-FR" sz="2600" b="1" dirty="0"/>
                    </a:p>
                  </a:txBody>
                  <a:tcPr/>
                </a:tc>
                <a:tc>
                  <a:txBody>
                    <a:bodyPr/>
                    <a:lstStyle/>
                    <a:p>
                      <a:pPr algn="ctr"/>
                      <a:endParaRPr lang="fr-FR" sz="2600" dirty="0"/>
                    </a:p>
                    <a:p>
                      <a:pPr algn="ctr"/>
                      <a:r>
                        <a:rPr lang="fr-FR" sz="2600" dirty="0"/>
                        <a:t>VRAI</a:t>
                      </a:r>
                      <a:endParaRPr lang="fr-FR" sz="2600" dirty="0">
                        <a:latin typeface="Comic Sans MS" pitchFamily="66" charset="0"/>
                      </a:endParaRPr>
                    </a:p>
                  </a:txBody>
                  <a:tcPr/>
                </a:tc>
                <a:tc>
                  <a:txBody>
                    <a:bodyPr/>
                    <a:lstStyle/>
                    <a:p>
                      <a:pPr algn="ctr"/>
                      <a:endParaRPr lang="fr-FR" sz="2600" dirty="0"/>
                    </a:p>
                    <a:p>
                      <a:pPr algn="ctr"/>
                      <a:r>
                        <a:rPr lang="fr-FR" sz="2600" dirty="0"/>
                        <a:t>FAUX</a:t>
                      </a:r>
                      <a:endParaRPr lang="fr-FR" sz="2600" dirty="0">
                        <a:latin typeface="Comic Sans MS" pitchFamily="66" charset="0"/>
                      </a:endParaRPr>
                    </a:p>
                  </a:txBody>
                  <a:tcPr/>
                </a:tc>
                <a:extLst>
                  <a:ext uri="{0D108BD9-81ED-4DB2-BD59-A6C34878D82A}">
                    <a16:rowId xmlns:a16="http://schemas.microsoft.com/office/drawing/2014/main" val="10003"/>
                  </a:ext>
                </a:extLst>
              </a:tr>
            </a:tbl>
          </a:graphicData>
        </a:graphic>
      </p:graphicFrame>
      <p:sp>
        <p:nvSpPr>
          <p:cNvPr id="12" name="Rectangle 11"/>
          <p:cNvSpPr/>
          <p:nvPr/>
        </p:nvSpPr>
        <p:spPr>
          <a:xfrm>
            <a:off x="6906638" y="1556426"/>
            <a:ext cx="1303507" cy="758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9974093" y="2837235"/>
            <a:ext cx="1303507" cy="75875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858000" y="4343400"/>
            <a:ext cx="1303507" cy="758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934200" y="5562600"/>
            <a:ext cx="1303507" cy="75875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863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381000"/>
            <a:ext cx="8229600" cy="1143000"/>
          </a:xfrm>
        </p:spPr>
        <p:txBody>
          <a:bodyPr>
            <a:normAutofit/>
          </a:bodyPr>
          <a:lstStyle/>
          <a:p>
            <a:pPr algn="ctr"/>
            <a:r>
              <a:rPr lang="fr-FR" sz="6600" dirty="0">
                <a:latin typeface="Comic Sans MS" pitchFamily="66" charset="0"/>
              </a:rPr>
              <a:t>A bientôt!</a:t>
            </a:r>
          </a:p>
        </p:txBody>
      </p:sp>
      <p:pic>
        <p:nvPicPr>
          <p:cNvPr id="4098" name="Picture 2" descr="Épinglé sur Images k"/>
          <p:cNvPicPr>
            <a:picLocks noChangeAspect="1" noChangeArrowheads="1"/>
          </p:cNvPicPr>
          <p:nvPr/>
        </p:nvPicPr>
        <p:blipFill>
          <a:blip r:embed="rId3" cstate="print"/>
          <a:srcRect/>
          <a:stretch>
            <a:fillRect/>
          </a:stretch>
        </p:blipFill>
        <p:spPr bwMode="auto">
          <a:xfrm>
            <a:off x="4114800" y="1981200"/>
            <a:ext cx="4038600" cy="3816477"/>
          </a:xfrm>
          <a:prstGeom prst="rect">
            <a:avLst/>
          </a:prstGeom>
          <a:noFill/>
        </p:spPr>
      </p:pic>
    </p:spTree>
    <p:extLst>
      <p:ext uri="{BB962C8B-B14F-4D97-AF65-F5344CB8AC3E}">
        <p14:creationId xmlns:p14="http://schemas.microsoft.com/office/powerpoint/2010/main" val="237987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11506200" cy="4031873"/>
          </a:xfrm>
          <a:prstGeom prst="rect">
            <a:avLst/>
          </a:prstGeom>
        </p:spPr>
        <p:txBody>
          <a:bodyPr wrap="square">
            <a:spAutoFit/>
          </a:bodyPr>
          <a:lstStyle/>
          <a:p>
            <a:pPr algn="just"/>
            <a:r>
              <a:rPr lang="fr-FR" sz="3200" dirty="0"/>
              <a:t>« Soldats, vous êtes nus, mal nourris; le gouvernement vous doit beaucoup, il ne peut rien vous donner. Votre patience, le courage que vous montrez au milieu de ces rochers, sont admirables ; mais il ne vos procure aucune gloire ; aucune éclat ne rejaillit sur vous. Je veux vous conduire dans les plus fertiles plaines du monde. De riches provinces, de grandes villes seront en votre pouvoir ; vous y trouverez honneur, gloire et richesses. Soldats d’Italie, manqueriez-vous de courage ou de constance ? »</a:t>
            </a:r>
          </a:p>
        </p:txBody>
      </p:sp>
      <p:sp>
        <p:nvSpPr>
          <p:cNvPr id="5" name="Rectangle 4"/>
          <p:cNvSpPr/>
          <p:nvPr/>
        </p:nvSpPr>
        <p:spPr>
          <a:xfrm>
            <a:off x="2160182" y="4724400"/>
            <a:ext cx="9829800" cy="1015663"/>
          </a:xfrm>
          <a:prstGeom prst="rect">
            <a:avLst/>
          </a:prstGeom>
        </p:spPr>
        <p:txBody>
          <a:bodyPr wrap="square">
            <a:spAutoFit/>
          </a:bodyPr>
          <a:lstStyle/>
          <a:p>
            <a:pPr algn="just"/>
            <a:r>
              <a:rPr lang="fr-FR" sz="2000" dirty="0"/>
              <a:t>Napoléon Bonaparte, quartier général de l’armée française en Italie, Nice, 7 germinal an IV (27 mars 1796). Le texte de cette proclamation a été perdu et réécrit par Napoléon à la fin de sa vie.</a:t>
            </a:r>
          </a:p>
        </p:txBody>
      </p:sp>
    </p:spTree>
    <p:extLst>
      <p:ext uri="{BB962C8B-B14F-4D97-AF65-F5344CB8AC3E}">
        <p14:creationId xmlns:p14="http://schemas.microsoft.com/office/powerpoint/2010/main" val="335963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95400"/>
            <a:ext cx="11506200" cy="1569660"/>
          </a:xfrm>
          <a:prstGeom prst="rect">
            <a:avLst/>
          </a:prstGeom>
        </p:spPr>
        <p:txBody>
          <a:bodyPr wrap="square">
            <a:spAutoFit/>
          </a:bodyPr>
          <a:lstStyle/>
          <a:p>
            <a:pPr algn="just"/>
            <a:r>
              <a:rPr lang="fr-FR" sz="3200" dirty="0"/>
              <a:t>« Ma vraie gloire, ce n'est pas d'avoir gagné quarante batailles ; Waterloo effacera le souvenir de tant de victoires. Ce que rien n'effacera, ce qui vivra éternellement, c'est mon Code Civil »</a:t>
            </a:r>
          </a:p>
        </p:txBody>
      </p:sp>
      <p:sp>
        <p:nvSpPr>
          <p:cNvPr id="5" name="Rectangle 4"/>
          <p:cNvSpPr/>
          <p:nvPr/>
        </p:nvSpPr>
        <p:spPr>
          <a:xfrm>
            <a:off x="1905000" y="3733800"/>
            <a:ext cx="9829800" cy="1015663"/>
          </a:xfrm>
          <a:prstGeom prst="rect">
            <a:avLst/>
          </a:prstGeom>
        </p:spPr>
        <p:txBody>
          <a:bodyPr wrap="square">
            <a:spAutoFit/>
          </a:bodyPr>
          <a:lstStyle/>
          <a:p>
            <a:pPr algn="just"/>
            <a:r>
              <a:rPr lang="fr-FR" sz="2000" dirty="0"/>
              <a:t>Napoléon durant son exil/emprisonnement dans l’île de Sainte-Hélène (1815-1821), cité par Charles François Tristan de Montholon, </a:t>
            </a:r>
            <a:r>
              <a:rPr lang="fr-FR" sz="2000" i="1" dirty="0"/>
              <a:t>Récits de la captivité de l’Empereur Napoléon à Sainte-Hélène</a:t>
            </a:r>
            <a:r>
              <a:rPr lang="fr-FR" sz="2000" dirty="0"/>
              <a:t>, 1847, t. I, p. 401.</a:t>
            </a:r>
            <a:r>
              <a:rPr lang="fr-FR" sz="2000" dirty="0">
                <a:solidFill>
                  <a:srgbClr val="FF0000"/>
                </a:solidFill>
              </a:rPr>
              <a:t> </a:t>
            </a:r>
            <a:endParaRPr lang="fr-FR" sz="2000" dirty="0"/>
          </a:p>
        </p:txBody>
      </p:sp>
    </p:spTree>
    <p:extLst>
      <p:ext uri="{BB962C8B-B14F-4D97-AF65-F5344CB8AC3E}">
        <p14:creationId xmlns:p14="http://schemas.microsoft.com/office/powerpoint/2010/main" val="381656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MILL~1\AppData\Local\Temp\thumbnail_20200619_191318.jpg"/>
          <p:cNvPicPr>
            <a:picLocks noChangeAspect="1" noChangeArrowheads="1"/>
          </p:cNvPicPr>
          <p:nvPr/>
        </p:nvPicPr>
        <p:blipFill>
          <a:blip r:embed="rId3" cstate="print"/>
          <a:srcRect l="1660"/>
          <a:stretch>
            <a:fillRect/>
          </a:stretch>
        </p:blipFill>
        <p:spPr bwMode="auto">
          <a:xfrm>
            <a:off x="5257800" y="228600"/>
            <a:ext cx="5410200" cy="6298686"/>
          </a:xfrm>
          <a:prstGeom prst="rect">
            <a:avLst/>
          </a:prstGeom>
          <a:noFill/>
        </p:spPr>
      </p:pic>
      <p:sp>
        <p:nvSpPr>
          <p:cNvPr id="4" name="ZoneTexte 3"/>
          <p:cNvSpPr txBox="1"/>
          <p:nvPr/>
        </p:nvSpPr>
        <p:spPr>
          <a:xfrm>
            <a:off x="762000" y="304800"/>
            <a:ext cx="4114800" cy="1569660"/>
          </a:xfrm>
          <a:prstGeom prst="rect">
            <a:avLst/>
          </a:prstGeom>
          <a:noFill/>
        </p:spPr>
        <p:txBody>
          <a:bodyPr wrap="square" rtlCol="0">
            <a:spAutoFit/>
          </a:bodyPr>
          <a:lstStyle/>
          <a:p>
            <a:r>
              <a:rPr lang="fr-FR" sz="2400" u="sng" dirty="0"/>
              <a:t>La France : un pays en guerre depuis 1792 et marqué par des affrontements intérieurs depuis 1793</a:t>
            </a:r>
          </a:p>
        </p:txBody>
      </p:sp>
      <p:sp>
        <p:nvSpPr>
          <p:cNvPr id="5" name="Rectangle 4"/>
          <p:cNvSpPr/>
          <p:nvPr/>
        </p:nvSpPr>
        <p:spPr>
          <a:xfrm>
            <a:off x="9804167" y="6550223"/>
            <a:ext cx="2405467" cy="307777"/>
          </a:xfrm>
          <a:prstGeom prst="rect">
            <a:avLst/>
          </a:prstGeom>
        </p:spPr>
        <p:txBody>
          <a:bodyPr wrap="none">
            <a:spAutoFit/>
          </a:bodyPr>
          <a:lstStyle/>
          <a:p>
            <a:r>
              <a:rPr lang="fr-FR" sz="1400" dirty="0"/>
              <a:t>© Magellan CM1, Hatier, 2003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6096000" cy="830997"/>
          </a:xfrm>
          <a:prstGeom prst="rect">
            <a:avLst/>
          </a:prstGeom>
        </p:spPr>
        <p:txBody>
          <a:bodyPr>
            <a:spAutoFit/>
          </a:bodyPr>
          <a:lstStyle/>
          <a:p>
            <a:r>
              <a:rPr lang="fr-FR" sz="4800" u="sng" dirty="0">
                <a:solidFill>
                  <a:schemeClr val="accent2">
                    <a:lumMod val="75000"/>
                  </a:schemeClr>
                </a:solidFill>
              </a:rPr>
              <a:t>Qui est Napoléon ?</a:t>
            </a:r>
          </a:p>
        </p:txBody>
      </p:sp>
      <p:pic>
        <p:nvPicPr>
          <p:cNvPr id="1026" name="Picture 2" descr="C:\Users\FAMILL~1\AppData\Local\Temp\bonaparte-general-bacler.jpg"/>
          <p:cNvPicPr>
            <a:picLocks noChangeAspect="1" noChangeArrowheads="1"/>
          </p:cNvPicPr>
          <p:nvPr/>
        </p:nvPicPr>
        <p:blipFill>
          <a:blip r:embed="rId3" cstate="print"/>
          <a:srcRect/>
          <a:stretch>
            <a:fillRect/>
          </a:stretch>
        </p:blipFill>
        <p:spPr bwMode="auto">
          <a:xfrm>
            <a:off x="3962400" y="1066800"/>
            <a:ext cx="3583864" cy="4772769"/>
          </a:xfrm>
          <a:prstGeom prst="rect">
            <a:avLst/>
          </a:prstGeom>
          <a:noFill/>
        </p:spPr>
      </p:pic>
      <p:sp>
        <p:nvSpPr>
          <p:cNvPr id="4" name="Rectangle 3"/>
          <p:cNvSpPr/>
          <p:nvPr/>
        </p:nvSpPr>
        <p:spPr>
          <a:xfrm>
            <a:off x="228600" y="5486400"/>
            <a:ext cx="3810000" cy="830997"/>
          </a:xfrm>
          <a:prstGeom prst="rect">
            <a:avLst/>
          </a:prstGeom>
        </p:spPr>
        <p:txBody>
          <a:bodyPr wrap="square">
            <a:spAutoFit/>
          </a:bodyPr>
          <a:lstStyle/>
          <a:p>
            <a:r>
              <a:rPr lang="fr-FR" sz="1600" dirty="0"/>
              <a:t>BACLER D'ALBE, Baron Louis Albert Guislain (1761 - 1824) </a:t>
            </a:r>
          </a:p>
          <a:p>
            <a:r>
              <a:rPr lang="fr-FR" sz="1600" dirty="0"/>
              <a:t>© Photo RMN-Grand Palais - M. André</a:t>
            </a:r>
          </a:p>
        </p:txBody>
      </p:sp>
      <p:sp>
        <p:nvSpPr>
          <p:cNvPr id="6" name="Rectangle 5"/>
          <p:cNvSpPr/>
          <p:nvPr/>
        </p:nvSpPr>
        <p:spPr>
          <a:xfrm>
            <a:off x="1371600" y="2590800"/>
            <a:ext cx="2447786" cy="400110"/>
          </a:xfrm>
          <a:prstGeom prst="rect">
            <a:avLst/>
          </a:prstGeom>
        </p:spPr>
        <p:txBody>
          <a:bodyPr wrap="none">
            <a:spAutoFit/>
          </a:bodyPr>
          <a:lstStyle/>
          <a:p>
            <a:r>
              <a:rPr lang="fr-FR" sz="2000" b="1" dirty="0"/>
              <a:t>Le général Bonaparte</a:t>
            </a:r>
          </a:p>
        </p:txBody>
      </p:sp>
      <p:pic>
        <p:nvPicPr>
          <p:cNvPr id="1027" name="Picture 3" descr="C:\Users\FAMILL~1\AppData\Local\Temp\oneline-napoleon-costume-sacre.jpg"/>
          <p:cNvPicPr>
            <a:picLocks noChangeAspect="1" noChangeArrowheads="1"/>
          </p:cNvPicPr>
          <p:nvPr/>
        </p:nvPicPr>
        <p:blipFill>
          <a:blip r:embed="rId4" cstate="print"/>
          <a:srcRect/>
          <a:stretch>
            <a:fillRect/>
          </a:stretch>
        </p:blipFill>
        <p:spPr bwMode="auto">
          <a:xfrm>
            <a:off x="8305800" y="838200"/>
            <a:ext cx="3198757" cy="5257800"/>
          </a:xfrm>
          <a:prstGeom prst="rect">
            <a:avLst/>
          </a:prstGeom>
          <a:noFill/>
        </p:spPr>
      </p:pic>
      <p:sp>
        <p:nvSpPr>
          <p:cNvPr id="7" name="Rectangle 6"/>
          <p:cNvSpPr/>
          <p:nvPr/>
        </p:nvSpPr>
        <p:spPr>
          <a:xfrm>
            <a:off x="8229600" y="6172200"/>
            <a:ext cx="3962400" cy="553998"/>
          </a:xfrm>
          <a:prstGeom prst="rect">
            <a:avLst/>
          </a:prstGeom>
        </p:spPr>
        <p:txBody>
          <a:bodyPr wrap="square">
            <a:spAutoFit/>
          </a:bodyPr>
          <a:lstStyle/>
          <a:p>
            <a:r>
              <a:rPr lang="fr-FR" sz="1500" dirty="0"/>
              <a:t>INGRES Jean-Auguste Dominique (1780 - 1867) </a:t>
            </a:r>
          </a:p>
          <a:p>
            <a:r>
              <a:rPr lang="fr-FR" sz="1500" dirty="0"/>
              <a:t>© Photo RMN-Grand Palais</a:t>
            </a:r>
          </a:p>
        </p:txBody>
      </p:sp>
      <p:sp>
        <p:nvSpPr>
          <p:cNvPr id="8" name="Rectangle 7"/>
          <p:cNvSpPr/>
          <p:nvPr/>
        </p:nvSpPr>
        <p:spPr>
          <a:xfrm>
            <a:off x="8305800" y="76200"/>
            <a:ext cx="3276600" cy="707886"/>
          </a:xfrm>
          <a:prstGeom prst="rect">
            <a:avLst/>
          </a:prstGeom>
        </p:spPr>
        <p:txBody>
          <a:bodyPr wrap="square">
            <a:spAutoFit/>
          </a:bodyPr>
          <a:lstStyle/>
          <a:p>
            <a:r>
              <a:rPr lang="fr-FR" sz="2000" b="1" dirty="0">
                <a:solidFill>
                  <a:prstClr val="black"/>
                </a:solidFill>
              </a:rPr>
              <a:t>Napoléon I</a:t>
            </a:r>
            <a:r>
              <a:rPr lang="fr-FR" sz="2000" b="1" baseline="30000" dirty="0">
                <a:solidFill>
                  <a:prstClr val="black"/>
                </a:solidFill>
              </a:rPr>
              <a:t>er</a:t>
            </a:r>
            <a:r>
              <a:rPr lang="fr-FR" sz="2000" b="1" dirty="0">
                <a:solidFill>
                  <a:prstClr val="black"/>
                </a:solidFill>
              </a:rPr>
              <a:t> sur le trône impérial en costume de sacre</a:t>
            </a:r>
            <a:endParaRPr lang="fr-FR" sz="2000" dirty="0"/>
          </a:p>
        </p:txBody>
      </p:sp>
    </p:spTree>
    <p:extLst>
      <p:ext uri="{BB962C8B-B14F-4D97-AF65-F5344CB8AC3E}">
        <p14:creationId xmlns:p14="http://schemas.microsoft.com/office/powerpoint/2010/main" val="3816563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2"/>
          <p:cNvPicPr>
            <a:picLocks noChangeAspect="1" noChangeArrowheads="1"/>
          </p:cNvPicPr>
          <p:nvPr/>
        </p:nvPicPr>
        <p:blipFill>
          <a:blip r:embed="rId3" cstate="print"/>
          <a:srcRect/>
          <a:stretch>
            <a:fillRect/>
          </a:stretch>
        </p:blipFill>
        <p:spPr bwMode="auto">
          <a:xfrm>
            <a:off x="4876800" y="1219200"/>
            <a:ext cx="7315200" cy="3703130"/>
          </a:xfrm>
          <a:prstGeom prst="rect">
            <a:avLst/>
          </a:prstGeom>
          <a:noFill/>
          <a:ln w="9525">
            <a:noFill/>
            <a:miter lim="800000"/>
            <a:headEnd/>
            <a:tailEnd/>
          </a:ln>
        </p:spPr>
      </p:pic>
      <p:pic>
        <p:nvPicPr>
          <p:cNvPr id="3" name="Picture 2" descr="C:\Users\FAMILL~1\AppData\Local\Temp\thumbnail_20200619_191318.jpg"/>
          <p:cNvPicPr>
            <a:picLocks noChangeAspect="1" noChangeArrowheads="1"/>
          </p:cNvPicPr>
          <p:nvPr/>
        </p:nvPicPr>
        <p:blipFill>
          <a:blip r:embed="rId4" cstate="print"/>
          <a:srcRect l="1660"/>
          <a:stretch>
            <a:fillRect/>
          </a:stretch>
        </p:blipFill>
        <p:spPr bwMode="auto">
          <a:xfrm>
            <a:off x="685800" y="1295400"/>
            <a:ext cx="3643015" cy="424128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p:cNvPicPr>
            <a:picLocks noChangeAspect="1" noChangeArrowheads="1"/>
          </p:cNvPicPr>
          <p:nvPr/>
        </p:nvPicPr>
        <p:blipFill>
          <a:blip r:embed="rId3" cstate="print"/>
          <a:srcRect/>
          <a:stretch>
            <a:fillRect/>
          </a:stretch>
        </p:blipFill>
        <p:spPr bwMode="auto">
          <a:xfrm>
            <a:off x="1524000" y="892267"/>
            <a:ext cx="9677400" cy="4898933"/>
          </a:xfrm>
          <a:prstGeom prst="rect">
            <a:avLst/>
          </a:prstGeom>
          <a:noFill/>
          <a:ln w="9525">
            <a:noFill/>
            <a:miter lim="800000"/>
            <a:headEnd/>
            <a:tailEnd/>
          </a:ln>
        </p:spPr>
      </p:pic>
      <p:sp>
        <p:nvSpPr>
          <p:cNvPr id="3" name="Rectangle 2"/>
          <p:cNvSpPr/>
          <p:nvPr/>
        </p:nvSpPr>
        <p:spPr>
          <a:xfrm>
            <a:off x="3554896" y="5908983"/>
            <a:ext cx="9401769" cy="646331"/>
          </a:xfrm>
          <a:prstGeom prst="rect">
            <a:avLst/>
          </a:prstGeom>
        </p:spPr>
        <p:txBody>
          <a:bodyPr wrap="square">
            <a:spAutoFit/>
          </a:bodyPr>
          <a:lstStyle/>
          <a:p>
            <a:r>
              <a:rPr lang="fr-FR" b="1" dirty="0"/>
              <a:t>La situation est celle 1811 (La Bérézina et Waterloo exceptées)                                                                  </a:t>
            </a:r>
            <a:r>
              <a:rPr lang="fr-FR" i="1" dirty="0"/>
              <a:t>Histoire CM1 </a:t>
            </a:r>
            <a:r>
              <a:rPr lang="fr-FR" dirty="0"/>
              <a:t>©2016, Retz</a:t>
            </a:r>
            <a:endParaRPr lang="fr-FR" b="1" dirty="0"/>
          </a:p>
        </p:txBody>
      </p:sp>
      <p:sp>
        <p:nvSpPr>
          <p:cNvPr id="4" name="Rectangle 3"/>
          <p:cNvSpPr/>
          <p:nvPr/>
        </p:nvSpPr>
        <p:spPr>
          <a:xfrm>
            <a:off x="3581400" y="381000"/>
            <a:ext cx="5588389" cy="400110"/>
          </a:xfrm>
          <a:prstGeom prst="rect">
            <a:avLst/>
          </a:prstGeom>
        </p:spPr>
        <p:txBody>
          <a:bodyPr wrap="none">
            <a:spAutoFit/>
          </a:bodyPr>
          <a:lstStyle/>
          <a:p>
            <a:r>
              <a:rPr lang="fr-FR" sz="2000" u="sng" dirty="0"/>
              <a:t>L’Europe: un territoire en guerre entre 1792 et 1815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2743200"/>
            <a:ext cx="6096000" cy="1815882"/>
          </a:xfrm>
          <a:prstGeom prst="rect">
            <a:avLst/>
          </a:prstGeom>
        </p:spPr>
        <p:txBody>
          <a:bodyPr wrap="square">
            <a:spAutoFit/>
          </a:bodyPr>
          <a:lstStyle/>
          <a:p>
            <a:r>
              <a:rPr lang="fr-FR" sz="2800" u="sng" dirty="0"/>
              <a:t>Le 2 décembre 1805, la bataille d’Austerlitz </a:t>
            </a:r>
            <a:r>
              <a:rPr lang="fr-FR" sz="2800" dirty="0"/>
              <a:t>(actuelle République tchèque) oppose les armées française, autrichienne et russe.</a:t>
            </a:r>
          </a:p>
        </p:txBody>
      </p:sp>
      <p:pic>
        <p:nvPicPr>
          <p:cNvPr id="5" name="Picture 2"/>
          <p:cNvPicPr>
            <a:picLocks noChangeAspect="1" noChangeArrowheads="1"/>
          </p:cNvPicPr>
          <p:nvPr/>
        </p:nvPicPr>
        <p:blipFill>
          <a:blip r:embed="rId3" cstate="print"/>
          <a:srcRect/>
          <a:stretch>
            <a:fillRect/>
          </a:stretch>
        </p:blipFill>
        <p:spPr bwMode="auto">
          <a:xfrm>
            <a:off x="6934200" y="1219200"/>
            <a:ext cx="4724399" cy="3178845"/>
          </a:xfrm>
          <a:prstGeom prst="rect">
            <a:avLst/>
          </a:prstGeom>
          <a:noFill/>
          <a:ln w="9525">
            <a:noFill/>
            <a:miter lim="800000"/>
            <a:headEnd/>
            <a:tailEnd/>
          </a:ln>
        </p:spPr>
      </p:pic>
      <p:sp>
        <p:nvSpPr>
          <p:cNvPr id="6" name="Rectangle 5"/>
          <p:cNvSpPr/>
          <p:nvPr/>
        </p:nvSpPr>
        <p:spPr>
          <a:xfrm>
            <a:off x="6934200" y="4648200"/>
            <a:ext cx="4343400" cy="830997"/>
          </a:xfrm>
          <a:prstGeom prst="rect">
            <a:avLst/>
          </a:prstGeom>
        </p:spPr>
        <p:txBody>
          <a:bodyPr wrap="square">
            <a:spAutoFit/>
          </a:bodyPr>
          <a:lstStyle/>
          <a:p>
            <a:r>
              <a:rPr lang="fr-FR" sz="1600" dirty="0"/>
              <a:t>Arc de triomphe de l'Étoile</a:t>
            </a:r>
          </a:p>
          <a:p>
            <a:r>
              <a:rPr lang="fr-FR" sz="1600" dirty="0"/>
              <a:t>Gaspard </a:t>
            </a:r>
            <a:r>
              <a:rPr lang="fr-FR" sz="1600" dirty="0" err="1"/>
              <a:t>Gobaut</a:t>
            </a:r>
            <a:r>
              <a:rPr lang="fr-FR" sz="1600" dirty="0"/>
              <a:t> (1814-1882), dessinateur, 1852.</a:t>
            </a:r>
          </a:p>
          <a:p>
            <a:r>
              <a:rPr lang="fr-FR" sz="1600" dirty="0"/>
              <a:t>© Bibliothèque nationale de France</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1956</Words>
  <Application>Microsoft Office PowerPoint</Application>
  <PresentationFormat>Grand écran</PresentationFormat>
  <Paragraphs>162</Paragraphs>
  <Slides>21</Slides>
  <Notes>18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Algerian</vt:lpstr>
      <vt:lpstr>Arial</vt:lpstr>
      <vt:lpstr>Calibri</vt:lpstr>
      <vt:lpstr>Calibri Light</vt:lpstr>
      <vt:lpstr>Comic Sans MS</vt:lpstr>
      <vt:lpstr>Edwardian Script ITC</vt:lpstr>
      <vt:lpstr>Monotype Corsiva</vt:lpstr>
      <vt:lpstr>Old English Text MT</vt:lpstr>
      <vt:lpstr>Times New Roman</vt:lpstr>
      <vt:lpstr>Thème Office</vt:lpstr>
      <vt:lpstr>Présentation PowerPoint</vt:lpstr>
      <vt:lpstr>Histoire CM1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Napoléon Bonaparte, réformateur autoritaire</vt:lpstr>
      <vt:lpstr>Présentation PowerPoint</vt:lpstr>
      <vt:lpstr>Présentation PowerPoint</vt:lpstr>
      <vt:lpstr>Présentation PowerPoint</vt:lpstr>
      <vt:lpstr>Lexique</vt:lpstr>
      <vt:lpstr>Pour résumer…</vt:lpstr>
      <vt:lpstr>AS-TU BIEN RETENU ?</vt:lpstr>
      <vt:lpstr>Présentation PowerPoint</vt:lpstr>
      <vt:lpstr>Présentation PowerPoint</vt:lpstr>
      <vt:lpstr>Présentation PowerPoint</vt:lpstr>
      <vt:lpstr>A bientôt!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Yves Poncelet</cp:lastModifiedBy>
  <cp:revision>1078</cp:revision>
  <dcterms:created xsi:type="dcterms:W3CDTF">2020-03-28T13:19:54Z</dcterms:created>
  <dcterms:modified xsi:type="dcterms:W3CDTF">2020-11-04T11:27:13Z</dcterms:modified>
</cp:coreProperties>
</file>