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60" r:id="rId2"/>
    <p:sldId id="416" r:id="rId3"/>
    <p:sldId id="419" r:id="rId4"/>
    <p:sldId id="445" r:id="rId5"/>
    <p:sldId id="458" r:id="rId6"/>
    <p:sldId id="448" r:id="rId7"/>
    <p:sldId id="446" r:id="rId8"/>
    <p:sldId id="449" r:id="rId9"/>
    <p:sldId id="420" r:id="rId10"/>
    <p:sldId id="450" r:id="rId11"/>
    <p:sldId id="451" r:id="rId12"/>
    <p:sldId id="453" r:id="rId13"/>
    <p:sldId id="454" r:id="rId14"/>
    <p:sldId id="456" r:id="rId15"/>
    <p:sldId id="365" r:id="rId16"/>
    <p:sldId id="452" r:id="rId17"/>
    <p:sldId id="417" r:id="rId18"/>
    <p:sldId id="433" r:id="rId19"/>
    <p:sldId id="317" r:id="rId20"/>
    <p:sldId id="457" r:id="rId21"/>
    <p:sldId id="459" r:id="rId22"/>
    <p:sldId id="443" r:id="rId23"/>
    <p:sldId id="42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4AB"/>
    <a:srgbClr val="FF33CC"/>
    <a:srgbClr val="F8A6C9"/>
    <a:srgbClr val="F26486"/>
    <a:srgbClr val="CF50C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3" autoAdjust="0"/>
    <p:restoredTop sz="83513" autoAdjust="0"/>
  </p:normalViewPr>
  <p:slideViewPr>
    <p:cSldViewPr>
      <p:cViewPr varScale="1">
        <p:scale>
          <a:sx n="57" d="100"/>
          <a:sy n="57" d="100"/>
        </p:scale>
        <p:origin x="714"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5A85E-4274-4C70-B899-93BB17200D11}" type="doc">
      <dgm:prSet loTypeId="urn:microsoft.com/office/officeart/2005/8/layout/venn1" loCatId="relationship" qsTypeId="urn:microsoft.com/office/officeart/2005/8/quickstyle/simple1" qsCatId="simple" csTypeId="urn:microsoft.com/office/officeart/2005/8/colors/accent1_2" csCatId="accent1" phldr="1"/>
      <dgm:spPr/>
    </dgm:pt>
    <dgm:pt modelId="{517E0FCD-5C47-495D-B8D4-3729880BE5CB}">
      <dgm:prSet phldrT="[Texte]" custT="1"/>
      <dgm:spPr/>
      <dgm:t>
        <a:bodyPr/>
        <a:lstStyle/>
        <a:p>
          <a:r>
            <a:rPr lang="fr-FR" sz="5400" dirty="0" smtClean="0">
              <a:solidFill>
                <a:srgbClr val="FF0000"/>
              </a:solidFill>
            </a:rPr>
            <a:t>Tous chrétiens, mais…</a:t>
          </a:r>
          <a:endParaRPr lang="fr-FR" sz="2700" dirty="0">
            <a:solidFill>
              <a:srgbClr val="FF0000"/>
            </a:solidFill>
          </a:endParaRPr>
        </a:p>
      </dgm:t>
    </dgm:pt>
    <dgm:pt modelId="{A36EC609-11F5-4207-B132-D80E8C3F00F0}" type="parTrans" cxnId="{A6ED9DFC-9F57-467C-8ECE-B3A686863BC3}">
      <dgm:prSet/>
      <dgm:spPr/>
      <dgm:t>
        <a:bodyPr/>
        <a:lstStyle/>
        <a:p>
          <a:endParaRPr lang="fr-FR"/>
        </a:p>
      </dgm:t>
    </dgm:pt>
    <dgm:pt modelId="{C007AD26-5AEB-4BD4-93EF-A5F8F0CC5293}" type="sibTrans" cxnId="{A6ED9DFC-9F57-467C-8ECE-B3A686863BC3}">
      <dgm:prSet/>
      <dgm:spPr/>
      <dgm:t>
        <a:bodyPr/>
        <a:lstStyle/>
        <a:p>
          <a:endParaRPr lang="fr-FR"/>
        </a:p>
      </dgm:t>
    </dgm:pt>
    <dgm:pt modelId="{D22CC039-6CD1-42C7-A389-D2CF168FBFA1}">
      <dgm:prSet phldrT="[Texte]" custT="1"/>
      <dgm:spPr/>
      <dgm:t>
        <a:bodyPr/>
        <a:lstStyle/>
        <a:p>
          <a:endParaRPr lang="fr-FR" sz="2700" dirty="0"/>
        </a:p>
      </dgm:t>
    </dgm:pt>
    <dgm:pt modelId="{36443131-BA85-4CA0-BEFD-26BE2EE3F412}" type="parTrans" cxnId="{53ADAF14-E1FB-4F9C-9FC7-37B7B85EE6E4}">
      <dgm:prSet/>
      <dgm:spPr/>
      <dgm:t>
        <a:bodyPr/>
        <a:lstStyle/>
        <a:p>
          <a:endParaRPr lang="fr-FR"/>
        </a:p>
      </dgm:t>
    </dgm:pt>
    <dgm:pt modelId="{8D6AA86F-ECD1-4C7C-B87B-58D3380B8F77}" type="sibTrans" cxnId="{53ADAF14-E1FB-4F9C-9FC7-37B7B85EE6E4}">
      <dgm:prSet/>
      <dgm:spPr/>
      <dgm:t>
        <a:bodyPr/>
        <a:lstStyle/>
        <a:p>
          <a:endParaRPr lang="fr-FR"/>
        </a:p>
      </dgm:t>
    </dgm:pt>
    <dgm:pt modelId="{19A1C347-2592-420E-AF45-BDC1CFE660D5}">
      <dgm:prSet phldrT="[Texte]"/>
      <dgm:spPr/>
      <dgm:t>
        <a:bodyPr/>
        <a:lstStyle/>
        <a:p>
          <a:pPr algn="ctr"/>
          <a:endParaRPr lang="fr-FR" dirty="0"/>
        </a:p>
      </dgm:t>
    </dgm:pt>
    <dgm:pt modelId="{97A63457-6C95-45C9-87FA-2A9098900EC6}" type="parTrans" cxnId="{2BB80363-8179-4C64-985E-8603F2CCE04A}">
      <dgm:prSet/>
      <dgm:spPr/>
      <dgm:t>
        <a:bodyPr/>
        <a:lstStyle/>
        <a:p>
          <a:endParaRPr lang="fr-FR"/>
        </a:p>
      </dgm:t>
    </dgm:pt>
    <dgm:pt modelId="{84EAB8EA-FA4A-4A0D-BCC9-1078D7FDB784}" type="sibTrans" cxnId="{2BB80363-8179-4C64-985E-8603F2CCE04A}">
      <dgm:prSet/>
      <dgm:spPr/>
      <dgm:t>
        <a:bodyPr/>
        <a:lstStyle/>
        <a:p>
          <a:endParaRPr lang="fr-FR"/>
        </a:p>
      </dgm:t>
    </dgm:pt>
    <dgm:pt modelId="{8091A1B2-A4FE-4DF0-B428-F17C0127F87B}" type="pres">
      <dgm:prSet presAssocID="{3025A85E-4274-4C70-B899-93BB17200D11}" presName="compositeShape" presStyleCnt="0">
        <dgm:presLayoutVars>
          <dgm:chMax val="7"/>
          <dgm:dir/>
          <dgm:resizeHandles val="exact"/>
        </dgm:presLayoutVars>
      </dgm:prSet>
      <dgm:spPr/>
    </dgm:pt>
    <dgm:pt modelId="{2707F8F4-26D0-4403-B0D9-A04A59BFD5EF}" type="pres">
      <dgm:prSet presAssocID="{517E0FCD-5C47-495D-B8D4-3729880BE5CB}" presName="circ1" presStyleLbl="vennNode1" presStyleIdx="0" presStyleCnt="3" custScaleX="110487" custScaleY="108815"/>
      <dgm:spPr/>
      <dgm:t>
        <a:bodyPr/>
        <a:lstStyle/>
        <a:p>
          <a:endParaRPr lang="fr-FR"/>
        </a:p>
      </dgm:t>
    </dgm:pt>
    <dgm:pt modelId="{8910B7C8-0E72-48E4-865D-B3E629C0569F}" type="pres">
      <dgm:prSet presAssocID="{517E0FCD-5C47-495D-B8D4-3729880BE5CB}" presName="circ1Tx" presStyleLbl="revTx" presStyleIdx="0" presStyleCnt="0">
        <dgm:presLayoutVars>
          <dgm:chMax val="0"/>
          <dgm:chPref val="0"/>
          <dgm:bulletEnabled val="1"/>
        </dgm:presLayoutVars>
      </dgm:prSet>
      <dgm:spPr/>
      <dgm:t>
        <a:bodyPr/>
        <a:lstStyle/>
        <a:p>
          <a:endParaRPr lang="fr-FR"/>
        </a:p>
      </dgm:t>
    </dgm:pt>
    <dgm:pt modelId="{ACB5BB33-9296-4452-B7A4-4202CF4BA8A0}" type="pres">
      <dgm:prSet presAssocID="{D22CC039-6CD1-42C7-A389-D2CF168FBFA1}" presName="circ2" presStyleLbl="vennNode1" presStyleIdx="1" presStyleCnt="3" custScaleX="108094" custScaleY="104350"/>
      <dgm:spPr/>
      <dgm:t>
        <a:bodyPr/>
        <a:lstStyle/>
        <a:p>
          <a:endParaRPr lang="fr-FR"/>
        </a:p>
      </dgm:t>
    </dgm:pt>
    <dgm:pt modelId="{14A13D2E-1E6E-4862-8C81-5E8F50EAAF37}" type="pres">
      <dgm:prSet presAssocID="{D22CC039-6CD1-42C7-A389-D2CF168FBFA1}" presName="circ2Tx" presStyleLbl="revTx" presStyleIdx="0" presStyleCnt="0">
        <dgm:presLayoutVars>
          <dgm:chMax val="0"/>
          <dgm:chPref val="0"/>
          <dgm:bulletEnabled val="1"/>
        </dgm:presLayoutVars>
      </dgm:prSet>
      <dgm:spPr/>
      <dgm:t>
        <a:bodyPr/>
        <a:lstStyle/>
        <a:p>
          <a:endParaRPr lang="fr-FR"/>
        </a:p>
      </dgm:t>
    </dgm:pt>
    <dgm:pt modelId="{F1BBD476-9E44-4A99-934F-7973506D6AA1}" type="pres">
      <dgm:prSet presAssocID="{19A1C347-2592-420E-AF45-BDC1CFE660D5}" presName="circ3" presStyleLbl="vennNode1" presStyleIdx="2" presStyleCnt="3" custScaleX="74040" custScaleY="82040"/>
      <dgm:spPr/>
      <dgm:t>
        <a:bodyPr/>
        <a:lstStyle/>
        <a:p>
          <a:endParaRPr lang="fr-FR"/>
        </a:p>
      </dgm:t>
    </dgm:pt>
    <dgm:pt modelId="{91C3450B-165B-4F6E-86B3-702830D15DE1}" type="pres">
      <dgm:prSet presAssocID="{19A1C347-2592-420E-AF45-BDC1CFE660D5}" presName="circ3Tx" presStyleLbl="revTx" presStyleIdx="0" presStyleCnt="0">
        <dgm:presLayoutVars>
          <dgm:chMax val="0"/>
          <dgm:chPref val="0"/>
          <dgm:bulletEnabled val="1"/>
        </dgm:presLayoutVars>
      </dgm:prSet>
      <dgm:spPr/>
      <dgm:t>
        <a:bodyPr/>
        <a:lstStyle/>
        <a:p>
          <a:endParaRPr lang="fr-FR"/>
        </a:p>
      </dgm:t>
    </dgm:pt>
  </dgm:ptLst>
  <dgm:cxnLst>
    <dgm:cxn modelId="{C1F9764F-69D9-4D19-886E-3ABEE9935C80}" type="presOf" srcId="{D22CC039-6CD1-42C7-A389-D2CF168FBFA1}" destId="{ACB5BB33-9296-4452-B7A4-4202CF4BA8A0}" srcOrd="0" destOrd="0" presId="urn:microsoft.com/office/officeart/2005/8/layout/venn1"/>
    <dgm:cxn modelId="{64CEEB03-9DF8-4E73-B0CA-AC1E42574C5A}" type="presOf" srcId="{19A1C347-2592-420E-AF45-BDC1CFE660D5}" destId="{91C3450B-165B-4F6E-86B3-702830D15DE1}" srcOrd="1" destOrd="0" presId="urn:microsoft.com/office/officeart/2005/8/layout/venn1"/>
    <dgm:cxn modelId="{2BB80363-8179-4C64-985E-8603F2CCE04A}" srcId="{3025A85E-4274-4C70-B899-93BB17200D11}" destId="{19A1C347-2592-420E-AF45-BDC1CFE660D5}" srcOrd="2" destOrd="0" parTransId="{97A63457-6C95-45C9-87FA-2A9098900EC6}" sibTransId="{84EAB8EA-FA4A-4A0D-BCC9-1078D7FDB784}"/>
    <dgm:cxn modelId="{A6ED9DFC-9F57-467C-8ECE-B3A686863BC3}" srcId="{3025A85E-4274-4C70-B899-93BB17200D11}" destId="{517E0FCD-5C47-495D-B8D4-3729880BE5CB}" srcOrd="0" destOrd="0" parTransId="{A36EC609-11F5-4207-B132-D80E8C3F00F0}" sibTransId="{C007AD26-5AEB-4BD4-93EF-A5F8F0CC5293}"/>
    <dgm:cxn modelId="{477BC81F-EFFB-4976-B9DC-7A3CC6374A53}" type="presOf" srcId="{517E0FCD-5C47-495D-B8D4-3729880BE5CB}" destId="{2707F8F4-26D0-4403-B0D9-A04A59BFD5EF}" srcOrd="0" destOrd="0" presId="urn:microsoft.com/office/officeart/2005/8/layout/venn1"/>
    <dgm:cxn modelId="{F48C1990-9324-4E10-A049-C466985C4A69}" type="presOf" srcId="{19A1C347-2592-420E-AF45-BDC1CFE660D5}" destId="{F1BBD476-9E44-4A99-934F-7973506D6AA1}" srcOrd="0" destOrd="0" presId="urn:microsoft.com/office/officeart/2005/8/layout/venn1"/>
    <dgm:cxn modelId="{C1B9E3D4-B0B8-43B3-9F0C-71538C92DD82}" type="presOf" srcId="{3025A85E-4274-4C70-B899-93BB17200D11}" destId="{8091A1B2-A4FE-4DF0-B428-F17C0127F87B}" srcOrd="0" destOrd="0" presId="urn:microsoft.com/office/officeart/2005/8/layout/venn1"/>
    <dgm:cxn modelId="{5A900444-C898-4E81-AB5A-7821B410C489}" type="presOf" srcId="{D22CC039-6CD1-42C7-A389-D2CF168FBFA1}" destId="{14A13D2E-1E6E-4862-8C81-5E8F50EAAF37}" srcOrd="1" destOrd="0" presId="urn:microsoft.com/office/officeart/2005/8/layout/venn1"/>
    <dgm:cxn modelId="{53ADAF14-E1FB-4F9C-9FC7-37B7B85EE6E4}" srcId="{3025A85E-4274-4C70-B899-93BB17200D11}" destId="{D22CC039-6CD1-42C7-A389-D2CF168FBFA1}" srcOrd="1" destOrd="0" parTransId="{36443131-BA85-4CA0-BEFD-26BE2EE3F412}" sibTransId="{8D6AA86F-ECD1-4C7C-B87B-58D3380B8F77}"/>
    <dgm:cxn modelId="{13E60A24-4704-4FB8-9B55-FF646C952CD6}" type="presOf" srcId="{517E0FCD-5C47-495D-B8D4-3729880BE5CB}" destId="{8910B7C8-0E72-48E4-865D-B3E629C0569F}" srcOrd="1" destOrd="0" presId="urn:microsoft.com/office/officeart/2005/8/layout/venn1"/>
    <dgm:cxn modelId="{A74E30DC-41AD-4BC0-9AEE-F40F33160E04}" type="presParOf" srcId="{8091A1B2-A4FE-4DF0-B428-F17C0127F87B}" destId="{2707F8F4-26D0-4403-B0D9-A04A59BFD5EF}" srcOrd="0" destOrd="0" presId="urn:microsoft.com/office/officeart/2005/8/layout/venn1"/>
    <dgm:cxn modelId="{87928BF5-AA1E-4A1E-8A15-A11001AF6E08}" type="presParOf" srcId="{8091A1B2-A4FE-4DF0-B428-F17C0127F87B}" destId="{8910B7C8-0E72-48E4-865D-B3E629C0569F}" srcOrd="1" destOrd="0" presId="urn:microsoft.com/office/officeart/2005/8/layout/venn1"/>
    <dgm:cxn modelId="{E913CA2B-A959-491A-B0EF-F126A3ECAD0C}" type="presParOf" srcId="{8091A1B2-A4FE-4DF0-B428-F17C0127F87B}" destId="{ACB5BB33-9296-4452-B7A4-4202CF4BA8A0}" srcOrd="2" destOrd="0" presId="urn:microsoft.com/office/officeart/2005/8/layout/venn1"/>
    <dgm:cxn modelId="{98FB8B7B-8D5A-457E-A19A-3FF7D51C2FFA}" type="presParOf" srcId="{8091A1B2-A4FE-4DF0-B428-F17C0127F87B}" destId="{14A13D2E-1E6E-4862-8C81-5E8F50EAAF37}" srcOrd="3" destOrd="0" presId="urn:microsoft.com/office/officeart/2005/8/layout/venn1"/>
    <dgm:cxn modelId="{5DFD0C92-214C-47A5-B946-182ECD83E6E2}" type="presParOf" srcId="{8091A1B2-A4FE-4DF0-B428-F17C0127F87B}" destId="{F1BBD476-9E44-4A99-934F-7973506D6AA1}" srcOrd="4" destOrd="0" presId="urn:microsoft.com/office/officeart/2005/8/layout/venn1"/>
    <dgm:cxn modelId="{53AA6BA3-8C2D-4487-8A88-D79BED7682BE}" type="presParOf" srcId="{8091A1B2-A4FE-4DF0-B428-F17C0127F87B}" destId="{91C3450B-165B-4F6E-86B3-702830D15DE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7F8F4-26D0-4403-B0D9-A04A59BFD5EF}">
      <dsp:nvSpPr>
        <dsp:cNvPr id="0" name=""/>
        <dsp:cNvSpPr/>
      </dsp:nvSpPr>
      <dsp:spPr>
        <a:xfrm>
          <a:off x="2197243" y="54980"/>
          <a:ext cx="3939241" cy="38796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r>
            <a:rPr lang="fr-FR" sz="5400" kern="1200" dirty="0" smtClean="0">
              <a:solidFill>
                <a:srgbClr val="FF0000"/>
              </a:solidFill>
            </a:rPr>
            <a:t>Tous chrétiens, mais…</a:t>
          </a:r>
          <a:endParaRPr lang="fr-FR" sz="2700" kern="1200" dirty="0">
            <a:solidFill>
              <a:srgbClr val="FF0000"/>
            </a:solidFill>
          </a:endParaRPr>
        </a:p>
      </dsp:txBody>
      <dsp:txXfrm>
        <a:off x="2722476" y="733915"/>
        <a:ext cx="2888776" cy="1745832"/>
      </dsp:txXfrm>
    </dsp:sp>
    <dsp:sp modelId="{ACB5BB33-9296-4452-B7A4-4202CF4BA8A0}">
      <dsp:nvSpPr>
        <dsp:cNvPr id="0" name=""/>
        <dsp:cNvSpPr/>
      </dsp:nvSpPr>
      <dsp:spPr>
        <a:xfrm>
          <a:off x="3526398" y="2362916"/>
          <a:ext cx="3853922" cy="37204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dirty="0"/>
        </a:p>
      </dsp:txBody>
      <dsp:txXfrm>
        <a:off x="4705055" y="3324029"/>
        <a:ext cx="2312353" cy="2046239"/>
      </dsp:txXfrm>
    </dsp:sp>
    <dsp:sp modelId="{F1BBD476-9E44-4A99-934F-7973506D6AA1}">
      <dsp:nvSpPr>
        <dsp:cNvPr id="0" name=""/>
        <dsp:cNvSpPr/>
      </dsp:nvSpPr>
      <dsp:spPr>
        <a:xfrm>
          <a:off x="1560479" y="2760630"/>
          <a:ext cx="2639780" cy="29250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fr-FR" sz="6500" kern="1200" dirty="0"/>
        </a:p>
      </dsp:txBody>
      <dsp:txXfrm>
        <a:off x="1809058" y="3516257"/>
        <a:ext cx="1583868" cy="16087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949F0-7D83-4415-9465-A54B2CA0D234}" type="datetimeFigureOut">
              <a:rPr lang="fr-FR" smtClean="0"/>
              <a:pPr/>
              <a:t>20/07/2020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3605-6721-460F-98C1-B167D2044D27}" type="slidenum">
              <a:rPr lang="fr-FR" smtClean="0"/>
              <a:pPr/>
              <a:t>‹N°›</a:t>
            </a:fld>
            <a:endParaRPr lang="fr-FR"/>
          </a:p>
        </p:txBody>
      </p:sp>
    </p:spTree>
    <p:extLst>
      <p:ext uri="{BB962C8B-B14F-4D97-AF65-F5344CB8AC3E}">
        <p14:creationId xmlns:p14="http://schemas.microsoft.com/office/powerpoint/2010/main" val="235219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Expliciter ce que sont les états</a:t>
            </a:r>
            <a:r>
              <a:rPr lang="fr-FR" baseline="0" dirty="0" smtClean="0"/>
              <a:t> généraux et dire que la reine a voulu raffermir le pouvoir royal en les convoquant.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Lecture texte : grâce à cet extrait du discours de son ministre Michel de l’</a:t>
            </a:r>
            <a:r>
              <a:rPr lang="fr-FR" baseline="0" dirty="0" err="1" smtClean="0"/>
              <a:t>Hospital</a:t>
            </a:r>
            <a:r>
              <a:rPr lang="fr-FR" baseline="0" dirty="0" smtClean="0"/>
              <a:t> aux états généraux, montrer le souhait de la Reine d’aplanir les tensions religieuses. Préciser que Michel de L’</a:t>
            </a:r>
            <a:r>
              <a:rPr lang="fr-FR" baseline="0" dirty="0" err="1" smtClean="0"/>
              <a:t>Hospital</a:t>
            </a:r>
            <a:r>
              <a:rPr lang="fr-FR" baseline="0" dirty="0" smtClean="0"/>
              <a:t> est chancelier, c’est-à-dire ministre de la justice. Expliciter sa citation.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r>
              <a:rPr lang="fr-FR" baseline="0" dirty="0" smtClean="0"/>
              <a:t>La régente ne va d’ailleurs avoir de cesse de chercher à apaiser les tensions : colloques, édits…</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Expliciter</a:t>
            </a:r>
            <a:r>
              <a:rPr lang="fr-FR" baseline="0" dirty="0" smtClean="0"/>
              <a:t> que dans un souci de conciliation CM marie sa fille avec Henri de Navarre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Commenter ce tableau, en faisant remarquer que c’est un protestant qui l’a peint et que certains détails (comme la présence de la reine) donnent le point de vue du peintre.</a:t>
            </a:r>
          </a:p>
          <a:p>
            <a:r>
              <a:rPr lang="fr-FR" baseline="0" dirty="0" smtClean="0"/>
              <a:t>Toutefois, ce tableau montre l’extrême violence (bien réelle) de ce massacre. Préciser que ce sont les chefs protestants qui étaient visés principalement, mais que les Parisiens se sont attaqués à tous les protestants. Dire également que les historiens ont montré que la responsabilité de ce massacre n’est pas simple à définir mais que CM reste souvent désignée comme son instigatrice.</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15</a:t>
            </a:fld>
            <a:endParaRPr lang="fr-FR"/>
          </a:p>
        </p:txBody>
      </p:sp>
    </p:spTree>
    <p:extLst>
      <p:ext uri="{BB962C8B-B14F-4D97-AF65-F5344CB8AC3E}">
        <p14:creationId xmlns:p14="http://schemas.microsoft.com/office/powerpoint/2010/main" val="1072581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Dire</a:t>
            </a:r>
            <a:r>
              <a:rPr lang="fr-FR" baseline="0" dirty="0" smtClean="0"/>
              <a:t> aux élèves que nous allons compléter le texte ensemble : 1519, 1547, régente, Saint-Barthélemy, 1572.</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18</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Sauras-tu</a:t>
            </a:r>
            <a:r>
              <a:rPr lang="fr-FR" baseline="0" dirty="0" smtClean="0"/>
              <a:t> associer mots à leur définition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20</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21</a:t>
            </a:fld>
            <a:endParaRPr lang="fr-FR"/>
          </a:p>
        </p:txBody>
      </p:sp>
    </p:spTree>
    <p:extLst>
      <p:ext uri="{BB962C8B-B14F-4D97-AF65-F5344CB8AC3E}">
        <p14:creationId xmlns:p14="http://schemas.microsoft.com/office/powerpoint/2010/main" val="395776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22</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23</a:t>
            </a:fld>
            <a:endParaRPr lang="fr-FR"/>
          </a:p>
        </p:txBody>
      </p:sp>
    </p:spTree>
    <p:extLst>
      <p:ext uri="{BB962C8B-B14F-4D97-AF65-F5344CB8AC3E}">
        <p14:creationId xmlns:p14="http://schemas.microsoft.com/office/powerpoint/2010/main" val="191384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Situer</a:t>
            </a:r>
            <a:r>
              <a:rPr lang="fr-FR" baseline="0" dirty="0" smtClean="0"/>
              <a:t> la carte et le contexte : depuis la fin du XVe siècle, les rois de France s’intéressent au nord de l’Italie. Roi depuis 1515, François Ier y mène de nombreuses guerres. C’est dans ce contexte que nait Catherine de Médicis.</a:t>
            </a:r>
          </a:p>
          <a:p>
            <a:r>
              <a:rPr lang="fr-FR" baseline="0" dirty="0" smtClean="0"/>
              <a:t>Annoncer un bref récit sur le début de la vie de Catherine de Médicis.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Pendant la lecture,</a:t>
            </a:r>
            <a:r>
              <a:rPr lang="fr-FR" baseline="0" dirty="0" smtClean="0"/>
              <a:t> afficher ce portrait de François Clouet (dont le père avait aussi peint des portraits royaux : voir la leçon sur Chambord)</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Indiquer que pendant les années de règne de Henri II, Catherine de Médicis l’assiste mais n’a pas de rôle prépondérant. Sauf quand le roi s’absente, ce qui arrive souvent : dans ces cas-là, elle le remplace et gère le royaume,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Faire</a:t>
            </a:r>
            <a:r>
              <a:rPr lang="fr-FR" baseline="0" dirty="0" smtClean="0"/>
              <a:t> remarquer aux élèves que l’on reconnait la forme générale de la France, mais que les frontières sont cependant différentes (les Pyrénées, la Méditerranée (Corse), sur toute la frontière de l’est)</a:t>
            </a:r>
          </a:p>
          <a:p>
            <a:r>
              <a:rPr lang="fr-FR" baseline="0" dirty="0" smtClean="0"/>
              <a:t>Henri II réussit à stabiliser le royaume malgré certaines défaites militaires</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err="1" smtClean="0"/>
              <a:t>endant</a:t>
            </a:r>
            <a:r>
              <a:rPr lang="fr-FR" baseline="0" dirty="0" smtClean="0"/>
              <a:t> son règne Henri II s’oppose aux protestants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Dessins</a:t>
            </a:r>
            <a:r>
              <a:rPr lang="fr-FR" baseline="0" dirty="0" smtClean="0"/>
              <a:t> espacekids.com</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Expliciter que le fils ainé du roi succède, selon la tradition monarchique française,</a:t>
            </a:r>
            <a:r>
              <a:rPr lang="fr-FR" baseline="0" dirty="0" smtClean="0"/>
              <a:t> à son père. François II, alors âgé de 15 ans (donc majeur) monte sur le trône mais meurt un an après. Il n’a pas d’enfant et c’est son frère Charles qui devient roi, Comme il n’est pas majeur, sa mère devient régente du royaume.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 l’aide de la carte montrer</a:t>
            </a:r>
            <a:r>
              <a:rPr lang="fr-FR" baseline="0" dirty="0" smtClean="0"/>
              <a:t> l’importance de la guerre civile à laquelle on a donné le nom de « guerres de religion ».</a:t>
            </a:r>
          </a:p>
          <a:p>
            <a:r>
              <a:rPr lang="fr-FR" baseline="0" dirty="0" smtClean="0"/>
              <a:t>Comment agit la reine régente par rapport à tout cela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98398-D88C-124F-8807-9511F3C3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E4225BC-E567-E747-BD81-52FF3E5A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8B00C4-C887-B542-84D7-F899E5D5BE85}"/>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5" name="Espace réservé du pied de page 4">
            <a:extLst>
              <a:ext uri="{FF2B5EF4-FFF2-40B4-BE49-F238E27FC236}">
                <a16:creationId xmlns:a16="http://schemas.microsoft.com/office/drawing/2014/main" id="{A44A39E2-6AEE-DC48-920D-EEB2DE40E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19A5FB-8EC5-7A43-88F0-96F6D4F494E3}"/>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24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CFE62-63D3-6E40-9EB7-E22BB2CAF7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1C445BF-F9E9-5548-9023-4C532F83C4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65171D-4117-6C41-BC1B-D4F6A9F47E22}"/>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5" name="Espace réservé du pied de page 4">
            <a:extLst>
              <a:ext uri="{FF2B5EF4-FFF2-40B4-BE49-F238E27FC236}">
                <a16:creationId xmlns:a16="http://schemas.microsoft.com/office/drawing/2014/main" id="{E106F73D-394C-AC42-B672-4E66FA429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F4ECBE-62CA-464C-9939-2078ACF49AE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7509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7E7C716-09FF-C24E-9CF0-818B99E829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072A88F-8BB2-2243-B510-B6B23E547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60AE30-D834-9746-B938-C2DB2B4F0DBD}"/>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5" name="Espace réservé du pied de page 4">
            <a:extLst>
              <a:ext uri="{FF2B5EF4-FFF2-40B4-BE49-F238E27FC236}">
                <a16:creationId xmlns:a16="http://schemas.microsoft.com/office/drawing/2014/main" id="{13FD4C45-85F1-6B45-8986-202988685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D9C788-BA25-BB41-8ED1-A112C1EAC1C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7143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53840-4342-F944-8880-C1ABA4E7D2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DA2BC86-7D38-4941-B5B7-300F382A70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1D65FB-2282-5442-83C3-6133380B08F8}"/>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5" name="Espace réservé du pied de page 4">
            <a:extLst>
              <a:ext uri="{FF2B5EF4-FFF2-40B4-BE49-F238E27FC236}">
                <a16:creationId xmlns:a16="http://schemas.microsoft.com/office/drawing/2014/main" id="{A1A2B6D7-6708-6D40-94D8-228C19984D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8C923F-216A-5C40-AF27-D02D006A544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75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CF1134-2A47-1E42-A3BA-C8B633B6D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A71B147-5A6C-0640-BF31-D868EDDD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ECA9F48-7B92-8B47-BCEF-EBDB77B847CF}"/>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5" name="Espace réservé du pied de page 4">
            <a:extLst>
              <a:ext uri="{FF2B5EF4-FFF2-40B4-BE49-F238E27FC236}">
                <a16:creationId xmlns:a16="http://schemas.microsoft.com/office/drawing/2014/main" id="{FCBB5F30-0FF3-2544-B633-E3382FB2F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9CD42E-EEAE-0F44-8A0F-63EC78727EE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70290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FF0A1-C437-4746-82C5-347647452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B9A021-3724-6346-84DC-D7B6D5DF1E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1F26763-2E8A-AF4E-B8B7-41FB5B9E02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C7599B8-823F-BB44-BD81-38C15046283E}"/>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6" name="Espace réservé du pied de page 5">
            <a:extLst>
              <a:ext uri="{FF2B5EF4-FFF2-40B4-BE49-F238E27FC236}">
                <a16:creationId xmlns:a16="http://schemas.microsoft.com/office/drawing/2014/main" id="{2351A9F7-479A-9C46-ADDE-6956483431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0A72BB-1F44-3446-A1E6-C7D22A75161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8395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724C3-48D5-9F46-9676-E22B3D70A4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EC188EA-0BB7-384D-B833-E2E30F652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B363EC6-E2D0-C24E-B6EB-C71E1E9492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00136EE-1F84-7E4E-8419-2CF10DB98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F707724-A815-D743-80B2-CAA0D14B27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3EE84D3-0405-F544-9F13-8CD8B9802AED}"/>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8" name="Espace réservé du pied de page 7">
            <a:extLst>
              <a:ext uri="{FF2B5EF4-FFF2-40B4-BE49-F238E27FC236}">
                <a16:creationId xmlns:a16="http://schemas.microsoft.com/office/drawing/2014/main" id="{537C11B2-692E-DA4E-B44C-ED269B9F4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D5AC19-1EAF-FA44-AD63-6BDCEB0777B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374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9DF26-437F-9B40-8F80-2DD94E168F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BDD99A5-10DE-AC45-BE25-1A0D318C64DB}"/>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4" name="Espace réservé du pied de page 3">
            <a:extLst>
              <a:ext uri="{FF2B5EF4-FFF2-40B4-BE49-F238E27FC236}">
                <a16:creationId xmlns:a16="http://schemas.microsoft.com/office/drawing/2014/main" id="{B2273528-2C1F-1B45-9A3D-1E26342954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6A26E88-095F-EC45-A1EC-6DFD65C43A7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4629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AE76FC6-A618-614C-882B-5A954D351A2A}"/>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3" name="Espace réservé du pied de page 2">
            <a:extLst>
              <a:ext uri="{FF2B5EF4-FFF2-40B4-BE49-F238E27FC236}">
                <a16:creationId xmlns:a16="http://schemas.microsoft.com/office/drawing/2014/main" id="{3EF1775E-E4C9-0945-8E20-EBBA5B5B3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AF0AF2F-D3F8-B24A-B68C-D0A16356D43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3747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94313-5124-644D-8A10-B945B3ECE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59564CE-5DF0-EE47-BBB0-94F47B222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8B4B5F1-468C-6045-B171-6DB6E8F6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7FB49D-B5D9-504A-986B-A523E0CDD761}"/>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6" name="Espace réservé du pied de page 5">
            <a:extLst>
              <a:ext uri="{FF2B5EF4-FFF2-40B4-BE49-F238E27FC236}">
                <a16:creationId xmlns:a16="http://schemas.microsoft.com/office/drawing/2014/main" id="{07BCF0AC-27FD-934F-A80C-FCC243D0D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9F207A-466B-CD4C-8214-F0086E6AC9D8}"/>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8291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A6ED4-63CA-494C-BCCC-84EE683346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CB36F6E-7A43-974A-A89A-B3286BB1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D0FFF29-5981-DA42-85AD-BBC1C504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783550-4A8F-E04E-A9BE-9228F04B505B}"/>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6" name="Espace réservé du pied de page 5">
            <a:extLst>
              <a:ext uri="{FF2B5EF4-FFF2-40B4-BE49-F238E27FC236}">
                <a16:creationId xmlns:a16="http://schemas.microsoft.com/office/drawing/2014/main" id="{491689C4-9BA2-534F-B1C8-7C1658F20E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70E758-46F0-2B47-AD98-42B9BF9C75ED}"/>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12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055BC62-2B29-774C-8A13-D9160DA3B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13010A5-A62E-A846-9732-6F6C29D17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F6AC86-AF31-7642-B031-793CD29AB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A95A0-46AC-DD44-9D77-3F7C849049D7}" type="datetimeFigureOut">
              <a:rPr lang="fr-FR" smtClean="0"/>
              <a:pPr/>
              <a:t>20/07/2020</a:t>
            </a:fld>
            <a:endParaRPr lang="fr-FR"/>
          </a:p>
        </p:txBody>
      </p:sp>
      <p:sp>
        <p:nvSpPr>
          <p:cNvPr id="5" name="Espace réservé du pied de page 4">
            <a:extLst>
              <a:ext uri="{FF2B5EF4-FFF2-40B4-BE49-F238E27FC236}">
                <a16:creationId xmlns:a16="http://schemas.microsoft.com/office/drawing/2014/main" id="{8328C7D2-6CB1-AA47-AB2E-28156150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A1DDA83-6AEB-E148-B7A9-2E2FCAC9D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5A00-3DC4-B948-A188-862B72D11699}" type="slidenum">
              <a:rPr lang="fr-FR" smtClean="0"/>
              <a:pPr/>
              <a:t>‹N°›</a:t>
            </a:fld>
            <a:endParaRPr lang="fr-FR"/>
          </a:p>
        </p:txBody>
      </p:sp>
    </p:spTree>
    <p:extLst>
      <p:ext uri="{BB962C8B-B14F-4D97-AF65-F5344CB8AC3E}">
        <p14:creationId xmlns:p14="http://schemas.microsoft.com/office/powerpoint/2010/main" val="12205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3.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houot.alain.pagesperso-orange.fr/Hist/Z_Diacchronie/France/fr_39.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houot.alain.pagesperso-orange.fr/Hist/Z_Diacchronie/France/fr_41.htm"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C999B49-E57C-A246-ADE7-29BFE76BA6ED}"/>
              </a:ext>
            </a:extLst>
          </p:cNvPr>
          <p:cNvSpPr txBox="1">
            <a:spLocks/>
          </p:cNvSpPr>
          <p:nvPr/>
        </p:nvSpPr>
        <p:spPr>
          <a:xfrm>
            <a:off x="1447800" y="1828800"/>
            <a:ext cx="8839200" cy="39624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7200" dirty="0" smtClean="0">
                <a:latin typeface="Monotype Corsiva" pitchFamily="66" charset="0"/>
              </a:rPr>
              <a:t>Histoire</a:t>
            </a:r>
            <a:r>
              <a:rPr lang="fr-FR" sz="5400" dirty="0" smtClean="0">
                <a:solidFill>
                  <a:schemeClr val="bg1"/>
                </a:solidFill>
                <a:latin typeface="Monotype Corsiva" pitchFamily="66" charset="0"/>
              </a:rPr>
              <a:t/>
            </a:r>
            <a:br>
              <a:rPr lang="fr-FR" sz="5400" dirty="0" smtClean="0">
                <a:solidFill>
                  <a:schemeClr val="bg1"/>
                </a:solidFill>
                <a:latin typeface="Monotype Corsiva" pitchFamily="66" charset="0"/>
              </a:rPr>
            </a:br>
            <a:r>
              <a:rPr lang="fr-FR" sz="5400" dirty="0" smtClean="0">
                <a:latin typeface="Monotype Corsiva" pitchFamily="66" charset="0"/>
              </a:rPr>
              <a:t>CM1</a:t>
            </a:r>
            <a:endParaRPr lang="fr-FR" sz="5400" dirty="0" smtClean="0">
              <a:latin typeface="Monotype Corsiva" pitchFamily="66" charset="0"/>
            </a:endParaRPr>
          </a:p>
          <a:p>
            <a:pPr algn="ctr"/>
            <a:r>
              <a:rPr lang="fr-FR" sz="5400" dirty="0" smtClean="0">
                <a:latin typeface="Monotype Corsiva" pitchFamily="66" charset="0"/>
              </a:rPr>
              <a:t> </a:t>
            </a:r>
            <a:br>
              <a:rPr lang="fr-FR" sz="5400" dirty="0" smtClean="0">
                <a:latin typeface="Monotype Corsiva" pitchFamily="66" charset="0"/>
              </a:rPr>
            </a:br>
            <a:r>
              <a:rPr lang="fr-FR" dirty="0" smtClean="0">
                <a:latin typeface="Times New Roman" panose="02020603050405020304" pitchFamily="18" charset="0"/>
                <a:cs typeface="Times New Roman" panose="02020603050405020304" pitchFamily="18" charset="0"/>
              </a:rPr>
              <a:t>Les enseignants sont invités à consulter les commentaires figurant sous chaque diapositive. </a:t>
            </a:r>
            <a:endParaRPr lang="fr-FR"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381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33400"/>
            <a:ext cx="9525000" cy="923330"/>
          </a:xfrm>
          <a:prstGeom prst="rect">
            <a:avLst/>
          </a:prstGeom>
          <a:noFill/>
          <a:ln>
            <a:solidFill>
              <a:schemeClr val="accent1">
                <a:lumMod val="60000"/>
                <a:lumOff val="40000"/>
              </a:schemeClr>
            </a:solidFill>
          </a:ln>
        </p:spPr>
        <p:txBody>
          <a:bodyPr wrap="square" lIns="91440" tIns="45720" rIns="91440" bIns="45720">
            <a:spAutoFit/>
          </a:bodyPr>
          <a:lstStyle/>
          <a:p>
            <a:pPr algn="ctr"/>
            <a:r>
              <a:rPr lang="fr-FR" sz="5400" b="1" cap="none" spc="0" dirty="0" smtClean="0">
                <a:ln w="18000">
                  <a:solidFill>
                    <a:schemeClr val="accent1">
                      <a:lumMod val="75000"/>
                    </a:schemeClr>
                  </a:solidFill>
                  <a:prstDash val="solid"/>
                  <a:miter lim="800000"/>
                </a:ln>
                <a:noFill/>
                <a:effectLst>
                  <a:outerShdw blurRad="25500" dist="23000" dir="7020000" algn="tl">
                    <a:srgbClr val="000000">
                      <a:alpha val="50000"/>
                    </a:srgbClr>
                  </a:outerShdw>
                </a:effectLst>
              </a:rPr>
              <a:t>Henri II et Catherine de Médicis</a:t>
            </a:r>
            <a:endParaRPr lang="fr-FR" sz="5400" b="1" cap="none" spc="0" dirty="0">
              <a:ln w="18000">
                <a:solidFill>
                  <a:schemeClr val="accent1">
                    <a:lumMod val="75000"/>
                  </a:schemeClr>
                </a:solidFill>
                <a:prstDash val="solid"/>
                <a:miter lim="800000"/>
              </a:ln>
              <a:noFill/>
              <a:effectLst>
                <a:outerShdw blurRad="25500" dist="23000" dir="7020000" algn="tl">
                  <a:srgbClr val="000000">
                    <a:alpha val="50000"/>
                  </a:srgbClr>
                </a:outerShdw>
              </a:effectLst>
            </a:endParaRPr>
          </a:p>
        </p:txBody>
      </p:sp>
      <p:cxnSp>
        <p:nvCxnSpPr>
          <p:cNvPr id="4" name="Connecteur droit 3"/>
          <p:cNvCxnSpPr/>
          <p:nvPr/>
        </p:nvCxnSpPr>
        <p:spPr>
          <a:xfrm>
            <a:off x="5943600" y="1447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H="1">
            <a:off x="1295400" y="2209800"/>
            <a:ext cx="464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H="1">
            <a:off x="5791200" y="2209800"/>
            <a:ext cx="495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295400" y="2209800"/>
            <a:ext cx="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a:endCxn id="24" idx="0"/>
          </p:cNvCxnSpPr>
          <p:nvPr/>
        </p:nvCxnSpPr>
        <p:spPr>
          <a:xfrm>
            <a:off x="2743200" y="2209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419600" y="22098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943600" y="2209800"/>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0744200" y="2209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7391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9067800" y="2209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3810000" y="3886200"/>
            <a:ext cx="1219200" cy="40011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r>
              <a:rPr lang="fr-FR" sz="2000" dirty="0" smtClean="0"/>
              <a:t>Claude</a:t>
            </a:r>
            <a:endParaRPr lang="fr-FR" sz="2000" dirty="0"/>
          </a:p>
        </p:txBody>
      </p:sp>
      <p:sp>
        <p:nvSpPr>
          <p:cNvPr id="24" name="ZoneTexte 23"/>
          <p:cNvSpPr txBox="1"/>
          <p:nvPr/>
        </p:nvSpPr>
        <p:spPr>
          <a:xfrm>
            <a:off x="2133600" y="4267200"/>
            <a:ext cx="1219200" cy="40011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r>
              <a:rPr lang="fr-FR" sz="2000" dirty="0" smtClean="0"/>
              <a:t>Elisabeth</a:t>
            </a:r>
            <a:endParaRPr lang="fr-FR" sz="2000" dirty="0"/>
          </a:p>
        </p:txBody>
      </p:sp>
      <p:sp>
        <p:nvSpPr>
          <p:cNvPr id="25" name="ZoneTexte 24"/>
          <p:cNvSpPr txBox="1"/>
          <p:nvPr/>
        </p:nvSpPr>
        <p:spPr>
          <a:xfrm>
            <a:off x="10058400" y="2590800"/>
            <a:ext cx="1447800" cy="40011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r>
              <a:rPr lang="fr-FR" sz="2000" dirty="0" smtClean="0"/>
              <a:t>Marguerite</a:t>
            </a:r>
            <a:endParaRPr lang="fr-FR" sz="2000" dirty="0"/>
          </a:p>
        </p:txBody>
      </p:sp>
      <p:sp>
        <p:nvSpPr>
          <p:cNvPr id="26" name="ZoneTexte 25"/>
          <p:cNvSpPr txBox="1"/>
          <p:nvPr/>
        </p:nvSpPr>
        <p:spPr>
          <a:xfrm>
            <a:off x="6781800" y="2971800"/>
            <a:ext cx="1219200" cy="400110"/>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fr-FR" sz="2000" dirty="0" smtClean="0"/>
              <a:t>Henri III</a:t>
            </a:r>
            <a:endParaRPr lang="fr-FR" sz="2000" dirty="0"/>
          </a:p>
        </p:txBody>
      </p:sp>
      <p:sp>
        <p:nvSpPr>
          <p:cNvPr id="32" name="ZoneTexte 31"/>
          <p:cNvSpPr txBox="1"/>
          <p:nvPr/>
        </p:nvSpPr>
        <p:spPr>
          <a:xfrm>
            <a:off x="5410200" y="3505200"/>
            <a:ext cx="1219200" cy="400110"/>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fr-FR" sz="2000" dirty="0" smtClean="0"/>
              <a:t>Charles IX</a:t>
            </a:r>
            <a:endParaRPr lang="fr-FR" sz="2000" dirty="0"/>
          </a:p>
        </p:txBody>
      </p:sp>
      <p:sp>
        <p:nvSpPr>
          <p:cNvPr id="34" name="ZoneTexte 33"/>
          <p:cNvSpPr txBox="1"/>
          <p:nvPr/>
        </p:nvSpPr>
        <p:spPr>
          <a:xfrm>
            <a:off x="609600" y="4876800"/>
            <a:ext cx="1447800" cy="400110"/>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fr-FR" sz="2000" dirty="0" smtClean="0"/>
              <a:t>François II</a:t>
            </a:r>
            <a:endParaRPr lang="fr-FR" sz="2000" dirty="0"/>
          </a:p>
        </p:txBody>
      </p:sp>
      <p:sp>
        <p:nvSpPr>
          <p:cNvPr id="36" name="ZoneTexte 35"/>
          <p:cNvSpPr txBox="1"/>
          <p:nvPr/>
        </p:nvSpPr>
        <p:spPr>
          <a:xfrm>
            <a:off x="8382000" y="2743200"/>
            <a:ext cx="1447800" cy="707886"/>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fr-FR" sz="2000" dirty="0" smtClean="0"/>
              <a:t>François de France</a:t>
            </a:r>
            <a:endParaRPr lang="fr-FR" sz="2000" dirty="0"/>
          </a:p>
        </p:txBody>
      </p:sp>
      <p:pic>
        <p:nvPicPr>
          <p:cNvPr id="62466" name="Picture 2"/>
          <p:cNvPicPr>
            <a:picLocks noChangeAspect="1" noChangeArrowheads="1"/>
          </p:cNvPicPr>
          <p:nvPr/>
        </p:nvPicPr>
        <p:blipFill>
          <a:blip r:embed="rId3" cstate="print"/>
          <a:srcRect/>
          <a:stretch>
            <a:fillRect/>
          </a:stretch>
        </p:blipFill>
        <p:spPr bwMode="auto">
          <a:xfrm>
            <a:off x="990600" y="5486400"/>
            <a:ext cx="352425" cy="346075"/>
          </a:xfrm>
          <a:prstGeom prst="rect">
            <a:avLst/>
          </a:prstGeom>
          <a:noFill/>
          <a:ln w="9525">
            <a:noFill/>
            <a:miter lim="800000"/>
            <a:headEnd/>
            <a:tailEnd/>
          </a:ln>
        </p:spPr>
      </p:pic>
      <p:sp>
        <p:nvSpPr>
          <p:cNvPr id="43" name="ZoneTexte 42"/>
          <p:cNvSpPr txBox="1"/>
          <p:nvPr/>
        </p:nvSpPr>
        <p:spPr>
          <a:xfrm>
            <a:off x="1524000" y="5486400"/>
            <a:ext cx="2743200" cy="707886"/>
          </a:xfrm>
          <a:prstGeom prst="rect">
            <a:avLst/>
          </a:prstGeom>
          <a:noFill/>
          <a:ln>
            <a:solidFill>
              <a:schemeClr val="accent4">
                <a:lumMod val="75000"/>
              </a:schemeClr>
            </a:solidFill>
          </a:ln>
        </p:spPr>
        <p:txBody>
          <a:bodyPr wrap="square" rtlCol="0">
            <a:spAutoFit/>
          </a:bodyPr>
          <a:lstStyle/>
          <a:p>
            <a:r>
              <a:rPr lang="fr-FR" sz="2000" dirty="0" smtClean="0"/>
              <a:t>Roi en 1559, meurt en 1560</a:t>
            </a:r>
            <a:endParaRPr lang="fr-FR" sz="2000" dirty="0"/>
          </a:p>
        </p:txBody>
      </p:sp>
      <p:sp>
        <p:nvSpPr>
          <p:cNvPr id="44" name="ZoneTexte 43"/>
          <p:cNvSpPr txBox="1"/>
          <p:nvPr/>
        </p:nvSpPr>
        <p:spPr>
          <a:xfrm>
            <a:off x="5867400" y="4572000"/>
            <a:ext cx="3048000" cy="1323439"/>
          </a:xfrm>
          <a:prstGeom prst="rect">
            <a:avLst/>
          </a:prstGeom>
          <a:noFill/>
          <a:ln>
            <a:solidFill>
              <a:schemeClr val="accent4">
                <a:lumMod val="75000"/>
              </a:schemeClr>
            </a:solidFill>
          </a:ln>
        </p:spPr>
        <p:txBody>
          <a:bodyPr wrap="square" rtlCol="0">
            <a:spAutoFit/>
          </a:bodyPr>
          <a:lstStyle/>
          <a:p>
            <a:r>
              <a:rPr lang="fr-FR" sz="2000" dirty="0" smtClean="0"/>
              <a:t>Charles IX a 10 ans quand il devient roi : Catherine de Médicis devient </a:t>
            </a:r>
            <a:r>
              <a:rPr lang="fr-FR" sz="2000" u="sng" dirty="0" smtClean="0"/>
              <a:t>régente</a:t>
            </a:r>
            <a:r>
              <a:rPr lang="fr-FR" sz="2000" dirty="0" smtClean="0"/>
              <a:t> du royaume.</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500"/>
                                        <p:tgtEl>
                                          <p:spTgt spid="62466"/>
                                        </p:tgtEl>
                                      </p:cBhvr>
                                    </p:animEffect>
                                    <p:anim calcmode="lin" valueType="num">
                                      <p:cBhvr>
                                        <p:cTn id="8" dur="500" fill="hold"/>
                                        <p:tgtEl>
                                          <p:spTgt spid="62466"/>
                                        </p:tgtEl>
                                        <p:attrNameLst>
                                          <p:attrName>ppt_x</p:attrName>
                                        </p:attrNameLst>
                                      </p:cBhvr>
                                      <p:tavLst>
                                        <p:tav tm="0">
                                          <p:val>
                                            <p:strVal val="#ppt_x"/>
                                          </p:val>
                                        </p:tav>
                                        <p:tav tm="100000">
                                          <p:val>
                                            <p:strVal val="#ppt_x"/>
                                          </p:val>
                                        </p:tav>
                                      </p:tavLst>
                                    </p:anim>
                                    <p:anim calcmode="lin" valueType="num">
                                      <p:cBhvr>
                                        <p:cTn id="9" dur="500" fill="hold"/>
                                        <p:tgtEl>
                                          <p:spTgt spid="6246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5.23642E-7 -1.48148E-6 L 0.39195 -0.21412 " pathEditMode="relative" rAng="0" ptsTypes="AA">
                                      <p:cBhvr>
                                        <p:cTn id="18" dur="1000" fill="hold"/>
                                        <p:tgtEl>
                                          <p:spTgt spid="62466"/>
                                        </p:tgtEl>
                                        <p:attrNameLst>
                                          <p:attrName>ppt_x</p:attrName>
                                          <p:attrName>ppt_y</p:attrName>
                                        </p:attrNameLst>
                                      </p:cBhvr>
                                      <p:rCtr x="19600" y="-1070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381000" y="1828800"/>
            <a:ext cx="10972800" cy="220980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3" name="Connecteur droit 72"/>
          <p:cNvCxnSpPr/>
          <p:nvPr/>
        </p:nvCxnSpPr>
        <p:spPr>
          <a:xfrm>
            <a:off x="1219200" y="38100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381000" y="38862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3657600" y="40386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1371600" y="14478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143000" y="1828800"/>
            <a:ext cx="4343400" cy="2209800"/>
          </a:xfrm>
          <a:prstGeom prst="rect">
            <a:avLst/>
          </a:prstGeom>
          <a:solidFill>
            <a:srgbClr val="F8A6C9"/>
          </a:solidFill>
          <a:ln>
            <a:solidFill>
              <a:srgbClr val="F8A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332" name="Rectangle 12"/>
          <p:cNvSpPr>
            <a:spLocks noChangeArrowheads="1"/>
          </p:cNvSpPr>
          <p:nvPr/>
        </p:nvSpPr>
        <p:spPr bwMode="auto">
          <a:xfrm>
            <a:off x="1219200" y="3390956"/>
            <a:ext cx="2438400" cy="647644"/>
          </a:xfrm>
          <a:prstGeom prst="rect">
            <a:avLst/>
          </a:prstGeom>
          <a:solidFill>
            <a:srgbClr val="FF65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56385" name="Picture 65"/>
          <p:cNvPicPr>
            <a:picLocks noChangeAspect="1" noChangeArrowheads="1"/>
          </p:cNvPicPr>
          <p:nvPr/>
        </p:nvPicPr>
        <p:blipFill>
          <a:blip r:embed="rId2" cstate="print"/>
          <a:srcRect/>
          <a:stretch>
            <a:fillRect/>
          </a:stretch>
        </p:blipFill>
        <p:spPr bwMode="auto">
          <a:xfrm>
            <a:off x="1219200" y="3393835"/>
            <a:ext cx="498522" cy="644765"/>
          </a:xfrm>
          <a:prstGeom prst="rect">
            <a:avLst/>
          </a:prstGeom>
          <a:noFill/>
          <a:ln w="9525">
            <a:noFill/>
            <a:miter lim="800000"/>
            <a:headEnd/>
            <a:tailEnd/>
          </a:ln>
        </p:spPr>
      </p:pic>
      <p:cxnSp>
        <p:nvCxnSpPr>
          <p:cNvPr id="79" name="Connecteur droit 78"/>
          <p:cNvCxnSpPr/>
          <p:nvPr/>
        </p:nvCxnSpPr>
        <p:spPr>
          <a:xfrm>
            <a:off x="5334000" y="40386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80" name="Rectangle 12"/>
          <p:cNvSpPr>
            <a:spLocks noChangeArrowheads="1"/>
          </p:cNvSpPr>
          <p:nvPr/>
        </p:nvSpPr>
        <p:spPr bwMode="auto">
          <a:xfrm>
            <a:off x="3657600" y="3390956"/>
            <a:ext cx="1447800" cy="647644"/>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1" name="ZoneTexte 80"/>
          <p:cNvSpPr txBox="1"/>
          <p:nvPr/>
        </p:nvSpPr>
        <p:spPr>
          <a:xfrm>
            <a:off x="1905000" y="3505200"/>
            <a:ext cx="1447800" cy="369332"/>
          </a:xfrm>
          <a:prstGeom prst="rect">
            <a:avLst/>
          </a:prstGeom>
          <a:noFill/>
        </p:spPr>
        <p:txBody>
          <a:bodyPr wrap="square" rtlCol="0">
            <a:spAutoFit/>
          </a:bodyPr>
          <a:lstStyle/>
          <a:p>
            <a:r>
              <a:rPr lang="fr-FR" dirty="0" smtClean="0">
                <a:latin typeface="Comic Sans MS" pitchFamily="66" charset="0"/>
              </a:rPr>
              <a:t>François I</a:t>
            </a:r>
            <a:r>
              <a:rPr lang="fr-FR" baseline="30000" dirty="0" smtClean="0">
                <a:latin typeface="Comic Sans MS" pitchFamily="66" charset="0"/>
              </a:rPr>
              <a:t>er</a:t>
            </a:r>
            <a:r>
              <a:rPr lang="fr-FR" dirty="0" smtClean="0">
                <a:latin typeface="Comic Sans MS" pitchFamily="66" charset="0"/>
              </a:rPr>
              <a:t> </a:t>
            </a:r>
            <a:endParaRPr lang="fr-FR" dirty="0">
              <a:latin typeface="Comic Sans MS" pitchFamily="66" charset="0"/>
            </a:endParaRPr>
          </a:p>
        </p:txBody>
      </p:sp>
      <p:sp>
        <p:nvSpPr>
          <p:cNvPr id="82" name="ZoneTexte 81"/>
          <p:cNvSpPr txBox="1"/>
          <p:nvPr/>
        </p:nvSpPr>
        <p:spPr>
          <a:xfrm>
            <a:off x="3657600" y="3505200"/>
            <a:ext cx="1447800" cy="369332"/>
          </a:xfrm>
          <a:prstGeom prst="rect">
            <a:avLst/>
          </a:prstGeom>
          <a:noFill/>
        </p:spPr>
        <p:txBody>
          <a:bodyPr wrap="square" rtlCol="0">
            <a:spAutoFit/>
          </a:bodyPr>
          <a:lstStyle/>
          <a:p>
            <a:pPr algn="ctr"/>
            <a:r>
              <a:rPr lang="fr-FR" dirty="0" smtClean="0">
                <a:latin typeface="Comic Sans MS" pitchFamily="66" charset="0"/>
              </a:rPr>
              <a:t>Henri II</a:t>
            </a:r>
            <a:endParaRPr lang="fr-FR" dirty="0">
              <a:latin typeface="Comic Sans MS" pitchFamily="66" charset="0"/>
            </a:endParaRPr>
          </a:p>
        </p:txBody>
      </p:sp>
      <p:sp>
        <p:nvSpPr>
          <p:cNvPr id="83" name="ZoneTexte 82"/>
          <p:cNvSpPr txBox="1"/>
          <p:nvPr/>
        </p:nvSpPr>
        <p:spPr>
          <a:xfrm>
            <a:off x="1981200" y="2438400"/>
            <a:ext cx="2590800" cy="646331"/>
          </a:xfrm>
          <a:prstGeom prst="rect">
            <a:avLst/>
          </a:prstGeom>
          <a:noFill/>
        </p:spPr>
        <p:txBody>
          <a:bodyPr wrap="square" rtlCol="0">
            <a:spAutoFit/>
          </a:bodyPr>
          <a:lstStyle/>
          <a:p>
            <a:pPr algn="ctr"/>
            <a:r>
              <a:rPr lang="fr-FR" dirty="0" smtClean="0">
                <a:latin typeface="Comic Sans MS" pitchFamily="66" charset="0"/>
              </a:rPr>
              <a:t>Protestants et catholiques s’opposent</a:t>
            </a:r>
            <a:endParaRPr lang="fr-FR" dirty="0">
              <a:latin typeface="Comic Sans MS" pitchFamily="66" charset="0"/>
            </a:endParaRPr>
          </a:p>
        </p:txBody>
      </p:sp>
      <p:sp>
        <p:nvSpPr>
          <p:cNvPr id="84" name="Rectangle 12"/>
          <p:cNvSpPr>
            <a:spLocks noChangeArrowheads="1"/>
          </p:cNvSpPr>
          <p:nvPr/>
        </p:nvSpPr>
        <p:spPr bwMode="auto">
          <a:xfrm>
            <a:off x="3657600" y="1828800"/>
            <a:ext cx="1447800" cy="647644"/>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3" name="ZoneTexte 92"/>
          <p:cNvSpPr txBox="1"/>
          <p:nvPr/>
        </p:nvSpPr>
        <p:spPr>
          <a:xfrm>
            <a:off x="0" y="4267200"/>
            <a:ext cx="762000" cy="338554"/>
          </a:xfrm>
          <a:prstGeom prst="rect">
            <a:avLst/>
          </a:prstGeom>
          <a:noFill/>
        </p:spPr>
        <p:txBody>
          <a:bodyPr wrap="square" rtlCol="0">
            <a:spAutoFit/>
          </a:bodyPr>
          <a:lstStyle/>
          <a:p>
            <a:pPr algn="ctr"/>
            <a:r>
              <a:rPr lang="fr-FR" sz="1600" dirty="0" smtClean="0">
                <a:latin typeface="Comic Sans MS" pitchFamily="66" charset="0"/>
              </a:rPr>
              <a:t>1500</a:t>
            </a:r>
            <a:endParaRPr lang="fr-FR" sz="1600" dirty="0">
              <a:latin typeface="Comic Sans MS" pitchFamily="66" charset="0"/>
            </a:endParaRPr>
          </a:p>
        </p:txBody>
      </p:sp>
      <p:sp>
        <p:nvSpPr>
          <p:cNvPr id="94" name="ZoneTexte 93"/>
          <p:cNvSpPr txBox="1"/>
          <p:nvPr/>
        </p:nvSpPr>
        <p:spPr>
          <a:xfrm>
            <a:off x="838200" y="4191000"/>
            <a:ext cx="762000" cy="338554"/>
          </a:xfrm>
          <a:prstGeom prst="rect">
            <a:avLst/>
          </a:prstGeom>
          <a:noFill/>
        </p:spPr>
        <p:txBody>
          <a:bodyPr wrap="square" rtlCol="0">
            <a:spAutoFit/>
          </a:bodyPr>
          <a:lstStyle/>
          <a:p>
            <a:pPr algn="ctr"/>
            <a:r>
              <a:rPr lang="fr-FR" sz="1600" dirty="0" smtClean="0">
                <a:latin typeface="Comic Sans MS" pitchFamily="66" charset="0"/>
              </a:rPr>
              <a:t>1515</a:t>
            </a:r>
            <a:endParaRPr lang="fr-FR" sz="1600" dirty="0">
              <a:latin typeface="Comic Sans MS" pitchFamily="66" charset="0"/>
            </a:endParaRPr>
          </a:p>
        </p:txBody>
      </p:sp>
      <p:sp>
        <p:nvSpPr>
          <p:cNvPr id="95" name="ZoneTexte 94"/>
          <p:cNvSpPr txBox="1"/>
          <p:nvPr/>
        </p:nvSpPr>
        <p:spPr>
          <a:xfrm>
            <a:off x="3276600" y="4419600"/>
            <a:ext cx="762000" cy="338554"/>
          </a:xfrm>
          <a:prstGeom prst="rect">
            <a:avLst/>
          </a:prstGeom>
          <a:noFill/>
        </p:spPr>
        <p:txBody>
          <a:bodyPr wrap="square" rtlCol="0">
            <a:spAutoFit/>
          </a:bodyPr>
          <a:lstStyle/>
          <a:p>
            <a:pPr algn="ctr"/>
            <a:r>
              <a:rPr lang="fr-FR" sz="1600" dirty="0" smtClean="0">
                <a:latin typeface="Comic Sans MS" pitchFamily="66" charset="0"/>
              </a:rPr>
              <a:t>1547</a:t>
            </a:r>
            <a:endParaRPr lang="fr-FR" sz="1600" dirty="0">
              <a:latin typeface="Comic Sans MS" pitchFamily="66" charset="0"/>
            </a:endParaRPr>
          </a:p>
        </p:txBody>
      </p:sp>
      <p:cxnSp>
        <p:nvCxnSpPr>
          <p:cNvPr id="96" name="Connecteur droit 95"/>
          <p:cNvCxnSpPr/>
          <p:nvPr/>
        </p:nvCxnSpPr>
        <p:spPr>
          <a:xfrm>
            <a:off x="5105400" y="40386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97" name="ZoneTexte 96"/>
          <p:cNvSpPr txBox="1"/>
          <p:nvPr/>
        </p:nvSpPr>
        <p:spPr>
          <a:xfrm>
            <a:off x="4572000" y="4419600"/>
            <a:ext cx="762000" cy="338554"/>
          </a:xfrm>
          <a:prstGeom prst="rect">
            <a:avLst/>
          </a:prstGeom>
          <a:noFill/>
        </p:spPr>
        <p:txBody>
          <a:bodyPr wrap="square" rtlCol="0">
            <a:spAutoFit/>
          </a:bodyPr>
          <a:lstStyle/>
          <a:p>
            <a:pPr algn="ctr"/>
            <a:r>
              <a:rPr lang="fr-FR" sz="1600" dirty="0" smtClean="0">
                <a:latin typeface="Comic Sans MS" pitchFamily="66" charset="0"/>
              </a:rPr>
              <a:t>1559</a:t>
            </a:r>
            <a:endParaRPr lang="fr-FR" sz="1600" dirty="0">
              <a:latin typeface="Comic Sans MS" pitchFamily="66" charset="0"/>
            </a:endParaRPr>
          </a:p>
        </p:txBody>
      </p:sp>
      <p:sp>
        <p:nvSpPr>
          <p:cNvPr id="98" name="ZoneTexte 97"/>
          <p:cNvSpPr txBox="1"/>
          <p:nvPr/>
        </p:nvSpPr>
        <p:spPr>
          <a:xfrm>
            <a:off x="5105400" y="4419600"/>
            <a:ext cx="762000" cy="338554"/>
          </a:xfrm>
          <a:prstGeom prst="rect">
            <a:avLst/>
          </a:prstGeom>
          <a:noFill/>
        </p:spPr>
        <p:txBody>
          <a:bodyPr wrap="square" rtlCol="0">
            <a:spAutoFit/>
          </a:bodyPr>
          <a:lstStyle/>
          <a:p>
            <a:pPr algn="ctr"/>
            <a:r>
              <a:rPr lang="fr-FR" sz="1600" dirty="0" smtClean="0">
                <a:latin typeface="Comic Sans MS" pitchFamily="66" charset="0"/>
              </a:rPr>
              <a:t>1560</a:t>
            </a:r>
            <a:endParaRPr lang="fr-FR" sz="1600" dirty="0">
              <a:latin typeface="Comic Sans MS" pitchFamily="66" charset="0"/>
            </a:endParaRPr>
          </a:p>
        </p:txBody>
      </p:sp>
      <p:sp>
        <p:nvSpPr>
          <p:cNvPr id="99" name="ZoneTexte 98"/>
          <p:cNvSpPr txBox="1"/>
          <p:nvPr/>
        </p:nvSpPr>
        <p:spPr>
          <a:xfrm>
            <a:off x="6629400" y="4419600"/>
            <a:ext cx="762000" cy="338554"/>
          </a:xfrm>
          <a:prstGeom prst="rect">
            <a:avLst/>
          </a:prstGeom>
          <a:noFill/>
        </p:spPr>
        <p:txBody>
          <a:bodyPr wrap="square" rtlCol="0">
            <a:spAutoFit/>
          </a:bodyPr>
          <a:lstStyle/>
          <a:p>
            <a:pPr algn="ctr"/>
            <a:r>
              <a:rPr lang="fr-FR" sz="1600" dirty="0" smtClean="0">
                <a:latin typeface="Comic Sans MS" pitchFamily="66" charset="0"/>
              </a:rPr>
              <a:t>1574</a:t>
            </a:r>
            <a:endParaRPr lang="fr-FR" sz="1600" dirty="0">
              <a:latin typeface="Comic Sans MS" pitchFamily="66" charset="0"/>
            </a:endParaRPr>
          </a:p>
        </p:txBody>
      </p:sp>
      <p:sp>
        <p:nvSpPr>
          <p:cNvPr id="85" name="Rectangle 12"/>
          <p:cNvSpPr>
            <a:spLocks noChangeArrowheads="1"/>
          </p:cNvSpPr>
          <p:nvPr/>
        </p:nvSpPr>
        <p:spPr bwMode="auto">
          <a:xfrm>
            <a:off x="5334000" y="3390956"/>
            <a:ext cx="1676400" cy="647644"/>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6" name="Rectangle 12"/>
          <p:cNvSpPr>
            <a:spLocks noChangeArrowheads="1"/>
          </p:cNvSpPr>
          <p:nvPr/>
        </p:nvSpPr>
        <p:spPr bwMode="auto">
          <a:xfrm>
            <a:off x="4953000" y="1828800"/>
            <a:ext cx="3733800" cy="647644"/>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7" name="Rectangle 12"/>
          <p:cNvSpPr>
            <a:spLocks noChangeArrowheads="1"/>
          </p:cNvSpPr>
          <p:nvPr/>
        </p:nvSpPr>
        <p:spPr bwMode="auto">
          <a:xfrm>
            <a:off x="7010400" y="3390956"/>
            <a:ext cx="1752600" cy="647644"/>
          </a:xfrm>
          <a:prstGeom prst="rect">
            <a:avLst/>
          </a:prstGeom>
          <a:solidFill>
            <a:schemeClr val="accent4">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8" name="ZoneTexte 87"/>
          <p:cNvSpPr txBox="1"/>
          <p:nvPr/>
        </p:nvSpPr>
        <p:spPr>
          <a:xfrm>
            <a:off x="5562600" y="3505200"/>
            <a:ext cx="1447800" cy="369332"/>
          </a:xfrm>
          <a:prstGeom prst="rect">
            <a:avLst/>
          </a:prstGeom>
          <a:noFill/>
        </p:spPr>
        <p:txBody>
          <a:bodyPr wrap="square" rtlCol="0">
            <a:spAutoFit/>
          </a:bodyPr>
          <a:lstStyle/>
          <a:p>
            <a:pPr algn="ctr"/>
            <a:r>
              <a:rPr lang="fr-FR" dirty="0" smtClean="0">
                <a:latin typeface="Comic Sans MS" pitchFamily="66" charset="0"/>
              </a:rPr>
              <a:t>Charles IX</a:t>
            </a:r>
            <a:endParaRPr lang="fr-FR" dirty="0">
              <a:latin typeface="Comic Sans MS" pitchFamily="66" charset="0"/>
            </a:endParaRPr>
          </a:p>
        </p:txBody>
      </p:sp>
      <p:sp>
        <p:nvSpPr>
          <p:cNvPr id="90" name="Rectangle 12"/>
          <p:cNvSpPr>
            <a:spLocks noChangeArrowheads="1"/>
          </p:cNvSpPr>
          <p:nvPr/>
        </p:nvSpPr>
        <p:spPr bwMode="auto">
          <a:xfrm>
            <a:off x="5105400" y="3384000"/>
            <a:ext cx="228600" cy="647644"/>
          </a:xfrm>
          <a:prstGeom prst="rect">
            <a:avLst/>
          </a:prstGeom>
          <a:solidFill>
            <a:schemeClr val="accent4">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cxnSp>
        <p:nvCxnSpPr>
          <p:cNvPr id="91" name="Connecteur droit 90"/>
          <p:cNvCxnSpPr/>
          <p:nvPr/>
        </p:nvCxnSpPr>
        <p:spPr>
          <a:xfrm>
            <a:off x="5105400" y="1828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a:off x="7010400" y="40386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05" name="ZoneTexte 104"/>
          <p:cNvSpPr txBox="1"/>
          <p:nvPr/>
        </p:nvSpPr>
        <p:spPr>
          <a:xfrm>
            <a:off x="3657600" y="1992868"/>
            <a:ext cx="1447800" cy="369332"/>
          </a:xfrm>
          <a:prstGeom prst="rect">
            <a:avLst/>
          </a:prstGeom>
          <a:noFill/>
        </p:spPr>
        <p:txBody>
          <a:bodyPr wrap="square" rtlCol="0">
            <a:spAutoFit/>
          </a:bodyPr>
          <a:lstStyle/>
          <a:p>
            <a:pPr algn="ctr"/>
            <a:r>
              <a:rPr lang="fr-FR" dirty="0" smtClean="0">
                <a:latin typeface="Comic Sans MS" pitchFamily="66" charset="0"/>
              </a:rPr>
              <a:t>reine</a:t>
            </a:r>
            <a:endParaRPr lang="fr-FR" dirty="0">
              <a:latin typeface="Comic Sans MS" pitchFamily="66" charset="0"/>
            </a:endParaRPr>
          </a:p>
        </p:txBody>
      </p:sp>
      <p:sp>
        <p:nvSpPr>
          <p:cNvPr id="106" name="ZoneTexte 105"/>
          <p:cNvSpPr txBox="1"/>
          <p:nvPr/>
        </p:nvSpPr>
        <p:spPr>
          <a:xfrm>
            <a:off x="5562600" y="1992868"/>
            <a:ext cx="3200400" cy="369332"/>
          </a:xfrm>
          <a:prstGeom prst="rect">
            <a:avLst/>
          </a:prstGeom>
          <a:noFill/>
        </p:spPr>
        <p:txBody>
          <a:bodyPr wrap="square" rtlCol="0">
            <a:spAutoFit/>
          </a:bodyPr>
          <a:lstStyle/>
          <a:p>
            <a:r>
              <a:rPr lang="fr-FR" dirty="0" smtClean="0">
                <a:latin typeface="Comic Sans MS" pitchFamily="66" charset="0"/>
              </a:rPr>
              <a:t>Régente et reine mère</a:t>
            </a:r>
            <a:endParaRPr lang="fr-FR" dirty="0">
              <a:latin typeface="Comic Sans MS" pitchFamily="66" charset="0"/>
            </a:endParaRPr>
          </a:p>
        </p:txBody>
      </p:sp>
      <p:sp>
        <p:nvSpPr>
          <p:cNvPr id="107" name="ZoneTexte 106"/>
          <p:cNvSpPr txBox="1"/>
          <p:nvPr/>
        </p:nvSpPr>
        <p:spPr>
          <a:xfrm>
            <a:off x="990600" y="1109246"/>
            <a:ext cx="762000" cy="338554"/>
          </a:xfrm>
          <a:prstGeom prst="rect">
            <a:avLst/>
          </a:prstGeom>
          <a:noFill/>
        </p:spPr>
        <p:txBody>
          <a:bodyPr wrap="square" rtlCol="0">
            <a:spAutoFit/>
          </a:bodyPr>
          <a:lstStyle/>
          <a:p>
            <a:pPr algn="ctr"/>
            <a:r>
              <a:rPr lang="fr-FR" sz="1600" dirty="0" smtClean="0">
                <a:latin typeface="Comic Sans MS" pitchFamily="66" charset="0"/>
              </a:rPr>
              <a:t>1519</a:t>
            </a:r>
            <a:endParaRPr lang="fr-FR" sz="1600" dirty="0">
              <a:latin typeface="Comic Sans MS" pitchFamily="66" charset="0"/>
            </a:endParaRPr>
          </a:p>
        </p:txBody>
      </p:sp>
      <p:sp>
        <p:nvSpPr>
          <p:cNvPr id="37" name="ZoneTexte 36"/>
          <p:cNvSpPr txBox="1"/>
          <p:nvPr/>
        </p:nvSpPr>
        <p:spPr>
          <a:xfrm>
            <a:off x="7162800" y="3505200"/>
            <a:ext cx="1447800" cy="369332"/>
          </a:xfrm>
          <a:prstGeom prst="rect">
            <a:avLst/>
          </a:prstGeom>
          <a:noFill/>
        </p:spPr>
        <p:txBody>
          <a:bodyPr wrap="square" rtlCol="0">
            <a:spAutoFit/>
          </a:bodyPr>
          <a:lstStyle/>
          <a:p>
            <a:pPr algn="ctr"/>
            <a:r>
              <a:rPr lang="fr-FR" dirty="0" smtClean="0">
                <a:latin typeface="Comic Sans MS" pitchFamily="66" charset="0"/>
              </a:rPr>
              <a:t>Henri III</a:t>
            </a:r>
            <a:endParaRPr lang="fr-FR" dirty="0">
              <a:latin typeface="Comic Sans MS" pitchFamily="66" charset="0"/>
            </a:endParaRPr>
          </a:p>
        </p:txBody>
      </p:sp>
      <p:sp>
        <p:nvSpPr>
          <p:cNvPr id="38" name="Rectangle 12"/>
          <p:cNvSpPr>
            <a:spLocks noChangeArrowheads="1"/>
          </p:cNvSpPr>
          <p:nvPr/>
        </p:nvSpPr>
        <p:spPr bwMode="auto">
          <a:xfrm>
            <a:off x="1371600" y="1828800"/>
            <a:ext cx="2286000" cy="647644"/>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9" name="ZoneTexte 38"/>
          <p:cNvSpPr txBox="1"/>
          <p:nvPr/>
        </p:nvSpPr>
        <p:spPr>
          <a:xfrm>
            <a:off x="685800" y="1905000"/>
            <a:ext cx="1447800" cy="369332"/>
          </a:xfrm>
          <a:prstGeom prst="rect">
            <a:avLst/>
          </a:prstGeom>
          <a:noFill/>
        </p:spPr>
        <p:txBody>
          <a:bodyPr wrap="square" rtlCol="0">
            <a:spAutoFit/>
          </a:bodyPr>
          <a:lstStyle/>
          <a:p>
            <a:pPr algn="ctr"/>
            <a:r>
              <a:rPr lang="fr-FR" dirty="0" smtClean="0">
                <a:latin typeface="Comic Sans MS" pitchFamily="66" charset="0"/>
              </a:rPr>
              <a:t>Naissance</a:t>
            </a:r>
            <a:endParaRPr lang="fr-FR" dirty="0">
              <a:latin typeface="Comic Sans MS" pitchFamily="66" charset="0"/>
            </a:endParaRPr>
          </a:p>
        </p:txBody>
      </p:sp>
      <p:sp>
        <p:nvSpPr>
          <p:cNvPr id="40" name="ZoneTexte 39"/>
          <p:cNvSpPr txBox="1"/>
          <p:nvPr/>
        </p:nvSpPr>
        <p:spPr>
          <a:xfrm>
            <a:off x="3048000" y="1371600"/>
            <a:ext cx="3276600" cy="369332"/>
          </a:xfrm>
          <a:prstGeom prst="rect">
            <a:avLst/>
          </a:prstGeom>
          <a:noFill/>
        </p:spPr>
        <p:txBody>
          <a:bodyPr wrap="square" rtlCol="0">
            <a:spAutoFit/>
          </a:bodyPr>
          <a:lstStyle/>
          <a:p>
            <a:pPr algn="ctr"/>
            <a:r>
              <a:rPr lang="fr-FR" u="sng" dirty="0" smtClean="0">
                <a:latin typeface="Comic Sans MS" pitchFamily="66" charset="0"/>
              </a:rPr>
              <a:t>Catherine de Médicis</a:t>
            </a:r>
            <a:endParaRPr lang="fr-FR" u="sng" dirty="0">
              <a:latin typeface="Comic Sans MS" pitchFamily="66" charset="0"/>
            </a:endParaRPr>
          </a:p>
        </p:txBody>
      </p:sp>
      <p:pic>
        <p:nvPicPr>
          <p:cNvPr id="41" name="Picture 2"/>
          <p:cNvPicPr>
            <a:picLocks noChangeAspect="1" noChangeArrowheads="1"/>
          </p:cNvPicPr>
          <p:nvPr/>
        </p:nvPicPr>
        <p:blipFill>
          <a:blip r:embed="rId3" cstate="print"/>
          <a:srcRect/>
          <a:stretch>
            <a:fillRect/>
          </a:stretch>
        </p:blipFill>
        <p:spPr bwMode="auto">
          <a:xfrm>
            <a:off x="1981200" y="1828800"/>
            <a:ext cx="425462" cy="609600"/>
          </a:xfrm>
          <a:prstGeom prst="rect">
            <a:avLst/>
          </a:prstGeom>
          <a:noFill/>
          <a:ln w="9525">
            <a:noFill/>
            <a:miter lim="800000"/>
            <a:headEnd/>
            <a:tailEnd/>
          </a:ln>
        </p:spPr>
      </p:pic>
      <p:sp>
        <p:nvSpPr>
          <p:cNvPr id="42" name="ZoneTexte 41"/>
          <p:cNvSpPr txBox="1"/>
          <p:nvPr/>
        </p:nvSpPr>
        <p:spPr>
          <a:xfrm>
            <a:off x="2362200" y="1143000"/>
            <a:ext cx="762000" cy="338554"/>
          </a:xfrm>
          <a:prstGeom prst="rect">
            <a:avLst/>
          </a:prstGeom>
          <a:noFill/>
        </p:spPr>
        <p:txBody>
          <a:bodyPr wrap="square" rtlCol="0">
            <a:spAutoFit/>
          </a:bodyPr>
          <a:lstStyle/>
          <a:p>
            <a:pPr algn="ctr"/>
            <a:r>
              <a:rPr lang="fr-FR" sz="1600" dirty="0" smtClean="0">
                <a:latin typeface="Comic Sans MS" pitchFamily="66" charset="0"/>
              </a:rPr>
              <a:t>1533</a:t>
            </a:r>
            <a:endParaRPr lang="fr-FR" sz="1600" dirty="0">
              <a:latin typeface="Comic Sans MS" pitchFamily="66" charset="0"/>
            </a:endParaRPr>
          </a:p>
        </p:txBody>
      </p:sp>
      <p:cxnSp>
        <p:nvCxnSpPr>
          <p:cNvPr id="43" name="Connecteur droit 42"/>
          <p:cNvCxnSpPr/>
          <p:nvPr/>
        </p:nvCxnSpPr>
        <p:spPr>
          <a:xfrm>
            <a:off x="2743200" y="14478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2286000" y="1905000"/>
            <a:ext cx="1447800" cy="369332"/>
          </a:xfrm>
          <a:prstGeom prst="rect">
            <a:avLst/>
          </a:prstGeom>
          <a:noFill/>
        </p:spPr>
        <p:txBody>
          <a:bodyPr wrap="square" rtlCol="0">
            <a:spAutoFit/>
          </a:bodyPr>
          <a:lstStyle/>
          <a:p>
            <a:pPr algn="ctr"/>
            <a:r>
              <a:rPr lang="fr-FR" dirty="0" smtClean="0">
                <a:latin typeface="Comic Sans MS" pitchFamily="66" charset="0"/>
              </a:rPr>
              <a:t>mariage</a:t>
            </a:r>
            <a:endParaRPr lang="fr-FR" dirty="0">
              <a:latin typeface="Comic Sans MS" pitchFamily="66" charset="0"/>
            </a:endParaRPr>
          </a:p>
        </p:txBody>
      </p:sp>
      <p:cxnSp>
        <p:nvCxnSpPr>
          <p:cNvPr id="45" name="Connecteur droit 44"/>
          <p:cNvCxnSpPr/>
          <p:nvPr/>
        </p:nvCxnSpPr>
        <p:spPr>
          <a:xfrm>
            <a:off x="5220000" y="3886200"/>
            <a:ext cx="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4572000" y="5421868"/>
            <a:ext cx="1447800" cy="369332"/>
          </a:xfrm>
          <a:prstGeom prst="rect">
            <a:avLst/>
          </a:prstGeom>
          <a:noFill/>
        </p:spPr>
        <p:txBody>
          <a:bodyPr wrap="square" rtlCol="0">
            <a:spAutoFit/>
          </a:bodyPr>
          <a:lstStyle/>
          <a:p>
            <a:pPr algn="ctr"/>
            <a:r>
              <a:rPr lang="fr-FR" dirty="0" smtClean="0">
                <a:latin typeface="Comic Sans MS" pitchFamily="66" charset="0"/>
              </a:rPr>
              <a:t>François II</a:t>
            </a:r>
            <a:endParaRPr lang="fr-FR"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8" grpId="0"/>
      <p:bldP spid="105" grpId="0"/>
      <p:bldP spid="106" grpId="0"/>
      <p:bldP spid="39"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4419600" cy="923330"/>
          </a:xfrm>
          <a:prstGeom prst="rect">
            <a:avLst/>
          </a:prstGeom>
          <a:noFill/>
          <a:ln>
            <a:solidFill>
              <a:schemeClr val="accent2">
                <a:lumMod val="75000"/>
              </a:schemeClr>
            </a:solidFill>
          </a:ln>
        </p:spPr>
        <p:txBody>
          <a:bodyPr wrap="square" lIns="91440" tIns="45720" rIns="91440" bIns="45720">
            <a:spAutoFit/>
          </a:bodyPr>
          <a:lstStyle/>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1560-1574</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6400800" y="6106180"/>
            <a:ext cx="5638800" cy="523220"/>
          </a:xfrm>
          <a:prstGeom prst="rect">
            <a:avLst/>
          </a:prstGeom>
        </p:spPr>
        <p:txBody>
          <a:bodyPr wrap="square">
            <a:spAutoFit/>
          </a:bodyPr>
          <a:lstStyle/>
          <a:p>
            <a:pPr algn="r"/>
            <a:r>
              <a:rPr lang="fr-FR" sz="1400" i="1" dirty="0" smtClean="0"/>
              <a:t>Atlas historique Rois de France et empereurs de Vercingétorix à Napoléon III</a:t>
            </a:r>
          </a:p>
          <a:p>
            <a:pPr algn="r"/>
            <a:r>
              <a:rPr lang="fr-FR" sz="1400" dirty="0" smtClean="0"/>
              <a:t>© Editions du Sens, 2020</a:t>
            </a:r>
            <a:endParaRPr lang="fr-FR" sz="1400" dirty="0"/>
          </a:p>
        </p:txBody>
      </p:sp>
      <p:pic>
        <p:nvPicPr>
          <p:cNvPr id="1026" name="Picture 2" descr="C:\Users\FAMILL~1\AppData\Local\Temp\20200622_192755.jpg"/>
          <p:cNvPicPr>
            <a:picLocks noChangeAspect="1" noChangeArrowheads="1"/>
          </p:cNvPicPr>
          <p:nvPr/>
        </p:nvPicPr>
        <p:blipFill>
          <a:blip r:embed="rId3" cstate="print"/>
          <a:srcRect t="1370"/>
          <a:stretch>
            <a:fillRect/>
          </a:stretch>
        </p:blipFill>
        <p:spPr bwMode="auto">
          <a:xfrm rot="5400000">
            <a:off x="5684227" y="792773"/>
            <a:ext cx="5776546" cy="4800600"/>
          </a:xfrm>
          <a:prstGeom prst="rect">
            <a:avLst/>
          </a:prstGeom>
          <a:noFill/>
        </p:spPr>
      </p:pic>
      <p:pic>
        <p:nvPicPr>
          <p:cNvPr id="1027" name="Picture 3" descr="C:\Users\FAMILL~1\AppData\Local\Temp\20200622_192838.jpg"/>
          <p:cNvPicPr>
            <a:picLocks noChangeAspect="1" noChangeArrowheads="1"/>
          </p:cNvPicPr>
          <p:nvPr/>
        </p:nvPicPr>
        <p:blipFill>
          <a:blip r:embed="rId4" cstate="print"/>
          <a:srcRect t="3867" r="7463" b="3315"/>
          <a:stretch>
            <a:fillRect/>
          </a:stretch>
        </p:blipFill>
        <p:spPr bwMode="auto">
          <a:xfrm rot="5400000">
            <a:off x="1143000" y="2819401"/>
            <a:ext cx="4724401" cy="2133599"/>
          </a:xfrm>
          <a:prstGeom prst="rect">
            <a:avLst/>
          </a:prstGeom>
          <a:noFill/>
        </p:spPr>
      </p:pic>
      <p:cxnSp>
        <p:nvCxnSpPr>
          <p:cNvPr id="9" name="Connecteur droit 8"/>
          <p:cNvCxnSpPr/>
          <p:nvPr/>
        </p:nvCxnSpPr>
        <p:spPr>
          <a:xfrm flipH="1" flipV="1">
            <a:off x="4572000" y="4419600"/>
            <a:ext cx="1600200" cy="1143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FAMILL~1\AppData\Local\Temp\20200621_002727.jpg"/>
          <p:cNvPicPr>
            <a:picLocks noChangeAspect="1" noChangeArrowheads="1"/>
          </p:cNvPicPr>
          <p:nvPr/>
        </p:nvPicPr>
        <p:blipFill>
          <a:blip r:embed="rId3" cstate="print"/>
          <a:srcRect r="5136"/>
          <a:stretch>
            <a:fillRect/>
          </a:stretch>
        </p:blipFill>
        <p:spPr bwMode="auto">
          <a:xfrm rot="5400000">
            <a:off x="1876509" y="-962108"/>
            <a:ext cx="3866983" cy="6858000"/>
          </a:xfrm>
          <a:prstGeom prst="rect">
            <a:avLst/>
          </a:prstGeom>
          <a:noFill/>
        </p:spPr>
      </p:pic>
      <p:sp>
        <p:nvSpPr>
          <p:cNvPr id="3" name="Rectangle 2"/>
          <p:cNvSpPr/>
          <p:nvPr/>
        </p:nvSpPr>
        <p:spPr>
          <a:xfrm>
            <a:off x="380999" y="4495800"/>
            <a:ext cx="6858001" cy="954107"/>
          </a:xfrm>
          <a:prstGeom prst="rect">
            <a:avLst/>
          </a:prstGeom>
        </p:spPr>
        <p:txBody>
          <a:bodyPr wrap="square">
            <a:spAutoFit/>
          </a:bodyPr>
          <a:lstStyle/>
          <a:p>
            <a:r>
              <a:rPr lang="fr-FR" sz="1400" dirty="0" smtClean="0"/>
              <a:t>Les état généraux d’Orléans (1560-1561)</a:t>
            </a:r>
          </a:p>
          <a:p>
            <a:r>
              <a:rPr lang="fr-FR" sz="1400" dirty="0" smtClean="0"/>
              <a:t>Gravure colorée de Frans </a:t>
            </a:r>
            <a:r>
              <a:rPr lang="fr-FR" sz="1400" dirty="0" err="1" smtClean="0"/>
              <a:t>Hogenberg</a:t>
            </a:r>
            <a:r>
              <a:rPr lang="fr-FR" sz="1400" dirty="0" smtClean="0"/>
              <a:t>, d’après </a:t>
            </a:r>
            <a:r>
              <a:rPr lang="fr-FR" sz="1400" dirty="0" err="1" smtClean="0"/>
              <a:t>Tortorel</a:t>
            </a:r>
            <a:r>
              <a:rPr lang="fr-FR" sz="1400" dirty="0" smtClean="0"/>
              <a:t> et </a:t>
            </a:r>
            <a:r>
              <a:rPr lang="fr-FR" sz="1400" dirty="0" err="1" smtClean="0"/>
              <a:t>Perrissin</a:t>
            </a:r>
            <a:r>
              <a:rPr lang="fr-FR" sz="1400" dirty="0" smtClean="0"/>
              <a:t>, 1569-1570, © Bibliothèque protestante, Paris.</a:t>
            </a:r>
          </a:p>
          <a:p>
            <a:r>
              <a:rPr lang="fr-FR" sz="1400" smtClean="0"/>
              <a:t>Manuel Magnard</a:t>
            </a:r>
            <a:r>
              <a:rPr lang="fr-FR" sz="1400" dirty="0" smtClean="0"/>
              <a:t>, 2017</a:t>
            </a:r>
            <a:endParaRPr lang="fr-FR" sz="1400" dirty="0"/>
          </a:p>
        </p:txBody>
      </p:sp>
      <p:sp>
        <p:nvSpPr>
          <p:cNvPr id="4" name="ZoneTexte 3"/>
          <p:cNvSpPr txBox="1"/>
          <p:nvPr/>
        </p:nvSpPr>
        <p:spPr>
          <a:xfrm>
            <a:off x="7543800" y="533400"/>
            <a:ext cx="4419600" cy="5262979"/>
          </a:xfrm>
          <a:prstGeom prst="rect">
            <a:avLst/>
          </a:prstGeom>
          <a:noFill/>
          <a:ln>
            <a:solidFill>
              <a:schemeClr val="accent2">
                <a:lumMod val="75000"/>
              </a:schemeClr>
            </a:solidFill>
          </a:ln>
        </p:spPr>
        <p:txBody>
          <a:bodyPr wrap="square" rtlCol="0">
            <a:spAutoFit/>
          </a:bodyPr>
          <a:lstStyle/>
          <a:p>
            <a:r>
              <a:rPr lang="fr-FR" sz="2400" dirty="0" smtClean="0"/>
              <a:t>« Tu dis que ta religion est meilleure. Je défends la mienne. Lequel est le plus raisonnable, que je </a:t>
            </a:r>
            <a:r>
              <a:rPr lang="fr-FR" sz="2400" dirty="0" err="1" smtClean="0"/>
              <a:t>suyves</a:t>
            </a:r>
            <a:r>
              <a:rPr lang="fr-FR" sz="2400" dirty="0" smtClean="0"/>
              <a:t> ton opinion ou </a:t>
            </a:r>
            <a:r>
              <a:rPr lang="fr-FR" sz="2400" dirty="0" err="1" smtClean="0"/>
              <a:t>toy</a:t>
            </a:r>
            <a:r>
              <a:rPr lang="fr-FR" sz="2400" dirty="0" smtClean="0"/>
              <a:t> la mienne ? Ou qui en jugera si ce n’est un saint concile ? </a:t>
            </a:r>
            <a:r>
              <a:rPr lang="fr-FR" sz="2400" dirty="0" err="1" smtClean="0"/>
              <a:t>Ostons</a:t>
            </a:r>
            <a:r>
              <a:rPr lang="fr-FR" sz="2400" dirty="0" smtClean="0"/>
              <a:t> ces mots diaboliques, noms de parts [partis], factions et séditions, luthériens, huguenots, papistes. Ne changeons le nom de </a:t>
            </a:r>
            <a:r>
              <a:rPr lang="fr-FR" sz="2400" dirty="0" err="1" smtClean="0"/>
              <a:t>chrestien</a:t>
            </a:r>
            <a:r>
              <a:rPr lang="fr-FR" sz="2400" dirty="0" smtClean="0"/>
              <a:t> [privilégions le fait d’être tous chrétiens]. » </a:t>
            </a:r>
          </a:p>
          <a:p>
            <a:endParaRPr lang="fr-FR" sz="2400" dirty="0" smtClean="0"/>
          </a:p>
          <a:p>
            <a:r>
              <a:rPr lang="fr-FR" sz="2400" dirty="0" smtClean="0"/>
              <a:t>Michel de L’</a:t>
            </a:r>
            <a:r>
              <a:rPr lang="fr-FR" sz="2400" dirty="0" err="1" smtClean="0"/>
              <a:t>Hospital</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304800"/>
            <a:ext cx="4419600" cy="923330"/>
          </a:xfrm>
          <a:prstGeom prst="rect">
            <a:avLst/>
          </a:prstGeom>
          <a:noFill/>
          <a:ln>
            <a:solidFill>
              <a:schemeClr val="accent2">
                <a:lumMod val="75000"/>
              </a:schemeClr>
            </a:solidFill>
          </a:ln>
        </p:spPr>
        <p:txBody>
          <a:bodyPr wrap="square" lIns="91440" tIns="45720" rIns="91440" bIns="45720">
            <a:spAutoFit/>
          </a:bodyPr>
          <a:lstStyle/>
          <a:p>
            <a:pPr algn="ctr"/>
            <a:r>
              <a:rPr lang="fr-F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Août </a:t>
            </a: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1572</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532781" y="1524000"/>
            <a:ext cx="4604980" cy="1754326"/>
          </a:xfrm>
          <a:prstGeom prst="rect">
            <a:avLst/>
          </a:prstGeom>
          <a:noFill/>
          <a:ln>
            <a:solidFill>
              <a:schemeClr val="accent1">
                <a:lumMod val="75000"/>
              </a:schemeClr>
            </a:solidFill>
          </a:ln>
        </p:spPr>
        <p:txBody>
          <a:bodyPr wrap="none" lIns="91440" tIns="45720" rIns="91440" bIns="45720">
            <a:spAutoFit/>
          </a:bodyPr>
          <a:lstStyle/>
          <a:p>
            <a:pPr algn="ctr"/>
            <a:r>
              <a:rPr lang="fr-F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18 août </a:t>
            </a:r>
          </a:p>
          <a:p>
            <a:pPr algn="ctr"/>
            <a:r>
              <a:rPr lang="fr-F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Mariage entre :</a:t>
            </a:r>
          </a:p>
        </p:txBody>
      </p:sp>
      <p:sp>
        <p:nvSpPr>
          <p:cNvPr id="5" name="Rectangle 4"/>
          <p:cNvSpPr/>
          <p:nvPr/>
        </p:nvSpPr>
        <p:spPr>
          <a:xfrm>
            <a:off x="6902033" y="1600200"/>
            <a:ext cx="4527967" cy="1754326"/>
          </a:xfrm>
          <a:prstGeom prst="rect">
            <a:avLst/>
          </a:prstGeom>
          <a:noFill/>
          <a:ln>
            <a:solidFill>
              <a:schemeClr val="accent1">
                <a:lumMod val="75000"/>
              </a:schemeClr>
            </a:solidFill>
          </a:ln>
        </p:spPr>
        <p:txBody>
          <a:bodyPr wrap="square" lIns="91440" tIns="45720" rIns="91440" bIns="45720">
            <a:spAutoFit/>
          </a:bodyPr>
          <a:lstStyle/>
          <a:p>
            <a:pPr algn="ctr"/>
            <a:r>
              <a:rPr lang="fr-F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Nuit du 23 au 24 août</a:t>
            </a:r>
            <a:endParaRPr lang="fr-F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ZoneTexte 6"/>
          <p:cNvSpPr txBox="1"/>
          <p:nvPr/>
        </p:nvSpPr>
        <p:spPr>
          <a:xfrm>
            <a:off x="381000" y="3581400"/>
            <a:ext cx="2209800" cy="1569660"/>
          </a:xfrm>
          <a:prstGeom prst="rect">
            <a:avLst/>
          </a:prstGeom>
          <a:noFill/>
          <a:ln>
            <a:solidFill>
              <a:schemeClr val="accent1">
                <a:lumMod val="75000"/>
              </a:schemeClr>
            </a:solidFill>
          </a:ln>
        </p:spPr>
        <p:txBody>
          <a:bodyPr wrap="square" rtlCol="0">
            <a:spAutoFit/>
          </a:bodyPr>
          <a:lstStyle/>
          <a:p>
            <a:pPr algn="ctr"/>
            <a:r>
              <a:rPr lang="fr-FR" sz="2400" dirty="0" smtClean="0"/>
              <a:t>Marguerite de Valois, fille de Catherine de Médicis</a:t>
            </a:r>
            <a:endParaRPr lang="fr-FR" sz="2400" dirty="0"/>
          </a:p>
        </p:txBody>
      </p:sp>
      <p:sp>
        <p:nvSpPr>
          <p:cNvPr id="8" name="ZoneTexte 7"/>
          <p:cNvSpPr txBox="1"/>
          <p:nvPr/>
        </p:nvSpPr>
        <p:spPr>
          <a:xfrm>
            <a:off x="2895600" y="3581400"/>
            <a:ext cx="2209800" cy="1569660"/>
          </a:xfrm>
          <a:prstGeom prst="rect">
            <a:avLst/>
          </a:prstGeom>
          <a:noFill/>
          <a:ln>
            <a:solidFill>
              <a:schemeClr val="accent1">
                <a:lumMod val="75000"/>
              </a:schemeClr>
            </a:solidFill>
          </a:ln>
        </p:spPr>
        <p:txBody>
          <a:bodyPr wrap="square" rtlCol="0">
            <a:spAutoFit/>
          </a:bodyPr>
          <a:lstStyle/>
          <a:p>
            <a:pPr algn="ctr"/>
            <a:r>
              <a:rPr lang="fr-FR" sz="2400" dirty="0" smtClean="0"/>
              <a:t>Henri de Navarre, chef des protestants (futur Henri IV)</a:t>
            </a:r>
            <a:endParaRPr lang="fr-FR" sz="2400" dirty="0"/>
          </a:p>
        </p:txBody>
      </p:sp>
      <p:sp>
        <p:nvSpPr>
          <p:cNvPr id="9" name="ZoneTexte 8"/>
          <p:cNvSpPr txBox="1"/>
          <p:nvPr/>
        </p:nvSpPr>
        <p:spPr>
          <a:xfrm>
            <a:off x="8229600" y="3676471"/>
            <a:ext cx="2362200" cy="1200329"/>
          </a:xfrm>
          <a:prstGeom prst="rect">
            <a:avLst/>
          </a:prstGeom>
          <a:noFill/>
          <a:ln>
            <a:solidFill>
              <a:schemeClr val="accent1">
                <a:lumMod val="75000"/>
              </a:schemeClr>
            </a:solidFill>
          </a:ln>
        </p:spPr>
        <p:txBody>
          <a:bodyPr wrap="square" rtlCol="0">
            <a:spAutoFit/>
          </a:bodyPr>
          <a:lstStyle/>
          <a:p>
            <a:pPr algn="ctr"/>
            <a:r>
              <a:rPr lang="fr-FR" sz="2400" dirty="0" smtClean="0"/>
              <a:t>Massacre </a:t>
            </a:r>
          </a:p>
          <a:p>
            <a:pPr algn="ctr"/>
            <a:r>
              <a:rPr lang="fr-FR" sz="2400" dirty="0" smtClean="0"/>
              <a:t>de la Saint-Barthélemy</a:t>
            </a:r>
            <a:endParaRPr lang="fr-FR" sz="2400" dirty="0"/>
          </a:p>
        </p:txBody>
      </p:sp>
      <p:cxnSp>
        <p:nvCxnSpPr>
          <p:cNvPr id="11" name="Connecteur droit 10"/>
          <p:cNvCxnSpPr>
            <a:stCxn id="7" idx="3"/>
            <a:endCxn id="8" idx="1"/>
          </p:cNvCxnSpPr>
          <p:nvPr/>
        </p:nvCxnSpPr>
        <p:spPr>
          <a:xfrm>
            <a:off x="2590800" y="4366230"/>
            <a:ext cx="304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anim calcmode="lin" valueType="num">
                                      <p:cBhvr>
                                        <p:cTn id="31" dur="500" fill="hold"/>
                                        <p:tgtEl>
                                          <p:spTgt spid="5"/>
                                        </p:tgtEl>
                                        <p:attrNameLst>
                                          <p:attrName>ppt_x</p:attrName>
                                        </p:attrNameLst>
                                      </p:cBhvr>
                                      <p:tavLst>
                                        <p:tav tm="0">
                                          <p:val>
                                            <p:strVal val="#ppt_x"/>
                                          </p:val>
                                        </p:tav>
                                        <p:tav tm="100000">
                                          <p:val>
                                            <p:strVal val="#ppt_x"/>
                                          </p:val>
                                        </p:tav>
                                      </p:tavLst>
                                    </p:anim>
                                    <p:anim calcmode="lin" valueType="num">
                                      <p:cBhvr>
                                        <p:cTn id="32"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cstate="print"/>
          <a:srcRect r="1634" b="1840"/>
          <a:stretch>
            <a:fillRect/>
          </a:stretch>
        </p:blipFill>
        <p:spPr bwMode="auto">
          <a:xfrm>
            <a:off x="1728366" y="995064"/>
            <a:ext cx="8330033" cy="4948535"/>
          </a:xfrm>
          <a:prstGeom prst="rect">
            <a:avLst/>
          </a:prstGeom>
          <a:noFill/>
          <a:ln w="9525">
            <a:noFill/>
            <a:miter lim="800000"/>
            <a:headEnd/>
            <a:tailEnd/>
          </a:ln>
        </p:spPr>
      </p:pic>
      <p:sp>
        <p:nvSpPr>
          <p:cNvPr id="10" name="Rectangle 9"/>
          <p:cNvSpPr/>
          <p:nvPr/>
        </p:nvSpPr>
        <p:spPr>
          <a:xfrm>
            <a:off x="4114800" y="5968425"/>
            <a:ext cx="6096000" cy="584775"/>
          </a:xfrm>
          <a:prstGeom prst="rect">
            <a:avLst/>
          </a:prstGeom>
        </p:spPr>
        <p:txBody>
          <a:bodyPr>
            <a:spAutoFit/>
          </a:bodyPr>
          <a:lstStyle/>
          <a:p>
            <a:pPr algn="r"/>
            <a:r>
              <a:rPr lang="fr-FR" sz="1600" dirty="0" smtClean="0"/>
              <a:t>DUBOIS François, (1529 - 1584) </a:t>
            </a:r>
          </a:p>
          <a:p>
            <a:pPr algn="r"/>
            <a:r>
              <a:rPr lang="fr-FR" sz="1600" dirty="0" smtClean="0"/>
              <a:t>© Musée cantonal des beaux-arts de Lausanne</a:t>
            </a:r>
            <a:endParaRPr lang="fr-FR" sz="1600" dirty="0"/>
          </a:p>
        </p:txBody>
      </p:sp>
      <p:sp>
        <p:nvSpPr>
          <p:cNvPr id="13" name="ZoneTexte 12"/>
          <p:cNvSpPr txBox="1"/>
          <p:nvPr/>
        </p:nvSpPr>
        <p:spPr>
          <a:xfrm>
            <a:off x="3886200" y="304800"/>
            <a:ext cx="5029200" cy="461665"/>
          </a:xfrm>
          <a:prstGeom prst="rect">
            <a:avLst/>
          </a:prstGeom>
          <a:noFill/>
        </p:spPr>
        <p:txBody>
          <a:bodyPr wrap="square" rtlCol="0">
            <a:spAutoFit/>
          </a:bodyPr>
          <a:lstStyle/>
          <a:p>
            <a:r>
              <a:rPr lang="fr-FR" sz="2400" i="1" dirty="0" smtClean="0"/>
              <a:t>Le massacre de la </a:t>
            </a:r>
            <a:r>
              <a:rPr lang="fr-FR" sz="2400" i="1" dirty="0" err="1" smtClean="0"/>
              <a:t>Saint-Barthélémy</a:t>
            </a:r>
            <a:endParaRPr lang="fr-FR" sz="2400" i="1" dirty="0"/>
          </a:p>
        </p:txBody>
      </p:sp>
    </p:spTree>
    <p:extLst>
      <p:ext uri="{BB962C8B-B14F-4D97-AF65-F5344CB8AC3E}">
        <p14:creationId xmlns:p14="http://schemas.microsoft.com/office/powerpoint/2010/main" val="3816563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381000" y="1828800"/>
            <a:ext cx="10972800" cy="220980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3" name="Connecteur droit 72"/>
          <p:cNvCxnSpPr/>
          <p:nvPr/>
        </p:nvCxnSpPr>
        <p:spPr>
          <a:xfrm>
            <a:off x="1219200" y="38100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381000" y="38862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3657600" y="40386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1371600" y="14478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143000" y="1828800"/>
            <a:ext cx="4343400" cy="2209800"/>
          </a:xfrm>
          <a:prstGeom prst="rect">
            <a:avLst/>
          </a:prstGeom>
          <a:solidFill>
            <a:srgbClr val="F8A6C9"/>
          </a:solidFill>
          <a:ln>
            <a:solidFill>
              <a:srgbClr val="F8A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332" name="Rectangle 12"/>
          <p:cNvSpPr>
            <a:spLocks noChangeArrowheads="1"/>
          </p:cNvSpPr>
          <p:nvPr/>
        </p:nvSpPr>
        <p:spPr bwMode="auto">
          <a:xfrm>
            <a:off x="1219200" y="3390956"/>
            <a:ext cx="2438400" cy="647644"/>
          </a:xfrm>
          <a:prstGeom prst="rect">
            <a:avLst/>
          </a:prstGeom>
          <a:solidFill>
            <a:srgbClr val="FF65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56385" name="Picture 65"/>
          <p:cNvPicPr>
            <a:picLocks noChangeAspect="1" noChangeArrowheads="1"/>
          </p:cNvPicPr>
          <p:nvPr/>
        </p:nvPicPr>
        <p:blipFill>
          <a:blip r:embed="rId2" cstate="print"/>
          <a:srcRect/>
          <a:stretch>
            <a:fillRect/>
          </a:stretch>
        </p:blipFill>
        <p:spPr bwMode="auto">
          <a:xfrm>
            <a:off x="1219200" y="3393835"/>
            <a:ext cx="498522" cy="644765"/>
          </a:xfrm>
          <a:prstGeom prst="rect">
            <a:avLst/>
          </a:prstGeom>
          <a:noFill/>
          <a:ln w="9525">
            <a:noFill/>
            <a:miter lim="800000"/>
            <a:headEnd/>
            <a:tailEnd/>
          </a:ln>
        </p:spPr>
      </p:pic>
      <p:cxnSp>
        <p:nvCxnSpPr>
          <p:cNvPr id="79" name="Connecteur droit 78"/>
          <p:cNvCxnSpPr/>
          <p:nvPr/>
        </p:nvCxnSpPr>
        <p:spPr>
          <a:xfrm>
            <a:off x="5334000" y="40386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80" name="Rectangle 12"/>
          <p:cNvSpPr>
            <a:spLocks noChangeArrowheads="1"/>
          </p:cNvSpPr>
          <p:nvPr/>
        </p:nvSpPr>
        <p:spPr bwMode="auto">
          <a:xfrm>
            <a:off x="3657600" y="3390956"/>
            <a:ext cx="1447800" cy="647644"/>
          </a:xfrm>
          <a:prstGeom prst="rect">
            <a:avLst/>
          </a:prstGeom>
          <a:solidFill>
            <a:schemeClr val="accent4">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1" name="ZoneTexte 80"/>
          <p:cNvSpPr txBox="1"/>
          <p:nvPr/>
        </p:nvSpPr>
        <p:spPr>
          <a:xfrm>
            <a:off x="1905000" y="3505200"/>
            <a:ext cx="1447800" cy="369332"/>
          </a:xfrm>
          <a:prstGeom prst="rect">
            <a:avLst/>
          </a:prstGeom>
          <a:noFill/>
        </p:spPr>
        <p:txBody>
          <a:bodyPr wrap="square" rtlCol="0">
            <a:spAutoFit/>
          </a:bodyPr>
          <a:lstStyle/>
          <a:p>
            <a:r>
              <a:rPr lang="fr-FR" dirty="0" smtClean="0">
                <a:latin typeface="Comic Sans MS" pitchFamily="66" charset="0"/>
              </a:rPr>
              <a:t>François I</a:t>
            </a:r>
            <a:r>
              <a:rPr lang="fr-FR" baseline="30000" dirty="0" smtClean="0">
                <a:latin typeface="Comic Sans MS" pitchFamily="66" charset="0"/>
              </a:rPr>
              <a:t>er</a:t>
            </a:r>
            <a:r>
              <a:rPr lang="fr-FR" dirty="0" smtClean="0">
                <a:latin typeface="Comic Sans MS" pitchFamily="66" charset="0"/>
              </a:rPr>
              <a:t> </a:t>
            </a:r>
            <a:endParaRPr lang="fr-FR" dirty="0">
              <a:latin typeface="Comic Sans MS" pitchFamily="66" charset="0"/>
            </a:endParaRPr>
          </a:p>
        </p:txBody>
      </p:sp>
      <p:sp>
        <p:nvSpPr>
          <p:cNvPr id="82" name="ZoneTexte 81"/>
          <p:cNvSpPr txBox="1"/>
          <p:nvPr/>
        </p:nvSpPr>
        <p:spPr>
          <a:xfrm>
            <a:off x="3657600" y="3505200"/>
            <a:ext cx="1447800" cy="369332"/>
          </a:xfrm>
          <a:prstGeom prst="rect">
            <a:avLst/>
          </a:prstGeom>
          <a:noFill/>
        </p:spPr>
        <p:txBody>
          <a:bodyPr wrap="square" rtlCol="0">
            <a:spAutoFit/>
          </a:bodyPr>
          <a:lstStyle/>
          <a:p>
            <a:pPr algn="ctr"/>
            <a:r>
              <a:rPr lang="fr-FR" dirty="0" smtClean="0">
                <a:latin typeface="Comic Sans MS" pitchFamily="66" charset="0"/>
              </a:rPr>
              <a:t>Henri II</a:t>
            </a:r>
            <a:endParaRPr lang="fr-FR" dirty="0">
              <a:latin typeface="Comic Sans MS" pitchFamily="66" charset="0"/>
            </a:endParaRPr>
          </a:p>
        </p:txBody>
      </p:sp>
      <p:sp>
        <p:nvSpPr>
          <p:cNvPr id="83" name="ZoneTexte 82"/>
          <p:cNvSpPr txBox="1"/>
          <p:nvPr/>
        </p:nvSpPr>
        <p:spPr>
          <a:xfrm>
            <a:off x="1981200" y="2477869"/>
            <a:ext cx="2590800" cy="646331"/>
          </a:xfrm>
          <a:prstGeom prst="rect">
            <a:avLst/>
          </a:prstGeom>
          <a:noFill/>
        </p:spPr>
        <p:txBody>
          <a:bodyPr wrap="square" rtlCol="0">
            <a:spAutoFit/>
          </a:bodyPr>
          <a:lstStyle/>
          <a:p>
            <a:pPr algn="ctr"/>
            <a:r>
              <a:rPr lang="fr-FR" dirty="0" smtClean="0">
                <a:latin typeface="Comic Sans MS" pitchFamily="66" charset="0"/>
              </a:rPr>
              <a:t>Protestants et catholiques s’opposent</a:t>
            </a:r>
            <a:endParaRPr lang="fr-FR" dirty="0">
              <a:latin typeface="Comic Sans MS" pitchFamily="66" charset="0"/>
            </a:endParaRPr>
          </a:p>
        </p:txBody>
      </p:sp>
      <p:sp>
        <p:nvSpPr>
          <p:cNvPr id="84" name="Rectangle 12"/>
          <p:cNvSpPr>
            <a:spLocks noChangeArrowheads="1"/>
          </p:cNvSpPr>
          <p:nvPr/>
        </p:nvSpPr>
        <p:spPr bwMode="auto">
          <a:xfrm>
            <a:off x="1143000" y="1828800"/>
            <a:ext cx="3962400" cy="647644"/>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3" name="ZoneTexte 92"/>
          <p:cNvSpPr txBox="1"/>
          <p:nvPr/>
        </p:nvSpPr>
        <p:spPr>
          <a:xfrm>
            <a:off x="0" y="4267200"/>
            <a:ext cx="762000" cy="338554"/>
          </a:xfrm>
          <a:prstGeom prst="rect">
            <a:avLst/>
          </a:prstGeom>
          <a:noFill/>
        </p:spPr>
        <p:txBody>
          <a:bodyPr wrap="square" rtlCol="0">
            <a:spAutoFit/>
          </a:bodyPr>
          <a:lstStyle/>
          <a:p>
            <a:pPr algn="ctr"/>
            <a:r>
              <a:rPr lang="fr-FR" sz="1600" dirty="0" smtClean="0">
                <a:latin typeface="Comic Sans MS" pitchFamily="66" charset="0"/>
              </a:rPr>
              <a:t>1500</a:t>
            </a:r>
            <a:endParaRPr lang="fr-FR" sz="1600" dirty="0">
              <a:latin typeface="Comic Sans MS" pitchFamily="66" charset="0"/>
            </a:endParaRPr>
          </a:p>
        </p:txBody>
      </p:sp>
      <p:sp>
        <p:nvSpPr>
          <p:cNvPr id="94" name="ZoneTexte 93"/>
          <p:cNvSpPr txBox="1"/>
          <p:nvPr/>
        </p:nvSpPr>
        <p:spPr>
          <a:xfrm>
            <a:off x="838200" y="4191000"/>
            <a:ext cx="762000" cy="338554"/>
          </a:xfrm>
          <a:prstGeom prst="rect">
            <a:avLst/>
          </a:prstGeom>
          <a:noFill/>
        </p:spPr>
        <p:txBody>
          <a:bodyPr wrap="square" rtlCol="0">
            <a:spAutoFit/>
          </a:bodyPr>
          <a:lstStyle/>
          <a:p>
            <a:pPr algn="ctr"/>
            <a:r>
              <a:rPr lang="fr-FR" sz="1600" dirty="0" smtClean="0">
                <a:latin typeface="Comic Sans MS" pitchFamily="66" charset="0"/>
              </a:rPr>
              <a:t>1515</a:t>
            </a:r>
            <a:endParaRPr lang="fr-FR" sz="1600" dirty="0">
              <a:latin typeface="Comic Sans MS" pitchFamily="66" charset="0"/>
            </a:endParaRPr>
          </a:p>
        </p:txBody>
      </p:sp>
      <p:sp>
        <p:nvSpPr>
          <p:cNvPr id="95" name="ZoneTexte 94"/>
          <p:cNvSpPr txBox="1"/>
          <p:nvPr/>
        </p:nvSpPr>
        <p:spPr>
          <a:xfrm>
            <a:off x="3276600" y="4419600"/>
            <a:ext cx="762000" cy="338554"/>
          </a:xfrm>
          <a:prstGeom prst="rect">
            <a:avLst/>
          </a:prstGeom>
          <a:noFill/>
        </p:spPr>
        <p:txBody>
          <a:bodyPr wrap="square" rtlCol="0">
            <a:spAutoFit/>
          </a:bodyPr>
          <a:lstStyle/>
          <a:p>
            <a:pPr algn="ctr"/>
            <a:r>
              <a:rPr lang="fr-FR" sz="1600" dirty="0" smtClean="0">
                <a:latin typeface="Comic Sans MS" pitchFamily="66" charset="0"/>
              </a:rPr>
              <a:t>1547</a:t>
            </a:r>
            <a:endParaRPr lang="fr-FR" sz="1600" dirty="0">
              <a:latin typeface="Comic Sans MS" pitchFamily="66" charset="0"/>
            </a:endParaRPr>
          </a:p>
        </p:txBody>
      </p:sp>
      <p:cxnSp>
        <p:nvCxnSpPr>
          <p:cNvPr id="96" name="Connecteur droit 95"/>
          <p:cNvCxnSpPr/>
          <p:nvPr/>
        </p:nvCxnSpPr>
        <p:spPr>
          <a:xfrm>
            <a:off x="5105400" y="40386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97" name="ZoneTexte 96"/>
          <p:cNvSpPr txBox="1"/>
          <p:nvPr/>
        </p:nvSpPr>
        <p:spPr>
          <a:xfrm>
            <a:off x="4572000" y="4419600"/>
            <a:ext cx="762000" cy="338554"/>
          </a:xfrm>
          <a:prstGeom prst="rect">
            <a:avLst/>
          </a:prstGeom>
          <a:noFill/>
        </p:spPr>
        <p:txBody>
          <a:bodyPr wrap="square" rtlCol="0">
            <a:spAutoFit/>
          </a:bodyPr>
          <a:lstStyle/>
          <a:p>
            <a:pPr algn="ctr"/>
            <a:r>
              <a:rPr lang="fr-FR" sz="1600" dirty="0" smtClean="0">
                <a:latin typeface="Comic Sans MS" pitchFamily="66" charset="0"/>
              </a:rPr>
              <a:t>1559</a:t>
            </a:r>
            <a:endParaRPr lang="fr-FR" sz="1600" dirty="0">
              <a:latin typeface="Comic Sans MS" pitchFamily="66" charset="0"/>
            </a:endParaRPr>
          </a:p>
        </p:txBody>
      </p:sp>
      <p:sp>
        <p:nvSpPr>
          <p:cNvPr id="98" name="ZoneTexte 97"/>
          <p:cNvSpPr txBox="1"/>
          <p:nvPr/>
        </p:nvSpPr>
        <p:spPr>
          <a:xfrm>
            <a:off x="5105400" y="4419600"/>
            <a:ext cx="762000" cy="338554"/>
          </a:xfrm>
          <a:prstGeom prst="rect">
            <a:avLst/>
          </a:prstGeom>
          <a:noFill/>
        </p:spPr>
        <p:txBody>
          <a:bodyPr wrap="square" rtlCol="0">
            <a:spAutoFit/>
          </a:bodyPr>
          <a:lstStyle/>
          <a:p>
            <a:pPr algn="ctr"/>
            <a:r>
              <a:rPr lang="fr-FR" sz="1600" dirty="0" smtClean="0">
                <a:latin typeface="Comic Sans MS" pitchFamily="66" charset="0"/>
              </a:rPr>
              <a:t>1560</a:t>
            </a:r>
            <a:endParaRPr lang="fr-FR" sz="1600" dirty="0">
              <a:latin typeface="Comic Sans MS" pitchFamily="66" charset="0"/>
            </a:endParaRPr>
          </a:p>
        </p:txBody>
      </p:sp>
      <p:sp>
        <p:nvSpPr>
          <p:cNvPr id="99" name="ZoneTexte 98"/>
          <p:cNvSpPr txBox="1"/>
          <p:nvPr/>
        </p:nvSpPr>
        <p:spPr>
          <a:xfrm>
            <a:off x="6705600" y="4419600"/>
            <a:ext cx="762000" cy="338554"/>
          </a:xfrm>
          <a:prstGeom prst="rect">
            <a:avLst/>
          </a:prstGeom>
          <a:noFill/>
        </p:spPr>
        <p:txBody>
          <a:bodyPr wrap="square" rtlCol="0">
            <a:spAutoFit/>
          </a:bodyPr>
          <a:lstStyle/>
          <a:p>
            <a:pPr algn="ctr"/>
            <a:r>
              <a:rPr lang="fr-FR" sz="1600" dirty="0" smtClean="0">
                <a:latin typeface="Comic Sans MS" pitchFamily="66" charset="0"/>
              </a:rPr>
              <a:t>1574</a:t>
            </a:r>
            <a:endParaRPr lang="fr-FR" sz="1600" dirty="0">
              <a:latin typeface="Comic Sans MS" pitchFamily="66" charset="0"/>
            </a:endParaRPr>
          </a:p>
        </p:txBody>
      </p:sp>
      <p:sp>
        <p:nvSpPr>
          <p:cNvPr id="101" name="Rectangle 100"/>
          <p:cNvSpPr/>
          <p:nvPr/>
        </p:nvSpPr>
        <p:spPr>
          <a:xfrm>
            <a:off x="5410200" y="1828800"/>
            <a:ext cx="4800600" cy="2209800"/>
          </a:xfrm>
          <a:prstGeom prst="rect">
            <a:avLst/>
          </a:prstGeom>
          <a:solidFill>
            <a:srgbClr val="F69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12"/>
          <p:cNvSpPr>
            <a:spLocks noChangeArrowheads="1"/>
          </p:cNvSpPr>
          <p:nvPr/>
        </p:nvSpPr>
        <p:spPr bwMode="auto">
          <a:xfrm>
            <a:off x="5334000" y="3390956"/>
            <a:ext cx="1676400" cy="647644"/>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6" name="Rectangle 12"/>
          <p:cNvSpPr>
            <a:spLocks noChangeArrowheads="1"/>
          </p:cNvSpPr>
          <p:nvPr/>
        </p:nvSpPr>
        <p:spPr bwMode="auto">
          <a:xfrm>
            <a:off x="4953000" y="1828800"/>
            <a:ext cx="3733800" cy="647644"/>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7" name="Rectangle 12"/>
          <p:cNvSpPr>
            <a:spLocks noChangeArrowheads="1"/>
          </p:cNvSpPr>
          <p:nvPr/>
        </p:nvSpPr>
        <p:spPr bwMode="auto">
          <a:xfrm>
            <a:off x="7010400" y="3390956"/>
            <a:ext cx="1752600" cy="647644"/>
          </a:xfrm>
          <a:prstGeom prst="rect">
            <a:avLst/>
          </a:prstGeom>
          <a:solidFill>
            <a:schemeClr val="accent4">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8" name="ZoneTexte 87"/>
          <p:cNvSpPr txBox="1"/>
          <p:nvPr/>
        </p:nvSpPr>
        <p:spPr>
          <a:xfrm>
            <a:off x="5562600" y="3505200"/>
            <a:ext cx="1447800" cy="369332"/>
          </a:xfrm>
          <a:prstGeom prst="rect">
            <a:avLst/>
          </a:prstGeom>
          <a:noFill/>
        </p:spPr>
        <p:txBody>
          <a:bodyPr wrap="square" rtlCol="0">
            <a:spAutoFit/>
          </a:bodyPr>
          <a:lstStyle/>
          <a:p>
            <a:pPr algn="ctr"/>
            <a:r>
              <a:rPr lang="fr-FR" dirty="0" smtClean="0">
                <a:latin typeface="Comic Sans MS" pitchFamily="66" charset="0"/>
              </a:rPr>
              <a:t>Charles IX</a:t>
            </a:r>
            <a:endParaRPr lang="fr-FR" dirty="0">
              <a:latin typeface="Comic Sans MS" pitchFamily="66" charset="0"/>
            </a:endParaRPr>
          </a:p>
        </p:txBody>
      </p:sp>
      <p:sp>
        <p:nvSpPr>
          <p:cNvPr id="90" name="Rectangle 12"/>
          <p:cNvSpPr>
            <a:spLocks noChangeArrowheads="1"/>
          </p:cNvSpPr>
          <p:nvPr/>
        </p:nvSpPr>
        <p:spPr bwMode="auto">
          <a:xfrm>
            <a:off x="5105400" y="3384000"/>
            <a:ext cx="228600" cy="647644"/>
          </a:xfrm>
          <a:prstGeom prst="rect">
            <a:avLst/>
          </a:prstGeom>
          <a:solidFill>
            <a:schemeClr val="accent4">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cxnSp>
        <p:nvCxnSpPr>
          <p:cNvPr id="91" name="Connecteur droit 90"/>
          <p:cNvCxnSpPr/>
          <p:nvPr/>
        </p:nvCxnSpPr>
        <p:spPr>
          <a:xfrm>
            <a:off x="5105400" y="1828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a:off x="7010400" y="40386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a:off x="5486400" y="762000"/>
            <a:ext cx="0" cy="1066800"/>
          </a:xfrm>
          <a:prstGeom prst="line">
            <a:avLst/>
          </a:prstGeom>
        </p:spPr>
        <p:style>
          <a:lnRef idx="1">
            <a:schemeClr val="accent1"/>
          </a:lnRef>
          <a:fillRef idx="0">
            <a:schemeClr val="accent1"/>
          </a:fillRef>
          <a:effectRef idx="0">
            <a:schemeClr val="accent1"/>
          </a:effectRef>
          <a:fontRef idx="minor">
            <a:schemeClr val="tx1"/>
          </a:fontRef>
        </p:style>
      </p:cxnSp>
      <p:sp>
        <p:nvSpPr>
          <p:cNvPr id="103" name="ZoneTexte 102"/>
          <p:cNvSpPr txBox="1"/>
          <p:nvPr/>
        </p:nvSpPr>
        <p:spPr>
          <a:xfrm>
            <a:off x="6400800" y="2678668"/>
            <a:ext cx="2590800" cy="369332"/>
          </a:xfrm>
          <a:prstGeom prst="rect">
            <a:avLst/>
          </a:prstGeom>
          <a:noFill/>
        </p:spPr>
        <p:txBody>
          <a:bodyPr wrap="square" rtlCol="0">
            <a:spAutoFit/>
          </a:bodyPr>
          <a:lstStyle/>
          <a:p>
            <a:pPr algn="ctr"/>
            <a:r>
              <a:rPr lang="fr-FR" dirty="0" smtClean="0">
                <a:latin typeface="Comic Sans MS" pitchFamily="66" charset="0"/>
              </a:rPr>
              <a:t>Guerres de religion</a:t>
            </a:r>
            <a:endParaRPr lang="fr-FR" dirty="0">
              <a:latin typeface="Comic Sans MS" pitchFamily="66" charset="0"/>
            </a:endParaRPr>
          </a:p>
        </p:txBody>
      </p:sp>
      <p:sp>
        <p:nvSpPr>
          <p:cNvPr id="104" name="ZoneTexte 103"/>
          <p:cNvSpPr txBox="1"/>
          <p:nvPr/>
        </p:nvSpPr>
        <p:spPr>
          <a:xfrm>
            <a:off x="4419600" y="152400"/>
            <a:ext cx="2057400" cy="584775"/>
          </a:xfrm>
          <a:prstGeom prst="rect">
            <a:avLst/>
          </a:prstGeom>
          <a:noFill/>
          <a:ln>
            <a:solidFill>
              <a:schemeClr val="accent1"/>
            </a:solidFill>
          </a:ln>
        </p:spPr>
        <p:txBody>
          <a:bodyPr wrap="square" rtlCol="0">
            <a:spAutoFit/>
          </a:bodyPr>
          <a:lstStyle/>
          <a:p>
            <a:pPr algn="ctr"/>
            <a:r>
              <a:rPr lang="fr-FR" sz="1600" dirty="0" smtClean="0">
                <a:latin typeface="Comic Sans MS" pitchFamily="66" charset="0"/>
              </a:rPr>
              <a:t>1562 : début des guerres de religion</a:t>
            </a:r>
            <a:endParaRPr lang="fr-FR" sz="1600" dirty="0">
              <a:latin typeface="Comic Sans MS" pitchFamily="66" charset="0"/>
            </a:endParaRPr>
          </a:p>
        </p:txBody>
      </p:sp>
      <p:sp>
        <p:nvSpPr>
          <p:cNvPr id="105" name="ZoneTexte 104"/>
          <p:cNvSpPr txBox="1"/>
          <p:nvPr/>
        </p:nvSpPr>
        <p:spPr>
          <a:xfrm>
            <a:off x="3657600" y="1992868"/>
            <a:ext cx="1447800" cy="369332"/>
          </a:xfrm>
          <a:prstGeom prst="rect">
            <a:avLst/>
          </a:prstGeom>
          <a:noFill/>
        </p:spPr>
        <p:txBody>
          <a:bodyPr wrap="square" rtlCol="0">
            <a:spAutoFit/>
          </a:bodyPr>
          <a:lstStyle/>
          <a:p>
            <a:pPr algn="ctr"/>
            <a:r>
              <a:rPr lang="fr-FR" dirty="0" smtClean="0">
                <a:latin typeface="Comic Sans MS" pitchFamily="66" charset="0"/>
              </a:rPr>
              <a:t>reine</a:t>
            </a:r>
            <a:endParaRPr lang="fr-FR" dirty="0">
              <a:latin typeface="Comic Sans MS" pitchFamily="66" charset="0"/>
            </a:endParaRPr>
          </a:p>
        </p:txBody>
      </p:sp>
      <p:sp>
        <p:nvSpPr>
          <p:cNvPr id="106" name="ZoneTexte 105"/>
          <p:cNvSpPr txBox="1"/>
          <p:nvPr/>
        </p:nvSpPr>
        <p:spPr>
          <a:xfrm>
            <a:off x="5562600" y="1992868"/>
            <a:ext cx="3200400" cy="369332"/>
          </a:xfrm>
          <a:prstGeom prst="rect">
            <a:avLst/>
          </a:prstGeom>
          <a:noFill/>
        </p:spPr>
        <p:txBody>
          <a:bodyPr wrap="square" rtlCol="0">
            <a:spAutoFit/>
          </a:bodyPr>
          <a:lstStyle/>
          <a:p>
            <a:r>
              <a:rPr lang="fr-FR" dirty="0" smtClean="0">
                <a:latin typeface="Comic Sans MS" pitchFamily="66" charset="0"/>
              </a:rPr>
              <a:t>Régente et reine mère</a:t>
            </a:r>
            <a:endParaRPr lang="fr-FR" dirty="0">
              <a:latin typeface="Comic Sans MS" pitchFamily="66" charset="0"/>
            </a:endParaRPr>
          </a:p>
        </p:txBody>
      </p:sp>
      <p:sp>
        <p:nvSpPr>
          <p:cNvPr id="107" name="ZoneTexte 106"/>
          <p:cNvSpPr txBox="1"/>
          <p:nvPr/>
        </p:nvSpPr>
        <p:spPr>
          <a:xfrm>
            <a:off x="990600" y="1109246"/>
            <a:ext cx="762000" cy="338554"/>
          </a:xfrm>
          <a:prstGeom prst="rect">
            <a:avLst/>
          </a:prstGeom>
          <a:noFill/>
        </p:spPr>
        <p:txBody>
          <a:bodyPr wrap="square" rtlCol="0">
            <a:spAutoFit/>
          </a:bodyPr>
          <a:lstStyle/>
          <a:p>
            <a:pPr algn="ctr"/>
            <a:r>
              <a:rPr lang="fr-FR" sz="1600" dirty="0" smtClean="0">
                <a:latin typeface="Comic Sans MS" pitchFamily="66" charset="0"/>
              </a:rPr>
              <a:t>1519</a:t>
            </a:r>
            <a:endParaRPr lang="fr-FR" sz="1600" dirty="0">
              <a:latin typeface="Comic Sans MS" pitchFamily="66" charset="0"/>
            </a:endParaRPr>
          </a:p>
        </p:txBody>
      </p:sp>
      <p:sp>
        <p:nvSpPr>
          <p:cNvPr id="37" name="ZoneTexte 36"/>
          <p:cNvSpPr txBox="1"/>
          <p:nvPr/>
        </p:nvSpPr>
        <p:spPr>
          <a:xfrm>
            <a:off x="7162800" y="3505200"/>
            <a:ext cx="1447800" cy="369332"/>
          </a:xfrm>
          <a:prstGeom prst="rect">
            <a:avLst/>
          </a:prstGeom>
          <a:noFill/>
        </p:spPr>
        <p:txBody>
          <a:bodyPr wrap="square" rtlCol="0">
            <a:spAutoFit/>
          </a:bodyPr>
          <a:lstStyle/>
          <a:p>
            <a:pPr algn="ctr"/>
            <a:r>
              <a:rPr lang="fr-FR" dirty="0" smtClean="0">
                <a:latin typeface="Comic Sans MS" pitchFamily="66" charset="0"/>
              </a:rPr>
              <a:t>Henri III</a:t>
            </a:r>
            <a:endParaRPr lang="fr-FR" dirty="0">
              <a:latin typeface="Comic Sans MS" pitchFamily="66" charset="0"/>
            </a:endParaRPr>
          </a:p>
        </p:txBody>
      </p:sp>
      <p:sp>
        <p:nvSpPr>
          <p:cNvPr id="38" name="ZoneTexte 37"/>
          <p:cNvSpPr txBox="1"/>
          <p:nvPr/>
        </p:nvSpPr>
        <p:spPr>
          <a:xfrm>
            <a:off x="9829800" y="4419600"/>
            <a:ext cx="762000" cy="338554"/>
          </a:xfrm>
          <a:prstGeom prst="rect">
            <a:avLst/>
          </a:prstGeom>
          <a:noFill/>
        </p:spPr>
        <p:txBody>
          <a:bodyPr wrap="square" rtlCol="0">
            <a:spAutoFit/>
          </a:bodyPr>
          <a:lstStyle/>
          <a:p>
            <a:pPr algn="ctr"/>
            <a:r>
              <a:rPr lang="fr-FR" sz="1600" dirty="0" smtClean="0">
                <a:latin typeface="Comic Sans MS" pitchFamily="66" charset="0"/>
              </a:rPr>
              <a:t>1598</a:t>
            </a:r>
            <a:endParaRPr lang="fr-FR" sz="1600" dirty="0">
              <a:latin typeface="Comic Sans MS" pitchFamily="66" charset="0"/>
            </a:endParaRPr>
          </a:p>
        </p:txBody>
      </p:sp>
      <p:cxnSp>
        <p:nvCxnSpPr>
          <p:cNvPr id="39" name="Connecteur droit 38"/>
          <p:cNvCxnSpPr/>
          <p:nvPr/>
        </p:nvCxnSpPr>
        <p:spPr>
          <a:xfrm>
            <a:off x="10210800" y="40386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8382000" y="4419600"/>
            <a:ext cx="762000" cy="338554"/>
          </a:xfrm>
          <a:prstGeom prst="rect">
            <a:avLst/>
          </a:prstGeom>
          <a:noFill/>
        </p:spPr>
        <p:txBody>
          <a:bodyPr wrap="square" rtlCol="0">
            <a:spAutoFit/>
          </a:bodyPr>
          <a:lstStyle/>
          <a:p>
            <a:pPr algn="ctr"/>
            <a:r>
              <a:rPr lang="fr-FR" sz="1600" dirty="0" smtClean="0">
                <a:latin typeface="Comic Sans MS" pitchFamily="66" charset="0"/>
              </a:rPr>
              <a:t>1589</a:t>
            </a:r>
            <a:endParaRPr lang="fr-FR" sz="1600" dirty="0">
              <a:latin typeface="Comic Sans MS" pitchFamily="66" charset="0"/>
            </a:endParaRPr>
          </a:p>
        </p:txBody>
      </p:sp>
      <p:cxnSp>
        <p:nvCxnSpPr>
          <p:cNvPr id="41" name="Connecteur droit 40"/>
          <p:cNvCxnSpPr/>
          <p:nvPr/>
        </p:nvCxnSpPr>
        <p:spPr>
          <a:xfrm>
            <a:off x="8763000" y="40386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685800" y="1905000"/>
            <a:ext cx="1447800" cy="369332"/>
          </a:xfrm>
          <a:prstGeom prst="rect">
            <a:avLst/>
          </a:prstGeom>
          <a:noFill/>
        </p:spPr>
        <p:txBody>
          <a:bodyPr wrap="square" rtlCol="0">
            <a:spAutoFit/>
          </a:bodyPr>
          <a:lstStyle/>
          <a:p>
            <a:pPr algn="ctr"/>
            <a:r>
              <a:rPr lang="fr-FR" dirty="0" smtClean="0">
                <a:latin typeface="Comic Sans MS" pitchFamily="66" charset="0"/>
              </a:rPr>
              <a:t>Naissance</a:t>
            </a:r>
            <a:endParaRPr lang="fr-FR" dirty="0">
              <a:latin typeface="Comic Sans MS" pitchFamily="66" charset="0"/>
            </a:endParaRPr>
          </a:p>
        </p:txBody>
      </p:sp>
      <p:sp>
        <p:nvSpPr>
          <p:cNvPr id="43" name="ZoneTexte 42"/>
          <p:cNvSpPr txBox="1"/>
          <p:nvPr/>
        </p:nvSpPr>
        <p:spPr>
          <a:xfrm>
            <a:off x="2438400" y="1383268"/>
            <a:ext cx="3276600" cy="369332"/>
          </a:xfrm>
          <a:prstGeom prst="rect">
            <a:avLst/>
          </a:prstGeom>
          <a:noFill/>
        </p:spPr>
        <p:txBody>
          <a:bodyPr wrap="square" rtlCol="0">
            <a:spAutoFit/>
          </a:bodyPr>
          <a:lstStyle/>
          <a:p>
            <a:pPr algn="ctr"/>
            <a:r>
              <a:rPr lang="fr-FR" u="sng" dirty="0" smtClean="0">
                <a:latin typeface="Comic Sans MS" pitchFamily="66" charset="0"/>
              </a:rPr>
              <a:t>Catherine de Médicis</a:t>
            </a:r>
            <a:endParaRPr lang="fr-FR" u="sng" dirty="0">
              <a:latin typeface="Comic Sans MS" pitchFamily="66" charset="0"/>
            </a:endParaRPr>
          </a:p>
        </p:txBody>
      </p:sp>
      <p:pic>
        <p:nvPicPr>
          <p:cNvPr id="44" name="Picture 2"/>
          <p:cNvPicPr>
            <a:picLocks noChangeAspect="1" noChangeArrowheads="1"/>
          </p:cNvPicPr>
          <p:nvPr/>
        </p:nvPicPr>
        <p:blipFill>
          <a:blip r:embed="rId3" cstate="print"/>
          <a:srcRect/>
          <a:stretch>
            <a:fillRect/>
          </a:stretch>
        </p:blipFill>
        <p:spPr bwMode="auto">
          <a:xfrm>
            <a:off x="1981200" y="1828800"/>
            <a:ext cx="425462" cy="609600"/>
          </a:xfrm>
          <a:prstGeom prst="rect">
            <a:avLst/>
          </a:prstGeom>
          <a:noFill/>
          <a:ln w="9525">
            <a:noFill/>
            <a:miter lim="800000"/>
            <a:headEnd/>
            <a:tailEnd/>
          </a:ln>
        </p:spPr>
      </p:pic>
      <p:sp>
        <p:nvSpPr>
          <p:cNvPr id="45" name="ZoneTexte 44"/>
          <p:cNvSpPr txBox="1"/>
          <p:nvPr/>
        </p:nvSpPr>
        <p:spPr>
          <a:xfrm>
            <a:off x="2362200" y="1143000"/>
            <a:ext cx="762000" cy="338554"/>
          </a:xfrm>
          <a:prstGeom prst="rect">
            <a:avLst/>
          </a:prstGeom>
          <a:noFill/>
        </p:spPr>
        <p:txBody>
          <a:bodyPr wrap="square" rtlCol="0">
            <a:spAutoFit/>
          </a:bodyPr>
          <a:lstStyle/>
          <a:p>
            <a:pPr algn="ctr"/>
            <a:r>
              <a:rPr lang="fr-FR" sz="1600" dirty="0" smtClean="0">
                <a:latin typeface="Comic Sans MS" pitchFamily="66" charset="0"/>
              </a:rPr>
              <a:t>1533</a:t>
            </a:r>
            <a:endParaRPr lang="fr-FR" sz="1600" dirty="0">
              <a:latin typeface="Comic Sans MS" pitchFamily="66" charset="0"/>
            </a:endParaRPr>
          </a:p>
        </p:txBody>
      </p:sp>
      <p:cxnSp>
        <p:nvCxnSpPr>
          <p:cNvPr id="46" name="Connecteur droit 45"/>
          <p:cNvCxnSpPr/>
          <p:nvPr/>
        </p:nvCxnSpPr>
        <p:spPr>
          <a:xfrm>
            <a:off x="2743200" y="14478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2286000" y="1905000"/>
            <a:ext cx="1447800" cy="369332"/>
          </a:xfrm>
          <a:prstGeom prst="rect">
            <a:avLst/>
          </a:prstGeom>
          <a:noFill/>
        </p:spPr>
        <p:txBody>
          <a:bodyPr wrap="square" rtlCol="0">
            <a:spAutoFit/>
          </a:bodyPr>
          <a:lstStyle/>
          <a:p>
            <a:pPr algn="ctr"/>
            <a:r>
              <a:rPr lang="fr-FR" dirty="0" smtClean="0">
                <a:latin typeface="Comic Sans MS" pitchFamily="66" charset="0"/>
              </a:rPr>
              <a:t>mariage</a:t>
            </a:r>
            <a:endParaRPr lang="fr-FR" dirty="0">
              <a:latin typeface="Comic Sans MS" pitchFamily="66" charset="0"/>
            </a:endParaRPr>
          </a:p>
        </p:txBody>
      </p:sp>
      <p:cxnSp>
        <p:nvCxnSpPr>
          <p:cNvPr id="48" name="Connecteur droit 47"/>
          <p:cNvCxnSpPr/>
          <p:nvPr/>
        </p:nvCxnSpPr>
        <p:spPr>
          <a:xfrm flipH="1">
            <a:off x="5181600" y="3886200"/>
            <a:ext cx="3840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4495800" y="5029200"/>
            <a:ext cx="1447800" cy="369332"/>
          </a:xfrm>
          <a:prstGeom prst="rect">
            <a:avLst/>
          </a:prstGeom>
          <a:noFill/>
        </p:spPr>
        <p:txBody>
          <a:bodyPr wrap="square" rtlCol="0">
            <a:spAutoFit/>
          </a:bodyPr>
          <a:lstStyle/>
          <a:p>
            <a:pPr algn="ctr"/>
            <a:r>
              <a:rPr lang="fr-FR" dirty="0" smtClean="0">
                <a:latin typeface="Comic Sans MS" pitchFamily="66" charset="0"/>
              </a:rPr>
              <a:t>François II</a:t>
            </a:r>
            <a:endParaRPr lang="fr-FR" dirty="0">
              <a:latin typeface="Comic Sans MS" pitchFamily="66" charset="0"/>
            </a:endParaRPr>
          </a:p>
        </p:txBody>
      </p:sp>
      <p:sp>
        <p:nvSpPr>
          <p:cNvPr id="51" name="ZoneTexte 50"/>
          <p:cNvSpPr txBox="1"/>
          <p:nvPr/>
        </p:nvSpPr>
        <p:spPr>
          <a:xfrm>
            <a:off x="8305800" y="1109246"/>
            <a:ext cx="762000" cy="338554"/>
          </a:xfrm>
          <a:prstGeom prst="rect">
            <a:avLst/>
          </a:prstGeom>
          <a:noFill/>
        </p:spPr>
        <p:txBody>
          <a:bodyPr wrap="square" rtlCol="0">
            <a:spAutoFit/>
          </a:bodyPr>
          <a:lstStyle/>
          <a:p>
            <a:pPr algn="ctr"/>
            <a:r>
              <a:rPr lang="fr-FR" sz="1600" dirty="0" smtClean="0">
                <a:latin typeface="Comic Sans MS" pitchFamily="66" charset="0"/>
              </a:rPr>
              <a:t>1589</a:t>
            </a:r>
            <a:endParaRPr lang="fr-FR" sz="1600" dirty="0">
              <a:latin typeface="Comic Sans MS" pitchFamily="66" charset="0"/>
            </a:endParaRPr>
          </a:p>
        </p:txBody>
      </p:sp>
      <p:cxnSp>
        <p:nvCxnSpPr>
          <p:cNvPr id="52" name="Connecteur droit 51"/>
          <p:cNvCxnSpPr/>
          <p:nvPr/>
        </p:nvCxnSpPr>
        <p:spPr>
          <a:xfrm>
            <a:off x="8686800" y="1447800"/>
            <a:ext cx="0" cy="381000"/>
          </a:xfrm>
          <a:prstGeom prst="line">
            <a:avLst/>
          </a:prstGeom>
        </p:spPr>
        <p:style>
          <a:lnRef idx="1">
            <a:schemeClr val="accent1"/>
          </a:lnRef>
          <a:fillRef idx="0">
            <a:schemeClr val="accent1"/>
          </a:fillRef>
          <a:effectRef idx="0">
            <a:schemeClr val="accent1"/>
          </a:effectRef>
          <a:fontRef idx="minor">
            <a:schemeClr val="tx1"/>
          </a:fontRef>
        </p:style>
      </p:cxnSp>
      <p:pic>
        <p:nvPicPr>
          <p:cNvPr id="68609" name="Picture 1"/>
          <p:cNvPicPr>
            <a:picLocks noChangeAspect="1" noChangeArrowheads="1"/>
          </p:cNvPicPr>
          <p:nvPr/>
        </p:nvPicPr>
        <p:blipFill>
          <a:blip r:embed="rId4" cstate="print"/>
          <a:srcRect/>
          <a:stretch>
            <a:fillRect/>
          </a:stretch>
        </p:blipFill>
        <p:spPr bwMode="auto">
          <a:xfrm>
            <a:off x="8458200" y="1905000"/>
            <a:ext cx="384175" cy="501650"/>
          </a:xfrm>
          <a:prstGeom prst="rect">
            <a:avLst/>
          </a:prstGeom>
          <a:noFill/>
          <a:ln w="9525">
            <a:noFill/>
            <a:miter lim="800000"/>
            <a:headEnd/>
            <a:tailEnd/>
          </a:ln>
        </p:spPr>
      </p:pic>
      <p:sp>
        <p:nvSpPr>
          <p:cNvPr id="55" name="ZoneTexte 54"/>
          <p:cNvSpPr txBox="1"/>
          <p:nvPr/>
        </p:nvSpPr>
        <p:spPr>
          <a:xfrm>
            <a:off x="5791200" y="5334000"/>
            <a:ext cx="1981200" cy="769441"/>
          </a:xfrm>
          <a:prstGeom prst="rect">
            <a:avLst/>
          </a:prstGeom>
          <a:noFill/>
          <a:ln>
            <a:solidFill>
              <a:schemeClr val="accent1"/>
            </a:solidFill>
          </a:ln>
        </p:spPr>
        <p:txBody>
          <a:bodyPr wrap="square" rtlCol="0">
            <a:spAutoFit/>
          </a:bodyPr>
          <a:lstStyle/>
          <a:p>
            <a:pPr algn="ctr"/>
            <a:r>
              <a:rPr lang="fr-FR" sz="1600" dirty="0" smtClean="0">
                <a:latin typeface="Comic Sans MS" pitchFamily="66" charset="0"/>
              </a:rPr>
              <a:t>1572</a:t>
            </a:r>
          </a:p>
          <a:p>
            <a:pPr algn="ctr"/>
            <a:r>
              <a:rPr lang="fr-FR" sz="1400" dirty="0" smtClean="0">
                <a:latin typeface="Comic Sans MS" pitchFamily="66" charset="0"/>
              </a:rPr>
              <a:t>Massacre de la Saint-Barthélemy</a:t>
            </a:r>
            <a:endParaRPr lang="fr-FR" sz="1400" dirty="0">
              <a:latin typeface="Comic Sans MS" pitchFamily="66" charset="0"/>
            </a:endParaRPr>
          </a:p>
        </p:txBody>
      </p:sp>
      <p:cxnSp>
        <p:nvCxnSpPr>
          <p:cNvPr id="56" name="Connecteur droit 55"/>
          <p:cNvCxnSpPr/>
          <p:nvPr/>
        </p:nvCxnSpPr>
        <p:spPr>
          <a:xfrm>
            <a:off x="6781800" y="4038600"/>
            <a:ext cx="0" cy="1295400"/>
          </a:xfrm>
          <a:prstGeom prst="line">
            <a:avLst/>
          </a:prstGeom>
        </p:spPr>
        <p:style>
          <a:lnRef idx="1">
            <a:schemeClr val="accent1"/>
          </a:lnRef>
          <a:fillRef idx="0">
            <a:schemeClr val="accent1"/>
          </a:fillRef>
          <a:effectRef idx="0">
            <a:schemeClr val="accent1"/>
          </a:effectRef>
          <a:fontRef idx="minor">
            <a:schemeClr val="tx1"/>
          </a:fontRef>
        </p:style>
      </p:cxnSp>
      <p:pic>
        <p:nvPicPr>
          <p:cNvPr id="60" name="Picture 1"/>
          <p:cNvPicPr>
            <a:picLocks noChangeAspect="1" noChangeArrowheads="1"/>
          </p:cNvPicPr>
          <p:nvPr/>
        </p:nvPicPr>
        <p:blipFill>
          <a:blip r:embed="rId5" cstate="print"/>
          <a:srcRect r="1634" b="1840"/>
          <a:stretch>
            <a:fillRect/>
          </a:stretch>
        </p:blipFill>
        <p:spPr bwMode="auto">
          <a:xfrm>
            <a:off x="6324600" y="6096000"/>
            <a:ext cx="1066800" cy="633742"/>
          </a:xfrm>
          <a:prstGeom prst="rect">
            <a:avLst/>
          </a:prstGeom>
          <a:noFill/>
          <a:ln w="9525">
            <a:noFill/>
            <a:miter lim="800000"/>
            <a:headEnd/>
            <a:tailEnd/>
          </a:ln>
        </p:spPr>
      </p:pic>
      <p:sp>
        <p:nvSpPr>
          <p:cNvPr id="62" name="ZoneTexte 61"/>
          <p:cNvSpPr txBox="1"/>
          <p:nvPr/>
        </p:nvSpPr>
        <p:spPr>
          <a:xfrm>
            <a:off x="9601200" y="4763869"/>
            <a:ext cx="1447800" cy="646331"/>
          </a:xfrm>
          <a:prstGeom prst="rect">
            <a:avLst/>
          </a:prstGeom>
          <a:noFill/>
          <a:ln>
            <a:solidFill>
              <a:schemeClr val="accent1"/>
            </a:solidFill>
          </a:ln>
        </p:spPr>
        <p:txBody>
          <a:bodyPr wrap="square" rtlCol="0">
            <a:spAutoFit/>
          </a:bodyPr>
          <a:lstStyle/>
          <a:p>
            <a:pPr algn="ctr"/>
            <a:r>
              <a:rPr lang="fr-FR" dirty="0" smtClean="0">
                <a:latin typeface="Comic Sans MS" pitchFamily="66" charset="0"/>
              </a:rPr>
              <a:t>Edit de Nantes</a:t>
            </a:r>
            <a:endParaRPr lang="fr-FR" dirty="0">
              <a:latin typeface="Comic Sans MS" pitchFamily="66" charset="0"/>
            </a:endParaRPr>
          </a:p>
        </p:txBody>
      </p:sp>
      <p:pic>
        <p:nvPicPr>
          <p:cNvPr id="68610" name="Picture 2"/>
          <p:cNvPicPr>
            <a:picLocks noChangeAspect="1" noChangeArrowheads="1"/>
          </p:cNvPicPr>
          <p:nvPr/>
        </p:nvPicPr>
        <p:blipFill>
          <a:blip r:embed="rId6" cstate="print"/>
          <a:srcRect/>
          <a:stretch>
            <a:fillRect/>
          </a:stretch>
        </p:blipFill>
        <p:spPr bwMode="auto">
          <a:xfrm>
            <a:off x="10058400" y="5381625"/>
            <a:ext cx="490537" cy="790575"/>
          </a:xfrm>
          <a:prstGeom prst="rect">
            <a:avLst/>
          </a:prstGeom>
          <a:noFill/>
          <a:ln w="9525">
            <a:noFill/>
            <a:miter lim="800000"/>
            <a:headEnd/>
            <a:tailEnd/>
          </a:ln>
        </p:spPr>
      </p:pic>
      <p:sp>
        <p:nvSpPr>
          <p:cNvPr id="58" name="Rectangle 12"/>
          <p:cNvSpPr>
            <a:spLocks noChangeArrowheads="1"/>
          </p:cNvSpPr>
          <p:nvPr/>
        </p:nvSpPr>
        <p:spPr bwMode="auto">
          <a:xfrm>
            <a:off x="8763000" y="3390956"/>
            <a:ext cx="1752600" cy="647644"/>
          </a:xfrm>
          <a:prstGeom prst="rect">
            <a:avLst/>
          </a:prstGeom>
          <a:solidFill>
            <a:schemeClr val="accent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9" name="ZoneTexte 58"/>
          <p:cNvSpPr txBox="1"/>
          <p:nvPr/>
        </p:nvSpPr>
        <p:spPr>
          <a:xfrm>
            <a:off x="8915400" y="3505200"/>
            <a:ext cx="1447800" cy="369332"/>
          </a:xfrm>
          <a:prstGeom prst="rect">
            <a:avLst/>
          </a:prstGeom>
          <a:noFill/>
        </p:spPr>
        <p:txBody>
          <a:bodyPr wrap="square" rtlCol="0">
            <a:spAutoFit/>
          </a:bodyPr>
          <a:lstStyle/>
          <a:p>
            <a:pPr algn="ctr"/>
            <a:r>
              <a:rPr lang="fr-FR" dirty="0" smtClean="0">
                <a:latin typeface="Comic Sans MS" pitchFamily="66" charset="0"/>
              </a:rPr>
              <a:t>Henri IV</a:t>
            </a:r>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5800" y="46037"/>
            <a:ext cx="2133600" cy="1325563"/>
          </a:xfrm>
        </p:spPr>
        <p:txBody>
          <a:bodyPr/>
          <a:lstStyle/>
          <a:p>
            <a:r>
              <a:rPr lang="fr-FR" u="sng" dirty="0" smtClean="0">
                <a:solidFill>
                  <a:schemeClr val="accent2">
                    <a:lumMod val="75000"/>
                  </a:schemeClr>
                </a:solidFill>
                <a:latin typeface="Old English Text MT" pitchFamily="66" charset="0"/>
              </a:rPr>
              <a:t>Lexique</a:t>
            </a:r>
            <a:endParaRPr lang="fr-FR" u="sng" dirty="0">
              <a:solidFill>
                <a:schemeClr val="accent2">
                  <a:lumMod val="75000"/>
                </a:schemeClr>
              </a:solidFill>
              <a:latin typeface="Old English Text MT" pitchFamily="66" charset="0"/>
            </a:endParaRPr>
          </a:p>
        </p:txBody>
      </p:sp>
      <p:pic>
        <p:nvPicPr>
          <p:cNvPr id="5123" name="Picture 3"/>
          <p:cNvPicPr>
            <a:picLocks noChangeAspect="1" noChangeArrowheads="1"/>
          </p:cNvPicPr>
          <p:nvPr/>
        </p:nvPicPr>
        <p:blipFill>
          <a:blip r:embed="rId2" cstate="print"/>
          <a:srcRect/>
          <a:stretch>
            <a:fillRect/>
          </a:stretch>
        </p:blipFill>
        <p:spPr bwMode="auto">
          <a:xfrm>
            <a:off x="9582150" y="0"/>
            <a:ext cx="2609850" cy="2060408"/>
          </a:xfrm>
          <a:prstGeom prst="rect">
            <a:avLst/>
          </a:prstGeom>
          <a:noFill/>
          <a:ln w="9525">
            <a:noFill/>
            <a:miter lim="800000"/>
            <a:headEnd/>
            <a:tailEnd/>
          </a:ln>
        </p:spPr>
      </p:pic>
      <p:sp>
        <p:nvSpPr>
          <p:cNvPr id="6" name="ZoneTexte 5"/>
          <p:cNvSpPr txBox="1"/>
          <p:nvPr/>
        </p:nvSpPr>
        <p:spPr>
          <a:xfrm>
            <a:off x="304800" y="1295400"/>
            <a:ext cx="9372600" cy="892552"/>
          </a:xfrm>
          <a:prstGeom prst="rect">
            <a:avLst/>
          </a:prstGeom>
          <a:solidFill>
            <a:schemeClr val="bg1"/>
          </a:solidFill>
          <a:ln>
            <a:solidFill>
              <a:srgbClr val="0070C0"/>
            </a:solidFill>
          </a:ln>
        </p:spPr>
        <p:txBody>
          <a:bodyPr wrap="square" rtlCol="0">
            <a:spAutoFit/>
          </a:bodyPr>
          <a:lstStyle/>
          <a:p>
            <a:r>
              <a:rPr lang="fr-FR" sz="2600" u="sng" dirty="0" smtClean="0">
                <a:solidFill>
                  <a:schemeClr val="tx1">
                    <a:lumMod val="95000"/>
                    <a:lumOff val="5000"/>
                  </a:schemeClr>
                </a:solidFill>
              </a:rPr>
              <a:t>Régence :</a:t>
            </a:r>
            <a:r>
              <a:rPr lang="fr-FR" sz="2600" dirty="0" smtClean="0">
                <a:solidFill>
                  <a:schemeClr val="tx1">
                    <a:lumMod val="95000"/>
                    <a:lumOff val="5000"/>
                  </a:schemeClr>
                </a:solidFill>
              </a:rPr>
              <a:t> pouvoir assuré provisoirement par une autre personne en l’absence du roi ou parce qu’il est trop jeune.</a:t>
            </a:r>
            <a:endParaRPr lang="fr-FR" sz="2600" dirty="0">
              <a:solidFill>
                <a:schemeClr val="tx1">
                  <a:lumMod val="95000"/>
                  <a:lumOff val="5000"/>
                </a:schemeClr>
              </a:solidFill>
            </a:endParaRPr>
          </a:p>
        </p:txBody>
      </p:sp>
      <p:sp>
        <p:nvSpPr>
          <p:cNvPr id="8" name="ZoneTexte 7"/>
          <p:cNvSpPr txBox="1"/>
          <p:nvPr/>
        </p:nvSpPr>
        <p:spPr>
          <a:xfrm>
            <a:off x="304800" y="4536757"/>
            <a:ext cx="11201400" cy="492443"/>
          </a:xfrm>
          <a:prstGeom prst="rect">
            <a:avLst/>
          </a:prstGeom>
          <a:solidFill>
            <a:schemeClr val="bg1"/>
          </a:solidFill>
          <a:ln>
            <a:solidFill>
              <a:srgbClr val="0070C0"/>
            </a:solidFill>
          </a:ln>
        </p:spPr>
        <p:txBody>
          <a:bodyPr wrap="square" rtlCol="0">
            <a:spAutoFit/>
          </a:bodyPr>
          <a:lstStyle/>
          <a:p>
            <a:r>
              <a:rPr lang="fr-FR" sz="2600" u="sng" dirty="0" smtClean="0">
                <a:solidFill>
                  <a:schemeClr val="tx1">
                    <a:lumMod val="95000"/>
                    <a:lumOff val="5000"/>
                  </a:schemeClr>
                </a:solidFill>
              </a:rPr>
              <a:t>Protestants :</a:t>
            </a:r>
            <a:r>
              <a:rPr lang="fr-FR" sz="2600" dirty="0" smtClean="0">
                <a:solidFill>
                  <a:schemeClr val="tx1">
                    <a:lumMod val="95000"/>
                    <a:lumOff val="5000"/>
                  </a:schemeClr>
                </a:solidFill>
              </a:rPr>
              <a:t> chrétiens qui ne reconnaissent pas l’autorité du Pape à Rome.</a:t>
            </a:r>
          </a:p>
        </p:txBody>
      </p:sp>
      <p:sp>
        <p:nvSpPr>
          <p:cNvPr id="10" name="ZoneTexte 9"/>
          <p:cNvSpPr txBox="1"/>
          <p:nvPr/>
        </p:nvSpPr>
        <p:spPr>
          <a:xfrm>
            <a:off x="304800" y="2460248"/>
            <a:ext cx="11125200" cy="892552"/>
          </a:xfrm>
          <a:prstGeom prst="rect">
            <a:avLst/>
          </a:prstGeom>
          <a:solidFill>
            <a:schemeClr val="bg1"/>
          </a:solidFill>
          <a:ln>
            <a:solidFill>
              <a:srgbClr val="0070C0"/>
            </a:solidFill>
          </a:ln>
        </p:spPr>
        <p:txBody>
          <a:bodyPr wrap="square" rtlCol="0">
            <a:spAutoFit/>
          </a:bodyPr>
          <a:lstStyle/>
          <a:p>
            <a:r>
              <a:rPr lang="fr-FR" sz="2600" u="sng" dirty="0" smtClean="0">
                <a:solidFill>
                  <a:schemeClr val="tx1">
                    <a:lumMod val="95000"/>
                    <a:lumOff val="5000"/>
                  </a:schemeClr>
                </a:solidFill>
              </a:rPr>
              <a:t>Guerres de religion :</a:t>
            </a:r>
            <a:r>
              <a:rPr lang="fr-FR" sz="2600" dirty="0" smtClean="0">
                <a:solidFill>
                  <a:schemeClr val="tx1">
                    <a:lumMod val="95000"/>
                    <a:lumOff val="5000"/>
                  </a:schemeClr>
                </a:solidFill>
              </a:rPr>
              <a:t> guerres qui ont opposé catholiques et protestants dans la France du XVI</a:t>
            </a:r>
            <a:r>
              <a:rPr lang="fr-FR" sz="2600" baseline="30000" dirty="0" smtClean="0">
                <a:solidFill>
                  <a:schemeClr val="tx1">
                    <a:lumMod val="95000"/>
                    <a:lumOff val="5000"/>
                  </a:schemeClr>
                </a:solidFill>
              </a:rPr>
              <a:t>e</a:t>
            </a:r>
            <a:r>
              <a:rPr lang="fr-FR" sz="2600" dirty="0" smtClean="0">
                <a:solidFill>
                  <a:schemeClr val="tx1">
                    <a:lumMod val="95000"/>
                    <a:lumOff val="5000"/>
                  </a:schemeClr>
                </a:solidFill>
              </a:rPr>
              <a:t> siècle.</a:t>
            </a:r>
            <a:endParaRPr lang="fr-FR" sz="2600" u="sng" dirty="0">
              <a:solidFill>
                <a:schemeClr val="tx1">
                  <a:lumMod val="95000"/>
                  <a:lumOff val="5000"/>
                </a:schemeClr>
              </a:solidFill>
            </a:endParaRPr>
          </a:p>
        </p:txBody>
      </p:sp>
      <p:sp>
        <p:nvSpPr>
          <p:cNvPr id="11" name="ZoneTexte 10"/>
          <p:cNvSpPr txBox="1"/>
          <p:nvPr/>
        </p:nvSpPr>
        <p:spPr>
          <a:xfrm>
            <a:off x="304800" y="3622357"/>
            <a:ext cx="10134600" cy="492443"/>
          </a:xfrm>
          <a:prstGeom prst="rect">
            <a:avLst/>
          </a:prstGeom>
          <a:solidFill>
            <a:schemeClr val="bg1"/>
          </a:solidFill>
          <a:ln>
            <a:solidFill>
              <a:srgbClr val="0070C0"/>
            </a:solidFill>
          </a:ln>
        </p:spPr>
        <p:txBody>
          <a:bodyPr wrap="square" rtlCol="0">
            <a:spAutoFit/>
          </a:bodyPr>
          <a:lstStyle/>
          <a:p>
            <a:r>
              <a:rPr lang="fr-FR" sz="2600" u="sng" dirty="0" smtClean="0">
                <a:solidFill>
                  <a:schemeClr val="tx1">
                    <a:lumMod val="95000"/>
                    <a:lumOff val="5000"/>
                  </a:schemeClr>
                </a:solidFill>
              </a:rPr>
              <a:t>Catholiques :</a:t>
            </a:r>
            <a:r>
              <a:rPr lang="fr-FR" sz="2600" dirty="0" smtClean="0">
                <a:solidFill>
                  <a:schemeClr val="tx1">
                    <a:lumMod val="95000"/>
                    <a:lumOff val="5000"/>
                  </a:schemeClr>
                </a:solidFill>
              </a:rPr>
              <a:t> chrétiens qui reconnaissent l’autorité du Pape à Rome. </a:t>
            </a:r>
          </a:p>
        </p:txBody>
      </p:sp>
      <p:sp>
        <p:nvSpPr>
          <p:cNvPr id="12" name="ZoneTexte 11"/>
          <p:cNvSpPr txBox="1"/>
          <p:nvPr/>
        </p:nvSpPr>
        <p:spPr>
          <a:xfrm>
            <a:off x="304800" y="5374957"/>
            <a:ext cx="11430000" cy="492443"/>
          </a:xfrm>
          <a:prstGeom prst="rect">
            <a:avLst/>
          </a:prstGeom>
          <a:solidFill>
            <a:schemeClr val="bg1"/>
          </a:solidFill>
          <a:ln>
            <a:solidFill>
              <a:srgbClr val="0070C0"/>
            </a:solidFill>
          </a:ln>
        </p:spPr>
        <p:txBody>
          <a:bodyPr wrap="square" rtlCol="0">
            <a:spAutoFit/>
          </a:bodyPr>
          <a:lstStyle/>
          <a:p>
            <a:r>
              <a:rPr lang="fr-FR" sz="2600" u="sng" dirty="0" smtClean="0">
                <a:solidFill>
                  <a:schemeClr val="tx1">
                    <a:lumMod val="95000"/>
                    <a:lumOff val="5000"/>
                  </a:schemeClr>
                </a:solidFill>
              </a:rPr>
              <a:t>Edit :</a:t>
            </a:r>
            <a:r>
              <a:rPr lang="fr-FR" sz="2600" dirty="0" smtClean="0">
                <a:solidFill>
                  <a:schemeClr val="tx1">
                    <a:lumMod val="95000"/>
                    <a:lumOff val="5000"/>
                  </a:schemeClr>
                </a:solidFill>
              </a:rPr>
              <a:t> loi décidée par le roi et ses conseillers.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p:cNvSpPr>
            <a:spLocks noGrp="1"/>
          </p:cNvSpPr>
          <p:nvPr>
            <p:ph type="title"/>
          </p:nvPr>
        </p:nvSpPr>
        <p:spPr>
          <a:xfrm>
            <a:off x="685800" y="46037"/>
            <a:ext cx="3962400" cy="639763"/>
          </a:xfrm>
        </p:spPr>
        <p:txBody>
          <a:bodyPr>
            <a:normAutofit fontScale="90000"/>
          </a:bodyPr>
          <a:lstStyle/>
          <a:p>
            <a:r>
              <a:rPr lang="fr-FR" u="sng" dirty="0" smtClean="0">
                <a:solidFill>
                  <a:schemeClr val="accent2">
                    <a:lumMod val="75000"/>
                  </a:schemeClr>
                </a:solidFill>
                <a:latin typeface="Old English Text MT" pitchFamily="66" charset="0"/>
              </a:rPr>
              <a:t>Pour résumer…</a:t>
            </a:r>
            <a:endParaRPr lang="fr-FR" u="sng" dirty="0">
              <a:solidFill>
                <a:schemeClr val="accent2">
                  <a:lumMod val="75000"/>
                </a:schemeClr>
              </a:solidFill>
              <a:latin typeface="Old English Text MT" pitchFamily="66" charset="0"/>
            </a:endParaRPr>
          </a:p>
        </p:txBody>
      </p:sp>
      <p:sp>
        <p:nvSpPr>
          <p:cNvPr id="7" name="ZoneTexte 6"/>
          <p:cNvSpPr txBox="1"/>
          <p:nvPr/>
        </p:nvSpPr>
        <p:spPr>
          <a:xfrm>
            <a:off x="304800" y="1263908"/>
            <a:ext cx="11734800" cy="4832092"/>
          </a:xfrm>
          <a:prstGeom prst="rect">
            <a:avLst/>
          </a:prstGeom>
          <a:noFill/>
        </p:spPr>
        <p:txBody>
          <a:bodyPr wrap="square" rtlCol="0">
            <a:spAutoFit/>
          </a:bodyPr>
          <a:lstStyle/>
          <a:p>
            <a:r>
              <a:rPr lang="fr-FR" sz="2200" dirty="0" smtClean="0"/>
              <a:t>Née en                         en Italie, Catherine de Médicis devient reine de France en                             lorsque son mari Henri II monte sur le trône. Elle aura 10 enfants avec lui, dont 3 deviendront rois.</a:t>
            </a:r>
          </a:p>
          <a:p>
            <a:endParaRPr lang="fr-FR" sz="2200" dirty="0" smtClean="0"/>
          </a:p>
          <a:p>
            <a:r>
              <a:rPr lang="fr-FR" sz="2200" dirty="0" smtClean="0"/>
              <a:t>Reine,                               , puis enfin reine-mère, elle gouvernera directement ou indirectement le royaume de France pendant plus de 40 ans. </a:t>
            </a:r>
          </a:p>
          <a:p>
            <a:endParaRPr lang="fr-FR" sz="2200" dirty="0" smtClean="0"/>
          </a:p>
          <a:p>
            <a:r>
              <a:rPr lang="fr-FR" sz="2200" dirty="0" smtClean="0"/>
              <a:t>Durant toutes ces années, elle tentera d’apaiser les guerres de religion mais n’y parviendra pas, comme le montre le massacre de la                                    en août                       (son rôle dans ce massacre n’est d’ailleurs toujours pas éclairci). </a:t>
            </a:r>
          </a:p>
          <a:p>
            <a:endParaRPr lang="fr-FR" sz="2200" dirty="0" smtClean="0"/>
          </a:p>
          <a:p>
            <a:r>
              <a:rPr lang="fr-FR" sz="2200" dirty="0" smtClean="0"/>
              <a:t>Elle cherchera également à consolider et renforcer le pouvoir royal et le royaume par des alliances.</a:t>
            </a:r>
          </a:p>
          <a:p>
            <a:endParaRPr lang="fr-FR" sz="2200" dirty="0" smtClean="0"/>
          </a:p>
          <a:p>
            <a:r>
              <a:rPr lang="fr-FR" sz="2200" dirty="0" smtClean="0"/>
              <a:t>Catherine de Médicis fait partie des femmes d’Etat de notre histoire nationale, en ayant gouverné ou étant associée au gouvernement dans des moments très difficiles.</a:t>
            </a:r>
            <a:endParaRPr lang="fr-FR" sz="2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Comic Sans MS" pitchFamily="66" charset="0"/>
              </a:rPr>
              <a:t>AS-TU BIEN RETENU ?</a:t>
            </a:r>
            <a:endParaRPr lang="fr-FR" dirty="0">
              <a:latin typeface="Comic Sans MS" pitchFamily="66" charset="0"/>
            </a:endParaRPr>
          </a:p>
        </p:txBody>
      </p:sp>
      <p:pic>
        <p:nvPicPr>
          <p:cNvPr id="3" name="Picture 2" descr="C:\Users\famille Emier\Desktop\dossier Alex\Inspection\Sans titre 1.bmp"/>
          <p:cNvPicPr>
            <a:picLocks noChangeAspect="1" noChangeArrowheads="1"/>
          </p:cNvPicPr>
          <p:nvPr/>
        </p:nvPicPr>
        <p:blipFill>
          <a:blip r:embed="rId2" cstate="print"/>
          <a:srcRect/>
          <a:stretch>
            <a:fillRect/>
          </a:stretch>
        </p:blipFill>
        <p:spPr bwMode="auto">
          <a:xfrm>
            <a:off x="4343400" y="1905000"/>
            <a:ext cx="3201145" cy="424930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famille Emier\AppData\Local\Microsoft\Windows\Temporary Internet Files\Content.IE5\D9O58SG7\parchemin[1].gif"/>
          <p:cNvPicPr>
            <a:picLocks noChangeAspect="1" noChangeArrowheads="1"/>
          </p:cNvPicPr>
          <p:nvPr/>
        </p:nvPicPr>
        <p:blipFill>
          <a:blip r:embed="rId3" cstate="print"/>
          <a:srcRect/>
          <a:stretch>
            <a:fillRect/>
          </a:stretch>
        </p:blipFill>
        <p:spPr bwMode="auto">
          <a:xfrm rot="16200000">
            <a:off x="2964803" y="-2292998"/>
            <a:ext cx="6414795" cy="11430000"/>
          </a:xfrm>
          <a:prstGeom prst="rect">
            <a:avLst/>
          </a:prstGeom>
          <a:noFill/>
        </p:spPr>
      </p:pic>
      <p:sp>
        <p:nvSpPr>
          <p:cNvPr id="2" name="Titre 1">
            <a:extLst>
              <a:ext uri="{FF2B5EF4-FFF2-40B4-BE49-F238E27FC236}">
                <a16:creationId xmlns:a16="http://schemas.microsoft.com/office/drawing/2014/main" id="{6C999B49-E57C-A246-ADE7-29BFE76BA6ED}"/>
              </a:ext>
            </a:extLst>
          </p:cNvPr>
          <p:cNvSpPr>
            <a:spLocks noGrp="1"/>
          </p:cNvSpPr>
          <p:nvPr>
            <p:ph type="ctrTitle"/>
          </p:nvPr>
        </p:nvSpPr>
        <p:spPr>
          <a:xfrm>
            <a:off x="1524000" y="1422400"/>
            <a:ext cx="9144000" cy="2387600"/>
          </a:xfrm>
        </p:spPr>
        <p:txBody>
          <a:bodyPr>
            <a:normAutofit fontScale="90000"/>
          </a:bodyPr>
          <a:lstStyle/>
          <a:p>
            <a:r>
              <a:rPr lang="fr-FR" sz="10700" dirty="0">
                <a:latin typeface="Old English Text MT" pitchFamily="66" charset="0"/>
              </a:rPr>
              <a:t>Histoire</a:t>
            </a:r>
            <a:r>
              <a:rPr lang="fr-FR" sz="8000" dirty="0">
                <a:latin typeface="Old English Text MT" pitchFamily="66" charset="0"/>
              </a:rPr>
              <a:t/>
            </a:r>
            <a:br>
              <a:rPr lang="fr-FR" sz="8000" dirty="0">
                <a:latin typeface="Old English Text MT" pitchFamily="66" charset="0"/>
              </a:rPr>
            </a:br>
            <a:r>
              <a:rPr lang="fr-FR" sz="8000" dirty="0" smtClean="0">
                <a:latin typeface="Old English Text MT" pitchFamily="66" charset="0"/>
              </a:rPr>
              <a:t>CM1</a:t>
            </a:r>
            <a:endParaRPr lang="fr-FR" sz="8000" dirty="0">
              <a:latin typeface="Old English Text MT" pitchFamily="66" charset="0"/>
            </a:endParaRPr>
          </a:p>
        </p:txBody>
      </p:sp>
      <p:sp>
        <p:nvSpPr>
          <p:cNvPr id="3" name="Sous-titre 2">
            <a:extLst>
              <a:ext uri="{FF2B5EF4-FFF2-40B4-BE49-F238E27FC236}">
                <a16:creationId xmlns:a16="http://schemas.microsoft.com/office/drawing/2014/main" id="{683518CA-9E1B-5943-BDAE-F2032CD1D695}"/>
              </a:ext>
            </a:extLst>
          </p:cNvPr>
          <p:cNvSpPr>
            <a:spLocks noGrp="1"/>
          </p:cNvSpPr>
          <p:nvPr>
            <p:ph type="subTitle" idx="1"/>
          </p:nvPr>
        </p:nvSpPr>
        <p:spPr>
          <a:xfrm>
            <a:off x="1600200" y="3810000"/>
            <a:ext cx="9144000" cy="588962"/>
          </a:xfrm>
        </p:spPr>
        <p:txBody>
          <a:bodyPr>
            <a:noAutofit/>
          </a:bodyPr>
          <a:lstStyle/>
          <a:p>
            <a:r>
              <a:rPr lang="fr-FR" sz="6600" dirty="0" smtClean="0">
                <a:latin typeface="Edwardian Script ITC" pitchFamily="66" charset="0"/>
              </a:rPr>
              <a:t>Catherine de Médicis</a:t>
            </a:r>
            <a:endParaRPr lang="fr-FR" sz="6600" dirty="0">
              <a:latin typeface="Edwardian Script ITC" pitchFamily="66" charset="0"/>
            </a:endParaRPr>
          </a:p>
        </p:txBody>
      </p:sp>
    </p:spTree>
    <p:extLst>
      <p:ext uri="{BB962C8B-B14F-4D97-AF65-F5344CB8AC3E}">
        <p14:creationId xmlns:p14="http://schemas.microsoft.com/office/powerpoint/2010/main" val="1257301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3352800" y="5181601"/>
            <a:ext cx="2286000" cy="492443"/>
          </a:xfrm>
          <a:prstGeom prst="rect">
            <a:avLst/>
          </a:prstGeom>
          <a:solidFill>
            <a:srgbClr val="00B0F0"/>
          </a:solidFill>
          <a:ln>
            <a:solidFill>
              <a:srgbClr val="0070C0"/>
            </a:solidFill>
          </a:ln>
        </p:spPr>
        <p:txBody>
          <a:bodyPr wrap="square" rtlCol="0">
            <a:spAutoFit/>
          </a:bodyPr>
          <a:lstStyle/>
          <a:p>
            <a:pPr algn="ctr"/>
            <a:r>
              <a:rPr lang="fr-FR" sz="2600" dirty="0" smtClean="0">
                <a:solidFill>
                  <a:schemeClr val="tx1">
                    <a:lumMod val="95000"/>
                    <a:lumOff val="5000"/>
                  </a:schemeClr>
                </a:solidFill>
              </a:rPr>
              <a:t>Protestants</a:t>
            </a:r>
            <a:endParaRPr lang="fr-FR" sz="2600" dirty="0">
              <a:solidFill>
                <a:schemeClr val="tx1">
                  <a:lumMod val="95000"/>
                  <a:lumOff val="5000"/>
                </a:schemeClr>
              </a:solidFill>
            </a:endParaRPr>
          </a:p>
        </p:txBody>
      </p:sp>
      <p:sp>
        <p:nvSpPr>
          <p:cNvPr id="13" name="ZoneTexte 12"/>
          <p:cNvSpPr txBox="1"/>
          <p:nvPr/>
        </p:nvSpPr>
        <p:spPr>
          <a:xfrm>
            <a:off x="6934200" y="304800"/>
            <a:ext cx="2133600" cy="1569660"/>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400" dirty="0" smtClean="0">
                <a:solidFill>
                  <a:schemeClr val="tx1">
                    <a:lumMod val="95000"/>
                    <a:lumOff val="5000"/>
                  </a:schemeClr>
                </a:solidFill>
              </a:rPr>
              <a:t>Chrétiens ne reconnaissant pas l’autorité du Pape</a:t>
            </a:r>
            <a:endParaRPr lang="fr-FR" sz="2400" dirty="0">
              <a:solidFill>
                <a:schemeClr val="tx1">
                  <a:lumMod val="95000"/>
                  <a:lumOff val="5000"/>
                </a:schemeClr>
              </a:solidFill>
            </a:endParaRPr>
          </a:p>
        </p:txBody>
      </p:sp>
      <p:sp>
        <p:nvSpPr>
          <p:cNvPr id="14" name="ZoneTexte 13"/>
          <p:cNvSpPr txBox="1"/>
          <p:nvPr/>
        </p:nvSpPr>
        <p:spPr>
          <a:xfrm>
            <a:off x="7239000" y="5867400"/>
            <a:ext cx="2819400" cy="492443"/>
          </a:xfrm>
          <a:prstGeom prst="rect">
            <a:avLst/>
          </a:prstGeom>
          <a:solidFill>
            <a:srgbClr val="00B0F0"/>
          </a:solidFill>
          <a:ln>
            <a:solidFill>
              <a:srgbClr val="0070C0"/>
            </a:solidFill>
          </a:ln>
        </p:spPr>
        <p:txBody>
          <a:bodyPr wrap="square" rtlCol="0">
            <a:spAutoFit/>
          </a:bodyPr>
          <a:lstStyle/>
          <a:p>
            <a:pPr algn="ctr"/>
            <a:r>
              <a:rPr lang="fr-FR" sz="2600" dirty="0" smtClean="0">
                <a:solidFill>
                  <a:schemeClr val="tx1">
                    <a:lumMod val="95000"/>
                    <a:lumOff val="5000"/>
                  </a:schemeClr>
                </a:solidFill>
              </a:rPr>
              <a:t>Guerres de religion</a:t>
            </a:r>
            <a:endParaRPr lang="fr-FR" sz="2600" dirty="0">
              <a:solidFill>
                <a:schemeClr val="accent2">
                  <a:lumMod val="75000"/>
                </a:schemeClr>
              </a:solidFill>
            </a:endParaRPr>
          </a:p>
        </p:txBody>
      </p:sp>
      <p:sp>
        <p:nvSpPr>
          <p:cNvPr id="24" name="ZoneTexte 23"/>
          <p:cNvSpPr txBox="1"/>
          <p:nvPr/>
        </p:nvSpPr>
        <p:spPr>
          <a:xfrm>
            <a:off x="9372600" y="304800"/>
            <a:ext cx="2438400" cy="1200329"/>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400" dirty="0" smtClean="0">
                <a:solidFill>
                  <a:schemeClr val="tx1">
                    <a:lumMod val="95000"/>
                    <a:lumOff val="5000"/>
                  </a:schemeClr>
                </a:solidFill>
              </a:rPr>
              <a:t>Loi décidée par le roi et ses conseillers</a:t>
            </a:r>
            <a:endParaRPr lang="fr-FR" sz="2400" dirty="0">
              <a:solidFill>
                <a:schemeClr val="tx1">
                  <a:lumMod val="95000"/>
                  <a:lumOff val="5000"/>
                </a:schemeClr>
              </a:solidFill>
            </a:endParaRPr>
          </a:p>
        </p:txBody>
      </p:sp>
      <p:sp>
        <p:nvSpPr>
          <p:cNvPr id="16" name="ZoneTexte 15"/>
          <p:cNvSpPr txBox="1"/>
          <p:nvPr/>
        </p:nvSpPr>
        <p:spPr>
          <a:xfrm>
            <a:off x="6248400" y="5181600"/>
            <a:ext cx="1905000" cy="492443"/>
          </a:xfrm>
          <a:prstGeom prst="rect">
            <a:avLst/>
          </a:prstGeom>
          <a:solidFill>
            <a:srgbClr val="00B0F0"/>
          </a:solidFill>
          <a:ln>
            <a:solidFill>
              <a:srgbClr val="0070C0"/>
            </a:solidFill>
          </a:ln>
        </p:spPr>
        <p:txBody>
          <a:bodyPr wrap="square" rtlCol="0">
            <a:spAutoFit/>
          </a:bodyPr>
          <a:lstStyle/>
          <a:p>
            <a:pPr algn="ctr"/>
            <a:r>
              <a:rPr lang="fr-FR" sz="2600" dirty="0" smtClean="0">
                <a:solidFill>
                  <a:schemeClr val="tx1">
                    <a:lumMod val="95000"/>
                    <a:lumOff val="5000"/>
                  </a:schemeClr>
                </a:solidFill>
              </a:rPr>
              <a:t>Catholiques</a:t>
            </a:r>
            <a:endParaRPr lang="fr-FR" sz="2600" dirty="0">
              <a:solidFill>
                <a:schemeClr val="tx1">
                  <a:lumMod val="95000"/>
                  <a:lumOff val="5000"/>
                </a:schemeClr>
              </a:solidFill>
            </a:endParaRPr>
          </a:p>
        </p:txBody>
      </p:sp>
      <p:sp>
        <p:nvSpPr>
          <p:cNvPr id="17" name="ZoneTexte 16"/>
          <p:cNvSpPr txBox="1"/>
          <p:nvPr/>
        </p:nvSpPr>
        <p:spPr>
          <a:xfrm>
            <a:off x="2209800" y="5867400"/>
            <a:ext cx="2057400" cy="492443"/>
          </a:xfrm>
          <a:prstGeom prst="rect">
            <a:avLst/>
          </a:prstGeom>
          <a:solidFill>
            <a:srgbClr val="00B0F0"/>
          </a:solidFill>
          <a:ln>
            <a:solidFill>
              <a:srgbClr val="0070C0"/>
            </a:solidFill>
          </a:ln>
        </p:spPr>
        <p:txBody>
          <a:bodyPr wrap="square" rtlCol="0">
            <a:spAutoFit/>
          </a:bodyPr>
          <a:lstStyle/>
          <a:p>
            <a:pPr algn="ctr"/>
            <a:r>
              <a:rPr lang="fr-FR" sz="2600" dirty="0" smtClean="0">
                <a:solidFill>
                  <a:schemeClr val="tx1">
                    <a:lumMod val="95000"/>
                    <a:lumOff val="5000"/>
                  </a:schemeClr>
                </a:solidFill>
              </a:rPr>
              <a:t>La régence</a:t>
            </a:r>
            <a:endParaRPr lang="fr-FR" sz="2600" dirty="0">
              <a:solidFill>
                <a:schemeClr val="accent2">
                  <a:lumMod val="75000"/>
                </a:schemeClr>
              </a:solidFill>
            </a:endParaRPr>
          </a:p>
        </p:txBody>
      </p:sp>
      <p:sp>
        <p:nvSpPr>
          <p:cNvPr id="19" name="ZoneTexte 18"/>
          <p:cNvSpPr txBox="1"/>
          <p:nvPr/>
        </p:nvSpPr>
        <p:spPr>
          <a:xfrm>
            <a:off x="4800600" y="5867400"/>
            <a:ext cx="1981200" cy="492443"/>
          </a:xfrm>
          <a:prstGeom prst="rect">
            <a:avLst/>
          </a:prstGeom>
          <a:solidFill>
            <a:srgbClr val="00B0F0"/>
          </a:solidFill>
          <a:ln>
            <a:solidFill>
              <a:srgbClr val="0070C0"/>
            </a:solidFill>
          </a:ln>
        </p:spPr>
        <p:txBody>
          <a:bodyPr wrap="square" rtlCol="0">
            <a:spAutoFit/>
          </a:bodyPr>
          <a:lstStyle/>
          <a:p>
            <a:pPr algn="ctr"/>
            <a:r>
              <a:rPr lang="fr-FR" sz="2600" dirty="0" smtClean="0">
                <a:solidFill>
                  <a:schemeClr val="tx1">
                    <a:lumMod val="95000"/>
                    <a:lumOff val="5000"/>
                  </a:schemeClr>
                </a:solidFill>
              </a:rPr>
              <a:t>Un édit</a:t>
            </a:r>
            <a:endParaRPr lang="fr-FR" sz="2600" dirty="0">
              <a:solidFill>
                <a:schemeClr val="tx1">
                  <a:lumMod val="95000"/>
                  <a:lumOff val="5000"/>
                </a:schemeClr>
              </a:solidFill>
            </a:endParaRPr>
          </a:p>
        </p:txBody>
      </p:sp>
      <p:sp>
        <p:nvSpPr>
          <p:cNvPr id="20" name="ZoneTexte 19"/>
          <p:cNvSpPr txBox="1"/>
          <p:nvPr/>
        </p:nvSpPr>
        <p:spPr>
          <a:xfrm>
            <a:off x="304800" y="304800"/>
            <a:ext cx="1752600" cy="3046988"/>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400" dirty="0" smtClean="0">
                <a:solidFill>
                  <a:schemeClr val="tx1">
                    <a:lumMod val="95000"/>
                    <a:lumOff val="5000"/>
                  </a:schemeClr>
                </a:solidFill>
              </a:rPr>
              <a:t>Pouvoir assuré par une autre personne en l’absence du roi ou parce qu’il est trop jeune</a:t>
            </a:r>
            <a:endParaRPr lang="fr-FR" sz="2400" dirty="0">
              <a:solidFill>
                <a:schemeClr val="tx1">
                  <a:lumMod val="95000"/>
                  <a:lumOff val="5000"/>
                </a:schemeClr>
              </a:solidFill>
            </a:endParaRPr>
          </a:p>
        </p:txBody>
      </p:sp>
      <p:sp>
        <p:nvSpPr>
          <p:cNvPr id="22" name="ZoneTexte 21"/>
          <p:cNvSpPr txBox="1"/>
          <p:nvPr/>
        </p:nvSpPr>
        <p:spPr>
          <a:xfrm>
            <a:off x="2286000" y="304800"/>
            <a:ext cx="2133600" cy="1569660"/>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400" dirty="0" smtClean="0">
                <a:solidFill>
                  <a:schemeClr val="tx1">
                    <a:lumMod val="95000"/>
                    <a:lumOff val="5000"/>
                  </a:schemeClr>
                </a:solidFill>
              </a:rPr>
              <a:t>Chrétiens reconnaissant l’autorité du Pape</a:t>
            </a:r>
            <a:endParaRPr lang="fr-FR" sz="2400" dirty="0">
              <a:solidFill>
                <a:schemeClr val="tx1">
                  <a:lumMod val="95000"/>
                  <a:lumOff val="5000"/>
                </a:schemeClr>
              </a:solidFill>
            </a:endParaRPr>
          </a:p>
        </p:txBody>
      </p:sp>
      <p:sp>
        <p:nvSpPr>
          <p:cNvPr id="33" name="ZoneTexte 32"/>
          <p:cNvSpPr txBox="1"/>
          <p:nvPr/>
        </p:nvSpPr>
        <p:spPr>
          <a:xfrm>
            <a:off x="4648200" y="304800"/>
            <a:ext cx="2057400" cy="1569660"/>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400" dirty="0" smtClean="0">
                <a:solidFill>
                  <a:schemeClr val="tx1">
                    <a:lumMod val="95000"/>
                    <a:lumOff val="5000"/>
                  </a:schemeClr>
                </a:solidFill>
              </a:rPr>
              <a:t>Guerres opposant les catholiques et les protestants</a:t>
            </a:r>
            <a:endParaRPr lang="fr-FR" sz="2400" dirty="0">
              <a:solidFill>
                <a:schemeClr val="tx1">
                  <a:lumMod val="95000"/>
                  <a:lumOff val="5000"/>
                </a:schemeClr>
              </a:solidFill>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09926E-6 4.81481E-6 L 0.30637 -0.45811 " pathEditMode="relative" rAng="0" ptsTypes="AA">
                                      <p:cBhvr>
                                        <p:cTn id="6" dur="2000" fill="hold"/>
                                        <p:tgtEl>
                                          <p:spTgt spid="23"/>
                                        </p:tgtEl>
                                        <p:attrNameLst>
                                          <p:attrName>ppt_x</p:attrName>
                                          <p:attrName>ppt_y</p:attrName>
                                        </p:attrNameLst>
                                      </p:cBhvr>
                                      <p:rCtr x="15300" y="-229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19695E-6 4.81481E-6 L -0.32826 -0.447 " pathEditMode="relative" rAng="0" ptsTypes="AA">
                                      <p:cBhvr>
                                        <p:cTn id="10" dur="2000" fill="hold"/>
                                        <p:tgtEl>
                                          <p:spTgt spid="16"/>
                                        </p:tgtEl>
                                        <p:attrNameLst>
                                          <p:attrName>ppt_x</p:attrName>
                                          <p:attrName>ppt_y</p:attrName>
                                        </p:attrNameLst>
                                      </p:cBhvr>
                                      <p:rCtr x="-16400" y="-224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53615E-6 4.81481E-6 L -0.16257 -0.347 " pathEditMode="relative" rAng="0" ptsTypes="AA">
                                      <p:cBhvr>
                                        <p:cTn id="14" dur="2000" fill="hold"/>
                                        <p:tgtEl>
                                          <p:spTgt spid="17"/>
                                        </p:tgtEl>
                                        <p:attrNameLst>
                                          <p:attrName>ppt_x</p:attrName>
                                          <p:attrName>ppt_y</p:attrName>
                                        </p:attrNameLst>
                                      </p:cBhvr>
                                      <p:rCtr x="-8100" y="-174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4.38062E-6 4.81481E-6 L 0.38139 -0.61366 " pathEditMode="relative" rAng="0" ptsTypes="AA">
                                      <p:cBhvr>
                                        <p:cTn id="18" dur="2000" fill="hold"/>
                                        <p:tgtEl>
                                          <p:spTgt spid="19"/>
                                        </p:tgtEl>
                                        <p:attrNameLst>
                                          <p:attrName>ppt_x</p:attrName>
                                          <p:attrName>ppt_y</p:attrName>
                                        </p:attrNameLst>
                                      </p:cBhvr>
                                      <p:rCtr x="19100" y="-3070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2.20789E-6 4.81481E-6 L -0.24697 -0.547 " pathEditMode="relative" rAng="0" ptsTypes="AA">
                                      <p:cBhvr>
                                        <p:cTn id="22" dur="2000" fill="hold"/>
                                        <p:tgtEl>
                                          <p:spTgt spid="14"/>
                                        </p:tgtEl>
                                        <p:attrNameLst>
                                          <p:attrName>ppt_x</p:attrName>
                                          <p:attrName>ppt_y</p:attrName>
                                        </p:attrNameLst>
                                      </p:cBhvr>
                                      <p:rCtr x="-12300" y="-27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P spid="16" grpId="0" animBg="1"/>
      <p:bldP spid="17"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9400" y="127337"/>
            <a:ext cx="6553200" cy="892552"/>
          </a:xfrm>
          <a:prstGeom prst="rect">
            <a:avLst/>
          </a:prstGeom>
          <a:noFill/>
        </p:spPr>
        <p:txBody>
          <a:bodyPr wrap="square" lIns="91440" tIns="45720" rIns="91440" bIns="45720">
            <a:spAutoFit/>
          </a:bodyPr>
          <a:lstStyle/>
          <a:p>
            <a:pPr algn="ctr"/>
            <a:r>
              <a:rPr lang="fr-FR" sz="5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rPr>
              <a:t>VRAI OU FAUX ?</a:t>
            </a:r>
            <a:endParaRPr lang="fr-FR" sz="5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646096692"/>
              </p:ext>
            </p:extLst>
          </p:nvPr>
        </p:nvGraphicFramePr>
        <p:xfrm>
          <a:off x="569626" y="1066800"/>
          <a:ext cx="11332563" cy="5547360"/>
        </p:xfrm>
        <a:graphic>
          <a:graphicData uri="http://schemas.openxmlformats.org/drawingml/2006/table">
            <a:tbl>
              <a:tblPr firstRow="1" bandRow="1">
                <a:tableStyleId>{BC89EF96-8CEA-46FF-86C4-4CE0E7609802}</a:tableStyleId>
              </a:tblPr>
              <a:tblGrid>
                <a:gridCol w="5501390">
                  <a:extLst>
                    <a:ext uri="{9D8B030D-6E8A-4147-A177-3AD203B41FA5}">
                      <a16:colId xmlns:a16="http://schemas.microsoft.com/office/drawing/2014/main" val="20000"/>
                    </a:ext>
                  </a:extLst>
                </a:gridCol>
                <a:gridCol w="2878112">
                  <a:extLst>
                    <a:ext uri="{9D8B030D-6E8A-4147-A177-3AD203B41FA5}">
                      <a16:colId xmlns:a16="http://schemas.microsoft.com/office/drawing/2014/main" val="20001"/>
                    </a:ext>
                  </a:extLst>
                </a:gridCol>
                <a:gridCol w="2953061">
                  <a:extLst>
                    <a:ext uri="{9D8B030D-6E8A-4147-A177-3AD203B41FA5}">
                      <a16:colId xmlns:a16="http://schemas.microsoft.com/office/drawing/2014/main" val="20002"/>
                    </a:ext>
                  </a:extLst>
                </a:gridCol>
              </a:tblGrid>
              <a:tr h="995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6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fr-FR" sz="2600" dirty="0" smtClean="0"/>
                        <a:t>Catherine</a:t>
                      </a:r>
                      <a:r>
                        <a:rPr lang="fr-FR" sz="2600" baseline="0" dirty="0" smtClean="0"/>
                        <a:t> de Médicis est née en France</a:t>
                      </a:r>
                      <a:endParaRPr lang="fr-FR" sz="2600" dirty="0" smtClean="0"/>
                    </a:p>
                    <a:p>
                      <a:pPr algn="ctr"/>
                      <a:endParaRPr lang="fr-FR" sz="2600" dirty="0"/>
                    </a:p>
                  </a:txBody>
                  <a:tcPr/>
                </a:tc>
                <a:tc>
                  <a:txBody>
                    <a:bodyPr/>
                    <a:lstStyle/>
                    <a:p>
                      <a:pPr algn="ctr"/>
                      <a:endParaRPr lang="fr-FR" sz="2600" b="0" dirty="0" smtClean="0"/>
                    </a:p>
                    <a:p>
                      <a:pPr algn="ctr"/>
                      <a:r>
                        <a:rPr lang="fr-FR" sz="2600" b="0" dirty="0" smtClean="0"/>
                        <a:t>VRAI</a:t>
                      </a:r>
                      <a:endParaRPr lang="fr-FR" sz="2600" b="0" dirty="0">
                        <a:latin typeface="Comic Sans MS" pitchFamily="66" charset="0"/>
                      </a:endParaRPr>
                    </a:p>
                  </a:txBody>
                  <a:tcPr/>
                </a:tc>
                <a:tc>
                  <a:txBody>
                    <a:bodyPr/>
                    <a:lstStyle/>
                    <a:p>
                      <a:pPr algn="ctr"/>
                      <a:endParaRPr lang="fr-FR" sz="2600" b="0" dirty="0" smtClean="0"/>
                    </a:p>
                    <a:p>
                      <a:pPr algn="ctr"/>
                      <a:endParaRPr lang="fr-FR" sz="2600" b="0" dirty="0">
                        <a:latin typeface="Comic Sans MS" pitchFamily="66" charset="0"/>
                      </a:endParaRPr>
                    </a:p>
                  </a:txBody>
                  <a:tcPr/>
                </a:tc>
                <a:extLst>
                  <a:ext uri="{0D108BD9-81ED-4DB2-BD59-A6C34878D82A}">
                    <a16:rowId xmlns:a16="http://schemas.microsoft.com/office/drawing/2014/main" val="10000"/>
                  </a:ext>
                </a:extLst>
              </a:tr>
              <a:tr h="995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smtClean="0"/>
                    </a:p>
                    <a:p>
                      <a:pPr algn="ctr"/>
                      <a:r>
                        <a:rPr lang="fr-FR" sz="2600" b="1" dirty="0" smtClean="0"/>
                        <a:t>Elle</a:t>
                      </a:r>
                      <a:r>
                        <a:rPr lang="fr-FR" sz="2600" b="1" baseline="0" dirty="0" smtClean="0"/>
                        <a:t> a gouverné la France </a:t>
                      </a:r>
                    </a:p>
                    <a:p>
                      <a:pPr algn="ctr"/>
                      <a:endParaRPr lang="fr-FR" sz="1800" b="1" dirty="0"/>
                    </a:p>
                  </a:txBody>
                  <a:tcPr/>
                </a:tc>
                <a:tc>
                  <a:txBody>
                    <a:bodyPr/>
                    <a:lstStyle/>
                    <a:p>
                      <a:pPr algn="ctr"/>
                      <a:endParaRPr lang="fr-FR" sz="2000" dirty="0" smtClean="0"/>
                    </a:p>
                    <a:p>
                      <a:pPr algn="ctr"/>
                      <a:endParaRPr lang="fr-FR" sz="2600" dirty="0">
                        <a:latin typeface="Comic Sans MS" pitchFamily="66" charset="0"/>
                      </a:endParaRPr>
                    </a:p>
                  </a:txBody>
                  <a:tcPr/>
                </a:tc>
                <a:tc>
                  <a:txBody>
                    <a:bodyPr/>
                    <a:lstStyle/>
                    <a:p>
                      <a:pPr algn="ctr"/>
                      <a:endParaRPr lang="fr-FR" sz="2600" dirty="0" smtClean="0"/>
                    </a:p>
                    <a:p>
                      <a:pPr algn="ctr"/>
                      <a:r>
                        <a:rPr lang="fr-FR" sz="2600" dirty="0" smtClean="0"/>
                        <a:t>FAUX</a:t>
                      </a:r>
                      <a:endParaRPr lang="fr-FR" sz="2600" dirty="0">
                        <a:latin typeface="Comic Sans MS" pitchFamily="66" charset="0"/>
                      </a:endParaRPr>
                    </a:p>
                  </a:txBody>
                  <a:tcPr/>
                </a:tc>
                <a:extLst>
                  <a:ext uri="{0D108BD9-81ED-4DB2-BD59-A6C34878D82A}">
                    <a16:rowId xmlns:a16="http://schemas.microsoft.com/office/drawing/2014/main" val="10001"/>
                  </a:ext>
                </a:extLst>
              </a:tr>
              <a:tr h="995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6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fr-FR" sz="2600" b="1" dirty="0" smtClean="0"/>
                        <a:t>Elle</a:t>
                      </a:r>
                      <a:r>
                        <a:rPr lang="fr-FR" sz="2600" b="1" baseline="0" dirty="0" smtClean="0"/>
                        <a:t> a souhaité apaiser les tensions religieuses</a:t>
                      </a:r>
                      <a:endParaRPr lang="fr-FR" sz="2600" b="1" dirty="0" smtClean="0"/>
                    </a:p>
                    <a:p>
                      <a:pPr algn="ctr"/>
                      <a:endParaRPr lang="fr-FR" sz="2600" b="1" dirty="0"/>
                    </a:p>
                  </a:txBody>
                  <a:tcPr/>
                </a:tc>
                <a:tc>
                  <a:txBody>
                    <a:bodyPr/>
                    <a:lstStyle/>
                    <a:p>
                      <a:pPr algn="ctr"/>
                      <a:endParaRPr lang="fr-FR" sz="3600" dirty="0" smtClean="0"/>
                    </a:p>
                  </a:txBody>
                  <a:tcPr/>
                </a:tc>
                <a:tc>
                  <a:txBody>
                    <a:bodyPr/>
                    <a:lstStyle/>
                    <a:p>
                      <a:pPr algn="ctr"/>
                      <a:endParaRPr lang="fr-FR" sz="2600" dirty="0" smtClean="0"/>
                    </a:p>
                    <a:p>
                      <a:pPr algn="ctr"/>
                      <a:r>
                        <a:rPr lang="fr-FR" sz="2600" dirty="0" smtClean="0"/>
                        <a:t>FAUX</a:t>
                      </a:r>
                      <a:endParaRPr lang="fr-FR" sz="2600" dirty="0">
                        <a:latin typeface="Comic Sans MS" pitchFamily="66" charset="0"/>
                      </a:endParaRPr>
                    </a:p>
                  </a:txBody>
                  <a:tcPr/>
                </a:tc>
                <a:extLst>
                  <a:ext uri="{0D108BD9-81ED-4DB2-BD59-A6C34878D82A}">
                    <a16:rowId xmlns:a16="http://schemas.microsoft.com/office/drawing/2014/main" val="10002"/>
                  </a:ext>
                </a:extLst>
              </a:tr>
              <a:tr h="995602">
                <a:tc>
                  <a:txBody>
                    <a:bodyPr/>
                    <a:lstStyle/>
                    <a:p>
                      <a:pPr algn="ctr"/>
                      <a:endParaRPr lang="fr-FR" sz="1800" b="1" baseline="0" dirty="0" smtClean="0"/>
                    </a:p>
                    <a:p>
                      <a:pPr algn="ctr"/>
                      <a:r>
                        <a:rPr lang="fr-FR" sz="2600" b="1" dirty="0" smtClean="0"/>
                        <a:t>Catherine</a:t>
                      </a:r>
                      <a:r>
                        <a:rPr lang="fr-FR" sz="2600" b="1" baseline="0" dirty="0" smtClean="0"/>
                        <a:t> de Médicis est morte à 70 ans</a:t>
                      </a:r>
                      <a:endParaRPr lang="fr-FR" sz="2600" b="1" dirty="0"/>
                    </a:p>
                  </a:txBody>
                  <a:tcPr/>
                </a:tc>
                <a:tc>
                  <a:txBody>
                    <a:bodyPr/>
                    <a:lstStyle/>
                    <a:p>
                      <a:pPr algn="ctr"/>
                      <a:endParaRPr lang="fr-FR" sz="2600" dirty="0" smtClean="0"/>
                    </a:p>
                  </a:txBody>
                  <a:tcPr/>
                </a:tc>
                <a:tc>
                  <a:txBody>
                    <a:bodyPr/>
                    <a:lstStyle/>
                    <a:p>
                      <a:pPr algn="ctr"/>
                      <a:endParaRPr lang="fr-FR" sz="2600" dirty="0" smtClean="0"/>
                    </a:p>
                    <a:p>
                      <a:pPr algn="ctr"/>
                      <a:r>
                        <a:rPr lang="fr-FR" sz="2600" dirty="0" smtClean="0"/>
                        <a:t>FAUX</a:t>
                      </a:r>
                      <a:endParaRPr lang="fr-FR" sz="2600" dirty="0">
                        <a:latin typeface="Comic Sans MS" pitchFamily="66" charset="0"/>
                      </a:endParaRPr>
                    </a:p>
                  </a:txBody>
                  <a:tcPr/>
                </a:tc>
                <a:extLst>
                  <a:ext uri="{0D108BD9-81ED-4DB2-BD59-A6C34878D82A}">
                    <a16:rowId xmlns:a16="http://schemas.microsoft.com/office/drawing/2014/main" val="10003"/>
                  </a:ext>
                </a:extLst>
              </a:tr>
            </a:tbl>
          </a:graphicData>
        </a:graphic>
      </p:graphicFrame>
      <p:sp>
        <p:nvSpPr>
          <p:cNvPr id="12" name="Rectangle 11"/>
          <p:cNvSpPr/>
          <p:nvPr/>
        </p:nvSpPr>
        <p:spPr>
          <a:xfrm>
            <a:off x="6906638" y="1556426"/>
            <a:ext cx="1303507" cy="758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9974093" y="2837235"/>
            <a:ext cx="1303507" cy="75875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9829800" y="4114800"/>
            <a:ext cx="1303507" cy="758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9982200" y="5791200"/>
            <a:ext cx="1303507" cy="75875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354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9400" y="127337"/>
            <a:ext cx="6553200" cy="892552"/>
          </a:xfrm>
          <a:prstGeom prst="rect">
            <a:avLst/>
          </a:prstGeom>
          <a:noFill/>
        </p:spPr>
        <p:txBody>
          <a:bodyPr wrap="square" lIns="91440" tIns="45720" rIns="91440" bIns="45720">
            <a:spAutoFit/>
          </a:bodyPr>
          <a:lstStyle/>
          <a:p>
            <a:pPr algn="ctr"/>
            <a:r>
              <a:rPr lang="fr-FR" sz="5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rPr>
              <a:t>VRAI OU FAUX ?</a:t>
            </a:r>
            <a:endParaRPr lang="fr-FR" sz="5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694598370"/>
              </p:ext>
            </p:extLst>
          </p:nvPr>
        </p:nvGraphicFramePr>
        <p:xfrm>
          <a:off x="569626" y="1066800"/>
          <a:ext cx="11332563" cy="5547360"/>
        </p:xfrm>
        <a:graphic>
          <a:graphicData uri="http://schemas.openxmlformats.org/drawingml/2006/table">
            <a:tbl>
              <a:tblPr firstRow="1" bandRow="1">
                <a:tableStyleId>{BC89EF96-8CEA-46FF-86C4-4CE0E7609802}</a:tableStyleId>
              </a:tblPr>
              <a:tblGrid>
                <a:gridCol w="5501390">
                  <a:extLst>
                    <a:ext uri="{9D8B030D-6E8A-4147-A177-3AD203B41FA5}">
                      <a16:colId xmlns:a16="http://schemas.microsoft.com/office/drawing/2014/main" val="20000"/>
                    </a:ext>
                  </a:extLst>
                </a:gridCol>
                <a:gridCol w="2878112">
                  <a:extLst>
                    <a:ext uri="{9D8B030D-6E8A-4147-A177-3AD203B41FA5}">
                      <a16:colId xmlns:a16="http://schemas.microsoft.com/office/drawing/2014/main" val="20001"/>
                    </a:ext>
                  </a:extLst>
                </a:gridCol>
                <a:gridCol w="2953061">
                  <a:extLst>
                    <a:ext uri="{9D8B030D-6E8A-4147-A177-3AD203B41FA5}">
                      <a16:colId xmlns:a16="http://schemas.microsoft.com/office/drawing/2014/main" val="20002"/>
                    </a:ext>
                  </a:extLst>
                </a:gridCol>
              </a:tblGrid>
              <a:tr h="995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6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fr-FR" sz="2600" dirty="0" smtClean="0"/>
                        <a:t>Catherine</a:t>
                      </a:r>
                      <a:r>
                        <a:rPr lang="fr-FR" sz="2600" baseline="0" dirty="0" smtClean="0"/>
                        <a:t> de Médicis est née en France</a:t>
                      </a:r>
                      <a:endParaRPr lang="fr-FR" sz="2600" dirty="0" smtClean="0"/>
                    </a:p>
                    <a:p>
                      <a:pPr algn="ctr"/>
                      <a:endParaRPr lang="fr-FR" sz="2600" dirty="0"/>
                    </a:p>
                  </a:txBody>
                  <a:tcPr/>
                </a:tc>
                <a:tc>
                  <a:txBody>
                    <a:bodyPr/>
                    <a:lstStyle/>
                    <a:p>
                      <a:pPr algn="ctr"/>
                      <a:endParaRPr lang="fr-FR" sz="2600" b="0" dirty="0" smtClean="0"/>
                    </a:p>
                    <a:p>
                      <a:pPr algn="ctr"/>
                      <a:r>
                        <a:rPr lang="fr-FR" sz="2600" b="0" dirty="0" smtClean="0"/>
                        <a:t>VRAI</a:t>
                      </a:r>
                      <a:endParaRPr lang="fr-FR" sz="2600" b="0" dirty="0">
                        <a:latin typeface="Comic Sans MS" pitchFamily="66" charset="0"/>
                      </a:endParaRPr>
                    </a:p>
                  </a:txBody>
                  <a:tcPr/>
                </a:tc>
                <a:tc>
                  <a:txBody>
                    <a:bodyPr/>
                    <a:lstStyle/>
                    <a:p>
                      <a:pPr algn="ctr"/>
                      <a:endParaRPr lang="fr-FR" sz="2600" b="0" dirty="0" smtClean="0"/>
                    </a:p>
                    <a:p>
                      <a:pPr algn="ctr"/>
                      <a:r>
                        <a:rPr lang="fr-FR" sz="2600" b="0" dirty="0" smtClean="0"/>
                        <a:t>FAUX</a:t>
                      </a:r>
                      <a:endParaRPr lang="fr-FR" sz="2600" b="0" dirty="0">
                        <a:latin typeface="Comic Sans MS" pitchFamily="66" charset="0"/>
                      </a:endParaRPr>
                    </a:p>
                  </a:txBody>
                  <a:tcPr/>
                </a:tc>
                <a:extLst>
                  <a:ext uri="{0D108BD9-81ED-4DB2-BD59-A6C34878D82A}">
                    <a16:rowId xmlns:a16="http://schemas.microsoft.com/office/drawing/2014/main" val="10000"/>
                  </a:ext>
                </a:extLst>
              </a:tr>
              <a:tr h="995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smtClean="0"/>
                    </a:p>
                    <a:p>
                      <a:pPr algn="ctr"/>
                      <a:r>
                        <a:rPr lang="fr-FR" sz="2600" b="1" dirty="0" smtClean="0"/>
                        <a:t>Elle</a:t>
                      </a:r>
                      <a:r>
                        <a:rPr lang="fr-FR" sz="2600" b="1" baseline="0" dirty="0" smtClean="0"/>
                        <a:t> a gouverné la France </a:t>
                      </a:r>
                    </a:p>
                    <a:p>
                      <a:pPr algn="ctr"/>
                      <a:endParaRPr lang="fr-FR" sz="1800" b="1" dirty="0"/>
                    </a:p>
                  </a:txBody>
                  <a:tcPr/>
                </a:tc>
                <a:tc>
                  <a:txBody>
                    <a:bodyPr/>
                    <a:lstStyle/>
                    <a:p>
                      <a:pPr algn="ctr"/>
                      <a:endParaRPr lang="fr-FR" sz="2000" dirty="0" smtClean="0"/>
                    </a:p>
                    <a:p>
                      <a:pPr algn="ctr"/>
                      <a:r>
                        <a:rPr lang="fr-FR" sz="2600" dirty="0" smtClean="0"/>
                        <a:t>VRAI</a:t>
                      </a:r>
                      <a:endParaRPr lang="fr-FR" sz="2600" dirty="0">
                        <a:latin typeface="Comic Sans MS" pitchFamily="66" charset="0"/>
                      </a:endParaRPr>
                    </a:p>
                  </a:txBody>
                  <a:tcPr/>
                </a:tc>
                <a:tc>
                  <a:txBody>
                    <a:bodyPr/>
                    <a:lstStyle/>
                    <a:p>
                      <a:pPr algn="ctr"/>
                      <a:endParaRPr lang="fr-FR" sz="2600" dirty="0" smtClean="0"/>
                    </a:p>
                    <a:p>
                      <a:pPr algn="ctr"/>
                      <a:r>
                        <a:rPr lang="fr-FR" sz="2600" dirty="0" smtClean="0"/>
                        <a:t>FAUX</a:t>
                      </a:r>
                      <a:endParaRPr lang="fr-FR" sz="2600" dirty="0">
                        <a:latin typeface="Comic Sans MS" pitchFamily="66" charset="0"/>
                      </a:endParaRPr>
                    </a:p>
                  </a:txBody>
                  <a:tcPr/>
                </a:tc>
                <a:extLst>
                  <a:ext uri="{0D108BD9-81ED-4DB2-BD59-A6C34878D82A}">
                    <a16:rowId xmlns:a16="http://schemas.microsoft.com/office/drawing/2014/main" val="10001"/>
                  </a:ext>
                </a:extLst>
              </a:tr>
              <a:tr h="995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6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fr-FR" sz="2600" b="1" dirty="0" smtClean="0"/>
                        <a:t>Elle</a:t>
                      </a:r>
                      <a:r>
                        <a:rPr lang="fr-FR" sz="2600" b="1" baseline="0" dirty="0" smtClean="0"/>
                        <a:t> a souhaité apaiser les tensions religieuses</a:t>
                      </a:r>
                      <a:endParaRPr lang="fr-FR" sz="2600" b="1" dirty="0" smtClean="0"/>
                    </a:p>
                    <a:p>
                      <a:pPr algn="ctr"/>
                      <a:endParaRPr lang="fr-FR" sz="2600" b="1" dirty="0"/>
                    </a:p>
                  </a:txBody>
                  <a:tcPr/>
                </a:tc>
                <a:tc>
                  <a:txBody>
                    <a:bodyPr/>
                    <a:lstStyle/>
                    <a:p>
                      <a:pPr algn="ctr"/>
                      <a:endParaRPr lang="fr-FR" sz="3600" dirty="0" smtClean="0"/>
                    </a:p>
                    <a:p>
                      <a:pPr algn="ctr"/>
                      <a:r>
                        <a:rPr lang="fr-FR" sz="2600" dirty="0" smtClean="0"/>
                        <a:t>VRAI</a:t>
                      </a:r>
                      <a:endParaRPr lang="fr-FR" sz="2600" dirty="0">
                        <a:latin typeface="Comic Sans MS" pitchFamily="66" charset="0"/>
                      </a:endParaRPr>
                    </a:p>
                  </a:txBody>
                  <a:tcPr/>
                </a:tc>
                <a:tc>
                  <a:txBody>
                    <a:bodyPr/>
                    <a:lstStyle/>
                    <a:p>
                      <a:pPr algn="ctr"/>
                      <a:endParaRPr lang="fr-FR" sz="2600" dirty="0" smtClean="0"/>
                    </a:p>
                    <a:p>
                      <a:pPr algn="ctr"/>
                      <a:r>
                        <a:rPr lang="fr-FR" sz="2600" dirty="0" smtClean="0"/>
                        <a:t>FAUX</a:t>
                      </a:r>
                      <a:endParaRPr lang="fr-FR" sz="2600" dirty="0">
                        <a:latin typeface="Comic Sans MS" pitchFamily="66" charset="0"/>
                      </a:endParaRPr>
                    </a:p>
                  </a:txBody>
                  <a:tcPr/>
                </a:tc>
                <a:extLst>
                  <a:ext uri="{0D108BD9-81ED-4DB2-BD59-A6C34878D82A}">
                    <a16:rowId xmlns:a16="http://schemas.microsoft.com/office/drawing/2014/main" val="10002"/>
                  </a:ext>
                </a:extLst>
              </a:tr>
              <a:tr h="995602">
                <a:tc>
                  <a:txBody>
                    <a:bodyPr/>
                    <a:lstStyle/>
                    <a:p>
                      <a:pPr algn="ctr"/>
                      <a:endParaRPr lang="fr-FR" sz="1800" b="1" baseline="0" dirty="0" smtClean="0"/>
                    </a:p>
                    <a:p>
                      <a:pPr algn="ctr"/>
                      <a:r>
                        <a:rPr lang="fr-FR" sz="2600" b="1" dirty="0" smtClean="0"/>
                        <a:t>Catherine</a:t>
                      </a:r>
                      <a:r>
                        <a:rPr lang="fr-FR" sz="2600" b="1" baseline="0" dirty="0" smtClean="0"/>
                        <a:t> de Médicis est morte à 70 ans</a:t>
                      </a:r>
                      <a:endParaRPr lang="fr-FR" sz="2600" b="1" dirty="0"/>
                    </a:p>
                  </a:txBody>
                  <a:tcPr/>
                </a:tc>
                <a:tc>
                  <a:txBody>
                    <a:bodyPr/>
                    <a:lstStyle/>
                    <a:p>
                      <a:pPr algn="ctr"/>
                      <a:endParaRPr lang="fr-FR" sz="2600" dirty="0" smtClean="0"/>
                    </a:p>
                    <a:p>
                      <a:pPr algn="ctr"/>
                      <a:r>
                        <a:rPr lang="fr-FR" sz="2600" dirty="0" smtClean="0"/>
                        <a:t>VRAI</a:t>
                      </a:r>
                      <a:endParaRPr lang="fr-FR" sz="2600" dirty="0">
                        <a:latin typeface="Comic Sans MS" pitchFamily="66" charset="0"/>
                      </a:endParaRPr>
                    </a:p>
                  </a:txBody>
                  <a:tcPr/>
                </a:tc>
                <a:tc>
                  <a:txBody>
                    <a:bodyPr/>
                    <a:lstStyle/>
                    <a:p>
                      <a:pPr algn="ctr"/>
                      <a:endParaRPr lang="fr-FR" sz="2600" dirty="0" smtClean="0"/>
                    </a:p>
                    <a:p>
                      <a:pPr algn="ctr"/>
                      <a:r>
                        <a:rPr lang="fr-FR" sz="2600" dirty="0" smtClean="0"/>
                        <a:t>FAUX</a:t>
                      </a:r>
                      <a:endParaRPr lang="fr-FR" sz="2600" dirty="0">
                        <a:latin typeface="Comic Sans MS" pitchFamily="66" charset="0"/>
                      </a:endParaRPr>
                    </a:p>
                  </a:txBody>
                  <a:tcPr/>
                </a:tc>
                <a:extLst>
                  <a:ext uri="{0D108BD9-81ED-4DB2-BD59-A6C34878D82A}">
                    <a16:rowId xmlns:a16="http://schemas.microsoft.com/office/drawing/2014/main" val="10003"/>
                  </a:ext>
                </a:extLst>
              </a:tr>
            </a:tbl>
          </a:graphicData>
        </a:graphic>
      </p:graphicFrame>
      <p:sp>
        <p:nvSpPr>
          <p:cNvPr id="12" name="Rectangle 11"/>
          <p:cNvSpPr/>
          <p:nvPr/>
        </p:nvSpPr>
        <p:spPr>
          <a:xfrm>
            <a:off x="6906638" y="1556426"/>
            <a:ext cx="1303507" cy="758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9974093" y="2837235"/>
            <a:ext cx="1303507" cy="75875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9829800" y="4114800"/>
            <a:ext cx="1303507" cy="758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9982200" y="5791200"/>
            <a:ext cx="1303507" cy="75875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863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91544" y="381000"/>
            <a:ext cx="8229600" cy="1143000"/>
          </a:xfrm>
        </p:spPr>
        <p:txBody>
          <a:bodyPr>
            <a:normAutofit/>
          </a:bodyPr>
          <a:lstStyle/>
          <a:p>
            <a:pPr algn="ctr"/>
            <a:r>
              <a:rPr lang="fr-FR" sz="6600" dirty="0">
                <a:latin typeface="Comic Sans MS" pitchFamily="66" charset="0"/>
              </a:rPr>
              <a:t>A bientôt!</a:t>
            </a:r>
          </a:p>
        </p:txBody>
      </p:sp>
      <p:pic>
        <p:nvPicPr>
          <p:cNvPr id="4098" name="Picture 2" descr="Épinglé sur Images k"/>
          <p:cNvPicPr>
            <a:picLocks noChangeAspect="1" noChangeArrowheads="1"/>
          </p:cNvPicPr>
          <p:nvPr/>
        </p:nvPicPr>
        <p:blipFill>
          <a:blip r:embed="rId3" cstate="print"/>
          <a:srcRect/>
          <a:stretch>
            <a:fillRect/>
          </a:stretch>
        </p:blipFill>
        <p:spPr bwMode="auto">
          <a:xfrm>
            <a:off x="4114800" y="1981200"/>
            <a:ext cx="4038600" cy="3816477"/>
          </a:xfrm>
          <a:prstGeom prst="rect">
            <a:avLst/>
          </a:prstGeom>
          <a:noFill/>
        </p:spPr>
      </p:pic>
    </p:spTree>
    <p:extLst>
      <p:ext uri="{BB962C8B-B14F-4D97-AF65-F5344CB8AC3E}">
        <p14:creationId xmlns:p14="http://schemas.microsoft.com/office/powerpoint/2010/main" val="2379871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houot.alain.pagesperso-orange.fr/Hist/Z_Diacchronie/France/images/1525_guer_ita.gif"/>
          <p:cNvPicPr>
            <a:picLocks noChangeAspect="1" noChangeArrowheads="1"/>
          </p:cNvPicPr>
          <p:nvPr/>
        </p:nvPicPr>
        <p:blipFill>
          <a:blip r:embed="rId3" cstate="print"/>
          <a:srcRect/>
          <a:stretch>
            <a:fillRect/>
          </a:stretch>
        </p:blipFill>
        <p:spPr bwMode="auto">
          <a:xfrm>
            <a:off x="5257800" y="228600"/>
            <a:ext cx="5791200" cy="6313630"/>
          </a:xfrm>
          <a:prstGeom prst="rect">
            <a:avLst/>
          </a:prstGeom>
          <a:noFill/>
        </p:spPr>
      </p:pic>
      <p:sp>
        <p:nvSpPr>
          <p:cNvPr id="7" name="Rectangle 6"/>
          <p:cNvSpPr/>
          <p:nvPr/>
        </p:nvSpPr>
        <p:spPr>
          <a:xfrm>
            <a:off x="1219200" y="5791200"/>
            <a:ext cx="3962400" cy="738664"/>
          </a:xfrm>
          <a:prstGeom prst="rect">
            <a:avLst/>
          </a:prstGeom>
        </p:spPr>
        <p:txBody>
          <a:bodyPr wrap="square">
            <a:spAutoFit/>
          </a:bodyPr>
          <a:lstStyle/>
          <a:p>
            <a:pPr lvl="0" fontAlgn="base">
              <a:spcBef>
                <a:spcPct val="0"/>
              </a:spcBef>
              <a:spcAft>
                <a:spcPct val="0"/>
              </a:spcAft>
            </a:pPr>
            <a:r>
              <a:rPr lang="fr-FR" sz="1400" dirty="0" smtClean="0">
                <a:solidFill>
                  <a:prstClr val="black"/>
                </a:solidFill>
                <a:latin typeface="Arial" charset="0"/>
                <a:cs typeface="Arial" charset="0"/>
                <a:hlinkClick r:id="rId4"/>
              </a:rPr>
              <a:t>http://houot.alain.pagesperso-orange.fr/Hist/Z_Diacchronie/France/fr_39.htm</a:t>
            </a:r>
            <a:endParaRPr lang="fr-FR" sz="1400" dirty="0" smtClean="0">
              <a:solidFill>
                <a:prstClr val="black"/>
              </a:solidFill>
              <a:latin typeface="Arial" charset="0"/>
              <a:cs typeface="Arial" charset="0"/>
            </a:endParaRPr>
          </a:p>
          <a:p>
            <a:pPr fontAlgn="base">
              <a:spcBef>
                <a:spcPct val="0"/>
              </a:spcBef>
              <a:spcAft>
                <a:spcPct val="0"/>
              </a:spcAft>
            </a:pPr>
            <a:r>
              <a:rPr lang="fr-FR" sz="1400" dirty="0" smtClean="0">
                <a:latin typeface="Arial" charset="0"/>
                <a:cs typeface="Arial" charset="0"/>
              </a:rPr>
              <a:t>© Alain </a:t>
            </a:r>
            <a:r>
              <a:rPr lang="fr-FR" sz="1400" dirty="0" err="1" smtClean="0">
                <a:latin typeface="Arial" charset="0"/>
                <a:cs typeface="Arial" charset="0"/>
              </a:rPr>
              <a:t>Houot</a:t>
            </a:r>
            <a:endParaRPr lang="fr-FR" sz="1400" dirty="0" smtClean="0">
              <a:latin typeface="Arial" charset="0"/>
              <a:cs typeface="Arial" charset="0"/>
            </a:endParaRPr>
          </a:p>
        </p:txBody>
      </p:sp>
      <p:sp>
        <p:nvSpPr>
          <p:cNvPr id="8" name="Rectangle 7"/>
          <p:cNvSpPr/>
          <p:nvPr/>
        </p:nvSpPr>
        <p:spPr>
          <a:xfrm>
            <a:off x="990600" y="228600"/>
            <a:ext cx="3704156" cy="369332"/>
          </a:xfrm>
          <a:prstGeom prst="rect">
            <a:avLst/>
          </a:prstGeom>
        </p:spPr>
        <p:txBody>
          <a:bodyPr wrap="none">
            <a:spAutoFit/>
          </a:bodyPr>
          <a:lstStyle/>
          <a:p>
            <a:r>
              <a:rPr lang="fr-FR" b="1" dirty="0" smtClean="0"/>
              <a:t>François Ier, les guerres d’Italie, 1525</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5715000" y="381000"/>
            <a:ext cx="4267200" cy="6114025"/>
          </a:xfrm>
          <a:prstGeom prst="rect">
            <a:avLst/>
          </a:prstGeom>
          <a:noFill/>
          <a:ln w="9525">
            <a:noFill/>
            <a:miter lim="800000"/>
            <a:headEnd/>
            <a:tailEnd/>
          </a:ln>
        </p:spPr>
      </p:pic>
      <p:sp>
        <p:nvSpPr>
          <p:cNvPr id="3" name="Rectangle 2"/>
          <p:cNvSpPr/>
          <p:nvPr/>
        </p:nvSpPr>
        <p:spPr>
          <a:xfrm>
            <a:off x="1143000" y="5791200"/>
            <a:ext cx="4343400" cy="646331"/>
          </a:xfrm>
          <a:prstGeom prst="rect">
            <a:avLst/>
          </a:prstGeom>
        </p:spPr>
        <p:txBody>
          <a:bodyPr wrap="square">
            <a:spAutoFit/>
          </a:bodyPr>
          <a:lstStyle/>
          <a:p>
            <a:r>
              <a:rPr lang="fr-FR" dirty="0" smtClean="0"/>
              <a:t>François Clouet (vers 1520-1572), vers 1540.</a:t>
            </a:r>
          </a:p>
          <a:p>
            <a:r>
              <a:rPr lang="fr-FR" dirty="0" smtClean="0"/>
              <a:t>© Bibliothèque nationale de France</a:t>
            </a:r>
            <a:endParaRPr lang="fr-FR" dirty="0"/>
          </a:p>
        </p:txBody>
      </p:sp>
      <p:sp>
        <p:nvSpPr>
          <p:cNvPr id="4" name="Rectangle 3"/>
          <p:cNvSpPr/>
          <p:nvPr/>
        </p:nvSpPr>
        <p:spPr>
          <a:xfrm>
            <a:off x="1295400" y="2286000"/>
            <a:ext cx="3679533" cy="461665"/>
          </a:xfrm>
          <a:prstGeom prst="rect">
            <a:avLst/>
          </a:prstGeom>
        </p:spPr>
        <p:txBody>
          <a:bodyPr wrap="none">
            <a:spAutoFit/>
          </a:bodyPr>
          <a:lstStyle/>
          <a:p>
            <a:pPr lvl="0"/>
            <a:r>
              <a:rPr lang="fr-FR" sz="2400" dirty="0" smtClean="0">
                <a:solidFill>
                  <a:prstClr val="black"/>
                </a:solidFill>
              </a:rPr>
              <a:t>Catherine de Médicis, jeune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381000" y="1828800"/>
            <a:ext cx="10972800" cy="220980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3" name="Connecteur droit 72"/>
          <p:cNvCxnSpPr/>
          <p:nvPr/>
        </p:nvCxnSpPr>
        <p:spPr>
          <a:xfrm>
            <a:off x="1219200" y="38100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381000" y="38862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3657600" y="40386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1371600" y="14478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143000" y="1828800"/>
            <a:ext cx="4343400" cy="2209800"/>
          </a:xfrm>
          <a:prstGeom prst="rect">
            <a:avLst/>
          </a:prstGeom>
          <a:solidFill>
            <a:srgbClr val="F8A6C9"/>
          </a:solidFill>
          <a:ln>
            <a:solidFill>
              <a:srgbClr val="F8A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332" name="Rectangle 12"/>
          <p:cNvSpPr>
            <a:spLocks noChangeArrowheads="1"/>
          </p:cNvSpPr>
          <p:nvPr/>
        </p:nvSpPr>
        <p:spPr bwMode="auto">
          <a:xfrm>
            <a:off x="1219200" y="3390956"/>
            <a:ext cx="2438400" cy="647644"/>
          </a:xfrm>
          <a:prstGeom prst="rect">
            <a:avLst/>
          </a:prstGeom>
          <a:solidFill>
            <a:srgbClr val="FF65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56385" name="Picture 65"/>
          <p:cNvPicPr>
            <a:picLocks noChangeAspect="1" noChangeArrowheads="1"/>
          </p:cNvPicPr>
          <p:nvPr/>
        </p:nvPicPr>
        <p:blipFill>
          <a:blip r:embed="rId2" cstate="print"/>
          <a:srcRect/>
          <a:stretch>
            <a:fillRect/>
          </a:stretch>
        </p:blipFill>
        <p:spPr bwMode="auto">
          <a:xfrm>
            <a:off x="1219200" y="3393835"/>
            <a:ext cx="498522" cy="644765"/>
          </a:xfrm>
          <a:prstGeom prst="rect">
            <a:avLst/>
          </a:prstGeom>
          <a:noFill/>
          <a:ln w="9525">
            <a:noFill/>
            <a:miter lim="800000"/>
            <a:headEnd/>
            <a:tailEnd/>
          </a:ln>
        </p:spPr>
      </p:pic>
      <p:sp>
        <p:nvSpPr>
          <p:cNvPr id="80" name="Rectangle 12"/>
          <p:cNvSpPr>
            <a:spLocks noChangeArrowheads="1"/>
          </p:cNvSpPr>
          <p:nvPr/>
        </p:nvSpPr>
        <p:spPr bwMode="auto">
          <a:xfrm>
            <a:off x="3657600" y="3390956"/>
            <a:ext cx="1447800" cy="647644"/>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1" name="ZoneTexte 80"/>
          <p:cNvSpPr txBox="1"/>
          <p:nvPr/>
        </p:nvSpPr>
        <p:spPr>
          <a:xfrm>
            <a:off x="1905000" y="3505200"/>
            <a:ext cx="1447800" cy="369332"/>
          </a:xfrm>
          <a:prstGeom prst="rect">
            <a:avLst/>
          </a:prstGeom>
          <a:noFill/>
        </p:spPr>
        <p:txBody>
          <a:bodyPr wrap="square" rtlCol="0">
            <a:spAutoFit/>
          </a:bodyPr>
          <a:lstStyle/>
          <a:p>
            <a:r>
              <a:rPr lang="fr-FR" dirty="0" smtClean="0">
                <a:latin typeface="Comic Sans MS" pitchFamily="66" charset="0"/>
              </a:rPr>
              <a:t>François I</a:t>
            </a:r>
            <a:r>
              <a:rPr lang="fr-FR" baseline="30000" dirty="0" smtClean="0">
                <a:latin typeface="Comic Sans MS" pitchFamily="66" charset="0"/>
              </a:rPr>
              <a:t>er</a:t>
            </a:r>
            <a:r>
              <a:rPr lang="fr-FR" dirty="0" smtClean="0">
                <a:latin typeface="Comic Sans MS" pitchFamily="66" charset="0"/>
              </a:rPr>
              <a:t> </a:t>
            </a:r>
            <a:endParaRPr lang="fr-FR" dirty="0">
              <a:latin typeface="Comic Sans MS" pitchFamily="66" charset="0"/>
            </a:endParaRPr>
          </a:p>
        </p:txBody>
      </p:sp>
      <p:sp>
        <p:nvSpPr>
          <p:cNvPr id="82" name="ZoneTexte 81"/>
          <p:cNvSpPr txBox="1"/>
          <p:nvPr/>
        </p:nvSpPr>
        <p:spPr>
          <a:xfrm>
            <a:off x="3657600" y="3505200"/>
            <a:ext cx="1447800" cy="369332"/>
          </a:xfrm>
          <a:prstGeom prst="rect">
            <a:avLst/>
          </a:prstGeom>
          <a:noFill/>
        </p:spPr>
        <p:txBody>
          <a:bodyPr wrap="square" rtlCol="0">
            <a:spAutoFit/>
          </a:bodyPr>
          <a:lstStyle/>
          <a:p>
            <a:pPr algn="ctr"/>
            <a:r>
              <a:rPr lang="fr-FR" dirty="0" smtClean="0">
                <a:latin typeface="Comic Sans MS" pitchFamily="66" charset="0"/>
              </a:rPr>
              <a:t>Henri II</a:t>
            </a:r>
            <a:endParaRPr lang="fr-FR" dirty="0">
              <a:latin typeface="Comic Sans MS" pitchFamily="66" charset="0"/>
            </a:endParaRPr>
          </a:p>
        </p:txBody>
      </p:sp>
      <p:sp>
        <p:nvSpPr>
          <p:cNvPr id="83" name="ZoneTexte 82"/>
          <p:cNvSpPr txBox="1"/>
          <p:nvPr/>
        </p:nvSpPr>
        <p:spPr>
          <a:xfrm>
            <a:off x="1981200" y="2438400"/>
            <a:ext cx="2590800" cy="646331"/>
          </a:xfrm>
          <a:prstGeom prst="rect">
            <a:avLst/>
          </a:prstGeom>
          <a:noFill/>
        </p:spPr>
        <p:txBody>
          <a:bodyPr wrap="square" rtlCol="0">
            <a:spAutoFit/>
          </a:bodyPr>
          <a:lstStyle/>
          <a:p>
            <a:pPr algn="ctr"/>
            <a:r>
              <a:rPr lang="fr-FR" dirty="0" smtClean="0">
                <a:latin typeface="Comic Sans MS" pitchFamily="66" charset="0"/>
              </a:rPr>
              <a:t>Protestants et catholiques s’opposent</a:t>
            </a:r>
            <a:endParaRPr lang="fr-FR" dirty="0">
              <a:latin typeface="Comic Sans MS" pitchFamily="66" charset="0"/>
            </a:endParaRPr>
          </a:p>
        </p:txBody>
      </p:sp>
      <p:sp>
        <p:nvSpPr>
          <p:cNvPr id="84" name="Rectangle 12"/>
          <p:cNvSpPr>
            <a:spLocks noChangeArrowheads="1"/>
          </p:cNvSpPr>
          <p:nvPr/>
        </p:nvSpPr>
        <p:spPr bwMode="auto">
          <a:xfrm>
            <a:off x="3657600" y="1828800"/>
            <a:ext cx="1447800" cy="647644"/>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3" name="ZoneTexte 92"/>
          <p:cNvSpPr txBox="1"/>
          <p:nvPr/>
        </p:nvSpPr>
        <p:spPr>
          <a:xfrm>
            <a:off x="0" y="4267200"/>
            <a:ext cx="762000" cy="338554"/>
          </a:xfrm>
          <a:prstGeom prst="rect">
            <a:avLst/>
          </a:prstGeom>
          <a:noFill/>
        </p:spPr>
        <p:txBody>
          <a:bodyPr wrap="square" rtlCol="0">
            <a:spAutoFit/>
          </a:bodyPr>
          <a:lstStyle/>
          <a:p>
            <a:pPr algn="ctr"/>
            <a:r>
              <a:rPr lang="fr-FR" sz="1600" dirty="0" smtClean="0">
                <a:latin typeface="Comic Sans MS" pitchFamily="66" charset="0"/>
              </a:rPr>
              <a:t>1500</a:t>
            </a:r>
            <a:endParaRPr lang="fr-FR" sz="1600" dirty="0">
              <a:latin typeface="Comic Sans MS" pitchFamily="66" charset="0"/>
            </a:endParaRPr>
          </a:p>
        </p:txBody>
      </p:sp>
      <p:sp>
        <p:nvSpPr>
          <p:cNvPr id="94" name="ZoneTexte 93"/>
          <p:cNvSpPr txBox="1"/>
          <p:nvPr/>
        </p:nvSpPr>
        <p:spPr>
          <a:xfrm>
            <a:off x="838200" y="4191000"/>
            <a:ext cx="762000" cy="338554"/>
          </a:xfrm>
          <a:prstGeom prst="rect">
            <a:avLst/>
          </a:prstGeom>
          <a:noFill/>
        </p:spPr>
        <p:txBody>
          <a:bodyPr wrap="square" rtlCol="0">
            <a:spAutoFit/>
          </a:bodyPr>
          <a:lstStyle/>
          <a:p>
            <a:pPr algn="ctr"/>
            <a:r>
              <a:rPr lang="fr-FR" sz="1600" dirty="0" smtClean="0">
                <a:latin typeface="Comic Sans MS" pitchFamily="66" charset="0"/>
              </a:rPr>
              <a:t>1515</a:t>
            </a:r>
            <a:endParaRPr lang="fr-FR" sz="1600" dirty="0">
              <a:latin typeface="Comic Sans MS" pitchFamily="66" charset="0"/>
            </a:endParaRPr>
          </a:p>
        </p:txBody>
      </p:sp>
      <p:sp>
        <p:nvSpPr>
          <p:cNvPr id="95" name="ZoneTexte 94"/>
          <p:cNvSpPr txBox="1"/>
          <p:nvPr/>
        </p:nvSpPr>
        <p:spPr>
          <a:xfrm>
            <a:off x="3276600" y="4419600"/>
            <a:ext cx="762000" cy="338554"/>
          </a:xfrm>
          <a:prstGeom prst="rect">
            <a:avLst/>
          </a:prstGeom>
          <a:noFill/>
        </p:spPr>
        <p:txBody>
          <a:bodyPr wrap="square" rtlCol="0">
            <a:spAutoFit/>
          </a:bodyPr>
          <a:lstStyle/>
          <a:p>
            <a:pPr algn="ctr"/>
            <a:r>
              <a:rPr lang="fr-FR" sz="1600" dirty="0" smtClean="0">
                <a:latin typeface="Comic Sans MS" pitchFamily="66" charset="0"/>
              </a:rPr>
              <a:t>1547</a:t>
            </a:r>
            <a:endParaRPr lang="fr-FR" sz="1600" dirty="0">
              <a:latin typeface="Comic Sans MS" pitchFamily="66" charset="0"/>
            </a:endParaRPr>
          </a:p>
        </p:txBody>
      </p:sp>
      <p:sp>
        <p:nvSpPr>
          <p:cNvPr id="85" name="Rectangle 12"/>
          <p:cNvSpPr>
            <a:spLocks noChangeArrowheads="1"/>
          </p:cNvSpPr>
          <p:nvPr/>
        </p:nvSpPr>
        <p:spPr bwMode="auto">
          <a:xfrm>
            <a:off x="5334000" y="3390956"/>
            <a:ext cx="1676400" cy="647644"/>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6" name="Rectangle 12"/>
          <p:cNvSpPr>
            <a:spLocks noChangeArrowheads="1"/>
          </p:cNvSpPr>
          <p:nvPr/>
        </p:nvSpPr>
        <p:spPr bwMode="auto">
          <a:xfrm>
            <a:off x="4953000" y="1828800"/>
            <a:ext cx="3733800" cy="647644"/>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7" name="Rectangle 12"/>
          <p:cNvSpPr>
            <a:spLocks noChangeArrowheads="1"/>
          </p:cNvSpPr>
          <p:nvPr/>
        </p:nvSpPr>
        <p:spPr bwMode="auto">
          <a:xfrm>
            <a:off x="7010400" y="3390956"/>
            <a:ext cx="1752600" cy="647644"/>
          </a:xfrm>
          <a:prstGeom prst="rect">
            <a:avLst/>
          </a:prstGeom>
          <a:solidFill>
            <a:schemeClr val="accent4">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0" name="Rectangle 12"/>
          <p:cNvSpPr>
            <a:spLocks noChangeArrowheads="1"/>
          </p:cNvSpPr>
          <p:nvPr/>
        </p:nvSpPr>
        <p:spPr bwMode="auto">
          <a:xfrm>
            <a:off x="5105400" y="3384000"/>
            <a:ext cx="228600" cy="647644"/>
          </a:xfrm>
          <a:prstGeom prst="rect">
            <a:avLst/>
          </a:prstGeom>
          <a:solidFill>
            <a:schemeClr val="accent4">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cxnSp>
        <p:nvCxnSpPr>
          <p:cNvPr id="91" name="Connecteur droit 90"/>
          <p:cNvCxnSpPr/>
          <p:nvPr/>
        </p:nvCxnSpPr>
        <p:spPr>
          <a:xfrm>
            <a:off x="5105400" y="1828800"/>
            <a:ext cx="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105" name="ZoneTexte 104"/>
          <p:cNvSpPr txBox="1"/>
          <p:nvPr/>
        </p:nvSpPr>
        <p:spPr>
          <a:xfrm>
            <a:off x="3657600" y="1992868"/>
            <a:ext cx="1447800" cy="369332"/>
          </a:xfrm>
          <a:prstGeom prst="rect">
            <a:avLst/>
          </a:prstGeom>
          <a:noFill/>
        </p:spPr>
        <p:txBody>
          <a:bodyPr wrap="square" rtlCol="0">
            <a:spAutoFit/>
          </a:bodyPr>
          <a:lstStyle/>
          <a:p>
            <a:pPr algn="ctr"/>
            <a:r>
              <a:rPr lang="fr-FR" dirty="0" smtClean="0">
                <a:latin typeface="Comic Sans MS" pitchFamily="66" charset="0"/>
              </a:rPr>
              <a:t>reine</a:t>
            </a:r>
            <a:endParaRPr lang="fr-FR" dirty="0">
              <a:latin typeface="Comic Sans MS" pitchFamily="66" charset="0"/>
            </a:endParaRPr>
          </a:p>
        </p:txBody>
      </p:sp>
      <p:sp>
        <p:nvSpPr>
          <p:cNvPr id="107" name="ZoneTexte 106"/>
          <p:cNvSpPr txBox="1"/>
          <p:nvPr/>
        </p:nvSpPr>
        <p:spPr>
          <a:xfrm>
            <a:off x="990600" y="1109246"/>
            <a:ext cx="762000" cy="338554"/>
          </a:xfrm>
          <a:prstGeom prst="rect">
            <a:avLst/>
          </a:prstGeom>
          <a:noFill/>
        </p:spPr>
        <p:txBody>
          <a:bodyPr wrap="square" rtlCol="0">
            <a:spAutoFit/>
          </a:bodyPr>
          <a:lstStyle/>
          <a:p>
            <a:pPr algn="ctr"/>
            <a:r>
              <a:rPr lang="fr-FR" sz="1600" dirty="0" smtClean="0">
                <a:latin typeface="Comic Sans MS" pitchFamily="66" charset="0"/>
              </a:rPr>
              <a:t>1519</a:t>
            </a:r>
            <a:endParaRPr lang="fr-FR" sz="1600" dirty="0">
              <a:latin typeface="Comic Sans MS" pitchFamily="66" charset="0"/>
            </a:endParaRPr>
          </a:p>
        </p:txBody>
      </p:sp>
      <p:sp>
        <p:nvSpPr>
          <p:cNvPr id="38" name="Rectangle 12"/>
          <p:cNvSpPr>
            <a:spLocks noChangeArrowheads="1"/>
          </p:cNvSpPr>
          <p:nvPr/>
        </p:nvSpPr>
        <p:spPr bwMode="auto">
          <a:xfrm>
            <a:off x="1371600" y="1828800"/>
            <a:ext cx="2286000" cy="647644"/>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9" name="ZoneTexte 38"/>
          <p:cNvSpPr txBox="1"/>
          <p:nvPr/>
        </p:nvSpPr>
        <p:spPr>
          <a:xfrm>
            <a:off x="685800" y="1905000"/>
            <a:ext cx="1447800" cy="369332"/>
          </a:xfrm>
          <a:prstGeom prst="rect">
            <a:avLst/>
          </a:prstGeom>
          <a:noFill/>
        </p:spPr>
        <p:txBody>
          <a:bodyPr wrap="square" rtlCol="0">
            <a:spAutoFit/>
          </a:bodyPr>
          <a:lstStyle/>
          <a:p>
            <a:pPr algn="ctr"/>
            <a:r>
              <a:rPr lang="fr-FR" dirty="0" smtClean="0">
                <a:latin typeface="Comic Sans MS" pitchFamily="66" charset="0"/>
              </a:rPr>
              <a:t>Naissance</a:t>
            </a:r>
            <a:endParaRPr lang="fr-FR" dirty="0">
              <a:latin typeface="Comic Sans MS" pitchFamily="66" charset="0"/>
            </a:endParaRPr>
          </a:p>
        </p:txBody>
      </p:sp>
      <p:sp>
        <p:nvSpPr>
          <p:cNvPr id="40" name="ZoneTexte 39"/>
          <p:cNvSpPr txBox="1"/>
          <p:nvPr/>
        </p:nvSpPr>
        <p:spPr>
          <a:xfrm>
            <a:off x="3048000" y="1371600"/>
            <a:ext cx="3276600" cy="369332"/>
          </a:xfrm>
          <a:prstGeom prst="rect">
            <a:avLst/>
          </a:prstGeom>
          <a:noFill/>
        </p:spPr>
        <p:txBody>
          <a:bodyPr wrap="square" rtlCol="0">
            <a:spAutoFit/>
          </a:bodyPr>
          <a:lstStyle/>
          <a:p>
            <a:pPr algn="ctr"/>
            <a:r>
              <a:rPr lang="fr-FR" u="sng" dirty="0" smtClean="0">
                <a:latin typeface="Comic Sans MS" pitchFamily="66" charset="0"/>
              </a:rPr>
              <a:t>Catherine de Médicis</a:t>
            </a:r>
            <a:endParaRPr lang="fr-FR" u="sng" dirty="0">
              <a:latin typeface="Comic Sans MS" pitchFamily="66" charset="0"/>
            </a:endParaRPr>
          </a:p>
        </p:txBody>
      </p:sp>
      <p:pic>
        <p:nvPicPr>
          <p:cNvPr id="41" name="Picture 2"/>
          <p:cNvPicPr>
            <a:picLocks noChangeAspect="1" noChangeArrowheads="1"/>
          </p:cNvPicPr>
          <p:nvPr/>
        </p:nvPicPr>
        <p:blipFill>
          <a:blip r:embed="rId3" cstate="print"/>
          <a:srcRect/>
          <a:stretch>
            <a:fillRect/>
          </a:stretch>
        </p:blipFill>
        <p:spPr bwMode="auto">
          <a:xfrm>
            <a:off x="1981200" y="1828800"/>
            <a:ext cx="425462" cy="609600"/>
          </a:xfrm>
          <a:prstGeom prst="rect">
            <a:avLst/>
          </a:prstGeom>
          <a:noFill/>
          <a:ln w="9525">
            <a:noFill/>
            <a:miter lim="800000"/>
            <a:headEnd/>
            <a:tailEnd/>
          </a:ln>
        </p:spPr>
      </p:pic>
      <p:sp>
        <p:nvSpPr>
          <p:cNvPr id="42" name="ZoneTexte 41"/>
          <p:cNvSpPr txBox="1"/>
          <p:nvPr/>
        </p:nvSpPr>
        <p:spPr>
          <a:xfrm>
            <a:off x="2362200" y="1143000"/>
            <a:ext cx="762000" cy="338554"/>
          </a:xfrm>
          <a:prstGeom prst="rect">
            <a:avLst/>
          </a:prstGeom>
          <a:noFill/>
        </p:spPr>
        <p:txBody>
          <a:bodyPr wrap="square" rtlCol="0">
            <a:spAutoFit/>
          </a:bodyPr>
          <a:lstStyle/>
          <a:p>
            <a:pPr algn="ctr"/>
            <a:r>
              <a:rPr lang="fr-FR" sz="1600" dirty="0" smtClean="0">
                <a:latin typeface="Comic Sans MS" pitchFamily="66" charset="0"/>
              </a:rPr>
              <a:t>1533</a:t>
            </a:r>
            <a:endParaRPr lang="fr-FR" sz="1600" dirty="0">
              <a:latin typeface="Comic Sans MS" pitchFamily="66" charset="0"/>
            </a:endParaRPr>
          </a:p>
        </p:txBody>
      </p:sp>
      <p:cxnSp>
        <p:nvCxnSpPr>
          <p:cNvPr id="43" name="Connecteur droit 42"/>
          <p:cNvCxnSpPr/>
          <p:nvPr/>
        </p:nvCxnSpPr>
        <p:spPr>
          <a:xfrm>
            <a:off x="2743200" y="14478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2286000" y="1905000"/>
            <a:ext cx="1447800" cy="369332"/>
          </a:xfrm>
          <a:prstGeom prst="rect">
            <a:avLst/>
          </a:prstGeom>
          <a:noFill/>
        </p:spPr>
        <p:txBody>
          <a:bodyPr wrap="square" rtlCol="0">
            <a:spAutoFit/>
          </a:bodyPr>
          <a:lstStyle/>
          <a:p>
            <a:pPr algn="ctr"/>
            <a:r>
              <a:rPr lang="fr-FR" dirty="0" smtClean="0">
                <a:latin typeface="Comic Sans MS" pitchFamily="66" charset="0"/>
              </a:rPr>
              <a:t>mariage</a:t>
            </a:r>
            <a:endParaRPr lang="fr-FR"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105" grpId="0"/>
      <p:bldP spid="39"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5093" y="237530"/>
            <a:ext cx="7124707" cy="914400"/>
          </a:xfrm>
          <a:prstGeom prst="rect">
            <a:avLst/>
          </a:prstGeom>
          <a:noFill/>
          <a:ln>
            <a:solidFill>
              <a:schemeClr val="accent2">
                <a:lumMod val="75000"/>
              </a:schemeClr>
            </a:solidFill>
          </a:ln>
        </p:spPr>
        <p:txBody>
          <a:bodyPr wrap="square" lIns="91440" tIns="45720" rIns="91440" bIns="45720">
            <a:spAutoFit/>
          </a:bodyPr>
          <a:lstStyle/>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1547 : François I</a:t>
            </a:r>
            <a:r>
              <a:rPr lang="fr-FR" sz="5400" b="1" cap="none" spc="0" baseline="30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er</a:t>
            </a: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meurt</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Flèche vers le bas 3"/>
          <p:cNvSpPr/>
          <p:nvPr/>
        </p:nvSpPr>
        <p:spPr>
          <a:xfrm>
            <a:off x="6057892" y="1219200"/>
            <a:ext cx="342907"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086093" y="2286000"/>
            <a:ext cx="6289863" cy="914400"/>
          </a:xfrm>
          <a:prstGeom prst="rect">
            <a:avLst/>
          </a:prstGeom>
          <a:noFill/>
          <a:ln>
            <a:solidFill>
              <a:schemeClr val="accent1">
                <a:lumMod val="60000"/>
                <a:lumOff val="40000"/>
              </a:schemeClr>
            </a:solidFill>
          </a:ln>
        </p:spPr>
        <p:txBody>
          <a:bodyPr wrap="square" lIns="91440" tIns="45720" rIns="91440" bIns="45720">
            <a:spAutoFit/>
          </a:bodyPr>
          <a:lstStyle/>
          <a:p>
            <a:pPr algn="ctr"/>
            <a:r>
              <a:rPr lang="fr-FR" sz="5400" b="1" cap="none" spc="0" dirty="0" smtClean="0">
                <a:ln w="18000">
                  <a:solidFill>
                    <a:schemeClr val="accent1">
                      <a:lumMod val="75000"/>
                    </a:schemeClr>
                  </a:solidFill>
                  <a:prstDash val="solid"/>
                  <a:miter lim="800000"/>
                </a:ln>
                <a:noFill/>
                <a:effectLst>
                  <a:outerShdw blurRad="25500" dist="23000" dir="7020000" algn="tl">
                    <a:srgbClr val="000000">
                      <a:alpha val="50000"/>
                    </a:srgbClr>
                  </a:outerShdw>
                </a:effectLst>
              </a:rPr>
              <a:t>Henri II devient roi</a:t>
            </a:r>
            <a:endParaRPr lang="fr-FR" sz="5400" b="1" cap="none" spc="0" dirty="0">
              <a:ln w="18000">
                <a:solidFill>
                  <a:schemeClr val="accent1">
                    <a:lumMod val="75000"/>
                  </a:schemeClr>
                </a:solidFill>
                <a:prstDash val="solid"/>
                <a:miter lim="800000"/>
              </a:ln>
              <a:noFill/>
              <a:effectLst>
                <a:outerShdw blurRad="25500" dist="23000" dir="7020000" algn="tl">
                  <a:srgbClr val="000000">
                    <a:alpha val="50000"/>
                  </a:srgbClr>
                </a:outerShdw>
              </a:effectLst>
            </a:endParaRPr>
          </a:p>
        </p:txBody>
      </p:sp>
      <p:cxnSp>
        <p:nvCxnSpPr>
          <p:cNvPr id="8" name="Connecteur droit avec flèche 7"/>
          <p:cNvCxnSpPr>
            <a:stCxn id="5" idx="2"/>
          </p:cNvCxnSpPr>
          <p:nvPr/>
        </p:nvCxnSpPr>
        <p:spPr>
          <a:xfrm flipH="1">
            <a:off x="4495800" y="3200400"/>
            <a:ext cx="1735225" cy="1066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5" idx="2"/>
          </p:cNvCxnSpPr>
          <p:nvPr/>
        </p:nvCxnSpPr>
        <p:spPr>
          <a:xfrm>
            <a:off x="6231025" y="3200400"/>
            <a:ext cx="1617575" cy="1143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24000" y="4343400"/>
            <a:ext cx="3494504" cy="1446550"/>
          </a:xfrm>
          <a:prstGeom prst="rect">
            <a:avLst/>
          </a:prstGeom>
          <a:noFill/>
          <a:ln>
            <a:solidFill>
              <a:schemeClr val="accent1">
                <a:lumMod val="60000"/>
                <a:lumOff val="40000"/>
              </a:schemeClr>
            </a:solidFill>
          </a:ln>
        </p:spPr>
        <p:txBody>
          <a:bodyPr wrap="square" lIns="91440" tIns="45720" rIns="91440" bIns="45720">
            <a:spAutoFit/>
          </a:bodyPr>
          <a:lstStyle/>
          <a:p>
            <a:pPr algn="ctr"/>
            <a:r>
              <a:rPr lang="fr-FR"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Renforcer le royaume</a:t>
            </a:r>
            <a:endParaRPr lang="fr-FR"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4" name="Rectangle 13"/>
          <p:cNvSpPr/>
          <p:nvPr/>
        </p:nvSpPr>
        <p:spPr>
          <a:xfrm>
            <a:off x="6716296" y="4420850"/>
            <a:ext cx="3494504" cy="1446550"/>
          </a:xfrm>
          <a:prstGeom prst="rect">
            <a:avLst/>
          </a:prstGeom>
          <a:noFill/>
          <a:ln>
            <a:solidFill>
              <a:schemeClr val="accent1">
                <a:lumMod val="60000"/>
                <a:lumOff val="40000"/>
              </a:schemeClr>
            </a:solidFill>
          </a:ln>
        </p:spPr>
        <p:txBody>
          <a:bodyPr wrap="square" lIns="91440" tIns="45720" rIns="91440" bIns="45720">
            <a:spAutoFit/>
          </a:bodyPr>
          <a:lstStyle/>
          <a:p>
            <a:pPr algn="ctr"/>
            <a:r>
              <a:rPr lang="fr-FR"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 question religieuse</a:t>
            </a:r>
            <a:endParaRPr lang="fr-FR"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5" name="Picture 2" descr="http://houot.alain.pagesperso-orange.fr/Hist/Z_Diacchronie/France/images/1547_1559_Henri%20II.gif"/>
          <p:cNvPicPr>
            <a:picLocks noChangeAspect="1" noChangeArrowheads="1"/>
          </p:cNvPicPr>
          <p:nvPr/>
        </p:nvPicPr>
        <p:blipFill>
          <a:blip r:embed="rId3" cstate="print"/>
          <a:srcRect/>
          <a:stretch>
            <a:fillRect/>
          </a:stretch>
        </p:blipFill>
        <p:spPr bwMode="auto">
          <a:xfrm>
            <a:off x="2438400" y="3352800"/>
            <a:ext cx="990600" cy="933783"/>
          </a:xfrm>
          <a:prstGeom prst="rect">
            <a:avLst/>
          </a:prstGeom>
          <a:noFill/>
        </p:spPr>
      </p:pic>
      <p:pic>
        <p:nvPicPr>
          <p:cNvPr id="57346" name="Picture 2" descr="images gratuites libres de droits sans droits d' auteur"/>
          <p:cNvPicPr>
            <a:picLocks noChangeAspect="1" noChangeArrowheads="1"/>
          </p:cNvPicPr>
          <p:nvPr/>
        </p:nvPicPr>
        <p:blipFill>
          <a:blip r:embed="rId4" cstate="print"/>
          <a:srcRect l="31111" r="28889"/>
          <a:stretch>
            <a:fillRect/>
          </a:stretch>
        </p:blipFill>
        <p:spPr bwMode="auto">
          <a:xfrm>
            <a:off x="9601200" y="2819400"/>
            <a:ext cx="640080" cy="1600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57346"/>
                                        </p:tgtEl>
                                        <p:attrNameLst>
                                          <p:attrName>style.visibility</p:attrName>
                                        </p:attrNameLst>
                                      </p:cBhvr>
                                      <p:to>
                                        <p:strVal val="visible"/>
                                      </p:to>
                                    </p:set>
                                    <p:animEffect transition="in" filter="fade">
                                      <p:cBhvr>
                                        <p:cTn id="46" dur="1000"/>
                                        <p:tgtEl>
                                          <p:spTgt spid="57346"/>
                                        </p:tgtEl>
                                      </p:cBhvr>
                                    </p:animEffect>
                                    <p:anim calcmode="lin" valueType="num">
                                      <p:cBhvr>
                                        <p:cTn id="47" dur="1000" fill="hold"/>
                                        <p:tgtEl>
                                          <p:spTgt spid="57346"/>
                                        </p:tgtEl>
                                        <p:attrNameLst>
                                          <p:attrName>ppt_x</p:attrName>
                                        </p:attrNameLst>
                                      </p:cBhvr>
                                      <p:tavLst>
                                        <p:tav tm="0">
                                          <p:val>
                                            <p:strVal val="#ppt_x"/>
                                          </p:val>
                                        </p:tav>
                                        <p:tav tm="100000">
                                          <p:val>
                                            <p:strVal val="#ppt_x"/>
                                          </p:val>
                                        </p:tav>
                                      </p:tavLst>
                                    </p:anim>
                                    <p:anim calcmode="lin" valueType="num">
                                      <p:cBhvr>
                                        <p:cTn id="48" dur="1000" fill="hold"/>
                                        <p:tgtEl>
                                          <p:spTgt spid="57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houot.alain.pagesperso-orange.fr/Hist/Z_Diacchronie/France/images/1547_1559_Henri%20II.gif"/>
          <p:cNvPicPr>
            <a:picLocks noChangeAspect="1" noChangeArrowheads="1"/>
          </p:cNvPicPr>
          <p:nvPr/>
        </p:nvPicPr>
        <p:blipFill>
          <a:blip r:embed="rId3" cstate="print"/>
          <a:srcRect/>
          <a:stretch>
            <a:fillRect/>
          </a:stretch>
        </p:blipFill>
        <p:spPr bwMode="auto">
          <a:xfrm>
            <a:off x="762000" y="381000"/>
            <a:ext cx="6172200" cy="5818184"/>
          </a:xfrm>
          <a:prstGeom prst="rect">
            <a:avLst/>
          </a:prstGeom>
          <a:noFill/>
        </p:spPr>
      </p:pic>
      <p:sp>
        <p:nvSpPr>
          <p:cNvPr id="3" name="Rectangle 2"/>
          <p:cNvSpPr/>
          <p:nvPr/>
        </p:nvSpPr>
        <p:spPr>
          <a:xfrm>
            <a:off x="7391400" y="2133600"/>
            <a:ext cx="3494504" cy="1446550"/>
          </a:xfrm>
          <a:prstGeom prst="rect">
            <a:avLst/>
          </a:prstGeom>
          <a:noFill/>
          <a:ln>
            <a:solidFill>
              <a:schemeClr val="accent1">
                <a:lumMod val="60000"/>
                <a:lumOff val="40000"/>
              </a:schemeClr>
            </a:solidFill>
          </a:ln>
        </p:spPr>
        <p:txBody>
          <a:bodyPr wrap="square" lIns="91440" tIns="45720" rIns="91440" bIns="45720">
            <a:spAutoFit/>
          </a:bodyPr>
          <a:lstStyle/>
          <a:p>
            <a:pPr algn="ctr"/>
            <a:r>
              <a:rPr lang="fr-FR"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Renforcer le royaume</a:t>
            </a:r>
            <a:endParaRPr lang="fr-FR"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Rectangle 3"/>
          <p:cNvSpPr/>
          <p:nvPr/>
        </p:nvSpPr>
        <p:spPr>
          <a:xfrm>
            <a:off x="2286000" y="6248400"/>
            <a:ext cx="4120423" cy="369332"/>
          </a:xfrm>
          <a:prstGeom prst="rect">
            <a:avLst/>
          </a:prstGeom>
        </p:spPr>
        <p:txBody>
          <a:bodyPr wrap="none">
            <a:spAutoFit/>
          </a:bodyPr>
          <a:lstStyle/>
          <a:p>
            <a:r>
              <a:rPr lang="fr-FR" b="1" dirty="0" smtClean="0"/>
              <a:t>Henri II, les guerres en France, 1547-1559</a:t>
            </a:r>
            <a:endParaRPr lang="fr-FR" dirty="0"/>
          </a:p>
        </p:txBody>
      </p:sp>
      <p:sp>
        <p:nvSpPr>
          <p:cNvPr id="5" name="Rectangle 4"/>
          <p:cNvSpPr/>
          <p:nvPr/>
        </p:nvSpPr>
        <p:spPr>
          <a:xfrm>
            <a:off x="7848600" y="5943600"/>
            <a:ext cx="4800600" cy="738664"/>
          </a:xfrm>
          <a:prstGeom prst="rect">
            <a:avLst/>
          </a:prstGeom>
        </p:spPr>
        <p:txBody>
          <a:bodyPr wrap="square">
            <a:spAutoFit/>
          </a:bodyPr>
          <a:lstStyle/>
          <a:p>
            <a:r>
              <a:rPr lang="fr-FR" sz="1400" dirty="0" smtClean="0">
                <a:hlinkClick r:id="rId4"/>
              </a:rPr>
              <a:t>http://houot.alain.pagesperso-orange.fr/Hist/Z_Diacchronie/France/fr_41.htm</a:t>
            </a:r>
            <a:endParaRPr lang="fr-FR" sz="1400" dirty="0" smtClean="0"/>
          </a:p>
          <a:p>
            <a:r>
              <a:rPr lang="fr-FR" sz="1400" dirty="0" smtClean="0">
                <a:latin typeface="Arial" charset="0"/>
                <a:cs typeface="Arial" charset="0"/>
              </a:rPr>
              <a:t>© Alain </a:t>
            </a:r>
            <a:r>
              <a:rPr lang="fr-FR" sz="1400" dirty="0" err="1" smtClean="0">
                <a:latin typeface="Arial" charset="0"/>
                <a:cs typeface="Arial" charset="0"/>
              </a:rPr>
              <a:t>Houot</a:t>
            </a:r>
            <a:endParaRPr lang="fr-FR" sz="1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5562600" cy="769441"/>
          </a:xfrm>
          <a:prstGeom prst="rect">
            <a:avLst/>
          </a:prstGeom>
          <a:noFill/>
          <a:ln>
            <a:solidFill>
              <a:schemeClr val="accent1">
                <a:lumMod val="60000"/>
                <a:lumOff val="40000"/>
              </a:schemeClr>
            </a:solidFill>
          </a:ln>
        </p:spPr>
        <p:txBody>
          <a:bodyPr wrap="square" lIns="91440" tIns="45720" rIns="91440" bIns="45720">
            <a:spAutoFit/>
          </a:bodyPr>
          <a:lstStyle/>
          <a:p>
            <a:pPr algn="ctr"/>
            <a:r>
              <a:rPr lang="fr-FR"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 question religieuse</a:t>
            </a:r>
            <a:endParaRPr lang="fr-FR"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9" name="Diagramme 8"/>
          <p:cNvGraphicFramePr/>
          <p:nvPr>
            <p:extLst>
              <p:ext uri="{D42A27DB-BD31-4B8C-83A1-F6EECF244321}">
                <p14:modId xmlns:p14="http://schemas.microsoft.com/office/powerpoint/2010/main" val="4279293012"/>
              </p:ext>
            </p:extLst>
          </p:nvPr>
        </p:nvGraphicFramePr>
        <p:xfrm>
          <a:off x="3251200" y="414867"/>
          <a:ext cx="8940800" cy="6138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Connecteur droit avec flèche 10"/>
          <p:cNvCxnSpPr/>
          <p:nvPr/>
        </p:nvCxnSpPr>
        <p:spPr>
          <a:xfrm>
            <a:off x="3124200" y="2971800"/>
            <a:ext cx="17526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Éclair 12"/>
          <p:cNvSpPr/>
          <p:nvPr/>
        </p:nvSpPr>
        <p:spPr>
          <a:xfrm rot="451947">
            <a:off x="6534429" y="2727779"/>
            <a:ext cx="1143000" cy="3276600"/>
          </a:xfrm>
          <a:prstGeom prst="lightningBol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381000" y="1524000"/>
            <a:ext cx="2743200" cy="3477875"/>
          </a:xfrm>
          <a:prstGeom prst="rect">
            <a:avLst/>
          </a:prstGeom>
          <a:solidFill>
            <a:srgbClr val="F8A6C9"/>
          </a:solidFill>
        </p:spPr>
        <p:txBody>
          <a:bodyPr wrap="square" rtlCol="0">
            <a:spAutoFit/>
          </a:bodyPr>
          <a:lstStyle/>
          <a:p>
            <a:r>
              <a:rPr lang="fr-FR" sz="2000" dirty="0" smtClean="0"/>
              <a:t>Depuis les années 1530, une partie des chrétiens français critiquent la manière de vivre et d’enseigner de l’Eglise. Ils protestent contre cette façon de vivre la religion. Influencés par la pensée et les textes de CALVIN, ils veulent une réforme religieuse.</a:t>
            </a:r>
            <a:endParaRPr lang="fr-FR" sz="2000" dirty="0"/>
          </a:p>
        </p:txBody>
      </p:sp>
      <p:sp>
        <p:nvSpPr>
          <p:cNvPr id="25" name="ZoneTexte 24"/>
          <p:cNvSpPr txBox="1"/>
          <p:nvPr/>
        </p:nvSpPr>
        <p:spPr>
          <a:xfrm>
            <a:off x="4876800" y="4429780"/>
            <a:ext cx="2057400" cy="523220"/>
          </a:xfrm>
          <a:prstGeom prst="rect">
            <a:avLst/>
          </a:prstGeom>
          <a:noFill/>
        </p:spPr>
        <p:txBody>
          <a:bodyPr wrap="square" rtlCol="0">
            <a:spAutoFit/>
          </a:bodyPr>
          <a:lstStyle/>
          <a:p>
            <a:r>
              <a:rPr lang="fr-FR" sz="2800" dirty="0" smtClean="0"/>
              <a:t>Protestants</a:t>
            </a:r>
            <a:endParaRPr lang="fr-FR" dirty="0"/>
          </a:p>
        </p:txBody>
      </p:sp>
      <p:sp>
        <p:nvSpPr>
          <p:cNvPr id="26" name="ZoneTexte 25"/>
          <p:cNvSpPr txBox="1"/>
          <p:nvPr/>
        </p:nvSpPr>
        <p:spPr>
          <a:xfrm>
            <a:off x="7696200" y="4343400"/>
            <a:ext cx="2667000" cy="646331"/>
          </a:xfrm>
          <a:prstGeom prst="rect">
            <a:avLst/>
          </a:prstGeom>
          <a:noFill/>
        </p:spPr>
        <p:txBody>
          <a:bodyPr wrap="square" rtlCol="0">
            <a:spAutoFit/>
          </a:bodyPr>
          <a:lstStyle/>
          <a:p>
            <a:r>
              <a:rPr lang="fr-FR" sz="3600" dirty="0" smtClean="0"/>
              <a:t>Catholiques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8286750" y="228600"/>
            <a:ext cx="3371850" cy="5114925"/>
          </a:xfrm>
          <a:prstGeom prst="rect">
            <a:avLst/>
          </a:prstGeom>
          <a:noFill/>
          <a:ln w="9525">
            <a:noFill/>
            <a:miter lim="800000"/>
            <a:headEnd/>
            <a:tailEnd/>
          </a:ln>
        </p:spPr>
      </p:pic>
      <p:sp>
        <p:nvSpPr>
          <p:cNvPr id="7" name="Rectangle 6"/>
          <p:cNvSpPr/>
          <p:nvPr/>
        </p:nvSpPr>
        <p:spPr>
          <a:xfrm>
            <a:off x="6934200" y="5562600"/>
            <a:ext cx="5257800" cy="1323439"/>
          </a:xfrm>
          <a:prstGeom prst="rect">
            <a:avLst/>
          </a:prstGeom>
        </p:spPr>
        <p:txBody>
          <a:bodyPr wrap="square">
            <a:spAutoFit/>
          </a:bodyPr>
          <a:lstStyle/>
          <a:p>
            <a:pPr algn="r"/>
            <a:r>
              <a:rPr lang="fr-FR" sz="1600" dirty="0" smtClean="0"/>
              <a:t>Catherine de Médicis (1519-1589), reine de France, en veuve.</a:t>
            </a:r>
          </a:p>
          <a:p>
            <a:pPr algn="r"/>
            <a:endParaRPr lang="fr-FR" sz="1600" dirty="0" smtClean="0"/>
          </a:p>
          <a:p>
            <a:pPr algn="r"/>
            <a:r>
              <a:rPr lang="fr-FR" sz="1600" dirty="0" smtClean="0"/>
              <a:t>Portraits dessinés de la Cour de France</a:t>
            </a:r>
          </a:p>
          <a:p>
            <a:pPr algn="r"/>
            <a:r>
              <a:rPr lang="fr-FR" sz="1600" dirty="0" smtClean="0"/>
              <a:t>François Clouet (vers 1520-1572), vers 1560.</a:t>
            </a:r>
          </a:p>
          <a:p>
            <a:pPr algn="r"/>
            <a:r>
              <a:rPr lang="fr-FR" sz="1600" dirty="0" smtClean="0"/>
              <a:t>© Bibliothèque nationale de France</a:t>
            </a:r>
            <a:endParaRPr lang="fr-FR" sz="1600" dirty="0"/>
          </a:p>
        </p:txBody>
      </p:sp>
      <p:sp>
        <p:nvSpPr>
          <p:cNvPr id="8" name="Rectangle 7"/>
          <p:cNvSpPr/>
          <p:nvPr/>
        </p:nvSpPr>
        <p:spPr>
          <a:xfrm>
            <a:off x="2895600" y="228600"/>
            <a:ext cx="1981199" cy="914400"/>
          </a:xfrm>
          <a:prstGeom prst="rect">
            <a:avLst/>
          </a:prstGeom>
          <a:noFill/>
          <a:ln>
            <a:solidFill>
              <a:schemeClr val="accent2">
                <a:lumMod val="75000"/>
              </a:schemeClr>
            </a:solidFill>
          </a:ln>
        </p:spPr>
        <p:txBody>
          <a:bodyPr wrap="square" lIns="91440" tIns="45720" rIns="91440" bIns="45720">
            <a:spAutoFit/>
          </a:bodyPr>
          <a:lstStyle/>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1559</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 name="Picture 4" descr="Coloriage Chevalier à colorier : coloriages Prince et Chevalier"/>
          <p:cNvPicPr>
            <a:picLocks noChangeAspect="1" noChangeArrowheads="1"/>
          </p:cNvPicPr>
          <p:nvPr/>
        </p:nvPicPr>
        <p:blipFill>
          <a:blip r:embed="rId4" cstate="print"/>
          <a:srcRect t="13306" b="9979"/>
          <a:stretch>
            <a:fillRect/>
          </a:stretch>
        </p:blipFill>
        <p:spPr bwMode="auto">
          <a:xfrm flipH="1">
            <a:off x="1066800" y="1515073"/>
            <a:ext cx="2971800" cy="3133127"/>
          </a:xfrm>
          <a:prstGeom prst="rect">
            <a:avLst/>
          </a:prstGeom>
          <a:noFill/>
        </p:spPr>
      </p:pic>
      <p:pic>
        <p:nvPicPr>
          <p:cNvPr id="29700" name="Picture 4" descr="Coloriage Chevalier à colorier : coloriages Prince et Chevalier"/>
          <p:cNvPicPr>
            <a:picLocks noChangeAspect="1" noChangeArrowheads="1"/>
          </p:cNvPicPr>
          <p:nvPr/>
        </p:nvPicPr>
        <p:blipFill>
          <a:blip r:embed="rId4" cstate="print"/>
          <a:srcRect t="13306" b="9979"/>
          <a:stretch>
            <a:fillRect/>
          </a:stretch>
        </p:blipFill>
        <p:spPr bwMode="auto">
          <a:xfrm>
            <a:off x="3962400" y="1515073"/>
            <a:ext cx="2971800" cy="3133127"/>
          </a:xfrm>
          <a:prstGeom prst="rect">
            <a:avLst/>
          </a:prstGeom>
          <a:noFill/>
        </p:spPr>
      </p:pic>
      <p:sp>
        <p:nvSpPr>
          <p:cNvPr id="11" name="Rectangle 10"/>
          <p:cNvSpPr/>
          <p:nvPr/>
        </p:nvSpPr>
        <p:spPr>
          <a:xfrm>
            <a:off x="1371600" y="4953000"/>
            <a:ext cx="5181600" cy="1754326"/>
          </a:xfrm>
          <a:prstGeom prst="rect">
            <a:avLst/>
          </a:prstGeom>
          <a:noFill/>
          <a:ln>
            <a:solidFill>
              <a:schemeClr val="accent2">
                <a:lumMod val="75000"/>
              </a:schemeClr>
            </a:solidFill>
          </a:ln>
        </p:spPr>
        <p:txBody>
          <a:bodyPr wrap="square" lIns="91440" tIns="45720" rIns="91440" bIns="45720">
            <a:spAutoFit/>
          </a:bodyPr>
          <a:lstStyle/>
          <a:p>
            <a:pPr algn="ctr"/>
            <a:r>
              <a:rPr lang="fr-FR"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Lors d’un tournoi Henri II est blessé et meur</a:t>
            </a:r>
            <a:r>
              <a:rPr lang="fr-F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 peu après</a:t>
            </a:r>
            <a:endParaRPr lang="fr-FR"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29698"/>
                                        </p:tgtEl>
                                        <p:attrNameLst>
                                          <p:attrName>style.visibility</p:attrName>
                                        </p:attrNameLst>
                                      </p:cBhvr>
                                      <p:to>
                                        <p:strVal val="visible"/>
                                      </p:to>
                                    </p:set>
                                    <p:animEffect transition="in" filter="strips(downRight)">
                                      <p:cBhvr>
                                        <p:cTn id="13" dur="500"/>
                                        <p:tgtEl>
                                          <p:spTgt spid="29698"/>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23639</TotalTime>
  <Words>1307</Words>
  <Application>Microsoft Office PowerPoint</Application>
  <PresentationFormat>Grand écran</PresentationFormat>
  <Paragraphs>226</Paragraphs>
  <Slides>23</Slides>
  <Notes>17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23</vt:i4>
      </vt:variant>
    </vt:vector>
  </HeadingPairs>
  <TitlesOfParts>
    <vt:vector size="33" baseType="lpstr">
      <vt:lpstr>Algerian</vt:lpstr>
      <vt:lpstr>Arial</vt:lpstr>
      <vt:lpstr>Calibri</vt:lpstr>
      <vt:lpstr>Calibri Light</vt:lpstr>
      <vt:lpstr>Comic Sans MS</vt:lpstr>
      <vt:lpstr>Edwardian Script ITC</vt:lpstr>
      <vt:lpstr>Monotype Corsiva</vt:lpstr>
      <vt:lpstr>Old English Text MT</vt:lpstr>
      <vt:lpstr>Times New Roman</vt:lpstr>
      <vt:lpstr>Thème Office</vt:lpstr>
      <vt:lpstr>Présentation PowerPoint</vt:lpstr>
      <vt:lpstr>Histoire CM1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Lexique</vt:lpstr>
      <vt:lpstr>Pour résumer…</vt:lpstr>
      <vt:lpstr>AS-TU BIEN RETENU ?</vt:lpstr>
      <vt:lpstr>Présentation PowerPoint</vt:lpstr>
      <vt:lpstr>Présentation PowerPoint</vt:lpstr>
      <vt:lpstr>Présentation PowerPoint</vt:lpstr>
      <vt:lpstr>A bientôt!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Alexandra Lorvellec</dc:creator>
  <cp:lastModifiedBy>ANNE SZYMCZAK</cp:lastModifiedBy>
  <cp:revision>1133</cp:revision>
  <dcterms:created xsi:type="dcterms:W3CDTF">2020-03-28T13:19:54Z</dcterms:created>
  <dcterms:modified xsi:type="dcterms:W3CDTF">2020-07-20T17:07:37Z</dcterms:modified>
</cp:coreProperties>
</file>