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4" r:id="rId2"/>
    <p:sldId id="256" r:id="rId3"/>
    <p:sldId id="421" r:id="rId4"/>
    <p:sldId id="417" r:id="rId5"/>
    <p:sldId id="424" r:id="rId6"/>
    <p:sldId id="433" r:id="rId7"/>
    <p:sldId id="425" r:id="rId8"/>
    <p:sldId id="419" r:id="rId9"/>
    <p:sldId id="426" r:id="rId10"/>
    <p:sldId id="400" r:id="rId11"/>
    <p:sldId id="435" r:id="rId12"/>
    <p:sldId id="416" r:id="rId13"/>
    <p:sldId id="415" r:id="rId14"/>
    <p:sldId id="427" r:id="rId15"/>
    <p:sldId id="385" r:id="rId16"/>
    <p:sldId id="405" r:id="rId17"/>
    <p:sldId id="317" r:id="rId18"/>
    <p:sldId id="428" r:id="rId19"/>
    <p:sldId id="436" r:id="rId20"/>
    <p:sldId id="429" r:id="rId21"/>
    <p:sldId id="28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varScale="1">
        <p:scale>
          <a:sx n="72" d="100"/>
          <a:sy n="72" d="100"/>
        </p:scale>
        <p:origin x="366"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Poncelet" userId="ea23cbe854151d10" providerId="LiveId" clId="{73E2A9BC-F05D-4813-B0CD-B93BB493FD57}"/>
    <pc:docChg chg="custSel modSld sldOrd">
      <pc:chgData name="Yves Poncelet" userId="ea23cbe854151d10" providerId="LiveId" clId="{73E2A9BC-F05D-4813-B0CD-B93BB493FD57}" dt="2020-11-04T13:24:44.858" v="146" actId="20577"/>
      <pc:docMkLst>
        <pc:docMk/>
      </pc:docMkLst>
      <pc:sldChg chg="modNotesTx">
        <pc:chgData name="Yves Poncelet" userId="ea23cbe854151d10" providerId="LiveId" clId="{73E2A9BC-F05D-4813-B0CD-B93BB493FD57}" dt="2020-11-04T13:23:06.466" v="112" actId="20577"/>
        <pc:sldMkLst>
          <pc:docMk/>
          <pc:sldMk cId="0" sldId="417"/>
        </pc:sldMkLst>
      </pc:sldChg>
      <pc:sldChg chg="addSp delSp modSp mod ord modNotesTx">
        <pc:chgData name="Yves Poncelet" userId="ea23cbe854151d10" providerId="LiveId" clId="{73E2A9BC-F05D-4813-B0CD-B93BB493FD57}" dt="2020-11-04T13:24:44.858" v="146" actId="20577"/>
        <pc:sldMkLst>
          <pc:docMk/>
          <pc:sldMk cId="0" sldId="424"/>
        </pc:sldMkLst>
        <pc:spChg chg="add mod">
          <ac:chgData name="Yves Poncelet" userId="ea23cbe854151d10" providerId="LiveId" clId="{73E2A9BC-F05D-4813-B0CD-B93BB493FD57}" dt="2020-11-04T13:24:07.441" v="141" actId="403"/>
          <ac:spMkLst>
            <pc:docMk/>
            <pc:sldMk cId="0" sldId="424"/>
            <ac:spMk id="8" creationId="{D9AAC6D6-9AE1-42BC-829B-4F8A559E2FBD}"/>
          </ac:spMkLst>
        </pc:spChg>
        <pc:spChg chg="del mod">
          <ac:chgData name="Yves Poncelet" userId="ea23cbe854151d10" providerId="LiveId" clId="{73E2A9BC-F05D-4813-B0CD-B93BB493FD57}" dt="2020-11-04T13:20:21.304" v="107"/>
          <ac:spMkLst>
            <pc:docMk/>
            <pc:sldMk cId="0" sldId="42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04/11/2020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r>
              <a:rPr lang="fr-FR" b="1" dirty="0"/>
              <a:t>L’idée est évidemment de répondre à la question (qui aurait peu d’intérêt sans cela). La réponse est : Clovis, créateur d’un royaume romano-barbare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Commenter</a:t>
            </a:r>
            <a:r>
              <a:rPr lang="fr-FR" b="0" baseline="0" dirty="0"/>
              <a:t> la carte en noir et blanc : en montrant les repères (les fleuves, les différentes villes) puis en lisant la légende : celle-ci permet de situer les peuples installés en Gaule.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extLst>
      <p:ext uri="{BB962C8B-B14F-4D97-AF65-F5344CB8AC3E}">
        <p14:creationId xmlns:p14="http://schemas.microsoft.com/office/powerpoint/2010/main" val="228695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a:t>Puis faire apparaitre la carte en couleur. Les faire comparer : ces deux cartes nous apprennent la même chose, mais les signes utilisés par les auteurs dans les légendes et donc sur les cartes sont différents. Les élèves pourraient eux-mêmes choisir encore d’autres signes : il faut seulement que cela reste facile à lire pour renseigner rapidement.</a:t>
            </a:r>
          </a:p>
          <a:p>
            <a:endParaRPr lang="fr-FR" b="0" baseline="0" dirty="0"/>
          </a:p>
          <a:p>
            <a:r>
              <a:rPr lang="fr-FR" b="0" baseline="0" dirty="0"/>
              <a:t>Insister sur la naissance de nouveaux royaumes : à la fois barbares (en fait, germains) et héritiers de l’empire romain, d’où leur nom un peu compliqué mais qui aide à comprendre : « romano-barbare ». Faire observer que :</a:t>
            </a:r>
          </a:p>
          <a:p>
            <a:pPr marL="171450" indent="-171450">
              <a:buFontTx/>
              <a:buChar char="-"/>
            </a:pPr>
            <a:r>
              <a:rPr lang="fr-FR" b="0" baseline="0" dirty="0"/>
              <a:t>en 481, le royaume des Francs est à cheval sur le Rhin (donc à la fois hors de l’ancien empire romain et dans l’ancien empire romain)</a:t>
            </a:r>
          </a:p>
          <a:p>
            <a:pPr marL="171450" indent="-171450">
              <a:buFontTx/>
              <a:buChar char="-"/>
            </a:pPr>
            <a:r>
              <a:rPr lang="fr-FR" b="0" baseline="0" dirty="0"/>
              <a:t>le royaume des Wisigoths est le plus important</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Dire que</a:t>
            </a:r>
            <a:r>
              <a:rPr lang="fr-FR" b="0" baseline="0" dirty="0"/>
              <a:t> le baptême restera un éléments-clef du pouvoir royal : les rois après Clovis se réfèreront toujours à cette alliance entre la foi chrétienne, l’</a:t>
            </a:r>
            <a:r>
              <a:rPr lang="fr-FR" b="0" cap="all" baseline="0" dirty="0"/>
              <a:t>é</a:t>
            </a:r>
            <a:r>
              <a:rPr lang="fr-FR" b="0" baseline="0" dirty="0"/>
              <a:t>glise et la royauté.</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Faire</a:t>
            </a:r>
            <a:r>
              <a:rPr lang="fr-FR" b="0" baseline="0" dirty="0"/>
              <a:t> une comparaison des deux cartes : que remarque-t-on ? En 510, le royaume des Francs occupe quasiment toute l’ancienne Gaule romaine.</a:t>
            </a:r>
          </a:p>
          <a:p>
            <a:r>
              <a:rPr lang="fr-FR" b="0" baseline="0" dirty="0"/>
              <a:t>Faire remarquer Paris : capitale (du royaume franc) que choisit Clovis. </a:t>
            </a:r>
          </a:p>
          <a:p>
            <a:r>
              <a:rPr lang="fr-FR" b="0" baseline="0" dirty="0"/>
              <a:t>Comment Clovis a-t-il réussi à agrandir et unifier son royaume ? Se remémorer la diapositive précédente</a:t>
            </a:r>
            <a:endParaRPr lang="fr-FR" b="0" i="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effectuer au besoin un ou des allers et retours avec la diapositive n° 5.</a:t>
            </a:r>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18</a:t>
            </a:fld>
            <a:endParaRPr lang="fr-FR"/>
          </a:p>
        </p:txBody>
      </p:sp>
    </p:spTree>
    <p:extLst>
      <p:ext uri="{BB962C8B-B14F-4D97-AF65-F5344CB8AC3E}">
        <p14:creationId xmlns:p14="http://schemas.microsoft.com/office/powerpoint/2010/main" val="251308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dirty="0"/>
          </a:p>
        </p:txBody>
      </p:sp>
    </p:spTree>
    <p:extLst>
      <p:ext uri="{BB962C8B-B14F-4D97-AF65-F5344CB8AC3E}">
        <p14:creationId xmlns:p14="http://schemas.microsoft.com/office/powerpoint/2010/main" val="318898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Le texte fourni est le résultat du partage des hypothèses des élèves.</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t>Préciser aux élèves que c’est un</a:t>
            </a:r>
            <a:r>
              <a:rPr lang="fr-FR" b="0" baseline="0" dirty="0"/>
              <a:t> exemple répondant à la consigne, mais que l’on aurait pu en écrire un autre : l’essentiel est de répondre à la consigne et donc de fournir les informations importantes.</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a:t>Ces peuples ont été tour à tour une aide et une source de peur pour les Romains.</a:t>
            </a:r>
          </a:p>
          <a:p>
            <a:r>
              <a:rPr lang="fr-FR" baseline="0" dirty="0"/>
              <a:t>Le terme « barbare » désignait tous les peuples extérieurs à l’Empire mais ces derniers se distinguaient les uns des autres de bien des façons, notamment par les relations qu’ils entretenaient avec les Romains.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Cette carte montre</a:t>
            </a:r>
            <a:r>
              <a:rPr lang="fr-FR" b="0" baseline="0" dirty="0"/>
              <a:t> l’empire romain à la fin de sa longue histoire, La Gaule (les Gaules : expliciter pourquoi) est l’une de ses plus grandes régions à l’ouest.</a:t>
            </a:r>
          </a:p>
          <a:p>
            <a:r>
              <a:rPr lang="fr-FR" b="0" baseline="0" dirty="0"/>
              <a:t>Au IIIe siècle, l’empire romain a dû faire face, à l’est, aux invasions de peuples germaniques. Les empereurs successifs ont établi une frontière militaire, qu’on appelle le </a:t>
            </a:r>
            <a:r>
              <a:rPr lang="fr-FR" b="0" i="1" baseline="0" dirty="0"/>
              <a:t>limes</a:t>
            </a:r>
            <a:r>
              <a:rPr lang="fr-FR" b="0" baseline="0" dirty="0"/>
              <a:t> sur le Rhin et le Danube (repérables sur la carte). Certains peuples barbares sont payés par l’empire pour défendre les frontières.</a:t>
            </a:r>
          </a:p>
          <a:p>
            <a:r>
              <a:rPr lang="fr-FR" b="0" baseline="0" dirty="0"/>
              <a:t>Mais la situation va évoluer à la fin du IIIe siècle et au début du IVe siècle.</a:t>
            </a:r>
          </a:p>
          <a:p>
            <a:endParaRPr lang="fr-FR" b="0" baseline="0" dirty="0"/>
          </a:p>
          <a:p>
            <a:r>
              <a:rPr lang="fr-FR" b="0" baseline="0" dirty="0"/>
              <a:t>Attirer l’attention sur le fait que toutes les indications chronologiques de la leçon sont postérieures au début de l’ère moderne (« après Jésus-Christ »), contrairement à la majorité des indications chronologiques utilisées dans les leçons, les livres, etc. sur l’Antiquité.</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5</a:t>
            </a:fld>
            <a:endParaRPr lang="fr-FR"/>
          </a:p>
        </p:txBody>
      </p:sp>
    </p:spTree>
    <p:extLst>
      <p:ext uri="{BB962C8B-B14F-4D97-AF65-F5344CB8AC3E}">
        <p14:creationId xmlns:p14="http://schemas.microsoft.com/office/powerpoint/2010/main" val="102777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extLst>
      <p:ext uri="{BB962C8B-B14F-4D97-AF65-F5344CB8AC3E}">
        <p14:creationId xmlns:p14="http://schemas.microsoft.com/office/powerpoint/2010/main" val="37229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Lecture</a:t>
            </a:r>
            <a:r>
              <a:rPr lang="fr-FR" b="0" baseline="0" dirty="0"/>
              <a:t> silencieuse, puis magistrale.</a:t>
            </a:r>
          </a:p>
          <a:p>
            <a:r>
              <a:rPr lang="fr-FR" b="0" baseline="0" dirty="0"/>
              <a:t>Nous nous situons vers 376. Il s’agit d’un extrait d’un récit contemporain des événements, écrit à l’origine en langue latine.</a:t>
            </a:r>
          </a:p>
          <a:p>
            <a:endParaRPr lang="fr-FR" b="0" baseline="0" dirty="0"/>
          </a:p>
          <a:p>
            <a:r>
              <a:rPr lang="fr-FR" b="0" baseline="0" dirty="0"/>
              <a:t>Qui anéantit tout sur son passage ?</a:t>
            </a:r>
          </a:p>
          <a:p>
            <a:r>
              <a:rPr lang="fr-FR" b="0" baseline="0" dirty="0"/>
              <a:t>Que font alors « presque tous les barbares » ? Quel peut être le « pays » dont il est question dans le deuxième paragraphe?</a:t>
            </a:r>
          </a:p>
          <a:p>
            <a:r>
              <a:rPr lang="fr-FR" b="0" baseline="0" dirty="0"/>
              <a:t>Quels sentiments exprime Ammien Marcellin dans l’ensemble de cet extrait ? Particulièrement dans le second paragraphe ?</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Expliciter</a:t>
            </a:r>
            <a:r>
              <a:rPr lang="fr-FR" b="0" baseline="0" dirty="0"/>
              <a:t> les mouvements de population, en mettant en relief la poussée des Huns (qui ne sont pas des Germains) et le passage du Rhin à l’hiver 406-407</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Préciser qu’en réalité, les Germains restaient</a:t>
            </a:r>
            <a:r>
              <a:rPr lang="fr-FR" b="0" baseline="0" dirty="0"/>
              <a:t> minoritaires par rapport à la population gallo-romaine et qu’ils cherchaient majoritairement à s’installer de manière pacifique.</a:t>
            </a:r>
          </a:p>
          <a:p>
            <a:r>
              <a:rPr lang="fr-FR" b="0" baseline="0" dirty="0"/>
              <a:t>À cet égard, on peut dire </a:t>
            </a:r>
            <a:r>
              <a:rPr lang="fr-FR" sz="1800" b="0" baseline="0" dirty="0">
                <a:effectLst/>
                <a:latin typeface="Times New Roman" panose="02020603050405020304" pitchFamily="18" charset="0"/>
              </a:rPr>
              <a:t>que l’extrait de la l</a:t>
            </a:r>
            <a:r>
              <a:rPr lang="fr-FR" sz="1800" dirty="0">
                <a:effectLst/>
                <a:latin typeface="Times New Roman" panose="02020603050405020304" pitchFamily="18" charset="0"/>
                <a:ea typeface="Calibri" panose="020F0502020204030204" pitchFamily="34" charset="0"/>
              </a:rPr>
              <a:t>ettre de saint Jérôme à </a:t>
            </a:r>
            <a:r>
              <a:rPr lang="fr-FR" sz="1800" dirty="0" err="1">
                <a:effectLst/>
                <a:latin typeface="Times New Roman" panose="02020603050405020304" pitchFamily="18" charset="0"/>
                <a:ea typeface="Calibri" panose="020F0502020204030204" pitchFamily="34" charset="0"/>
              </a:rPr>
              <a:t>Ageruchia</a:t>
            </a:r>
            <a:r>
              <a:rPr lang="fr-FR" sz="1800" dirty="0">
                <a:effectLst/>
                <a:latin typeface="Times New Roman" panose="02020603050405020304" pitchFamily="18" charset="0"/>
                <a:ea typeface="Calibri" panose="020F0502020204030204" pitchFamily="34" charset="0"/>
              </a:rPr>
              <a:t> reflète une vision assez pessimiste, que le saccage de Rome par les Wisigoths pourra encore accroître. Les mouvements de population de la fin IVe et du début Ve ont été plus complexes que cela.</a:t>
            </a:r>
            <a:endParaRPr lang="fr-FR" b="0" baseline="0" dirty="0"/>
          </a:p>
          <a:p>
            <a:endParaRPr lang="fr-FR" b="0" baseline="0" dirty="0"/>
          </a:p>
          <a:p>
            <a:r>
              <a:rPr lang="fr-FR" b="0" baseline="0" dirty="0"/>
              <a:t>Penser aussi à parler de « vandale » si le temps le permet.</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extLst>
      <p:ext uri="{BB962C8B-B14F-4D97-AF65-F5344CB8AC3E}">
        <p14:creationId xmlns:p14="http://schemas.microsoft.com/office/powerpoint/2010/main" val="188510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999B49-E57C-A246-ADE7-29BFE76BA6ED}"/>
              </a:ext>
            </a:extLst>
          </p:cNvPr>
          <p:cNvSpPr txBox="1">
            <a:spLocks/>
          </p:cNvSpPr>
          <p:nvPr/>
        </p:nvSpPr>
        <p:spPr>
          <a:xfrm>
            <a:off x="1447800" y="1828800"/>
            <a:ext cx="8839200" cy="3962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7200" dirty="0">
                <a:latin typeface="Monotype Corsiva" pitchFamily="66" charset="0"/>
              </a:rPr>
              <a:t>Histoire</a:t>
            </a:r>
            <a:br>
              <a:rPr lang="fr-FR" sz="5400" dirty="0">
                <a:solidFill>
                  <a:schemeClr val="bg1"/>
                </a:solidFill>
                <a:latin typeface="Monotype Corsiva" pitchFamily="66" charset="0"/>
              </a:rPr>
            </a:br>
            <a:r>
              <a:rPr lang="fr-FR" sz="5400" dirty="0">
                <a:latin typeface="Monotype Corsiva" pitchFamily="66" charset="0"/>
              </a:rPr>
              <a:t>CM1</a:t>
            </a:r>
          </a:p>
          <a:p>
            <a:pPr algn="ctr"/>
            <a:r>
              <a:rPr lang="fr-FR" sz="5400" dirty="0">
                <a:latin typeface="Monotype Corsiva" pitchFamily="66" charset="0"/>
              </a:rPr>
              <a:t> </a:t>
            </a:r>
            <a:br>
              <a:rPr lang="fr-FR" sz="5400" dirty="0">
                <a:latin typeface="Monotype Corsiva" pitchFamily="66" charset="0"/>
              </a:rPr>
            </a:br>
            <a:r>
              <a:rPr lang="fr-FR" dirty="0">
                <a:latin typeface="Times New Roman" panose="02020603050405020304" pitchFamily="18" charset="0"/>
                <a:cs typeface="Times New Roman" panose="02020603050405020304" pitchFamily="18" charset="0"/>
              </a:rPr>
              <a:t>Les enseignants sont invités à consulter les commentaires figurant sous chaque diapositive. </a:t>
            </a:r>
            <a:endParaRPr lang="fr-F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40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00200"/>
            <a:ext cx="11245204" cy="2585323"/>
          </a:xfrm>
          <a:prstGeom prst="rect">
            <a:avLst/>
          </a:prstGeom>
          <a:noFill/>
        </p:spPr>
        <p:txBody>
          <a:bodyPr wrap="squar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407-410</a:t>
            </a:r>
          </a:p>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Les peuples germaniques s’installent de manière durable en Gaule </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517550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FAMILL~1\AppData\Local\Temp\20200618_111429-1.jpg"/>
          <p:cNvPicPr>
            <a:picLocks noChangeAspect="1" noChangeArrowheads="1"/>
          </p:cNvPicPr>
          <p:nvPr/>
        </p:nvPicPr>
        <p:blipFill>
          <a:blip r:embed="rId3" cstate="print"/>
          <a:srcRect l="842" t="1355"/>
          <a:stretch>
            <a:fillRect/>
          </a:stretch>
        </p:blipFill>
        <p:spPr bwMode="auto">
          <a:xfrm rot="5400000">
            <a:off x="3215963" y="187387"/>
            <a:ext cx="5531475" cy="5410200"/>
          </a:xfrm>
          <a:prstGeom prst="rect">
            <a:avLst/>
          </a:prstGeom>
          <a:noFill/>
        </p:spPr>
      </p:pic>
      <p:sp>
        <p:nvSpPr>
          <p:cNvPr id="4" name="ZoneTexte 3"/>
          <p:cNvSpPr txBox="1"/>
          <p:nvPr/>
        </p:nvSpPr>
        <p:spPr>
          <a:xfrm>
            <a:off x="632634" y="5794059"/>
            <a:ext cx="11254566" cy="830997"/>
          </a:xfrm>
          <a:prstGeom prst="rect">
            <a:avLst/>
          </a:prstGeom>
          <a:noFill/>
        </p:spPr>
        <p:txBody>
          <a:bodyPr wrap="square" rtlCol="0">
            <a:spAutoFit/>
          </a:bodyPr>
          <a:lstStyle/>
          <a:p>
            <a:r>
              <a:rPr lang="fr-FR" sz="2400" b="1" dirty="0"/>
              <a:t>Une nouveauté très importante pour l’histoire de l’Europe : des royaumes romano-barbares remplacent l’empire romain (situation en 481 après Jésus-Christ)</a:t>
            </a:r>
          </a:p>
        </p:txBody>
      </p:sp>
      <p:sp>
        <p:nvSpPr>
          <p:cNvPr id="5" name="Rectangle 4"/>
          <p:cNvSpPr/>
          <p:nvPr/>
        </p:nvSpPr>
        <p:spPr>
          <a:xfrm>
            <a:off x="9661858" y="6443246"/>
            <a:ext cx="2453942" cy="338554"/>
          </a:xfrm>
          <a:prstGeom prst="rect">
            <a:avLst/>
          </a:prstGeom>
        </p:spPr>
        <p:txBody>
          <a:bodyPr wrap="none">
            <a:spAutoFit/>
          </a:bodyPr>
          <a:lstStyle/>
          <a:p>
            <a:r>
              <a:rPr lang="fr-FR" sz="1600" dirty="0"/>
              <a:t>Histoire CM1 © RETZ, 2016</a:t>
            </a:r>
          </a:p>
        </p:txBody>
      </p:sp>
    </p:spTree>
    <p:extLst>
      <p:ext uri="{BB962C8B-B14F-4D97-AF65-F5344CB8AC3E}">
        <p14:creationId xmlns:p14="http://schemas.microsoft.com/office/powerpoint/2010/main" val="422616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FAMILL~1\AppData\Local\Temp\20200618_111429-1.jpg"/>
          <p:cNvPicPr>
            <a:picLocks noChangeAspect="1" noChangeArrowheads="1"/>
          </p:cNvPicPr>
          <p:nvPr/>
        </p:nvPicPr>
        <p:blipFill>
          <a:blip r:embed="rId3" cstate="print"/>
          <a:srcRect l="842" t="1355"/>
          <a:stretch>
            <a:fillRect/>
          </a:stretch>
        </p:blipFill>
        <p:spPr bwMode="auto">
          <a:xfrm rot="5400000">
            <a:off x="571997" y="289238"/>
            <a:ext cx="5531475" cy="5410200"/>
          </a:xfrm>
          <a:prstGeom prst="rect">
            <a:avLst/>
          </a:prstGeom>
          <a:noFill/>
        </p:spPr>
      </p:pic>
      <p:pic>
        <p:nvPicPr>
          <p:cNvPr id="3" name="Picture 2" descr="C:\Users\FAMILL~1\AppData\Local\Temp\20200618_111537-1.jpg"/>
          <p:cNvPicPr>
            <a:picLocks noChangeAspect="1" noChangeArrowheads="1"/>
          </p:cNvPicPr>
          <p:nvPr/>
        </p:nvPicPr>
        <p:blipFill>
          <a:blip r:embed="rId4" cstate="print"/>
          <a:srcRect t="12222"/>
          <a:stretch>
            <a:fillRect/>
          </a:stretch>
        </p:blipFill>
        <p:spPr bwMode="auto">
          <a:xfrm rot="5400000">
            <a:off x="6451606" y="327338"/>
            <a:ext cx="5537188" cy="5334000"/>
          </a:xfrm>
          <a:prstGeom prst="rect">
            <a:avLst/>
          </a:prstGeom>
          <a:noFill/>
        </p:spPr>
      </p:pic>
      <p:sp>
        <p:nvSpPr>
          <p:cNvPr id="4" name="ZoneTexte 3"/>
          <p:cNvSpPr txBox="1"/>
          <p:nvPr/>
        </p:nvSpPr>
        <p:spPr>
          <a:xfrm>
            <a:off x="632634" y="5794059"/>
            <a:ext cx="11254566" cy="830997"/>
          </a:xfrm>
          <a:prstGeom prst="rect">
            <a:avLst/>
          </a:prstGeom>
          <a:noFill/>
        </p:spPr>
        <p:txBody>
          <a:bodyPr wrap="square" rtlCol="0">
            <a:spAutoFit/>
          </a:bodyPr>
          <a:lstStyle/>
          <a:p>
            <a:r>
              <a:rPr lang="fr-FR" sz="2400" b="1" dirty="0"/>
              <a:t>Une nouveauté très importante pour l’histoire de l’Europe : des royaumes romano-barbares remplacent l’empire romain (situation en 481 après Jésus-Christ)</a:t>
            </a:r>
          </a:p>
        </p:txBody>
      </p:sp>
      <p:sp>
        <p:nvSpPr>
          <p:cNvPr id="5" name="Rectangle 4"/>
          <p:cNvSpPr/>
          <p:nvPr/>
        </p:nvSpPr>
        <p:spPr>
          <a:xfrm>
            <a:off x="9661858" y="6443246"/>
            <a:ext cx="2453942" cy="338554"/>
          </a:xfrm>
          <a:prstGeom prst="rect">
            <a:avLst/>
          </a:prstGeom>
        </p:spPr>
        <p:txBody>
          <a:bodyPr wrap="none">
            <a:spAutoFit/>
          </a:bodyPr>
          <a:lstStyle/>
          <a:p>
            <a:r>
              <a:rPr lang="fr-FR" sz="1600" dirty="0"/>
              <a:t>Histoire CM1 © RETZ,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Aperçu de l’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0" name="AutoShape 4" descr="Aperçu de l’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457200" y="1600200"/>
            <a:ext cx="11245204" cy="3416320"/>
          </a:xfrm>
          <a:prstGeom prst="rect">
            <a:avLst/>
          </a:prstGeom>
          <a:noFill/>
        </p:spPr>
        <p:txBody>
          <a:bodyPr wrap="square" lIns="91440" tIns="45720" rIns="91440" bIns="45720">
            <a:spAutoFit/>
          </a:bodyPr>
          <a:lstStyle/>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481</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Les Francs Saliens installés dans le nord du royaume ont un nouveau roi : CLOVIS</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524" y="457200"/>
            <a:ext cx="6096476" cy="923330"/>
          </a:xfrm>
          <a:prstGeom prst="rect">
            <a:avLst/>
          </a:prstGeom>
          <a:noFill/>
          <a:ln>
            <a:solidFill>
              <a:schemeClr val="accent2"/>
            </a:solidFill>
          </a:ln>
        </p:spPr>
        <p:txBody>
          <a:bodyPr wrap="non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Clovis roi des Francs </a:t>
            </a:r>
          </a:p>
        </p:txBody>
      </p:sp>
      <p:sp>
        <p:nvSpPr>
          <p:cNvPr id="4" name="Rectangle 3"/>
          <p:cNvSpPr/>
          <p:nvPr/>
        </p:nvSpPr>
        <p:spPr>
          <a:xfrm>
            <a:off x="533400" y="2015252"/>
            <a:ext cx="4800600" cy="3970318"/>
          </a:xfrm>
          <a:prstGeom prst="rect">
            <a:avLst/>
          </a:prstGeom>
          <a:noFill/>
          <a:ln>
            <a:solidFill>
              <a:schemeClr val="accent1"/>
            </a:solidFill>
          </a:ln>
        </p:spPr>
        <p:txBody>
          <a:bodyPr wrap="square" lIns="91440" tIns="45720" rIns="91440" bIns="45720">
            <a:spAutoFit/>
          </a:bodyPr>
          <a:lstStyle/>
          <a:p>
            <a:pPr algn="ctr"/>
            <a:r>
              <a:rPr lang="fr-FR" sz="2800" dirty="0"/>
              <a:t>- Allié des Romains</a:t>
            </a:r>
          </a:p>
          <a:p>
            <a:pPr algn="ctr"/>
            <a:r>
              <a:rPr lang="fr-FR" sz="2800" dirty="0"/>
              <a:t>- Veut conquérir les territoires sans pouvoir solide depuis la chute de l’Empire</a:t>
            </a:r>
          </a:p>
          <a:p>
            <a:pPr algn="ctr"/>
            <a:r>
              <a:rPr lang="fr-FR" sz="2800" dirty="0"/>
              <a:t>- Victoire importante à Soissons contre Syagrius, général romain allié des Wisigoths (486)</a:t>
            </a:r>
          </a:p>
          <a:p>
            <a:pPr algn="ctr"/>
            <a:r>
              <a:rPr lang="fr-FR" sz="2800" dirty="0"/>
              <a:t>- Nombreuses autres victoires militaires</a:t>
            </a:r>
          </a:p>
        </p:txBody>
      </p:sp>
      <p:sp>
        <p:nvSpPr>
          <p:cNvPr id="5" name="Rectangle 4"/>
          <p:cNvSpPr/>
          <p:nvPr/>
        </p:nvSpPr>
        <p:spPr>
          <a:xfrm>
            <a:off x="6705600" y="1981200"/>
            <a:ext cx="4800600" cy="1815882"/>
          </a:xfrm>
          <a:prstGeom prst="rect">
            <a:avLst/>
          </a:prstGeom>
          <a:noFill/>
          <a:ln>
            <a:solidFill>
              <a:schemeClr val="accent1"/>
            </a:solidFill>
          </a:ln>
        </p:spPr>
        <p:txBody>
          <a:bodyPr wrap="square" lIns="91440" tIns="45720" rIns="91440" bIns="45720">
            <a:spAutoFit/>
          </a:bodyPr>
          <a:lstStyle/>
          <a:p>
            <a:pPr algn="ctr"/>
            <a:r>
              <a:rPr lang="fr-FR" sz="2800" dirty="0"/>
              <a:t>Veut gagner le soutien de la population de la Gaule et de l’Eglise  : il se fait baptiser (il devient chrétien)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FAMILL~1\AppData\Local\Temp\20200618_111510.jpg"/>
          <p:cNvPicPr>
            <a:picLocks noChangeAspect="1" noChangeArrowheads="1"/>
          </p:cNvPicPr>
          <p:nvPr/>
        </p:nvPicPr>
        <p:blipFill>
          <a:blip r:embed="rId3" cstate="print"/>
          <a:srcRect l="4552" t="2886"/>
          <a:stretch>
            <a:fillRect/>
          </a:stretch>
        </p:blipFill>
        <p:spPr bwMode="auto">
          <a:xfrm rot="5400000">
            <a:off x="6255224" y="831376"/>
            <a:ext cx="5472752" cy="5334000"/>
          </a:xfrm>
          <a:prstGeom prst="rect">
            <a:avLst/>
          </a:prstGeom>
          <a:noFill/>
        </p:spPr>
      </p:pic>
      <p:pic>
        <p:nvPicPr>
          <p:cNvPr id="5" name="Picture 2" descr="C:\Users\FAMILL~1\AppData\Local\Temp\20200618_111537-1.jpg"/>
          <p:cNvPicPr>
            <a:picLocks noChangeAspect="1" noChangeArrowheads="1"/>
          </p:cNvPicPr>
          <p:nvPr/>
        </p:nvPicPr>
        <p:blipFill>
          <a:blip r:embed="rId4" cstate="print"/>
          <a:srcRect t="12222"/>
          <a:stretch>
            <a:fillRect/>
          </a:stretch>
        </p:blipFill>
        <p:spPr bwMode="auto">
          <a:xfrm rot="5400000">
            <a:off x="431806" y="863594"/>
            <a:ext cx="5537188" cy="5334000"/>
          </a:xfrm>
          <a:prstGeom prst="rect">
            <a:avLst/>
          </a:prstGeom>
          <a:noFill/>
        </p:spPr>
      </p:pic>
      <p:sp>
        <p:nvSpPr>
          <p:cNvPr id="4" name="ZoneTexte 3"/>
          <p:cNvSpPr txBox="1"/>
          <p:nvPr/>
        </p:nvSpPr>
        <p:spPr>
          <a:xfrm>
            <a:off x="1066800" y="6299188"/>
            <a:ext cx="4114800" cy="369332"/>
          </a:xfrm>
          <a:prstGeom prst="rect">
            <a:avLst/>
          </a:prstGeom>
          <a:noFill/>
        </p:spPr>
        <p:txBody>
          <a:bodyPr wrap="square" rtlCol="0">
            <a:spAutoFit/>
          </a:bodyPr>
          <a:lstStyle/>
          <a:p>
            <a:r>
              <a:rPr lang="fr-FR" b="1" dirty="0"/>
              <a:t>Le royaume des Francs en 481 </a:t>
            </a:r>
          </a:p>
        </p:txBody>
      </p:sp>
      <p:sp>
        <p:nvSpPr>
          <p:cNvPr id="6" name="ZoneTexte 5"/>
          <p:cNvSpPr txBox="1"/>
          <p:nvPr/>
        </p:nvSpPr>
        <p:spPr>
          <a:xfrm>
            <a:off x="6781800" y="6299188"/>
            <a:ext cx="4114800" cy="369332"/>
          </a:xfrm>
          <a:prstGeom prst="rect">
            <a:avLst/>
          </a:prstGeom>
          <a:noFill/>
        </p:spPr>
        <p:txBody>
          <a:bodyPr wrap="square" rtlCol="0">
            <a:spAutoFit/>
          </a:bodyPr>
          <a:lstStyle/>
          <a:p>
            <a:r>
              <a:rPr lang="fr-FR" b="1" dirty="0"/>
              <a:t>Le royaume des Francs en 510 </a:t>
            </a:r>
          </a:p>
        </p:txBody>
      </p:sp>
      <p:sp>
        <p:nvSpPr>
          <p:cNvPr id="7" name="Rectangle 6"/>
          <p:cNvSpPr/>
          <p:nvPr/>
        </p:nvSpPr>
        <p:spPr>
          <a:xfrm>
            <a:off x="10302187" y="6581001"/>
            <a:ext cx="1889813" cy="276999"/>
          </a:xfrm>
          <a:prstGeom prst="rect">
            <a:avLst/>
          </a:prstGeom>
        </p:spPr>
        <p:txBody>
          <a:bodyPr wrap="none">
            <a:spAutoFit/>
          </a:bodyPr>
          <a:lstStyle/>
          <a:p>
            <a:r>
              <a:rPr lang="fr-FR" sz="1200" dirty="0"/>
              <a:t>Histoire CM1 © RETZ, 2016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46037"/>
            <a:ext cx="2133600" cy="1325563"/>
          </a:xfrm>
        </p:spPr>
        <p:txBody>
          <a:bodyPr/>
          <a:lstStyle/>
          <a:p>
            <a:r>
              <a:rPr lang="fr-FR" u="sng" dirty="0">
                <a:solidFill>
                  <a:schemeClr val="accent2">
                    <a:lumMod val="75000"/>
                  </a:schemeClr>
                </a:solidFill>
                <a:latin typeface="Old English Text MT" pitchFamily="66" charset="0"/>
              </a:rPr>
              <a:t>Lexique</a:t>
            </a:r>
          </a:p>
        </p:txBody>
      </p:sp>
      <p:pic>
        <p:nvPicPr>
          <p:cNvPr id="5123" name="Picture 3"/>
          <p:cNvPicPr>
            <a:picLocks noChangeAspect="1" noChangeArrowheads="1"/>
          </p:cNvPicPr>
          <p:nvPr/>
        </p:nvPicPr>
        <p:blipFill>
          <a:blip r:embed="rId2" cstate="print"/>
          <a:srcRect/>
          <a:stretch>
            <a:fillRect/>
          </a:stretch>
        </p:blipFill>
        <p:spPr bwMode="auto">
          <a:xfrm>
            <a:off x="9220200" y="228600"/>
            <a:ext cx="2609850" cy="2060408"/>
          </a:xfrm>
          <a:prstGeom prst="rect">
            <a:avLst/>
          </a:prstGeom>
          <a:noFill/>
          <a:ln w="9525">
            <a:noFill/>
            <a:miter lim="800000"/>
            <a:headEnd/>
            <a:tailEnd/>
          </a:ln>
        </p:spPr>
      </p:pic>
      <p:sp>
        <p:nvSpPr>
          <p:cNvPr id="6" name="ZoneTexte 5"/>
          <p:cNvSpPr txBox="1"/>
          <p:nvPr/>
        </p:nvSpPr>
        <p:spPr>
          <a:xfrm>
            <a:off x="304800" y="1224946"/>
            <a:ext cx="9144000" cy="1292662"/>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Des barbares :</a:t>
            </a:r>
            <a:r>
              <a:rPr lang="fr-FR" sz="2600" dirty="0">
                <a:solidFill>
                  <a:schemeClr val="tx1">
                    <a:lumMod val="95000"/>
                    <a:lumOff val="5000"/>
                  </a:schemeClr>
                </a:solidFill>
              </a:rPr>
              <a:t> pour les Romains, c’étaient les peuples qui ne partageaient pas la culture gréco-romaine et qui vivaient en dehors des territoires qu’ils contrôlaient.</a:t>
            </a:r>
          </a:p>
        </p:txBody>
      </p:sp>
      <p:sp>
        <p:nvSpPr>
          <p:cNvPr id="8" name="ZoneTexte 7"/>
          <p:cNvSpPr txBox="1"/>
          <p:nvPr/>
        </p:nvSpPr>
        <p:spPr>
          <a:xfrm>
            <a:off x="304800" y="4648200"/>
            <a:ext cx="11277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Un baptême :</a:t>
            </a:r>
            <a:r>
              <a:rPr lang="fr-FR" sz="2600" dirty="0">
                <a:solidFill>
                  <a:schemeClr val="tx1">
                    <a:lumMod val="95000"/>
                    <a:lumOff val="5000"/>
                  </a:schemeClr>
                </a:solidFill>
              </a:rPr>
              <a:t> une cérémonie par laquelle une personne devient chrétienne.   </a:t>
            </a:r>
            <a:endParaRPr lang="fr-FR" sz="2600" dirty="0">
              <a:solidFill>
                <a:schemeClr val="accent2">
                  <a:lumMod val="75000"/>
                </a:schemeClr>
              </a:solidFill>
            </a:endParaRPr>
          </a:p>
        </p:txBody>
      </p:sp>
      <p:sp>
        <p:nvSpPr>
          <p:cNvPr id="10" name="ZoneTexte 9"/>
          <p:cNvSpPr txBox="1"/>
          <p:nvPr/>
        </p:nvSpPr>
        <p:spPr>
          <a:xfrm>
            <a:off x="304800" y="2860357"/>
            <a:ext cx="91440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Piller :</a:t>
            </a:r>
            <a:r>
              <a:rPr lang="fr-FR" sz="2600" dirty="0">
                <a:solidFill>
                  <a:schemeClr val="tx1">
                    <a:lumMod val="95000"/>
                    <a:lumOff val="5000"/>
                  </a:schemeClr>
                </a:solidFill>
              </a:rPr>
              <a:t> voler en commettant des violences et en détruisant.</a:t>
            </a:r>
          </a:p>
        </p:txBody>
      </p:sp>
      <p:sp>
        <p:nvSpPr>
          <p:cNvPr id="11" name="ZoneTexte 10"/>
          <p:cNvSpPr txBox="1"/>
          <p:nvPr/>
        </p:nvSpPr>
        <p:spPr>
          <a:xfrm>
            <a:off x="304800" y="3698557"/>
            <a:ext cx="113538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Migration :</a:t>
            </a:r>
            <a:r>
              <a:rPr lang="fr-FR" sz="2600" dirty="0">
                <a:solidFill>
                  <a:schemeClr val="tx1">
                    <a:lumMod val="95000"/>
                    <a:lumOff val="5000"/>
                  </a:schemeClr>
                </a:solidFill>
              </a:rPr>
              <a:t> déplacement d’une population qui s’installe dans une autre région.</a:t>
            </a:r>
            <a:endParaRPr lang="fr-FR" sz="26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As-tu bien retenu ?</a:t>
            </a:r>
          </a:p>
        </p:txBody>
      </p:sp>
      <p:pic>
        <p:nvPicPr>
          <p:cNvPr id="6146" name="Picture 2"/>
          <p:cNvPicPr>
            <a:picLocks noChangeAspect="1" noChangeArrowheads="1"/>
          </p:cNvPicPr>
          <p:nvPr/>
        </p:nvPicPr>
        <p:blipFill>
          <a:blip r:embed="rId2" cstate="print"/>
          <a:srcRect/>
          <a:stretch>
            <a:fillRect/>
          </a:stretch>
        </p:blipFill>
        <p:spPr bwMode="auto">
          <a:xfrm>
            <a:off x="4419600" y="1676400"/>
            <a:ext cx="3228975" cy="4286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FAMILL~1\AppData\Local\Temp\20200618_111510.jpg"/>
          <p:cNvPicPr>
            <a:picLocks noChangeAspect="1" noChangeArrowheads="1"/>
          </p:cNvPicPr>
          <p:nvPr/>
        </p:nvPicPr>
        <p:blipFill>
          <a:blip r:embed="rId3" cstate="print"/>
          <a:srcRect l="4552" t="2886"/>
          <a:stretch>
            <a:fillRect/>
          </a:stretch>
        </p:blipFill>
        <p:spPr bwMode="auto">
          <a:xfrm rot="5400000">
            <a:off x="3980126" y="1770326"/>
            <a:ext cx="4612748" cy="4495800"/>
          </a:xfrm>
          <a:prstGeom prst="rect">
            <a:avLst/>
          </a:prstGeom>
          <a:noFill/>
        </p:spPr>
      </p:pic>
      <p:sp>
        <p:nvSpPr>
          <p:cNvPr id="3" name="ZoneTexte 2"/>
          <p:cNvSpPr txBox="1"/>
          <p:nvPr/>
        </p:nvSpPr>
        <p:spPr>
          <a:xfrm>
            <a:off x="457201" y="152400"/>
            <a:ext cx="11201400" cy="461665"/>
          </a:xfrm>
          <a:prstGeom prst="rect">
            <a:avLst/>
          </a:prstGeom>
          <a:noFill/>
        </p:spPr>
        <p:txBody>
          <a:bodyPr wrap="square" rtlCol="0">
            <a:spAutoFit/>
          </a:bodyPr>
          <a:lstStyle/>
          <a:p>
            <a:r>
              <a:rPr lang="fr-FR" sz="2400" dirty="0"/>
              <a:t>Les cartes représentent un …</a:t>
            </a:r>
          </a:p>
        </p:txBody>
      </p:sp>
      <p:sp>
        <p:nvSpPr>
          <p:cNvPr id="4" name="Ellipse 3"/>
          <p:cNvSpPr/>
          <p:nvPr/>
        </p:nvSpPr>
        <p:spPr>
          <a:xfrm>
            <a:off x="3810000" y="1600200"/>
            <a:ext cx="2209800" cy="990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a:stCxn id="4" idx="2"/>
          </p:cNvCxnSpPr>
          <p:nvPr/>
        </p:nvCxnSpPr>
        <p:spPr>
          <a:xfrm flipH="1">
            <a:off x="3124200" y="2095500"/>
            <a:ext cx="685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5800" y="2438400"/>
            <a:ext cx="2438400" cy="400110"/>
          </a:xfrm>
          <a:prstGeom prst="rect">
            <a:avLst/>
          </a:prstGeom>
          <a:noFill/>
          <a:ln>
            <a:solidFill>
              <a:schemeClr val="accent1"/>
            </a:solidFill>
          </a:ln>
        </p:spPr>
        <p:txBody>
          <a:bodyPr wrap="square" rtlCol="0">
            <a:spAutoFit/>
          </a:bodyPr>
          <a:lstStyle/>
          <a:p>
            <a:endParaRPr lang="fr-FR" sz="2000" dirty="0"/>
          </a:p>
        </p:txBody>
      </p:sp>
      <p:sp>
        <p:nvSpPr>
          <p:cNvPr id="12" name="Ellipse 11"/>
          <p:cNvSpPr/>
          <p:nvPr/>
        </p:nvSpPr>
        <p:spPr>
          <a:xfrm>
            <a:off x="3962400" y="5867400"/>
            <a:ext cx="10668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90600" y="4572000"/>
            <a:ext cx="2438400" cy="400110"/>
          </a:xfrm>
          <a:prstGeom prst="rect">
            <a:avLst/>
          </a:prstGeom>
          <a:noFill/>
          <a:ln>
            <a:solidFill>
              <a:schemeClr val="accent1"/>
            </a:solidFill>
          </a:ln>
        </p:spPr>
        <p:txBody>
          <a:bodyPr wrap="square" rtlCol="0">
            <a:spAutoFit/>
          </a:bodyPr>
          <a:lstStyle/>
          <a:p>
            <a:endParaRPr lang="fr-FR" sz="2000" dirty="0"/>
          </a:p>
        </p:txBody>
      </p:sp>
      <p:cxnSp>
        <p:nvCxnSpPr>
          <p:cNvPr id="15" name="Connecteur droit avec flèche 14"/>
          <p:cNvCxnSpPr>
            <a:endCxn id="13" idx="3"/>
          </p:cNvCxnSpPr>
          <p:nvPr/>
        </p:nvCxnSpPr>
        <p:spPr>
          <a:xfrm flipH="1" flipV="1">
            <a:off x="3429000" y="4772055"/>
            <a:ext cx="609600" cy="1247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7315200" y="3276600"/>
            <a:ext cx="8382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019800" y="1752600"/>
            <a:ext cx="7620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a:stCxn id="17" idx="6"/>
          </p:cNvCxnSpPr>
          <p:nvPr/>
        </p:nvCxnSpPr>
        <p:spPr>
          <a:xfrm>
            <a:off x="6781800" y="2057400"/>
            <a:ext cx="2438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8153400" y="2438400"/>
            <a:ext cx="10668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9220200" y="1905000"/>
            <a:ext cx="2438400" cy="400110"/>
          </a:xfrm>
          <a:prstGeom prst="rect">
            <a:avLst/>
          </a:prstGeom>
          <a:noFill/>
          <a:ln>
            <a:solidFill>
              <a:schemeClr val="accent1"/>
            </a:solidFill>
          </a:ln>
        </p:spPr>
        <p:txBody>
          <a:bodyPr wrap="square" rtlCol="0">
            <a:spAutoFit/>
          </a:bodyPr>
          <a:lstStyle/>
          <a:p>
            <a:endParaRPr lang="fr-FR" sz="2000" dirty="0"/>
          </a:p>
        </p:txBody>
      </p:sp>
      <p:sp>
        <p:nvSpPr>
          <p:cNvPr id="29" name="ZoneTexte 28"/>
          <p:cNvSpPr txBox="1"/>
          <p:nvPr/>
        </p:nvSpPr>
        <p:spPr>
          <a:xfrm>
            <a:off x="4876800" y="6336268"/>
            <a:ext cx="4114800" cy="369332"/>
          </a:xfrm>
          <a:prstGeom prst="rect">
            <a:avLst/>
          </a:prstGeom>
          <a:noFill/>
          <a:ln>
            <a:solidFill>
              <a:schemeClr val="accent1"/>
            </a:solidFill>
          </a:ln>
        </p:spPr>
        <p:txBody>
          <a:bodyPr wrap="square" rtlCol="0">
            <a:spAutoFit/>
          </a:bodyPr>
          <a:lstStyle/>
          <a:p>
            <a:r>
              <a:rPr lang="fr-FR" b="1" dirty="0"/>
              <a:t>Le royaume des Francs en 510 </a:t>
            </a:r>
          </a:p>
        </p:txBody>
      </p:sp>
      <p:cxnSp>
        <p:nvCxnSpPr>
          <p:cNvPr id="30" name="Connecteur droit 29"/>
          <p:cNvCxnSpPr/>
          <p:nvPr/>
        </p:nvCxnSpPr>
        <p:spPr>
          <a:xfrm flipV="1">
            <a:off x="8610600" y="5257800"/>
            <a:ext cx="10668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915400" y="4242137"/>
            <a:ext cx="2438400" cy="400110"/>
          </a:xfrm>
          <a:prstGeom prst="rect">
            <a:avLst/>
          </a:prstGeom>
          <a:noFill/>
          <a:ln>
            <a:solidFill>
              <a:schemeClr val="accent1"/>
            </a:solidFill>
          </a:ln>
        </p:spPr>
        <p:txBody>
          <a:bodyPr wrap="square" rtlCol="0">
            <a:spAutoFit/>
          </a:bodyPr>
          <a:lstStyle/>
          <a:p>
            <a:endParaRPr lang="fr-FR" sz="2000" dirty="0"/>
          </a:p>
        </p:txBody>
      </p:sp>
      <p:sp>
        <p:nvSpPr>
          <p:cNvPr id="32" name="Rectangle 31"/>
          <p:cNvSpPr/>
          <p:nvPr/>
        </p:nvSpPr>
        <p:spPr>
          <a:xfrm>
            <a:off x="9944693" y="6474023"/>
            <a:ext cx="2171107" cy="307777"/>
          </a:xfrm>
          <a:prstGeom prst="rect">
            <a:avLst/>
          </a:prstGeom>
        </p:spPr>
        <p:txBody>
          <a:bodyPr wrap="none">
            <a:spAutoFit/>
          </a:bodyPr>
          <a:lstStyle/>
          <a:p>
            <a:r>
              <a:rPr lang="fr-FR" sz="1400" dirty="0"/>
              <a:t>Histoire CM1 © RETZ,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16" grpId="0" animBg="1"/>
      <p:bldP spid="17" grpId="0" animBg="1"/>
      <p:bldP spid="28" grpId="0" animBg="1"/>
      <p:bldP spid="2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2819400" y="1524001"/>
            <a:ext cx="2286000" cy="523220"/>
          </a:xfrm>
          <a:prstGeom prst="rect">
            <a:avLst/>
          </a:prstGeom>
          <a:solidFill>
            <a:srgbClr val="00B0F0"/>
          </a:solidFill>
          <a:ln>
            <a:solidFill>
              <a:srgbClr val="0070C0"/>
            </a:solidFill>
          </a:ln>
        </p:spPr>
        <p:txBody>
          <a:bodyPr wrap="square" rtlCol="0">
            <a:spAutoFit/>
          </a:bodyPr>
          <a:lstStyle/>
          <a:p>
            <a:pPr algn="ctr"/>
            <a:r>
              <a:rPr lang="fr-FR" sz="2800" dirty="0">
                <a:solidFill>
                  <a:schemeClr val="tx1">
                    <a:lumMod val="95000"/>
                    <a:lumOff val="5000"/>
                  </a:schemeClr>
                </a:solidFill>
              </a:rPr>
              <a:t>Des barbares</a:t>
            </a:r>
          </a:p>
        </p:txBody>
      </p:sp>
      <p:sp>
        <p:nvSpPr>
          <p:cNvPr id="14" name="ZoneTexte 13"/>
          <p:cNvSpPr txBox="1"/>
          <p:nvPr/>
        </p:nvSpPr>
        <p:spPr>
          <a:xfrm>
            <a:off x="7239000" y="1524000"/>
            <a:ext cx="2286000" cy="523220"/>
          </a:xfrm>
          <a:prstGeom prst="rect">
            <a:avLst/>
          </a:prstGeom>
          <a:solidFill>
            <a:srgbClr val="00B0F0"/>
          </a:solidFill>
          <a:ln>
            <a:solidFill>
              <a:srgbClr val="0070C0"/>
            </a:solidFill>
          </a:ln>
        </p:spPr>
        <p:txBody>
          <a:bodyPr wrap="square" rtlCol="0">
            <a:spAutoFit/>
          </a:bodyPr>
          <a:lstStyle/>
          <a:p>
            <a:pPr algn="ctr"/>
            <a:r>
              <a:rPr lang="fr-FR" sz="2800" dirty="0">
                <a:solidFill>
                  <a:schemeClr val="tx1">
                    <a:lumMod val="95000"/>
                    <a:lumOff val="5000"/>
                  </a:schemeClr>
                </a:solidFill>
              </a:rPr>
              <a:t>Clovis</a:t>
            </a:r>
            <a:endParaRPr lang="fr-FR" sz="2800" dirty="0">
              <a:solidFill>
                <a:schemeClr val="accent2">
                  <a:lumMod val="75000"/>
                </a:schemeClr>
              </a:solidFill>
            </a:endParaRPr>
          </a:p>
        </p:txBody>
      </p:sp>
      <p:sp>
        <p:nvSpPr>
          <p:cNvPr id="16" name="ZoneTexte 15"/>
          <p:cNvSpPr txBox="1"/>
          <p:nvPr/>
        </p:nvSpPr>
        <p:spPr>
          <a:xfrm>
            <a:off x="9601200" y="1524000"/>
            <a:ext cx="2209800" cy="523220"/>
          </a:xfrm>
          <a:prstGeom prst="rect">
            <a:avLst/>
          </a:prstGeom>
          <a:solidFill>
            <a:srgbClr val="00B0F0"/>
          </a:solidFill>
          <a:ln>
            <a:solidFill>
              <a:srgbClr val="0070C0"/>
            </a:solidFill>
          </a:ln>
        </p:spPr>
        <p:txBody>
          <a:bodyPr wrap="square" rtlCol="0">
            <a:spAutoFit/>
          </a:bodyPr>
          <a:lstStyle/>
          <a:p>
            <a:pPr algn="ctr"/>
            <a:r>
              <a:rPr lang="fr-FR" sz="2800" dirty="0">
                <a:solidFill>
                  <a:schemeClr val="tx1">
                    <a:lumMod val="95000"/>
                    <a:lumOff val="5000"/>
                  </a:schemeClr>
                </a:solidFill>
              </a:rPr>
              <a:t>Un baptême</a:t>
            </a:r>
          </a:p>
        </p:txBody>
      </p:sp>
      <p:sp>
        <p:nvSpPr>
          <p:cNvPr id="17" name="ZoneTexte 16"/>
          <p:cNvSpPr txBox="1"/>
          <p:nvPr/>
        </p:nvSpPr>
        <p:spPr>
          <a:xfrm>
            <a:off x="304800" y="1524000"/>
            <a:ext cx="2438400" cy="523220"/>
          </a:xfrm>
          <a:prstGeom prst="rect">
            <a:avLst/>
          </a:prstGeom>
          <a:solidFill>
            <a:srgbClr val="00B0F0"/>
          </a:solidFill>
          <a:ln>
            <a:solidFill>
              <a:srgbClr val="0070C0"/>
            </a:solidFill>
          </a:ln>
        </p:spPr>
        <p:txBody>
          <a:bodyPr wrap="square" rtlCol="0">
            <a:spAutoFit/>
          </a:bodyPr>
          <a:lstStyle/>
          <a:p>
            <a:pPr algn="ctr"/>
            <a:r>
              <a:rPr lang="fr-FR" sz="2800" dirty="0">
                <a:solidFill>
                  <a:schemeClr val="tx1">
                    <a:lumMod val="95000"/>
                    <a:lumOff val="5000"/>
                  </a:schemeClr>
                </a:solidFill>
              </a:rPr>
              <a:t> migration</a:t>
            </a:r>
            <a:endParaRPr lang="fr-FR" sz="2800" dirty="0">
              <a:solidFill>
                <a:schemeClr val="accent2">
                  <a:lumMod val="75000"/>
                </a:schemeClr>
              </a:solidFill>
            </a:endParaRPr>
          </a:p>
        </p:txBody>
      </p:sp>
      <p:sp>
        <p:nvSpPr>
          <p:cNvPr id="19" name="ZoneTexte 18"/>
          <p:cNvSpPr txBox="1"/>
          <p:nvPr/>
        </p:nvSpPr>
        <p:spPr>
          <a:xfrm>
            <a:off x="5181600" y="1524000"/>
            <a:ext cx="1981200" cy="523220"/>
          </a:xfrm>
          <a:prstGeom prst="rect">
            <a:avLst/>
          </a:prstGeom>
          <a:solidFill>
            <a:srgbClr val="00B0F0"/>
          </a:solidFill>
          <a:ln>
            <a:solidFill>
              <a:srgbClr val="0070C0"/>
            </a:solidFill>
          </a:ln>
        </p:spPr>
        <p:txBody>
          <a:bodyPr wrap="square" rtlCol="0">
            <a:spAutoFit/>
          </a:bodyPr>
          <a:lstStyle/>
          <a:p>
            <a:pPr algn="ctr"/>
            <a:r>
              <a:rPr lang="fr-FR" sz="2800" dirty="0">
                <a:solidFill>
                  <a:schemeClr val="tx1">
                    <a:lumMod val="95000"/>
                    <a:lumOff val="5000"/>
                  </a:schemeClr>
                </a:solidFill>
              </a:rPr>
              <a:t>piller</a:t>
            </a:r>
          </a:p>
        </p:txBody>
      </p:sp>
      <p:sp>
        <p:nvSpPr>
          <p:cNvPr id="20" name="ZoneTexte 19"/>
          <p:cNvSpPr txBox="1"/>
          <p:nvPr/>
        </p:nvSpPr>
        <p:spPr>
          <a:xfrm>
            <a:off x="304800" y="304800"/>
            <a:ext cx="11353800" cy="954107"/>
          </a:xfrm>
          <a:prstGeom prst="rect">
            <a:avLst/>
          </a:prstGeom>
          <a:solidFill>
            <a:schemeClr val="bg1"/>
          </a:solidFill>
          <a:ln>
            <a:solidFill>
              <a:schemeClr val="bg1"/>
            </a:solidFill>
          </a:ln>
        </p:spPr>
        <p:txBody>
          <a:bodyPr wrap="square" rtlCol="0">
            <a:spAutoFit/>
          </a:bodyPr>
          <a:lstStyle/>
          <a:p>
            <a:r>
              <a:rPr lang="fr-FR" sz="2800" dirty="0">
                <a:solidFill>
                  <a:schemeClr val="accent2">
                    <a:lumMod val="75000"/>
                  </a:schemeClr>
                </a:solidFill>
              </a:rPr>
              <a:t>A l’aide des mots suivants, écris un texte de deux ou trois phrases sur les migrations barbares et Clovis. Utilise le passé simple et l’imparfait.</a:t>
            </a:r>
          </a:p>
        </p:txBody>
      </p:sp>
      <p:sp>
        <p:nvSpPr>
          <p:cNvPr id="9" name="ZoneTexte 8">
            <a:extLst>
              <a:ext uri="{FF2B5EF4-FFF2-40B4-BE49-F238E27FC236}">
                <a16:creationId xmlns:a16="http://schemas.microsoft.com/office/drawing/2014/main" id="{20A83A6E-513B-43B5-A8DE-ADF86B3BEFF2}"/>
              </a:ext>
            </a:extLst>
          </p:cNvPr>
          <p:cNvSpPr txBox="1"/>
          <p:nvPr/>
        </p:nvSpPr>
        <p:spPr>
          <a:xfrm>
            <a:off x="304800" y="2107767"/>
            <a:ext cx="2438400" cy="523220"/>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 </a:t>
            </a:r>
            <a:r>
              <a:rPr lang="fr-FR" sz="2800" dirty="0">
                <a:solidFill>
                  <a:schemeClr val="tx1">
                    <a:lumMod val="95000"/>
                    <a:lumOff val="5000"/>
                  </a:schemeClr>
                </a:solidFill>
              </a:rPr>
              <a:t>Francs</a:t>
            </a:r>
            <a:endParaRPr lang="fr-FR" sz="2600" dirty="0">
              <a:solidFill>
                <a:schemeClr val="accent2">
                  <a:lumMod val="75000"/>
                </a:schemeClr>
              </a:solidFill>
            </a:endParaRPr>
          </a:p>
        </p:txBody>
      </p:sp>
    </p:spTree>
    <p:extLst>
      <p:ext uri="{BB962C8B-B14F-4D97-AF65-F5344CB8AC3E}">
        <p14:creationId xmlns:p14="http://schemas.microsoft.com/office/powerpoint/2010/main" val="13427387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famille Emier\AppData\Local\Microsoft\Windows\Temporary Internet Files\Content.IE5\D9O58SG7\parchemin[1].gif"/>
          <p:cNvPicPr>
            <a:picLocks noChangeAspect="1" noChangeArrowheads="1"/>
          </p:cNvPicPr>
          <p:nvPr/>
        </p:nvPicPr>
        <p:blipFill>
          <a:blip r:embed="rId3" cstate="print"/>
          <a:srcRect/>
          <a:stretch>
            <a:fillRect/>
          </a:stretch>
        </p:blipFill>
        <p:spPr bwMode="auto">
          <a:xfrm rot="16200000">
            <a:off x="2964803" y="-2292998"/>
            <a:ext cx="6414795" cy="11430000"/>
          </a:xfrm>
          <a:prstGeom prst="rect">
            <a:avLst/>
          </a:prstGeom>
          <a:noFill/>
        </p:spPr>
      </p:pic>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1524000" y="1422400"/>
            <a:ext cx="9144000" cy="2387600"/>
          </a:xfrm>
        </p:spPr>
        <p:txBody>
          <a:bodyPr>
            <a:normAutofit fontScale="90000"/>
          </a:bodyPr>
          <a:lstStyle/>
          <a:p>
            <a:r>
              <a:rPr lang="fr-FR" sz="10700" dirty="0">
                <a:latin typeface="Old English Text MT" pitchFamily="66" charset="0"/>
              </a:rPr>
              <a:t>Histoire</a:t>
            </a:r>
            <a:br>
              <a:rPr lang="fr-FR" sz="8000" dirty="0">
                <a:latin typeface="Old English Text MT" pitchFamily="66" charset="0"/>
              </a:rPr>
            </a:br>
            <a:r>
              <a:rPr lang="fr-FR" sz="8000" dirty="0">
                <a:latin typeface="Old English Text MT" pitchFamily="66" charset="0"/>
              </a:rPr>
              <a:t>CM1</a:t>
            </a:r>
          </a:p>
        </p:txBody>
      </p:sp>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1219200" y="3810000"/>
            <a:ext cx="9829800" cy="1371600"/>
          </a:xfrm>
        </p:spPr>
        <p:txBody>
          <a:bodyPr>
            <a:noAutofit/>
          </a:bodyPr>
          <a:lstStyle/>
          <a:p>
            <a:r>
              <a:rPr lang="fr-FR" sz="6600" dirty="0">
                <a:latin typeface="Edwardian Script ITC" pitchFamily="66" charset="0"/>
              </a:rPr>
              <a:t>Clovis, roi des Francs: un roi barbare ?</a:t>
            </a:r>
          </a:p>
        </p:txBody>
      </p:sp>
    </p:spTree>
    <p:extLst>
      <p:ext uri="{BB962C8B-B14F-4D97-AF65-F5344CB8AC3E}">
        <p14:creationId xmlns:p14="http://schemas.microsoft.com/office/powerpoint/2010/main" val="125730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04800" y="914400"/>
            <a:ext cx="11353800" cy="4401205"/>
          </a:xfrm>
          <a:prstGeom prst="rect">
            <a:avLst/>
          </a:prstGeom>
          <a:solidFill>
            <a:schemeClr val="accent2">
              <a:lumMod val="60000"/>
              <a:lumOff val="40000"/>
            </a:schemeClr>
          </a:solidFill>
          <a:ln>
            <a:solidFill>
              <a:srgbClr val="0070C0"/>
            </a:solidFill>
          </a:ln>
        </p:spPr>
        <p:txBody>
          <a:bodyPr wrap="square" rtlCol="0">
            <a:spAutoFit/>
          </a:bodyPr>
          <a:lstStyle/>
          <a:p>
            <a:r>
              <a:rPr lang="fr-FR" sz="4000" dirty="0">
                <a:solidFill>
                  <a:schemeClr val="tx1">
                    <a:lumMod val="95000"/>
                    <a:lumOff val="5000"/>
                  </a:schemeClr>
                </a:solidFill>
              </a:rPr>
              <a:t>Aux IV</a:t>
            </a:r>
            <a:r>
              <a:rPr lang="fr-FR" sz="4000" baseline="30000" dirty="0">
                <a:solidFill>
                  <a:schemeClr val="tx1">
                    <a:lumMod val="95000"/>
                    <a:lumOff val="5000"/>
                  </a:schemeClr>
                </a:solidFill>
              </a:rPr>
              <a:t>ème</a:t>
            </a:r>
            <a:r>
              <a:rPr lang="fr-FR" sz="4000" dirty="0">
                <a:solidFill>
                  <a:schemeClr val="tx1">
                    <a:lumMod val="95000"/>
                    <a:lumOff val="5000"/>
                  </a:schemeClr>
                </a:solidFill>
              </a:rPr>
              <a:t> et V</a:t>
            </a:r>
            <a:r>
              <a:rPr lang="fr-FR" sz="4000" baseline="30000" dirty="0">
                <a:solidFill>
                  <a:schemeClr val="tx1">
                    <a:lumMod val="95000"/>
                    <a:lumOff val="5000"/>
                  </a:schemeClr>
                </a:solidFill>
              </a:rPr>
              <a:t>ème</a:t>
            </a:r>
            <a:r>
              <a:rPr lang="fr-FR" sz="4000" dirty="0">
                <a:solidFill>
                  <a:schemeClr val="tx1">
                    <a:lumMod val="95000"/>
                    <a:lumOff val="5000"/>
                  </a:schemeClr>
                </a:solidFill>
              </a:rPr>
              <a:t> siècles, des migrations importantes eurent lieu : des peuples voisins de l’empire romain, dont les Francs, s’installèrent en Gaule. Certains pillèrent des villes, d’autres s’installèrent pacifiquement.</a:t>
            </a:r>
          </a:p>
          <a:p>
            <a:r>
              <a:rPr lang="fr-FR" sz="4000" dirty="0">
                <a:solidFill>
                  <a:schemeClr val="tx1">
                    <a:lumMod val="95000"/>
                    <a:lumOff val="5000"/>
                  </a:schemeClr>
                </a:solidFill>
              </a:rPr>
              <a:t>Clovis devint le roi des Francs Saliens en 481. Grâce à son baptême, il s’assura du soutien de l’Eglise. </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latin typeface="Comic Sans MS" pitchFamily="66" charset="0"/>
              </a:rPr>
              <a:t>A bientôt!</a:t>
            </a:r>
          </a:p>
        </p:txBody>
      </p:sp>
      <p:pic>
        <p:nvPicPr>
          <p:cNvPr id="4098"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8558" y="152400"/>
            <a:ext cx="7574895"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Qu’est-ce qu’un barbare ?</a:t>
            </a:r>
          </a:p>
        </p:txBody>
      </p:sp>
      <p:sp>
        <p:nvSpPr>
          <p:cNvPr id="4" name="ZoneTexte 3"/>
          <p:cNvSpPr txBox="1"/>
          <p:nvPr/>
        </p:nvSpPr>
        <p:spPr>
          <a:xfrm>
            <a:off x="1524000" y="1815405"/>
            <a:ext cx="2133600" cy="523220"/>
          </a:xfrm>
          <a:prstGeom prst="rect">
            <a:avLst/>
          </a:prstGeom>
          <a:noFill/>
        </p:spPr>
        <p:txBody>
          <a:bodyPr wrap="square" rtlCol="0">
            <a:spAutoFit/>
          </a:bodyPr>
          <a:lstStyle/>
          <a:p>
            <a:r>
              <a:rPr lang="fr-FR" sz="2800" u="sng" dirty="0"/>
              <a:t>Aujourd’hui </a:t>
            </a:r>
          </a:p>
        </p:txBody>
      </p:sp>
      <p:sp>
        <p:nvSpPr>
          <p:cNvPr id="5" name="ZoneTexte 4"/>
          <p:cNvSpPr txBox="1"/>
          <p:nvPr/>
        </p:nvSpPr>
        <p:spPr>
          <a:xfrm>
            <a:off x="6096000" y="1815405"/>
            <a:ext cx="5452533" cy="523220"/>
          </a:xfrm>
          <a:prstGeom prst="rect">
            <a:avLst/>
          </a:prstGeom>
          <a:noFill/>
        </p:spPr>
        <p:txBody>
          <a:bodyPr wrap="square" rtlCol="0">
            <a:spAutoFit/>
          </a:bodyPr>
          <a:lstStyle/>
          <a:p>
            <a:pPr algn="r"/>
            <a:r>
              <a:rPr lang="fr-FR" sz="2800" u="sng" dirty="0"/>
              <a:t>Pour les Romains à l’Antiquité</a:t>
            </a:r>
          </a:p>
        </p:txBody>
      </p:sp>
      <p:sp>
        <p:nvSpPr>
          <p:cNvPr id="6" name="ZoneTexte 5"/>
          <p:cNvSpPr txBox="1"/>
          <p:nvPr/>
        </p:nvSpPr>
        <p:spPr>
          <a:xfrm>
            <a:off x="762000" y="3034605"/>
            <a:ext cx="4495800" cy="954107"/>
          </a:xfrm>
          <a:prstGeom prst="rect">
            <a:avLst/>
          </a:prstGeom>
          <a:solidFill>
            <a:schemeClr val="accent2">
              <a:lumMod val="60000"/>
              <a:lumOff val="40000"/>
            </a:schemeClr>
          </a:solidFill>
          <a:ln>
            <a:solidFill>
              <a:schemeClr val="accent1"/>
            </a:solidFill>
          </a:ln>
        </p:spPr>
        <p:txBody>
          <a:bodyPr wrap="square" rtlCol="0">
            <a:spAutoFit/>
          </a:bodyPr>
          <a:lstStyle/>
          <a:p>
            <a:r>
              <a:rPr lang="fr-FR" sz="2800" dirty="0"/>
              <a:t>Quelqu’un qui manifeste de la cruauté, qui est inhumain.</a:t>
            </a:r>
          </a:p>
        </p:txBody>
      </p:sp>
      <p:sp>
        <p:nvSpPr>
          <p:cNvPr id="7" name="ZoneTexte 6"/>
          <p:cNvSpPr txBox="1"/>
          <p:nvPr/>
        </p:nvSpPr>
        <p:spPr>
          <a:xfrm>
            <a:off x="7162800" y="3034605"/>
            <a:ext cx="4495800" cy="2677656"/>
          </a:xfrm>
          <a:prstGeom prst="rect">
            <a:avLst/>
          </a:prstGeom>
          <a:solidFill>
            <a:schemeClr val="accent2">
              <a:lumMod val="60000"/>
              <a:lumOff val="40000"/>
            </a:schemeClr>
          </a:solidFill>
          <a:ln>
            <a:solidFill>
              <a:schemeClr val="accent1"/>
            </a:solidFill>
          </a:ln>
        </p:spPr>
        <p:txBody>
          <a:bodyPr wrap="square" rtlCol="0">
            <a:spAutoFit/>
          </a:bodyPr>
          <a:lstStyle/>
          <a:p>
            <a:r>
              <a:rPr lang="fr-FR" sz="2800" dirty="0"/>
              <a:t>Étranger qui vit en dehors de l’Empire romain et qui ne parle pas le latin ou le grec. Dans notre leçon, nous allons surtout découvrir les Germains.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20200621_212007.jpg"/>
          <p:cNvPicPr>
            <a:picLocks noChangeAspect="1" noChangeArrowheads="1"/>
          </p:cNvPicPr>
          <p:nvPr/>
        </p:nvPicPr>
        <p:blipFill rotWithShape="1">
          <a:blip r:embed="rId3" cstate="print"/>
          <a:srcRect l="2352" t="15556" r="6323" b="15992"/>
          <a:stretch/>
        </p:blipFill>
        <p:spPr bwMode="auto">
          <a:xfrm>
            <a:off x="1905001" y="0"/>
            <a:ext cx="8534400" cy="5715000"/>
          </a:xfrm>
          <a:prstGeom prst="rect">
            <a:avLst/>
          </a:prstGeom>
          <a:noFill/>
        </p:spPr>
      </p:pic>
      <p:sp>
        <p:nvSpPr>
          <p:cNvPr id="3" name="Rectangle 2"/>
          <p:cNvSpPr/>
          <p:nvPr/>
        </p:nvSpPr>
        <p:spPr>
          <a:xfrm>
            <a:off x="76201" y="5867400"/>
            <a:ext cx="12115800" cy="830997"/>
          </a:xfrm>
          <a:prstGeom prst="rect">
            <a:avLst/>
          </a:prstGeom>
        </p:spPr>
        <p:txBody>
          <a:bodyPr wrap="square">
            <a:spAutoFit/>
          </a:bodyPr>
          <a:lstStyle/>
          <a:p>
            <a:pPr algn="ctr"/>
            <a:r>
              <a:rPr lang="fr-FR" sz="3200" b="1" dirty="0"/>
              <a:t>L’Empire romain au IV</a:t>
            </a:r>
            <a:r>
              <a:rPr lang="fr-FR" sz="3200" b="1" baseline="30000" dirty="0"/>
              <a:t>e</a:t>
            </a:r>
            <a:r>
              <a:rPr lang="fr-FR" sz="3200" b="1" dirty="0"/>
              <a:t> siècle après Jésus-Christ  </a:t>
            </a:r>
            <a:r>
              <a:rPr lang="fr-FR" b="1" dirty="0"/>
              <a:t>                                                                                                           </a:t>
            </a:r>
          </a:p>
          <a:p>
            <a:pPr algn="r"/>
            <a:r>
              <a:rPr lang="fr-FR" sz="1600" dirty="0"/>
              <a:t> </a:t>
            </a:r>
            <a:r>
              <a:rPr lang="fr-FR" sz="1600" i="1" dirty="0"/>
              <a:t>Histoire cycle 3 </a:t>
            </a:r>
            <a:r>
              <a:rPr lang="fr-FR" sz="1600" dirty="0"/>
              <a:t>© Magnard, 2004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AMILL~1\AppData\Local\Temp\thumbnail_20200621_231127.jpg"/>
          <p:cNvPicPr>
            <a:picLocks noGrp="1" noChangeAspect="1" noChangeArrowheads="1"/>
          </p:cNvPicPr>
          <p:nvPr>
            <p:ph idx="1"/>
          </p:nvPr>
        </p:nvPicPr>
        <p:blipFill>
          <a:blip r:embed="rId3" cstate="print"/>
          <a:srcRect/>
          <a:stretch>
            <a:fillRect/>
          </a:stretch>
        </p:blipFill>
        <p:spPr bwMode="auto">
          <a:xfrm>
            <a:off x="838200" y="533400"/>
            <a:ext cx="10515600" cy="4099441"/>
          </a:xfrm>
          <a:prstGeom prst="rect">
            <a:avLst/>
          </a:prstGeom>
          <a:noFill/>
        </p:spPr>
      </p:pic>
      <p:sp>
        <p:nvSpPr>
          <p:cNvPr id="7" name="ZoneTexte 6"/>
          <p:cNvSpPr txBox="1"/>
          <p:nvPr/>
        </p:nvSpPr>
        <p:spPr>
          <a:xfrm>
            <a:off x="10744200" y="381000"/>
            <a:ext cx="184731" cy="369332"/>
          </a:xfrm>
          <a:prstGeom prst="rect">
            <a:avLst/>
          </a:prstGeom>
          <a:noFill/>
        </p:spPr>
        <p:txBody>
          <a:bodyPr wrap="none" rtlCol="0">
            <a:spAutoFit/>
          </a:bodyPr>
          <a:lstStyle/>
          <a:p>
            <a:endParaRPr lang="fr-FR" dirty="0"/>
          </a:p>
        </p:txBody>
      </p:sp>
      <p:sp>
        <p:nvSpPr>
          <p:cNvPr id="5" name="Rectangle 4"/>
          <p:cNvSpPr/>
          <p:nvPr/>
        </p:nvSpPr>
        <p:spPr>
          <a:xfrm>
            <a:off x="9267417" y="6367046"/>
            <a:ext cx="2971070" cy="338554"/>
          </a:xfrm>
          <a:prstGeom prst="rect">
            <a:avLst/>
          </a:prstGeom>
        </p:spPr>
        <p:txBody>
          <a:bodyPr wrap="none">
            <a:spAutoFit/>
          </a:bodyPr>
          <a:lstStyle/>
          <a:p>
            <a:r>
              <a:rPr lang="fr-FR" sz="1600" dirty="0"/>
              <a:t>Histoire cycle 3 © Magnard, 2004</a:t>
            </a:r>
          </a:p>
        </p:txBody>
      </p:sp>
      <p:sp>
        <p:nvSpPr>
          <p:cNvPr id="8" name="ZoneTexte 7">
            <a:extLst>
              <a:ext uri="{FF2B5EF4-FFF2-40B4-BE49-F238E27FC236}">
                <a16:creationId xmlns:a16="http://schemas.microsoft.com/office/drawing/2014/main" id="{D9AAC6D6-9AE1-42BC-829B-4F8A559E2FBD}"/>
              </a:ext>
            </a:extLst>
          </p:cNvPr>
          <p:cNvSpPr txBox="1"/>
          <p:nvPr/>
        </p:nvSpPr>
        <p:spPr>
          <a:xfrm>
            <a:off x="838200" y="5018400"/>
            <a:ext cx="10515600" cy="1384995"/>
          </a:xfrm>
          <a:prstGeom prst="rect">
            <a:avLst/>
          </a:prstGeom>
          <a:noFill/>
        </p:spPr>
        <p:txBody>
          <a:bodyPr wrap="square">
            <a:spAutoFit/>
          </a:bodyPr>
          <a:lstStyle/>
          <a:p>
            <a:pPr algn="just"/>
            <a:r>
              <a:rPr lang="fr-FR" sz="2800" dirty="0">
                <a:effectLst/>
                <a:latin typeface="Times New Roman" panose="02020603050405020304" pitchFamily="18" charset="0"/>
                <a:ea typeface="Calibri" panose="020F0502020204030204" pitchFamily="34" charset="0"/>
                <a:cs typeface="Calibri" panose="020F0502020204030204" pitchFamily="34" charset="0"/>
              </a:rPr>
              <a:t>Exemple des fortifications construites par les Romains aux frontières de l’Empire les plus exposées au risque : restes du mur d’Hadrien, IIe siècle, nord de l’Angleterre (voir carte précédente)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20200621_212007.jpg"/>
          <p:cNvPicPr>
            <a:picLocks noChangeAspect="1" noChangeArrowheads="1"/>
          </p:cNvPicPr>
          <p:nvPr/>
        </p:nvPicPr>
        <p:blipFill rotWithShape="1">
          <a:blip r:embed="rId3" cstate="print"/>
          <a:srcRect l="2352" t="15556" r="6323" b="15992"/>
          <a:stretch/>
        </p:blipFill>
        <p:spPr bwMode="auto">
          <a:xfrm>
            <a:off x="2971800" y="1371600"/>
            <a:ext cx="6504960" cy="4356000"/>
          </a:xfrm>
          <a:prstGeom prst="rect">
            <a:avLst/>
          </a:prstGeom>
          <a:noFill/>
        </p:spPr>
      </p:pic>
      <p:sp>
        <p:nvSpPr>
          <p:cNvPr id="3" name="Rectangle 2"/>
          <p:cNvSpPr/>
          <p:nvPr/>
        </p:nvSpPr>
        <p:spPr>
          <a:xfrm>
            <a:off x="76201" y="5867400"/>
            <a:ext cx="12115800" cy="830997"/>
          </a:xfrm>
          <a:prstGeom prst="rect">
            <a:avLst/>
          </a:prstGeom>
        </p:spPr>
        <p:txBody>
          <a:bodyPr wrap="square">
            <a:spAutoFit/>
          </a:bodyPr>
          <a:lstStyle/>
          <a:p>
            <a:pPr algn="ctr"/>
            <a:r>
              <a:rPr lang="fr-FR" sz="3200" b="1" dirty="0"/>
              <a:t>L’Empire romain au IV</a:t>
            </a:r>
            <a:r>
              <a:rPr lang="fr-FR" sz="3200" b="1" baseline="30000" dirty="0"/>
              <a:t>e</a:t>
            </a:r>
            <a:r>
              <a:rPr lang="fr-FR" sz="3200" b="1" dirty="0"/>
              <a:t> siècle après Jésus-Christ  </a:t>
            </a:r>
            <a:r>
              <a:rPr lang="fr-FR" b="1" dirty="0"/>
              <a:t>                                                                                                           </a:t>
            </a:r>
          </a:p>
          <a:p>
            <a:pPr algn="r"/>
            <a:r>
              <a:rPr lang="fr-FR" sz="1600" dirty="0"/>
              <a:t> </a:t>
            </a:r>
            <a:r>
              <a:rPr lang="fr-FR" sz="1600" i="1" dirty="0"/>
              <a:t>Histoire cycle 3 </a:t>
            </a:r>
            <a:r>
              <a:rPr lang="fr-FR" sz="1600" dirty="0"/>
              <a:t>© Magnard, 2004</a:t>
            </a:r>
          </a:p>
        </p:txBody>
      </p:sp>
      <p:sp>
        <p:nvSpPr>
          <p:cNvPr id="4" name="ZoneTexte 3">
            <a:extLst>
              <a:ext uri="{FF2B5EF4-FFF2-40B4-BE49-F238E27FC236}">
                <a16:creationId xmlns:a16="http://schemas.microsoft.com/office/drawing/2014/main" id="{66009CA1-F7A6-454F-B494-4D388538EAEC}"/>
              </a:ext>
            </a:extLst>
          </p:cNvPr>
          <p:cNvSpPr txBox="1"/>
          <p:nvPr/>
        </p:nvSpPr>
        <p:spPr>
          <a:xfrm>
            <a:off x="457201" y="152400"/>
            <a:ext cx="11201400" cy="1015663"/>
          </a:xfrm>
          <a:prstGeom prst="rect">
            <a:avLst/>
          </a:prstGeom>
          <a:noFill/>
        </p:spPr>
        <p:txBody>
          <a:bodyPr wrap="square" rtlCol="0">
            <a:spAutoFit/>
          </a:bodyPr>
          <a:lstStyle/>
          <a:p>
            <a:r>
              <a:rPr lang="fr-FR" sz="2000" b="1" dirty="0"/>
              <a:t>Les cartes représentent un espace réel par un dessin de beaucoup plus petite taille</a:t>
            </a:r>
            <a:r>
              <a:rPr lang="fr-FR" sz="2000" dirty="0"/>
              <a:t>. Elles peuvent donner, par exemple, des indications sur l’occupation des territoires sur une période donnée : ici, la carte nous renseigne sur l’extension de l’empire romain à un moment de son histoire.</a:t>
            </a:r>
          </a:p>
        </p:txBody>
      </p:sp>
      <p:sp>
        <p:nvSpPr>
          <p:cNvPr id="5" name="ZoneTexte 4">
            <a:extLst>
              <a:ext uri="{FF2B5EF4-FFF2-40B4-BE49-F238E27FC236}">
                <a16:creationId xmlns:a16="http://schemas.microsoft.com/office/drawing/2014/main" id="{A2338962-5CE2-45EB-AB4F-38CF6677FD68}"/>
              </a:ext>
            </a:extLst>
          </p:cNvPr>
          <p:cNvSpPr txBox="1"/>
          <p:nvPr/>
        </p:nvSpPr>
        <p:spPr>
          <a:xfrm>
            <a:off x="152400" y="3562005"/>
            <a:ext cx="2438400" cy="1631216"/>
          </a:xfrm>
          <a:prstGeom prst="rect">
            <a:avLst/>
          </a:prstGeom>
          <a:noFill/>
          <a:ln>
            <a:solidFill>
              <a:schemeClr val="accent1"/>
            </a:solidFill>
          </a:ln>
        </p:spPr>
        <p:txBody>
          <a:bodyPr wrap="square" rtlCol="0">
            <a:spAutoFit/>
          </a:bodyPr>
          <a:lstStyle/>
          <a:p>
            <a:r>
              <a:rPr lang="fr-FR" sz="2000" b="1" dirty="0"/>
              <a:t>L’échelle </a:t>
            </a:r>
            <a:r>
              <a:rPr lang="fr-FR" sz="2000" dirty="0"/>
              <a:t>: indique à combien correspond, dans la réalité (ici 1000 km), une longueur sur la carte</a:t>
            </a:r>
          </a:p>
        </p:txBody>
      </p:sp>
      <p:sp>
        <p:nvSpPr>
          <p:cNvPr id="6" name="Ellipse 5">
            <a:extLst>
              <a:ext uri="{FF2B5EF4-FFF2-40B4-BE49-F238E27FC236}">
                <a16:creationId xmlns:a16="http://schemas.microsoft.com/office/drawing/2014/main" id="{67526C12-1025-4F87-A789-D70A101FA144}"/>
              </a:ext>
            </a:extLst>
          </p:cNvPr>
          <p:cNvSpPr/>
          <p:nvPr/>
        </p:nvSpPr>
        <p:spPr>
          <a:xfrm>
            <a:off x="3200400" y="5118000"/>
            <a:ext cx="10668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982870FA-F986-4922-9467-B4CE3F7103C6}"/>
              </a:ext>
            </a:extLst>
          </p:cNvPr>
          <p:cNvCxnSpPr>
            <a:cxnSpLocks/>
          </p:cNvCxnSpPr>
          <p:nvPr/>
        </p:nvCxnSpPr>
        <p:spPr>
          <a:xfrm>
            <a:off x="2590800" y="4499770"/>
            <a:ext cx="762000" cy="618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30EB6F0-0790-40C4-A08A-D77BF95119E8}"/>
              </a:ext>
            </a:extLst>
          </p:cNvPr>
          <p:cNvSpPr txBox="1"/>
          <p:nvPr/>
        </p:nvSpPr>
        <p:spPr>
          <a:xfrm>
            <a:off x="9601201" y="1168063"/>
            <a:ext cx="2438400" cy="2246769"/>
          </a:xfrm>
          <a:prstGeom prst="rect">
            <a:avLst/>
          </a:prstGeom>
          <a:noFill/>
          <a:ln>
            <a:solidFill>
              <a:schemeClr val="accent1"/>
            </a:solidFill>
          </a:ln>
        </p:spPr>
        <p:txBody>
          <a:bodyPr wrap="square" rtlCol="0">
            <a:spAutoFit/>
          </a:bodyPr>
          <a:lstStyle/>
          <a:p>
            <a:r>
              <a:rPr lang="fr-FR" sz="2000" b="1" dirty="0"/>
              <a:t>La légende </a:t>
            </a:r>
            <a:r>
              <a:rPr lang="fr-FR" sz="2000" dirty="0"/>
              <a:t>: permet de distinguer les différents éléments choisis par les auteurs de la carte pour construire celle-ci.</a:t>
            </a:r>
          </a:p>
        </p:txBody>
      </p:sp>
      <p:sp>
        <p:nvSpPr>
          <p:cNvPr id="12" name="Ellipse 11">
            <a:extLst>
              <a:ext uri="{FF2B5EF4-FFF2-40B4-BE49-F238E27FC236}">
                <a16:creationId xmlns:a16="http://schemas.microsoft.com/office/drawing/2014/main" id="{C2525ABD-5165-49F2-B106-5298326A8CE5}"/>
              </a:ext>
            </a:extLst>
          </p:cNvPr>
          <p:cNvSpPr/>
          <p:nvPr/>
        </p:nvSpPr>
        <p:spPr>
          <a:xfrm>
            <a:off x="6705600" y="1422163"/>
            <a:ext cx="2209800" cy="990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04512018-A8B1-497C-ACC4-55848D43479D}"/>
              </a:ext>
            </a:extLst>
          </p:cNvPr>
          <p:cNvCxnSpPr>
            <a:cxnSpLocks/>
          </p:cNvCxnSpPr>
          <p:nvPr/>
        </p:nvCxnSpPr>
        <p:spPr>
          <a:xfrm flipH="1">
            <a:off x="8877300" y="1168697"/>
            <a:ext cx="685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A0F9A52-99CC-469F-99E2-D14FE9E52FCC}"/>
              </a:ext>
            </a:extLst>
          </p:cNvPr>
          <p:cNvSpPr txBox="1"/>
          <p:nvPr/>
        </p:nvSpPr>
        <p:spPr>
          <a:xfrm>
            <a:off x="9563100" y="4324923"/>
            <a:ext cx="2438400" cy="1323439"/>
          </a:xfrm>
          <a:prstGeom prst="rect">
            <a:avLst/>
          </a:prstGeom>
          <a:noFill/>
          <a:ln>
            <a:solidFill>
              <a:schemeClr val="accent1"/>
            </a:solidFill>
          </a:ln>
        </p:spPr>
        <p:txBody>
          <a:bodyPr wrap="square" rtlCol="0">
            <a:spAutoFit/>
          </a:bodyPr>
          <a:lstStyle/>
          <a:p>
            <a:r>
              <a:rPr lang="fr-FR" sz="2000" b="1" dirty="0"/>
              <a:t>Le titre </a:t>
            </a:r>
            <a:r>
              <a:rPr lang="fr-FR" sz="2000" dirty="0"/>
              <a:t>: permet de savoir rapidement ce qui est représenté sur la carte</a:t>
            </a:r>
          </a:p>
        </p:txBody>
      </p:sp>
      <p:cxnSp>
        <p:nvCxnSpPr>
          <p:cNvPr id="15" name="Connecteur droit 14">
            <a:extLst>
              <a:ext uri="{FF2B5EF4-FFF2-40B4-BE49-F238E27FC236}">
                <a16:creationId xmlns:a16="http://schemas.microsoft.com/office/drawing/2014/main" id="{A170D85B-D80E-47D2-A611-4977B2D21128}"/>
              </a:ext>
            </a:extLst>
          </p:cNvPr>
          <p:cNvCxnSpPr>
            <a:cxnSpLocks/>
          </p:cNvCxnSpPr>
          <p:nvPr/>
        </p:nvCxnSpPr>
        <p:spPr>
          <a:xfrm flipV="1">
            <a:off x="10214541" y="5340586"/>
            <a:ext cx="1371601" cy="785299"/>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561FCCA-68FF-46BC-A4EA-2C362A9C28B4}"/>
              </a:ext>
            </a:extLst>
          </p:cNvPr>
          <p:cNvSpPr txBox="1"/>
          <p:nvPr/>
        </p:nvSpPr>
        <p:spPr>
          <a:xfrm>
            <a:off x="276840" y="1473940"/>
            <a:ext cx="2438400" cy="1631216"/>
          </a:xfrm>
          <a:prstGeom prst="rect">
            <a:avLst/>
          </a:prstGeom>
          <a:noFill/>
          <a:ln>
            <a:solidFill>
              <a:schemeClr val="accent1"/>
            </a:solidFill>
          </a:ln>
        </p:spPr>
        <p:txBody>
          <a:bodyPr wrap="square" rtlCol="0">
            <a:spAutoFit/>
          </a:bodyPr>
          <a:lstStyle/>
          <a:p>
            <a:r>
              <a:rPr lang="fr-FR" sz="2000" b="1" dirty="0"/>
              <a:t>L’indication des éléments naturels </a:t>
            </a:r>
            <a:r>
              <a:rPr lang="fr-FR" sz="2000" dirty="0"/>
              <a:t>(fleuves, mers, …) nous aide à nous repérer.</a:t>
            </a:r>
          </a:p>
        </p:txBody>
      </p:sp>
      <p:sp>
        <p:nvSpPr>
          <p:cNvPr id="18" name="Ellipse 17">
            <a:extLst>
              <a:ext uri="{FF2B5EF4-FFF2-40B4-BE49-F238E27FC236}">
                <a16:creationId xmlns:a16="http://schemas.microsoft.com/office/drawing/2014/main" id="{1BA09CEA-D381-4F9B-9F48-834B346542A8}"/>
              </a:ext>
            </a:extLst>
          </p:cNvPr>
          <p:cNvSpPr/>
          <p:nvPr/>
        </p:nvSpPr>
        <p:spPr>
          <a:xfrm>
            <a:off x="3352800" y="2282460"/>
            <a:ext cx="7620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EDA4DD14-B10F-4913-B6FE-B8BF5FE05CDB}"/>
              </a:ext>
            </a:extLst>
          </p:cNvPr>
          <p:cNvSpPr/>
          <p:nvPr/>
        </p:nvSpPr>
        <p:spPr>
          <a:xfrm>
            <a:off x="5515443" y="2799279"/>
            <a:ext cx="838200" cy="6096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5F6CA73D-487C-4DFD-A557-F75E3234E077}"/>
              </a:ext>
            </a:extLst>
          </p:cNvPr>
          <p:cNvCxnSpPr>
            <a:cxnSpLocks/>
          </p:cNvCxnSpPr>
          <p:nvPr/>
        </p:nvCxnSpPr>
        <p:spPr>
          <a:xfrm>
            <a:off x="2726760" y="1832699"/>
            <a:ext cx="778440" cy="449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8A6643A-2F38-4807-AC00-E8E88A5F5094}"/>
              </a:ext>
            </a:extLst>
          </p:cNvPr>
          <p:cNvCxnSpPr>
            <a:cxnSpLocks/>
          </p:cNvCxnSpPr>
          <p:nvPr/>
        </p:nvCxnSpPr>
        <p:spPr>
          <a:xfrm>
            <a:off x="2726760" y="3104079"/>
            <a:ext cx="2788683" cy="653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51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09600"/>
            <a:ext cx="10515600" cy="5105400"/>
          </a:xfrm>
        </p:spPr>
        <p:txBody>
          <a:bodyPr>
            <a:normAutofit lnSpcReduction="10000"/>
          </a:bodyPr>
          <a:lstStyle/>
          <a:p>
            <a:pPr marL="0">
              <a:lnSpc>
                <a:spcPct val="150000"/>
              </a:lnSpc>
              <a:buNone/>
            </a:pPr>
            <a:r>
              <a:rPr lang="fr-FR" dirty="0"/>
              <a:t>« Le bruit se répand dans les populations barbares de la soudaine apparition d’une race d’homme inconnue, étrange, qui anéantit ce qui se trouve sur ses pas : les Huns. Presque tous les barbares cherchaient à s’installer hors de la portée de ces nouveaux venus.</a:t>
            </a:r>
          </a:p>
          <a:p>
            <a:pPr marL="0">
              <a:lnSpc>
                <a:spcPct val="150000"/>
              </a:lnSpc>
              <a:buNone/>
            </a:pPr>
            <a:r>
              <a:rPr lang="fr-FR" dirty="0"/>
              <a:t>Déjà pénétrait dans l’intérieur du pays cette effrayante nouvelle. Nos barrières s’étaient ouvertes. Le sol barbare avait vomi ses enfants sur notre territoire. »</a:t>
            </a:r>
          </a:p>
          <a:p>
            <a:pPr algn="r">
              <a:lnSpc>
                <a:spcPct val="150000"/>
              </a:lnSpc>
              <a:buNone/>
            </a:pPr>
            <a:r>
              <a:rPr lang="fr-FR" dirty="0"/>
              <a:t>Ammien Marcellin, IVe siècle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901" t="693" r="901" b="1593"/>
          <a:stretch>
            <a:fillRect/>
          </a:stretch>
        </p:blipFill>
        <p:spPr bwMode="auto">
          <a:xfrm>
            <a:off x="1447800" y="739628"/>
            <a:ext cx="7543800" cy="5813571"/>
          </a:xfrm>
          <a:prstGeom prst="rect">
            <a:avLst/>
          </a:prstGeom>
          <a:noFill/>
          <a:ln w="9525">
            <a:noFill/>
            <a:miter lim="800000"/>
            <a:headEnd/>
            <a:tailEnd/>
          </a:ln>
        </p:spPr>
      </p:pic>
      <p:sp>
        <p:nvSpPr>
          <p:cNvPr id="3" name="Rectangle 2"/>
          <p:cNvSpPr/>
          <p:nvPr/>
        </p:nvSpPr>
        <p:spPr>
          <a:xfrm>
            <a:off x="9661858" y="6443246"/>
            <a:ext cx="2453942" cy="338554"/>
          </a:xfrm>
          <a:prstGeom prst="rect">
            <a:avLst/>
          </a:prstGeom>
        </p:spPr>
        <p:txBody>
          <a:bodyPr wrap="none">
            <a:spAutoFit/>
          </a:bodyPr>
          <a:lstStyle/>
          <a:p>
            <a:r>
              <a:rPr lang="fr-FR" sz="1600" dirty="0"/>
              <a:t>Histoire CM1 © RETZ, 2016</a:t>
            </a:r>
          </a:p>
        </p:txBody>
      </p:sp>
      <p:sp>
        <p:nvSpPr>
          <p:cNvPr id="4" name="Rectangle 3"/>
          <p:cNvSpPr/>
          <p:nvPr/>
        </p:nvSpPr>
        <p:spPr>
          <a:xfrm>
            <a:off x="2895600" y="228600"/>
            <a:ext cx="6438173" cy="400110"/>
          </a:xfrm>
          <a:prstGeom prst="rect">
            <a:avLst/>
          </a:prstGeom>
        </p:spPr>
        <p:txBody>
          <a:bodyPr wrap="none">
            <a:spAutoFit/>
          </a:bodyPr>
          <a:lstStyle/>
          <a:p>
            <a:r>
              <a:rPr lang="fr-FR" sz="2000" b="1" dirty="0"/>
              <a:t>Carte des migrations des peuples germaniques au Ve siècle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3400" y="228600"/>
            <a:ext cx="11125200" cy="830997"/>
          </a:xfrm>
          <a:prstGeom prst="rect">
            <a:avLst/>
          </a:prstGeom>
          <a:noFill/>
        </p:spPr>
        <p:txBody>
          <a:bodyPr wrap="square" rtlCol="0">
            <a:spAutoFit/>
          </a:bodyPr>
          <a:lstStyle/>
          <a:p>
            <a:r>
              <a:rPr lang="fr-FR" sz="2400" u="sng" dirty="0">
                <a:solidFill>
                  <a:schemeClr val="accent2">
                    <a:lumMod val="75000"/>
                  </a:schemeClr>
                </a:solidFill>
                <a:latin typeface="Comic Sans MS" pitchFamily="66" charset="0"/>
              </a:rPr>
              <a:t>En quoi cette période va-t-elle faire évoluer le terme de « barbare » pour lui donner ce sens contemporain de cruauté et de sauvagerie ?</a:t>
            </a:r>
          </a:p>
        </p:txBody>
      </p:sp>
      <p:sp>
        <p:nvSpPr>
          <p:cNvPr id="3" name="ZoneTexte 2"/>
          <p:cNvSpPr txBox="1"/>
          <p:nvPr/>
        </p:nvSpPr>
        <p:spPr>
          <a:xfrm>
            <a:off x="533400" y="1295400"/>
            <a:ext cx="11125200" cy="1200329"/>
          </a:xfrm>
          <a:prstGeom prst="rect">
            <a:avLst/>
          </a:prstGeom>
          <a:noFill/>
        </p:spPr>
        <p:txBody>
          <a:bodyPr wrap="square" rtlCol="0">
            <a:spAutoFit/>
          </a:bodyPr>
          <a:lstStyle/>
          <a:p>
            <a:r>
              <a:rPr lang="fr-FR" sz="2400" dirty="0">
                <a:latin typeface="Comic Sans MS" pitchFamily="66" charset="0"/>
              </a:rPr>
              <a:t>Certains peuples comme les Huns, les Vandales, les Wisigoths se déplacent de manière brutale et violente. Mais ce n’est pas le cas de tous ni de tous les moments. Ces migrations concernent à la fois des guerriers et leurs familles.</a:t>
            </a:r>
          </a:p>
        </p:txBody>
      </p:sp>
      <p:sp>
        <p:nvSpPr>
          <p:cNvPr id="4" name="ZoneTexte 3"/>
          <p:cNvSpPr txBox="1"/>
          <p:nvPr/>
        </p:nvSpPr>
        <p:spPr>
          <a:xfrm>
            <a:off x="500270" y="3023444"/>
            <a:ext cx="11125200" cy="2677656"/>
          </a:xfrm>
          <a:prstGeom prst="rect">
            <a:avLst/>
          </a:prstGeom>
          <a:noFill/>
        </p:spPr>
        <p:txBody>
          <a:bodyPr wrap="square" rtlCol="0">
            <a:spAutoFit/>
          </a:bodyPr>
          <a:lstStyle/>
          <a:p>
            <a:r>
              <a:rPr lang="fr-FR" sz="2400" dirty="0">
                <a:latin typeface="Comic Sans MS" pitchFamily="66" charset="0"/>
              </a:rPr>
              <a:t>Les pénétrations de 406-407 ouvrent une période d’insécurité et de violence en Gaule comme le montre le témoignage de certains contemporains : « </a:t>
            </a:r>
            <a:r>
              <a:rPr lang="fr-FR" sz="2400" dirty="0">
                <a:solidFill>
                  <a:schemeClr val="accent2">
                    <a:lumMod val="75000"/>
                  </a:schemeClr>
                </a:solidFill>
                <a:latin typeface="Comic Sans MS" pitchFamily="66" charset="0"/>
              </a:rPr>
              <a:t>Nous survivons en petit nombre. Des peuples innombrables et très féroces ont occupé l’ensemble des Gaules. Tout le pays qui s’étend entre les Alpes et les Pyrénées, tout ce qui délimite l’Océan et le Rhin est dévasté. Les villes encore épargnées sont éprouvées au-dehors par l’épée, au-dedans par la famine. »</a:t>
            </a:r>
            <a:r>
              <a:rPr lang="fr-FR" sz="2400" dirty="0">
                <a:latin typeface="Comic Sans MS" pitchFamily="66" charset="0"/>
              </a:rPr>
              <a:t> (extrait d’une lettre de saint Jérôme, écrite en latin, Ve siècle). </a:t>
            </a:r>
          </a:p>
        </p:txBody>
      </p:sp>
      <p:sp>
        <p:nvSpPr>
          <p:cNvPr id="5" name="ZoneTexte 4"/>
          <p:cNvSpPr txBox="1"/>
          <p:nvPr/>
        </p:nvSpPr>
        <p:spPr>
          <a:xfrm>
            <a:off x="523461" y="6006911"/>
            <a:ext cx="11125200" cy="461665"/>
          </a:xfrm>
          <a:prstGeom prst="rect">
            <a:avLst/>
          </a:prstGeom>
          <a:noFill/>
        </p:spPr>
        <p:txBody>
          <a:bodyPr wrap="square" rtlCol="0">
            <a:spAutoFit/>
          </a:bodyPr>
          <a:lstStyle/>
          <a:p>
            <a:r>
              <a:rPr lang="fr-FR" sz="2400" dirty="0">
                <a:latin typeface="Comic Sans MS" pitchFamily="66" charset="0"/>
              </a:rPr>
              <a:t>En 410, les Wisigoths prennent Rome et la saccagent.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1672</Words>
  <Application>Microsoft Office PowerPoint</Application>
  <PresentationFormat>Grand écran</PresentationFormat>
  <Paragraphs>115</Paragraphs>
  <Slides>21</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Calibri Light</vt:lpstr>
      <vt:lpstr>Comic Sans MS</vt:lpstr>
      <vt:lpstr>Edwardian Script ITC</vt:lpstr>
      <vt:lpstr>Monotype Corsiva</vt:lpstr>
      <vt:lpstr>Old English Text MT</vt:lpstr>
      <vt:lpstr>Times New Roman</vt:lpstr>
      <vt:lpstr>Thème Office</vt:lpstr>
      <vt:lpstr>Présentation PowerPoint</vt:lpstr>
      <vt:lpstr>Histoire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Lexique</vt:lpstr>
      <vt:lpstr>As-tu bien retenu ?</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Yves Poncelet</cp:lastModifiedBy>
  <cp:revision>1001</cp:revision>
  <dcterms:created xsi:type="dcterms:W3CDTF">2020-03-28T13:19:54Z</dcterms:created>
  <dcterms:modified xsi:type="dcterms:W3CDTF">2020-11-04T13:24:47Z</dcterms:modified>
</cp:coreProperties>
</file>