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svg" ContentType="image/svg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94" r:id="rId7"/>
    <p:sldId id="261" r:id="rId8"/>
    <p:sldId id="262" r:id="rId9"/>
    <p:sldId id="263" r:id="rId10"/>
    <p:sldId id="264" r:id="rId11"/>
    <p:sldId id="275" r:id="rId12"/>
    <p:sldId id="276" r:id="rId13"/>
    <p:sldId id="277" r:id="rId14"/>
    <p:sldId id="278" r:id="rId15"/>
    <p:sldId id="298" r:id="rId16"/>
    <p:sldId id="299" r:id="rId17"/>
    <p:sldId id="300" r:id="rId18"/>
    <p:sldId id="301" r:id="rId19"/>
    <p:sldId id="302" r:id="rId20"/>
    <p:sldId id="280" r:id="rId21"/>
    <p:sldId id="281" r:id="rId22"/>
    <p:sldId id="283" r:id="rId23"/>
    <p:sldId id="304" r:id="rId24"/>
    <p:sldId id="305" r:id="rId25"/>
    <p:sldId id="284" r:id="rId26"/>
    <p:sldId id="285" r:id="rId27"/>
    <p:sldId id="286" r:id="rId28"/>
    <p:sldId id="293" r:id="rId29"/>
    <p:sldId id="308" r:id="rId30"/>
    <p:sldId id="309" r:id="rId31"/>
    <p:sldId id="297" r:id="rId32"/>
    <p:sldId id="306" r:id="rId33"/>
    <p:sldId id="291" r:id="rId34"/>
    <p:sldId id="307" r:id="rId35"/>
    <p:sldId id="290" r:id="rId36"/>
    <p:sldId id="287" r:id="rId37"/>
    <p:sldId id="288" r:id="rId38"/>
    <p:sldId id="295" r:id="rId39"/>
    <p:sldId id="296" r:id="rId40"/>
    <p:sldId id="310" r:id="rId41"/>
    <p:sldId id="292" r:id="rId42"/>
    <p:sldId id="311" r:id="rId4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-1288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39B00-3E87-AA48-980C-9A4DA1F5C08F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AF8CB-7C13-BC45-AF39-F0702D29115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2786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Nous allons explorer et manipuler le matériau papier pour pouvoir créer une sculpture de papier 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F8CB-7C13-BC45-AF39-F0702D29115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1143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AF8CB-7C13-BC45-AF39-F0702D29115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985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105845A-393A-A040-A148-A0E05E98E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F2A9B543-262E-B644-8EE6-D38D26E775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984ABD2-6FE6-3E4C-B7BC-5C99998F1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82DDAF9-D0FD-8941-BE62-E6EF9831C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40D4BE5-E78A-0C4F-B601-72CECDDCE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8252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E53BBA7-9A97-614B-AC2E-F73B3FE3E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607782FD-9B50-CC4A-890E-FE6D365307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FBB5C74-AA72-D24E-BBDA-6E9253AE0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5B3EDD5-A64E-A540-8B6E-FD83D0748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528A420-8A4C-654A-88BA-8ED1A9E5E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2266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EDA7FF2B-39BD-1149-BA3B-57B265C01D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FA13C9E2-D792-1D48-B921-775CDEDE0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807678E-4E21-FF49-8DF2-4B0ED884A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EB3F388-CCF7-1142-8C34-76195C39E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02E58D5-EB95-6B43-8A18-A936C7AA9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154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259F455-D3D8-6E41-90EA-B1A3B7F22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385047B-93E1-FB46-A490-260F9A5BC5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7925FA3-D240-9A4D-8A69-FBC0353F0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2856A1C-D3D0-1B48-95BE-8DDAFF284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F7DCB24-75FD-0C40-B34C-D283B982D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0444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A5315D4-DE74-3B4C-9200-9716C2E4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7A7DC4E-BA7D-6A45-B9C9-3455B1F54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28A1C59-D98C-EB4D-B7DD-A66A0204D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E9C26A0-19B6-7448-A0E4-4DEA0AA0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B19E494-F642-834A-97E8-95D6AB4C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9069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6792671-7AF8-A74D-8501-64B79F6EB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DBDF0A4F-C190-7340-B634-DFDBDCB57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D3373F5C-6AC0-C443-8FCE-180DB7703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A774099F-3E3B-994F-9BC7-54E2C83D2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49454841-83CE-FB4E-BF18-5BE43F169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4AF12984-1DA7-844C-AB5E-E5125A8EF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987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FF049D-3325-F840-B452-B4ABE05B6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06044FF3-ED5A-4B41-99EC-9DB2C2FB7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34F072BC-026D-0042-93B1-7372AFED0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6726B82C-D840-ED4D-8E13-BF5328D7CD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67229A74-8837-E045-9D91-F6E010A621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289BAB9E-BADA-8C45-B41B-FA43564E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EDAFDF5F-B029-5B40-8436-32C6EE53A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7DB385EA-3032-D14C-9546-4E9552623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6751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A1EFD52-DF15-EC40-B11F-FB7409B63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9CCF8B36-BFAC-4F47-AB4D-9C4A9673C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48430987-682C-8343-9C7B-19428C116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43FF907C-688E-144E-8702-33F40123E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3383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EE3DA8CC-780E-324F-9170-3E4D828A8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8A55CAAE-D6F1-8A40-9DC0-68CCC2916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74B3DB6-E163-F444-BF8E-F01566947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6313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D724489-3467-A344-A85A-5DD56C0AF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16C4343F-8414-2043-9DE7-0C45D177E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B5B5D1F8-97F5-774D-B263-CB8335651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9797F29C-A2F8-7E40-BF0A-7AA9BB9A4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7BBD2550-C05C-C94E-9F0F-ACF6B5811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7B77011-48A8-5440-8DCD-A935F5C75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889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9B2143B-6F98-D248-BC34-64F05339E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47322E4D-21AD-464A-8C69-D4AFC0180C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4A8670D6-A1F3-BC4C-A364-044384602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975BADEB-0BFA-CF45-B0A5-EB932E0EE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CE95A1FC-A497-2D42-81E7-D1E02C479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20B0CD7D-6BFE-894B-A6C5-057354272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2735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D9B016B7-CD0D-FF44-961E-4AF2E10AD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18C03EC1-E1A8-1E44-9D2C-4FA9BB3FB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0A1FAAE-A3A4-5443-B3AC-96C835270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688E3-DF04-B445-80A4-03646CE92540}" type="datetimeFigureOut">
              <a:rPr lang="fr-FR" smtClean="0"/>
              <a:t>05/07/20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F2B7842-297C-3D4B-8479-FC196C9A8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EE1DD44-B71C-E64C-B02C-FD084229C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72B7E-1CB6-8B40-863A-1A8A7878264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1595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svg"/><Relationship Id="rId5" Type="http://schemas.openxmlformats.org/officeDocument/2006/relationships/image" Target="../media/image3.png"/><Relationship Id="rId6" Type="http://schemas.openxmlformats.org/officeDocument/2006/relationships/image" Target="../media/image5.svg"/><Relationship Id="rId7" Type="http://schemas.openxmlformats.org/officeDocument/2006/relationships/image" Target="../media/image4.png"/><Relationship Id="rId8" Type="http://schemas.openxmlformats.org/officeDocument/2006/relationships/image" Target="../media/image7.sv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4" Type="http://schemas.openxmlformats.org/officeDocument/2006/relationships/image" Target="../media/image23.png"/><Relationship Id="rId5" Type="http://schemas.openxmlformats.org/officeDocument/2006/relationships/image" Target="../media/image33.svg"/><Relationship Id="rId6" Type="http://schemas.openxmlformats.org/officeDocument/2006/relationships/image" Target="../media/image24.png"/><Relationship Id="rId7" Type="http://schemas.openxmlformats.org/officeDocument/2006/relationships/image" Target="../media/image17.svg"/><Relationship Id="rId8" Type="http://schemas.openxmlformats.org/officeDocument/2006/relationships/image" Target="../media/image25.png"/><Relationship Id="rId9" Type="http://schemas.openxmlformats.org/officeDocument/2006/relationships/image" Target="../media/image21.svg"/><Relationship Id="rId10" Type="http://schemas.openxmlformats.org/officeDocument/2006/relationships/image" Target="../media/image26.png"/><Relationship Id="rId11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4" Type="http://schemas.openxmlformats.org/officeDocument/2006/relationships/image" Target="../media/image23.png"/><Relationship Id="rId5" Type="http://schemas.openxmlformats.org/officeDocument/2006/relationships/image" Target="../media/image33.svg"/><Relationship Id="rId6" Type="http://schemas.openxmlformats.org/officeDocument/2006/relationships/image" Target="../media/image24.png"/><Relationship Id="rId7" Type="http://schemas.openxmlformats.org/officeDocument/2006/relationships/image" Target="../media/image17.svg"/><Relationship Id="rId8" Type="http://schemas.openxmlformats.org/officeDocument/2006/relationships/image" Target="../media/image25.png"/><Relationship Id="rId9" Type="http://schemas.openxmlformats.org/officeDocument/2006/relationships/image" Target="../media/image21.svg"/><Relationship Id="rId10" Type="http://schemas.openxmlformats.org/officeDocument/2006/relationships/image" Target="../media/image26.png"/><Relationship Id="rId11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4" Type="http://schemas.openxmlformats.org/officeDocument/2006/relationships/image" Target="../media/image23.png"/><Relationship Id="rId5" Type="http://schemas.openxmlformats.org/officeDocument/2006/relationships/image" Target="../media/image33.svg"/><Relationship Id="rId6" Type="http://schemas.openxmlformats.org/officeDocument/2006/relationships/image" Target="../media/image24.png"/><Relationship Id="rId7" Type="http://schemas.openxmlformats.org/officeDocument/2006/relationships/image" Target="../media/image17.svg"/><Relationship Id="rId8" Type="http://schemas.openxmlformats.org/officeDocument/2006/relationships/image" Target="../media/image25.png"/><Relationship Id="rId9" Type="http://schemas.openxmlformats.org/officeDocument/2006/relationships/image" Target="../media/image21.svg"/><Relationship Id="rId10" Type="http://schemas.openxmlformats.org/officeDocument/2006/relationships/image" Target="../media/image26.png"/><Relationship Id="rId11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4" Type="http://schemas.openxmlformats.org/officeDocument/2006/relationships/image" Target="../media/image23.png"/><Relationship Id="rId5" Type="http://schemas.openxmlformats.org/officeDocument/2006/relationships/image" Target="../media/image33.svg"/><Relationship Id="rId6" Type="http://schemas.openxmlformats.org/officeDocument/2006/relationships/image" Target="../media/image24.png"/><Relationship Id="rId7" Type="http://schemas.openxmlformats.org/officeDocument/2006/relationships/image" Target="../media/image17.svg"/><Relationship Id="rId8" Type="http://schemas.openxmlformats.org/officeDocument/2006/relationships/image" Target="../media/image25.png"/><Relationship Id="rId9" Type="http://schemas.openxmlformats.org/officeDocument/2006/relationships/image" Target="../media/image21.svg"/><Relationship Id="rId10" Type="http://schemas.openxmlformats.org/officeDocument/2006/relationships/image" Target="../media/image26.png"/><Relationship Id="rId11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4" Type="http://schemas.openxmlformats.org/officeDocument/2006/relationships/image" Target="../media/image23.png"/><Relationship Id="rId5" Type="http://schemas.openxmlformats.org/officeDocument/2006/relationships/image" Target="../media/image33.svg"/><Relationship Id="rId6" Type="http://schemas.openxmlformats.org/officeDocument/2006/relationships/image" Target="../media/image24.png"/><Relationship Id="rId7" Type="http://schemas.openxmlformats.org/officeDocument/2006/relationships/image" Target="../media/image17.svg"/><Relationship Id="rId8" Type="http://schemas.openxmlformats.org/officeDocument/2006/relationships/image" Target="../media/image25.png"/><Relationship Id="rId9" Type="http://schemas.openxmlformats.org/officeDocument/2006/relationships/image" Target="../media/image21.svg"/><Relationship Id="rId10" Type="http://schemas.openxmlformats.org/officeDocument/2006/relationships/image" Target="../media/image26.png"/><Relationship Id="rId11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3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4" Type="http://schemas.openxmlformats.org/officeDocument/2006/relationships/image" Target="../media/image21.png"/><Relationship Id="rId5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1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15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17.sv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4" Type="http://schemas.openxmlformats.org/officeDocument/2006/relationships/image" Target="../media/image41.png"/><Relationship Id="rId5" Type="http://schemas.openxmlformats.org/officeDocument/2006/relationships/image" Target="../media/image23.svg"/><Relationship Id="rId6" Type="http://schemas.openxmlformats.org/officeDocument/2006/relationships/image" Target="../media/image14.png"/><Relationship Id="rId7" Type="http://schemas.openxmlformats.org/officeDocument/2006/relationships/image" Target="../media/image21.svg"/><Relationship Id="rId8" Type="http://schemas.openxmlformats.org/officeDocument/2006/relationships/image" Target="../media/image42.png"/><Relationship Id="rId9" Type="http://schemas.openxmlformats.org/officeDocument/2006/relationships/image" Target="../media/image19.svg"/><Relationship Id="rId10" Type="http://schemas.openxmlformats.org/officeDocument/2006/relationships/image" Target="../media/image12.png"/><Relationship Id="rId11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4" Type="http://schemas.openxmlformats.org/officeDocument/2006/relationships/image" Target="../media/image21.png"/><Relationship Id="rId5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svg"/><Relationship Id="rId5" Type="http://schemas.openxmlformats.org/officeDocument/2006/relationships/image" Target="../media/image3.png"/><Relationship Id="rId6" Type="http://schemas.openxmlformats.org/officeDocument/2006/relationships/image" Target="../media/image5.svg"/><Relationship Id="rId7" Type="http://schemas.openxmlformats.org/officeDocument/2006/relationships/image" Target="../media/image4.png"/><Relationship Id="rId8" Type="http://schemas.openxmlformats.org/officeDocument/2006/relationships/image" Target="../media/image7.sv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4" Type="http://schemas.openxmlformats.org/officeDocument/2006/relationships/image" Target="../media/image12.png"/><Relationship Id="rId5" Type="http://schemas.openxmlformats.org/officeDocument/2006/relationships/image" Target="../media/image17.svg"/><Relationship Id="rId6" Type="http://schemas.openxmlformats.org/officeDocument/2006/relationships/image" Target="../media/image13.png"/><Relationship Id="rId7" Type="http://schemas.openxmlformats.org/officeDocument/2006/relationships/image" Target="../media/image19.svg"/><Relationship Id="rId8" Type="http://schemas.openxmlformats.org/officeDocument/2006/relationships/image" Target="../media/image14.png"/><Relationship Id="rId9" Type="http://schemas.openxmlformats.org/officeDocument/2006/relationships/image" Target="../media/image21.svg"/><Relationship Id="rId10" Type="http://schemas.openxmlformats.org/officeDocument/2006/relationships/image" Target="../media/image15.png"/><Relationship Id="rId11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0.jpe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4" Type="http://schemas.openxmlformats.org/officeDocument/2006/relationships/image" Target="../media/image21.png"/><Relationship Id="rId5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6B8CC7F-3622-46E3-9272-E1956397D2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4234905" cy="456278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3FE55B4-2EE5-4A4A-AD80-1A14F660FE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34906" y="0"/>
            <a:ext cx="795640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267E9C1-58F1-46EE-9BBE-108764BF9E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90723D-5583-0F40-B3F8-38224529F3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041" y="4519099"/>
            <a:ext cx="6638626" cy="1053513"/>
          </a:xfrm>
        </p:spPr>
        <p:txBody>
          <a:bodyPr anchor="t">
            <a:noAutofit/>
          </a:bodyPr>
          <a:lstStyle/>
          <a:p>
            <a:r>
              <a:rPr lang="fr-FR" sz="8800" b="1" dirty="0">
                <a:solidFill>
                  <a:srgbClr val="000000"/>
                </a:solidFill>
                <a:latin typeface="Freestyle Script" panose="020F0502020204030204" pitchFamily="34" charset="0"/>
              </a:rPr>
              <a:t>Sculpture agitée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A941AB51-4314-3C4C-8643-5260CFCE7F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7988" y="6121742"/>
            <a:ext cx="2479483" cy="336082"/>
          </a:xfrm>
        </p:spPr>
        <p:txBody>
          <a:bodyPr anchor="b">
            <a:noAutofit/>
          </a:bodyPr>
          <a:lstStyle/>
          <a:p>
            <a:pPr algn="l"/>
            <a:r>
              <a:rPr lang="fr-FR">
                <a:solidFill>
                  <a:srgbClr val="000000"/>
                </a:solidFill>
              </a:rPr>
              <a:t>CM1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62B8A8C-A996-46DA-AB61-1A4DD70734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684" y="2"/>
            <a:ext cx="3799103" cy="3822917"/>
          </a:xfrm>
          <a:custGeom>
            <a:avLst/>
            <a:gdLst>
              <a:gd name="connsiteX0" fmla="*/ 370922 w 3799103"/>
              <a:gd name="connsiteY0" fmla="*/ 0 h 3822917"/>
              <a:gd name="connsiteX1" fmla="*/ 2961741 w 3799103"/>
              <a:gd name="connsiteY1" fmla="*/ 0 h 3822917"/>
              <a:gd name="connsiteX2" fmla="*/ 3023310 w 3799103"/>
              <a:gd name="connsiteY2" fmla="*/ 46041 h 3822917"/>
              <a:gd name="connsiteX3" fmla="*/ 3799103 w 3799103"/>
              <a:gd name="connsiteY3" fmla="*/ 1691074 h 3822917"/>
              <a:gd name="connsiteX4" fmla="*/ 1667260 w 3799103"/>
              <a:gd name="connsiteY4" fmla="*/ 3822917 h 3822917"/>
              <a:gd name="connsiteX5" fmla="*/ 22227 w 3799103"/>
              <a:gd name="connsiteY5" fmla="*/ 3047124 h 3822917"/>
              <a:gd name="connsiteX6" fmla="*/ 0 w 3799103"/>
              <a:gd name="connsiteY6" fmla="*/ 3017401 h 3822917"/>
              <a:gd name="connsiteX7" fmla="*/ 0 w 3799103"/>
              <a:gd name="connsiteY7" fmla="*/ 364747 h 3822917"/>
              <a:gd name="connsiteX8" fmla="*/ 22227 w 3799103"/>
              <a:gd name="connsiteY8" fmla="*/ 335024 h 3822917"/>
              <a:gd name="connsiteX9" fmla="*/ 351088 w 3799103"/>
              <a:gd name="connsiteY9" fmla="*/ 13924 h 3822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99103" h="3822917">
                <a:moveTo>
                  <a:pt x="370922" y="0"/>
                </a:moveTo>
                <a:lnTo>
                  <a:pt x="2961741" y="0"/>
                </a:lnTo>
                <a:lnTo>
                  <a:pt x="3023310" y="46041"/>
                </a:lnTo>
                <a:cubicBezTo>
                  <a:pt x="3497106" y="437052"/>
                  <a:pt x="3799103" y="1028796"/>
                  <a:pt x="3799103" y="1691074"/>
                </a:cubicBezTo>
                <a:cubicBezTo>
                  <a:pt x="3799103" y="2868458"/>
                  <a:pt x="2844644" y="3822917"/>
                  <a:pt x="1667260" y="3822917"/>
                </a:cubicBezTo>
                <a:cubicBezTo>
                  <a:pt x="1004982" y="3822917"/>
                  <a:pt x="413238" y="3520920"/>
                  <a:pt x="22227" y="3047124"/>
                </a:cubicBezTo>
                <a:lnTo>
                  <a:pt x="0" y="3017401"/>
                </a:lnTo>
                <a:lnTo>
                  <a:pt x="0" y="364747"/>
                </a:lnTo>
                <a:lnTo>
                  <a:pt x="22227" y="335024"/>
                </a:lnTo>
                <a:cubicBezTo>
                  <a:pt x="119980" y="216575"/>
                  <a:pt x="230278" y="108864"/>
                  <a:pt x="351088" y="139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63">
            <a:extLst>
              <a:ext uri="{FF2B5EF4-FFF2-40B4-BE49-F238E27FC236}">
                <a16:creationId xmlns:a16="http://schemas.microsoft.com/office/drawing/2014/main" xmlns="" id="{F429BE5F-6DE0-4144-A557-3BE62DC2D8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81589" y="2057400"/>
            <a:ext cx="4310411" cy="4800600"/>
          </a:xfrm>
          <a:custGeom>
            <a:avLst/>
            <a:gdLst>
              <a:gd name="connsiteX0" fmla="*/ 2631284 w 4180773"/>
              <a:gd name="connsiteY0" fmla="*/ 0 h 4656219"/>
              <a:gd name="connsiteX1" fmla="*/ 4102460 w 4180773"/>
              <a:gd name="connsiteY1" fmla="*/ 449382 h 4656219"/>
              <a:gd name="connsiteX2" fmla="*/ 4180773 w 4180773"/>
              <a:gd name="connsiteY2" fmla="*/ 507944 h 4656219"/>
              <a:gd name="connsiteX3" fmla="*/ 4180773 w 4180773"/>
              <a:gd name="connsiteY3" fmla="*/ 4656219 h 4656219"/>
              <a:gd name="connsiteX4" fmla="*/ 951501 w 4180773"/>
              <a:gd name="connsiteY4" fmla="*/ 4656219 h 4656219"/>
              <a:gd name="connsiteX5" fmla="*/ 770685 w 4180773"/>
              <a:gd name="connsiteY5" fmla="*/ 4491883 h 4656219"/>
              <a:gd name="connsiteX6" fmla="*/ 0 w 4180773"/>
              <a:gd name="connsiteY6" fmla="*/ 2631284 h 4656219"/>
              <a:gd name="connsiteX7" fmla="*/ 2631284 w 4180773"/>
              <a:gd name="connsiteY7" fmla="*/ 0 h 465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80773" h="4656219">
                <a:moveTo>
                  <a:pt x="2631284" y="0"/>
                </a:moveTo>
                <a:cubicBezTo>
                  <a:pt x="3176241" y="0"/>
                  <a:pt x="3682504" y="165666"/>
                  <a:pt x="4102460" y="449382"/>
                </a:cubicBezTo>
                <a:lnTo>
                  <a:pt x="4180773" y="507944"/>
                </a:lnTo>
                <a:lnTo>
                  <a:pt x="4180773" y="4656219"/>
                </a:lnTo>
                <a:lnTo>
                  <a:pt x="951501" y="4656219"/>
                </a:lnTo>
                <a:lnTo>
                  <a:pt x="770685" y="4491883"/>
                </a:lnTo>
                <a:cubicBezTo>
                  <a:pt x="294517" y="4015714"/>
                  <a:pt x="0" y="3357893"/>
                  <a:pt x="0" y="2631284"/>
                </a:cubicBezTo>
                <a:cubicBezTo>
                  <a:pt x="0" y="1178066"/>
                  <a:pt x="1178066" y="0"/>
                  <a:pt x="2631284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phique 5" descr="Chevalet">
            <a:extLst>
              <a:ext uri="{FF2B5EF4-FFF2-40B4-BE49-F238E27FC236}">
                <a16:creationId xmlns:a16="http://schemas.microsoft.com/office/drawing/2014/main" xmlns="" id="{C4CAE045-6C42-6F46-81BC-001ADD52D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375825" y="2518214"/>
            <a:ext cx="3623486" cy="4013406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CE1EFC02-FB03-4241-83C8-4FBA4CAD65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97624" y="0"/>
            <a:ext cx="3383280" cy="2942512"/>
          </a:xfrm>
          <a:custGeom>
            <a:avLst/>
            <a:gdLst>
              <a:gd name="connsiteX0" fmla="*/ 555657 w 3383280"/>
              <a:gd name="connsiteY0" fmla="*/ 0 h 2942512"/>
              <a:gd name="connsiteX1" fmla="*/ 2827623 w 3383280"/>
              <a:gd name="connsiteY1" fmla="*/ 0 h 2942512"/>
              <a:gd name="connsiteX2" fmla="*/ 2887810 w 3383280"/>
              <a:gd name="connsiteY2" fmla="*/ 54702 h 2942512"/>
              <a:gd name="connsiteX3" fmla="*/ 3383280 w 3383280"/>
              <a:gd name="connsiteY3" fmla="*/ 1250872 h 2942512"/>
              <a:gd name="connsiteX4" fmla="*/ 1691640 w 3383280"/>
              <a:gd name="connsiteY4" fmla="*/ 2942512 h 2942512"/>
              <a:gd name="connsiteX5" fmla="*/ 0 w 3383280"/>
              <a:gd name="connsiteY5" fmla="*/ 1250872 h 2942512"/>
              <a:gd name="connsiteX6" fmla="*/ 495470 w 3383280"/>
              <a:gd name="connsiteY6" fmla="*/ 54702 h 294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3280" h="2942512">
                <a:moveTo>
                  <a:pt x="555657" y="0"/>
                </a:moveTo>
                <a:lnTo>
                  <a:pt x="2827623" y="0"/>
                </a:lnTo>
                <a:lnTo>
                  <a:pt x="2887810" y="54702"/>
                </a:lnTo>
                <a:cubicBezTo>
                  <a:pt x="3193937" y="360829"/>
                  <a:pt x="3383280" y="783739"/>
                  <a:pt x="3383280" y="1250872"/>
                </a:cubicBezTo>
                <a:cubicBezTo>
                  <a:pt x="3383280" y="2185139"/>
                  <a:pt x="2625907" y="2942512"/>
                  <a:pt x="1691640" y="2942512"/>
                </a:cubicBezTo>
                <a:cubicBezTo>
                  <a:pt x="757373" y="2942512"/>
                  <a:pt x="0" y="2185139"/>
                  <a:pt x="0" y="1250872"/>
                </a:cubicBezTo>
                <a:cubicBezTo>
                  <a:pt x="0" y="783739"/>
                  <a:pt x="189344" y="360829"/>
                  <a:pt x="495470" y="54702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que 7" descr="Palette">
            <a:extLst>
              <a:ext uri="{FF2B5EF4-FFF2-40B4-BE49-F238E27FC236}">
                <a16:creationId xmlns:a16="http://schemas.microsoft.com/office/drawing/2014/main" xmlns="" id="{77129448-E23D-AD49-88D4-4497DC5739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710442">
            <a:off x="5242725" y="388314"/>
            <a:ext cx="1893076" cy="1893076"/>
          </a:xfrm>
          <a:prstGeom prst="rect">
            <a:avLst/>
          </a:prstGeom>
        </p:spPr>
      </p:pic>
      <p:pic>
        <p:nvPicPr>
          <p:cNvPr id="6" name="Graphique 6" descr="Pinceau">
            <a:extLst>
              <a:ext uri="{FF2B5EF4-FFF2-40B4-BE49-F238E27FC236}">
                <a16:creationId xmlns:a16="http://schemas.microsoft.com/office/drawing/2014/main" xmlns="" id="{00CF22E0-E5EB-4642-90FD-B01CC0BA1E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5400000">
            <a:off x="322313" y="226903"/>
            <a:ext cx="2491538" cy="249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77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A88DD22-E9A5-BE43-84A3-B646C144730B}"/>
              </a:ext>
            </a:extLst>
          </p:cNvPr>
          <p:cNvSpPr txBox="1"/>
          <p:nvPr/>
        </p:nvSpPr>
        <p:spPr>
          <a:xfrm>
            <a:off x="116418" y="2307169"/>
            <a:ext cx="120755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i="1" u="sng" dirty="0"/>
              <a:t>Consigne</a:t>
            </a:r>
            <a:r>
              <a:rPr lang="fr-FR" sz="2800" dirty="0"/>
              <a:t> : prends</a:t>
            </a:r>
            <a:r>
              <a:rPr lang="fr-FR" sz="2800" b="1" dirty="0"/>
              <a:t> 3 morceaux</a:t>
            </a:r>
            <a:r>
              <a:rPr lang="fr-FR" sz="2800" dirty="0"/>
              <a:t> de papier et </a:t>
            </a:r>
            <a:r>
              <a:rPr lang="fr-FR" sz="2800" b="1" dirty="0"/>
              <a:t>plie</a:t>
            </a:r>
            <a:r>
              <a:rPr lang="fr-FR" sz="2800" dirty="0"/>
              <a:t> chacun d’eux de </a:t>
            </a:r>
            <a:r>
              <a:rPr lang="fr-FR" sz="2800" b="1" dirty="0"/>
              <a:t>3 manières différentes.</a:t>
            </a:r>
          </a:p>
          <a:p>
            <a:pPr algn="l"/>
            <a:endParaRPr lang="fr-FR" sz="2800" b="1" dirty="0"/>
          </a:p>
          <a:p>
            <a:pPr algn="l"/>
            <a:r>
              <a:rPr lang="fr-FR" sz="2800" dirty="0"/>
              <a:t>Tu as 1 minute.</a:t>
            </a:r>
          </a:p>
        </p:txBody>
      </p:sp>
      <p:pic>
        <p:nvPicPr>
          <p:cNvPr id="5" name="Graphique 5" descr="Oreille">
            <a:extLst>
              <a:ext uri="{FF2B5EF4-FFF2-40B4-BE49-F238E27FC236}">
                <a16:creationId xmlns:a16="http://schemas.microsoft.com/office/drawing/2014/main" xmlns="" id="{4822C160-AF3D-F34A-BFC8-E035972B40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773091" y="58304"/>
            <a:ext cx="830791" cy="830791"/>
          </a:xfrm>
          <a:prstGeom prst="rect">
            <a:avLst/>
          </a:prstGeom>
        </p:spPr>
      </p:pic>
      <p:pic>
        <p:nvPicPr>
          <p:cNvPr id="6" name="Graphique 6" descr="Yeux">
            <a:extLst>
              <a:ext uri="{FF2B5EF4-FFF2-40B4-BE49-F238E27FC236}">
                <a16:creationId xmlns:a16="http://schemas.microsoft.com/office/drawing/2014/main" xmlns="" id="{C88E6531-E6BA-B44E-9A24-488C831177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581779" y="58304"/>
            <a:ext cx="520751" cy="711573"/>
          </a:xfrm>
          <a:prstGeom prst="rect">
            <a:avLst/>
          </a:prstGeom>
        </p:spPr>
      </p:pic>
      <p:pic>
        <p:nvPicPr>
          <p:cNvPr id="8" name="Graphique 7" descr="Tête avec engrenages">
            <a:extLst>
              <a:ext uri="{FF2B5EF4-FFF2-40B4-BE49-F238E27FC236}">
                <a16:creationId xmlns:a16="http://schemas.microsoft.com/office/drawing/2014/main" xmlns="" id="{CD2E220C-9EF3-AE4D-B45A-43FE1E9A64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99645" y="105473"/>
            <a:ext cx="711573" cy="711573"/>
          </a:xfrm>
          <a:prstGeom prst="rect">
            <a:avLst/>
          </a:prstGeom>
        </p:spPr>
      </p:pic>
      <p:pic>
        <p:nvPicPr>
          <p:cNvPr id="10" name="Graphique 8" descr="Bulle de pensée">
            <a:extLst>
              <a:ext uri="{FF2B5EF4-FFF2-40B4-BE49-F238E27FC236}">
                <a16:creationId xmlns:a16="http://schemas.microsoft.com/office/drawing/2014/main" xmlns="" id="{CD6D0087-7384-2C40-9210-156F3D0959F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008333" y="58304"/>
            <a:ext cx="830791" cy="830791"/>
          </a:xfrm>
          <a:prstGeom prst="rect">
            <a:avLst/>
          </a:prstGeom>
        </p:spPr>
      </p:pic>
      <p:pic>
        <p:nvPicPr>
          <p:cNvPr id="12" name="Graphique 15" descr="Langue des signes ">
            <a:extLst>
              <a:ext uri="{FF2B5EF4-FFF2-40B4-BE49-F238E27FC236}">
                <a16:creationId xmlns:a16="http://schemas.microsoft.com/office/drawing/2014/main" xmlns="" id="{B71EAB89-D253-804E-B49A-7CB4031FEED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00273" y="58303"/>
            <a:ext cx="830791" cy="83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98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A88DD22-E9A5-BE43-84A3-B646C144730B}"/>
              </a:ext>
            </a:extLst>
          </p:cNvPr>
          <p:cNvSpPr txBox="1"/>
          <p:nvPr/>
        </p:nvSpPr>
        <p:spPr>
          <a:xfrm>
            <a:off x="116418" y="2307169"/>
            <a:ext cx="120755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i="1" u="sng" dirty="0"/>
              <a:t>Consigne</a:t>
            </a:r>
            <a:r>
              <a:rPr lang="fr-FR" sz="2800" dirty="0"/>
              <a:t> : prends</a:t>
            </a:r>
            <a:r>
              <a:rPr lang="fr-FR" sz="2800" b="1" dirty="0"/>
              <a:t> 3 morceaux</a:t>
            </a:r>
            <a:r>
              <a:rPr lang="fr-FR" sz="2800" dirty="0"/>
              <a:t> de papier et </a:t>
            </a:r>
            <a:r>
              <a:rPr lang="fr-FR" sz="2800" b="1" dirty="0"/>
              <a:t>froisse</a:t>
            </a:r>
            <a:r>
              <a:rPr lang="fr-FR" sz="2800" dirty="0"/>
              <a:t> chacun d’eux de </a:t>
            </a:r>
            <a:r>
              <a:rPr lang="fr-FR" sz="2800" b="1" dirty="0"/>
              <a:t>3 manières différentes.</a:t>
            </a:r>
          </a:p>
          <a:p>
            <a:pPr algn="l"/>
            <a:endParaRPr lang="fr-FR" sz="2800" b="1" dirty="0"/>
          </a:p>
          <a:p>
            <a:pPr algn="l"/>
            <a:r>
              <a:rPr lang="fr-FR" sz="2800" dirty="0"/>
              <a:t>Tu as 1 minute.</a:t>
            </a:r>
            <a:endParaRPr lang="fr-FR" sz="2800" b="1" dirty="0"/>
          </a:p>
        </p:txBody>
      </p:sp>
      <p:pic>
        <p:nvPicPr>
          <p:cNvPr id="5" name="Graphique 5" descr="Oreille">
            <a:extLst>
              <a:ext uri="{FF2B5EF4-FFF2-40B4-BE49-F238E27FC236}">
                <a16:creationId xmlns:a16="http://schemas.microsoft.com/office/drawing/2014/main" xmlns="" id="{4822C160-AF3D-F34A-BFC8-E035972B40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773091" y="58304"/>
            <a:ext cx="830791" cy="830791"/>
          </a:xfrm>
          <a:prstGeom prst="rect">
            <a:avLst/>
          </a:prstGeom>
        </p:spPr>
      </p:pic>
      <p:pic>
        <p:nvPicPr>
          <p:cNvPr id="6" name="Graphique 6" descr="Yeux">
            <a:extLst>
              <a:ext uri="{FF2B5EF4-FFF2-40B4-BE49-F238E27FC236}">
                <a16:creationId xmlns:a16="http://schemas.microsoft.com/office/drawing/2014/main" xmlns="" id="{C88E6531-E6BA-B44E-9A24-488C831177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581779" y="58304"/>
            <a:ext cx="520751" cy="711573"/>
          </a:xfrm>
          <a:prstGeom prst="rect">
            <a:avLst/>
          </a:prstGeom>
        </p:spPr>
      </p:pic>
      <p:pic>
        <p:nvPicPr>
          <p:cNvPr id="8" name="Graphique 7" descr="Tête avec engrenages">
            <a:extLst>
              <a:ext uri="{FF2B5EF4-FFF2-40B4-BE49-F238E27FC236}">
                <a16:creationId xmlns:a16="http://schemas.microsoft.com/office/drawing/2014/main" xmlns="" id="{CD2E220C-9EF3-AE4D-B45A-43FE1E9A64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99645" y="105473"/>
            <a:ext cx="711573" cy="711573"/>
          </a:xfrm>
          <a:prstGeom prst="rect">
            <a:avLst/>
          </a:prstGeom>
        </p:spPr>
      </p:pic>
      <p:pic>
        <p:nvPicPr>
          <p:cNvPr id="10" name="Graphique 8" descr="Bulle de pensée">
            <a:extLst>
              <a:ext uri="{FF2B5EF4-FFF2-40B4-BE49-F238E27FC236}">
                <a16:creationId xmlns:a16="http://schemas.microsoft.com/office/drawing/2014/main" xmlns="" id="{CD6D0087-7384-2C40-9210-156F3D0959F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008333" y="58304"/>
            <a:ext cx="830791" cy="830791"/>
          </a:xfrm>
          <a:prstGeom prst="rect">
            <a:avLst/>
          </a:prstGeom>
        </p:spPr>
      </p:pic>
      <p:pic>
        <p:nvPicPr>
          <p:cNvPr id="12" name="Graphique 15" descr="Langue des signes ">
            <a:extLst>
              <a:ext uri="{FF2B5EF4-FFF2-40B4-BE49-F238E27FC236}">
                <a16:creationId xmlns:a16="http://schemas.microsoft.com/office/drawing/2014/main" xmlns="" id="{B71EAB89-D253-804E-B49A-7CB4031FEED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00273" y="58303"/>
            <a:ext cx="830791" cy="83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7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A88DD22-E9A5-BE43-84A3-B646C144730B}"/>
              </a:ext>
            </a:extLst>
          </p:cNvPr>
          <p:cNvSpPr txBox="1"/>
          <p:nvPr/>
        </p:nvSpPr>
        <p:spPr>
          <a:xfrm>
            <a:off x="116418" y="2307169"/>
            <a:ext cx="120755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i="1" u="sng" dirty="0"/>
              <a:t>Consigne</a:t>
            </a:r>
            <a:r>
              <a:rPr lang="fr-FR" sz="2800" dirty="0"/>
              <a:t> : prends</a:t>
            </a:r>
            <a:r>
              <a:rPr lang="fr-FR" sz="2800" b="1" dirty="0"/>
              <a:t> 3 morceaux</a:t>
            </a:r>
            <a:r>
              <a:rPr lang="fr-FR" sz="2800" dirty="0"/>
              <a:t> de papier et </a:t>
            </a:r>
            <a:r>
              <a:rPr lang="fr-FR" sz="2800" b="1" dirty="0"/>
              <a:t>enroule</a:t>
            </a:r>
            <a:r>
              <a:rPr lang="fr-FR" sz="2800" dirty="0"/>
              <a:t> chacun d’eux de </a:t>
            </a:r>
            <a:r>
              <a:rPr lang="fr-FR" sz="2800" b="1" dirty="0"/>
              <a:t>3 manières différentes.</a:t>
            </a:r>
          </a:p>
          <a:p>
            <a:pPr algn="l"/>
            <a:endParaRPr lang="fr-FR" sz="2800" b="1" dirty="0"/>
          </a:p>
          <a:p>
            <a:pPr algn="l"/>
            <a:r>
              <a:rPr lang="fr-FR" sz="2800" dirty="0"/>
              <a:t>Tu as 2 minutes.</a:t>
            </a:r>
            <a:endParaRPr lang="fr-FR" sz="2800" b="1" dirty="0"/>
          </a:p>
        </p:txBody>
      </p:sp>
      <p:pic>
        <p:nvPicPr>
          <p:cNvPr id="5" name="Graphique 5" descr="Oreille">
            <a:extLst>
              <a:ext uri="{FF2B5EF4-FFF2-40B4-BE49-F238E27FC236}">
                <a16:creationId xmlns:a16="http://schemas.microsoft.com/office/drawing/2014/main" xmlns="" id="{4822C160-AF3D-F34A-BFC8-E035972B40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773091" y="58304"/>
            <a:ext cx="830791" cy="830791"/>
          </a:xfrm>
          <a:prstGeom prst="rect">
            <a:avLst/>
          </a:prstGeom>
        </p:spPr>
      </p:pic>
      <p:pic>
        <p:nvPicPr>
          <p:cNvPr id="6" name="Graphique 6" descr="Yeux">
            <a:extLst>
              <a:ext uri="{FF2B5EF4-FFF2-40B4-BE49-F238E27FC236}">
                <a16:creationId xmlns:a16="http://schemas.microsoft.com/office/drawing/2014/main" xmlns="" id="{C88E6531-E6BA-B44E-9A24-488C831177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581779" y="58304"/>
            <a:ext cx="520751" cy="711573"/>
          </a:xfrm>
          <a:prstGeom prst="rect">
            <a:avLst/>
          </a:prstGeom>
        </p:spPr>
      </p:pic>
      <p:pic>
        <p:nvPicPr>
          <p:cNvPr id="8" name="Graphique 7" descr="Tête avec engrenages">
            <a:extLst>
              <a:ext uri="{FF2B5EF4-FFF2-40B4-BE49-F238E27FC236}">
                <a16:creationId xmlns:a16="http://schemas.microsoft.com/office/drawing/2014/main" xmlns="" id="{CD2E220C-9EF3-AE4D-B45A-43FE1E9A64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99645" y="105473"/>
            <a:ext cx="711573" cy="711573"/>
          </a:xfrm>
          <a:prstGeom prst="rect">
            <a:avLst/>
          </a:prstGeom>
        </p:spPr>
      </p:pic>
      <p:pic>
        <p:nvPicPr>
          <p:cNvPr id="10" name="Graphique 8" descr="Bulle de pensée">
            <a:extLst>
              <a:ext uri="{FF2B5EF4-FFF2-40B4-BE49-F238E27FC236}">
                <a16:creationId xmlns:a16="http://schemas.microsoft.com/office/drawing/2014/main" xmlns="" id="{CD6D0087-7384-2C40-9210-156F3D0959F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008333" y="58304"/>
            <a:ext cx="830791" cy="830791"/>
          </a:xfrm>
          <a:prstGeom prst="rect">
            <a:avLst/>
          </a:prstGeom>
        </p:spPr>
      </p:pic>
      <p:pic>
        <p:nvPicPr>
          <p:cNvPr id="12" name="Graphique 15" descr="Langue des signes ">
            <a:extLst>
              <a:ext uri="{FF2B5EF4-FFF2-40B4-BE49-F238E27FC236}">
                <a16:creationId xmlns:a16="http://schemas.microsoft.com/office/drawing/2014/main" xmlns="" id="{B71EAB89-D253-804E-B49A-7CB4031FEED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00273" y="58303"/>
            <a:ext cx="830791" cy="83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6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A88DD22-E9A5-BE43-84A3-B646C144730B}"/>
              </a:ext>
            </a:extLst>
          </p:cNvPr>
          <p:cNvSpPr txBox="1"/>
          <p:nvPr/>
        </p:nvSpPr>
        <p:spPr>
          <a:xfrm>
            <a:off x="116418" y="2307169"/>
            <a:ext cx="120755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i="1" u="sng" dirty="0"/>
              <a:t>Consigne</a:t>
            </a:r>
            <a:r>
              <a:rPr lang="fr-FR" sz="2800" dirty="0"/>
              <a:t> : prends</a:t>
            </a:r>
            <a:r>
              <a:rPr lang="fr-FR" sz="2800" b="1" dirty="0"/>
              <a:t> 3 morceaux</a:t>
            </a:r>
            <a:r>
              <a:rPr lang="fr-FR" sz="2800" dirty="0"/>
              <a:t> de papier et </a:t>
            </a:r>
            <a:r>
              <a:rPr lang="fr-FR" sz="2800" b="1" dirty="0"/>
              <a:t>courbe</a:t>
            </a:r>
            <a:r>
              <a:rPr lang="fr-FR" sz="2800" dirty="0"/>
              <a:t> chacun d’eux de </a:t>
            </a:r>
            <a:r>
              <a:rPr lang="fr-FR" sz="2800" b="1" dirty="0"/>
              <a:t>3 manières différentes.</a:t>
            </a:r>
          </a:p>
          <a:p>
            <a:pPr algn="l"/>
            <a:endParaRPr lang="fr-FR" sz="2800" b="1" dirty="0"/>
          </a:p>
          <a:p>
            <a:pPr algn="l"/>
            <a:r>
              <a:rPr lang="fr-FR" sz="2800" dirty="0"/>
              <a:t>Tu as 2 minutes.</a:t>
            </a:r>
            <a:endParaRPr lang="fr-FR" sz="2800" b="1" dirty="0"/>
          </a:p>
        </p:txBody>
      </p:sp>
      <p:pic>
        <p:nvPicPr>
          <p:cNvPr id="5" name="Graphique 5" descr="Oreille">
            <a:extLst>
              <a:ext uri="{FF2B5EF4-FFF2-40B4-BE49-F238E27FC236}">
                <a16:creationId xmlns:a16="http://schemas.microsoft.com/office/drawing/2014/main" xmlns="" id="{4822C160-AF3D-F34A-BFC8-E035972B40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773091" y="58304"/>
            <a:ext cx="830791" cy="830791"/>
          </a:xfrm>
          <a:prstGeom prst="rect">
            <a:avLst/>
          </a:prstGeom>
        </p:spPr>
      </p:pic>
      <p:pic>
        <p:nvPicPr>
          <p:cNvPr id="6" name="Graphique 6" descr="Yeux">
            <a:extLst>
              <a:ext uri="{FF2B5EF4-FFF2-40B4-BE49-F238E27FC236}">
                <a16:creationId xmlns:a16="http://schemas.microsoft.com/office/drawing/2014/main" xmlns="" id="{C88E6531-E6BA-B44E-9A24-488C831177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581779" y="58304"/>
            <a:ext cx="520751" cy="711573"/>
          </a:xfrm>
          <a:prstGeom prst="rect">
            <a:avLst/>
          </a:prstGeom>
        </p:spPr>
      </p:pic>
      <p:pic>
        <p:nvPicPr>
          <p:cNvPr id="8" name="Graphique 7" descr="Tête avec engrenages">
            <a:extLst>
              <a:ext uri="{FF2B5EF4-FFF2-40B4-BE49-F238E27FC236}">
                <a16:creationId xmlns:a16="http://schemas.microsoft.com/office/drawing/2014/main" xmlns="" id="{CD2E220C-9EF3-AE4D-B45A-43FE1E9A64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99645" y="105473"/>
            <a:ext cx="711573" cy="711573"/>
          </a:xfrm>
          <a:prstGeom prst="rect">
            <a:avLst/>
          </a:prstGeom>
        </p:spPr>
      </p:pic>
      <p:pic>
        <p:nvPicPr>
          <p:cNvPr id="10" name="Graphique 8" descr="Bulle de pensée">
            <a:extLst>
              <a:ext uri="{FF2B5EF4-FFF2-40B4-BE49-F238E27FC236}">
                <a16:creationId xmlns:a16="http://schemas.microsoft.com/office/drawing/2014/main" xmlns="" id="{CD6D0087-7384-2C40-9210-156F3D0959F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008333" y="58304"/>
            <a:ext cx="830791" cy="830791"/>
          </a:xfrm>
          <a:prstGeom prst="rect">
            <a:avLst/>
          </a:prstGeom>
        </p:spPr>
      </p:pic>
      <p:pic>
        <p:nvPicPr>
          <p:cNvPr id="12" name="Graphique 15" descr="Langue des signes ">
            <a:extLst>
              <a:ext uri="{FF2B5EF4-FFF2-40B4-BE49-F238E27FC236}">
                <a16:creationId xmlns:a16="http://schemas.microsoft.com/office/drawing/2014/main" xmlns="" id="{B71EAB89-D253-804E-B49A-7CB4031FEED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00273" y="58303"/>
            <a:ext cx="830791" cy="83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21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A88DD22-E9A5-BE43-84A3-B646C144730B}"/>
              </a:ext>
            </a:extLst>
          </p:cNvPr>
          <p:cNvSpPr txBox="1"/>
          <p:nvPr/>
        </p:nvSpPr>
        <p:spPr>
          <a:xfrm>
            <a:off x="952500" y="2847495"/>
            <a:ext cx="1047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Tu as obtenu 12 éléments de papier grâce à 4 opérations plastiques</a:t>
            </a:r>
            <a:endParaRPr lang="fr-FR" sz="2800" b="1" dirty="0"/>
          </a:p>
        </p:txBody>
      </p:sp>
      <p:pic>
        <p:nvPicPr>
          <p:cNvPr id="5" name="Graphique 5" descr="Oreille">
            <a:extLst>
              <a:ext uri="{FF2B5EF4-FFF2-40B4-BE49-F238E27FC236}">
                <a16:creationId xmlns:a16="http://schemas.microsoft.com/office/drawing/2014/main" xmlns="" id="{4822C160-AF3D-F34A-BFC8-E035972B40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773091" y="58304"/>
            <a:ext cx="830791" cy="830791"/>
          </a:xfrm>
          <a:prstGeom prst="rect">
            <a:avLst/>
          </a:prstGeom>
        </p:spPr>
      </p:pic>
      <p:pic>
        <p:nvPicPr>
          <p:cNvPr id="6" name="Graphique 6" descr="Yeux">
            <a:extLst>
              <a:ext uri="{FF2B5EF4-FFF2-40B4-BE49-F238E27FC236}">
                <a16:creationId xmlns:a16="http://schemas.microsoft.com/office/drawing/2014/main" xmlns="" id="{C88E6531-E6BA-B44E-9A24-488C831177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581779" y="58304"/>
            <a:ext cx="520751" cy="711573"/>
          </a:xfrm>
          <a:prstGeom prst="rect">
            <a:avLst/>
          </a:prstGeom>
        </p:spPr>
      </p:pic>
      <p:pic>
        <p:nvPicPr>
          <p:cNvPr id="8" name="Graphique 7" descr="Tête avec engrenages">
            <a:extLst>
              <a:ext uri="{FF2B5EF4-FFF2-40B4-BE49-F238E27FC236}">
                <a16:creationId xmlns:a16="http://schemas.microsoft.com/office/drawing/2014/main" xmlns="" id="{CD2E220C-9EF3-AE4D-B45A-43FE1E9A64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199645" y="105473"/>
            <a:ext cx="711573" cy="711573"/>
          </a:xfrm>
          <a:prstGeom prst="rect">
            <a:avLst/>
          </a:prstGeom>
        </p:spPr>
      </p:pic>
      <p:pic>
        <p:nvPicPr>
          <p:cNvPr id="10" name="Graphique 8" descr="Bulle de pensée">
            <a:extLst>
              <a:ext uri="{FF2B5EF4-FFF2-40B4-BE49-F238E27FC236}">
                <a16:creationId xmlns:a16="http://schemas.microsoft.com/office/drawing/2014/main" xmlns="" id="{CD6D0087-7384-2C40-9210-156F3D0959F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008333" y="58304"/>
            <a:ext cx="830791" cy="830791"/>
          </a:xfrm>
          <a:prstGeom prst="rect">
            <a:avLst/>
          </a:prstGeom>
        </p:spPr>
      </p:pic>
      <p:pic>
        <p:nvPicPr>
          <p:cNvPr id="12" name="Graphique 15" descr="Langue des signes ">
            <a:extLst>
              <a:ext uri="{FF2B5EF4-FFF2-40B4-BE49-F238E27FC236}">
                <a16:creationId xmlns:a16="http://schemas.microsoft.com/office/drawing/2014/main" xmlns="" id="{B71EAB89-D253-804E-B49A-7CB4031FEED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900273" y="58303"/>
            <a:ext cx="830791" cy="83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73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F8FB689-8951-A145-B180-2D74343D0334}"/>
              </a:ext>
            </a:extLst>
          </p:cNvPr>
          <p:cNvSpPr txBox="1"/>
          <p:nvPr/>
        </p:nvSpPr>
        <p:spPr>
          <a:xfrm>
            <a:off x="1158875" y="2025363"/>
            <a:ext cx="10022416" cy="19389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6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Les opérations plastiques que tu as mises en œuvre …</a:t>
            </a:r>
          </a:p>
        </p:txBody>
      </p:sp>
    </p:spTree>
    <p:extLst>
      <p:ext uri="{BB962C8B-B14F-4D97-AF65-F5344CB8AC3E}">
        <p14:creationId xmlns:p14="http://schemas.microsoft.com/office/powerpoint/2010/main" val="2985226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xmlns="" id="{04EEEBE8-D1F5-6A49-A4B1-F40F52E16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418" y="772928"/>
            <a:ext cx="7360818" cy="534698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88694906-EFAF-2344-A252-2DC00B5C427D}"/>
              </a:ext>
            </a:extLst>
          </p:cNvPr>
          <p:cNvSpPr txBox="1"/>
          <p:nvPr/>
        </p:nvSpPr>
        <p:spPr>
          <a:xfrm>
            <a:off x="9266758" y="1265767"/>
            <a:ext cx="1828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PLIER / PLISSER </a:t>
            </a:r>
          </a:p>
          <a:p>
            <a:pPr algn="l"/>
            <a:endParaRPr lang="fr-FR" sz="28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fr-FR" sz="280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F</a:t>
            </a:r>
            <a:r>
              <a:rPr lang="fr-FR" sz="2800" dirty="0"/>
              <a:t>ormer un ou plusieurs plis</a:t>
            </a:r>
          </a:p>
        </p:txBody>
      </p:sp>
    </p:spTree>
    <p:extLst>
      <p:ext uri="{BB962C8B-B14F-4D97-AF65-F5344CB8AC3E}">
        <p14:creationId xmlns:p14="http://schemas.microsoft.com/office/powerpoint/2010/main" val="1338949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88694906-EFAF-2344-A252-2DC00B5C427D}"/>
              </a:ext>
            </a:extLst>
          </p:cNvPr>
          <p:cNvSpPr txBox="1"/>
          <p:nvPr/>
        </p:nvSpPr>
        <p:spPr>
          <a:xfrm>
            <a:off x="9266758" y="1265767"/>
            <a:ext cx="1828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FROISSER</a:t>
            </a:r>
            <a:endParaRPr lang="fr-FR" sz="2800" dirty="0"/>
          </a:p>
          <a:p>
            <a:pPr algn="l"/>
            <a:endParaRPr lang="fr-FR" sz="2800" dirty="0"/>
          </a:p>
          <a:p>
            <a:pPr algn="ctr"/>
            <a:r>
              <a:rPr lang="fr-FR" sz="2800" dirty="0"/>
              <a:t>Écraser par pression successives</a:t>
            </a:r>
          </a:p>
        </p:txBody>
      </p:sp>
      <p:pic>
        <p:nvPicPr>
          <p:cNvPr id="2" name="Image 4">
            <a:extLst>
              <a:ext uri="{FF2B5EF4-FFF2-40B4-BE49-F238E27FC236}">
                <a16:creationId xmlns:a16="http://schemas.microsoft.com/office/drawing/2014/main" xmlns="" id="{8A588BE5-589D-1444-B9A2-6395EC429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084" y="828942"/>
            <a:ext cx="7144808" cy="520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1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88694906-EFAF-2344-A252-2DC00B5C427D}"/>
              </a:ext>
            </a:extLst>
          </p:cNvPr>
          <p:cNvSpPr txBox="1"/>
          <p:nvPr/>
        </p:nvSpPr>
        <p:spPr>
          <a:xfrm>
            <a:off x="9266758" y="1265767"/>
            <a:ext cx="1828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ENROULER</a:t>
            </a:r>
            <a:endParaRPr lang="fr-FR" sz="2800" dirty="0"/>
          </a:p>
          <a:p>
            <a:pPr algn="l"/>
            <a:endParaRPr lang="fr-FR" sz="2800" dirty="0"/>
          </a:p>
          <a:p>
            <a:pPr algn="ctr"/>
            <a:r>
              <a:rPr lang="fr-FR" sz="2800" dirty="0"/>
              <a:t>Rouler quelque chose sur soi-même</a:t>
            </a: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xmlns="" id="{C8C650A7-F018-2741-8CFF-898DC2F03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076" y="828039"/>
            <a:ext cx="7059923" cy="520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19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88694906-EFAF-2344-A252-2DC00B5C427D}"/>
              </a:ext>
            </a:extLst>
          </p:cNvPr>
          <p:cNvSpPr txBox="1"/>
          <p:nvPr/>
        </p:nvSpPr>
        <p:spPr>
          <a:xfrm>
            <a:off x="9266758" y="1265767"/>
            <a:ext cx="1828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COURBER</a:t>
            </a:r>
            <a:endParaRPr lang="fr-FR" sz="2800" dirty="0"/>
          </a:p>
          <a:p>
            <a:pPr algn="l"/>
            <a:endParaRPr lang="fr-FR" sz="2800" dirty="0"/>
          </a:p>
          <a:p>
            <a:pPr algn="ctr"/>
            <a:r>
              <a:rPr lang="fr-FR" sz="2800" dirty="0"/>
              <a:t>Donner une forme courbe</a:t>
            </a:r>
          </a:p>
        </p:txBody>
      </p:sp>
      <p:pic>
        <p:nvPicPr>
          <p:cNvPr id="2" name="Image 4">
            <a:extLst>
              <a:ext uri="{FF2B5EF4-FFF2-40B4-BE49-F238E27FC236}">
                <a16:creationId xmlns:a16="http://schemas.microsoft.com/office/drawing/2014/main" xmlns="" id="{0AD1C50C-BF5C-DC41-8FAF-8E8F847A1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941" y="828039"/>
            <a:ext cx="6816725" cy="520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1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357BA1BA-A72D-794F-914C-44F99D6E68A6}"/>
              </a:ext>
            </a:extLst>
          </p:cNvPr>
          <p:cNvSpPr txBox="1"/>
          <p:nvPr/>
        </p:nvSpPr>
        <p:spPr>
          <a:xfrm>
            <a:off x="3280834" y="1773769"/>
            <a:ext cx="5323418" cy="110799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6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Une sculpture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1042087E-4957-0146-B8B7-67C0B50A0A7A}"/>
              </a:ext>
            </a:extLst>
          </p:cNvPr>
          <p:cNvSpPr txBox="1"/>
          <p:nvPr/>
        </p:nvSpPr>
        <p:spPr>
          <a:xfrm>
            <a:off x="1270002" y="1371603"/>
            <a:ext cx="2317750" cy="5232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7030A0"/>
                </a:solidFill>
              </a:rPr>
              <a:t>Un des 7 arts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A5EDABC1-D2D2-9C4D-8FC7-771C34651BAE}"/>
              </a:ext>
            </a:extLst>
          </p:cNvPr>
          <p:cNvSpPr txBox="1"/>
          <p:nvPr/>
        </p:nvSpPr>
        <p:spPr>
          <a:xfrm>
            <a:off x="7704657" y="1408128"/>
            <a:ext cx="3323178" cy="5232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rgbClr val="7030A0"/>
                </a:solidFill>
              </a:rPr>
              <a:t>Une œ</a:t>
            </a:r>
            <a:r>
              <a:rPr lang="fr-FR" sz="2800" b="0" i="0" u="none" strike="noStrike" dirty="0">
                <a:solidFill>
                  <a:srgbClr val="7030A0"/>
                </a:solidFill>
                <a:effectLst/>
              </a:rPr>
              <a:t>uvre </a:t>
            </a:r>
            <a:r>
              <a:rPr lang="fr-FR" sz="2800" dirty="0">
                <a:solidFill>
                  <a:srgbClr val="7030A0"/>
                </a:solidFill>
              </a:rPr>
              <a:t>d’art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428C78B8-77D6-234C-A645-F0FC375177C8}"/>
              </a:ext>
            </a:extLst>
          </p:cNvPr>
          <p:cNvSpPr txBox="1"/>
          <p:nvPr/>
        </p:nvSpPr>
        <p:spPr>
          <a:xfrm>
            <a:off x="9853076" y="933132"/>
            <a:ext cx="1947342" cy="5232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accent2"/>
                </a:solidFill>
              </a:rPr>
              <a:t>En relief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13AB632B-D357-6344-8459-9C2BEEF6DDB7}"/>
              </a:ext>
            </a:extLst>
          </p:cNvPr>
          <p:cNvSpPr txBox="1"/>
          <p:nvPr/>
        </p:nvSpPr>
        <p:spPr>
          <a:xfrm>
            <a:off x="6455834" y="905260"/>
            <a:ext cx="1737794" cy="53074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accent2"/>
                </a:solidFill>
              </a:rPr>
              <a:t>En volume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9E8304C5-5029-2348-B3D1-648688B5BC42}"/>
              </a:ext>
            </a:extLst>
          </p:cNvPr>
          <p:cNvSpPr txBox="1"/>
          <p:nvPr/>
        </p:nvSpPr>
        <p:spPr>
          <a:xfrm>
            <a:off x="365126" y="3098745"/>
            <a:ext cx="3593044" cy="5232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accent1"/>
                </a:solidFill>
              </a:rPr>
              <a:t>T</a:t>
            </a:r>
            <a:r>
              <a:rPr lang="fr-FR" sz="2800" b="0" i="0" u="none" strike="noStrike" dirty="0">
                <a:solidFill>
                  <a:schemeClr val="accent1"/>
                </a:solidFill>
                <a:effectLst/>
              </a:rPr>
              <a:t>ailler dans la matière </a:t>
            </a:r>
            <a:endParaRPr lang="fr-FR" sz="2800" dirty="0">
              <a:solidFill>
                <a:schemeClr val="accent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A5908921-4EA5-D54C-A00A-4679577D238A}"/>
              </a:ext>
            </a:extLst>
          </p:cNvPr>
          <p:cNvSpPr txBox="1"/>
          <p:nvPr/>
        </p:nvSpPr>
        <p:spPr>
          <a:xfrm>
            <a:off x="7683495" y="3064421"/>
            <a:ext cx="3376087" cy="5232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b="0" i="0" u="none" strike="noStrike" dirty="0">
                <a:solidFill>
                  <a:schemeClr val="accent1"/>
                </a:solidFill>
                <a:effectLst/>
              </a:rPr>
              <a:t>Modeler un matériau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01C5E017-6D43-9344-A609-29D340DBD859}"/>
              </a:ext>
            </a:extLst>
          </p:cNvPr>
          <p:cNvSpPr txBox="1"/>
          <p:nvPr/>
        </p:nvSpPr>
        <p:spPr>
          <a:xfrm>
            <a:off x="1291168" y="3974583"/>
            <a:ext cx="10329332" cy="5232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b="0" i="0" u="none" strike="noStrike" dirty="0">
                <a:solidFill>
                  <a:schemeClr val="accent1"/>
                </a:solidFill>
                <a:effectLst/>
              </a:rPr>
              <a:t>Réaliser des moulages qui permettront de couler un matériau</a:t>
            </a:r>
            <a:endParaRPr lang="fr-FR" sz="2800" dirty="0">
              <a:solidFill>
                <a:schemeClr val="accent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C8CD6EEB-8E49-CB46-BB48-D084695EA65D}"/>
              </a:ext>
            </a:extLst>
          </p:cNvPr>
          <p:cNvSpPr txBox="1"/>
          <p:nvPr/>
        </p:nvSpPr>
        <p:spPr>
          <a:xfrm>
            <a:off x="3323166" y="4778916"/>
            <a:ext cx="5175250" cy="5232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800" b="0" i="0" u="none" strike="noStrike" dirty="0">
                <a:solidFill>
                  <a:schemeClr val="accent1"/>
                </a:solidFill>
                <a:effectLst/>
              </a:rPr>
              <a:t>Assembler des éléments différents</a:t>
            </a:r>
            <a:endParaRPr lang="fr-FR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312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A88DD22-E9A5-BE43-84A3-B646C144730B}"/>
              </a:ext>
            </a:extLst>
          </p:cNvPr>
          <p:cNvSpPr txBox="1"/>
          <p:nvPr/>
        </p:nvSpPr>
        <p:spPr>
          <a:xfrm>
            <a:off x="3852327" y="2307168"/>
            <a:ext cx="3894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/>
              <a:t>Observe tes 12 éléments.</a:t>
            </a:r>
          </a:p>
        </p:txBody>
      </p:sp>
      <p:pic>
        <p:nvPicPr>
          <p:cNvPr id="6" name="Graphique 6" descr="Yeux">
            <a:extLst>
              <a:ext uri="{FF2B5EF4-FFF2-40B4-BE49-F238E27FC236}">
                <a16:creationId xmlns:a16="http://schemas.microsoft.com/office/drawing/2014/main" xmlns="" id="{C88E6531-E6BA-B44E-9A24-488C83117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857753" y="58304"/>
            <a:ext cx="1746250" cy="164298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8AF06A-1451-1A4E-83FF-89B76499BA27}"/>
              </a:ext>
            </a:extLst>
          </p:cNvPr>
          <p:cNvSpPr txBox="1"/>
          <p:nvPr/>
        </p:nvSpPr>
        <p:spPr>
          <a:xfrm>
            <a:off x="3735917" y="3528483"/>
            <a:ext cx="48365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Ils sont en volume.</a:t>
            </a:r>
          </a:p>
        </p:txBody>
      </p:sp>
    </p:spTree>
    <p:extLst>
      <p:ext uri="{BB962C8B-B14F-4D97-AF65-F5344CB8AC3E}">
        <p14:creationId xmlns:p14="http://schemas.microsoft.com/office/powerpoint/2010/main" val="81585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2F9196C-264A-7442-9A84-475DC92263EB}"/>
              </a:ext>
            </a:extLst>
          </p:cNvPr>
          <p:cNvSpPr txBox="1"/>
          <p:nvPr/>
        </p:nvSpPr>
        <p:spPr>
          <a:xfrm>
            <a:off x="433917" y="207439"/>
            <a:ext cx="111929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Assembler les éléments de papier pour créer une sculpture en équilibre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1B6F85C-1805-1040-BDC7-EED0F434DC5B}"/>
              </a:ext>
            </a:extLst>
          </p:cNvPr>
          <p:cNvSpPr txBox="1"/>
          <p:nvPr/>
        </p:nvSpPr>
        <p:spPr>
          <a:xfrm>
            <a:off x="247655" y="2307169"/>
            <a:ext cx="111929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i="1" u="sng" dirty="0"/>
              <a:t>Consigne</a:t>
            </a:r>
            <a:r>
              <a:rPr lang="fr-FR" sz="2800" dirty="0"/>
              <a:t> : sélectionne 5 éléments </a:t>
            </a:r>
            <a:r>
              <a:rPr lang="fr-FR" sz="2800"/>
              <a:t>de papier.</a:t>
            </a:r>
            <a:endParaRPr lang="fr-FR" sz="2800" dirty="0"/>
          </a:p>
          <a:p>
            <a:pPr algn="l"/>
            <a:endParaRPr lang="fr-FR" sz="2800" dirty="0"/>
          </a:p>
          <a:p>
            <a:pPr algn="l"/>
            <a:r>
              <a:rPr lang="fr-FR" sz="2800" dirty="0"/>
              <a:t>Cherche à les agencer,  à les assembler pour réaliser une sculpture.</a:t>
            </a:r>
          </a:p>
        </p:txBody>
      </p:sp>
      <p:pic>
        <p:nvPicPr>
          <p:cNvPr id="7" name="Graphique 6" descr="Yeux">
            <a:extLst>
              <a:ext uri="{FF2B5EF4-FFF2-40B4-BE49-F238E27FC236}">
                <a16:creationId xmlns:a16="http://schemas.microsoft.com/office/drawing/2014/main" xmlns="" id="{D5695B3A-8978-0642-B41E-4BD74973F33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419604" y="5442242"/>
            <a:ext cx="914400" cy="914400"/>
          </a:xfrm>
          <a:prstGeom prst="rect">
            <a:avLst/>
          </a:prstGeom>
        </p:spPr>
      </p:pic>
      <p:pic>
        <p:nvPicPr>
          <p:cNvPr id="9" name="Graphique 5" descr="Oreille">
            <a:extLst>
              <a:ext uri="{FF2B5EF4-FFF2-40B4-BE49-F238E27FC236}">
                <a16:creationId xmlns:a16="http://schemas.microsoft.com/office/drawing/2014/main" xmlns="" id="{327DBA5A-F55C-1A42-AC0B-C20D8FF6D7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75288" y="5442242"/>
            <a:ext cx="923330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30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18AA978-D6EB-ED4D-9C59-A3EB7777B992}"/>
              </a:ext>
            </a:extLst>
          </p:cNvPr>
          <p:cNvSpPr txBox="1"/>
          <p:nvPr/>
        </p:nvSpPr>
        <p:spPr>
          <a:xfrm>
            <a:off x="105835" y="2302934"/>
            <a:ext cx="12022666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4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Quelques exemples de sculptures en équilibre</a:t>
            </a:r>
          </a:p>
          <a:p>
            <a:pPr algn="ctr"/>
            <a:r>
              <a:rPr lang="fr-FR" sz="4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réalisées par d’autres enfants comme toi …</a:t>
            </a:r>
          </a:p>
        </p:txBody>
      </p:sp>
      <p:pic>
        <p:nvPicPr>
          <p:cNvPr id="4" name="Graphique 6" descr="Yeux">
            <a:extLst>
              <a:ext uri="{FF2B5EF4-FFF2-40B4-BE49-F238E27FC236}">
                <a16:creationId xmlns:a16="http://schemas.microsoft.com/office/drawing/2014/main" xmlns="" id="{85707CDA-B0EB-AD4E-9334-6374ABBA478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43155" y="0"/>
            <a:ext cx="740845" cy="65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91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18AA978-D6EB-ED4D-9C59-A3EB7777B992}"/>
              </a:ext>
            </a:extLst>
          </p:cNvPr>
          <p:cNvSpPr txBox="1"/>
          <p:nvPr/>
        </p:nvSpPr>
        <p:spPr>
          <a:xfrm>
            <a:off x="652750" y="657922"/>
            <a:ext cx="4806184" cy="4281913"/>
          </a:xfrm>
          <a:prstGeom prst="rect">
            <a:avLst/>
          </a:prstGeom>
          <a:noFill/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>
                <a:ln w="0"/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+mj-ea"/>
                <a:cs typeface="+mj-cs"/>
              </a:rPr>
              <a:t>Quelques exemples de sculptures en équilibre…</a:t>
            </a:r>
          </a:p>
        </p:txBody>
      </p:sp>
      <p:pic>
        <p:nvPicPr>
          <p:cNvPr id="6" name="Image 6">
            <a:extLst>
              <a:ext uri="{FF2B5EF4-FFF2-40B4-BE49-F238E27FC236}">
                <a16:creationId xmlns:a16="http://schemas.microsoft.com/office/drawing/2014/main" xmlns="" id="{3AFFADFC-7120-1D46-92B2-416686E142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" r="2" b="2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  <p:pic>
        <p:nvPicPr>
          <p:cNvPr id="4" name="Graphique 6" descr="Yeux">
            <a:extLst>
              <a:ext uri="{FF2B5EF4-FFF2-40B4-BE49-F238E27FC236}">
                <a16:creationId xmlns:a16="http://schemas.microsoft.com/office/drawing/2014/main" xmlns="" id="{85707CDA-B0EB-AD4E-9334-6374ABBA4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943155" y="0"/>
            <a:ext cx="740845" cy="65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82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18AA978-D6EB-ED4D-9C59-A3EB7777B992}"/>
              </a:ext>
            </a:extLst>
          </p:cNvPr>
          <p:cNvSpPr txBox="1"/>
          <p:nvPr/>
        </p:nvSpPr>
        <p:spPr>
          <a:xfrm>
            <a:off x="652750" y="657922"/>
            <a:ext cx="4806184" cy="4281913"/>
          </a:xfrm>
          <a:prstGeom prst="rect">
            <a:avLst/>
          </a:prstGeom>
          <a:noFill/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>
                <a:ln w="0"/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+mj-ea"/>
                <a:cs typeface="+mj-cs"/>
              </a:rPr>
              <a:t>Quelques exemples de sculptures en équilibre…</a:t>
            </a:r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xmlns="" id="{38192D4F-4E8F-824D-9173-22652ABB03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7" r="1" b="1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  <p:pic>
        <p:nvPicPr>
          <p:cNvPr id="4" name="Graphique 6" descr="Yeux">
            <a:extLst>
              <a:ext uri="{FF2B5EF4-FFF2-40B4-BE49-F238E27FC236}">
                <a16:creationId xmlns:a16="http://schemas.microsoft.com/office/drawing/2014/main" xmlns="" id="{85707CDA-B0EB-AD4E-9334-6374ABBA4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943155" y="0"/>
            <a:ext cx="740845" cy="65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50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18AA978-D6EB-ED4D-9C59-A3EB7777B992}"/>
              </a:ext>
            </a:extLst>
          </p:cNvPr>
          <p:cNvSpPr txBox="1"/>
          <p:nvPr/>
        </p:nvSpPr>
        <p:spPr>
          <a:xfrm>
            <a:off x="1195917" y="1191685"/>
            <a:ext cx="239183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4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Équilibre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F3A8076-E245-FC4C-9E3B-628E8E456DA1}"/>
              </a:ext>
            </a:extLst>
          </p:cNvPr>
          <p:cNvSpPr txBox="1"/>
          <p:nvPr/>
        </p:nvSpPr>
        <p:spPr>
          <a:xfrm>
            <a:off x="3888315" y="2561167"/>
            <a:ext cx="669501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4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Occupation de l’espace </a:t>
            </a:r>
          </a:p>
        </p:txBody>
      </p:sp>
    </p:spTree>
    <p:extLst>
      <p:ext uri="{BB962C8B-B14F-4D97-AF65-F5344CB8AC3E}">
        <p14:creationId xmlns:p14="http://schemas.microsoft.com/office/powerpoint/2010/main" val="113612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2F9196C-264A-7442-9A84-475DC92263EB}"/>
              </a:ext>
            </a:extLst>
          </p:cNvPr>
          <p:cNvSpPr txBox="1"/>
          <p:nvPr/>
        </p:nvSpPr>
        <p:spPr>
          <a:xfrm>
            <a:off x="243416" y="63500"/>
            <a:ext cx="111929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Développer une intention </a:t>
            </a:r>
          </a:p>
          <a:p>
            <a:pPr algn="ctr"/>
            <a:r>
              <a:rPr lang="fr-F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pour réaliser une production plastique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1B6F85C-1805-1040-BDC7-EED0F434DC5B}"/>
              </a:ext>
            </a:extLst>
          </p:cNvPr>
          <p:cNvSpPr txBox="1"/>
          <p:nvPr/>
        </p:nvSpPr>
        <p:spPr>
          <a:xfrm>
            <a:off x="247655" y="2307169"/>
            <a:ext cx="118702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i="1" u="sng" dirty="0"/>
              <a:t>Consigne</a:t>
            </a:r>
            <a:r>
              <a:rPr lang="fr-FR" sz="2800" dirty="0"/>
              <a:t> : prends 5 éléments de papier (ceux que tu n’as pas encore utilisés) et repasse avec ton feutre noir au moins 5 plis.</a:t>
            </a:r>
          </a:p>
          <a:p>
            <a:pPr algn="l"/>
            <a:endParaRPr lang="fr-FR" sz="2800" dirty="0"/>
          </a:p>
        </p:txBody>
      </p:sp>
      <p:pic>
        <p:nvPicPr>
          <p:cNvPr id="11" name="Picture 27">
            <a:extLst>
              <a:ext uri="{FF2B5EF4-FFF2-40B4-BE49-F238E27FC236}">
                <a16:creationId xmlns:a16="http://schemas.microsoft.com/office/drawing/2014/main" xmlns="" id="{3C66CE81-D9EA-154C-9E53-A67510BFC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7854" y="3923762"/>
            <a:ext cx="2764364" cy="18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xmlns="" id="{ECFC614D-859D-F540-A061-6FCBAD91A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H="1">
            <a:off x="6362659" y="3874332"/>
            <a:ext cx="1925542" cy="192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0953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D3F61D3-EB9D-4A4E-8312-0731789D1C23}"/>
              </a:ext>
            </a:extLst>
          </p:cNvPr>
          <p:cNvSpPr txBox="1"/>
          <p:nvPr/>
        </p:nvSpPr>
        <p:spPr>
          <a:xfrm>
            <a:off x="264584" y="438838"/>
            <a:ext cx="118321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800" dirty="0">
                <a:solidFill>
                  <a:schemeClr val="accent1"/>
                </a:solidFill>
              </a:rPr>
              <a:t>Assemble ces éléments à la première sculpture que tu as réalisée pour en faire …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EDD5594-7780-F44E-81B9-150194774C40}"/>
              </a:ext>
            </a:extLst>
          </p:cNvPr>
          <p:cNvSpPr txBox="1"/>
          <p:nvPr/>
        </p:nvSpPr>
        <p:spPr>
          <a:xfrm>
            <a:off x="2984499" y="3168652"/>
            <a:ext cx="6990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54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</a:rPr>
              <a:t>Une sculpture agitée !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B0BA8E97-3C05-A74A-AA24-8E8E00E2B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311925" y="4994697"/>
            <a:ext cx="1027568" cy="1275773"/>
          </a:xfrm>
          <a:prstGeom prst="rect">
            <a:avLst/>
          </a:prstGeom>
          <a:noFill/>
        </p:spPr>
      </p:pic>
      <p:pic>
        <p:nvPicPr>
          <p:cNvPr id="4" name="Image 8">
            <a:extLst>
              <a:ext uri="{FF2B5EF4-FFF2-40B4-BE49-F238E27FC236}">
                <a16:creationId xmlns:a16="http://schemas.microsoft.com/office/drawing/2014/main" xmlns="" id="{706A66F0-A385-794E-93D6-9941BCBAD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511" y="5199484"/>
            <a:ext cx="1027568" cy="107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5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18AA978-D6EB-ED4D-9C59-A3EB7777B992}"/>
              </a:ext>
            </a:extLst>
          </p:cNvPr>
          <p:cNvSpPr txBox="1"/>
          <p:nvPr/>
        </p:nvSpPr>
        <p:spPr>
          <a:xfrm>
            <a:off x="486831" y="2451099"/>
            <a:ext cx="1084791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Quelques exemples de sculptures agitées réalisées par d’autres enfants …</a:t>
            </a:r>
          </a:p>
        </p:txBody>
      </p:sp>
      <p:pic>
        <p:nvPicPr>
          <p:cNvPr id="4" name="Graphique 6" descr="Yeux">
            <a:extLst>
              <a:ext uri="{FF2B5EF4-FFF2-40B4-BE49-F238E27FC236}">
                <a16:creationId xmlns:a16="http://schemas.microsoft.com/office/drawing/2014/main" xmlns="" id="{85707CDA-B0EB-AD4E-9334-6374ABBA478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921988" y="-47159"/>
            <a:ext cx="899595" cy="79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031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2F4D5922-434B-4829-B93E-02DC38A295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F35FBA24-5C01-4635-A984-1DB6E340B0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D89A5114-55F8-4976-BBE9-EB03D13143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B68E7F15-1BC6-438A-8D72-8DC7AED512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61641807-6842-4066-AF10-93EC82C9F3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F982CAD2-2793-4D56-BE4D-E6CEF77D76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02ADA1AD-25F7-4EE1-9E91-CB4534B565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xmlns="" id="{07625553-33A6-42A6-BA58-B6F60A4E53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xmlns="" id="{75B990D2-1682-41A9-850F-4DC602C318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5819102A-0400-4C1F-8614-973F5262EF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EA8FBDFC-CF2A-4A9A-88B1-15D45D68BC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4EC299EF-4D18-40D1-AAB9-5082B26ABF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C649880C-55B6-4C46-A7F6-6A2856231B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xmlns="" id="{2C809907-F418-42B7-B7DA-7578B44AAB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xmlns="" id="{F71152CA-C7C6-498B-AC68-B4620D2421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CF1485CA-41D2-421F-B28D-15EF845D5F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04ED96A1-E6CA-493F-8610-6B8B7A28E3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3C9231B8-0812-4FDE-9AC6-94984E20AC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xmlns="" id="{4BF59FE3-7AD8-46E8-9440-D268639942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6EEEDF00-F676-4147-BAF0-64840E2857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94D3F73A-55E6-4A58-872D-BE9E9C7C30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8D2BC472-0671-410F-BA77-E46AA62106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16200000">
            <a:off x="6867670" y="850149"/>
            <a:ext cx="304800" cy="429768"/>
            <a:chOff x="215328" y="-46937"/>
            <a:chExt cx="304800" cy="2773841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xmlns="" id="{DC68B2A3-267E-4DE4-8DD5-C0378482D2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xmlns="" id="{F6474CC6-D7FB-4A38-8991-680F048CFF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xmlns="" id="{05825D0E-A1E4-4466-81B2-33325B3B3F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xmlns="" id="{A1BD1E16-C3EF-4A05-9C71-590A55BFC5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EDD4A92-25C0-814A-87E7-B75119008A47}"/>
              </a:ext>
            </a:extLst>
          </p:cNvPr>
          <p:cNvSpPr txBox="1"/>
          <p:nvPr/>
        </p:nvSpPr>
        <p:spPr>
          <a:xfrm>
            <a:off x="630936" y="609600"/>
            <a:ext cx="6171202" cy="2819399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L’homme pressé au chapeau</a:t>
            </a:r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xmlns="" id="{16A1D77A-F187-3B44-B561-6B1294173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258" y="386077"/>
            <a:ext cx="4202598" cy="564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92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E5F95C1F-F7F2-934B-BCA8-4882CDD4B6FD}"/>
              </a:ext>
            </a:extLst>
          </p:cNvPr>
          <p:cNvSpPr txBox="1"/>
          <p:nvPr/>
        </p:nvSpPr>
        <p:spPr>
          <a:xfrm>
            <a:off x="4857747" y="112186"/>
            <a:ext cx="371474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2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Différentes sculptures …</a:t>
            </a:r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xmlns="" id="{B0AE31C9-73B0-3E48-8CCE-FBF29F21E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99" y="772989"/>
            <a:ext cx="3825986" cy="5459516"/>
          </a:xfrm>
          <a:prstGeom prst="rect">
            <a:avLst/>
          </a:prstGeom>
        </p:spPr>
      </p:pic>
      <p:pic>
        <p:nvPicPr>
          <p:cNvPr id="6" name="Image 6">
            <a:extLst>
              <a:ext uri="{FF2B5EF4-FFF2-40B4-BE49-F238E27FC236}">
                <a16:creationId xmlns:a16="http://schemas.microsoft.com/office/drawing/2014/main" xmlns="" id="{F275DD83-1B04-0849-A2CB-EAF2CAC52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252" y="772989"/>
            <a:ext cx="3714750" cy="545951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8D4C0478-06A2-DD4A-863A-46AAC8BE1F31}"/>
              </a:ext>
            </a:extLst>
          </p:cNvPr>
          <p:cNvSpPr txBox="1"/>
          <p:nvPr/>
        </p:nvSpPr>
        <p:spPr>
          <a:xfrm>
            <a:off x="984255" y="6281744"/>
            <a:ext cx="46778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000" b="0" i="0" u="none" strike="noStrike" dirty="0">
                <a:solidFill>
                  <a:srgbClr val="26282A"/>
                </a:solidFill>
                <a:effectLst/>
              </a:rPr>
              <a:t>  Auguste Rodin, Adam, 1881, bronze, Institute of Art of Chicago</a:t>
            </a:r>
          </a:p>
          <a:p>
            <a:pPr algn="l" rtl="0"/>
            <a:r>
              <a:rPr lang="fr-FR" sz="1000" b="1" i="0" u="none" strike="noStrike" dirty="0">
                <a:solidFill>
                  <a:srgbClr val="26282A"/>
                </a:solidFill>
                <a:effectLst/>
              </a:rPr>
              <a:t>© Auguste Rodin, Adam, </a:t>
            </a:r>
            <a:r>
              <a:rPr lang="fr-FR" sz="1000" b="1" i="0" u="none" strike="noStrike" dirty="0" err="1">
                <a:solidFill>
                  <a:srgbClr val="767676"/>
                </a:solidFill>
                <a:effectLst/>
              </a:rPr>
              <a:t>Gift</a:t>
            </a:r>
            <a:r>
              <a:rPr lang="fr-FR" sz="1000" b="1" i="0" u="none" strike="noStrike" dirty="0">
                <a:solidFill>
                  <a:srgbClr val="767676"/>
                </a:solidFill>
                <a:effectLst/>
              </a:rPr>
              <a:t> of Robert </a:t>
            </a:r>
            <a:r>
              <a:rPr lang="fr-FR" sz="1000" b="1" i="0" u="none" strike="noStrike" dirty="0" err="1">
                <a:solidFill>
                  <a:srgbClr val="767676"/>
                </a:solidFill>
                <a:effectLst/>
              </a:rPr>
              <a:t>Allerton</a:t>
            </a:r>
            <a:r>
              <a:rPr lang="fr-FR" sz="1000" b="1" i="0" u="none" strike="noStrike" dirty="0">
                <a:solidFill>
                  <a:srgbClr val="767676"/>
                </a:solidFill>
                <a:effectLst/>
              </a:rPr>
              <a:t>, </a:t>
            </a:r>
            <a:r>
              <a:rPr lang="fr-FR" sz="1000" b="1" i="0" u="none" strike="noStrike" dirty="0">
                <a:solidFill>
                  <a:srgbClr val="26282A"/>
                </a:solidFill>
                <a:effectLst/>
              </a:rPr>
              <a:t>Institute of Art of Chicago</a:t>
            </a:r>
            <a:endParaRPr lang="fr-FR" sz="1000" b="0" i="0" u="none" strike="noStrike" dirty="0">
              <a:solidFill>
                <a:srgbClr val="26282A"/>
              </a:solidFill>
              <a:effectLst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E005D300-301E-464B-A594-E4ED1D4B3A67}"/>
              </a:ext>
            </a:extLst>
          </p:cNvPr>
          <p:cNvSpPr txBox="1"/>
          <p:nvPr/>
        </p:nvSpPr>
        <p:spPr>
          <a:xfrm>
            <a:off x="7069662" y="6281744"/>
            <a:ext cx="41380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b="1" i="0" u="none" strike="noStrike" dirty="0">
                <a:solidFill>
                  <a:srgbClr val="26282A"/>
                </a:solidFill>
                <a:effectLst/>
              </a:rPr>
              <a:t>© Figurine de conteur, Jalisco, </a:t>
            </a:r>
            <a:r>
              <a:rPr lang="fr-FR" sz="1000" b="1" i="0" u="none" strike="noStrike" dirty="0" err="1">
                <a:solidFill>
                  <a:srgbClr val="767676"/>
                </a:solidFill>
                <a:effectLst/>
              </a:rPr>
              <a:t>Estate</a:t>
            </a:r>
            <a:r>
              <a:rPr lang="fr-FR" sz="1000" b="1" i="0" u="none" strike="noStrike" dirty="0">
                <a:solidFill>
                  <a:srgbClr val="767676"/>
                </a:solidFill>
                <a:effectLst/>
              </a:rPr>
              <a:t> of Ruth </a:t>
            </a:r>
            <a:r>
              <a:rPr lang="fr-FR" sz="1000" b="1" i="0" u="none" strike="noStrike" dirty="0" err="1">
                <a:solidFill>
                  <a:srgbClr val="767676"/>
                </a:solidFill>
                <a:effectLst/>
              </a:rPr>
              <a:t>Falkenau</a:t>
            </a:r>
            <a:r>
              <a:rPr lang="fr-FR" sz="1000" b="1" i="0" u="none" strike="noStrike" dirty="0">
                <a:solidFill>
                  <a:srgbClr val="767676"/>
                </a:solidFill>
                <a:effectLst/>
              </a:rPr>
              <a:t>, </a:t>
            </a:r>
            <a:r>
              <a:rPr lang="fr-FR" sz="1000" b="1" i="0" u="none" strike="noStrike" dirty="0">
                <a:solidFill>
                  <a:srgbClr val="26282A"/>
                </a:solidFill>
                <a:effectLst/>
              </a:rPr>
              <a:t>Institute of Art of Chicago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4073180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5CC5FF6-C911-4883-B5F7-F5F3E29A8B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4E2200F-ED39-40A1-A6F7-65A45ED6D7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4DC59FE-95C7-4792-8613-8387631B1D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185A6740-C8AC-4AF4-8DED-DF2AE7C5C4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B0287ED7-11F5-4988-9536-ED300C63D0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6F435B82-54F0-40A8-98AC-308BBE4001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63E91545-5C3B-46A8-84FE-3866AC17D5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8E118785-E32F-4098-BA19-715FB4D32B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218661B7-47E9-4CFA-9D23-D94826CD74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A9D06F3-FB70-4542-B954-40B0D1DD4DFD}"/>
              </a:ext>
            </a:extLst>
          </p:cNvPr>
          <p:cNvSpPr txBox="1"/>
          <p:nvPr/>
        </p:nvSpPr>
        <p:spPr>
          <a:xfrm>
            <a:off x="629640" y="630936"/>
            <a:ext cx="5895058" cy="270201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L’envolée tourbillonnante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163B796-84D7-4069-93D0-7A496A03AA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87A77F8F-E829-4314-9F44-36169F7548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E8D18253-A2A5-4168-A077-5A4A9C532B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6DAC9C54-D328-4591-AE19-1C4E335C79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A74A6996-7D92-4A5D-B88C-3B3E56C69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D0F18B95-9F0D-423C-9242-0FBEC72769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A4AE5E3E-9489-4D5A-A458-72C3E481CB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0E88FC08-D56F-45D4-AC54-B89F64697B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DA9CDF2D-7A78-4571-B1C1-857192D4A9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2E46C3A6-A8E2-4FBB-B6F8-FBEA0D905D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BD35E17C-3C3F-401E-875C-1BA82BBA5A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88C01EF9-F43C-4B12-BBF9-A20421C755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B138BDDD-D054-4F0A-BB1F-9D016848D6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16200000">
            <a:off x="6693312" y="1116028"/>
            <a:ext cx="304800" cy="429768"/>
            <a:chOff x="215328" y="-46937"/>
            <a:chExt cx="304800" cy="2773841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3CB9B538-BCFF-41C2-87A8-28853C3998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DD34C8C8-72AB-40F5-87DE-E7AE196F7D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9DA1E9C3-A70A-49DD-AD8F-5E768B24FA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BC92A81C-B9D6-4A1C-BE78-377104DBEC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age 4">
            <a:extLst>
              <a:ext uri="{FF2B5EF4-FFF2-40B4-BE49-F238E27FC236}">
                <a16:creationId xmlns:a16="http://schemas.microsoft.com/office/drawing/2014/main" xmlns="" id="{A544F223-8F18-C14C-8971-EA91B6225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168" y="733517"/>
            <a:ext cx="4593638" cy="57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313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que 7" descr="Tête avec engrenages">
            <a:extLst>
              <a:ext uri="{FF2B5EF4-FFF2-40B4-BE49-F238E27FC236}">
                <a16:creationId xmlns:a16="http://schemas.microsoft.com/office/drawing/2014/main" xmlns="" id="{CD2E220C-9EF3-AE4D-B45A-43FE1E9A645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45293" y="730631"/>
            <a:ext cx="1368000" cy="136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642339" y="1195754"/>
            <a:ext cx="5331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Faisons le point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18AA978-D6EB-ED4D-9C59-A3EB7777B992}"/>
              </a:ext>
            </a:extLst>
          </p:cNvPr>
          <p:cNvSpPr txBox="1"/>
          <p:nvPr/>
        </p:nvSpPr>
        <p:spPr>
          <a:xfrm>
            <a:off x="6274355" y="4145900"/>
            <a:ext cx="346048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4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Mouvement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C18AA978-D6EB-ED4D-9C59-A3EB7777B992}"/>
              </a:ext>
            </a:extLst>
          </p:cNvPr>
          <p:cNvSpPr txBox="1"/>
          <p:nvPr/>
        </p:nvSpPr>
        <p:spPr>
          <a:xfrm>
            <a:off x="1052896" y="2990005"/>
            <a:ext cx="346048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4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Assemblage </a:t>
            </a:r>
          </a:p>
        </p:txBody>
      </p:sp>
    </p:spTree>
    <p:extLst>
      <p:ext uri="{BB962C8B-B14F-4D97-AF65-F5344CB8AC3E}">
        <p14:creationId xmlns:p14="http://schemas.microsoft.com/office/powerpoint/2010/main" val="41596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xmlns="" id="{404463D8-4352-694A-B095-DFE00A711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609" y="343892"/>
            <a:ext cx="4273120" cy="591913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6791CD0-EEB9-BD45-B06A-90BFF3880223}"/>
              </a:ext>
            </a:extLst>
          </p:cNvPr>
          <p:cNvSpPr txBox="1"/>
          <p:nvPr/>
        </p:nvSpPr>
        <p:spPr>
          <a:xfrm>
            <a:off x="1102353" y="1165585"/>
            <a:ext cx="54178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Alexander Calder (1898 – 1976)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F97BE4E-E4B1-B943-B868-72B2C3B3DC5E}"/>
              </a:ext>
            </a:extLst>
          </p:cNvPr>
          <p:cNvSpPr txBox="1"/>
          <p:nvPr/>
        </p:nvSpPr>
        <p:spPr>
          <a:xfrm>
            <a:off x="10092458" y="5981677"/>
            <a:ext cx="11893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©</a:t>
            </a:r>
            <a:r>
              <a:rPr lang="fr-FR" sz="1200" dirty="0">
                <a:solidFill>
                  <a:schemeClr val="bg1"/>
                </a:solidFill>
                <a:effectLst/>
              </a:rPr>
              <a:t> </a:t>
            </a:r>
            <a:r>
              <a:rPr lang="fr-FR" sz="1200" dirty="0" err="1">
                <a:solidFill>
                  <a:schemeClr val="bg1"/>
                </a:solidFill>
                <a:effectLst/>
              </a:rPr>
              <a:t>Qwant</a:t>
            </a:r>
            <a:r>
              <a:rPr lang="fr-FR" sz="1200" dirty="0">
                <a:solidFill>
                  <a:schemeClr val="bg1"/>
                </a:solidFill>
                <a:effectLst/>
              </a:rPr>
              <a:t> junior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22DB1D7-168F-F041-AF1E-61403FCD7415}"/>
              </a:ext>
            </a:extLst>
          </p:cNvPr>
          <p:cNvSpPr/>
          <p:nvPr/>
        </p:nvSpPr>
        <p:spPr>
          <a:xfrm>
            <a:off x="1966919" y="328083"/>
            <a:ext cx="2840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Un artiste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794FCCF-844C-1E41-BE9B-50209FA8F870}"/>
              </a:ext>
            </a:extLst>
          </p:cNvPr>
          <p:cNvSpPr txBox="1"/>
          <p:nvPr/>
        </p:nvSpPr>
        <p:spPr>
          <a:xfrm>
            <a:off x="1066811" y="3126150"/>
            <a:ext cx="538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/>
              <a:t>Peintre et sculpteur du 20</a:t>
            </a:r>
            <a:r>
              <a:rPr lang="fr-FR" sz="2800" baseline="30000" dirty="0"/>
              <a:t>ème</a:t>
            </a:r>
            <a:r>
              <a:rPr lang="fr-FR" sz="2800" dirty="0"/>
              <a:t> siècle </a:t>
            </a:r>
          </a:p>
        </p:txBody>
      </p:sp>
    </p:spTree>
    <p:extLst>
      <p:ext uri="{BB962C8B-B14F-4D97-AF65-F5344CB8AC3E}">
        <p14:creationId xmlns:p14="http://schemas.microsoft.com/office/powerpoint/2010/main" val="12544764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2F9196C-264A-7442-9A84-475DC92263EB}"/>
              </a:ext>
            </a:extLst>
          </p:cNvPr>
          <p:cNvSpPr txBox="1"/>
          <p:nvPr/>
        </p:nvSpPr>
        <p:spPr>
          <a:xfrm>
            <a:off x="52918" y="52916"/>
            <a:ext cx="7440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Découvrons une œuvre d’Alexander Calder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DB2D0C22-566A-404E-B706-B638D4FD1C6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99" y="1195917"/>
            <a:ext cx="11207751" cy="540808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D28D711D-49A0-AD44-BED2-79D9BE04A79C}"/>
              </a:ext>
            </a:extLst>
          </p:cNvPr>
          <p:cNvSpPr txBox="1"/>
          <p:nvPr/>
        </p:nvSpPr>
        <p:spPr>
          <a:xfrm>
            <a:off x="6773325" y="6513956"/>
            <a:ext cx="5048251" cy="340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1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Deux vols d’oiseaux, © Centre Pompidou, MNAM-CCI, </a:t>
            </a:r>
            <a:r>
              <a:rPr lang="fr-FR" sz="1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Dist</a:t>
            </a:r>
            <a:r>
              <a:rPr lang="fr-FR" sz="1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RMN-Grand Palais </a:t>
            </a:r>
            <a:endParaRPr lang="fr-FR" sz="1200" dirty="0">
              <a:effectLst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31FF49C-990B-C64B-AEAA-08753D4BDFCF}"/>
              </a:ext>
            </a:extLst>
          </p:cNvPr>
          <p:cNvSpPr txBox="1"/>
          <p:nvPr/>
        </p:nvSpPr>
        <p:spPr>
          <a:xfrm>
            <a:off x="6615639" y="688975"/>
            <a:ext cx="4454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accent1">
                    <a:lumMod val="50000"/>
                  </a:schemeClr>
                </a:solidFill>
              </a:rPr>
              <a:t>Deux </a:t>
            </a:r>
            <a:r>
              <a:rPr lang="fr-FR" sz="3600" dirty="0">
                <a:solidFill>
                  <a:srgbClr val="C00000"/>
                </a:solidFill>
              </a:rPr>
              <a:t>vols</a:t>
            </a:r>
            <a:r>
              <a:rPr lang="fr-FR" sz="3600" dirty="0"/>
              <a:t> </a:t>
            </a:r>
            <a:r>
              <a:rPr lang="fr-FR" sz="3600" dirty="0">
                <a:solidFill>
                  <a:schemeClr val="accent4">
                    <a:lumMod val="75000"/>
                  </a:schemeClr>
                </a:solidFill>
              </a:rPr>
              <a:t>d’oiseaux</a:t>
            </a:r>
          </a:p>
        </p:txBody>
      </p:sp>
    </p:spTree>
    <p:extLst>
      <p:ext uri="{BB962C8B-B14F-4D97-AF65-F5344CB8AC3E}">
        <p14:creationId xmlns:p14="http://schemas.microsoft.com/office/powerpoint/2010/main" val="36510303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18415B7-2A2E-9C44-8D89-C8F002A7E593}"/>
              </a:ext>
            </a:extLst>
          </p:cNvPr>
          <p:cNvSpPr txBox="1"/>
          <p:nvPr/>
        </p:nvSpPr>
        <p:spPr>
          <a:xfrm>
            <a:off x="2042589" y="3986823"/>
            <a:ext cx="91122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i="1" dirty="0"/>
              <a:t>Son intention à travers ses œuvres était de montrer </a:t>
            </a:r>
          </a:p>
          <a:p>
            <a:pPr algn="ctr"/>
            <a:r>
              <a:rPr lang="fr-FR" sz="2400" i="1" dirty="0"/>
              <a:t>le mouvement comme manifestation de la vie dans monde.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6571814B-5C33-3C46-AD40-5807B68A7A70}"/>
              </a:ext>
            </a:extLst>
          </p:cNvPr>
          <p:cNvSpPr txBox="1"/>
          <p:nvPr/>
        </p:nvSpPr>
        <p:spPr>
          <a:xfrm>
            <a:off x="9698555" y="1015491"/>
            <a:ext cx="20489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/>
              <a:t>La création de mobiles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2FA1150C-209F-AD49-B312-912D9094F1A6}"/>
              </a:ext>
            </a:extLst>
          </p:cNvPr>
          <p:cNvSpPr txBox="1"/>
          <p:nvPr/>
        </p:nvSpPr>
        <p:spPr>
          <a:xfrm>
            <a:off x="2813056" y="5676380"/>
            <a:ext cx="20489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accent1"/>
                </a:solidFill>
              </a:rPr>
              <a:t>L’équilibre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5CA344BE-0013-C441-9A6C-7392270225F6}"/>
              </a:ext>
            </a:extLst>
          </p:cNvPr>
          <p:cNvSpPr txBox="1"/>
          <p:nvPr/>
        </p:nvSpPr>
        <p:spPr>
          <a:xfrm>
            <a:off x="4762499" y="4999048"/>
            <a:ext cx="46376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/>
              <a:t>Il jouait avec certaines contraintes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064B003E-955D-4C41-8898-40A5DF8348C9}"/>
              </a:ext>
            </a:extLst>
          </p:cNvPr>
          <p:cNvSpPr txBox="1"/>
          <p:nvPr/>
        </p:nvSpPr>
        <p:spPr>
          <a:xfrm>
            <a:off x="5302248" y="5659045"/>
            <a:ext cx="15853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accent2"/>
                </a:solidFill>
              </a:rPr>
              <a:t>L’espace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A27D80D3-8ABA-7E47-9976-4DE2AF370A00}"/>
              </a:ext>
            </a:extLst>
          </p:cNvPr>
          <p:cNvSpPr txBox="1"/>
          <p:nvPr/>
        </p:nvSpPr>
        <p:spPr>
          <a:xfrm>
            <a:off x="7441141" y="5637879"/>
            <a:ext cx="15853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7030A0"/>
                </a:solidFill>
              </a:rPr>
              <a:t>L’air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54DEB89D-CA75-A448-BC43-3A442270B8D7}"/>
              </a:ext>
            </a:extLst>
          </p:cNvPr>
          <p:cNvSpPr txBox="1"/>
          <p:nvPr/>
        </p:nvSpPr>
        <p:spPr>
          <a:xfrm>
            <a:off x="9292168" y="5595951"/>
            <a:ext cx="1970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C00000"/>
                </a:solidFill>
              </a:rPr>
              <a:t>Les couleurs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F97BE4E-E4B1-B943-B868-72B2C3B3DC5E}"/>
              </a:ext>
            </a:extLst>
          </p:cNvPr>
          <p:cNvSpPr txBox="1"/>
          <p:nvPr/>
        </p:nvSpPr>
        <p:spPr>
          <a:xfrm>
            <a:off x="371291" y="465790"/>
            <a:ext cx="17429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C00000"/>
                </a:solidFill>
              </a:rPr>
              <a:t>Son oeuvre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42CD28B-5BF5-C648-95D2-43365D7715F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417" y="135140"/>
            <a:ext cx="6902749" cy="381244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A44867AC-1E12-1F41-8DA7-25235EE0FD09}"/>
              </a:ext>
            </a:extLst>
          </p:cNvPr>
          <p:cNvSpPr txBox="1"/>
          <p:nvPr/>
        </p:nvSpPr>
        <p:spPr>
          <a:xfrm>
            <a:off x="5820822" y="3656457"/>
            <a:ext cx="3970575" cy="278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9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Deux vols d’oiseaux, © Centre Pompidou, MNAM-CCI, </a:t>
            </a:r>
            <a:r>
              <a:rPr lang="fr-FR" sz="9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Dist</a:t>
            </a:r>
            <a:r>
              <a:rPr lang="fr-FR" sz="9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RMN-Grand Palais </a:t>
            </a:r>
            <a:endParaRPr lang="fr-FR" sz="900" dirty="0">
              <a:effectLst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919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4" grpId="0"/>
      <p:bldP spid="16" grpId="0"/>
      <p:bldP spid="18" grpId="0"/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E415B41-FE47-B844-B64B-CC7908A8F9BE}"/>
              </a:ext>
            </a:extLst>
          </p:cNvPr>
          <p:cNvSpPr txBox="1"/>
          <p:nvPr/>
        </p:nvSpPr>
        <p:spPr>
          <a:xfrm>
            <a:off x="1649894" y="5200879"/>
            <a:ext cx="8760198" cy="802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4100" dirty="0">
                <a:solidFill>
                  <a:srgbClr val="7030A0"/>
                </a:solidFill>
                <a:ea typeface="+mj-ea"/>
                <a:cs typeface="+mj-cs"/>
              </a:rPr>
              <a:t>Tu as progressé sur</a:t>
            </a:r>
            <a:r>
              <a:rPr lang="en-US" sz="4100" kern="1200" dirty="0">
                <a:solidFill>
                  <a:srgbClr val="7030A0"/>
                </a:solidFill>
                <a:ea typeface="+mj-ea"/>
                <a:cs typeface="+mj-cs"/>
              </a:rPr>
              <a:t> les 4 </a:t>
            </a:r>
            <a:r>
              <a:rPr lang="en-US" sz="4100" kern="1200" dirty="0" err="1">
                <a:solidFill>
                  <a:srgbClr val="7030A0"/>
                </a:solidFill>
                <a:ea typeface="+mj-ea"/>
                <a:cs typeface="+mj-cs"/>
              </a:rPr>
              <a:t>compétences</a:t>
            </a:r>
            <a:r>
              <a:rPr lang="en-US" sz="4100" kern="1200" dirty="0">
                <a:solidFill>
                  <a:srgbClr val="7030A0"/>
                </a:solidFill>
                <a:ea typeface="+mj-ea"/>
                <a:cs typeface="+mj-cs"/>
              </a:rPr>
              <a:t> à </a:t>
            </a:r>
            <a:r>
              <a:rPr lang="en-US" sz="4100" kern="1200" dirty="0" err="1">
                <a:solidFill>
                  <a:srgbClr val="7030A0"/>
                </a:solidFill>
                <a:ea typeface="+mj-ea"/>
                <a:cs typeface="+mj-cs"/>
              </a:rPr>
              <a:t>travailler</a:t>
            </a:r>
            <a:endParaRPr lang="en-US" sz="4100" kern="1200" dirty="0">
              <a:solidFill>
                <a:srgbClr val="7030A0"/>
              </a:solidFill>
              <a:ea typeface="+mj-ea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6882C51-76F9-4F99-997D-31FA6242A8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0126" y="629042"/>
            <a:ext cx="1217216" cy="8595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que 6" descr="Yeux">
            <a:extLst>
              <a:ext uri="{FF2B5EF4-FFF2-40B4-BE49-F238E27FC236}">
                <a16:creationId xmlns:a16="http://schemas.microsoft.com/office/drawing/2014/main" xmlns="" id="{D5695B3A-8978-0642-B41E-4BD74973F33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66614" y="692331"/>
            <a:ext cx="732958" cy="732958"/>
          </a:xfrm>
          <a:prstGeom prst="rect">
            <a:avLst/>
          </a:prstGeom>
        </p:spPr>
      </p:pic>
      <p:sp>
        <p:nvSpPr>
          <p:cNvPr id="18" name="Right Triangle 17">
            <a:extLst>
              <a:ext uri="{FF2B5EF4-FFF2-40B4-BE49-F238E27FC236}">
                <a16:creationId xmlns:a16="http://schemas.microsoft.com/office/drawing/2014/main" xmlns="" id="{61FFFC16-86E2-4B9A-BC6D-213DC26547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31731" y="635538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xmlns="" id="{D8350E6D-CBC9-4A26-B84F-7145FDC9F5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090665" y="609601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DD3524E0-C87C-4F38-9FC7-E969C15A79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xmlns="" id="{F1ED1DF4-DDDE-4464-8ABC-ED1F633CCE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55916" y="1477941"/>
            <a:ext cx="1092260" cy="1371600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CB4E315-91F2-4710-B866-B119037ED9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85769" y="1447563"/>
            <a:ext cx="1980472" cy="13966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CBE1B01-A27C-45C2-ADA4-AA13C3AC1F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61516" y="2850674"/>
            <a:ext cx="2716145" cy="19019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6FE5468-759E-4E83-828A-5587C7F588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978372" y="1485831"/>
            <a:ext cx="1990938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que 15" descr="Langue des signes ">
            <a:extLst>
              <a:ext uri="{FF2B5EF4-FFF2-40B4-BE49-F238E27FC236}">
                <a16:creationId xmlns:a16="http://schemas.microsoft.com/office/drawing/2014/main" xmlns="" id="{68509716-1AD3-D84A-AC2A-36123DEC560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441444" y="1639389"/>
            <a:ext cx="1044829" cy="1044829"/>
          </a:xfrm>
          <a:prstGeom prst="rect">
            <a:avLst/>
          </a:prstGeom>
        </p:spPr>
      </p:pic>
      <p:pic>
        <p:nvPicPr>
          <p:cNvPr id="5" name="Graphique 8" descr="Bulle de pensée">
            <a:extLst>
              <a:ext uri="{FF2B5EF4-FFF2-40B4-BE49-F238E27FC236}">
                <a16:creationId xmlns:a16="http://schemas.microsoft.com/office/drawing/2014/main" xmlns="" id="{D4278142-4263-FA44-83BD-E380E2C48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243129" y="1613037"/>
            <a:ext cx="1065752" cy="1065752"/>
          </a:xfrm>
          <a:prstGeom prst="rect">
            <a:avLst/>
          </a:prstGeom>
        </p:spPr>
      </p:pic>
      <p:sp>
        <p:nvSpPr>
          <p:cNvPr id="32" name="Right Triangle 31">
            <a:extLst>
              <a:ext uri="{FF2B5EF4-FFF2-40B4-BE49-F238E27FC236}">
                <a16:creationId xmlns:a16="http://schemas.microsoft.com/office/drawing/2014/main" xmlns="" id="{569BABC0-B0CC-4E7B-838A-F6E644779E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8642224" y="1569583"/>
            <a:ext cx="1399032" cy="115062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ight Triangle 33">
            <a:extLst>
              <a:ext uri="{FF2B5EF4-FFF2-40B4-BE49-F238E27FC236}">
                <a16:creationId xmlns:a16="http://schemas.microsoft.com/office/drawing/2014/main" xmlns="" id="{BE7E1DAA-43FB-4446-A354-9283DE668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564669" y="3250084"/>
            <a:ext cx="1911096" cy="1100751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que 5" descr="Oreille">
            <a:extLst>
              <a:ext uri="{FF2B5EF4-FFF2-40B4-BE49-F238E27FC236}">
                <a16:creationId xmlns:a16="http://schemas.microsoft.com/office/drawing/2014/main" xmlns="" id="{327DBA5A-F55C-1A42-AC0B-C20D8FF6D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632929" y="3009630"/>
            <a:ext cx="1581964" cy="158196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99FE99BC-5F7D-47C3-AA1E-16D7DBDBD1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56605" y="2841337"/>
            <a:ext cx="2789854" cy="18653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que 3" descr="Tête avec engrenages">
            <a:extLst>
              <a:ext uri="{FF2B5EF4-FFF2-40B4-BE49-F238E27FC236}">
                <a16:creationId xmlns:a16="http://schemas.microsoft.com/office/drawing/2014/main" xmlns="" id="{E42992B4-C5F7-3042-8612-7F726E6141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372068" y="2994562"/>
            <a:ext cx="1558928" cy="1558928"/>
          </a:xfrm>
          <a:prstGeom prst="rect">
            <a:avLst/>
          </a:prstGeom>
        </p:spPr>
      </p:pic>
      <p:sp>
        <p:nvSpPr>
          <p:cNvPr id="38" name="Right Triangle 37">
            <a:extLst>
              <a:ext uri="{FF2B5EF4-FFF2-40B4-BE49-F238E27FC236}">
                <a16:creationId xmlns:a16="http://schemas.microsoft.com/office/drawing/2014/main" xmlns="" id="{27400BAF-FCE6-4296-8A0E-9B595ADC09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432800" y="4724529"/>
            <a:ext cx="325600" cy="4066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ight Triangle 39">
            <a:extLst>
              <a:ext uri="{FF2B5EF4-FFF2-40B4-BE49-F238E27FC236}">
                <a16:creationId xmlns:a16="http://schemas.microsoft.com/office/drawing/2014/main" xmlns="" id="{F2FC5C7B-261A-4268-BA85-C29488A8BE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816496" y="2804968"/>
            <a:ext cx="1911096" cy="1980472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4C1C64BE-8841-3340-8C34-981B78C40EE5}"/>
              </a:ext>
            </a:extLst>
          </p:cNvPr>
          <p:cNvSpPr txBox="1"/>
          <p:nvPr/>
        </p:nvSpPr>
        <p:spPr>
          <a:xfrm>
            <a:off x="1640416" y="101608"/>
            <a:ext cx="886883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Qu’as-tu appris aujourd’hui en arts plastiques ?</a:t>
            </a:r>
          </a:p>
        </p:txBody>
      </p:sp>
    </p:spTree>
    <p:extLst>
      <p:ext uri="{BB962C8B-B14F-4D97-AF65-F5344CB8AC3E}">
        <p14:creationId xmlns:p14="http://schemas.microsoft.com/office/powerpoint/2010/main" val="2710579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2F9196C-264A-7442-9A84-475DC92263EB}"/>
              </a:ext>
            </a:extLst>
          </p:cNvPr>
          <p:cNvSpPr txBox="1"/>
          <p:nvPr/>
        </p:nvSpPr>
        <p:spPr>
          <a:xfrm>
            <a:off x="1640416" y="207439"/>
            <a:ext cx="8868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Qu’as-tu appris aujourd’hui </a:t>
            </a:r>
          </a:p>
          <a:p>
            <a:pPr algn="ctr"/>
            <a:r>
              <a:rPr lang="fr-F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en arts plastiques ?</a:t>
            </a:r>
          </a:p>
        </p:txBody>
      </p:sp>
      <p:pic>
        <p:nvPicPr>
          <p:cNvPr id="7" name="Graphique 6" descr="Yeux">
            <a:extLst>
              <a:ext uri="{FF2B5EF4-FFF2-40B4-BE49-F238E27FC236}">
                <a16:creationId xmlns:a16="http://schemas.microsoft.com/office/drawing/2014/main" xmlns="" id="{D5695B3A-8978-0642-B41E-4BD74973F33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419604" y="5442242"/>
            <a:ext cx="914400" cy="914400"/>
          </a:xfrm>
          <a:prstGeom prst="rect">
            <a:avLst/>
          </a:prstGeom>
        </p:spPr>
      </p:pic>
      <p:pic>
        <p:nvPicPr>
          <p:cNvPr id="9" name="Graphique 5" descr="Oreille">
            <a:extLst>
              <a:ext uri="{FF2B5EF4-FFF2-40B4-BE49-F238E27FC236}">
                <a16:creationId xmlns:a16="http://schemas.microsoft.com/office/drawing/2014/main" xmlns="" id="{327DBA5A-F55C-1A42-AC0B-C20D8FF6D7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75288" y="5442242"/>
            <a:ext cx="923330" cy="92333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E415B41-FE47-B844-B64B-CC7908A8F9BE}"/>
              </a:ext>
            </a:extLst>
          </p:cNvPr>
          <p:cNvSpPr txBox="1"/>
          <p:nvPr/>
        </p:nvSpPr>
        <p:spPr>
          <a:xfrm>
            <a:off x="328083" y="2798235"/>
            <a:ext cx="11377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7030A0"/>
                </a:solidFill>
              </a:rPr>
              <a:t>Tu as mis en œuvre des opérations plastiques sur un matériau : le papier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4DD9CCE-14A8-E041-969E-8695AE95204E}"/>
              </a:ext>
            </a:extLst>
          </p:cNvPr>
          <p:cNvSpPr txBox="1"/>
          <p:nvPr/>
        </p:nvSpPr>
        <p:spPr>
          <a:xfrm>
            <a:off x="969425" y="3719370"/>
            <a:ext cx="1067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PLIER</a:t>
            </a:r>
            <a:r>
              <a:rPr lang="fr-FR" sz="2800" dirty="0"/>
              <a:t>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2A6CE9A7-5D50-7149-A12B-DC24EB5600F8}"/>
              </a:ext>
            </a:extLst>
          </p:cNvPr>
          <p:cNvSpPr txBox="1"/>
          <p:nvPr/>
        </p:nvSpPr>
        <p:spPr>
          <a:xfrm>
            <a:off x="4444988" y="3681270"/>
            <a:ext cx="178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FROISSER</a:t>
            </a:r>
            <a:r>
              <a:rPr lang="fr-FR" sz="2800" dirty="0"/>
              <a:t> 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0ECD7E6C-358D-2D4C-90AF-8B631738B087}"/>
              </a:ext>
            </a:extLst>
          </p:cNvPr>
          <p:cNvSpPr txBox="1"/>
          <p:nvPr/>
        </p:nvSpPr>
        <p:spPr>
          <a:xfrm>
            <a:off x="6364802" y="3696086"/>
            <a:ext cx="178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ENROULER</a:t>
            </a:r>
            <a:r>
              <a:rPr lang="fr-FR" sz="2800" dirty="0"/>
              <a:t> 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95617B76-5020-0B4B-BFC2-1947A6310D39}"/>
              </a:ext>
            </a:extLst>
          </p:cNvPr>
          <p:cNvSpPr txBox="1"/>
          <p:nvPr/>
        </p:nvSpPr>
        <p:spPr>
          <a:xfrm>
            <a:off x="8528033" y="3721488"/>
            <a:ext cx="178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COURBER</a:t>
            </a:r>
            <a:r>
              <a:rPr lang="fr-FR" sz="2800" dirty="0"/>
              <a:t>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1EFB9BEB-96AC-0945-BB40-5617422963F8}"/>
              </a:ext>
            </a:extLst>
          </p:cNvPr>
          <p:cNvSpPr txBox="1"/>
          <p:nvPr/>
        </p:nvSpPr>
        <p:spPr>
          <a:xfrm>
            <a:off x="2518831" y="3698590"/>
            <a:ext cx="1439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PLISSER</a:t>
            </a:r>
            <a:r>
              <a:rPr lang="fr-FR" sz="28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6740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1" grpId="0"/>
      <p:bldP spid="13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2F9196C-264A-7442-9A84-475DC92263EB}"/>
              </a:ext>
            </a:extLst>
          </p:cNvPr>
          <p:cNvSpPr txBox="1"/>
          <p:nvPr/>
        </p:nvSpPr>
        <p:spPr>
          <a:xfrm>
            <a:off x="1640416" y="207439"/>
            <a:ext cx="8868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Qu’as-tu appris aujourd’hui </a:t>
            </a:r>
          </a:p>
          <a:p>
            <a:pPr algn="ctr"/>
            <a:r>
              <a:rPr lang="fr-F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en arts plastiques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1B6F85C-1805-1040-BDC7-EED0F434DC5B}"/>
              </a:ext>
            </a:extLst>
          </p:cNvPr>
          <p:cNvSpPr txBox="1"/>
          <p:nvPr/>
        </p:nvSpPr>
        <p:spPr>
          <a:xfrm>
            <a:off x="3386666" y="2317751"/>
            <a:ext cx="5556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>
                <a:solidFill>
                  <a:srgbClr val="7030A0"/>
                </a:solidFill>
              </a:rPr>
              <a:t>Tu as compris la différence entre …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0BB7F49-0017-864C-8FD6-CFC968EF13F2}"/>
              </a:ext>
            </a:extLst>
          </p:cNvPr>
          <p:cNvSpPr txBox="1"/>
          <p:nvPr/>
        </p:nvSpPr>
        <p:spPr>
          <a:xfrm>
            <a:off x="2264832" y="3337982"/>
            <a:ext cx="1166285" cy="5232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fr-FR" sz="2800" dirty="0">
                <a:solidFill>
                  <a:srgbClr val="7030A0"/>
                </a:solidFill>
              </a:rPr>
              <a:t> La 2D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B742867C-BFFE-2E4B-9146-114775D2B318}"/>
              </a:ext>
            </a:extLst>
          </p:cNvPr>
          <p:cNvSpPr txBox="1"/>
          <p:nvPr/>
        </p:nvSpPr>
        <p:spPr>
          <a:xfrm>
            <a:off x="8741834" y="3306233"/>
            <a:ext cx="1166285" cy="5232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fr-FR" sz="2800" dirty="0">
                <a:solidFill>
                  <a:srgbClr val="7030A0"/>
                </a:solidFill>
              </a:rPr>
              <a:t> La 3D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9AAC819-33B9-3741-948E-4B3874B34F82}"/>
              </a:ext>
            </a:extLst>
          </p:cNvPr>
          <p:cNvSpPr txBox="1"/>
          <p:nvPr/>
        </p:nvSpPr>
        <p:spPr>
          <a:xfrm>
            <a:off x="899581" y="4019549"/>
            <a:ext cx="3894668" cy="95410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7030A0"/>
                </a:solidFill>
              </a:rPr>
              <a:t> 2 dimensions (longueur et largeur)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52DA4242-D458-4B47-92B7-86D2919F20EA}"/>
              </a:ext>
            </a:extLst>
          </p:cNvPr>
          <p:cNvSpPr txBox="1"/>
          <p:nvPr/>
        </p:nvSpPr>
        <p:spPr>
          <a:xfrm>
            <a:off x="1708150" y="5219698"/>
            <a:ext cx="2667000" cy="52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7030A0"/>
                </a:solidFill>
              </a:rPr>
              <a:t> À plat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837D78F6-8CD8-6F49-9693-149272CF2167}"/>
              </a:ext>
            </a:extLst>
          </p:cNvPr>
          <p:cNvSpPr txBox="1"/>
          <p:nvPr/>
        </p:nvSpPr>
        <p:spPr>
          <a:xfrm>
            <a:off x="7624218" y="4034365"/>
            <a:ext cx="4070360" cy="95410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7030A0"/>
                </a:solidFill>
              </a:rPr>
              <a:t> 3 dimensions (longueur, largeur, profondeur)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D77CB8B5-83B3-334B-841B-D458FEDFDB33}"/>
              </a:ext>
            </a:extLst>
          </p:cNvPr>
          <p:cNvSpPr txBox="1"/>
          <p:nvPr/>
        </p:nvSpPr>
        <p:spPr>
          <a:xfrm>
            <a:off x="8464538" y="5245099"/>
            <a:ext cx="2667000" cy="52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7030A0"/>
                </a:solidFill>
              </a:rPr>
              <a:t> En volume</a:t>
            </a:r>
          </a:p>
        </p:txBody>
      </p:sp>
    </p:spTree>
    <p:extLst>
      <p:ext uri="{BB962C8B-B14F-4D97-AF65-F5344CB8AC3E}">
        <p14:creationId xmlns:p14="http://schemas.microsoft.com/office/powerpoint/2010/main" val="3427464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6" grpId="0" animBg="1"/>
      <p:bldP spid="4" grpId="0" animBg="1"/>
      <p:bldP spid="9" grpId="0" animBg="1"/>
      <p:bldP spid="11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2F9196C-264A-7442-9A84-475DC92263EB}"/>
              </a:ext>
            </a:extLst>
          </p:cNvPr>
          <p:cNvSpPr txBox="1"/>
          <p:nvPr/>
        </p:nvSpPr>
        <p:spPr>
          <a:xfrm>
            <a:off x="1640416" y="207439"/>
            <a:ext cx="8868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Qu’as-tu appris aujourd’hui </a:t>
            </a:r>
          </a:p>
          <a:p>
            <a:pPr algn="ctr"/>
            <a:r>
              <a:rPr lang="fr-F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en arts plastiques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1B6F85C-1805-1040-BDC7-EED0F434DC5B}"/>
              </a:ext>
            </a:extLst>
          </p:cNvPr>
          <p:cNvSpPr txBox="1"/>
          <p:nvPr/>
        </p:nvSpPr>
        <p:spPr>
          <a:xfrm>
            <a:off x="222250" y="2614083"/>
            <a:ext cx="11535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7030A0"/>
                </a:solidFill>
              </a:rPr>
              <a:t>Tu as mené une réflexion personnelle et tu as réfléchi à la manière d’assembler et d’organiser les formes de ta sculpture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DAEF82D8-FDCE-FD49-A5FD-76FF7B504DC3}"/>
              </a:ext>
            </a:extLst>
          </p:cNvPr>
          <p:cNvSpPr txBox="1"/>
          <p:nvPr/>
        </p:nvSpPr>
        <p:spPr>
          <a:xfrm>
            <a:off x="699379" y="4556751"/>
            <a:ext cx="4514850" cy="52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7030A0"/>
                </a:solidFill>
              </a:rPr>
              <a:t>L’occupation de l’espace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1B5708E2-B69C-DE4B-83A3-0945789068EF}"/>
              </a:ext>
            </a:extLst>
          </p:cNvPr>
          <p:cNvSpPr txBox="1"/>
          <p:nvPr/>
        </p:nvSpPr>
        <p:spPr>
          <a:xfrm>
            <a:off x="7025211" y="4600543"/>
            <a:ext cx="3484039" cy="52322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7030A0"/>
                </a:solidFill>
              </a:rPr>
              <a:t>L’équilibre</a:t>
            </a:r>
          </a:p>
        </p:txBody>
      </p:sp>
    </p:spTree>
    <p:extLst>
      <p:ext uri="{BB962C8B-B14F-4D97-AF65-F5344CB8AC3E}">
        <p14:creationId xmlns:p14="http://schemas.microsoft.com/office/powerpoint/2010/main" val="1668980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2F9196C-264A-7442-9A84-475DC92263EB}"/>
              </a:ext>
            </a:extLst>
          </p:cNvPr>
          <p:cNvSpPr txBox="1"/>
          <p:nvPr/>
        </p:nvSpPr>
        <p:spPr>
          <a:xfrm>
            <a:off x="1640416" y="207439"/>
            <a:ext cx="8868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Qu’as-tu appris aujourd’hui en art plastique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1B6F85C-1805-1040-BDC7-EED0F434DC5B}"/>
              </a:ext>
            </a:extLst>
          </p:cNvPr>
          <p:cNvSpPr txBox="1"/>
          <p:nvPr/>
        </p:nvSpPr>
        <p:spPr>
          <a:xfrm>
            <a:off x="1037166" y="2645832"/>
            <a:ext cx="10509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7030A0"/>
                </a:solidFill>
              </a:rPr>
              <a:t>Tu as réfléchi au sens du mot « agité » et tu as cherché comment faire pour exprimer avec le papier ce que signifie « agité » pour toi.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1B5708E2-B69C-DE4B-83A3-0945789068EF}"/>
              </a:ext>
            </a:extLst>
          </p:cNvPr>
          <p:cNvSpPr txBox="1"/>
          <p:nvPr/>
        </p:nvSpPr>
        <p:spPr>
          <a:xfrm>
            <a:off x="3056465" y="3959925"/>
            <a:ext cx="5579538" cy="92333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En mouvement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1B5708E2-B69C-DE4B-83A3-0945789068EF}"/>
              </a:ext>
            </a:extLst>
          </p:cNvPr>
          <p:cNvSpPr txBox="1"/>
          <p:nvPr/>
        </p:nvSpPr>
        <p:spPr>
          <a:xfrm>
            <a:off x="495295" y="5172989"/>
            <a:ext cx="2895019" cy="92333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énervé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1B5708E2-B69C-DE4B-83A3-0945789068EF}"/>
              </a:ext>
            </a:extLst>
          </p:cNvPr>
          <p:cNvSpPr txBox="1"/>
          <p:nvPr/>
        </p:nvSpPr>
        <p:spPr>
          <a:xfrm>
            <a:off x="7702806" y="5176233"/>
            <a:ext cx="4008711" cy="92333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5400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perturbé</a:t>
            </a:r>
          </a:p>
        </p:txBody>
      </p:sp>
    </p:spTree>
    <p:extLst>
      <p:ext uri="{BB962C8B-B14F-4D97-AF65-F5344CB8AC3E}">
        <p14:creationId xmlns:p14="http://schemas.microsoft.com/office/powerpoint/2010/main" val="2154477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5021C67-E7E9-BB44-AE29-62A47DFBB13E}"/>
              </a:ext>
            </a:extLst>
          </p:cNvPr>
          <p:cNvSpPr txBox="1"/>
          <p:nvPr/>
        </p:nvSpPr>
        <p:spPr>
          <a:xfrm>
            <a:off x="158750" y="1085850"/>
            <a:ext cx="11578167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Réaliser une sculpture </a:t>
            </a:r>
          </a:p>
          <a:p>
            <a:pPr algn="ctr"/>
            <a:r>
              <a:rPr lang="fr-F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avec des feuilles de papier </a:t>
            </a:r>
          </a:p>
        </p:txBody>
      </p:sp>
    </p:spTree>
    <p:extLst>
      <p:ext uri="{BB962C8B-B14F-4D97-AF65-F5344CB8AC3E}">
        <p14:creationId xmlns:p14="http://schemas.microsoft.com/office/powerpoint/2010/main" val="734397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xmlns="" id="{404463D8-4352-694A-B095-DFE00A711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527" y="1076465"/>
            <a:ext cx="3301127" cy="457272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6791CD0-EEB9-BD45-B06A-90BFF3880223}"/>
              </a:ext>
            </a:extLst>
          </p:cNvPr>
          <p:cNvSpPr txBox="1"/>
          <p:nvPr/>
        </p:nvSpPr>
        <p:spPr>
          <a:xfrm>
            <a:off x="1102353" y="2149834"/>
            <a:ext cx="54178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Alexander Calder (1898 – 1976)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F97BE4E-E4B1-B943-B868-72B2C3B3DC5E}"/>
              </a:ext>
            </a:extLst>
          </p:cNvPr>
          <p:cNvSpPr txBox="1"/>
          <p:nvPr/>
        </p:nvSpPr>
        <p:spPr>
          <a:xfrm>
            <a:off x="9044709" y="5367844"/>
            <a:ext cx="11893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©</a:t>
            </a:r>
            <a:r>
              <a:rPr lang="fr-FR" sz="1200" dirty="0">
                <a:solidFill>
                  <a:schemeClr val="bg1"/>
                </a:solidFill>
                <a:effectLst/>
              </a:rPr>
              <a:t> </a:t>
            </a:r>
            <a:r>
              <a:rPr lang="fr-FR" sz="1200" dirty="0" err="1">
                <a:solidFill>
                  <a:schemeClr val="bg1"/>
                </a:solidFill>
                <a:effectLst/>
              </a:rPr>
              <a:t>Qwant</a:t>
            </a:r>
            <a:r>
              <a:rPr lang="fr-FR" sz="1200" dirty="0">
                <a:solidFill>
                  <a:schemeClr val="bg1"/>
                </a:solidFill>
                <a:effectLst/>
              </a:rPr>
              <a:t> junior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22DB1D7-168F-F041-AF1E-61403FCD7415}"/>
              </a:ext>
            </a:extLst>
          </p:cNvPr>
          <p:cNvSpPr/>
          <p:nvPr/>
        </p:nvSpPr>
        <p:spPr>
          <a:xfrm>
            <a:off x="1966919" y="1185331"/>
            <a:ext cx="2840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Un artiste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794FCCF-844C-1E41-BE9B-50209FA8F870}"/>
              </a:ext>
            </a:extLst>
          </p:cNvPr>
          <p:cNvSpPr txBox="1"/>
          <p:nvPr/>
        </p:nvSpPr>
        <p:spPr>
          <a:xfrm>
            <a:off x="1236144" y="3507149"/>
            <a:ext cx="538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dirty="0"/>
              <a:t>Peintre et sculpteur du 20</a:t>
            </a:r>
            <a:r>
              <a:rPr lang="fr-FR" sz="2800" baseline="30000" dirty="0"/>
              <a:t>ème</a:t>
            </a:r>
            <a:r>
              <a:rPr lang="fr-FR" sz="2800" dirty="0"/>
              <a:t> siècle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600202A-E801-6F48-A223-DA6EC67B7119}"/>
              </a:ext>
            </a:extLst>
          </p:cNvPr>
          <p:cNvSpPr txBox="1"/>
          <p:nvPr/>
        </p:nvSpPr>
        <p:spPr>
          <a:xfrm>
            <a:off x="1640416" y="101608"/>
            <a:ext cx="886883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Qu’as-tu appris aujourd’hui en arts plastiques ?</a:t>
            </a:r>
          </a:p>
        </p:txBody>
      </p:sp>
    </p:spTree>
    <p:extLst>
      <p:ext uri="{BB962C8B-B14F-4D97-AF65-F5344CB8AC3E}">
        <p14:creationId xmlns:p14="http://schemas.microsoft.com/office/powerpoint/2010/main" val="41700833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7020" y="-5017"/>
            <a:ext cx="117956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Qu’as-tu appris aujourd’hui en arts plastiques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1064B51-511A-BC4B-AF00-D5C6CCF76CD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64" y="1107770"/>
            <a:ext cx="11324168" cy="559147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73412668-7883-BE4A-B317-1DE1F66878D0}"/>
              </a:ext>
            </a:extLst>
          </p:cNvPr>
          <p:cNvSpPr txBox="1"/>
          <p:nvPr/>
        </p:nvSpPr>
        <p:spPr>
          <a:xfrm>
            <a:off x="6879158" y="6334039"/>
            <a:ext cx="5048251" cy="340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fr-FR" sz="1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Deux vols d’oiseaux, © Centre Pompidou, MNAM-CCI, </a:t>
            </a:r>
            <a:r>
              <a:rPr lang="fr-FR" sz="12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Dist</a:t>
            </a:r>
            <a:r>
              <a:rPr lang="fr-FR" sz="1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RMN-Grand Palais </a:t>
            </a:r>
            <a:endParaRPr lang="fr-FR" sz="1200" dirty="0">
              <a:effectLst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278B5EB-B5E6-9D42-A14C-99F5F6EDA7C0}"/>
              </a:ext>
            </a:extLst>
          </p:cNvPr>
          <p:cNvSpPr/>
          <p:nvPr/>
        </p:nvSpPr>
        <p:spPr>
          <a:xfrm>
            <a:off x="379421" y="1227664"/>
            <a:ext cx="28401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Une oeuvre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A6DCA1DB-63F1-8841-A546-FDB8EC8753CB}"/>
              </a:ext>
            </a:extLst>
          </p:cNvPr>
          <p:cNvSpPr txBox="1"/>
          <p:nvPr/>
        </p:nvSpPr>
        <p:spPr>
          <a:xfrm>
            <a:off x="7398805" y="1112310"/>
            <a:ext cx="445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700" u="sng" dirty="0">
                <a:solidFill>
                  <a:schemeClr val="accent1">
                    <a:lumMod val="50000"/>
                  </a:schemeClr>
                </a:solidFill>
              </a:rPr>
              <a:t>Deux </a:t>
            </a:r>
            <a:r>
              <a:rPr lang="fr-FR" sz="2700" u="sng" dirty="0">
                <a:solidFill>
                  <a:srgbClr val="C00000"/>
                </a:solidFill>
              </a:rPr>
              <a:t>vols</a:t>
            </a:r>
            <a:r>
              <a:rPr lang="fr-FR" sz="2700" u="sng" dirty="0"/>
              <a:t> </a:t>
            </a:r>
            <a:r>
              <a:rPr lang="fr-FR" sz="2700" u="sng" dirty="0">
                <a:solidFill>
                  <a:schemeClr val="accent4">
                    <a:lumMod val="75000"/>
                  </a:schemeClr>
                </a:solidFill>
              </a:rPr>
              <a:t>d’oiseaux</a:t>
            </a:r>
          </a:p>
        </p:txBody>
      </p:sp>
    </p:spTree>
    <p:extLst>
      <p:ext uri="{BB962C8B-B14F-4D97-AF65-F5344CB8AC3E}">
        <p14:creationId xmlns:p14="http://schemas.microsoft.com/office/powerpoint/2010/main" val="13945518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6B8CC7F-3622-46E3-9272-E1956397D2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4234905" cy="456278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3FE55B4-2EE5-4A4A-AD80-1A14F660FE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34906" y="0"/>
            <a:ext cx="795640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267E9C1-58F1-46EE-9BBE-108764BF9E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90723D-5583-0F40-B3F8-38224529F3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041" y="4519099"/>
            <a:ext cx="6638626" cy="1053513"/>
          </a:xfrm>
        </p:spPr>
        <p:txBody>
          <a:bodyPr anchor="t">
            <a:noAutofit/>
          </a:bodyPr>
          <a:lstStyle/>
          <a:p>
            <a:r>
              <a:rPr lang="fr-FR" sz="8800" b="1" dirty="0">
                <a:solidFill>
                  <a:srgbClr val="000000"/>
                </a:solidFill>
                <a:latin typeface="Freestyle Script" panose="020F0502020204030204" pitchFamily="34" charset="0"/>
              </a:rPr>
              <a:t>Sculpture agitée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62B8A8C-A996-46DA-AB61-1A4DD70734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684" y="2"/>
            <a:ext cx="3799103" cy="3822917"/>
          </a:xfrm>
          <a:custGeom>
            <a:avLst/>
            <a:gdLst>
              <a:gd name="connsiteX0" fmla="*/ 370922 w 3799103"/>
              <a:gd name="connsiteY0" fmla="*/ 0 h 3822917"/>
              <a:gd name="connsiteX1" fmla="*/ 2961741 w 3799103"/>
              <a:gd name="connsiteY1" fmla="*/ 0 h 3822917"/>
              <a:gd name="connsiteX2" fmla="*/ 3023310 w 3799103"/>
              <a:gd name="connsiteY2" fmla="*/ 46041 h 3822917"/>
              <a:gd name="connsiteX3" fmla="*/ 3799103 w 3799103"/>
              <a:gd name="connsiteY3" fmla="*/ 1691074 h 3822917"/>
              <a:gd name="connsiteX4" fmla="*/ 1667260 w 3799103"/>
              <a:gd name="connsiteY4" fmla="*/ 3822917 h 3822917"/>
              <a:gd name="connsiteX5" fmla="*/ 22227 w 3799103"/>
              <a:gd name="connsiteY5" fmla="*/ 3047124 h 3822917"/>
              <a:gd name="connsiteX6" fmla="*/ 0 w 3799103"/>
              <a:gd name="connsiteY6" fmla="*/ 3017401 h 3822917"/>
              <a:gd name="connsiteX7" fmla="*/ 0 w 3799103"/>
              <a:gd name="connsiteY7" fmla="*/ 364747 h 3822917"/>
              <a:gd name="connsiteX8" fmla="*/ 22227 w 3799103"/>
              <a:gd name="connsiteY8" fmla="*/ 335024 h 3822917"/>
              <a:gd name="connsiteX9" fmla="*/ 351088 w 3799103"/>
              <a:gd name="connsiteY9" fmla="*/ 13924 h 3822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99103" h="3822917">
                <a:moveTo>
                  <a:pt x="370922" y="0"/>
                </a:moveTo>
                <a:lnTo>
                  <a:pt x="2961741" y="0"/>
                </a:lnTo>
                <a:lnTo>
                  <a:pt x="3023310" y="46041"/>
                </a:lnTo>
                <a:cubicBezTo>
                  <a:pt x="3497106" y="437052"/>
                  <a:pt x="3799103" y="1028796"/>
                  <a:pt x="3799103" y="1691074"/>
                </a:cubicBezTo>
                <a:cubicBezTo>
                  <a:pt x="3799103" y="2868458"/>
                  <a:pt x="2844644" y="3822917"/>
                  <a:pt x="1667260" y="3822917"/>
                </a:cubicBezTo>
                <a:cubicBezTo>
                  <a:pt x="1004982" y="3822917"/>
                  <a:pt x="413238" y="3520920"/>
                  <a:pt x="22227" y="3047124"/>
                </a:cubicBezTo>
                <a:lnTo>
                  <a:pt x="0" y="3017401"/>
                </a:lnTo>
                <a:lnTo>
                  <a:pt x="0" y="364747"/>
                </a:lnTo>
                <a:lnTo>
                  <a:pt x="22227" y="335024"/>
                </a:lnTo>
                <a:cubicBezTo>
                  <a:pt x="119980" y="216575"/>
                  <a:pt x="230278" y="108864"/>
                  <a:pt x="351088" y="139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63">
            <a:extLst>
              <a:ext uri="{FF2B5EF4-FFF2-40B4-BE49-F238E27FC236}">
                <a16:creationId xmlns:a16="http://schemas.microsoft.com/office/drawing/2014/main" xmlns="" id="{F429BE5F-6DE0-4144-A557-3BE62DC2D8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81589" y="2057400"/>
            <a:ext cx="4310411" cy="4800600"/>
          </a:xfrm>
          <a:custGeom>
            <a:avLst/>
            <a:gdLst>
              <a:gd name="connsiteX0" fmla="*/ 2631284 w 4180773"/>
              <a:gd name="connsiteY0" fmla="*/ 0 h 4656219"/>
              <a:gd name="connsiteX1" fmla="*/ 4102460 w 4180773"/>
              <a:gd name="connsiteY1" fmla="*/ 449382 h 4656219"/>
              <a:gd name="connsiteX2" fmla="*/ 4180773 w 4180773"/>
              <a:gd name="connsiteY2" fmla="*/ 507944 h 4656219"/>
              <a:gd name="connsiteX3" fmla="*/ 4180773 w 4180773"/>
              <a:gd name="connsiteY3" fmla="*/ 4656219 h 4656219"/>
              <a:gd name="connsiteX4" fmla="*/ 951501 w 4180773"/>
              <a:gd name="connsiteY4" fmla="*/ 4656219 h 4656219"/>
              <a:gd name="connsiteX5" fmla="*/ 770685 w 4180773"/>
              <a:gd name="connsiteY5" fmla="*/ 4491883 h 4656219"/>
              <a:gd name="connsiteX6" fmla="*/ 0 w 4180773"/>
              <a:gd name="connsiteY6" fmla="*/ 2631284 h 4656219"/>
              <a:gd name="connsiteX7" fmla="*/ 2631284 w 4180773"/>
              <a:gd name="connsiteY7" fmla="*/ 0 h 465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80773" h="4656219">
                <a:moveTo>
                  <a:pt x="2631284" y="0"/>
                </a:moveTo>
                <a:cubicBezTo>
                  <a:pt x="3176241" y="0"/>
                  <a:pt x="3682504" y="165666"/>
                  <a:pt x="4102460" y="449382"/>
                </a:cubicBezTo>
                <a:lnTo>
                  <a:pt x="4180773" y="507944"/>
                </a:lnTo>
                <a:lnTo>
                  <a:pt x="4180773" y="4656219"/>
                </a:lnTo>
                <a:lnTo>
                  <a:pt x="951501" y="4656219"/>
                </a:lnTo>
                <a:lnTo>
                  <a:pt x="770685" y="4491883"/>
                </a:lnTo>
                <a:cubicBezTo>
                  <a:pt x="294517" y="4015714"/>
                  <a:pt x="0" y="3357893"/>
                  <a:pt x="0" y="2631284"/>
                </a:cubicBezTo>
                <a:cubicBezTo>
                  <a:pt x="0" y="1178066"/>
                  <a:pt x="1178066" y="0"/>
                  <a:pt x="2631284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phique 5" descr="Chevalet">
            <a:extLst>
              <a:ext uri="{FF2B5EF4-FFF2-40B4-BE49-F238E27FC236}">
                <a16:creationId xmlns:a16="http://schemas.microsoft.com/office/drawing/2014/main" xmlns="" id="{C4CAE045-6C42-6F46-81BC-001ADD52D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375825" y="2518214"/>
            <a:ext cx="3623486" cy="4013406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CE1EFC02-FB03-4241-83C8-4FBA4CAD65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97624" y="0"/>
            <a:ext cx="3383280" cy="2942512"/>
          </a:xfrm>
          <a:custGeom>
            <a:avLst/>
            <a:gdLst>
              <a:gd name="connsiteX0" fmla="*/ 555657 w 3383280"/>
              <a:gd name="connsiteY0" fmla="*/ 0 h 2942512"/>
              <a:gd name="connsiteX1" fmla="*/ 2827623 w 3383280"/>
              <a:gd name="connsiteY1" fmla="*/ 0 h 2942512"/>
              <a:gd name="connsiteX2" fmla="*/ 2887810 w 3383280"/>
              <a:gd name="connsiteY2" fmla="*/ 54702 h 2942512"/>
              <a:gd name="connsiteX3" fmla="*/ 3383280 w 3383280"/>
              <a:gd name="connsiteY3" fmla="*/ 1250872 h 2942512"/>
              <a:gd name="connsiteX4" fmla="*/ 1691640 w 3383280"/>
              <a:gd name="connsiteY4" fmla="*/ 2942512 h 2942512"/>
              <a:gd name="connsiteX5" fmla="*/ 0 w 3383280"/>
              <a:gd name="connsiteY5" fmla="*/ 1250872 h 2942512"/>
              <a:gd name="connsiteX6" fmla="*/ 495470 w 3383280"/>
              <a:gd name="connsiteY6" fmla="*/ 54702 h 2942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3280" h="2942512">
                <a:moveTo>
                  <a:pt x="555657" y="0"/>
                </a:moveTo>
                <a:lnTo>
                  <a:pt x="2827623" y="0"/>
                </a:lnTo>
                <a:lnTo>
                  <a:pt x="2887810" y="54702"/>
                </a:lnTo>
                <a:cubicBezTo>
                  <a:pt x="3193937" y="360829"/>
                  <a:pt x="3383280" y="783739"/>
                  <a:pt x="3383280" y="1250872"/>
                </a:cubicBezTo>
                <a:cubicBezTo>
                  <a:pt x="3383280" y="2185139"/>
                  <a:pt x="2625907" y="2942512"/>
                  <a:pt x="1691640" y="2942512"/>
                </a:cubicBezTo>
                <a:cubicBezTo>
                  <a:pt x="757373" y="2942512"/>
                  <a:pt x="0" y="2185139"/>
                  <a:pt x="0" y="1250872"/>
                </a:cubicBezTo>
                <a:cubicBezTo>
                  <a:pt x="0" y="783739"/>
                  <a:pt x="189344" y="360829"/>
                  <a:pt x="495470" y="54702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que 7" descr="Palette">
            <a:extLst>
              <a:ext uri="{FF2B5EF4-FFF2-40B4-BE49-F238E27FC236}">
                <a16:creationId xmlns:a16="http://schemas.microsoft.com/office/drawing/2014/main" xmlns="" id="{77129448-E23D-AD49-88D4-4497DC5739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710442">
            <a:off x="5242725" y="388314"/>
            <a:ext cx="1893076" cy="1893076"/>
          </a:xfrm>
          <a:prstGeom prst="rect">
            <a:avLst/>
          </a:prstGeom>
        </p:spPr>
      </p:pic>
      <p:pic>
        <p:nvPicPr>
          <p:cNvPr id="6" name="Graphique 6" descr="Pinceau">
            <a:extLst>
              <a:ext uri="{FF2B5EF4-FFF2-40B4-BE49-F238E27FC236}">
                <a16:creationId xmlns:a16="http://schemas.microsoft.com/office/drawing/2014/main" xmlns="" id="{00CF22E0-E5EB-4642-90FD-B01CC0BA1E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5400000">
            <a:off x="322313" y="226903"/>
            <a:ext cx="2491538" cy="249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71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BC9EFE1-D8CB-4668-9980-DB108327A7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CBAE1BD-B8E4-4029-8AA2-C77E4FED98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18C0B68D-F712-A443-98E8-98EE151662E3}"/>
              </a:ext>
            </a:extLst>
          </p:cNvPr>
          <p:cNvSpPr txBox="1"/>
          <p:nvPr/>
        </p:nvSpPr>
        <p:spPr>
          <a:xfrm>
            <a:off x="6980032" y="181356"/>
            <a:ext cx="4463657" cy="6661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fr-F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+mj-ea"/>
                <a:cs typeface="+mj-cs"/>
              </a:rPr>
              <a:t>Pablo </a:t>
            </a: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+mj-ea"/>
                <a:cs typeface="+mj-cs"/>
              </a:rPr>
              <a:t>Picasso</a:t>
            </a:r>
          </a:p>
        </p:txBody>
      </p:sp>
      <p:sp>
        <p:nvSpPr>
          <p:cNvPr id="12" name="Freeform 49">
            <a:extLst>
              <a:ext uri="{FF2B5EF4-FFF2-40B4-BE49-F238E27FC236}">
                <a16:creationId xmlns:a16="http://schemas.microsoft.com/office/drawing/2014/main" xmlns="" id="{77DA6D33-2D62-458C-BF5D-DBF612FD5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xmlns="" id="{EBA95F40-805F-734A-B193-8A349CB39C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938"/>
          <a:stretch/>
        </p:blipFill>
        <p:spPr>
          <a:xfrm>
            <a:off x="87234" y="715803"/>
            <a:ext cx="4921249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3AE304F1-1142-EF4A-8091-50EBF94DB4F1}"/>
              </a:ext>
            </a:extLst>
          </p:cNvPr>
          <p:cNvSpPr txBox="1"/>
          <p:nvPr/>
        </p:nvSpPr>
        <p:spPr>
          <a:xfrm>
            <a:off x="1050318" y="6526767"/>
            <a:ext cx="11893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©</a:t>
            </a:r>
            <a:r>
              <a:rPr lang="fr-FR" sz="1200" dirty="0">
                <a:solidFill>
                  <a:schemeClr val="bg1"/>
                </a:solidFill>
                <a:effectLst/>
              </a:rPr>
              <a:t> </a:t>
            </a:r>
            <a:r>
              <a:rPr lang="fr-FR" sz="1200" dirty="0" err="1">
                <a:solidFill>
                  <a:schemeClr val="bg1"/>
                </a:solidFill>
                <a:effectLst/>
              </a:rPr>
              <a:t>Qwant</a:t>
            </a:r>
            <a:r>
              <a:rPr lang="fr-FR" sz="1200" dirty="0">
                <a:solidFill>
                  <a:schemeClr val="bg1"/>
                </a:solidFill>
                <a:effectLst/>
              </a:rPr>
              <a:t> junior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59F34A35-D3CA-E540-8D64-9BDE96F59CA7}"/>
              </a:ext>
            </a:extLst>
          </p:cNvPr>
          <p:cNvSpPr txBox="1"/>
          <p:nvPr/>
        </p:nvSpPr>
        <p:spPr>
          <a:xfrm>
            <a:off x="6664721" y="1284731"/>
            <a:ext cx="50878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latin typeface="Arial" panose="020B0604020202020204" pitchFamily="34" charset="0"/>
              </a:rPr>
              <a:t>Peintre, dessinateur, sculpteur espagnol du 20</a:t>
            </a:r>
            <a:r>
              <a:rPr lang="fr-FR" sz="2800" baseline="30000" dirty="0">
                <a:latin typeface="Arial" panose="020B0604020202020204" pitchFamily="34" charset="0"/>
              </a:rPr>
              <a:t>ème</a:t>
            </a:r>
            <a:r>
              <a:rPr lang="fr-FR" sz="2800" dirty="0">
                <a:latin typeface="Arial" panose="020B0604020202020204" pitchFamily="34" charset="0"/>
              </a:rPr>
              <a:t> siècle</a:t>
            </a:r>
            <a:r>
              <a:rPr lang="fr-FR" sz="2800" dirty="0">
                <a:effectLst/>
              </a:rPr>
              <a:t> </a:t>
            </a:r>
            <a:endParaRPr lang="fr-FR" sz="28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956ED998-1DC4-F849-91AF-227EC41807FE}"/>
              </a:ext>
            </a:extLst>
          </p:cNvPr>
          <p:cNvSpPr txBox="1"/>
          <p:nvPr/>
        </p:nvSpPr>
        <p:spPr>
          <a:xfrm>
            <a:off x="7076461" y="2823184"/>
            <a:ext cx="43221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latin typeface="Arial" panose="020B0604020202020204" pitchFamily="34" charset="0"/>
              </a:rPr>
              <a:t>Passer de la 2D à la 3D</a:t>
            </a:r>
            <a:endParaRPr lang="fr-FR" sz="28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FB60AE96-2BE5-A145-B7FD-CC0FA37884BF}"/>
              </a:ext>
            </a:extLst>
          </p:cNvPr>
          <p:cNvSpPr txBox="1"/>
          <p:nvPr/>
        </p:nvSpPr>
        <p:spPr>
          <a:xfrm>
            <a:off x="6752546" y="3800505"/>
            <a:ext cx="49133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latin typeface="Arial" panose="020B0604020202020204" pitchFamily="34" charset="0"/>
              </a:rPr>
              <a:t>Organiser des formes </a:t>
            </a:r>
          </a:p>
          <a:p>
            <a:pPr algn="ctr"/>
            <a:r>
              <a:rPr lang="fr-FR" sz="2800" dirty="0">
                <a:latin typeface="Arial" panose="020B0604020202020204" pitchFamily="34" charset="0"/>
              </a:rPr>
              <a:t>dans l’espace</a:t>
            </a:r>
            <a:endParaRPr lang="fr-FR" sz="28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6FD5C212-79A6-F644-B2CD-C611E534D119}"/>
              </a:ext>
            </a:extLst>
          </p:cNvPr>
          <p:cNvSpPr txBox="1"/>
          <p:nvPr/>
        </p:nvSpPr>
        <p:spPr>
          <a:xfrm>
            <a:off x="4963582" y="5575813"/>
            <a:ext cx="7736415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500" b="1" dirty="0">
                <a:solidFill>
                  <a:schemeClr val="accent1"/>
                </a:solidFill>
                <a:latin typeface="Arial" panose="020B0604020202020204" pitchFamily="34" charset="0"/>
              </a:rPr>
              <a:t>« Le pli est le premier geste qui mène à la 3D. »</a:t>
            </a:r>
          </a:p>
          <a:p>
            <a:r>
              <a:rPr lang="fr-FR" sz="1200" i="1" dirty="0">
                <a:latin typeface="Arial" panose="020B0604020202020204" pitchFamily="34" charset="0"/>
              </a:rPr>
              <a:t>		</a:t>
            </a:r>
            <a:r>
              <a:rPr lang="fr-FR" sz="1200" dirty="0">
                <a:latin typeface="Arial" panose="020B0604020202020204" pitchFamily="34" charset="0"/>
              </a:rPr>
              <a:t>Extrait de Picasso tableaux choisis, </a:t>
            </a:r>
            <a:r>
              <a:rPr lang="fr-FR" sz="1200" i="1" dirty="0">
                <a:latin typeface="Arial" panose="020B0604020202020204" pitchFamily="34" charset="0"/>
              </a:rPr>
              <a:t>Annette Robinson</a:t>
            </a:r>
            <a:r>
              <a:rPr lang="fr-FR" sz="1200" dirty="0">
                <a:latin typeface="Arial" panose="020B0604020202020204" pitchFamily="34" charset="0"/>
              </a:rPr>
              <a:t>, </a:t>
            </a:r>
            <a:r>
              <a:rPr lang="fr-FR" sz="1200" dirty="0"/>
              <a:t>©</a:t>
            </a:r>
            <a:r>
              <a:rPr lang="fr-FR" sz="1200" dirty="0">
                <a:latin typeface="Arial" panose="020B0604020202020204" pitchFamily="34" charset="0"/>
              </a:rPr>
              <a:t>éditions Scala.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301785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1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F9CFCE6-877F-4858-B8BD-2C52CA8AFB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213F8A0-12AE-4514-8372-0DD766EC2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 descr="Les différents types de pliages • Imprimerie ICSO Albi">
            <a:extLst>
              <a:ext uri="{FF2B5EF4-FFF2-40B4-BE49-F238E27FC236}">
                <a16:creationId xmlns:a16="http://schemas.microsoft.com/office/drawing/2014/main" xmlns="" id="{704CE8D4-DB5C-2548-AE25-1418F9A82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049982" y="643467"/>
            <a:ext cx="3871890" cy="5571066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EFF17D4-9A8C-4CE5-B096-D8CCD4400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7" descr="Feuille De Papier Blanc. Réaliste Vecteur Fond Noir Clip Art ...">
            <a:extLst>
              <a:ext uri="{FF2B5EF4-FFF2-40B4-BE49-F238E27FC236}">
                <a16:creationId xmlns:a16="http://schemas.microsoft.com/office/drawing/2014/main" xmlns="" id="{950551A4-07B8-E34A-8F19-98F0A95BD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16200000">
            <a:off x="641180" y="864108"/>
            <a:ext cx="5129784" cy="5129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3297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87DEBA14-FDA2-45EF-9928-4F56DAB2EE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0126" y="626994"/>
            <a:ext cx="1217216" cy="863632"/>
          </a:xfrm>
          <a:custGeom>
            <a:avLst/>
            <a:gdLst>
              <a:gd name="connsiteX0" fmla="*/ 0 w 1217216"/>
              <a:gd name="connsiteY0" fmla="*/ 0 h 863632"/>
              <a:gd name="connsiteX1" fmla="*/ 1217216 w 1217216"/>
              <a:gd name="connsiteY1" fmla="*/ 0 h 863632"/>
              <a:gd name="connsiteX2" fmla="*/ 1217216 w 1217216"/>
              <a:gd name="connsiteY2" fmla="*/ 863632 h 863632"/>
              <a:gd name="connsiteX3" fmla="*/ 0 w 1217216"/>
              <a:gd name="connsiteY3" fmla="*/ 863632 h 863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7216" h="863632">
                <a:moveTo>
                  <a:pt x="0" y="0"/>
                </a:moveTo>
                <a:lnTo>
                  <a:pt x="1217216" y="0"/>
                </a:lnTo>
                <a:lnTo>
                  <a:pt x="1217216" y="863632"/>
                </a:lnTo>
                <a:lnTo>
                  <a:pt x="0" y="8636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ight Triangle 38">
            <a:extLst>
              <a:ext uri="{FF2B5EF4-FFF2-40B4-BE49-F238E27FC236}">
                <a16:creationId xmlns:a16="http://schemas.microsoft.com/office/drawing/2014/main" xmlns="" id="{E1FB3D03-386F-4B20-BFF7-5A6FF3C2DF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43683" y="629562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9581B7DD-04B3-4856-8C61-59D7A3F653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0125" y="2837669"/>
            <a:ext cx="2344059" cy="3416073"/>
          </a:xfrm>
          <a:custGeom>
            <a:avLst/>
            <a:gdLst>
              <a:gd name="connsiteX0" fmla="*/ 0 w 2344059"/>
              <a:gd name="connsiteY0" fmla="*/ 0 h 3416073"/>
              <a:gd name="connsiteX1" fmla="*/ 2344059 w 2344059"/>
              <a:gd name="connsiteY1" fmla="*/ 0 h 3416073"/>
              <a:gd name="connsiteX2" fmla="*/ 2344059 w 2344059"/>
              <a:gd name="connsiteY2" fmla="*/ 3416073 h 3416073"/>
              <a:gd name="connsiteX3" fmla="*/ 0 w 2344059"/>
              <a:gd name="connsiteY3" fmla="*/ 3416073 h 341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4059" h="3416073">
                <a:moveTo>
                  <a:pt x="0" y="0"/>
                </a:moveTo>
                <a:lnTo>
                  <a:pt x="2344059" y="0"/>
                </a:lnTo>
                <a:lnTo>
                  <a:pt x="2344059" y="3416073"/>
                </a:lnTo>
                <a:lnTo>
                  <a:pt x="0" y="34160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Right Triangle 42">
            <a:extLst>
              <a:ext uri="{FF2B5EF4-FFF2-40B4-BE49-F238E27FC236}">
                <a16:creationId xmlns:a16="http://schemas.microsoft.com/office/drawing/2014/main" xmlns="" id="{1F3C359C-B3DD-4FB2-A6F9-1D519B65BA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782961" y="4947446"/>
            <a:ext cx="1495517" cy="1117075"/>
          </a:xfrm>
          <a:prstGeom prst="rtTriangle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xmlns="" id="{0EB2088F-2F1B-43DE-957F-CF2F16D53C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62100" y="2828369"/>
            <a:ext cx="3471464" cy="2557932"/>
          </a:xfrm>
          <a:custGeom>
            <a:avLst/>
            <a:gdLst>
              <a:gd name="connsiteX0" fmla="*/ 0 w 3471464"/>
              <a:gd name="connsiteY0" fmla="*/ 0 h 2557932"/>
              <a:gd name="connsiteX1" fmla="*/ 3471464 w 3471464"/>
              <a:gd name="connsiteY1" fmla="*/ 0 h 2557932"/>
              <a:gd name="connsiteX2" fmla="*/ 3471464 w 3471464"/>
              <a:gd name="connsiteY2" fmla="*/ 2557932 h 2557932"/>
              <a:gd name="connsiteX3" fmla="*/ 0 w 3471464"/>
              <a:gd name="connsiteY3" fmla="*/ 2557932 h 2557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1464" h="2557932">
                <a:moveTo>
                  <a:pt x="0" y="0"/>
                </a:moveTo>
                <a:lnTo>
                  <a:pt x="3471464" y="0"/>
                </a:lnTo>
                <a:lnTo>
                  <a:pt x="3471464" y="2557932"/>
                </a:lnTo>
                <a:lnTo>
                  <a:pt x="0" y="25579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xmlns="" id="{FF417D09-0122-4227-8FDD-2C4C19C683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969841" y="604258"/>
            <a:ext cx="1990594" cy="2254327"/>
          </a:xfrm>
          <a:custGeom>
            <a:avLst/>
            <a:gdLst>
              <a:gd name="connsiteX0" fmla="*/ 0 w 1990594"/>
              <a:gd name="connsiteY0" fmla="*/ 0 h 2254327"/>
              <a:gd name="connsiteX1" fmla="*/ 1990594 w 1990594"/>
              <a:gd name="connsiteY1" fmla="*/ 0 h 2254327"/>
              <a:gd name="connsiteX2" fmla="*/ 1990594 w 1990594"/>
              <a:gd name="connsiteY2" fmla="*/ 2254327 h 2254327"/>
              <a:gd name="connsiteX3" fmla="*/ 0 w 1990594"/>
              <a:gd name="connsiteY3" fmla="*/ 2254327 h 2254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0594" h="2254327">
                <a:moveTo>
                  <a:pt x="0" y="0"/>
                </a:moveTo>
                <a:lnTo>
                  <a:pt x="1990594" y="0"/>
                </a:lnTo>
                <a:lnTo>
                  <a:pt x="1990594" y="2254327"/>
                </a:lnTo>
                <a:lnTo>
                  <a:pt x="0" y="22543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Right Triangle 48">
            <a:extLst>
              <a:ext uri="{FF2B5EF4-FFF2-40B4-BE49-F238E27FC236}">
                <a16:creationId xmlns:a16="http://schemas.microsoft.com/office/drawing/2014/main" xmlns="" id="{FF35A874-2690-497F-80A0-0367504943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9390" y="576989"/>
            <a:ext cx="1092260" cy="225432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ight Triangle 50">
            <a:extLst>
              <a:ext uri="{FF2B5EF4-FFF2-40B4-BE49-F238E27FC236}">
                <a16:creationId xmlns:a16="http://schemas.microsoft.com/office/drawing/2014/main" xmlns="" id="{297C449B-67BB-4D99-86C4-E6ECDEA691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414934" y="633344"/>
            <a:ext cx="325600" cy="4066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xmlns="" id="{8C9D831B-1474-4A35-98F0-2826A355CA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que 5" descr="Yeux">
            <a:extLst>
              <a:ext uri="{FF2B5EF4-FFF2-40B4-BE49-F238E27FC236}">
                <a16:creationId xmlns:a16="http://schemas.microsoft.com/office/drawing/2014/main" xmlns="" id="{ECDAA786-25C9-1347-80CA-05E6788A4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18342" y="899278"/>
            <a:ext cx="1644158" cy="1644158"/>
          </a:xfrm>
          <a:prstGeom prst="rect">
            <a:avLst/>
          </a:prstGeom>
        </p:spPr>
      </p:pic>
      <p:pic>
        <p:nvPicPr>
          <p:cNvPr id="7" name="Graphique 7" descr="Tête avec engrenages">
            <a:extLst>
              <a:ext uri="{FF2B5EF4-FFF2-40B4-BE49-F238E27FC236}">
                <a16:creationId xmlns:a16="http://schemas.microsoft.com/office/drawing/2014/main" xmlns="" id="{0D4A305C-B31B-0A4E-95D3-5A4E1A003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74283" y="3522714"/>
            <a:ext cx="2036959" cy="2036959"/>
          </a:xfrm>
          <a:prstGeom prst="rect">
            <a:avLst/>
          </a:prstGeom>
        </p:spPr>
      </p:pic>
      <p:sp>
        <p:nvSpPr>
          <p:cNvPr id="55" name="Right Triangle 54">
            <a:extLst>
              <a:ext uri="{FF2B5EF4-FFF2-40B4-BE49-F238E27FC236}">
                <a16:creationId xmlns:a16="http://schemas.microsoft.com/office/drawing/2014/main" xmlns="" id="{946410AA-0894-4BBC-A1E1-6BB8EF472B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581600" y="3243308"/>
            <a:ext cx="1881096" cy="1092260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que 5" descr="Oreille">
            <a:extLst>
              <a:ext uri="{FF2B5EF4-FFF2-40B4-BE49-F238E27FC236}">
                <a16:creationId xmlns:a16="http://schemas.microsoft.com/office/drawing/2014/main" xmlns="" id="{49BF8CE4-984A-4C4C-9161-E44BC1686CD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00365" y="585418"/>
            <a:ext cx="663555" cy="663555"/>
          </a:xfrm>
          <a:prstGeom prst="rect">
            <a:avLst/>
          </a:prstGeom>
        </p:spPr>
      </p:pic>
      <p:sp>
        <p:nvSpPr>
          <p:cNvPr id="57" name="Right Triangle 56">
            <a:extLst>
              <a:ext uri="{FF2B5EF4-FFF2-40B4-BE49-F238E27FC236}">
                <a16:creationId xmlns:a16="http://schemas.microsoft.com/office/drawing/2014/main" xmlns="" id="{21908082-D0BB-4FF0-A90D-6B6B3DE2AE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36013" y="2827175"/>
            <a:ext cx="1092260" cy="2560320"/>
          </a:xfrm>
          <a:prstGeom prst="rtTriangle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xmlns="" id="{9419A395-0EE8-465E-9AAC-375DF289DD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733205" y="631297"/>
            <a:ext cx="3837241" cy="5581640"/>
          </a:xfrm>
          <a:custGeom>
            <a:avLst/>
            <a:gdLst>
              <a:gd name="connsiteX0" fmla="*/ 0 w 3837241"/>
              <a:gd name="connsiteY0" fmla="*/ 0 h 5581640"/>
              <a:gd name="connsiteX1" fmla="*/ 3837241 w 3837241"/>
              <a:gd name="connsiteY1" fmla="*/ 0 h 5581640"/>
              <a:gd name="connsiteX2" fmla="*/ 3837241 w 3837241"/>
              <a:gd name="connsiteY2" fmla="*/ 5581640 h 5581640"/>
              <a:gd name="connsiteX3" fmla="*/ 0 w 3837241"/>
              <a:gd name="connsiteY3" fmla="*/ 5581640 h 558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7241" h="5581640">
                <a:moveTo>
                  <a:pt x="0" y="0"/>
                </a:moveTo>
                <a:lnTo>
                  <a:pt x="3837241" y="0"/>
                </a:lnTo>
                <a:lnTo>
                  <a:pt x="3837241" y="5581640"/>
                </a:lnTo>
                <a:lnTo>
                  <a:pt x="0" y="55816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Graphique 8" descr="Bulle de pensée">
            <a:extLst>
              <a:ext uri="{FF2B5EF4-FFF2-40B4-BE49-F238E27FC236}">
                <a16:creationId xmlns:a16="http://schemas.microsoft.com/office/drawing/2014/main" xmlns="" id="{4A206345-DC75-464D-8107-A8428FFB7B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575000" y="2870925"/>
            <a:ext cx="2472820" cy="247282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1583AC17-06AD-EC4E-8313-A506A80818F5}"/>
              </a:ext>
            </a:extLst>
          </p:cNvPr>
          <p:cNvSpPr txBox="1"/>
          <p:nvPr/>
        </p:nvSpPr>
        <p:spPr>
          <a:xfrm>
            <a:off x="3566581" y="6224909"/>
            <a:ext cx="8698815" cy="103927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+mj-ea"/>
                <a:cs typeface="+mj-cs"/>
              </a:rPr>
              <a:t>Tout ce qui n’est pas interdit est permis !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5631AD48-F86D-134E-87D9-936088F725C6}"/>
              </a:ext>
            </a:extLst>
          </p:cNvPr>
          <p:cNvSpPr txBox="1"/>
          <p:nvPr/>
        </p:nvSpPr>
        <p:spPr>
          <a:xfrm>
            <a:off x="3210958" y="2166114"/>
            <a:ext cx="1391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2400" dirty="0">
                <a:solidFill>
                  <a:schemeClr val="bg1"/>
                </a:solidFill>
              </a:rPr>
              <a:t>Observer</a:t>
            </a:r>
            <a:endParaRPr lang="fr-FR" sz="240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19F25A27-C5C4-3549-8C59-471F5C42EA07}"/>
              </a:ext>
            </a:extLst>
          </p:cNvPr>
          <p:cNvSpPr txBox="1"/>
          <p:nvPr/>
        </p:nvSpPr>
        <p:spPr>
          <a:xfrm>
            <a:off x="6095658" y="2938106"/>
            <a:ext cx="1391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2400" dirty="0"/>
              <a:t>Chercher</a:t>
            </a:r>
            <a:endParaRPr lang="fr-FR" sz="240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213C197F-602C-144D-BC69-8D21E9937FF1}"/>
              </a:ext>
            </a:extLst>
          </p:cNvPr>
          <p:cNvSpPr txBox="1"/>
          <p:nvPr/>
        </p:nvSpPr>
        <p:spPr>
          <a:xfrm>
            <a:off x="6105558" y="4811662"/>
            <a:ext cx="1391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2400" dirty="0">
                <a:solidFill>
                  <a:schemeClr val="bg1"/>
                </a:solidFill>
              </a:rPr>
              <a:t>Imaginer </a:t>
            </a:r>
            <a:endParaRPr lang="fr-FR" sz="240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AD9198A6-0F93-8942-A58C-8941815D677D}"/>
              </a:ext>
            </a:extLst>
          </p:cNvPr>
          <p:cNvSpPr txBox="1"/>
          <p:nvPr/>
        </p:nvSpPr>
        <p:spPr>
          <a:xfrm>
            <a:off x="1479782" y="5866918"/>
            <a:ext cx="1391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2400" dirty="0"/>
              <a:t>Ecouter </a:t>
            </a:r>
            <a:endParaRPr lang="fr-FR" sz="2400"/>
          </a:p>
        </p:txBody>
      </p:sp>
      <p:pic>
        <p:nvPicPr>
          <p:cNvPr id="14" name="Graphique 15" descr="Langue des signes ">
            <a:extLst>
              <a:ext uri="{FF2B5EF4-FFF2-40B4-BE49-F238E27FC236}">
                <a16:creationId xmlns:a16="http://schemas.microsoft.com/office/drawing/2014/main" xmlns="" id="{2B2A367A-C6A7-BA4E-A93B-658F2AEAA5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025450" y="1459601"/>
            <a:ext cx="3314563" cy="331456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88FF621E-493A-5B47-B63C-91409E582606}"/>
              </a:ext>
            </a:extLst>
          </p:cNvPr>
          <p:cNvSpPr txBox="1"/>
          <p:nvPr/>
        </p:nvSpPr>
        <p:spPr>
          <a:xfrm>
            <a:off x="9002243" y="4634885"/>
            <a:ext cx="139143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2400" dirty="0">
                <a:solidFill>
                  <a:schemeClr val="bg1"/>
                </a:solidFill>
              </a:rPr>
              <a:t>Faire</a:t>
            </a:r>
          </a:p>
          <a:p>
            <a:pPr algn="l">
              <a:spcAft>
                <a:spcPts val="600"/>
              </a:spcAft>
            </a:pPr>
            <a:r>
              <a:rPr lang="fr-FR" sz="2400" dirty="0">
                <a:solidFill>
                  <a:schemeClr val="bg1"/>
                </a:solidFill>
              </a:rPr>
              <a:t>Pratiquer </a:t>
            </a:r>
          </a:p>
          <a:p>
            <a:pPr algn="l">
              <a:spcAft>
                <a:spcPts val="600"/>
              </a:spcAft>
            </a:pPr>
            <a:r>
              <a:rPr lang="fr-FR" sz="2400" dirty="0">
                <a:solidFill>
                  <a:schemeClr val="bg1"/>
                </a:solidFill>
              </a:rPr>
              <a:t>Réaliser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5CE86DFA-D0FE-E54C-80FB-1859D7F1150C}"/>
              </a:ext>
            </a:extLst>
          </p:cNvPr>
          <p:cNvSpPr txBox="1"/>
          <p:nvPr/>
        </p:nvSpPr>
        <p:spPr>
          <a:xfrm>
            <a:off x="887951" y="5714867"/>
            <a:ext cx="1391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2400" dirty="0">
                <a:solidFill>
                  <a:schemeClr val="bg1"/>
                </a:solidFill>
              </a:rPr>
              <a:t>Chercher 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D3619F9E-91DC-4A4A-9D60-862DAE44C0D4}"/>
              </a:ext>
            </a:extLst>
          </p:cNvPr>
          <p:cNvSpPr txBox="1"/>
          <p:nvPr/>
        </p:nvSpPr>
        <p:spPr>
          <a:xfrm>
            <a:off x="572569" y="1066381"/>
            <a:ext cx="1391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2400" dirty="0">
                <a:solidFill>
                  <a:schemeClr val="bg1"/>
                </a:solidFill>
              </a:rPr>
              <a:t>Ecouter</a:t>
            </a:r>
          </a:p>
        </p:txBody>
      </p:sp>
    </p:spTree>
    <p:extLst>
      <p:ext uri="{BB962C8B-B14F-4D97-AF65-F5344CB8AC3E}">
        <p14:creationId xmlns:p14="http://schemas.microsoft.com/office/powerpoint/2010/main" val="402036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F19CFE6-7621-4FFB-A4F3-53DFD3860D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550111" cy="4153532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F4DD1A1-652B-4ECB-A8DE-07087A834E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50491" y="0"/>
            <a:ext cx="864150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2271F3E-C693-4F5F-9E5F-B543945DDB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17D0AC4-949E-FA47-857C-C4DEC1F44181}"/>
              </a:ext>
            </a:extLst>
          </p:cNvPr>
          <p:cNvSpPr txBox="1"/>
          <p:nvPr/>
        </p:nvSpPr>
        <p:spPr>
          <a:xfrm>
            <a:off x="804322" y="5063603"/>
            <a:ext cx="3550111" cy="6513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Le  matériel</a:t>
            </a:r>
          </a:p>
        </p:txBody>
      </p:sp>
      <p:sp>
        <p:nvSpPr>
          <p:cNvPr id="19" name="Freeform 75">
            <a:extLst>
              <a:ext uri="{FF2B5EF4-FFF2-40B4-BE49-F238E27FC236}">
                <a16:creationId xmlns:a16="http://schemas.microsoft.com/office/drawing/2014/main" xmlns="" id="{D4A67D3B-CF15-41C0-AEB5-8D857A8AE8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3138412" cy="3315551"/>
          </a:xfrm>
          <a:custGeom>
            <a:avLst/>
            <a:gdLst>
              <a:gd name="connsiteX0" fmla="*/ 0 w 3138412"/>
              <a:gd name="connsiteY0" fmla="*/ 0 h 3315551"/>
              <a:gd name="connsiteX1" fmla="*/ 2697473 w 3138412"/>
              <a:gd name="connsiteY1" fmla="*/ 0 h 3315551"/>
              <a:gd name="connsiteX2" fmla="*/ 2788573 w 3138412"/>
              <a:gd name="connsiteY2" fmla="*/ 121826 h 3315551"/>
              <a:gd name="connsiteX3" fmla="*/ 3138412 w 3138412"/>
              <a:gd name="connsiteY3" fmla="*/ 1267122 h 3315551"/>
              <a:gd name="connsiteX4" fmla="*/ 1089983 w 3138412"/>
              <a:gd name="connsiteY4" fmla="*/ 3315551 h 3315551"/>
              <a:gd name="connsiteX5" fmla="*/ 113581 w 3138412"/>
              <a:gd name="connsiteY5" fmla="*/ 3068317 h 3315551"/>
              <a:gd name="connsiteX6" fmla="*/ 0 w 3138412"/>
              <a:gd name="connsiteY6" fmla="*/ 2999315 h 3315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8412" h="3315551">
                <a:moveTo>
                  <a:pt x="0" y="0"/>
                </a:moveTo>
                <a:lnTo>
                  <a:pt x="2697473" y="0"/>
                </a:lnTo>
                <a:lnTo>
                  <a:pt x="2788573" y="121826"/>
                </a:lnTo>
                <a:cubicBezTo>
                  <a:pt x="3009443" y="448758"/>
                  <a:pt x="3138412" y="842879"/>
                  <a:pt x="3138412" y="1267122"/>
                </a:cubicBezTo>
                <a:cubicBezTo>
                  <a:pt x="3138412" y="2398438"/>
                  <a:pt x="2221299" y="3315551"/>
                  <a:pt x="1089983" y="3315551"/>
                </a:cubicBezTo>
                <a:cubicBezTo>
                  <a:pt x="736447" y="3315551"/>
                  <a:pt x="403829" y="3225989"/>
                  <a:pt x="113581" y="3068317"/>
                </a:cubicBezTo>
                <a:lnTo>
                  <a:pt x="0" y="2999315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2">
            <a:extLst>
              <a:ext uri="{FF2B5EF4-FFF2-40B4-BE49-F238E27FC236}">
                <a16:creationId xmlns:a16="http://schemas.microsoft.com/office/drawing/2014/main" xmlns="" id="{0F263B71-1141-C443-B52E-6198BA685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10800000" flipH="1">
            <a:off x="222487" y="320231"/>
            <a:ext cx="2296146" cy="2296146"/>
          </a:xfrm>
          <a:prstGeom prst="rect">
            <a:avLst/>
          </a:prstGeom>
          <a:noFill/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xmlns="" id="{4EE44E17-6A21-4DF3-9573-0819D6F000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20441" y="563445"/>
            <a:ext cx="3123224" cy="3123224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7" descr="Feuille De Papier Blanc. Réaliste Vecteur Fond Noir Clip Art ...">
            <a:extLst>
              <a:ext uri="{FF2B5EF4-FFF2-40B4-BE49-F238E27FC236}">
                <a16:creationId xmlns:a16="http://schemas.microsoft.com/office/drawing/2014/main" xmlns="" id="{D9A5BC59-DB3C-F441-A551-748FC5BF1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415234" y="1158239"/>
            <a:ext cx="1933637" cy="1933637"/>
          </a:xfrm>
          <a:prstGeom prst="rect">
            <a:avLst/>
          </a:prstGeom>
          <a:noFill/>
        </p:spPr>
      </p:pic>
      <p:sp>
        <p:nvSpPr>
          <p:cNvPr id="23" name="Freeform 67">
            <a:extLst>
              <a:ext uri="{FF2B5EF4-FFF2-40B4-BE49-F238E27FC236}">
                <a16:creationId xmlns:a16="http://schemas.microsoft.com/office/drawing/2014/main" xmlns="" id="{1DE44A29-0857-4193-8859-8E5D8A3CDA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220733" y="0"/>
            <a:ext cx="3693492" cy="2106382"/>
          </a:xfrm>
          <a:custGeom>
            <a:avLst/>
            <a:gdLst>
              <a:gd name="connsiteX0" fmla="*/ 20343 w 3693492"/>
              <a:gd name="connsiteY0" fmla="*/ 0 h 2106382"/>
              <a:gd name="connsiteX1" fmla="*/ 3673149 w 3693492"/>
              <a:gd name="connsiteY1" fmla="*/ 0 h 2106382"/>
              <a:gd name="connsiteX2" fmla="*/ 3683957 w 3693492"/>
              <a:gd name="connsiteY2" fmla="*/ 70817 h 2106382"/>
              <a:gd name="connsiteX3" fmla="*/ 3693492 w 3693492"/>
              <a:gd name="connsiteY3" fmla="*/ 259636 h 2106382"/>
              <a:gd name="connsiteX4" fmla="*/ 1846746 w 3693492"/>
              <a:gd name="connsiteY4" fmla="*/ 2106382 h 2106382"/>
              <a:gd name="connsiteX5" fmla="*/ 0 w 3693492"/>
              <a:gd name="connsiteY5" fmla="*/ 259636 h 2106382"/>
              <a:gd name="connsiteX6" fmla="*/ 9535 w 3693492"/>
              <a:gd name="connsiteY6" fmla="*/ 70817 h 210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93492" h="2106382">
                <a:moveTo>
                  <a:pt x="20343" y="0"/>
                </a:moveTo>
                <a:lnTo>
                  <a:pt x="3673149" y="0"/>
                </a:lnTo>
                <a:lnTo>
                  <a:pt x="3683957" y="70817"/>
                </a:lnTo>
                <a:cubicBezTo>
                  <a:pt x="3690262" y="132899"/>
                  <a:pt x="3693492" y="195891"/>
                  <a:pt x="3693492" y="259636"/>
                </a:cubicBezTo>
                <a:cubicBezTo>
                  <a:pt x="3693492" y="1279566"/>
                  <a:pt x="2866676" y="2106382"/>
                  <a:pt x="1846746" y="2106382"/>
                </a:cubicBezTo>
                <a:cubicBezTo>
                  <a:pt x="826816" y="2106382"/>
                  <a:pt x="0" y="1279566"/>
                  <a:pt x="0" y="259636"/>
                </a:cubicBezTo>
                <a:cubicBezTo>
                  <a:pt x="0" y="195891"/>
                  <a:pt x="3230" y="132899"/>
                  <a:pt x="9535" y="70817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BDEE1C07-D401-6E40-90A8-A16A6ADD4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21600000" flipH="1">
            <a:off x="8134855" y="136743"/>
            <a:ext cx="1865246" cy="1440902"/>
          </a:xfrm>
          <a:prstGeom prst="rect">
            <a:avLst/>
          </a:prstGeom>
          <a:noFill/>
        </p:spPr>
      </p:pic>
      <p:sp>
        <p:nvSpPr>
          <p:cNvPr id="25" name="Freeform 71">
            <a:extLst>
              <a:ext uri="{FF2B5EF4-FFF2-40B4-BE49-F238E27FC236}">
                <a16:creationId xmlns:a16="http://schemas.microsoft.com/office/drawing/2014/main" xmlns="" id="{B2A37BC1-02C0-4D97-8BEC-5BECAD9A3B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480944" y="2616377"/>
            <a:ext cx="3711057" cy="4251098"/>
          </a:xfrm>
          <a:custGeom>
            <a:avLst/>
            <a:gdLst>
              <a:gd name="connsiteX0" fmla="*/ 2538398 w 3711057"/>
              <a:gd name="connsiteY0" fmla="*/ 0 h 4251098"/>
              <a:gd name="connsiteX1" fmla="*/ 3526457 w 3711057"/>
              <a:gd name="connsiteY1" fmla="*/ 199480 h 4251098"/>
              <a:gd name="connsiteX2" fmla="*/ 3711057 w 3711057"/>
              <a:gd name="connsiteY2" fmla="*/ 288406 h 4251098"/>
              <a:gd name="connsiteX3" fmla="*/ 3711057 w 3711057"/>
              <a:gd name="connsiteY3" fmla="*/ 4251098 h 4251098"/>
              <a:gd name="connsiteX4" fmla="*/ 668754 w 3711057"/>
              <a:gd name="connsiteY4" fmla="*/ 4251098 h 4251098"/>
              <a:gd name="connsiteX5" fmla="*/ 579647 w 3711057"/>
              <a:gd name="connsiteY5" fmla="*/ 4153055 h 4251098"/>
              <a:gd name="connsiteX6" fmla="*/ 0 w 3711057"/>
              <a:gd name="connsiteY6" fmla="*/ 2538398 h 4251098"/>
              <a:gd name="connsiteX7" fmla="*/ 2538398 w 3711057"/>
              <a:gd name="connsiteY7" fmla="*/ 0 h 4251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11057" h="4251098">
                <a:moveTo>
                  <a:pt x="2538398" y="0"/>
                </a:moveTo>
                <a:cubicBezTo>
                  <a:pt x="2888878" y="0"/>
                  <a:pt x="3222768" y="71030"/>
                  <a:pt x="3526457" y="199480"/>
                </a:cubicBezTo>
                <a:lnTo>
                  <a:pt x="3711057" y="288406"/>
                </a:lnTo>
                <a:lnTo>
                  <a:pt x="3711057" y="4251098"/>
                </a:lnTo>
                <a:lnTo>
                  <a:pt x="668754" y="4251098"/>
                </a:lnTo>
                <a:lnTo>
                  <a:pt x="579647" y="4153055"/>
                </a:lnTo>
                <a:cubicBezTo>
                  <a:pt x="217529" y="3714270"/>
                  <a:pt x="0" y="3151738"/>
                  <a:pt x="0" y="2538398"/>
                </a:cubicBezTo>
                <a:cubicBezTo>
                  <a:pt x="0" y="1136479"/>
                  <a:pt x="1136479" y="0"/>
                  <a:pt x="2538398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AE1484F1-C9A8-C440-9DB2-F119E4B6A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9846633" y="4011083"/>
            <a:ext cx="2131693" cy="2646596"/>
          </a:xfrm>
          <a:prstGeom prst="rect">
            <a:avLst/>
          </a:prstGeom>
          <a:noFill/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ACD7C70-A507-A942-8F24-F2C231DE819F}"/>
              </a:ext>
            </a:extLst>
          </p:cNvPr>
          <p:cNvSpPr txBox="1"/>
          <p:nvPr/>
        </p:nvSpPr>
        <p:spPr>
          <a:xfrm>
            <a:off x="5165622" y="3130887"/>
            <a:ext cx="432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400" dirty="0"/>
              <a:t>2</a:t>
            </a:r>
          </a:p>
        </p:txBody>
      </p:sp>
      <p:pic>
        <p:nvPicPr>
          <p:cNvPr id="7" name="Image 8">
            <a:extLst>
              <a:ext uri="{FF2B5EF4-FFF2-40B4-BE49-F238E27FC236}">
                <a16:creationId xmlns:a16="http://schemas.microsoft.com/office/drawing/2014/main" xmlns="" id="{92DBE968-C463-7346-B954-3E5CD4AEFE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478" y="3592552"/>
            <a:ext cx="1543949" cy="160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8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2F9196C-264A-7442-9A84-475DC92263EB}"/>
              </a:ext>
            </a:extLst>
          </p:cNvPr>
          <p:cNvSpPr txBox="1"/>
          <p:nvPr/>
        </p:nvSpPr>
        <p:spPr>
          <a:xfrm>
            <a:off x="1640416" y="207439"/>
            <a:ext cx="8868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Créer des formes de papier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1B6F85C-1805-1040-BDC7-EED0F434DC5B}"/>
              </a:ext>
            </a:extLst>
          </p:cNvPr>
          <p:cNvSpPr txBox="1"/>
          <p:nvPr/>
        </p:nvSpPr>
        <p:spPr>
          <a:xfrm>
            <a:off x="247654" y="1809753"/>
            <a:ext cx="1155096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i="1" u="sng" dirty="0"/>
              <a:t>Consigne</a:t>
            </a:r>
            <a:r>
              <a:rPr lang="fr-FR" sz="2800" dirty="0"/>
              <a:t> : déchire la première feuille de papier en 2  en la pliant bord à bord.</a:t>
            </a:r>
          </a:p>
          <a:p>
            <a:pPr algn="l"/>
            <a:r>
              <a:rPr lang="fr-FR" sz="2800" dirty="0"/>
              <a:t>Puis encore en 2 pour obtenir 4 morceaux.</a:t>
            </a:r>
          </a:p>
          <a:p>
            <a:pPr algn="l"/>
            <a:endParaRPr lang="fr-FR" sz="2800" dirty="0"/>
          </a:p>
          <a:p>
            <a:pPr algn="l"/>
            <a:r>
              <a:rPr lang="fr-FR" sz="2800" dirty="0"/>
              <a:t>Refais la même chose avec la deuxième et la troisième feuille. </a:t>
            </a:r>
          </a:p>
          <a:p>
            <a:pPr algn="l"/>
            <a:endParaRPr lang="fr-FR" sz="2800" dirty="0"/>
          </a:p>
          <a:p>
            <a:pPr algn="l"/>
            <a:r>
              <a:rPr lang="fr-FR" sz="2800" dirty="0"/>
              <a:t>Tu as 2 minutes.</a:t>
            </a:r>
          </a:p>
          <a:p>
            <a:pPr algn="l"/>
            <a:endParaRPr lang="fr-FR" sz="2800" dirty="0"/>
          </a:p>
          <a:p>
            <a:pPr algn="l"/>
            <a:r>
              <a:rPr lang="fr-FR" sz="2800" dirty="0"/>
              <a:t>Tu obtiens 12 morceaux de papier égaux que tu places devant toi.</a:t>
            </a:r>
          </a:p>
        </p:txBody>
      </p:sp>
      <p:pic>
        <p:nvPicPr>
          <p:cNvPr id="7" name="Graphique 6" descr="Yeux">
            <a:extLst>
              <a:ext uri="{FF2B5EF4-FFF2-40B4-BE49-F238E27FC236}">
                <a16:creationId xmlns:a16="http://schemas.microsoft.com/office/drawing/2014/main" xmlns="" id="{D5695B3A-8978-0642-B41E-4BD74973F33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419604" y="5442242"/>
            <a:ext cx="914400" cy="914400"/>
          </a:xfrm>
          <a:prstGeom prst="rect">
            <a:avLst/>
          </a:prstGeom>
        </p:spPr>
      </p:pic>
      <p:pic>
        <p:nvPicPr>
          <p:cNvPr id="9" name="Graphique 5" descr="Oreille">
            <a:extLst>
              <a:ext uri="{FF2B5EF4-FFF2-40B4-BE49-F238E27FC236}">
                <a16:creationId xmlns:a16="http://schemas.microsoft.com/office/drawing/2014/main" xmlns="" id="{327DBA5A-F55C-1A42-AC0B-C20D8FF6D7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75288" y="5442242"/>
            <a:ext cx="923330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82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726</Words>
  <Application>Microsoft Macintosh PowerPoint</Application>
  <PresentationFormat>Personnalisé</PresentationFormat>
  <Paragraphs>154</Paragraphs>
  <Slides>42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3" baseType="lpstr">
      <vt:lpstr>Thème Office</vt:lpstr>
      <vt:lpstr>Sculpture agitée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Sculpture agitée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Une sculpture agitée</dc:title>
  <dc:creator>Cecile PETIT</dc:creator>
  <cp:lastModifiedBy>laurenceloeffel@aol.com LOEFFEL</cp:lastModifiedBy>
  <cp:revision>28</cp:revision>
  <dcterms:created xsi:type="dcterms:W3CDTF">2020-06-18T16:06:45Z</dcterms:created>
  <dcterms:modified xsi:type="dcterms:W3CDTF">2020-07-05T08:35:29Z</dcterms:modified>
</cp:coreProperties>
</file>