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svg" ContentType="image/svg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2" r:id="rId3"/>
    <p:sldId id="261" r:id="rId4"/>
    <p:sldId id="259" r:id="rId5"/>
    <p:sldId id="263" r:id="rId6"/>
    <p:sldId id="264" r:id="rId7"/>
    <p:sldId id="311" r:id="rId8"/>
    <p:sldId id="321" r:id="rId9"/>
    <p:sldId id="322" r:id="rId10"/>
    <p:sldId id="275" r:id="rId11"/>
    <p:sldId id="310" r:id="rId12"/>
    <p:sldId id="312" r:id="rId13"/>
    <p:sldId id="323" r:id="rId14"/>
    <p:sldId id="313" r:id="rId15"/>
    <p:sldId id="297" r:id="rId16"/>
    <p:sldId id="315" r:id="rId17"/>
    <p:sldId id="298" r:id="rId18"/>
    <p:sldId id="317" r:id="rId19"/>
    <p:sldId id="318" r:id="rId20"/>
    <p:sldId id="320" r:id="rId21"/>
    <p:sldId id="328" r:id="rId22"/>
    <p:sldId id="330" r:id="rId23"/>
    <p:sldId id="331" r:id="rId24"/>
    <p:sldId id="332" r:id="rId25"/>
    <p:sldId id="324" r:id="rId26"/>
    <p:sldId id="325" r:id="rId27"/>
    <p:sldId id="329" r:id="rId28"/>
    <p:sldId id="327" r:id="rId29"/>
    <p:sldId id="290" r:id="rId30"/>
    <p:sldId id="333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-128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39B00-3E87-AA48-980C-9A4DA1F5C08F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AF8CB-7C13-BC45-AF39-F0702D2911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78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05845A-393A-A040-A148-A0E05E98E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F2A9B543-262E-B644-8EE6-D38D26E77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984ABD2-6FE6-3E4C-B7BC-5C99998F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82DDAF9-D0FD-8941-BE62-E6EF9831C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40D4BE5-E78A-0C4F-B601-72CECDDC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25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E53BBA7-9A97-614B-AC2E-F73B3FE3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607782FD-9B50-CC4A-890E-FE6D36530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FBB5C74-AA72-D24E-BBDA-6E9253AE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5B3EDD5-A64E-A540-8B6E-FD83D0748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528A420-8A4C-654A-88BA-8ED1A9E5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26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EDA7FF2B-39BD-1149-BA3B-57B265C01D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A13C9E2-D792-1D48-B921-775CDEDE0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807678E-4E21-FF49-8DF2-4B0ED884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EB3F388-CCF7-1142-8C34-76195C39E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02E58D5-EB95-6B43-8A18-A936C7AA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5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259F455-D3D8-6E41-90EA-B1A3B7F22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385047B-93E1-FB46-A490-260F9A5BC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7925FA3-D240-9A4D-8A69-FBC0353F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2856A1C-D3D0-1B48-95BE-8DDAFF28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F7DCB24-75FD-0C40-B34C-D283B982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44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5315D4-DE74-3B4C-9200-9716C2E4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7A7DC4E-BA7D-6A45-B9C9-3455B1F54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28A1C59-D98C-EB4D-B7DD-A66A0204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E9C26A0-19B6-7448-A0E4-4DEA0AA0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B19E494-F642-834A-97E8-95D6AB4C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06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6792671-7AF8-A74D-8501-64B79F6EB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BDF0A4F-C190-7340-B634-DFDBDCB57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3373F5C-6AC0-C443-8FCE-180DB7703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774099F-3E3B-994F-9BC7-54E2C83D2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9454841-83CE-FB4E-BF18-5BE43F169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AF12984-1DA7-844C-AB5E-E5125A8E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98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FF049D-3325-F840-B452-B4ABE05B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6044FF3-ED5A-4B41-99EC-9DB2C2FB7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34F072BC-026D-0042-93B1-7372AFED0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6726B82C-D840-ED4D-8E13-BF5328D7C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7229A74-8837-E045-9D91-F6E010A62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289BAB9E-BADA-8C45-B41B-FA43564E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EDAFDF5F-B029-5B40-8436-32C6EE53A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DB385EA-3032-D14C-9546-4E955262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75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1EFD52-DF15-EC40-B11F-FB7409B63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CCF8B36-BFAC-4F47-AB4D-9C4A9673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8430987-682C-8343-9C7B-19428C11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3FF907C-688E-144E-8702-33F40123E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38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EE3DA8CC-780E-324F-9170-3E4D828A8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8A55CAAE-D6F1-8A40-9DC0-68CCC291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74B3DB6-E163-F444-BF8E-F01566947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313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724489-3467-A344-A85A-5DD56C0AF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6C4343F-8414-2043-9DE7-0C45D177E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B5B5D1F8-97F5-774D-B263-CB833565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797F29C-A2F8-7E40-BF0A-7AA9BB9A4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BBD2550-C05C-C94E-9F0F-ACF6B581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7B77011-48A8-5440-8DCD-A935F5C75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88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9B2143B-6F98-D248-BC34-64F05339E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47322E4D-21AD-464A-8C69-D4AFC0180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A8670D6-A1F3-BC4C-A364-044384602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75BADEB-0BFA-CF45-B0A5-EB932E0EE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E95A1FC-A497-2D42-81E7-D1E02C47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0B0CD7D-6BFE-894B-A6C5-05735427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73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D9B016B7-CD0D-FF44-961E-4AF2E10AD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8C03EC1-E1A8-1E44-9D2C-4FA9BB3FB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0A1FAAE-A3A4-5443-B3AC-96C835270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F2B7842-297C-3D4B-8479-FC196C9A8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EE1DD44-B71C-E64C-B02C-FD084229C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59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svg"/><Relationship Id="rId5" Type="http://schemas.openxmlformats.org/officeDocument/2006/relationships/image" Target="../media/image3.png"/><Relationship Id="rId6" Type="http://schemas.openxmlformats.org/officeDocument/2006/relationships/image" Target="../media/image5.svg"/><Relationship Id="rId7" Type="http://schemas.openxmlformats.org/officeDocument/2006/relationships/image" Target="../media/image4.png"/><Relationship Id="rId8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4" Type="http://schemas.openxmlformats.org/officeDocument/2006/relationships/image" Target="../media/image19.png"/><Relationship Id="rId5" Type="http://schemas.openxmlformats.org/officeDocument/2006/relationships/image" Target="../media/image17.svg"/><Relationship Id="rId6" Type="http://schemas.openxmlformats.org/officeDocument/2006/relationships/image" Target="../media/image24.jpeg"/><Relationship Id="rId7" Type="http://schemas.openxmlformats.org/officeDocument/2006/relationships/image" Target="../media/image22.jpe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4" Type="http://schemas.openxmlformats.org/officeDocument/2006/relationships/image" Target="../media/image24.jpeg"/><Relationship Id="rId5" Type="http://schemas.openxmlformats.org/officeDocument/2006/relationships/image" Target="../media/image22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4" Type="http://schemas.openxmlformats.org/officeDocument/2006/relationships/image" Target="../media/image11.png"/><Relationship Id="rId5" Type="http://schemas.openxmlformats.org/officeDocument/2006/relationships/image" Target="../media/image15.svg"/><Relationship Id="rId6" Type="http://schemas.openxmlformats.org/officeDocument/2006/relationships/image" Target="../media/image19.png"/><Relationship Id="rId7" Type="http://schemas.openxmlformats.org/officeDocument/2006/relationships/image" Target="../media/image17.svg"/><Relationship Id="rId8" Type="http://schemas.openxmlformats.org/officeDocument/2006/relationships/image" Target="../media/image20.png"/><Relationship Id="rId9" Type="http://schemas.openxmlformats.org/officeDocument/2006/relationships/image" Target="../media/image21.svg"/><Relationship Id="rId10" Type="http://schemas.openxmlformats.org/officeDocument/2006/relationships/image" Target="../media/image27.png"/><Relationship Id="rId11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4" Type="http://schemas.openxmlformats.org/officeDocument/2006/relationships/image" Target="../media/image18.png"/><Relationship Id="rId5" Type="http://schemas.openxmlformats.org/officeDocument/2006/relationships/image" Target="../media/image28.svg"/><Relationship Id="rId6" Type="http://schemas.openxmlformats.org/officeDocument/2006/relationships/image" Target="../media/image19.png"/><Relationship Id="rId7" Type="http://schemas.openxmlformats.org/officeDocument/2006/relationships/image" Target="../media/image17.svg"/><Relationship Id="rId8" Type="http://schemas.openxmlformats.org/officeDocument/2006/relationships/image" Target="../media/image20.png"/><Relationship Id="rId9" Type="http://schemas.openxmlformats.org/officeDocument/2006/relationships/image" Target="../media/image21.svg"/><Relationship Id="rId10" Type="http://schemas.openxmlformats.org/officeDocument/2006/relationships/image" Target="../media/image27.png"/><Relationship Id="rId11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4" Type="http://schemas.openxmlformats.org/officeDocument/2006/relationships/image" Target="../media/image18.png"/><Relationship Id="rId5" Type="http://schemas.openxmlformats.org/officeDocument/2006/relationships/image" Target="../media/image28.svg"/><Relationship Id="rId6" Type="http://schemas.openxmlformats.org/officeDocument/2006/relationships/image" Target="../media/image19.png"/><Relationship Id="rId7" Type="http://schemas.openxmlformats.org/officeDocument/2006/relationships/image" Target="../media/image17.svg"/><Relationship Id="rId8" Type="http://schemas.openxmlformats.org/officeDocument/2006/relationships/image" Target="../media/image20.png"/><Relationship Id="rId9" Type="http://schemas.openxmlformats.org/officeDocument/2006/relationships/image" Target="../media/image21.svg"/><Relationship Id="rId10" Type="http://schemas.openxmlformats.org/officeDocument/2006/relationships/image" Target="../media/image27.png"/><Relationship Id="rId11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4" Type="http://schemas.openxmlformats.org/officeDocument/2006/relationships/image" Target="../media/image11.png"/><Relationship Id="rId5" Type="http://schemas.openxmlformats.org/officeDocument/2006/relationships/image" Target="../media/image15.svg"/><Relationship Id="rId6" Type="http://schemas.openxmlformats.org/officeDocument/2006/relationships/image" Target="../media/image19.png"/><Relationship Id="rId7" Type="http://schemas.openxmlformats.org/officeDocument/2006/relationships/image" Target="../media/image17.svg"/><Relationship Id="rId8" Type="http://schemas.openxmlformats.org/officeDocument/2006/relationships/image" Target="../media/image20.png"/><Relationship Id="rId9" Type="http://schemas.openxmlformats.org/officeDocument/2006/relationships/image" Target="../media/image21.svg"/><Relationship Id="rId10" Type="http://schemas.openxmlformats.org/officeDocument/2006/relationships/image" Target="../media/image27.png"/><Relationship Id="rId11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enseignants.lumni.fr/videos/liste?theme=630---Les%20arts&amp;theme=623---Arts%20visuels&amp;fiche-media=00000001536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4" Type="http://schemas.openxmlformats.org/officeDocument/2006/relationships/image" Target="../media/image36.png"/><Relationship Id="rId5" Type="http://schemas.openxmlformats.org/officeDocument/2006/relationships/image" Target="../media/image23.svg"/><Relationship Id="rId6" Type="http://schemas.openxmlformats.org/officeDocument/2006/relationships/image" Target="../media/image14.png"/><Relationship Id="rId7" Type="http://schemas.openxmlformats.org/officeDocument/2006/relationships/image" Target="../media/image21.svg"/><Relationship Id="rId8" Type="http://schemas.openxmlformats.org/officeDocument/2006/relationships/image" Target="../media/image26.png"/><Relationship Id="rId9" Type="http://schemas.openxmlformats.org/officeDocument/2006/relationships/image" Target="../media/image19.svg"/><Relationship Id="rId10" Type="http://schemas.openxmlformats.org/officeDocument/2006/relationships/image" Target="../media/image12.png"/><Relationship Id="rId11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4" Type="http://schemas.openxmlformats.org/officeDocument/2006/relationships/image" Target="../media/image12.png"/><Relationship Id="rId5" Type="http://schemas.openxmlformats.org/officeDocument/2006/relationships/image" Target="../media/image17.svg"/><Relationship Id="rId6" Type="http://schemas.openxmlformats.org/officeDocument/2006/relationships/image" Target="../media/image13.png"/><Relationship Id="rId7" Type="http://schemas.openxmlformats.org/officeDocument/2006/relationships/image" Target="../media/image19.svg"/><Relationship Id="rId8" Type="http://schemas.openxmlformats.org/officeDocument/2006/relationships/image" Target="../media/image14.png"/><Relationship Id="rId9" Type="http://schemas.openxmlformats.org/officeDocument/2006/relationships/image" Target="../media/image21.svg"/><Relationship Id="rId10" Type="http://schemas.openxmlformats.org/officeDocument/2006/relationships/image" Target="../media/image15.png"/><Relationship Id="rId11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svg"/><Relationship Id="rId5" Type="http://schemas.openxmlformats.org/officeDocument/2006/relationships/image" Target="../media/image3.png"/><Relationship Id="rId6" Type="http://schemas.openxmlformats.org/officeDocument/2006/relationships/image" Target="../media/image5.svg"/><Relationship Id="rId7" Type="http://schemas.openxmlformats.org/officeDocument/2006/relationships/image" Target="../media/image4.png"/><Relationship Id="rId8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4" Type="http://schemas.openxmlformats.org/officeDocument/2006/relationships/image" Target="../media/image16.png"/><Relationship Id="rId5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4" Type="http://schemas.openxmlformats.org/officeDocument/2006/relationships/image" Target="../media/image18.png"/><Relationship Id="rId5" Type="http://schemas.openxmlformats.org/officeDocument/2006/relationships/image" Target="../media/image28.svg"/><Relationship Id="rId6" Type="http://schemas.openxmlformats.org/officeDocument/2006/relationships/image" Target="../media/image19.png"/><Relationship Id="rId7" Type="http://schemas.openxmlformats.org/officeDocument/2006/relationships/image" Target="../media/image17.svg"/><Relationship Id="rId8" Type="http://schemas.openxmlformats.org/officeDocument/2006/relationships/image" Target="../media/image20.png"/><Relationship Id="rId9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B8CC7F-3622-46E3-9272-E1956397D2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234905" cy="456278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FE55B4-2EE5-4A4A-AD80-1A14F660F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4906" y="0"/>
            <a:ext cx="795640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267E9C1-58F1-46EE-9BBE-108764BF9E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90723D-5583-0F40-B3F8-38224529F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041" y="4519099"/>
            <a:ext cx="6638626" cy="1053513"/>
          </a:xfrm>
        </p:spPr>
        <p:txBody>
          <a:bodyPr anchor="t">
            <a:noAutofit/>
          </a:bodyPr>
          <a:lstStyle/>
          <a:p>
            <a:r>
              <a:rPr lang="fr-FR" sz="8800" b="1" dirty="0">
                <a:solidFill>
                  <a:srgbClr val="000000"/>
                </a:solidFill>
                <a:latin typeface="Freestyle Script" panose="020F0502020204030204" pitchFamily="34" charset="0"/>
              </a:rPr>
              <a:t>Du trait à la forme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A941AB51-4314-3C4C-8643-5260CFCE7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7988" y="6121742"/>
            <a:ext cx="2479483" cy="336082"/>
          </a:xfrm>
        </p:spPr>
        <p:txBody>
          <a:bodyPr anchor="b">
            <a:noAutofit/>
          </a:bodyPr>
          <a:lstStyle/>
          <a:p>
            <a:pPr algn="l"/>
            <a:r>
              <a:rPr lang="fr-FR">
                <a:solidFill>
                  <a:srgbClr val="000000"/>
                </a:solidFill>
              </a:rPr>
              <a:t>CM1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62B8A8C-A996-46DA-AB61-1A4DD70734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684" y="2"/>
            <a:ext cx="3799103" cy="3822917"/>
          </a:xfrm>
          <a:custGeom>
            <a:avLst/>
            <a:gdLst>
              <a:gd name="connsiteX0" fmla="*/ 370922 w 3799103"/>
              <a:gd name="connsiteY0" fmla="*/ 0 h 3822917"/>
              <a:gd name="connsiteX1" fmla="*/ 2961741 w 3799103"/>
              <a:gd name="connsiteY1" fmla="*/ 0 h 3822917"/>
              <a:gd name="connsiteX2" fmla="*/ 3023310 w 3799103"/>
              <a:gd name="connsiteY2" fmla="*/ 46041 h 3822917"/>
              <a:gd name="connsiteX3" fmla="*/ 3799103 w 3799103"/>
              <a:gd name="connsiteY3" fmla="*/ 1691074 h 3822917"/>
              <a:gd name="connsiteX4" fmla="*/ 1667260 w 3799103"/>
              <a:gd name="connsiteY4" fmla="*/ 3822917 h 3822917"/>
              <a:gd name="connsiteX5" fmla="*/ 22227 w 3799103"/>
              <a:gd name="connsiteY5" fmla="*/ 3047124 h 3822917"/>
              <a:gd name="connsiteX6" fmla="*/ 0 w 3799103"/>
              <a:gd name="connsiteY6" fmla="*/ 3017401 h 3822917"/>
              <a:gd name="connsiteX7" fmla="*/ 0 w 3799103"/>
              <a:gd name="connsiteY7" fmla="*/ 364747 h 3822917"/>
              <a:gd name="connsiteX8" fmla="*/ 22227 w 3799103"/>
              <a:gd name="connsiteY8" fmla="*/ 335024 h 3822917"/>
              <a:gd name="connsiteX9" fmla="*/ 351088 w 3799103"/>
              <a:gd name="connsiteY9" fmla="*/ 13924 h 38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9103" h="3822917">
                <a:moveTo>
                  <a:pt x="370922" y="0"/>
                </a:moveTo>
                <a:lnTo>
                  <a:pt x="2961741" y="0"/>
                </a:lnTo>
                <a:lnTo>
                  <a:pt x="3023310" y="46041"/>
                </a:lnTo>
                <a:cubicBezTo>
                  <a:pt x="3497106" y="437052"/>
                  <a:pt x="3799103" y="1028796"/>
                  <a:pt x="3799103" y="1691074"/>
                </a:cubicBezTo>
                <a:cubicBezTo>
                  <a:pt x="3799103" y="2868458"/>
                  <a:pt x="2844644" y="3822917"/>
                  <a:pt x="1667260" y="3822917"/>
                </a:cubicBezTo>
                <a:cubicBezTo>
                  <a:pt x="1004982" y="3822917"/>
                  <a:pt x="413238" y="3520920"/>
                  <a:pt x="22227" y="3047124"/>
                </a:cubicBezTo>
                <a:lnTo>
                  <a:pt x="0" y="3017401"/>
                </a:lnTo>
                <a:lnTo>
                  <a:pt x="0" y="364747"/>
                </a:lnTo>
                <a:lnTo>
                  <a:pt x="22227" y="335024"/>
                </a:lnTo>
                <a:cubicBezTo>
                  <a:pt x="119980" y="216575"/>
                  <a:pt x="230278" y="108864"/>
                  <a:pt x="351088" y="139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63">
            <a:extLst>
              <a:ext uri="{FF2B5EF4-FFF2-40B4-BE49-F238E27FC236}">
                <a16:creationId xmlns:a16="http://schemas.microsoft.com/office/drawing/2014/main" xmlns="" id="{F429BE5F-6DE0-4144-A557-3BE62DC2D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81589" y="2057400"/>
            <a:ext cx="4310411" cy="4800600"/>
          </a:xfrm>
          <a:custGeom>
            <a:avLst/>
            <a:gdLst>
              <a:gd name="connsiteX0" fmla="*/ 2631284 w 4180773"/>
              <a:gd name="connsiteY0" fmla="*/ 0 h 4656219"/>
              <a:gd name="connsiteX1" fmla="*/ 4102460 w 4180773"/>
              <a:gd name="connsiteY1" fmla="*/ 449382 h 4656219"/>
              <a:gd name="connsiteX2" fmla="*/ 4180773 w 4180773"/>
              <a:gd name="connsiteY2" fmla="*/ 507944 h 4656219"/>
              <a:gd name="connsiteX3" fmla="*/ 4180773 w 4180773"/>
              <a:gd name="connsiteY3" fmla="*/ 4656219 h 4656219"/>
              <a:gd name="connsiteX4" fmla="*/ 951501 w 4180773"/>
              <a:gd name="connsiteY4" fmla="*/ 4656219 h 4656219"/>
              <a:gd name="connsiteX5" fmla="*/ 770685 w 4180773"/>
              <a:gd name="connsiteY5" fmla="*/ 4491883 h 4656219"/>
              <a:gd name="connsiteX6" fmla="*/ 0 w 4180773"/>
              <a:gd name="connsiteY6" fmla="*/ 2631284 h 4656219"/>
              <a:gd name="connsiteX7" fmla="*/ 2631284 w 4180773"/>
              <a:gd name="connsiteY7" fmla="*/ 0 h 465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773" h="4656219">
                <a:moveTo>
                  <a:pt x="2631284" y="0"/>
                </a:moveTo>
                <a:cubicBezTo>
                  <a:pt x="3176241" y="0"/>
                  <a:pt x="3682504" y="165666"/>
                  <a:pt x="4102460" y="449382"/>
                </a:cubicBezTo>
                <a:lnTo>
                  <a:pt x="4180773" y="507944"/>
                </a:lnTo>
                <a:lnTo>
                  <a:pt x="4180773" y="4656219"/>
                </a:lnTo>
                <a:lnTo>
                  <a:pt x="951501" y="4656219"/>
                </a:lnTo>
                <a:lnTo>
                  <a:pt x="770685" y="4491883"/>
                </a:lnTo>
                <a:cubicBezTo>
                  <a:pt x="294517" y="4015714"/>
                  <a:pt x="0" y="3357893"/>
                  <a:pt x="0" y="2631284"/>
                </a:cubicBezTo>
                <a:cubicBezTo>
                  <a:pt x="0" y="1178066"/>
                  <a:pt x="1178066" y="0"/>
                  <a:pt x="2631284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que 5" descr="Chevalet">
            <a:extLst>
              <a:ext uri="{FF2B5EF4-FFF2-40B4-BE49-F238E27FC236}">
                <a16:creationId xmlns:a16="http://schemas.microsoft.com/office/drawing/2014/main" xmlns="" id="{C4CAE045-6C42-6F46-81BC-001ADD52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75825" y="2518214"/>
            <a:ext cx="3623486" cy="401340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CE1EFC02-FB03-4241-83C8-4FBA4CAD65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7624" y="0"/>
            <a:ext cx="3383280" cy="2942512"/>
          </a:xfrm>
          <a:custGeom>
            <a:avLst/>
            <a:gdLst>
              <a:gd name="connsiteX0" fmla="*/ 555657 w 3383280"/>
              <a:gd name="connsiteY0" fmla="*/ 0 h 2942512"/>
              <a:gd name="connsiteX1" fmla="*/ 2827623 w 3383280"/>
              <a:gd name="connsiteY1" fmla="*/ 0 h 2942512"/>
              <a:gd name="connsiteX2" fmla="*/ 2887810 w 3383280"/>
              <a:gd name="connsiteY2" fmla="*/ 54702 h 2942512"/>
              <a:gd name="connsiteX3" fmla="*/ 3383280 w 3383280"/>
              <a:gd name="connsiteY3" fmla="*/ 1250872 h 2942512"/>
              <a:gd name="connsiteX4" fmla="*/ 1691640 w 3383280"/>
              <a:gd name="connsiteY4" fmla="*/ 2942512 h 2942512"/>
              <a:gd name="connsiteX5" fmla="*/ 0 w 3383280"/>
              <a:gd name="connsiteY5" fmla="*/ 1250872 h 2942512"/>
              <a:gd name="connsiteX6" fmla="*/ 495470 w 3383280"/>
              <a:gd name="connsiteY6" fmla="*/ 54702 h 294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3280" h="2942512">
                <a:moveTo>
                  <a:pt x="555657" y="0"/>
                </a:moveTo>
                <a:lnTo>
                  <a:pt x="2827623" y="0"/>
                </a:lnTo>
                <a:lnTo>
                  <a:pt x="2887810" y="54702"/>
                </a:lnTo>
                <a:cubicBezTo>
                  <a:pt x="3193937" y="360829"/>
                  <a:pt x="3383280" y="783739"/>
                  <a:pt x="3383280" y="1250872"/>
                </a:cubicBezTo>
                <a:cubicBezTo>
                  <a:pt x="3383280" y="2185139"/>
                  <a:pt x="2625907" y="2942512"/>
                  <a:pt x="1691640" y="2942512"/>
                </a:cubicBezTo>
                <a:cubicBezTo>
                  <a:pt x="757373" y="2942512"/>
                  <a:pt x="0" y="2185139"/>
                  <a:pt x="0" y="1250872"/>
                </a:cubicBezTo>
                <a:cubicBezTo>
                  <a:pt x="0" y="783739"/>
                  <a:pt x="189344" y="360829"/>
                  <a:pt x="495470" y="54702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que 7" descr="Palette">
            <a:extLst>
              <a:ext uri="{FF2B5EF4-FFF2-40B4-BE49-F238E27FC236}">
                <a16:creationId xmlns:a16="http://schemas.microsoft.com/office/drawing/2014/main" xmlns="" id="{77129448-E23D-AD49-88D4-4497DC573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710442">
            <a:off x="5242725" y="388314"/>
            <a:ext cx="1893076" cy="1893076"/>
          </a:xfrm>
          <a:prstGeom prst="rect">
            <a:avLst/>
          </a:prstGeom>
        </p:spPr>
      </p:pic>
      <p:pic>
        <p:nvPicPr>
          <p:cNvPr id="6" name="Graphique 6" descr="Pinceau">
            <a:extLst>
              <a:ext uri="{FF2B5EF4-FFF2-40B4-BE49-F238E27FC236}">
                <a16:creationId xmlns:a16="http://schemas.microsoft.com/office/drawing/2014/main" xmlns="" id="{00CF22E0-E5EB-4642-90FD-B01CC0BA1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5400000">
            <a:off x="322313" y="226903"/>
            <a:ext cx="2491538" cy="249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77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6418" y="751425"/>
            <a:ext cx="12075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approche ta production de celles qui sont à l’écran et essaie de voir de quel type de gribouillis tu te rapproches.</a:t>
            </a:r>
          </a:p>
        </p:txBody>
      </p:sp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110" y="58304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79809" y="105473"/>
            <a:ext cx="711573" cy="711573"/>
          </a:xfrm>
          <a:prstGeom prst="rect">
            <a:avLst/>
          </a:prstGeom>
        </p:spPr>
      </p:pic>
      <p:pic>
        <p:nvPicPr>
          <p:cNvPr id="2" name="Image 2">
            <a:extLst>
              <a:ext uri="{FF2B5EF4-FFF2-40B4-BE49-F238E27FC236}">
                <a16:creationId xmlns:a16="http://schemas.microsoft.com/office/drawing/2014/main" xmlns="" id="{F16EE6EA-7830-2A46-BA73-AE898DF3B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6" y="1824113"/>
            <a:ext cx="3570527" cy="2557387"/>
          </a:xfrm>
          <a:prstGeom prst="rect">
            <a:avLst/>
          </a:prstGeom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xmlns="" id="{CF648E50-C778-1D40-8E4D-5B0B12C6E7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86" y="1718838"/>
            <a:ext cx="3956473" cy="2741454"/>
          </a:xfrm>
          <a:prstGeom prst="rect">
            <a:avLst/>
          </a:prstGeom>
        </p:spPr>
      </p:pic>
      <p:pic>
        <p:nvPicPr>
          <p:cNvPr id="5" name="Image 6">
            <a:extLst>
              <a:ext uri="{FF2B5EF4-FFF2-40B4-BE49-F238E27FC236}">
                <a16:creationId xmlns:a16="http://schemas.microsoft.com/office/drawing/2014/main" xmlns="" id="{A6EDB4E4-ED3F-A04D-A4F6-66701142D8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1" y="3782442"/>
            <a:ext cx="4090438" cy="29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8">
            <a:extLst>
              <a:ext uri="{FF2B5EF4-FFF2-40B4-BE49-F238E27FC236}">
                <a16:creationId xmlns:a16="http://schemas.microsoft.com/office/drawing/2014/main" xmlns="" id="{1C27A06B-7F46-8E45-B6F2-720FABCBF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0102"/>
              </p:ext>
            </p:extLst>
          </p:nvPr>
        </p:nvGraphicFramePr>
        <p:xfrm>
          <a:off x="105833" y="1280587"/>
          <a:ext cx="11938000" cy="266791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84500">
                  <a:extLst>
                    <a:ext uri="{9D8B030D-6E8A-4147-A177-3AD203B41FA5}">
                      <a16:colId xmlns:a16="http://schemas.microsoft.com/office/drawing/2014/main" xmlns="" val="2375294323"/>
                    </a:ext>
                  </a:extLst>
                </a:gridCol>
                <a:gridCol w="2984500">
                  <a:extLst>
                    <a:ext uri="{9D8B030D-6E8A-4147-A177-3AD203B41FA5}">
                      <a16:colId xmlns:a16="http://schemas.microsoft.com/office/drawing/2014/main" xmlns="" val="1727324465"/>
                    </a:ext>
                  </a:extLst>
                </a:gridCol>
                <a:gridCol w="2984500">
                  <a:extLst>
                    <a:ext uri="{9D8B030D-6E8A-4147-A177-3AD203B41FA5}">
                      <a16:colId xmlns:a16="http://schemas.microsoft.com/office/drawing/2014/main" xmlns="" val="2829618486"/>
                    </a:ext>
                  </a:extLst>
                </a:gridCol>
                <a:gridCol w="2984500">
                  <a:extLst>
                    <a:ext uri="{9D8B030D-6E8A-4147-A177-3AD203B41FA5}">
                      <a16:colId xmlns:a16="http://schemas.microsoft.com/office/drawing/2014/main" xmlns="" val="4262183776"/>
                    </a:ext>
                  </a:extLst>
                </a:gridCol>
              </a:tblGrid>
              <a:tr h="827973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Des espaces différents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Des formes variées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Des gestes uniques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Des tracés singuliers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532088"/>
                  </a:ext>
                </a:extLst>
              </a:tr>
              <a:tr h="459985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petits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en rondeur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lent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fin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9606415"/>
                  </a:ext>
                </a:extLst>
              </a:tr>
              <a:tr h="459985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grands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pointu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régulier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épais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9652436"/>
                  </a:ext>
                </a:extLst>
              </a:tr>
              <a:tr h="459985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minuscules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chaotique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rythmé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léger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266384"/>
                  </a:ext>
                </a:extLst>
              </a:tr>
              <a:tr h="459985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immenses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géométrique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rapide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continu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1867190"/>
                  </a:ext>
                </a:extLst>
              </a:tr>
            </a:tbl>
          </a:graphicData>
        </a:graphic>
      </p:graphicFrame>
      <p:pic>
        <p:nvPicPr>
          <p:cNvPr id="9" name="Graphique 8" descr="Yeux">
            <a:extLst>
              <a:ext uri="{FF2B5EF4-FFF2-40B4-BE49-F238E27FC236}">
                <a16:creationId xmlns:a16="http://schemas.microsoft.com/office/drawing/2014/main" xmlns="" id="{2D9712E7-F514-EA43-9ACA-6E01BD48FA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22853" y="235254"/>
            <a:ext cx="914400" cy="9144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8D095CB3-7E85-F04A-ADB1-AAF9B2D69FE4}"/>
              </a:ext>
            </a:extLst>
          </p:cNvPr>
          <p:cNvSpPr txBox="1"/>
          <p:nvPr/>
        </p:nvSpPr>
        <p:spPr>
          <a:xfrm>
            <a:off x="719667" y="27528"/>
            <a:ext cx="10593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Des gribouillis tous différents …</a:t>
            </a:r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xmlns="" id="{8F40E9D4-9FFF-4645-90D6-3EE504B68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4306819"/>
            <a:ext cx="3227917" cy="2311993"/>
          </a:xfrm>
          <a:prstGeom prst="rect">
            <a:avLst/>
          </a:prstGeom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xmlns="" id="{9C3D3C19-40AF-DC4C-994C-6C9017C1D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62" y="4338568"/>
            <a:ext cx="3250081" cy="2251993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06B34FD1-96C0-254F-B5F4-FF05F068A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45" y="4347390"/>
            <a:ext cx="3108442" cy="225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5021C67-E7E9-BB44-AE29-62A47DFBB13E}"/>
              </a:ext>
            </a:extLst>
          </p:cNvPr>
          <p:cNvSpPr txBox="1"/>
          <p:nvPr/>
        </p:nvSpPr>
        <p:spPr>
          <a:xfrm>
            <a:off x="306917" y="2123014"/>
            <a:ext cx="113029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Faire surgir du gribouillis un portrait</a:t>
            </a:r>
          </a:p>
        </p:txBody>
      </p:sp>
    </p:spTree>
    <p:extLst>
      <p:ext uri="{BB962C8B-B14F-4D97-AF65-F5344CB8AC3E}">
        <p14:creationId xmlns:p14="http://schemas.microsoft.com/office/powerpoint/2010/main" val="105345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6418" y="2307169"/>
            <a:ext cx="8514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observe ton gribouillis en éloignant ta feuille.</a:t>
            </a:r>
          </a:p>
        </p:txBody>
      </p:sp>
      <p:pic>
        <p:nvPicPr>
          <p:cNvPr id="2" name="Graphique 5" descr="Oreille">
            <a:extLst>
              <a:ext uri="{FF2B5EF4-FFF2-40B4-BE49-F238E27FC236}">
                <a16:creationId xmlns:a16="http://schemas.microsoft.com/office/drawing/2014/main" xmlns="" id="{76E10F5E-F744-DE4C-8755-D7ADA722C1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99672" y="58304"/>
            <a:ext cx="830791" cy="830791"/>
          </a:xfrm>
          <a:prstGeom prst="rect">
            <a:avLst/>
          </a:prstGeom>
        </p:spPr>
      </p:pic>
      <p:pic>
        <p:nvPicPr>
          <p:cNvPr id="3" name="Graphique 6" descr="Yeux">
            <a:extLst>
              <a:ext uri="{FF2B5EF4-FFF2-40B4-BE49-F238E27FC236}">
                <a16:creationId xmlns:a16="http://schemas.microsoft.com/office/drawing/2014/main" xmlns="" id="{78393D47-A858-AB48-82C2-7512291C72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08360" y="58304"/>
            <a:ext cx="520751" cy="711573"/>
          </a:xfrm>
          <a:prstGeom prst="rect">
            <a:avLst/>
          </a:prstGeom>
        </p:spPr>
      </p:pic>
      <p:pic>
        <p:nvPicPr>
          <p:cNvPr id="10" name="Graphique 9" descr="Tête avec engrenages">
            <a:extLst>
              <a:ext uri="{FF2B5EF4-FFF2-40B4-BE49-F238E27FC236}">
                <a16:creationId xmlns:a16="http://schemas.microsoft.com/office/drawing/2014/main" xmlns="" id="{586DE2DD-056E-0545-B42A-77DEDD8AF0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26226" y="105473"/>
            <a:ext cx="711573" cy="711573"/>
          </a:xfrm>
          <a:prstGeom prst="rect">
            <a:avLst/>
          </a:prstGeom>
        </p:spPr>
      </p:pic>
      <p:pic>
        <p:nvPicPr>
          <p:cNvPr id="12" name="Graphique 8" descr="Bulle de pensée">
            <a:extLst>
              <a:ext uri="{FF2B5EF4-FFF2-40B4-BE49-F238E27FC236}">
                <a16:creationId xmlns:a16="http://schemas.microsoft.com/office/drawing/2014/main" xmlns="" id="{C194FC52-5DF2-8242-8968-89D4EACF7A0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034914" y="58304"/>
            <a:ext cx="830791" cy="830791"/>
          </a:xfrm>
          <a:prstGeom prst="rect">
            <a:avLst/>
          </a:prstGeom>
        </p:spPr>
      </p:pic>
      <p:pic>
        <p:nvPicPr>
          <p:cNvPr id="14" name="Graphique 15" descr="Langue des signes ">
            <a:extLst>
              <a:ext uri="{FF2B5EF4-FFF2-40B4-BE49-F238E27FC236}">
                <a16:creationId xmlns:a16="http://schemas.microsoft.com/office/drawing/2014/main" xmlns="" id="{4142D764-3849-E547-8FD8-C27162EC0C4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926854" y="58303"/>
            <a:ext cx="830791" cy="83079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18569695-D737-E84E-AD71-B1A1EDAE3B7B}"/>
              </a:ext>
            </a:extLst>
          </p:cNvPr>
          <p:cNvSpPr txBox="1"/>
          <p:nvPr/>
        </p:nvSpPr>
        <p:spPr>
          <a:xfrm>
            <a:off x="2671231" y="3285068"/>
            <a:ext cx="922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Observe ton gribouillis en rapprochant ton regard de très près.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A10701C9-0E06-594A-971E-C4A651E19DC6}"/>
              </a:ext>
            </a:extLst>
          </p:cNvPr>
          <p:cNvSpPr txBox="1"/>
          <p:nvPr/>
        </p:nvSpPr>
        <p:spPr>
          <a:xfrm>
            <a:off x="4495793" y="4326467"/>
            <a:ext cx="6013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Observe ton gribouillis avec un seul œil .</a:t>
            </a:r>
          </a:p>
        </p:txBody>
      </p:sp>
    </p:spTree>
    <p:extLst>
      <p:ext uri="{BB962C8B-B14F-4D97-AF65-F5344CB8AC3E}">
        <p14:creationId xmlns:p14="http://schemas.microsoft.com/office/powerpoint/2010/main" val="422244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73091" y="58304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81779" y="58304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99645" y="105473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08333" y="58304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00273" y="58303"/>
            <a:ext cx="830791" cy="8307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7D957D3-E3A1-014C-8A69-B63F09B53CB2}"/>
              </a:ext>
            </a:extLst>
          </p:cNvPr>
          <p:cNvSpPr txBox="1"/>
          <p:nvPr/>
        </p:nvSpPr>
        <p:spPr>
          <a:xfrm>
            <a:off x="232831" y="2307169"/>
            <a:ext cx="11048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Repasse au feutre noir dans </a:t>
            </a:r>
            <a:r>
              <a:rPr lang="fr-FR" sz="2800"/>
              <a:t>ton gribouillis.</a:t>
            </a:r>
            <a:endParaRPr lang="fr-FR" sz="28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9239EA0-ABB2-F64F-B023-9F85EAA2C0B9}"/>
              </a:ext>
            </a:extLst>
          </p:cNvPr>
          <p:cNvSpPr txBox="1"/>
          <p:nvPr/>
        </p:nvSpPr>
        <p:spPr>
          <a:xfrm>
            <a:off x="554567" y="3210985"/>
            <a:ext cx="1974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Les yeux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FA7AFC9-8954-124A-BE8A-7ACE1674BDC8}"/>
              </a:ext>
            </a:extLst>
          </p:cNvPr>
          <p:cNvSpPr txBox="1"/>
          <p:nvPr/>
        </p:nvSpPr>
        <p:spPr>
          <a:xfrm>
            <a:off x="3098800" y="3194051"/>
            <a:ext cx="1335616" cy="54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Le nez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5BCDCC9-FCA8-2F4C-89C2-506446DB72DE}"/>
              </a:ext>
            </a:extLst>
          </p:cNvPr>
          <p:cNvSpPr txBox="1"/>
          <p:nvPr/>
        </p:nvSpPr>
        <p:spPr>
          <a:xfrm>
            <a:off x="5262031" y="3198285"/>
            <a:ext cx="182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La bouche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608DA7B4-C7B0-6944-A610-DE81244BEC99}"/>
              </a:ext>
            </a:extLst>
          </p:cNvPr>
          <p:cNvSpPr txBox="1"/>
          <p:nvPr/>
        </p:nvSpPr>
        <p:spPr>
          <a:xfrm>
            <a:off x="8007341" y="3149602"/>
            <a:ext cx="182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Les oreilles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7CAA1A84-FD99-8E40-A6F5-EE9BF832809D}"/>
              </a:ext>
            </a:extLst>
          </p:cNvPr>
          <p:cNvSpPr txBox="1"/>
          <p:nvPr/>
        </p:nvSpPr>
        <p:spPr>
          <a:xfrm>
            <a:off x="944036" y="4246033"/>
            <a:ext cx="880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Continue ton tracé pour faire apparaître le reste du visage.</a:t>
            </a:r>
          </a:p>
        </p:txBody>
      </p:sp>
    </p:spTree>
    <p:extLst>
      <p:ext uri="{BB962C8B-B14F-4D97-AF65-F5344CB8AC3E}">
        <p14:creationId xmlns:p14="http://schemas.microsoft.com/office/powerpoint/2010/main" val="405600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45293" y="328466"/>
            <a:ext cx="1368000" cy="136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42339" y="698338"/>
            <a:ext cx="5331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Faisons le point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18AA978-D6EB-ED4D-9C59-A3EB7777B992}"/>
              </a:ext>
            </a:extLst>
          </p:cNvPr>
          <p:cNvSpPr txBox="1"/>
          <p:nvPr/>
        </p:nvSpPr>
        <p:spPr>
          <a:xfrm>
            <a:off x="4070348" y="3405065"/>
            <a:ext cx="81639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Représentation conventionnelle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18AA978-D6EB-ED4D-9C59-A3EB7777B992}"/>
              </a:ext>
            </a:extLst>
          </p:cNvPr>
          <p:cNvSpPr txBox="1"/>
          <p:nvPr/>
        </p:nvSpPr>
        <p:spPr>
          <a:xfrm>
            <a:off x="1052897" y="2439672"/>
            <a:ext cx="247135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Observer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C02048C-9C86-DA43-B952-83DF3994194B}"/>
              </a:ext>
            </a:extLst>
          </p:cNvPr>
          <p:cNvSpPr txBox="1"/>
          <p:nvPr/>
        </p:nvSpPr>
        <p:spPr>
          <a:xfrm>
            <a:off x="1088880" y="4359483"/>
            <a:ext cx="260047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Détourer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A4EE3BE-DDBA-9841-A728-DCE280C89C27}"/>
              </a:ext>
            </a:extLst>
          </p:cNvPr>
          <p:cNvSpPr txBox="1"/>
          <p:nvPr/>
        </p:nvSpPr>
        <p:spPr>
          <a:xfrm>
            <a:off x="1124864" y="3390053"/>
            <a:ext cx="260047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Imaginer 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55DC2A6-2F30-AD4F-AB48-5C93025F26CC}"/>
              </a:ext>
            </a:extLst>
          </p:cNvPr>
          <p:cNvSpPr txBox="1"/>
          <p:nvPr/>
        </p:nvSpPr>
        <p:spPr>
          <a:xfrm>
            <a:off x="4974167" y="4351217"/>
            <a:ext cx="665691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Représentation libre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DDBFF57-69DD-6747-AD18-7014B654440E}"/>
              </a:ext>
            </a:extLst>
          </p:cNvPr>
          <p:cNvSpPr txBox="1"/>
          <p:nvPr/>
        </p:nvSpPr>
        <p:spPr>
          <a:xfrm>
            <a:off x="6306456" y="2454489"/>
            <a:ext cx="330799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 portrait</a:t>
            </a:r>
          </a:p>
        </p:txBody>
      </p:sp>
    </p:spTree>
    <p:extLst>
      <p:ext uri="{BB962C8B-B14F-4D97-AF65-F5344CB8AC3E}">
        <p14:creationId xmlns:p14="http://schemas.microsoft.com/office/powerpoint/2010/main" val="4159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1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73091" y="133675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81779" y="133675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99645" y="180844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08333" y="133675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00273" y="133674"/>
            <a:ext cx="830791" cy="8307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7D957D3-E3A1-014C-8A69-B63F09B53CB2}"/>
              </a:ext>
            </a:extLst>
          </p:cNvPr>
          <p:cNvSpPr txBox="1"/>
          <p:nvPr/>
        </p:nvSpPr>
        <p:spPr>
          <a:xfrm>
            <a:off x="242039" y="1653954"/>
            <a:ext cx="7335064" cy="53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 Si la feuille était tournée dans un autre sens …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E9CE9D5-9DE7-D649-AE92-E2C63A518645}"/>
              </a:ext>
            </a:extLst>
          </p:cNvPr>
          <p:cNvSpPr txBox="1"/>
          <p:nvPr/>
        </p:nvSpPr>
        <p:spPr>
          <a:xfrm>
            <a:off x="870754" y="401979"/>
            <a:ext cx="260349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Et si …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0E6EB4B-89C5-EB4E-B121-B9F6F2E9DC77}"/>
              </a:ext>
            </a:extLst>
          </p:cNvPr>
          <p:cNvSpPr txBox="1"/>
          <p:nvPr/>
        </p:nvSpPr>
        <p:spPr>
          <a:xfrm>
            <a:off x="1675742" y="2354989"/>
            <a:ext cx="867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 Si une autre personne avait observé, qu’aurait-elle vu …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886377-16F8-A941-A2CC-D487FAA07748}"/>
              </a:ext>
            </a:extLst>
          </p:cNvPr>
          <p:cNvSpPr txBox="1"/>
          <p:nvPr/>
        </p:nvSpPr>
        <p:spPr>
          <a:xfrm>
            <a:off x="3021515" y="3171880"/>
            <a:ext cx="5872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 Si tu avais eu plus de temps … ?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D9D5098F-7A9A-BE4F-99BF-42196C0C6037}"/>
              </a:ext>
            </a:extLst>
          </p:cNvPr>
          <p:cNvSpPr txBox="1"/>
          <p:nvPr/>
        </p:nvSpPr>
        <p:spPr>
          <a:xfrm>
            <a:off x="3977869" y="3939806"/>
            <a:ext cx="6988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 Si tu avais pu observer à nouveau  demain … ?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8E83894F-5E0A-4D4B-A88D-FD6974FC7DE5}"/>
              </a:ext>
            </a:extLst>
          </p:cNvPr>
          <p:cNvSpPr txBox="1"/>
          <p:nvPr/>
        </p:nvSpPr>
        <p:spPr>
          <a:xfrm>
            <a:off x="3012270" y="5059467"/>
            <a:ext cx="5328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/>
                </a:solidFill>
              </a:rPr>
              <a:t>Il y a une infinité de possibles …</a:t>
            </a:r>
          </a:p>
        </p:txBody>
      </p:sp>
    </p:spTree>
    <p:extLst>
      <p:ext uri="{BB962C8B-B14F-4D97-AF65-F5344CB8AC3E}">
        <p14:creationId xmlns:p14="http://schemas.microsoft.com/office/powerpoint/2010/main" val="346022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F8FB689-8951-A145-B180-2D74343D0334}"/>
              </a:ext>
            </a:extLst>
          </p:cNvPr>
          <p:cNvSpPr txBox="1"/>
          <p:nvPr/>
        </p:nvSpPr>
        <p:spPr>
          <a:xfrm>
            <a:off x="597959" y="395533"/>
            <a:ext cx="1002241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Les opérations plastiques que tu as mises en œuvre 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1629F82-8BF3-CA4A-ADBD-3C7C02C69ECA}"/>
              </a:ext>
            </a:extLst>
          </p:cNvPr>
          <p:cNvSpPr txBox="1"/>
          <p:nvPr/>
        </p:nvSpPr>
        <p:spPr>
          <a:xfrm>
            <a:off x="359834" y="1704802"/>
            <a:ext cx="1407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Tracer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AB17B04-F04C-2A4E-9BAE-C574BA8C7B55}"/>
              </a:ext>
            </a:extLst>
          </p:cNvPr>
          <p:cNvSpPr txBox="1"/>
          <p:nvPr/>
        </p:nvSpPr>
        <p:spPr>
          <a:xfrm>
            <a:off x="1761065" y="224878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2"/>
                </a:solidFill>
              </a:rPr>
              <a:t>Observer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9348DBB-1B26-4F47-8FDE-F29A791917C0}"/>
              </a:ext>
            </a:extLst>
          </p:cNvPr>
          <p:cNvSpPr txBox="1"/>
          <p:nvPr/>
        </p:nvSpPr>
        <p:spPr>
          <a:xfrm>
            <a:off x="3691465" y="284568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rgbClr val="C00000"/>
                </a:solidFill>
              </a:rPr>
              <a:t>Repérer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A18C44E-8F55-FF41-99D3-5E63C34D08E1}"/>
              </a:ext>
            </a:extLst>
          </p:cNvPr>
          <p:cNvSpPr txBox="1"/>
          <p:nvPr/>
        </p:nvSpPr>
        <p:spPr>
          <a:xfrm>
            <a:off x="5230280" y="3675416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rgbClr val="7030A0"/>
                </a:solidFill>
              </a:rPr>
              <a:t>Identifier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C964E2D-C0DC-174F-9E38-7C6E3F6AFA77}"/>
              </a:ext>
            </a:extLst>
          </p:cNvPr>
          <p:cNvSpPr txBox="1"/>
          <p:nvPr/>
        </p:nvSpPr>
        <p:spPr>
          <a:xfrm>
            <a:off x="7054843" y="4515736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 err="1">
                <a:solidFill>
                  <a:srgbClr val="00B0F0"/>
                </a:solidFill>
              </a:rPr>
              <a:t>Contourer</a:t>
            </a:r>
            <a:endParaRPr lang="fr-FR" sz="2800" dirty="0">
              <a:solidFill>
                <a:srgbClr val="00B0F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B3A0C09E-08BC-4C48-AA3B-7700EFE2EC07}"/>
              </a:ext>
            </a:extLst>
          </p:cNvPr>
          <p:cNvSpPr txBox="1"/>
          <p:nvPr/>
        </p:nvSpPr>
        <p:spPr>
          <a:xfrm>
            <a:off x="1725082" y="5366629"/>
            <a:ext cx="8085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Et toi, comment as-tu fait pour repérer ton portrait  ?</a:t>
            </a:r>
          </a:p>
        </p:txBody>
      </p:sp>
    </p:spTree>
    <p:extLst>
      <p:ext uri="{BB962C8B-B14F-4D97-AF65-F5344CB8AC3E}">
        <p14:creationId xmlns:p14="http://schemas.microsoft.com/office/powerpoint/2010/main" val="298522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5021C67-E7E9-BB44-AE29-62A47DFBB13E}"/>
              </a:ext>
            </a:extLst>
          </p:cNvPr>
          <p:cNvSpPr txBox="1"/>
          <p:nvPr/>
        </p:nvSpPr>
        <p:spPr>
          <a:xfrm>
            <a:off x="306917" y="1096433"/>
            <a:ext cx="1130299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Donner vie au portrait</a:t>
            </a:r>
          </a:p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que tu as fait apparaitre</a:t>
            </a:r>
          </a:p>
        </p:txBody>
      </p:sp>
    </p:spTree>
    <p:extLst>
      <p:ext uri="{BB962C8B-B14F-4D97-AF65-F5344CB8AC3E}">
        <p14:creationId xmlns:p14="http://schemas.microsoft.com/office/powerpoint/2010/main" val="70800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F21DB69-74A9-914A-A197-17D4A0A9258E}"/>
              </a:ext>
            </a:extLst>
          </p:cNvPr>
          <p:cNvSpPr txBox="1"/>
          <p:nvPr/>
        </p:nvSpPr>
        <p:spPr>
          <a:xfrm>
            <a:off x="247655" y="1481670"/>
            <a:ext cx="11192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tu dois utiliser les 3 couleurs : bleu, rouge, noir pour remplir les espaces </a:t>
            </a:r>
            <a:r>
              <a:rPr lang="fr-FR" sz="2800" dirty="0" err="1"/>
              <a:t>contourés</a:t>
            </a:r>
            <a:r>
              <a:rPr lang="fr-FR" sz="2800" dirty="0"/>
              <a:t>.</a:t>
            </a:r>
          </a:p>
          <a:p>
            <a:pPr algn="l"/>
            <a:r>
              <a:rPr lang="fr-FR" sz="2800" dirty="0"/>
              <a:t>Certains espaces doivent rester blancs.</a:t>
            </a:r>
          </a:p>
        </p:txBody>
      </p:sp>
      <p:pic>
        <p:nvPicPr>
          <p:cNvPr id="2" name="Graphique 5" descr="Oreille">
            <a:extLst>
              <a:ext uri="{FF2B5EF4-FFF2-40B4-BE49-F238E27FC236}">
                <a16:creationId xmlns:a16="http://schemas.microsoft.com/office/drawing/2014/main" xmlns="" id="{B9A9F733-81AA-1847-98E4-66C486E51C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45674" y="58304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094627F2-6E30-C843-B949-C11097FDC8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72758" y="58304"/>
            <a:ext cx="555271" cy="758742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E2AF8EF9-BC11-3843-82CC-071CB59588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25144" y="105473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C5B7735-41EA-EE4E-83A2-82A5ACC8804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833832" y="58304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18F5347B-8439-CE47-8A4C-5CB067115F2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725772" y="58303"/>
            <a:ext cx="830791" cy="83079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9EE3BE2-447B-7044-AD08-576CE3ABB6C8}"/>
              </a:ext>
            </a:extLst>
          </p:cNvPr>
          <p:cNvSpPr txBox="1"/>
          <p:nvPr/>
        </p:nvSpPr>
        <p:spPr>
          <a:xfrm>
            <a:off x="359838" y="324433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dirty="0"/>
              <a:t>Tu peux colorier ou hachurer.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D2D349A-E14C-0644-B2D6-41BFADDD1038}"/>
              </a:ext>
            </a:extLst>
          </p:cNvPr>
          <p:cNvSpPr txBox="1"/>
          <p:nvPr/>
        </p:nvSpPr>
        <p:spPr>
          <a:xfrm>
            <a:off x="370422" y="3973666"/>
            <a:ext cx="11377080" cy="97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dirty="0"/>
              <a:t>Attention deux espaces qui se touchent ne peuvent être coloriés ou hachurés avec la même couleur.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0B5EE71-E7E9-9B4D-8941-1E08A5DD8BDC}"/>
              </a:ext>
            </a:extLst>
          </p:cNvPr>
          <p:cNvSpPr txBox="1"/>
          <p:nvPr/>
        </p:nvSpPr>
        <p:spPr>
          <a:xfrm>
            <a:off x="4296832" y="5413913"/>
            <a:ext cx="3704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/>
              <a:t>Je te laisse 4 minutes</a:t>
            </a:r>
          </a:p>
        </p:txBody>
      </p:sp>
    </p:spTree>
    <p:extLst>
      <p:ext uri="{BB962C8B-B14F-4D97-AF65-F5344CB8AC3E}">
        <p14:creationId xmlns:p14="http://schemas.microsoft.com/office/powerpoint/2010/main" val="13052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F19CFE6-7621-4FFB-A4F3-53DFD3860D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550111" cy="415353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4DD1A1-652B-4ECB-A8DE-07087A834E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50491" y="0"/>
            <a:ext cx="864150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271F3E-C693-4F5F-9E5F-B543945DD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17D0AC4-949E-FA47-857C-C4DEC1F44181}"/>
              </a:ext>
            </a:extLst>
          </p:cNvPr>
          <p:cNvSpPr txBox="1"/>
          <p:nvPr/>
        </p:nvSpPr>
        <p:spPr>
          <a:xfrm>
            <a:off x="804322" y="5063603"/>
            <a:ext cx="3550111" cy="651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Le  matériel</a:t>
            </a:r>
          </a:p>
        </p:txBody>
      </p:sp>
      <p:sp>
        <p:nvSpPr>
          <p:cNvPr id="19" name="Freeform 75">
            <a:extLst>
              <a:ext uri="{FF2B5EF4-FFF2-40B4-BE49-F238E27FC236}">
                <a16:creationId xmlns:a16="http://schemas.microsoft.com/office/drawing/2014/main" xmlns="" id="{D4A67D3B-CF15-41C0-AEB5-8D857A8AE8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3138412" cy="3315551"/>
          </a:xfrm>
          <a:custGeom>
            <a:avLst/>
            <a:gdLst>
              <a:gd name="connsiteX0" fmla="*/ 0 w 3138412"/>
              <a:gd name="connsiteY0" fmla="*/ 0 h 3315551"/>
              <a:gd name="connsiteX1" fmla="*/ 2697473 w 3138412"/>
              <a:gd name="connsiteY1" fmla="*/ 0 h 3315551"/>
              <a:gd name="connsiteX2" fmla="*/ 2788573 w 3138412"/>
              <a:gd name="connsiteY2" fmla="*/ 121826 h 3315551"/>
              <a:gd name="connsiteX3" fmla="*/ 3138412 w 3138412"/>
              <a:gd name="connsiteY3" fmla="*/ 1267122 h 3315551"/>
              <a:gd name="connsiteX4" fmla="*/ 1089983 w 3138412"/>
              <a:gd name="connsiteY4" fmla="*/ 3315551 h 3315551"/>
              <a:gd name="connsiteX5" fmla="*/ 113581 w 3138412"/>
              <a:gd name="connsiteY5" fmla="*/ 3068317 h 3315551"/>
              <a:gd name="connsiteX6" fmla="*/ 0 w 3138412"/>
              <a:gd name="connsiteY6" fmla="*/ 2999315 h 331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8412" h="3315551">
                <a:moveTo>
                  <a:pt x="0" y="0"/>
                </a:moveTo>
                <a:lnTo>
                  <a:pt x="2697473" y="0"/>
                </a:lnTo>
                <a:lnTo>
                  <a:pt x="2788573" y="121826"/>
                </a:lnTo>
                <a:cubicBezTo>
                  <a:pt x="3009443" y="448758"/>
                  <a:pt x="3138412" y="842879"/>
                  <a:pt x="3138412" y="1267122"/>
                </a:cubicBezTo>
                <a:cubicBezTo>
                  <a:pt x="3138412" y="2398438"/>
                  <a:pt x="2221299" y="3315551"/>
                  <a:pt x="1089983" y="3315551"/>
                </a:cubicBezTo>
                <a:cubicBezTo>
                  <a:pt x="736447" y="3315551"/>
                  <a:pt x="403829" y="3225989"/>
                  <a:pt x="113581" y="3068317"/>
                </a:cubicBezTo>
                <a:lnTo>
                  <a:pt x="0" y="2999315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2">
            <a:extLst>
              <a:ext uri="{FF2B5EF4-FFF2-40B4-BE49-F238E27FC236}">
                <a16:creationId xmlns:a16="http://schemas.microsoft.com/office/drawing/2014/main" xmlns="" id="{0F263B71-1141-C443-B52E-6198BA68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0800000" flipH="1">
            <a:off x="254001" y="222012"/>
            <a:ext cx="1642947" cy="1642947"/>
          </a:xfrm>
          <a:prstGeom prst="rect">
            <a:avLst/>
          </a:prstGeom>
          <a:noFill/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EE44E17-6A21-4DF3-9573-0819D6F00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20441" y="563445"/>
            <a:ext cx="3123224" cy="3123224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" descr="Feuille De Papier Blanc. Réaliste Vecteur Fond Noir Clip Art ...">
            <a:extLst>
              <a:ext uri="{FF2B5EF4-FFF2-40B4-BE49-F238E27FC236}">
                <a16:creationId xmlns:a16="http://schemas.microsoft.com/office/drawing/2014/main" xmlns="" id="{D9A5BC59-DB3C-F441-A551-748FC5BF1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34956" y="1033422"/>
            <a:ext cx="1933637" cy="1933637"/>
          </a:xfrm>
          <a:prstGeom prst="rect">
            <a:avLst/>
          </a:prstGeom>
          <a:noFill/>
        </p:spPr>
      </p:pic>
      <p:sp>
        <p:nvSpPr>
          <p:cNvPr id="23" name="Freeform 67">
            <a:extLst>
              <a:ext uri="{FF2B5EF4-FFF2-40B4-BE49-F238E27FC236}">
                <a16:creationId xmlns:a16="http://schemas.microsoft.com/office/drawing/2014/main" xmlns="" id="{1DE44A29-0857-4193-8859-8E5D8A3CD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20733" y="0"/>
            <a:ext cx="3693492" cy="2106382"/>
          </a:xfrm>
          <a:custGeom>
            <a:avLst/>
            <a:gdLst>
              <a:gd name="connsiteX0" fmla="*/ 20343 w 3693492"/>
              <a:gd name="connsiteY0" fmla="*/ 0 h 2106382"/>
              <a:gd name="connsiteX1" fmla="*/ 3673149 w 3693492"/>
              <a:gd name="connsiteY1" fmla="*/ 0 h 2106382"/>
              <a:gd name="connsiteX2" fmla="*/ 3683957 w 3693492"/>
              <a:gd name="connsiteY2" fmla="*/ 70817 h 2106382"/>
              <a:gd name="connsiteX3" fmla="*/ 3693492 w 3693492"/>
              <a:gd name="connsiteY3" fmla="*/ 259636 h 2106382"/>
              <a:gd name="connsiteX4" fmla="*/ 1846746 w 3693492"/>
              <a:gd name="connsiteY4" fmla="*/ 2106382 h 2106382"/>
              <a:gd name="connsiteX5" fmla="*/ 0 w 3693492"/>
              <a:gd name="connsiteY5" fmla="*/ 259636 h 2106382"/>
              <a:gd name="connsiteX6" fmla="*/ 9535 w 3693492"/>
              <a:gd name="connsiteY6" fmla="*/ 70817 h 210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3492" h="2106382">
                <a:moveTo>
                  <a:pt x="20343" y="0"/>
                </a:moveTo>
                <a:lnTo>
                  <a:pt x="3673149" y="0"/>
                </a:lnTo>
                <a:lnTo>
                  <a:pt x="3683957" y="70817"/>
                </a:lnTo>
                <a:cubicBezTo>
                  <a:pt x="3690262" y="132899"/>
                  <a:pt x="3693492" y="195891"/>
                  <a:pt x="3693492" y="259636"/>
                </a:cubicBezTo>
                <a:cubicBezTo>
                  <a:pt x="3693492" y="1279566"/>
                  <a:pt x="2866676" y="2106382"/>
                  <a:pt x="1846746" y="2106382"/>
                </a:cubicBezTo>
                <a:cubicBezTo>
                  <a:pt x="826816" y="2106382"/>
                  <a:pt x="0" y="1279566"/>
                  <a:pt x="0" y="259636"/>
                </a:cubicBezTo>
                <a:cubicBezTo>
                  <a:pt x="0" y="195891"/>
                  <a:pt x="3230" y="132899"/>
                  <a:pt x="9535" y="7081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71">
            <a:extLst>
              <a:ext uri="{FF2B5EF4-FFF2-40B4-BE49-F238E27FC236}">
                <a16:creationId xmlns:a16="http://schemas.microsoft.com/office/drawing/2014/main" xmlns="" id="{B2A37BC1-02C0-4D97-8BEC-5BECAD9A3B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80944" y="2616377"/>
            <a:ext cx="3711057" cy="4251098"/>
          </a:xfrm>
          <a:custGeom>
            <a:avLst/>
            <a:gdLst>
              <a:gd name="connsiteX0" fmla="*/ 2538398 w 3711057"/>
              <a:gd name="connsiteY0" fmla="*/ 0 h 4251098"/>
              <a:gd name="connsiteX1" fmla="*/ 3526457 w 3711057"/>
              <a:gd name="connsiteY1" fmla="*/ 199480 h 4251098"/>
              <a:gd name="connsiteX2" fmla="*/ 3711057 w 3711057"/>
              <a:gd name="connsiteY2" fmla="*/ 288406 h 4251098"/>
              <a:gd name="connsiteX3" fmla="*/ 3711057 w 3711057"/>
              <a:gd name="connsiteY3" fmla="*/ 4251098 h 4251098"/>
              <a:gd name="connsiteX4" fmla="*/ 668754 w 3711057"/>
              <a:gd name="connsiteY4" fmla="*/ 4251098 h 4251098"/>
              <a:gd name="connsiteX5" fmla="*/ 579647 w 3711057"/>
              <a:gd name="connsiteY5" fmla="*/ 4153055 h 4251098"/>
              <a:gd name="connsiteX6" fmla="*/ 0 w 3711057"/>
              <a:gd name="connsiteY6" fmla="*/ 2538398 h 4251098"/>
              <a:gd name="connsiteX7" fmla="*/ 2538398 w 3711057"/>
              <a:gd name="connsiteY7" fmla="*/ 0 h 425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11057" h="4251098">
                <a:moveTo>
                  <a:pt x="2538398" y="0"/>
                </a:moveTo>
                <a:cubicBezTo>
                  <a:pt x="2888878" y="0"/>
                  <a:pt x="3222768" y="71030"/>
                  <a:pt x="3526457" y="199480"/>
                </a:cubicBezTo>
                <a:lnTo>
                  <a:pt x="3711057" y="288406"/>
                </a:lnTo>
                <a:lnTo>
                  <a:pt x="3711057" y="4251098"/>
                </a:lnTo>
                <a:lnTo>
                  <a:pt x="668754" y="4251098"/>
                </a:lnTo>
                <a:lnTo>
                  <a:pt x="579647" y="4153055"/>
                </a:lnTo>
                <a:cubicBezTo>
                  <a:pt x="217529" y="3714270"/>
                  <a:pt x="0" y="3151738"/>
                  <a:pt x="0" y="2538398"/>
                </a:cubicBezTo>
                <a:cubicBezTo>
                  <a:pt x="0" y="1136479"/>
                  <a:pt x="1136479" y="0"/>
                  <a:pt x="253839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ACD7C70-A507-A942-8F24-F2C231DE819F}"/>
              </a:ext>
            </a:extLst>
          </p:cNvPr>
          <p:cNvSpPr txBox="1"/>
          <p:nvPr/>
        </p:nvSpPr>
        <p:spPr>
          <a:xfrm>
            <a:off x="5165622" y="3130887"/>
            <a:ext cx="43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/>
              <a:t>1</a:t>
            </a: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xmlns="" id="{04F61E21-DBF9-DE43-8DAD-1C56CA7E0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3645007"/>
            <a:ext cx="2677201" cy="276857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D7D9806-CC37-384D-81A3-8B38ACBEA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53" y="1342368"/>
            <a:ext cx="957375" cy="105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B676400-EF85-8046-B7D5-5E2C4AB42DBE}"/>
              </a:ext>
            </a:extLst>
          </p:cNvPr>
          <p:cNvSpPr txBox="1"/>
          <p:nvPr/>
        </p:nvSpPr>
        <p:spPr>
          <a:xfrm>
            <a:off x="9402971" y="3111498"/>
            <a:ext cx="286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/>
              <a:t>3 : </a:t>
            </a:r>
            <a:r>
              <a:rPr lang="fr-FR" sz="2400" dirty="0">
                <a:solidFill>
                  <a:srgbClr val="C00000"/>
                </a:solidFill>
              </a:rPr>
              <a:t>Rouge</a:t>
            </a:r>
            <a:r>
              <a:rPr lang="fr-FR" sz="2400" dirty="0"/>
              <a:t> </a:t>
            </a:r>
            <a:r>
              <a:rPr lang="fr-FR" sz="2400" dirty="0">
                <a:solidFill>
                  <a:schemeClr val="accent1"/>
                </a:solidFill>
              </a:rPr>
              <a:t>bleu</a:t>
            </a:r>
            <a:r>
              <a:rPr lang="fr-FR" sz="2400" dirty="0"/>
              <a:t> noir</a:t>
            </a:r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xmlns="" id="{597E8C09-0700-FC4A-81C9-1E50714A00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83" y="136587"/>
            <a:ext cx="1111522" cy="15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18AA978-D6EB-ED4D-9C59-A3EB7777B992}"/>
              </a:ext>
            </a:extLst>
          </p:cNvPr>
          <p:cNvSpPr txBox="1"/>
          <p:nvPr/>
        </p:nvSpPr>
        <p:spPr>
          <a:xfrm>
            <a:off x="523868" y="2482849"/>
            <a:ext cx="1084791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Quelques exemples de portraits réalisés par d’autres enfants …</a:t>
            </a:r>
          </a:p>
        </p:txBody>
      </p:sp>
      <p:pic>
        <p:nvPicPr>
          <p:cNvPr id="4" name="Graphique 6" descr="Yeux">
            <a:extLst>
              <a:ext uri="{FF2B5EF4-FFF2-40B4-BE49-F238E27FC236}">
                <a16:creationId xmlns:a16="http://schemas.microsoft.com/office/drawing/2014/main" xmlns="" id="{85707CDA-B0EB-AD4E-9334-6374ABBA47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21988" y="-47159"/>
            <a:ext cx="899595" cy="79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03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CD7FE7-1237-41A0-B6C8-B0EFC310C4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B4E13AA-9A9A-446A-B0A3-443BA34BB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FFA6810-6C3D-4754-B472-DF60413D61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66AE6743-377F-445F-BEA9-C06205F9A2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42B6CCC-3F91-450D-B6D9-A69AD95AD8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D0DFE833-928D-4F3D-869D-96E2ECBFBA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528743D-D268-453F-A979-856B01EDE3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57F62887-64F5-497E-9834-DCB752290C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D5B1BFBC-C81A-4FD9-8F0C-E86F49528F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C62434D-2094-4FE0-9DE1-66F7D01E0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767291C-F63A-465E-A2D1-04BA96121F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298E583-ADFC-4231-A720-8DA4007056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5665F974-5ECD-4302-9DD8-08014E362C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6368064C-BF0F-46B1-9621-3188FCA066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E72C4C30-298C-4739-9092-46F6A1B8FC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BCB8B4F-F675-4134-B6FC-FE54CFAB19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6BBBA07-FBD1-4D0D-9EB9-F7608965F4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9951829-5EEF-47EE-8545-8D3A5E54B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A9ED10F2-CC2D-4FC7-881A-E96C0ED5C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1C62961C-06BA-45D9-B417-1C944EC79C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1DF2C56B-9B90-4CC1-A932-191196ECD9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2">
            <a:extLst>
              <a:ext uri="{FF2B5EF4-FFF2-40B4-BE49-F238E27FC236}">
                <a16:creationId xmlns:a16="http://schemas.microsoft.com/office/drawing/2014/main" xmlns="" id="{24FE6BA8-6214-2B49-8978-CDBB3531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506"/>
          <a:stretch/>
        </p:blipFill>
        <p:spPr>
          <a:xfrm>
            <a:off x="746190" y="-2704"/>
            <a:ext cx="10721907" cy="615812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C34AA602-4B49-4D15-8863-224D616449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588842" y="164579"/>
            <a:ext cx="304800" cy="429768"/>
            <a:chOff x="215328" y="-46937"/>
            <a:chExt cx="304800" cy="277384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1CD88F4A-289F-494D-A4CD-EB62E9964D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65FFD160-7805-4E0F-8446-1AEF0EAC39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9380878C-0C82-41C3-92B9-EAEEF239FE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6501211B-61E0-419D-BC8B-62C16B8960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5309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995E8B-DB3C-4E23-9186-1613402BF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F21E7C5-2080-4549-97AA-9A66882577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8454601-8C5B-41C4-8012-BF42AE4E1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DC402C5-77D9-4E58-85B2-94FDC43054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D68ED91-A5B1-47B2-93BF-9A7136A89B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BE7D0AA1-7663-4AEB-906F-8C19834874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D0B5082-766B-4B9B-95AE-8345369B68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C6EA71F2-5221-4164-8741-7AFF97E221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53567A6-853B-47EF-8846-22A1C04687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7957B04-C024-4B5F-B7C3-20FAE3F1D3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6FBFCE4-B693-49EB-9CE1-4420332195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FFC4225-9683-4D55-8686-FCDDB8BCBF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23CC42CD-CAE0-4CF0-B118-067FD44AE1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C53ED46F-B155-4F61-89A2-9811AA0F3B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083B7973-20C3-4DB8-B3E0-064793F7A9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DF30D744-3746-48BB-92A0-20B891DE86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2">
            <a:extLst>
              <a:ext uri="{FF2B5EF4-FFF2-40B4-BE49-F238E27FC236}">
                <a16:creationId xmlns:a16="http://schemas.microsoft.com/office/drawing/2014/main" xmlns="" id="{980DB680-6FB0-E94A-B8C2-39058D0C3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124"/>
          <a:stretch/>
        </p:blipFill>
        <p:spPr>
          <a:xfrm>
            <a:off x="746190" y="491900"/>
            <a:ext cx="10721907" cy="566351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993EE7D-6C2F-43A3-9C60-0C79DB9E52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588843" y="626533"/>
            <a:ext cx="304800" cy="429768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4F4095D5-6DE8-4CF4-8418-1C6822E164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33CD50F6-3A5C-4547-BD23-ACBD8E3913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6912E168-78F1-4E05-A8A5-65F2BAF596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7315E977-7B29-4DD8-9B9E-C63D97DF30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2397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CD7FE7-1237-41A0-B6C8-B0EFC310C4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B4E13AA-9A9A-446A-B0A3-443BA34BB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FFA6810-6C3D-4754-B472-DF60413D61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66AE6743-377F-445F-BEA9-C06205F9A2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42B6CCC-3F91-450D-B6D9-A69AD95AD8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D0DFE833-928D-4F3D-869D-96E2ECBFBA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528743D-D268-453F-A979-856B01EDE3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57F62887-64F5-497E-9834-DCB752290C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D5B1BFBC-C81A-4FD9-8F0C-E86F49528F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C62434D-2094-4FE0-9DE1-66F7D01E0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767291C-F63A-465E-A2D1-04BA96121F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298E583-ADFC-4231-A720-8DA4007056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5665F974-5ECD-4302-9DD8-08014E362C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6368064C-BF0F-46B1-9621-3188FCA066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E72C4C30-298C-4739-9092-46F6A1B8FC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BCB8B4F-F675-4134-B6FC-FE54CFAB19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6BBBA07-FBD1-4D0D-9EB9-F7608965F4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9951829-5EEF-47EE-8545-8D3A5E54B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A9ED10F2-CC2D-4FC7-881A-E96C0ED5C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1C62961C-06BA-45D9-B417-1C944EC79C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1DF2C56B-9B90-4CC1-A932-191196ECD9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2">
            <a:extLst>
              <a:ext uri="{FF2B5EF4-FFF2-40B4-BE49-F238E27FC236}">
                <a16:creationId xmlns:a16="http://schemas.microsoft.com/office/drawing/2014/main" xmlns="" id="{10C16458-CA8B-304A-B384-E2837E9A9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052"/>
          <a:stretch/>
        </p:blipFill>
        <p:spPr>
          <a:xfrm>
            <a:off x="746191" y="-2704"/>
            <a:ext cx="10230940" cy="587613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C34AA602-4B49-4D15-8863-224D616449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588842" y="164579"/>
            <a:ext cx="304800" cy="429768"/>
            <a:chOff x="215328" y="-46937"/>
            <a:chExt cx="304800" cy="277384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1CD88F4A-289F-494D-A4CD-EB62E9964D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65FFD160-7805-4E0F-8446-1AEF0EAC39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9380878C-0C82-41C3-92B9-EAEEF239FE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6501211B-61E0-419D-BC8B-62C16B8960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5985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4995E8B-DB3C-4E23-9186-1613402BF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F21E7C5-2080-4549-97AA-9A66882577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8454601-8C5B-41C4-8012-BF42AE4E1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DC402C5-77D9-4E58-85B2-94FDC43054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D68ED91-A5B1-47B2-93BF-9A7136A89B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BE7D0AA1-7663-4AEB-906F-8C19834874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D0B5082-766B-4B9B-95AE-8345369B68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C6EA71F2-5221-4164-8741-7AFF97E221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53567A6-853B-47EF-8846-22A1C04687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7957B04-C024-4B5F-B7C3-20FAE3F1D3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6FBFCE4-B693-49EB-9CE1-4420332195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FFC4225-9683-4D55-8686-FCDDB8BCBF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23CC42CD-CAE0-4CF0-B118-067FD44AE1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C53ED46F-B155-4F61-89A2-9811AA0F3B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083B7973-20C3-4DB8-B3E0-064793F7A9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DF30D744-3746-48BB-92A0-20B891DE86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2">
            <a:extLst>
              <a:ext uri="{FF2B5EF4-FFF2-40B4-BE49-F238E27FC236}">
                <a16:creationId xmlns:a16="http://schemas.microsoft.com/office/drawing/2014/main" xmlns="" id="{B2429CE5-536A-804F-AF1D-D6F9DF7AC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642"/>
          <a:stretch/>
        </p:blipFill>
        <p:spPr>
          <a:xfrm>
            <a:off x="746190" y="491900"/>
            <a:ext cx="10721907" cy="566351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993EE7D-6C2F-43A3-9C60-0C79DB9E52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588843" y="626533"/>
            <a:ext cx="304800" cy="429768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4F4095D5-6DE8-4CF4-8418-1C6822E164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33CD50F6-3A5C-4547-BD23-ACBD8E3913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6912E168-78F1-4E05-A8A5-65F2BAF596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7315E977-7B29-4DD8-9B9E-C63D97DF30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4887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xmlns="" id="{EF29633B-C61E-A04C-B579-A7F2679A3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17" y="252292"/>
            <a:ext cx="3484136" cy="433194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23CA1C1-7A5B-C444-8826-0A8D54A2B7ED}"/>
              </a:ext>
            </a:extLst>
          </p:cNvPr>
          <p:cNvSpPr txBox="1"/>
          <p:nvPr/>
        </p:nvSpPr>
        <p:spPr>
          <a:xfrm>
            <a:off x="2455339" y="328088"/>
            <a:ext cx="2550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rgbClr val="C00000"/>
                </a:solidFill>
              </a:rPr>
              <a:t>Jean Dubuffet (1901 – 1985)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A8D5454-1D89-0D4D-A8E3-B3FDC4FFE869}"/>
              </a:ext>
            </a:extLst>
          </p:cNvPr>
          <p:cNvSpPr txBox="1"/>
          <p:nvPr/>
        </p:nvSpPr>
        <p:spPr>
          <a:xfrm>
            <a:off x="169334" y="1718736"/>
            <a:ext cx="6529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Peintre et sculpteur français du 20</a:t>
            </a:r>
            <a:r>
              <a:rPr lang="fr-FR" sz="2800" baseline="30000" dirty="0"/>
              <a:t>ème</a:t>
            </a:r>
            <a:r>
              <a:rPr lang="fr-FR" sz="2800" dirty="0"/>
              <a:t> siècle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081751D-8605-F849-930B-091A21FEC8C1}"/>
              </a:ext>
            </a:extLst>
          </p:cNvPr>
          <p:cNvSpPr txBox="1"/>
          <p:nvPr/>
        </p:nvSpPr>
        <p:spPr>
          <a:xfrm>
            <a:off x="797984" y="3056467"/>
            <a:ext cx="477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Plusieurs périodes de création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17CA8DB9-E7B7-4349-9F9E-929D6AA7A302}"/>
              </a:ext>
            </a:extLst>
          </p:cNvPr>
          <p:cNvSpPr txBox="1"/>
          <p:nvPr/>
        </p:nvSpPr>
        <p:spPr>
          <a:xfrm>
            <a:off x="2156883" y="3642783"/>
            <a:ext cx="2150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L’ </a:t>
            </a:r>
            <a:r>
              <a:rPr lang="fr-FR" sz="2800" dirty="0" err="1"/>
              <a:t>Hourloupe</a:t>
            </a:r>
            <a:endParaRPr lang="fr-FR" sz="28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CA4EE01-A6E0-9644-8E5D-06F1A9E566BC}"/>
              </a:ext>
            </a:extLst>
          </p:cNvPr>
          <p:cNvSpPr txBox="1"/>
          <p:nvPr/>
        </p:nvSpPr>
        <p:spPr>
          <a:xfrm>
            <a:off x="10856690" y="4239968"/>
            <a:ext cx="1189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</a:t>
            </a:r>
            <a:r>
              <a:rPr lang="fr-FR" sz="1200" dirty="0">
                <a:effectLst/>
              </a:rPr>
              <a:t> </a:t>
            </a:r>
            <a:r>
              <a:rPr lang="fr-FR" sz="1200" dirty="0" err="1">
                <a:effectLst/>
              </a:rPr>
              <a:t>Qwant</a:t>
            </a:r>
            <a:r>
              <a:rPr lang="fr-FR" sz="1200" dirty="0">
                <a:effectLst/>
              </a:rPr>
              <a:t> junior</a:t>
            </a:r>
            <a:endParaRPr lang="fr-FR" sz="1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28D7445-A872-1C43-AACE-79EE0B0CAD08}"/>
              </a:ext>
            </a:extLst>
          </p:cNvPr>
          <p:cNvSpPr txBox="1"/>
          <p:nvPr/>
        </p:nvSpPr>
        <p:spPr>
          <a:xfrm>
            <a:off x="285750" y="4667171"/>
            <a:ext cx="117603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« 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On attend d'un peintre qu'il ouvre des voies neuves aux regards que nous portons sur notre quotidien entourage. </a:t>
            </a:r>
            <a:r>
              <a:rPr lang="fr-FR" sz="2400" dirty="0">
                <a:solidFill>
                  <a:srgbClr val="000000"/>
                </a:solidFill>
              </a:rPr>
              <a:t>(…) 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Il n'est pas interdit d'imaginer pour l'interprétation du monde d'autres déchiffrements, d'autres ordonnancements, que ceux auxquels nous avions fait jusqu'à maintenant pleine confiance. »</a:t>
            </a:r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F4285DB-12EA-6A49-BE39-29BF795165BB}"/>
              </a:ext>
            </a:extLst>
          </p:cNvPr>
          <p:cNvSpPr txBox="1"/>
          <p:nvPr/>
        </p:nvSpPr>
        <p:spPr>
          <a:xfrm>
            <a:off x="2230965" y="2362199"/>
            <a:ext cx="1801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L’ Art Brut</a:t>
            </a:r>
          </a:p>
        </p:txBody>
      </p:sp>
    </p:spTree>
    <p:extLst>
      <p:ext uri="{BB962C8B-B14F-4D97-AF65-F5344CB8AC3E}">
        <p14:creationId xmlns:p14="http://schemas.microsoft.com/office/powerpoint/2010/main" val="12213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7CEBCA3-93BB-EA44-BDAC-CE7709A687D1}"/>
              </a:ext>
            </a:extLst>
          </p:cNvPr>
          <p:cNvSpPr txBox="1"/>
          <p:nvPr/>
        </p:nvSpPr>
        <p:spPr>
          <a:xfrm>
            <a:off x="1085855" y="260354"/>
            <a:ext cx="4734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rgbClr val="C00000"/>
                </a:solidFill>
              </a:rPr>
              <a:t>Une œuvre : </a:t>
            </a:r>
            <a:r>
              <a:rPr lang="fr-FR" sz="2800" dirty="0" err="1">
                <a:solidFill>
                  <a:srgbClr val="C00000"/>
                </a:solidFill>
              </a:rPr>
              <a:t>SOLARIO</a:t>
            </a:r>
            <a:r>
              <a:rPr lang="fr-FR" sz="2800" dirty="0">
                <a:solidFill>
                  <a:srgbClr val="C00000"/>
                </a:solidFill>
              </a:rPr>
              <a:t> (1967)</a:t>
            </a:r>
          </a:p>
        </p:txBody>
      </p:sp>
      <p:pic>
        <p:nvPicPr>
          <p:cNvPr id="2" name="Image 4">
            <a:extLst>
              <a:ext uri="{FF2B5EF4-FFF2-40B4-BE49-F238E27FC236}">
                <a16:creationId xmlns:a16="http://schemas.microsoft.com/office/drawing/2014/main" xmlns="" id="{10080012-F3F5-9E49-9AFE-040F15332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67" y="184477"/>
            <a:ext cx="5159015" cy="62713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C5871E7-7C0F-6749-AA0E-7A26A77CAEF2}"/>
              </a:ext>
            </a:extLst>
          </p:cNvPr>
          <p:cNvSpPr txBox="1"/>
          <p:nvPr/>
        </p:nvSpPr>
        <p:spPr>
          <a:xfrm>
            <a:off x="8614820" y="6376374"/>
            <a:ext cx="3661833" cy="319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© Centre Pompidou, MNAM-CCI,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Dist</a:t>
            </a:r>
            <a:r>
              <a:rPr lang="fr-FR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RMN-Grand Palais </a:t>
            </a:r>
            <a:endParaRPr lang="fr-FR" sz="1100" dirty="0">
              <a:effectLst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88BA607-C026-C64D-BBE6-68540197CE81}"/>
              </a:ext>
            </a:extLst>
          </p:cNvPr>
          <p:cNvSpPr txBox="1"/>
          <p:nvPr/>
        </p:nvSpPr>
        <p:spPr>
          <a:xfrm>
            <a:off x="857256" y="1164170"/>
            <a:ext cx="5238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Peinture sur toile de 100/81 cm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CBA3D01-DAA5-9B46-9023-63C54E7ED381}"/>
              </a:ext>
            </a:extLst>
          </p:cNvPr>
          <p:cNvSpPr txBox="1"/>
          <p:nvPr/>
        </p:nvSpPr>
        <p:spPr>
          <a:xfrm>
            <a:off x="74083" y="1930403"/>
            <a:ext cx="6699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Remise en cause d’une représentation conventionnelle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E32F3B6-FC67-224E-B113-570E7634830B}"/>
              </a:ext>
            </a:extLst>
          </p:cNvPr>
          <p:cNvSpPr txBox="1"/>
          <p:nvPr/>
        </p:nvSpPr>
        <p:spPr>
          <a:xfrm>
            <a:off x="1866895" y="3236383"/>
            <a:ext cx="3170767" cy="52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Des lignes courbes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33E217A-5C02-6146-8748-66DDBBA7841B}"/>
              </a:ext>
            </a:extLst>
          </p:cNvPr>
          <p:cNvSpPr txBox="1"/>
          <p:nvPr/>
        </p:nvSpPr>
        <p:spPr>
          <a:xfrm>
            <a:off x="179918" y="4161367"/>
            <a:ext cx="6593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Des espaces juxtaposés, emboités, colorés (rouge, bleu, noir), non colorés, hachurés</a:t>
            </a:r>
          </a:p>
        </p:txBody>
      </p:sp>
    </p:spTree>
    <p:extLst>
      <p:ext uri="{BB962C8B-B14F-4D97-AF65-F5344CB8AC3E}">
        <p14:creationId xmlns:p14="http://schemas.microsoft.com/office/powerpoint/2010/main" val="402740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2CECF5A-9F6D-BF4B-ABCC-43B32B93DD68}"/>
              </a:ext>
            </a:extLst>
          </p:cNvPr>
          <p:cNvSpPr txBox="1"/>
          <p:nvPr/>
        </p:nvSpPr>
        <p:spPr>
          <a:xfrm>
            <a:off x="1" y="1422170"/>
            <a:ext cx="12043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enseignants.lumni.fr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/videos/liste?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theme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=630---Les%20arts&amp;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theme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=623---Arts%20visuels&amp;fiche-media=00000001536</a:t>
            </a:r>
            <a:r>
              <a:rPr lang="fr-FR" dirty="0">
                <a:effectLst/>
              </a:rPr>
              <a:t> 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581D6E6-76B8-E646-BC37-6EC01D1D0DB1}"/>
              </a:ext>
            </a:extLst>
          </p:cNvPr>
          <p:cNvSpPr txBox="1"/>
          <p:nvPr/>
        </p:nvSpPr>
        <p:spPr>
          <a:xfrm>
            <a:off x="1629832" y="217506"/>
            <a:ext cx="9260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i="0" u="none" strike="noStrik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Jean Dubuffet : le </a:t>
            </a:r>
            <a:r>
              <a:rPr lang="fr-FR" sz="2800" i="1" u="none" strike="noStrik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Coucou Bazar</a:t>
            </a:r>
            <a:r>
              <a:rPr lang="fr-FR" sz="2800" i="0" u="none" strike="noStrik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 et le monde de </a:t>
            </a:r>
            <a:r>
              <a:rPr lang="fr-FR" sz="2800" i="0" u="none" strike="noStrike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l'Hourloupe</a:t>
            </a:r>
            <a:endParaRPr lang="fr-FR" sz="2800" i="0" u="none" strike="noStrik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96067B7-1CC9-2548-848B-511725D8A24E}"/>
              </a:ext>
            </a:extLst>
          </p:cNvPr>
          <p:cNvSpPr txBox="1"/>
          <p:nvPr/>
        </p:nvSpPr>
        <p:spPr>
          <a:xfrm>
            <a:off x="8445486" y="4941835"/>
            <a:ext cx="28786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FR" sz="1200" b="0" i="0" u="none" strike="noStrike" dirty="0">
                <a:solidFill>
                  <a:srgbClr val="2B2B2B"/>
                </a:solidFill>
                <a:effectLst/>
              </a:rPr>
              <a:t>Type de média : Vidéo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200" b="0" i="0" u="none" strike="noStrike" dirty="0">
                <a:solidFill>
                  <a:srgbClr val="2B2B2B"/>
                </a:solidFill>
                <a:effectLst/>
              </a:rPr>
              <a:t>Type du document : Entretien-Interview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200" b="0" i="0" u="none" strike="noStrike" dirty="0">
                <a:solidFill>
                  <a:srgbClr val="2B2B2B"/>
                </a:solidFill>
                <a:effectLst/>
              </a:rPr>
              <a:t>Date de diffusion : 13 nov. 1977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200" b="0" i="0" u="none" strike="noStrike" dirty="0">
                <a:solidFill>
                  <a:srgbClr val="2B2B2B"/>
                </a:solidFill>
                <a:effectLst/>
              </a:rPr>
              <a:t>Référence : 01536</a:t>
            </a:r>
          </a:p>
          <a:p>
            <a:pPr algn="l"/>
            <a:r>
              <a:rPr lang="fr-FR" sz="1200" b="0" i="0" u="none" strike="noStrike" dirty="0">
                <a:solidFill>
                  <a:srgbClr val="2B2B2B"/>
                </a:solidFill>
                <a:effectLst/>
              </a:rPr>
              <a:t>Crédits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200" b="0" i="0" u="none" strike="noStrike" dirty="0">
                <a:solidFill>
                  <a:srgbClr val="2B2B2B"/>
                </a:solidFill>
                <a:effectLst/>
              </a:rPr>
              <a:t>Source : FR3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200" b="0" i="0" u="none" strike="noStrike" dirty="0">
                <a:solidFill>
                  <a:srgbClr val="2B2B2B"/>
                </a:solidFill>
                <a:effectLst/>
              </a:rPr>
              <a:t>Producteur(s) : INA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200" b="0" i="0" u="none" strike="noStrike" dirty="0">
                <a:solidFill>
                  <a:srgbClr val="2B2B2B"/>
                </a:solidFill>
                <a:effectLst/>
              </a:rPr>
              <a:t>Nationalité(s) : France</a:t>
            </a:r>
          </a:p>
        </p:txBody>
      </p:sp>
    </p:spTree>
    <p:extLst>
      <p:ext uri="{BB962C8B-B14F-4D97-AF65-F5344CB8AC3E}">
        <p14:creationId xmlns:p14="http://schemas.microsoft.com/office/powerpoint/2010/main" val="2529936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1640416" y="48690"/>
            <a:ext cx="886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Qu’as-tu appris aujourd’hui</a:t>
            </a:r>
          </a:p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en arts plastiques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E415B41-FE47-B844-B64B-CC7908A8F9BE}"/>
              </a:ext>
            </a:extLst>
          </p:cNvPr>
          <p:cNvSpPr txBox="1"/>
          <p:nvPr/>
        </p:nvSpPr>
        <p:spPr>
          <a:xfrm>
            <a:off x="662213" y="2528512"/>
            <a:ext cx="4254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u="sng" dirty="0">
                <a:solidFill>
                  <a:srgbClr val="7030A0"/>
                </a:solidFill>
              </a:rPr>
              <a:t>Du vocabulaire spécifique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FAECABB-4764-45C6-91D3-25686CB20127}"/>
              </a:ext>
            </a:extLst>
          </p:cNvPr>
          <p:cNvSpPr/>
          <p:nvPr/>
        </p:nvSpPr>
        <p:spPr>
          <a:xfrm>
            <a:off x="6379011" y="2528514"/>
            <a:ext cx="3954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u="sng" dirty="0">
                <a:solidFill>
                  <a:srgbClr val="7030A0"/>
                </a:solidFill>
              </a:rPr>
              <a:t>Des références artistiques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72EBE94-FBE3-5C4A-BCAB-9E4AF0217106}"/>
              </a:ext>
            </a:extLst>
          </p:cNvPr>
          <p:cNvSpPr txBox="1"/>
          <p:nvPr/>
        </p:nvSpPr>
        <p:spPr>
          <a:xfrm>
            <a:off x="599017" y="3481917"/>
            <a:ext cx="1411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TRACER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15E49F9-A5B7-3A42-A0E3-839780EC0C39}"/>
              </a:ext>
            </a:extLst>
          </p:cNvPr>
          <p:cNvSpPr txBox="1"/>
          <p:nvPr/>
        </p:nvSpPr>
        <p:spPr>
          <a:xfrm>
            <a:off x="582084" y="3983567"/>
            <a:ext cx="1725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REPERER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CB2BAC2-E77E-2B4D-AA6A-9C3BFBBC01FD}"/>
              </a:ext>
            </a:extLst>
          </p:cNvPr>
          <p:cNvSpPr txBox="1"/>
          <p:nvPr/>
        </p:nvSpPr>
        <p:spPr>
          <a:xfrm>
            <a:off x="567115" y="4483723"/>
            <a:ext cx="1725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ISOLER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15DCBBFB-1A41-3543-B9A0-1086838E41CE}"/>
              </a:ext>
            </a:extLst>
          </p:cNvPr>
          <p:cNvSpPr txBox="1"/>
          <p:nvPr/>
        </p:nvSpPr>
        <p:spPr>
          <a:xfrm>
            <a:off x="592514" y="4995956"/>
            <a:ext cx="209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IDENTIFIER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D0C2BA7-558D-B64C-9A88-DBA2AB719C2C}"/>
              </a:ext>
            </a:extLst>
          </p:cNvPr>
          <p:cNvSpPr txBox="1"/>
          <p:nvPr/>
        </p:nvSpPr>
        <p:spPr>
          <a:xfrm>
            <a:off x="2660496" y="3444441"/>
            <a:ext cx="209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 err="1">
                <a:solidFill>
                  <a:schemeClr val="accent1"/>
                </a:solidFill>
              </a:rPr>
              <a:t>CONTOURER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4513C940-E7D0-3549-AD8C-D1A1C3AE1EE0}"/>
              </a:ext>
            </a:extLst>
          </p:cNvPr>
          <p:cNvSpPr txBox="1"/>
          <p:nvPr/>
        </p:nvSpPr>
        <p:spPr>
          <a:xfrm>
            <a:off x="2675312" y="3977838"/>
            <a:ext cx="209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COLORIER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8A8264CA-B55D-8E4B-BC64-A88CADE73F01}"/>
              </a:ext>
            </a:extLst>
          </p:cNvPr>
          <p:cNvSpPr txBox="1"/>
          <p:nvPr/>
        </p:nvSpPr>
        <p:spPr>
          <a:xfrm>
            <a:off x="2711297" y="4521819"/>
            <a:ext cx="209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HACHURER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0B16EE15-3F2C-9041-9C16-D52EE80E819B}"/>
              </a:ext>
            </a:extLst>
          </p:cNvPr>
          <p:cNvSpPr txBox="1"/>
          <p:nvPr/>
        </p:nvSpPr>
        <p:spPr>
          <a:xfrm>
            <a:off x="6442971" y="3533342"/>
            <a:ext cx="4341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Un artiste : Jean Dubuffet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8AD90AF4-9B23-6344-B947-1809A4CF1D84}"/>
              </a:ext>
            </a:extLst>
          </p:cNvPr>
          <p:cNvSpPr txBox="1"/>
          <p:nvPr/>
        </p:nvSpPr>
        <p:spPr>
          <a:xfrm>
            <a:off x="6478953" y="4013824"/>
            <a:ext cx="3448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Une œuvre : </a:t>
            </a:r>
            <a:r>
              <a:rPr lang="fr-FR" sz="2800" dirty="0" err="1">
                <a:solidFill>
                  <a:schemeClr val="accent1"/>
                </a:solidFill>
              </a:rPr>
              <a:t>Solario</a:t>
            </a:r>
            <a:endParaRPr lang="fr-FR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E415B41-FE47-B844-B64B-CC7908A8F9BE}"/>
              </a:ext>
            </a:extLst>
          </p:cNvPr>
          <p:cNvSpPr txBox="1"/>
          <p:nvPr/>
        </p:nvSpPr>
        <p:spPr>
          <a:xfrm>
            <a:off x="1649894" y="5200879"/>
            <a:ext cx="8760198" cy="802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4100" dirty="0">
                <a:solidFill>
                  <a:srgbClr val="7030A0"/>
                </a:solidFill>
                <a:ea typeface="+mj-ea"/>
                <a:cs typeface="+mj-cs"/>
              </a:rPr>
              <a:t>Tu as progressé sur</a:t>
            </a:r>
            <a:r>
              <a:rPr lang="en-US" sz="4100" kern="1200" dirty="0">
                <a:solidFill>
                  <a:srgbClr val="7030A0"/>
                </a:solidFill>
                <a:ea typeface="+mj-ea"/>
                <a:cs typeface="+mj-cs"/>
              </a:rPr>
              <a:t> les 4 </a:t>
            </a:r>
            <a:r>
              <a:rPr lang="en-US" sz="4100" kern="1200" dirty="0" err="1">
                <a:solidFill>
                  <a:srgbClr val="7030A0"/>
                </a:solidFill>
                <a:ea typeface="+mj-ea"/>
                <a:cs typeface="+mj-cs"/>
              </a:rPr>
              <a:t>compétences</a:t>
            </a:r>
            <a:r>
              <a:rPr lang="en-US" sz="4100" kern="1200" dirty="0">
                <a:solidFill>
                  <a:srgbClr val="7030A0"/>
                </a:solidFill>
                <a:ea typeface="+mj-ea"/>
                <a:cs typeface="+mj-cs"/>
              </a:rPr>
              <a:t> à </a:t>
            </a:r>
            <a:r>
              <a:rPr lang="en-US" sz="4100" kern="1200" dirty="0" err="1">
                <a:solidFill>
                  <a:srgbClr val="7030A0"/>
                </a:solidFill>
                <a:ea typeface="+mj-ea"/>
                <a:cs typeface="+mj-cs"/>
              </a:rPr>
              <a:t>travailler</a:t>
            </a:r>
            <a:endParaRPr lang="en-US" sz="4100" kern="1200" dirty="0">
              <a:solidFill>
                <a:srgbClr val="7030A0"/>
              </a:solidFill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6882C51-76F9-4F99-997D-31FA6242A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D5695B3A-8978-0642-B41E-4BD74973F3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6614" y="692331"/>
            <a:ext cx="732958" cy="732958"/>
          </a:xfrm>
          <a:prstGeom prst="rect">
            <a:avLst/>
          </a:prstGeom>
        </p:spPr>
      </p:pic>
      <p:sp>
        <p:nvSpPr>
          <p:cNvPr id="18" name="Right Triangle 17">
            <a:extLst>
              <a:ext uri="{FF2B5EF4-FFF2-40B4-BE49-F238E27FC236}">
                <a16:creationId xmlns:a16="http://schemas.microsoft.com/office/drawing/2014/main" xmlns="" id="{61FFFC16-86E2-4B9A-BC6D-213DC26547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xmlns="" id="{D8350E6D-CBC9-4A26-B84F-7145FDC9F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90665" y="609601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DD3524E0-C87C-4F38-9FC7-E969C15A7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xmlns="" id="{F1ED1DF4-DDDE-4464-8ABC-ED1F633CCE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CB4E315-91F2-4710-B866-B119037ED9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85769" y="1447563"/>
            <a:ext cx="1980472" cy="13966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CBE1B01-A27C-45C2-ADA4-AA13C3AC1F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6FE5468-759E-4E83-828A-5587C7F58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que 15" descr="Langue des signes ">
            <a:extLst>
              <a:ext uri="{FF2B5EF4-FFF2-40B4-BE49-F238E27FC236}">
                <a16:creationId xmlns:a16="http://schemas.microsoft.com/office/drawing/2014/main" xmlns="" id="{68509716-1AD3-D84A-AC2A-36123DEC56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41444" y="1639389"/>
            <a:ext cx="1044829" cy="1044829"/>
          </a:xfrm>
          <a:prstGeom prst="rect">
            <a:avLst/>
          </a:prstGeom>
        </p:spPr>
      </p:pic>
      <p:pic>
        <p:nvPicPr>
          <p:cNvPr id="5" name="Graphique 8" descr="Bulle de pensée">
            <a:extLst>
              <a:ext uri="{FF2B5EF4-FFF2-40B4-BE49-F238E27FC236}">
                <a16:creationId xmlns:a16="http://schemas.microsoft.com/office/drawing/2014/main" xmlns="" id="{D4278142-4263-FA44-83BD-E380E2C48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43129" y="1613037"/>
            <a:ext cx="1065752" cy="106575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xmlns="" id="{569BABC0-B0CC-4E7B-838A-F6E644779E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642224" y="156958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xmlns="" id="{BE7E1DAA-43FB-4446-A354-9283DE668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que 5" descr="Oreille">
            <a:extLst>
              <a:ext uri="{FF2B5EF4-FFF2-40B4-BE49-F238E27FC236}">
                <a16:creationId xmlns:a16="http://schemas.microsoft.com/office/drawing/2014/main" xmlns="" id="{327DBA5A-F55C-1A42-AC0B-C20D8FF6D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632929" y="3009630"/>
            <a:ext cx="1581964" cy="158196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9FE99BC-5F7D-47C3-AA1E-16D7DBDBD1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6605" y="2841337"/>
            <a:ext cx="2789854" cy="1865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que 3" descr="Tête avec engrenages">
            <a:extLst>
              <a:ext uri="{FF2B5EF4-FFF2-40B4-BE49-F238E27FC236}">
                <a16:creationId xmlns:a16="http://schemas.microsoft.com/office/drawing/2014/main" xmlns="" id="{E42992B4-C5F7-3042-8612-7F726E6141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372068" y="2994562"/>
            <a:ext cx="1558928" cy="1558928"/>
          </a:xfrm>
          <a:prstGeom prst="rect">
            <a:avLst/>
          </a:prstGeom>
        </p:spPr>
      </p:pic>
      <p:sp>
        <p:nvSpPr>
          <p:cNvPr id="38" name="Right Triangle 37">
            <a:extLst>
              <a:ext uri="{FF2B5EF4-FFF2-40B4-BE49-F238E27FC236}">
                <a16:creationId xmlns:a16="http://schemas.microsoft.com/office/drawing/2014/main" xmlns="" id="{27400BAF-FCE6-4296-8A0E-9B595ADC09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xmlns="" id="{F2FC5C7B-261A-4268-BA85-C29488A8BE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816496" y="2804968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C1C64BE-8841-3340-8C34-981B78C40EE5}"/>
              </a:ext>
            </a:extLst>
          </p:cNvPr>
          <p:cNvSpPr txBox="1"/>
          <p:nvPr/>
        </p:nvSpPr>
        <p:spPr>
          <a:xfrm>
            <a:off x="1640416" y="101608"/>
            <a:ext cx="88688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Qu’as-tu appris aujourd’hui en arts plastiques ?</a:t>
            </a:r>
          </a:p>
        </p:txBody>
      </p:sp>
    </p:spTree>
    <p:extLst>
      <p:ext uri="{BB962C8B-B14F-4D97-AF65-F5344CB8AC3E}">
        <p14:creationId xmlns:p14="http://schemas.microsoft.com/office/powerpoint/2010/main" val="271057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87DEBA14-FDA2-45EF-9928-4F56DAB2E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0126" y="626994"/>
            <a:ext cx="1217216" cy="863632"/>
          </a:xfrm>
          <a:custGeom>
            <a:avLst/>
            <a:gdLst>
              <a:gd name="connsiteX0" fmla="*/ 0 w 1217216"/>
              <a:gd name="connsiteY0" fmla="*/ 0 h 863632"/>
              <a:gd name="connsiteX1" fmla="*/ 1217216 w 1217216"/>
              <a:gd name="connsiteY1" fmla="*/ 0 h 863632"/>
              <a:gd name="connsiteX2" fmla="*/ 1217216 w 1217216"/>
              <a:gd name="connsiteY2" fmla="*/ 863632 h 863632"/>
              <a:gd name="connsiteX3" fmla="*/ 0 w 1217216"/>
              <a:gd name="connsiteY3" fmla="*/ 863632 h 8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16" h="863632">
                <a:moveTo>
                  <a:pt x="0" y="0"/>
                </a:moveTo>
                <a:lnTo>
                  <a:pt x="1217216" y="0"/>
                </a:lnTo>
                <a:lnTo>
                  <a:pt x="1217216" y="863632"/>
                </a:lnTo>
                <a:lnTo>
                  <a:pt x="0" y="863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xmlns="" id="{E1FB3D03-386F-4B20-BFF7-5A6FF3C2D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43683" y="629562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9581B7DD-04B3-4856-8C61-59D7A3F653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0125" y="2837669"/>
            <a:ext cx="2344059" cy="3416073"/>
          </a:xfrm>
          <a:custGeom>
            <a:avLst/>
            <a:gdLst>
              <a:gd name="connsiteX0" fmla="*/ 0 w 2344059"/>
              <a:gd name="connsiteY0" fmla="*/ 0 h 3416073"/>
              <a:gd name="connsiteX1" fmla="*/ 2344059 w 2344059"/>
              <a:gd name="connsiteY1" fmla="*/ 0 h 3416073"/>
              <a:gd name="connsiteX2" fmla="*/ 2344059 w 2344059"/>
              <a:gd name="connsiteY2" fmla="*/ 3416073 h 3416073"/>
              <a:gd name="connsiteX3" fmla="*/ 0 w 2344059"/>
              <a:gd name="connsiteY3" fmla="*/ 3416073 h 34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4059" h="3416073">
                <a:moveTo>
                  <a:pt x="0" y="0"/>
                </a:moveTo>
                <a:lnTo>
                  <a:pt x="2344059" y="0"/>
                </a:lnTo>
                <a:lnTo>
                  <a:pt x="2344059" y="3416073"/>
                </a:lnTo>
                <a:lnTo>
                  <a:pt x="0" y="34160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ight Triangle 42">
            <a:extLst>
              <a:ext uri="{FF2B5EF4-FFF2-40B4-BE49-F238E27FC236}">
                <a16:creationId xmlns:a16="http://schemas.microsoft.com/office/drawing/2014/main" xmlns="" id="{1F3C359C-B3DD-4FB2-A6F9-1D519B65BA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0EB2088F-2F1B-43DE-957F-CF2F16D53C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62100" y="2828369"/>
            <a:ext cx="3471464" cy="2557932"/>
          </a:xfrm>
          <a:custGeom>
            <a:avLst/>
            <a:gdLst>
              <a:gd name="connsiteX0" fmla="*/ 0 w 3471464"/>
              <a:gd name="connsiteY0" fmla="*/ 0 h 2557932"/>
              <a:gd name="connsiteX1" fmla="*/ 3471464 w 3471464"/>
              <a:gd name="connsiteY1" fmla="*/ 0 h 2557932"/>
              <a:gd name="connsiteX2" fmla="*/ 3471464 w 3471464"/>
              <a:gd name="connsiteY2" fmla="*/ 2557932 h 2557932"/>
              <a:gd name="connsiteX3" fmla="*/ 0 w 3471464"/>
              <a:gd name="connsiteY3" fmla="*/ 2557932 h 255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1464" h="2557932">
                <a:moveTo>
                  <a:pt x="0" y="0"/>
                </a:moveTo>
                <a:lnTo>
                  <a:pt x="3471464" y="0"/>
                </a:lnTo>
                <a:lnTo>
                  <a:pt x="3471464" y="2557932"/>
                </a:lnTo>
                <a:lnTo>
                  <a:pt x="0" y="25579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FF417D09-0122-4227-8FDD-2C4C19C683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969841" y="604258"/>
            <a:ext cx="1990594" cy="2254327"/>
          </a:xfrm>
          <a:custGeom>
            <a:avLst/>
            <a:gdLst>
              <a:gd name="connsiteX0" fmla="*/ 0 w 1990594"/>
              <a:gd name="connsiteY0" fmla="*/ 0 h 2254327"/>
              <a:gd name="connsiteX1" fmla="*/ 1990594 w 1990594"/>
              <a:gd name="connsiteY1" fmla="*/ 0 h 2254327"/>
              <a:gd name="connsiteX2" fmla="*/ 1990594 w 1990594"/>
              <a:gd name="connsiteY2" fmla="*/ 2254327 h 2254327"/>
              <a:gd name="connsiteX3" fmla="*/ 0 w 1990594"/>
              <a:gd name="connsiteY3" fmla="*/ 2254327 h 225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0594" h="2254327">
                <a:moveTo>
                  <a:pt x="0" y="0"/>
                </a:moveTo>
                <a:lnTo>
                  <a:pt x="1990594" y="0"/>
                </a:lnTo>
                <a:lnTo>
                  <a:pt x="1990594" y="2254327"/>
                </a:lnTo>
                <a:lnTo>
                  <a:pt x="0" y="22543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xmlns="" id="{FF35A874-2690-497F-80A0-0367504943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9390" y="576989"/>
            <a:ext cx="1092260" cy="225432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xmlns="" id="{297C449B-67BB-4D99-86C4-E6ECDEA691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414934" y="633344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8C9D831B-1474-4A35-98F0-2826A355CA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que 5" descr="Yeux">
            <a:extLst>
              <a:ext uri="{FF2B5EF4-FFF2-40B4-BE49-F238E27FC236}">
                <a16:creationId xmlns:a16="http://schemas.microsoft.com/office/drawing/2014/main" xmlns="" id="{ECDAA786-25C9-1347-80CA-05E6788A4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18342" y="899278"/>
            <a:ext cx="1644158" cy="1644158"/>
          </a:xfrm>
          <a:prstGeom prst="rect">
            <a:avLst/>
          </a:prstGeom>
        </p:spPr>
      </p:pic>
      <p:pic>
        <p:nvPicPr>
          <p:cNvPr id="7" name="Graphique 7" descr="Tête avec engrenages">
            <a:extLst>
              <a:ext uri="{FF2B5EF4-FFF2-40B4-BE49-F238E27FC236}">
                <a16:creationId xmlns:a16="http://schemas.microsoft.com/office/drawing/2014/main" xmlns="" id="{0D4A305C-B31B-0A4E-95D3-5A4E1A003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74283" y="3522714"/>
            <a:ext cx="2036959" cy="2036959"/>
          </a:xfrm>
          <a:prstGeom prst="rect">
            <a:avLst/>
          </a:prstGeom>
        </p:spPr>
      </p:pic>
      <p:sp>
        <p:nvSpPr>
          <p:cNvPr id="55" name="Right Triangle 54">
            <a:extLst>
              <a:ext uri="{FF2B5EF4-FFF2-40B4-BE49-F238E27FC236}">
                <a16:creationId xmlns:a16="http://schemas.microsoft.com/office/drawing/2014/main" xmlns="" id="{946410AA-0894-4BBC-A1E1-6BB8EF472B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581600" y="3243308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que 5" descr="Oreille">
            <a:extLst>
              <a:ext uri="{FF2B5EF4-FFF2-40B4-BE49-F238E27FC236}">
                <a16:creationId xmlns:a16="http://schemas.microsoft.com/office/drawing/2014/main" xmlns="" id="{49BF8CE4-984A-4C4C-9161-E44BC1686C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00365" y="585418"/>
            <a:ext cx="663555" cy="663555"/>
          </a:xfrm>
          <a:prstGeom prst="rect">
            <a:avLst/>
          </a:prstGeom>
        </p:spPr>
      </p:pic>
      <p:sp>
        <p:nvSpPr>
          <p:cNvPr id="57" name="Right Triangle 56">
            <a:extLst>
              <a:ext uri="{FF2B5EF4-FFF2-40B4-BE49-F238E27FC236}">
                <a16:creationId xmlns:a16="http://schemas.microsoft.com/office/drawing/2014/main" xmlns="" id="{21908082-D0BB-4FF0-A90D-6B6B3DE2AE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6013" y="2827175"/>
            <a:ext cx="1092260" cy="2560320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xmlns="" id="{9419A395-0EE8-465E-9AAC-375DF289DD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733205" y="631297"/>
            <a:ext cx="3837241" cy="5581640"/>
          </a:xfrm>
          <a:custGeom>
            <a:avLst/>
            <a:gdLst>
              <a:gd name="connsiteX0" fmla="*/ 0 w 3837241"/>
              <a:gd name="connsiteY0" fmla="*/ 0 h 5581640"/>
              <a:gd name="connsiteX1" fmla="*/ 3837241 w 3837241"/>
              <a:gd name="connsiteY1" fmla="*/ 0 h 5581640"/>
              <a:gd name="connsiteX2" fmla="*/ 3837241 w 3837241"/>
              <a:gd name="connsiteY2" fmla="*/ 5581640 h 5581640"/>
              <a:gd name="connsiteX3" fmla="*/ 0 w 3837241"/>
              <a:gd name="connsiteY3" fmla="*/ 5581640 h 558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7241" h="5581640">
                <a:moveTo>
                  <a:pt x="0" y="0"/>
                </a:moveTo>
                <a:lnTo>
                  <a:pt x="3837241" y="0"/>
                </a:lnTo>
                <a:lnTo>
                  <a:pt x="3837241" y="5581640"/>
                </a:lnTo>
                <a:lnTo>
                  <a:pt x="0" y="55816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que 8" descr="Bulle de pensée">
            <a:extLst>
              <a:ext uri="{FF2B5EF4-FFF2-40B4-BE49-F238E27FC236}">
                <a16:creationId xmlns:a16="http://schemas.microsoft.com/office/drawing/2014/main" xmlns="" id="{4A206345-DC75-464D-8107-A8428FFB7B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575000" y="2870925"/>
            <a:ext cx="2472820" cy="247282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583AC17-06AD-EC4E-8313-A506A80818F5}"/>
              </a:ext>
            </a:extLst>
          </p:cNvPr>
          <p:cNvSpPr txBox="1"/>
          <p:nvPr/>
        </p:nvSpPr>
        <p:spPr>
          <a:xfrm>
            <a:off x="3566581" y="6224909"/>
            <a:ext cx="8698815" cy="103927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Tout ce qui n’est pas interdit est permis 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631AD48-F86D-134E-87D9-936088F725C6}"/>
              </a:ext>
            </a:extLst>
          </p:cNvPr>
          <p:cNvSpPr txBox="1"/>
          <p:nvPr/>
        </p:nvSpPr>
        <p:spPr>
          <a:xfrm>
            <a:off x="3210958" y="2166114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Observer</a:t>
            </a:r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9F25A27-C5C4-3549-8C59-471F5C42EA07}"/>
              </a:ext>
            </a:extLst>
          </p:cNvPr>
          <p:cNvSpPr txBox="1"/>
          <p:nvPr/>
        </p:nvSpPr>
        <p:spPr>
          <a:xfrm>
            <a:off x="6095658" y="2938106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/>
              <a:t>Chercher</a:t>
            </a:r>
            <a:endParaRPr lang="fr-FR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13C197F-602C-144D-BC69-8D21E9937FF1}"/>
              </a:ext>
            </a:extLst>
          </p:cNvPr>
          <p:cNvSpPr txBox="1"/>
          <p:nvPr/>
        </p:nvSpPr>
        <p:spPr>
          <a:xfrm>
            <a:off x="6105558" y="4811662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Imaginer </a:t>
            </a:r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D9198A6-0F93-8942-A58C-8941815D677D}"/>
              </a:ext>
            </a:extLst>
          </p:cNvPr>
          <p:cNvSpPr txBox="1"/>
          <p:nvPr/>
        </p:nvSpPr>
        <p:spPr>
          <a:xfrm>
            <a:off x="1479782" y="5866918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/>
              <a:t>Ecouter </a:t>
            </a:r>
            <a:endParaRPr lang="fr-FR" sz="2400"/>
          </a:p>
        </p:txBody>
      </p:sp>
      <p:pic>
        <p:nvPicPr>
          <p:cNvPr id="14" name="Graphique 15" descr="Langue des signes ">
            <a:extLst>
              <a:ext uri="{FF2B5EF4-FFF2-40B4-BE49-F238E27FC236}">
                <a16:creationId xmlns:a16="http://schemas.microsoft.com/office/drawing/2014/main" xmlns="" id="{2B2A367A-C6A7-BA4E-A93B-658F2AEAA5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25450" y="1459601"/>
            <a:ext cx="3314563" cy="331456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8FF621E-493A-5B47-B63C-91409E582606}"/>
              </a:ext>
            </a:extLst>
          </p:cNvPr>
          <p:cNvSpPr txBox="1"/>
          <p:nvPr/>
        </p:nvSpPr>
        <p:spPr>
          <a:xfrm>
            <a:off x="9002243" y="4634885"/>
            <a:ext cx="13914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Faire</a:t>
            </a:r>
          </a:p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Pratiquer </a:t>
            </a:r>
          </a:p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Réaliser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CE86DFA-D0FE-E54C-80FB-1859D7F1150C}"/>
              </a:ext>
            </a:extLst>
          </p:cNvPr>
          <p:cNvSpPr txBox="1"/>
          <p:nvPr/>
        </p:nvSpPr>
        <p:spPr>
          <a:xfrm>
            <a:off x="887951" y="5714867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Chercher 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D3619F9E-91DC-4A4A-9D60-862DAE44C0D4}"/>
              </a:ext>
            </a:extLst>
          </p:cNvPr>
          <p:cNvSpPr txBox="1"/>
          <p:nvPr/>
        </p:nvSpPr>
        <p:spPr>
          <a:xfrm>
            <a:off x="572569" y="1066381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Ecouter</a:t>
            </a:r>
          </a:p>
        </p:txBody>
      </p:sp>
    </p:spTree>
    <p:extLst>
      <p:ext uri="{BB962C8B-B14F-4D97-AF65-F5344CB8AC3E}">
        <p14:creationId xmlns:p14="http://schemas.microsoft.com/office/powerpoint/2010/main" val="402036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B8CC7F-3622-46E3-9272-E1956397D2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234905" cy="456278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FE55B4-2EE5-4A4A-AD80-1A14F660F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4906" y="0"/>
            <a:ext cx="795640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267E9C1-58F1-46EE-9BBE-108764BF9E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90723D-5583-0F40-B3F8-38224529F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041" y="4519099"/>
            <a:ext cx="6638626" cy="1053513"/>
          </a:xfrm>
        </p:spPr>
        <p:txBody>
          <a:bodyPr anchor="t">
            <a:noAutofit/>
          </a:bodyPr>
          <a:lstStyle/>
          <a:p>
            <a:r>
              <a:rPr lang="fr-FR" sz="8800" b="1" dirty="0">
                <a:solidFill>
                  <a:srgbClr val="000000"/>
                </a:solidFill>
                <a:latin typeface="Freestyle Script" panose="020F0502020204030204" pitchFamily="34" charset="0"/>
              </a:rPr>
              <a:t>Du trait à la forme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62B8A8C-A996-46DA-AB61-1A4DD70734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684" y="2"/>
            <a:ext cx="3799103" cy="3822917"/>
          </a:xfrm>
          <a:custGeom>
            <a:avLst/>
            <a:gdLst>
              <a:gd name="connsiteX0" fmla="*/ 370922 w 3799103"/>
              <a:gd name="connsiteY0" fmla="*/ 0 h 3822917"/>
              <a:gd name="connsiteX1" fmla="*/ 2961741 w 3799103"/>
              <a:gd name="connsiteY1" fmla="*/ 0 h 3822917"/>
              <a:gd name="connsiteX2" fmla="*/ 3023310 w 3799103"/>
              <a:gd name="connsiteY2" fmla="*/ 46041 h 3822917"/>
              <a:gd name="connsiteX3" fmla="*/ 3799103 w 3799103"/>
              <a:gd name="connsiteY3" fmla="*/ 1691074 h 3822917"/>
              <a:gd name="connsiteX4" fmla="*/ 1667260 w 3799103"/>
              <a:gd name="connsiteY4" fmla="*/ 3822917 h 3822917"/>
              <a:gd name="connsiteX5" fmla="*/ 22227 w 3799103"/>
              <a:gd name="connsiteY5" fmla="*/ 3047124 h 3822917"/>
              <a:gd name="connsiteX6" fmla="*/ 0 w 3799103"/>
              <a:gd name="connsiteY6" fmla="*/ 3017401 h 3822917"/>
              <a:gd name="connsiteX7" fmla="*/ 0 w 3799103"/>
              <a:gd name="connsiteY7" fmla="*/ 364747 h 3822917"/>
              <a:gd name="connsiteX8" fmla="*/ 22227 w 3799103"/>
              <a:gd name="connsiteY8" fmla="*/ 335024 h 3822917"/>
              <a:gd name="connsiteX9" fmla="*/ 351088 w 3799103"/>
              <a:gd name="connsiteY9" fmla="*/ 13924 h 38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9103" h="3822917">
                <a:moveTo>
                  <a:pt x="370922" y="0"/>
                </a:moveTo>
                <a:lnTo>
                  <a:pt x="2961741" y="0"/>
                </a:lnTo>
                <a:lnTo>
                  <a:pt x="3023310" y="46041"/>
                </a:lnTo>
                <a:cubicBezTo>
                  <a:pt x="3497106" y="437052"/>
                  <a:pt x="3799103" y="1028796"/>
                  <a:pt x="3799103" y="1691074"/>
                </a:cubicBezTo>
                <a:cubicBezTo>
                  <a:pt x="3799103" y="2868458"/>
                  <a:pt x="2844644" y="3822917"/>
                  <a:pt x="1667260" y="3822917"/>
                </a:cubicBezTo>
                <a:cubicBezTo>
                  <a:pt x="1004982" y="3822917"/>
                  <a:pt x="413238" y="3520920"/>
                  <a:pt x="22227" y="3047124"/>
                </a:cubicBezTo>
                <a:lnTo>
                  <a:pt x="0" y="3017401"/>
                </a:lnTo>
                <a:lnTo>
                  <a:pt x="0" y="364747"/>
                </a:lnTo>
                <a:lnTo>
                  <a:pt x="22227" y="335024"/>
                </a:lnTo>
                <a:cubicBezTo>
                  <a:pt x="119980" y="216575"/>
                  <a:pt x="230278" y="108864"/>
                  <a:pt x="351088" y="139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63">
            <a:extLst>
              <a:ext uri="{FF2B5EF4-FFF2-40B4-BE49-F238E27FC236}">
                <a16:creationId xmlns:a16="http://schemas.microsoft.com/office/drawing/2014/main" xmlns="" id="{F429BE5F-6DE0-4144-A557-3BE62DC2D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81589" y="2057400"/>
            <a:ext cx="4310411" cy="4800600"/>
          </a:xfrm>
          <a:custGeom>
            <a:avLst/>
            <a:gdLst>
              <a:gd name="connsiteX0" fmla="*/ 2631284 w 4180773"/>
              <a:gd name="connsiteY0" fmla="*/ 0 h 4656219"/>
              <a:gd name="connsiteX1" fmla="*/ 4102460 w 4180773"/>
              <a:gd name="connsiteY1" fmla="*/ 449382 h 4656219"/>
              <a:gd name="connsiteX2" fmla="*/ 4180773 w 4180773"/>
              <a:gd name="connsiteY2" fmla="*/ 507944 h 4656219"/>
              <a:gd name="connsiteX3" fmla="*/ 4180773 w 4180773"/>
              <a:gd name="connsiteY3" fmla="*/ 4656219 h 4656219"/>
              <a:gd name="connsiteX4" fmla="*/ 951501 w 4180773"/>
              <a:gd name="connsiteY4" fmla="*/ 4656219 h 4656219"/>
              <a:gd name="connsiteX5" fmla="*/ 770685 w 4180773"/>
              <a:gd name="connsiteY5" fmla="*/ 4491883 h 4656219"/>
              <a:gd name="connsiteX6" fmla="*/ 0 w 4180773"/>
              <a:gd name="connsiteY6" fmla="*/ 2631284 h 4656219"/>
              <a:gd name="connsiteX7" fmla="*/ 2631284 w 4180773"/>
              <a:gd name="connsiteY7" fmla="*/ 0 h 465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773" h="4656219">
                <a:moveTo>
                  <a:pt x="2631284" y="0"/>
                </a:moveTo>
                <a:cubicBezTo>
                  <a:pt x="3176241" y="0"/>
                  <a:pt x="3682504" y="165666"/>
                  <a:pt x="4102460" y="449382"/>
                </a:cubicBezTo>
                <a:lnTo>
                  <a:pt x="4180773" y="507944"/>
                </a:lnTo>
                <a:lnTo>
                  <a:pt x="4180773" y="4656219"/>
                </a:lnTo>
                <a:lnTo>
                  <a:pt x="951501" y="4656219"/>
                </a:lnTo>
                <a:lnTo>
                  <a:pt x="770685" y="4491883"/>
                </a:lnTo>
                <a:cubicBezTo>
                  <a:pt x="294517" y="4015714"/>
                  <a:pt x="0" y="3357893"/>
                  <a:pt x="0" y="2631284"/>
                </a:cubicBezTo>
                <a:cubicBezTo>
                  <a:pt x="0" y="1178066"/>
                  <a:pt x="1178066" y="0"/>
                  <a:pt x="2631284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que 5" descr="Chevalet">
            <a:extLst>
              <a:ext uri="{FF2B5EF4-FFF2-40B4-BE49-F238E27FC236}">
                <a16:creationId xmlns:a16="http://schemas.microsoft.com/office/drawing/2014/main" xmlns="" id="{C4CAE045-6C42-6F46-81BC-001ADD52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75825" y="2518214"/>
            <a:ext cx="3623486" cy="401340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CE1EFC02-FB03-4241-83C8-4FBA4CAD65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7624" y="0"/>
            <a:ext cx="3383280" cy="2942512"/>
          </a:xfrm>
          <a:custGeom>
            <a:avLst/>
            <a:gdLst>
              <a:gd name="connsiteX0" fmla="*/ 555657 w 3383280"/>
              <a:gd name="connsiteY0" fmla="*/ 0 h 2942512"/>
              <a:gd name="connsiteX1" fmla="*/ 2827623 w 3383280"/>
              <a:gd name="connsiteY1" fmla="*/ 0 h 2942512"/>
              <a:gd name="connsiteX2" fmla="*/ 2887810 w 3383280"/>
              <a:gd name="connsiteY2" fmla="*/ 54702 h 2942512"/>
              <a:gd name="connsiteX3" fmla="*/ 3383280 w 3383280"/>
              <a:gd name="connsiteY3" fmla="*/ 1250872 h 2942512"/>
              <a:gd name="connsiteX4" fmla="*/ 1691640 w 3383280"/>
              <a:gd name="connsiteY4" fmla="*/ 2942512 h 2942512"/>
              <a:gd name="connsiteX5" fmla="*/ 0 w 3383280"/>
              <a:gd name="connsiteY5" fmla="*/ 1250872 h 2942512"/>
              <a:gd name="connsiteX6" fmla="*/ 495470 w 3383280"/>
              <a:gd name="connsiteY6" fmla="*/ 54702 h 294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3280" h="2942512">
                <a:moveTo>
                  <a:pt x="555657" y="0"/>
                </a:moveTo>
                <a:lnTo>
                  <a:pt x="2827623" y="0"/>
                </a:lnTo>
                <a:lnTo>
                  <a:pt x="2887810" y="54702"/>
                </a:lnTo>
                <a:cubicBezTo>
                  <a:pt x="3193937" y="360829"/>
                  <a:pt x="3383280" y="783739"/>
                  <a:pt x="3383280" y="1250872"/>
                </a:cubicBezTo>
                <a:cubicBezTo>
                  <a:pt x="3383280" y="2185139"/>
                  <a:pt x="2625907" y="2942512"/>
                  <a:pt x="1691640" y="2942512"/>
                </a:cubicBezTo>
                <a:cubicBezTo>
                  <a:pt x="757373" y="2942512"/>
                  <a:pt x="0" y="2185139"/>
                  <a:pt x="0" y="1250872"/>
                </a:cubicBezTo>
                <a:cubicBezTo>
                  <a:pt x="0" y="783739"/>
                  <a:pt x="189344" y="360829"/>
                  <a:pt x="495470" y="54702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que 7" descr="Palette">
            <a:extLst>
              <a:ext uri="{FF2B5EF4-FFF2-40B4-BE49-F238E27FC236}">
                <a16:creationId xmlns:a16="http://schemas.microsoft.com/office/drawing/2014/main" xmlns="" id="{77129448-E23D-AD49-88D4-4497DC573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710442">
            <a:off x="5242725" y="388314"/>
            <a:ext cx="1893076" cy="1893076"/>
          </a:xfrm>
          <a:prstGeom prst="rect">
            <a:avLst/>
          </a:prstGeom>
        </p:spPr>
      </p:pic>
      <p:pic>
        <p:nvPicPr>
          <p:cNvPr id="6" name="Graphique 6" descr="Pinceau">
            <a:extLst>
              <a:ext uri="{FF2B5EF4-FFF2-40B4-BE49-F238E27FC236}">
                <a16:creationId xmlns:a16="http://schemas.microsoft.com/office/drawing/2014/main" xmlns="" id="{00CF22E0-E5EB-4642-90FD-B01CC0BA1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5400000">
            <a:off x="322313" y="226903"/>
            <a:ext cx="2491538" cy="249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84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5021C67-E7E9-BB44-AE29-62A47DFBB13E}"/>
              </a:ext>
            </a:extLst>
          </p:cNvPr>
          <p:cNvSpPr txBox="1"/>
          <p:nvPr/>
        </p:nvSpPr>
        <p:spPr>
          <a:xfrm>
            <a:off x="158750" y="1466849"/>
            <a:ext cx="1188508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Laisser aller sa main en réalisant un gribouillis</a:t>
            </a:r>
          </a:p>
        </p:txBody>
      </p:sp>
    </p:spTree>
    <p:extLst>
      <p:ext uri="{BB962C8B-B14F-4D97-AF65-F5344CB8AC3E}">
        <p14:creationId xmlns:p14="http://schemas.microsoft.com/office/powerpoint/2010/main" val="73439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761999" y="207439"/>
            <a:ext cx="10593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Expérimenter le dessin automatique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B6F85C-1805-1040-BDC7-EED0F434DC5B}"/>
              </a:ext>
            </a:extLst>
          </p:cNvPr>
          <p:cNvSpPr txBox="1"/>
          <p:nvPr/>
        </p:nvSpPr>
        <p:spPr>
          <a:xfrm>
            <a:off x="247654" y="2307169"/>
            <a:ext cx="115509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trace des gribouillis dans tous les sens avec ton crayon à papier.</a:t>
            </a:r>
          </a:p>
          <a:p>
            <a:pPr algn="l"/>
            <a:endParaRPr lang="fr-FR" sz="2800" dirty="0"/>
          </a:p>
          <a:p>
            <a:pPr algn="l"/>
            <a:r>
              <a:rPr lang="fr-FR" sz="2800" dirty="0"/>
              <a:t>Tu dois utiliser toute la surface de ta feuille.</a:t>
            </a:r>
          </a:p>
          <a:p>
            <a:pPr algn="l"/>
            <a:endParaRPr lang="fr-FR" sz="2800" dirty="0"/>
          </a:p>
          <a:p>
            <a:pPr algn="l"/>
            <a:r>
              <a:rPr lang="fr-FR" sz="2800" dirty="0"/>
              <a:t>Tu as 30 secondes.</a:t>
            </a:r>
          </a:p>
          <a:p>
            <a:pPr algn="l"/>
            <a:endParaRPr lang="fr-FR" sz="2800" dirty="0"/>
          </a:p>
        </p:txBody>
      </p:sp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D5695B3A-8978-0642-B41E-4BD74973F3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19604" y="5442242"/>
            <a:ext cx="914400" cy="914400"/>
          </a:xfrm>
          <a:prstGeom prst="rect">
            <a:avLst/>
          </a:prstGeom>
        </p:spPr>
      </p:pic>
      <p:pic>
        <p:nvPicPr>
          <p:cNvPr id="9" name="Graphique 5" descr="Oreille">
            <a:extLst>
              <a:ext uri="{FF2B5EF4-FFF2-40B4-BE49-F238E27FC236}">
                <a16:creationId xmlns:a16="http://schemas.microsoft.com/office/drawing/2014/main" xmlns="" id="{327DBA5A-F55C-1A42-AC0B-C20D8FF6D7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75288" y="5442242"/>
            <a:ext cx="923330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8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6418" y="2307169"/>
            <a:ext cx="120755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observe attentivement ce que tu as produit.</a:t>
            </a:r>
          </a:p>
          <a:p>
            <a:pPr algn="l"/>
            <a:endParaRPr lang="fr-FR" sz="2800" b="1" dirty="0"/>
          </a:p>
          <a:p>
            <a:pPr algn="l"/>
            <a:r>
              <a:rPr lang="fr-FR" sz="2800" dirty="0"/>
              <a:t>Écris 3 mots sur une feuille de cahier qui expriment ce que tu ressens en la regardant.</a:t>
            </a:r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207007" y="58304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33195" y="58304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99227" y="105473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257166" y="58304"/>
            <a:ext cx="830791" cy="83079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CCE2170-DD94-6044-BF7F-8EFE1FED3821}"/>
              </a:ext>
            </a:extLst>
          </p:cNvPr>
          <p:cNvSpPr txBox="1"/>
          <p:nvPr/>
        </p:nvSpPr>
        <p:spPr>
          <a:xfrm>
            <a:off x="719667" y="853021"/>
            <a:ext cx="10593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Fais vagabonder ton imagination</a:t>
            </a:r>
          </a:p>
        </p:txBody>
      </p:sp>
    </p:spTree>
    <p:extLst>
      <p:ext uri="{BB962C8B-B14F-4D97-AF65-F5344CB8AC3E}">
        <p14:creationId xmlns:p14="http://schemas.microsoft.com/office/powerpoint/2010/main" val="88709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CA0DAA6-33B8-4A25-810D-2F4D816FB4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D4810BB-1B16-2A4C-AC81-7E6F0C009033}"/>
              </a:ext>
            </a:extLst>
          </p:cNvPr>
          <p:cNvSpPr txBox="1"/>
          <p:nvPr/>
        </p:nvSpPr>
        <p:spPr>
          <a:xfrm>
            <a:off x="651307" y="640081"/>
            <a:ext cx="3377183" cy="36819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Observe ses gribouillis d’enfants</a:t>
            </a:r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xmlns="" id="{355DEB7C-493D-3A45-A8CD-265C207F9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r="10701" b="-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pic>
        <p:nvPicPr>
          <p:cNvPr id="5" name="Graphique 4" descr="Yeux">
            <a:extLst>
              <a:ext uri="{FF2B5EF4-FFF2-40B4-BE49-F238E27FC236}">
                <a16:creationId xmlns:a16="http://schemas.microsoft.com/office/drawing/2014/main" xmlns="" id="{1AD1C541-2003-8B40-BF79-48D2BE78CF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22853" y="235254"/>
            <a:ext cx="914400" cy="9144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1CE37E5-611D-9143-A3BF-966A3F692A00}"/>
              </a:ext>
            </a:extLst>
          </p:cNvPr>
          <p:cNvSpPr txBox="1"/>
          <p:nvPr/>
        </p:nvSpPr>
        <p:spPr>
          <a:xfrm>
            <a:off x="3317290" y="1722554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FLUIDE</a:t>
            </a:r>
          </a:p>
        </p:txBody>
      </p:sp>
    </p:spTree>
    <p:extLst>
      <p:ext uri="{BB962C8B-B14F-4D97-AF65-F5344CB8AC3E}">
        <p14:creationId xmlns:p14="http://schemas.microsoft.com/office/powerpoint/2010/main" val="3426969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CA0DAA6-33B8-4A25-810D-2F4D816FB4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D4810BB-1B16-2A4C-AC81-7E6F0C009033}"/>
              </a:ext>
            </a:extLst>
          </p:cNvPr>
          <p:cNvSpPr txBox="1"/>
          <p:nvPr/>
        </p:nvSpPr>
        <p:spPr>
          <a:xfrm>
            <a:off x="651307" y="640081"/>
            <a:ext cx="3377183" cy="36819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Observe ses gribouillis d’enfants</a:t>
            </a:r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xmlns="" id="{308FC639-5198-6149-AC17-4FE0B0FF3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r="15893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pic>
        <p:nvPicPr>
          <p:cNvPr id="5" name="Graphique 4" descr="Yeux">
            <a:extLst>
              <a:ext uri="{FF2B5EF4-FFF2-40B4-BE49-F238E27FC236}">
                <a16:creationId xmlns:a16="http://schemas.microsoft.com/office/drawing/2014/main" xmlns="" id="{1AD1C541-2003-8B40-BF79-48D2BE78CF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22853" y="235254"/>
            <a:ext cx="914400" cy="9144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CE1970F-A8A0-014A-84B5-0F3D8A481A60}"/>
              </a:ext>
            </a:extLst>
          </p:cNvPr>
          <p:cNvSpPr txBox="1"/>
          <p:nvPr/>
        </p:nvSpPr>
        <p:spPr>
          <a:xfrm>
            <a:off x="2705103" y="153035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RESSERRÉS </a:t>
            </a:r>
          </a:p>
        </p:txBody>
      </p:sp>
    </p:spTree>
    <p:extLst>
      <p:ext uri="{BB962C8B-B14F-4D97-AF65-F5344CB8AC3E}">
        <p14:creationId xmlns:p14="http://schemas.microsoft.com/office/powerpoint/2010/main" val="196782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CA0DAA6-33B8-4A25-810D-2F4D816FB4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D4810BB-1B16-2A4C-AC81-7E6F0C009033}"/>
              </a:ext>
            </a:extLst>
          </p:cNvPr>
          <p:cNvSpPr txBox="1"/>
          <p:nvPr/>
        </p:nvSpPr>
        <p:spPr>
          <a:xfrm>
            <a:off x="651307" y="640081"/>
            <a:ext cx="3377183" cy="36819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Observe ses gribouillis d’enfants</a:t>
            </a:r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xmlns="" id="{2CE19032-EAA6-8043-B19D-A531F6E504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4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pic>
        <p:nvPicPr>
          <p:cNvPr id="5" name="Graphique 4" descr="Yeux">
            <a:extLst>
              <a:ext uri="{FF2B5EF4-FFF2-40B4-BE49-F238E27FC236}">
                <a16:creationId xmlns:a16="http://schemas.microsoft.com/office/drawing/2014/main" xmlns="" id="{1AD1C541-2003-8B40-BF79-48D2BE78CF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22853" y="235254"/>
            <a:ext cx="914400" cy="9144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D27F725-E83E-3540-BD4E-4C5DA6721D1F}"/>
              </a:ext>
            </a:extLst>
          </p:cNvPr>
          <p:cNvSpPr txBox="1"/>
          <p:nvPr/>
        </p:nvSpPr>
        <p:spPr>
          <a:xfrm>
            <a:off x="2885018" y="167851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POINTUS</a:t>
            </a:r>
          </a:p>
        </p:txBody>
      </p:sp>
    </p:spTree>
    <p:extLst>
      <p:ext uri="{BB962C8B-B14F-4D97-AF65-F5344CB8AC3E}">
        <p14:creationId xmlns:p14="http://schemas.microsoft.com/office/powerpoint/2010/main" val="23712049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597</Words>
  <Application>Microsoft Macintosh PowerPoint</Application>
  <PresentationFormat>Personnalisé</PresentationFormat>
  <Paragraphs>131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Du trait à la forme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Du trait à la forme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sculpture agitée</dc:title>
  <dc:creator>Cecile PETIT</dc:creator>
  <cp:lastModifiedBy>laurenceloeffel@aol.com LOEFFEL</cp:lastModifiedBy>
  <cp:revision>47</cp:revision>
  <dcterms:created xsi:type="dcterms:W3CDTF">2020-06-18T16:06:45Z</dcterms:created>
  <dcterms:modified xsi:type="dcterms:W3CDTF">2020-07-05T08:37:39Z</dcterms:modified>
</cp:coreProperties>
</file>