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urent RAYMOND" initials="LR" lastIdx="3" clrIdx="0">
    <p:extLst/>
  </p:cmAuthor>
  <p:cmAuthor id="2" name="dterry" initials="d" lastIdx="1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720A"/>
    <a:srgbClr val="5BD4FF"/>
    <a:srgbClr val="85DFFF"/>
    <a:srgbClr val="71D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7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A07E2-566D-4ED2-BFF6-92560D72CC53}" type="datetimeFigureOut">
              <a:rPr lang="fr-FR" smtClean="0"/>
              <a:t>09/11/2020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3FD9-CE02-4C90-A453-FAA0287233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7860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A07E2-566D-4ED2-BFF6-92560D72CC53}" type="datetimeFigureOut">
              <a:rPr lang="fr-FR" smtClean="0"/>
              <a:t>09/11/2020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3FD9-CE02-4C90-A453-FAA0287233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5326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A07E2-566D-4ED2-BFF6-92560D72CC53}" type="datetimeFigureOut">
              <a:rPr lang="fr-FR" smtClean="0"/>
              <a:t>09/11/2020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3FD9-CE02-4C90-A453-FAA0287233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6096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A07E2-566D-4ED2-BFF6-92560D72CC53}" type="datetimeFigureOut">
              <a:rPr lang="fr-FR" smtClean="0"/>
              <a:t>09/11/2020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3FD9-CE02-4C90-A453-FAA0287233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7020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A07E2-566D-4ED2-BFF6-92560D72CC53}" type="datetimeFigureOut">
              <a:rPr lang="fr-FR" smtClean="0"/>
              <a:t>09/11/2020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3FD9-CE02-4C90-A453-FAA0287233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3448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A07E2-566D-4ED2-BFF6-92560D72CC53}" type="datetimeFigureOut">
              <a:rPr lang="fr-FR" smtClean="0"/>
              <a:t>09/11/2020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3FD9-CE02-4C90-A453-FAA0287233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9085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A07E2-566D-4ED2-BFF6-92560D72CC53}" type="datetimeFigureOut">
              <a:rPr lang="fr-FR" smtClean="0"/>
              <a:t>09/11/2020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3FD9-CE02-4C90-A453-FAA0287233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3110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A07E2-566D-4ED2-BFF6-92560D72CC53}" type="datetimeFigureOut">
              <a:rPr lang="fr-FR" smtClean="0"/>
              <a:t>09/11/2020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3FD9-CE02-4C90-A453-FAA0287233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9313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A07E2-566D-4ED2-BFF6-92560D72CC53}" type="datetimeFigureOut">
              <a:rPr lang="fr-FR" smtClean="0"/>
              <a:t>09/11/2020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3FD9-CE02-4C90-A453-FAA0287233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5041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A07E2-566D-4ED2-BFF6-92560D72CC53}" type="datetimeFigureOut">
              <a:rPr lang="fr-FR" smtClean="0"/>
              <a:t>09/11/2020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3FD9-CE02-4C90-A453-FAA0287233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4621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A07E2-566D-4ED2-BFF6-92560D72CC53}" type="datetimeFigureOut">
              <a:rPr lang="fr-FR" smtClean="0"/>
              <a:t>09/11/2020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3FD9-CE02-4C90-A453-FAA0287233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2652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BA07E2-566D-4ED2-BFF6-92560D72CC53}" type="datetimeFigureOut">
              <a:rPr lang="fr-FR" smtClean="0"/>
              <a:t>09/11/2020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023FD9-CE02-4C90-A453-FAA02872339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616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576063"/>
          </a:xfrm>
        </p:spPr>
        <p:txBody>
          <a:bodyPr>
            <a:normAutofit/>
          </a:bodyPr>
          <a:lstStyle/>
          <a:p>
            <a:pPr algn="l"/>
            <a: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FR" sz="1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fr-FR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693912" y="1484784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r>
              <a:rPr lang="fr-FR" b="1" dirty="0" smtClean="0"/>
              <a:t>Présentation synthétique des programmes de l’enseignement musical au lycée</a:t>
            </a:r>
            <a:endParaRPr lang="fr-FR" b="1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1379810"/>
              </p:ext>
            </p:extLst>
          </p:nvPr>
        </p:nvGraphicFramePr>
        <p:xfrm>
          <a:off x="467544" y="2276871"/>
          <a:ext cx="8229600" cy="4050982"/>
        </p:xfrm>
        <a:graphic>
          <a:graphicData uri="http://schemas.openxmlformats.org/drawingml/2006/table">
            <a:tbl>
              <a:tblPr firstRow="1" firstCol="1" bandRow="1"/>
              <a:tblGrid>
                <a:gridCol w="4114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1392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0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Enseignement optionnel </a:t>
                      </a:r>
                      <a:r>
                        <a:rPr lang="fr-FR" sz="10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</a:t>
                      </a:r>
                      <a:r>
                        <a:rPr lang="fr-FR" sz="1000" b="1" baseline="300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nde</a:t>
                      </a:r>
                      <a:r>
                        <a:rPr lang="fr-FR" sz="10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, </a:t>
                      </a:r>
                      <a:r>
                        <a:rPr lang="fr-FR" sz="10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</a:t>
                      </a:r>
                      <a:r>
                        <a:rPr lang="fr-FR" sz="1000" b="1" baseline="300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ère</a:t>
                      </a:r>
                      <a:r>
                        <a:rPr lang="fr-FR" sz="10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, terminale</a:t>
                      </a:r>
                      <a:endParaRPr lang="fr-FR" sz="1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128" marR="571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D4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0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Enseignement de spécialité cycle terminal</a:t>
                      </a:r>
                      <a:endParaRPr lang="fr-FR" sz="1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128" marR="571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056323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000" dirty="0" smtClean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Deux </a:t>
                      </a: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parcours </a:t>
                      </a:r>
                      <a:r>
                        <a:rPr lang="fr-FR" sz="10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destinés </a:t>
                      </a: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à </a:t>
                      </a:r>
                      <a:r>
                        <a:rPr lang="fr-FR" sz="10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accueillir tous les lycéens </a:t>
                      </a:r>
                      <a:r>
                        <a:rPr lang="fr-FR" sz="10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souhaitant poursuivre</a:t>
                      </a:r>
                      <a:r>
                        <a:rPr lang="fr-FR" sz="1000" baseline="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un enseignement musical en lycée</a:t>
                      </a:r>
                      <a:r>
                        <a:rPr lang="fr-FR" sz="10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Des </a:t>
                      </a:r>
                      <a:r>
                        <a:rPr lang="fr-FR" sz="10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compétences</a:t>
                      </a:r>
                      <a:r>
                        <a:rPr lang="fr-FR" sz="10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reprenant </a:t>
                      </a: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et </a:t>
                      </a:r>
                      <a:r>
                        <a:rPr lang="fr-FR" sz="10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approfondissant </a:t>
                      </a: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celles </a:t>
                      </a:r>
                      <a:r>
                        <a:rPr lang="fr-FR" sz="10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des programmes </a:t>
                      </a: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des cycles 3 &amp; 4.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Des situations d’enseignement </a:t>
                      </a:r>
                      <a:r>
                        <a:rPr lang="fr-FR" sz="10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s’adossant au </a:t>
                      </a:r>
                      <a:r>
                        <a:rPr lang="fr-FR" sz="10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plaisir de la pratique musicale </a:t>
                      </a:r>
                      <a:r>
                        <a:rPr lang="fr-FR" sz="10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collective.</a:t>
                      </a:r>
                      <a:endParaRPr lang="fr-FR" sz="1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Un </a:t>
                      </a:r>
                      <a:r>
                        <a:rPr lang="fr-FR" sz="10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cadre souple</a:t>
                      </a:r>
                      <a:r>
                        <a:rPr lang="fr-FR" sz="10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permettant </a:t>
                      </a:r>
                      <a:r>
                        <a:rPr lang="fr-FR" sz="10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de</a:t>
                      </a:r>
                      <a:r>
                        <a:rPr lang="fr-FR" sz="1000" baseline="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répondre aux </a:t>
                      </a:r>
                      <a:r>
                        <a:rPr lang="fr-FR" sz="10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attentes </a:t>
                      </a:r>
                      <a:r>
                        <a:rPr lang="fr-FR" sz="10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et besoins des élèves</a:t>
                      </a: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en lien avec leur parcours de formation.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Des enseignements</a:t>
                      </a:r>
                      <a:r>
                        <a:rPr lang="fr-FR" sz="1000" baseline="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s</a:t>
                      </a:r>
                      <a:r>
                        <a:rPr lang="fr-FR" sz="10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’enrichissant</a:t>
                      </a:r>
                      <a:r>
                        <a:rPr lang="fr-FR" sz="1000" baseline="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aisément</a:t>
                      </a:r>
                      <a:r>
                        <a:rPr lang="fr-FR" sz="10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de dynamiques interdisciplinaires comme </a:t>
                      </a:r>
                      <a:r>
                        <a:rPr lang="fr-FR" sz="10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de </a:t>
                      </a: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ressources </a:t>
                      </a:r>
                      <a:r>
                        <a:rPr lang="fr-FR" sz="10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partenariales.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128" marR="571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74643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Les </a:t>
                      </a:r>
                      <a:r>
                        <a:rPr lang="fr-FR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enjeux et objectifs</a:t>
                      </a:r>
                      <a:r>
                        <a:rPr lang="fr-F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pour</a:t>
                      </a:r>
                      <a:r>
                        <a:rPr lang="fr-FR" sz="10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suivis </a:t>
                      </a:r>
                      <a:r>
                        <a:rPr lang="fr-F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par l’enseignement optionnel </a:t>
                      </a:r>
                      <a:endParaRPr lang="fr-FR" sz="10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0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Sur </a:t>
                      </a:r>
                      <a:r>
                        <a:rPr lang="fr-F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un </a:t>
                      </a:r>
                      <a:r>
                        <a:rPr lang="fr-FR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plan musical </a:t>
                      </a:r>
                      <a:r>
                        <a:rPr lang="fr-FR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: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Clr>
                          <a:srgbClr val="007F9F"/>
                        </a:buClr>
                        <a:buSzPts val="1200"/>
                        <a:buFont typeface="Symbol"/>
                        <a:buChar char=""/>
                      </a:pPr>
                      <a:r>
                        <a:rPr lang="fr-F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Développer par la pratique musicale des </a:t>
                      </a:r>
                      <a:r>
                        <a:rPr lang="fr-FR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qualités expressives</a:t>
                      </a:r>
                      <a:r>
                        <a:rPr lang="fr-F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ainsi </a:t>
                      </a:r>
                      <a:r>
                        <a:rPr lang="fr-F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 les </a:t>
                      </a:r>
                      <a:r>
                        <a:rPr lang="fr-FR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techniques</a:t>
                      </a:r>
                      <a:r>
                        <a:rPr lang="fr-F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concourant à l'aboutissement de chaque projet. </a:t>
                      </a:r>
                      <a:endParaRPr lang="fr-FR" sz="10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Clr>
                          <a:srgbClr val="007F9F"/>
                        </a:buClr>
                        <a:buSzPts val="1200"/>
                        <a:buFont typeface="Symbol"/>
                        <a:buChar char=""/>
                      </a:pPr>
                      <a:endParaRPr lang="fr-FR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Clr>
                          <a:srgbClr val="007F9F"/>
                        </a:buClr>
                        <a:buSzPts val="1200"/>
                        <a:buFont typeface="Symbol"/>
                        <a:buChar char=""/>
                      </a:pPr>
                      <a:r>
                        <a:rPr lang="fr-F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Enrichir </a:t>
                      </a:r>
                      <a:r>
                        <a:rPr lang="fr-FR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</a:t>
                      </a:r>
                      <a:r>
                        <a:rPr lang="fr-FR" sz="10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a </a:t>
                      </a:r>
                      <a:r>
                        <a:rPr lang="fr-FR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culture musicale, artistique et générale </a:t>
                      </a:r>
                      <a:r>
                        <a:rPr lang="fr-F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par l’écoute et la comparaison d’œuvres nombreuses issues d’horizons </a:t>
                      </a:r>
                      <a:r>
                        <a:rPr lang="fr-FR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historiques,</a:t>
                      </a:r>
                      <a:r>
                        <a:rPr lang="fr-FR" sz="10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géographiques et sociologiques</a:t>
                      </a:r>
                      <a:r>
                        <a:rPr lang="fr-FR" sz="10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variés.</a:t>
                      </a:r>
                      <a:endParaRPr lang="fr-FR" sz="1000" dirty="0" smtClean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Clr>
                          <a:srgbClr val="007F9F"/>
                        </a:buClr>
                        <a:buSzPts val="1200"/>
                        <a:buFont typeface="Symbol"/>
                        <a:buChar char=""/>
                      </a:pPr>
                      <a:endParaRPr lang="fr-FR" sz="10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Clr>
                          <a:srgbClr val="007F9F"/>
                        </a:buClr>
                        <a:buSzPts val="1200"/>
                        <a:buFont typeface="Symbol"/>
                        <a:buChar char=""/>
                      </a:pPr>
                      <a:r>
                        <a:rPr lang="fr-FR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Construire </a:t>
                      </a:r>
                      <a:r>
                        <a:rPr lang="fr-F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des </a:t>
                      </a:r>
                      <a:r>
                        <a:rPr lang="fr-FR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repères culturels</a:t>
                      </a:r>
                      <a:r>
                        <a:rPr lang="fr-F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permettant de développer une culture musicale et artistique structurée.</a:t>
                      </a:r>
                      <a:endParaRPr lang="fr-FR" sz="1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128" marR="571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D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Les </a:t>
                      </a:r>
                      <a:r>
                        <a:rPr lang="fr-FR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enjeux et objectifs</a:t>
                      </a:r>
                      <a:r>
                        <a:rPr lang="fr-F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l’enseignement </a:t>
                      </a:r>
                      <a:r>
                        <a:rPr lang="fr-F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de </a:t>
                      </a:r>
                      <a:r>
                        <a:rPr lang="fr-FR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spécialité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0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Sur </a:t>
                      </a: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un </a:t>
                      </a:r>
                      <a:r>
                        <a:rPr lang="fr-FR" sz="10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plan musical</a:t>
                      </a: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: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Clr>
                          <a:srgbClr val="007FAC"/>
                        </a:buClr>
                        <a:buFont typeface="Symbol"/>
                        <a:buChar char=""/>
                      </a:pP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Mobiliser ses </a:t>
                      </a:r>
                      <a:r>
                        <a:rPr lang="fr-FR" sz="10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savoirs techniques et culturels</a:t>
                      </a: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sur la musique pour une </a:t>
                      </a:r>
                      <a:r>
                        <a:rPr lang="fr-FR" sz="10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approche critique</a:t>
                      </a: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de la musique écoutée et jouée.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Clr>
                          <a:srgbClr val="007FAC"/>
                        </a:buClr>
                        <a:buFont typeface="Symbol"/>
                        <a:buChar char=""/>
                      </a:pP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Construire une connaissance organisée de </a:t>
                      </a:r>
                      <a:r>
                        <a:rPr lang="fr-FR" sz="10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l’histoire de la musique</a:t>
                      </a: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prenant en compte la </a:t>
                      </a:r>
                      <a:r>
                        <a:rPr lang="fr-FR" sz="10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diversité des esthétiques et des cultures</a:t>
                      </a: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Clr>
                          <a:srgbClr val="007FAC"/>
                        </a:buClr>
                        <a:buFont typeface="Symbol"/>
                        <a:buChar char=""/>
                      </a:pP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Développer son </a:t>
                      </a:r>
                      <a:r>
                        <a:rPr lang="fr-FR" sz="10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autonomie musicale</a:t>
                      </a: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par la maîtrise d’une méthodologie adaptée à la réalisation </a:t>
                      </a:r>
                      <a:r>
                        <a:rPr lang="fr-FR" sz="10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de productions </a:t>
                      </a: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comme à la poursuite d’une recherche ou d’une étude particulière.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Clr>
                          <a:srgbClr val="007FAC"/>
                        </a:buClr>
                        <a:buFont typeface="Symbol"/>
                        <a:buChar char=""/>
                      </a:pP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Respecter ses propres </a:t>
                      </a:r>
                      <a:r>
                        <a:rPr lang="fr-FR" sz="10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capacités auditives</a:t>
                      </a: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comme celles de son entourage 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Clr>
                          <a:srgbClr val="007FAC"/>
                        </a:buClr>
                        <a:buFont typeface="Symbol"/>
                        <a:buChar char=""/>
                      </a:pP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Situer sa pratique et ses goûts musicaux dans le </a:t>
                      </a:r>
                      <a:r>
                        <a:rPr lang="fr-FR" sz="10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contexte économique, social, professionnel</a:t>
                      </a: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de la musique dans la société occidentale contemporaine.</a:t>
                      </a:r>
                    </a:p>
                  </a:txBody>
                  <a:tcPr marL="57128" marR="571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 rot="2756124">
            <a:off x="-241300" y="-453499"/>
            <a:ext cx="228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fr-FR" dirty="0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280506"/>
            <a:ext cx="8640960" cy="1527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0744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4707799"/>
              </p:ext>
            </p:extLst>
          </p:nvPr>
        </p:nvGraphicFramePr>
        <p:xfrm>
          <a:off x="395536" y="1052736"/>
          <a:ext cx="8229600" cy="5582540"/>
        </p:xfrm>
        <a:graphic>
          <a:graphicData uri="http://schemas.openxmlformats.org/drawingml/2006/table">
            <a:tbl>
              <a:tblPr firstRow="1" firstCol="1" bandRow="1"/>
              <a:tblGrid>
                <a:gridCol w="4114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1006881"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Sur un </a:t>
                      </a:r>
                      <a:r>
                        <a:rPr lang="fr-FR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plan </a:t>
                      </a:r>
                      <a:r>
                        <a:rPr lang="fr-FR" sz="10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général</a:t>
                      </a: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: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Clr>
                          <a:srgbClr val="007F9F"/>
                        </a:buClr>
                        <a:buSzPts val="1200"/>
                        <a:buFont typeface="Symbol"/>
                        <a:buChar char=""/>
                      </a:pPr>
                      <a:r>
                        <a:rPr lang="fr-FR" sz="10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Acquérir par des exigences musicales, la</a:t>
                      </a:r>
                      <a:r>
                        <a:rPr lang="fr-FR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maîtrise de soi, l’attention au détail, la mémorisation et la </a:t>
                      </a:r>
                      <a:r>
                        <a:rPr lang="fr-FR" sz="10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concentration</a:t>
                      </a:r>
                      <a:r>
                        <a:rPr lang="fr-FR" sz="10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fr-FR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Clr>
                          <a:srgbClr val="007F9F"/>
                        </a:buClr>
                        <a:buSzPts val="1200"/>
                        <a:buFont typeface="Symbol"/>
                        <a:buChar char=""/>
                      </a:pPr>
                      <a:r>
                        <a:rPr lang="fr-FR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Développer l’</a:t>
                      </a:r>
                      <a:r>
                        <a:rPr lang="fr-FR" sz="10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imaginaire</a:t>
                      </a:r>
                      <a:r>
                        <a:rPr lang="fr-F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fr-FR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 </a:t>
                      </a:r>
                      <a:r>
                        <a:rPr lang="fr-FR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créativité</a:t>
                      </a:r>
                      <a:r>
                        <a:rPr lang="fr-F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 </a:t>
                      </a:r>
                      <a:r>
                        <a:rPr lang="fr-F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 </a:t>
                      </a:r>
                      <a:r>
                        <a:rPr lang="fr-FR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prise de </a:t>
                      </a:r>
                      <a:r>
                        <a:rPr lang="fr-FR" sz="10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risque </a:t>
                      </a:r>
                      <a:r>
                        <a:rPr lang="fr-FR" sz="10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pour inciter </a:t>
                      </a:r>
                      <a:r>
                        <a:rPr lang="fr-F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à l’</a:t>
                      </a:r>
                      <a:r>
                        <a:rPr lang="fr-FR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expérimentation</a:t>
                      </a:r>
                      <a:r>
                        <a:rPr lang="fr-F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à l’</a:t>
                      </a:r>
                      <a:r>
                        <a:rPr lang="fr-FR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exploration</a:t>
                      </a:r>
                      <a:r>
                        <a:rPr lang="fr-F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à l</a:t>
                      </a:r>
                      <a:r>
                        <a:rPr lang="fr-FR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’initiative</a:t>
                      </a:r>
                      <a:r>
                        <a:rPr lang="fr-F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et à la </a:t>
                      </a:r>
                      <a:r>
                        <a:rPr lang="fr-FR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détermination des </a:t>
                      </a:r>
                      <a:r>
                        <a:rPr lang="fr-FR" sz="10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choix</a:t>
                      </a:r>
                      <a:r>
                        <a:rPr lang="fr-FR" sz="1000" b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fr-FR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fr-FR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Clr>
                          <a:srgbClr val="007F9F"/>
                        </a:buClr>
                        <a:buSzPts val="1200"/>
                        <a:buFont typeface="Symbol"/>
                        <a:buChar char=""/>
                      </a:pPr>
                      <a:r>
                        <a:rPr lang="fr-FR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Mobiliser</a:t>
                      </a:r>
                      <a:r>
                        <a:rPr lang="fr-FR" sz="10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par la conduite de projets et l’entraide entre pairs </a:t>
                      </a:r>
                      <a:r>
                        <a:rPr lang="fr-FR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 </a:t>
                      </a:r>
                      <a:r>
                        <a:rPr lang="fr-FR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savoir-faire méthodologiques</a:t>
                      </a:r>
                      <a:r>
                        <a:rPr lang="fr-F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transférables à un grand nombre de situations de </a:t>
                      </a:r>
                      <a:r>
                        <a:rPr lang="fr-FR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travail.</a:t>
                      </a:r>
                      <a:endParaRPr lang="fr-FR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Clr>
                          <a:srgbClr val="007F9F"/>
                        </a:buClr>
                        <a:buSzPts val="1200"/>
                        <a:buFont typeface="Symbol"/>
                        <a:buChar char=""/>
                      </a:pPr>
                      <a:r>
                        <a:rPr lang="fr-FR" sz="10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Développer par ce biais les </a:t>
                      </a:r>
                      <a:r>
                        <a:rPr lang="fr-FR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compétences favorables à </a:t>
                      </a:r>
                      <a:r>
                        <a:rPr lang="fr-FR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l’expression </a:t>
                      </a:r>
                      <a:r>
                        <a:rPr lang="fr-FR" sz="10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orale.</a:t>
                      </a:r>
                      <a:endParaRPr lang="fr-FR" sz="10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Clr>
                          <a:srgbClr val="007F9F"/>
                        </a:buClr>
                        <a:buSzPts val="1200"/>
                        <a:buFont typeface="Symbol"/>
                        <a:buChar char=""/>
                      </a:pPr>
                      <a:endParaRPr lang="fr-FR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Ces enseignements </a:t>
                      </a:r>
                      <a:r>
                        <a:rPr lang="fr-FR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renforcent</a:t>
                      </a:r>
                      <a:r>
                        <a:rPr lang="fr-FR" sz="10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également les </a:t>
                      </a:r>
                      <a:r>
                        <a:rPr lang="fr-FR" sz="10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compétences </a:t>
                      </a:r>
                      <a:r>
                        <a:rPr lang="fr-FR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transposables au-delà de la musique et des arts</a:t>
                      </a:r>
                      <a:r>
                        <a:rPr lang="fr-F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, compétences </a:t>
                      </a:r>
                      <a:r>
                        <a:rPr lang="fr-FR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nécessaires à la poursuite d’études</a:t>
                      </a:r>
                      <a:r>
                        <a:rPr lang="fr-F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dans de </a:t>
                      </a:r>
                      <a:r>
                        <a:rPr lang="fr-FR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nombreux </a:t>
                      </a:r>
                      <a:r>
                        <a:rPr lang="fr-F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domaines </a:t>
                      </a:r>
                      <a:r>
                        <a:rPr lang="fr-FR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comme indispensables </a:t>
                      </a:r>
                      <a:r>
                        <a:rPr lang="fr-F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à </a:t>
                      </a:r>
                      <a:r>
                        <a:rPr lang="fr-FR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l’insertion professionnelle.</a:t>
                      </a:r>
                    </a:p>
                  </a:txBody>
                  <a:tcPr marL="57128" marR="571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4716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L’enseignement se construit au départ </a:t>
                      </a:r>
                      <a:r>
                        <a:rPr lang="fr-FR" sz="10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d’une </a:t>
                      </a:r>
                      <a:r>
                        <a:rPr lang="fr-FR" sz="10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succession de </a:t>
                      </a:r>
                      <a:r>
                        <a:rPr lang="fr-FR" sz="10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projets </a:t>
                      </a:r>
                      <a:r>
                        <a:rPr lang="fr-FR" sz="1000" b="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:</a:t>
                      </a:r>
                      <a:r>
                        <a:rPr lang="fr-FR" sz="10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lvl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000" dirty="0" smtClean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lvl="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000" dirty="0" smtClean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Clr>
                          <a:srgbClr val="007F9F"/>
                        </a:buClr>
                        <a:buSzPts val="1200"/>
                        <a:buFont typeface="Symbol"/>
                        <a:buChar char=""/>
                      </a:pPr>
                      <a:r>
                        <a:rPr lang="fr-FR" sz="10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mettant </a:t>
                      </a:r>
                      <a:r>
                        <a:rPr lang="fr-FR" sz="10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 pratique musicale au premier plan</a:t>
                      </a:r>
                    </a:p>
                    <a:p>
                      <a:pPr marL="342900" lvl="0" indent="-34290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Clr>
                          <a:srgbClr val="007F9F"/>
                        </a:buClr>
                        <a:buSzPts val="1200"/>
                        <a:buFont typeface="Symbol"/>
                        <a:buChar char=""/>
                      </a:pPr>
                      <a:r>
                        <a:rPr lang="fr-FR" sz="10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Favorisant </a:t>
                      </a:r>
                      <a:r>
                        <a:rPr lang="fr-FR" sz="10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l’acquisition d’un culture et de techniques musicales afin de mieux appréhender le monde artistique contemporain.</a:t>
                      </a:r>
                    </a:p>
                  </a:txBody>
                  <a:tcPr marL="57128" marR="571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1DA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L’enseignement repose </a:t>
                      </a:r>
                      <a:r>
                        <a:rPr lang="fr-FR" sz="10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sur</a:t>
                      </a:r>
                      <a:r>
                        <a:rPr lang="fr-FR" sz="1000" baseline="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l’alternance </a:t>
                      </a:r>
                      <a:r>
                        <a:rPr lang="fr-FR" sz="10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de situations de travail variées</a:t>
                      </a: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: </a:t>
                      </a:r>
                      <a:endParaRPr lang="fr-FR" sz="1000" dirty="0" smtClean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000" dirty="0" smtClean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Clr>
                          <a:srgbClr val="007F9F"/>
                        </a:buClr>
                        <a:buSzPts val="1200"/>
                        <a:buFont typeface="Symbol"/>
                        <a:buChar char=""/>
                      </a:pPr>
                      <a:r>
                        <a:rPr lang="fr-FR" sz="10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pratiques </a:t>
                      </a:r>
                      <a:r>
                        <a:rPr lang="fr-FR" sz="10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musicales </a:t>
                      </a:r>
                      <a:r>
                        <a:rPr lang="fr-FR" sz="10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vocales </a:t>
                      </a:r>
                      <a:r>
                        <a:rPr lang="fr-FR" sz="10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et instrumentales, </a:t>
                      </a:r>
                      <a:endParaRPr lang="fr-FR" sz="1000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Clr>
                          <a:srgbClr val="007F9F"/>
                        </a:buClr>
                        <a:buSzPts val="1200"/>
                        <a:buFont typeface="Symbol"/>
                        <a:buChar char=""/>
                      </a:pPr>
                      <a:r>
                        <a:rPr lang="fr-FR" sz="10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pratiques </a:t>
                      </a:r>
                      <a:r>
                        <a:rPr lang="fr-FR" sz="10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d’écoute analytique et critique sur des œuvres diversifiées dans l’espace et le temps, </a:t>
                      </a:r>
                      <a:endParaRPr lang="fr-FR" sz="1000" kern="12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Clr>
                          <a:srgbClr val="007F9F"/>
                        </a:buClr>
                        <a:buSzPts val="1200"/>
                        <a:buFont typeface="Symbol"/>
                        <a:buChar char=""/>
                      </a:pPr>
                      <a:r>
                        <a:rPr lang="fr-FR" sz="10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études </a:t>
                      </a:r>
                      <a:r>
                        <a:rPr lang="fr-FR" sz="10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documentaires en lien à des problématiques de </a:t>
                      </a:r>
                      <a:r>
                        <a:rPr lang="fr-FR" sz="1000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travail.</a:t>
                      </a:r>
                      <a:endParaRPr lang="fr-FR" sz="1000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7128" marR="571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461260"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fr-FR" sz="10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Chaque projet explore une perspective de travail relevant</a:t>
                      </a:r>
                      <a:r>
                        <a:rPr lang="fr-FR" sz="1000" b="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de l’un ou de l’autre des deux champs de questionnement suivants :</a:t>
                      </a: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Symbol"/>
                        <a:buNone/>
                      </a:pPr>
                      <a:endParaRPr lang="fr-FR" sz="1000" b="0" baseline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Symbol"/>
                        <a:buNone/>
                      </a:pPr>
                      <a:endParaRPr lang="fr-FR" sz="1000" b="0" baseline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Clr>
                          <a:srgbClr val="007F9F"/>
                        </a:buClr>
                        <a:buSzPts val="1200"/>
                        <a:buFont typeface="Symbol"/>
                        <a:buChar char=""/>
                      </a:pPr>
                      <a:r>
                        <a:rPr lang="fr-FR" sz="10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 </a:t>
                      </a:r>
                      <a:r>
                        <a:rPr lang="fr-FR" sz="10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place de la musique et de ses pratiques dans la société contemporaine.</a:t>
                      </a:r>
                    </a:p>
                    <a:p>
                      <a:pPr marL="342900" lvl="0" indent="-34290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buClr>
                          <a:srgbClr val="007F9F"/>
                        </a:buClr>
                        <a:buSzPts val="1200"/>
                        <a:buFont typeface="Symbol"/>
                        <a:buChar char=""/>
                      </a:pPr>
                      <a:r>
                        <a:rPr lang="fr-FR" sz="1000" b="1" kern="120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 </a:t>
                      </a:r>
                      <a:r>
                        <a:rPr lang="fr-FR" sz="10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diversité des esthétiques, des langages et des techniques de la création musicale dans le temps et l’espace</a:t>
                      </a:r>
                      <a:r>
                        <a:rPr lang="fr-FR" sz="1000" b="1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0" lvl="0" indent="0" algn="just">
                        <a:spcAft>
                          <a:spcPts val="0"/>
                        </a:spcAft>
                        <a:buFontTx/>
                        <a:buNone/>
                      </a:pPr>
                      <a:endParaRPr lang="fr-FR" sz="1000" b="1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1000"/>
                        </a:spcAft>
                      </a:pPr>
                      <a:r>
                        <a:rPr lang="fr-FR" sz="10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Chaque </a:t>
                      </a: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année, les élèves réalisent au moins quatre projets relevant de chacun de ces champs et portant sur des perspectives de travail différentes. </a:t>
                      </a:r>
                      <a:r>
                        <a:rPr lang="fr-FR" sz="10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endParaRPr lang="fr-FR" sz="1000" b="1" dirty="0" smtClean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1000"/>
                        </a:spcAft>
                      </a:pPr>
                      <a:r>
                        <a:rPr lang="fr-FR" sz="10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Une </a:t>
                      </a:r>
                      <a:r>
                        <a:rPr lang="fr-FR" sz="10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note de synthèse</a:t>
                      </a: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faisant ressortir les aspects les plus significatifs du travail mené accompagne la réalisation de chaque projet (démarche &amp; apprentissages).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7128" marR="571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D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Les situations d’enseignement éclairent des problématiques de travail relevant de thématiques proposées par le </a:t>
                      </a:r>
                      <a:r>
                        <a:rPr lang="fr-FR" sz="10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programme</a:t>
                      </a:r>
                      <a:r>
                        <a:rPr lang="fr-FR" sz="1000" baseline="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qui s’organisent </a:t>
                      </a: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en trois champs de questionnement complémentaires : </a:t>
                      </a:r>
                      <a:endParaRPr lang="fr-FR" sz="1000" dirty="0" smtClean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/>
                        <a:buChar char=""/>
                      </a:pPr>
                      <a:r>
                        <a:rPr lang="fr-FR" sz="1000" b="1" dirty="0">
                          <a:effectLst/>
                          <a:latin typeface="Arial" panose="020B0604020202020204" pitchFamily="34" charset="0"/>
                          <a:ea typeface="Times"/>
                          <a:cs typeface="Arial" panose="020B0604020202020204" pitchFamily="34" charset="0"/>
                        </a:rPr>
                        <a:t>Le son, la musique, l’espace et le temps</a:t>
                      </a:r>
                      <a:endParaRPr lang="fr-FR" sz="1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/>
                        <a:buChar char=""/>
                      </a:pPr>
                      <a:r>
                        <a:rPr lang="fr-FR" sz="1000" b="1" dirty="0">
                          <a:effectLst/>
                          <a:latin typeface="Arial" panose="020B0604020202020204" pitchFamily="34" charset="0"/>
                          <a:ea typeface="Times"/>
                          <a:cs typeface="Arial" panose="020B0604020202020204" pitchFamily="34" charset="0"/>
                        </a:rPr>
                        <a:t>La musique, l’homme et la société</a:t>
                      </a:r>
                      <a:endParaRPr lang="fr-FR" sz="1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"/>
                      </a:pPr>
                      <a:r>
                        <a:rPr lang="fr-FR" sz="10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"/>
                          <a:cs typeface="Arial" panose="020B0604020202020204" pitchFamily="34" charset="0"/>
                        </a:rPr>
                        <a:t>Culture musicale et artistique dans l’histoire et la </a:t>
                      </a:r>
                      <a:r>
                        <a:rPr lang="fr-FR" sz="10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"/>
                          <a:cs typeface="Arial" panose="020B0604020202020204" pitchFamily="34" charset="0"/>
                        </a:rPr>
                        <a:t>géographie</a:t>
                      </a:r>
                    </a:p>
                    <a:p>
                      <a:pPr marL="800100" lvl="1" indent="-342900">
                        <a:spcAft>
                          <a:spcPts val="0"/>
                        </a:spcAft>
                        <a:buFont typeface="Symbol"/>
                        <a:buChar char=""/>
                      </a:pPr>
                      <a:endParaRPr lang="fr-FR" sz="1000" b="1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marL="800100" lvl="1" indent="-342900">
                        <a:spcAft>
                          <a:spcPts val="0"/>
                        </a:spcAft>
                        <a:buFont typeface="Symbol"/>
                        <a:buChar char=""/>
                      </a:pPr>
                      <a:endParaRPr lang="fr-FR" sz="10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Chaque année, les élèves explorent plusieurs thématiques relevant de chacun de ces champs.</a:t>
                      </a:r>
                    </a:p>
                  </a:txBody>
                  <a:tcPr marL="57128" marR="571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8657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2512154"/>
              </p:ext>
            </p:extLst>
          </p:nvPr>
        </p:nvGraphicFramePr>
        <p:xfrm>
          <a:off x="467544" y="1412776"/>
          <a:ext cx="8229600" cy="4402836"/>
        </p:xfrm>
        <a:graphic>
          <a:graphicData uri="http://schemas.openxmlformats.org/drawingml/2006/table">
            <a:tbl>
              <a:tblPr firstRow="1" firstCol="1" bandRow="1"/>
              <a:tblGrid>
                <a:gridCol w="4114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2551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Les </a:t>
                      </a:r>
                      <a:r>
                        <a:rPr lang="fr-FR" sz="10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champs de </a:t>
                      </a:r>
                      <a:r>
                        <a:rPr lang="fr-FR" sz="10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compétences</a:t>
                      </a:r>
                      <a:r>
                        <a:rPr lang="fr-FR" sz="10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mobilisés sur</a:t>
                      </a:r>
                      <a:r>
                        <a:rPr lang="fr-FR" sz="1000" baseline="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les trois années</a:t>
                      </a: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r>
                        <a:rPr lang="fr-FR" sz="10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Clr>
                          <a:srgbClr val="007F9F"/>
                        </a:buClr>
                        <a:buSzPts val="900"/>
                        <a:buFont typeface="Symbol"/>
                        <a:buChar char=""/>
                      </a:pPr>
                      <a:r>
                        <a:rPr lang="fr-FR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Réaliser</a:t>
                      </a:r>
                      <a:r>
                        <a:rPr lang="fr-F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des projets musicaux</a:t>
                      </a:r>
                      <a:r>
                        <a:rPr lang="fr-F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d’interprétation et de </a:t>
                      </a:r>
                      <a:r>
                        <a:rPr lang="fr-FR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création</a:t>
                      </a:r>
                    </a:p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Clr>
                          <a:srgbClr val="007F9F"/>
                        </a:buClr>
                        <a:buSzPts val="900"/>
                        <a:buFont typeface="Symbol"/>
                        <a:buNone/>
                      </a:pPr>
                      <a:endParaRPr lang="fr-FR" sz="1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Clr>
                          <a:srgbClr val="007F9F"/>
                        </a:buClr>
                        <a:buSzPts val="900"/>
                        <a:buFont typeface="Symbol"/>
                        <a:buChar char=""/>
                      </a:pPr>
                      <a:r>
                        <a:rPr lang="fr-FR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Explorer, imaginer, élaborer une stratégie</a:t>
                      </a:r>
                      <a:r>
                        <a:rPr lang="fr-F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: faire et créer </a:t>
                      </a:r>
                      <a:endParaRPr lang="fr-FR" sz="100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Clr>
                          <a:srgbClr val="007F9F"/>
                        </a:buClr>
                        <a:buSzPts val="900"/>
                        <a:buFont typeface="Symbol"/>
                        <a:buChar char=""/>
                      </a:pPr>
                      <a:endParaRPr lang="fr-FR" sz="1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Clr>
                          <a:srgbClr val="007F9F"/>
                        </a:buClr>
                        <a:buSzPts val="900"/>
                        <a:buFont typeface="Symbol"/>
                        <a:buChar char=""/>
                      </a:pPr>
                      <a:r>
                        <a:rPr lang="fr-FR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Écouter, comparer, commenter</a:t>
                      </a:r>
                      <a:r>
                        <a:rPr lang="fr-F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: construire une culture musicale et </a:t>
                      </a:r>
                      <a:r>
                        <a:rPr lang="fr-FR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artistique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Clr>
                          <a:srgbClr val="007F9F"/>
                        </a:buClr>
                        <a:buSzPts val="900"/>
                        <a:buFont typeface="Symbol"/>
                        <a:buChar char=""/>
                      </a:pPr>
                      <a:endParaRPr lang="fr-FR" sz="1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Clr>
                          <a:srgbClr val="007F9F"/>
                        </a:buClr>
                        <a:buSzPts val="900"/>
                        <a:buFont typeface="Symbol"/>
                        <a:buChar char=""/>
                      </a:pPr>
                      <a:r>
                        <a:rPr lang="fr-FR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Échanger, partager, argumenter et </a:t>
                      </a:r>
                      <a:r>
                        <a:rPr lang="fr-FR" sz="10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débattre</a:t>
                      </a:r>
                      <a:endParaRPr lang="fr-FR" sz="1000" dirty="0" smtClean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000" dirty="0" smtClean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000" dirty="0" smtClean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Deux </a:t>
                      </a:r>
                      <a:r>
                        <a:rPr lang="fr-FR" sz="10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champs complémentaires</a:t>
                      </a:r>
                      <a:r>
                        <a:rPr lang="fr-FR" sz="10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s’y ajoutent au cycle terminal :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000" dirty="0" smtClean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Clr>
                          <a:srgbClr val="007F9F"/>
                        </a:buClr>
                        <a:buSzPts val="900"/>
                        <a:buFont typeface="Symbol"/>
                        <a:buChar char=""/>
                      </a:pPr>
                      <a:r>
                        <a:rPr lang="fr-FR" sz="10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Organiser une recherche documentaire </a:t>
                      </a:r>
                      <a:r>
                        <a:rPr lang="fr-FR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et assurer la médiation orale de sa production.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Clr>
                          <a:srgbClr val="007F9F"/>
                        </a:buClr>
                        <a:buSzPts val="900"/>
                        <a:buFont typeface="Symbol"/>
                        <a:buChar char=""/>
                      </a:pPr>
                      <a:endParaRPr lang="fr-FR" sz="1000" dirty="0" smtClean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Clr>
                          <a:srgbClr val="007F9F"/>
                        </a:buClr>
                        <a:buSzPts val="900"/>
                        <a:buFont typeface="Symbol"/>
                        <a:buChar char=""/>
                      </a:pPr>
                      <a:r>
                        <a:rPr lang="fr-FR" sz="10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Mettre en lien les informations relatives à la vie musicale et culturelle contemporaine</a:t>
                      </a:r>
                      <a:r>
                        <a:rPr lang="fr-FR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et connaître les grandes catégories de métiers qui l’organisent.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Clr>
                          <a:srgbClr val="007F9F"/>
                        </a:buClr>
                        <a:buSzPts val="900"/>
                        <a:buFont typeface="Symbol"/>
                        <a:buChar char=""/>
                      </a:pPr>
                      <a:endParaRPr lang="fr-FR" sz="1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7128" marR="571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D4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Les compétences travaillées dur les deux années du cycle </a:t>
                      </a:r>
                      <a:r>
                        <a:rPr lang="fr-FR" sz="10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: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/>
                        <a:buChar char=""/>
                      </a:pPr>
                      <a:r>
                        <a:rPr lang="fr-FR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Projets</a:t>
                      </a:r>
                      <a:r>
                        <a:rPr lang="fr-F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musicaux </a:t>
                      </a:r>
                      <a:r>
                        <a:rPr lang="fr-F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: techniques musicales instrumentales et vocales nécessaires à la réalisation des projets, autonomie musicale</a:t>
                      </a:r>
                      <a:r>
                        <a:rPr lang="fr-FR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.</a:t>
                      </a:r>
                      <a:endParaRPr lang="fr-FR" sz="1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/>
                        <a:buChar char=""/>
                      </a:pPr>
                      <a:r>
                        <a:rPr lang="fr-FR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Écoute / culture </a:t>
                      </a:r>
                      <a:r>
                        <a:rPr lang="fr-F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: </a:t>
                      </a: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écoute comparée, analytique et critique, développement de culture musicale en lien avec d’autres champs du savoir</a:t>
                      </a:r>
                      <a:r>
                        <a:rPr lang="fr-FR" sz="10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.</a:t>
                      </a:r>
                      <a:endParaRPr lang="fr-FR" sz="1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Clr>
                          <a:srgbClr val="007FAC"/>
                        </a:buClr>
                        <a:buFont typeface="Symbol"/>
                        <a:buChar char=""/>
                      </a:pPr>
                      <a:r>
                        <a:rPr lang="fr-FR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Méthodologie </a:t>
                      </a:r>
                      <a:r>
                        <a:rPr lang="fr-FR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: problématiser et mener une recherche documentaire, argumenter et débattre, construire un commentaire d’écoute argumenté</a:t>
                      </a:r>
                      <a:r>
                        <a:rPr lang="fr-FR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Clr>
                          <a:srgbClr val="007FAC"/>
                        </a:buClr>
                        <a:buFont typeface="Symbol"/>
                        <a:buChar char=""/>
                      </a:pPr>
                      <a:endParaRPr lang="fr-FR" sz="1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0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Deux champs complémentaires</a:t>
                      </a:r>
                      <a:r>
                        <a:rPr lang="fr-FR" sz="10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s’y ajoutent en</a:t>
                      </a:r>
                      <a:r>
                        <a:rPr lang="fr-FR" sz="1000" b="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terminale</a:t>
                      </a:r>
                      <a:r>
                        <a:rPr lang="fr-FR" sz="1000" b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: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000" b="1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0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- Faire un usage approprié</a:t>
                      </a:r>
                      <a:r>
                        <a:rPr lang="fr-FR" sz="1000" b="1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00" b="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de partitions et représentations graphiques des œuvres étudiées pour approfondir la connaissance des organisations musicales perçues à l’écoute</a:t>
                      </a:r>
                      <a:r>
                        <a:rPr lang="fr-FR" sz="1000" b="1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.</a:t>
                      </a:r>
                      <a:endParaRPr lang="fr-FR" sz="1000" b="1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000" b="1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0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-</a:t>
                      </a:r>
                      <a:r>
                        <a:rPr lang="fr-FR" sz="1000" b="1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</a:t>
                      </a:r>
                      <a:r>
                        <a:rPr lang="fr-FR" sz="10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ituer sa </a:t>
                      </a: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pratique, leurs goûts musicaux </a:t>
                      </a:r>
                      <a:r>
                        <a:rPr lang="fr-FR" sz="10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mais</a:t>
                      </a:r>
                      <a:r>
                        <a:rPr lang="fr-FR" sz="1000" baseline="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aussi ses</a:t>
                      </a:r>
                      <a:r>
                        <a:rPr lang="fr-FR" sz="10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projets de formation supérieure par rapport aux filières d’études et au </a:t>
                      </a:r>
                      <a:r>
                        <a:rPr lang="fr-FR" sz="10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contexte économique, social, professionnel</a:t>
                      </a: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de la musique dans la société contemporaine.</a:t>
                      </a:r>
                    </a:p>
                  </a:txBody>
                  <a:tcPr marL="57128" marR="571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97728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Les élèves sont en outre engagés à participer à la </a:t>
                      </a:r>
                      <a:r>
                        <a:rPr lang="fr-FR" sz="10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chorale et/ou l’orchestre du </a:t>
                      </a:r>
                      <a:r>
                        <a:rPr lang="fr-FR" sz="1000" b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lycée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pour mener un projet artistique annuel présenté en concert.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0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7128" marR="571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272945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</TotalTime>
  <Words>313</Words>
  <Application>Microsoft Office PowerPoint</Application>
  <PresentationFormat>Affichage à l'écran (4:3)</PresentationFormat>
  <Paragraphs>94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 </vt:lpstr>
      <vt:lpstr>Présentation PowerPoint</vt:lpstr>
      <vt:lpstr>Présentation PowerPoint</vt:lpstr>
    </vt:vector>
  </TitlesOfParts>
  <Company>Ministere de l'Education Nationale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GREBERT Muriel</dc:creator>
  <cp:lastModifiedBy>MG C1-3</cp:lastModifiedBy>
  <cp:revision>22</cp:revision>
  <dcterms:created xsi:type="dcterms:W3CDTF">2020-02-25T14:03:16Z</dcterms:created>
  <dcterms:modified xsi:type="dcterms:W3CDTF">2020-11-09T08:17:15Z</dcterms:modified>
</cp:coreProperties>
</file>