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7"/>
    <p:restoredTop sz="94493"/>
  </p:normalViewPr>
  <p:slideViewPr>
    <p:cSldViewPr snapToGrid="0" snapToObjects="1">
      <p:cViewPr varScale="1">
        <p:scale>
          <a:sx n="100" d="100"/>
          <a:sy n="100" d="100"/>
        </p:scale>
        <p:origin x="-1040"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extLst>
      <p:ext uri="{BB962C8B-B14F-4D97-AF65-F5344CB8AC3E}">
        <p14:creationId xmlns:p14="http://schemas.microsoft.com/office/powerpoint/2010/main" val="219182723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efc83d617abbbcf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g5efc83d617abbbcf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6" name="Google Shape;11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6bcc51df57_0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g6bcc51df57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6bfa6c73f5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g6bfa6c73f5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3" name="Google Shape;73;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9" name="Google Shape;29;p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5" name="Google Shape;35;p5"/>
          <p:cNvSpPr txBox="1">
            <a:spLocks noGrp="1"/>
          </p:cNvSpPr>
          <p:nvPr>
            <p:ph type="body" idx="1"/>
          </p:nvPr>
        </p:nvSpPr>
        <p:spPr>
          <a:xfrm rot="5400000">
            <a:off x="3920332" y="-1256506"/>
            <a:ext cx="4351337"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1" name="Google Shape;41;p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2" name="Google Shape;42;p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3" name="Google Shape;4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9" name="Google Shape;49;p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3"/>
        <p:cNvGrpSpPr/>
        <p:nvPr/>
      </p:nvGrpSpPr>
      <p:grpSpPr>
        <a:xfrm>
          <a:off x="0" y="0"/>
          <a:ext cx="0" cy="0"/>
          <a:chOff x="0" y="0"/>
          <a:chExt cx="0" cy="0"/>
        </a:xfrm>
      </p:grpSpPr>
      <p:sp>
        <p:nvSpPr>
          <p:cNvPr id="54" name="Google Shape;5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9" name="Google Shape;59;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4" name="Google Shape;64;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5" name="Google Shape;65;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7" name="Google Shape;67;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subTitle" idx="1"/>
          </p:nvPr>
        </p:nvSpPr>
        <p:spPr>
          <a:xfrm>
            <a:off x="660400" y="3082925"/>
            <a:ext cx="10871200" cy="26320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r>
              <a:rPr lang="fr-FR" b="1" dirty="0"/>
              <a:t>Écrire et dire la pratique, la démarche, l’œuvre</a:t>
            </a:r>
            <a:r>
              <a:rPr lang="fr-FR" sz="2400" b="1" i="0" u="none" dirty="0">
                <a:solidFill>
                  <a:schemeClr val="dk1"/>
                </a:solidFill>
                <a:latin typeface="Calibri"/>
                <a:ea typeface="Calibri"/>
                <a:cs typeface="Calibri"/>
                <a:sym typeface="Calibri"/>
              </a:rPr>
              <a:t/>
            </a:r>
            <a:br>
              <a:rPr lang="fr-FR" sz="2400" b="1" i="0" u="none" dirty="0">
                <a:solidFill>
                  <a:schemeClr val="dk1"/>
                </a:solidFill>
                <a:latin typeface="Calibri"/>
                <a:ea typeface="Calibri"/>
                <a:cs typeface="Calibri"/>
                <a:sym typeface="Calibri"/>
              </a:rPr>
            </a:br>
            <a:r>
              <a:rPr lang="fr-FR" sz="1800" b="0" i="0" u="none" dirty="0">
                <a:solidFill>
                  <a:schemeClr val="dk1"/>
                </a:solidFill>
                <a:latin typeface="Calibri"/>
                <a:ea typeface="Calibri"/>
                <a:cs typeface="Calibri"/>
                <a:sym typeface="Calibri"/>
              </a:rPr>
              <a:t>(enseignement optionnel et enseignement de spécialité, classes de </a:t>
            </a:r>
            <a:r>
              <a:rPr lang="fr-FR" sz="1800" b="0" i="0" u="none" dirty="0" smtClean="0">
                <a:solidFill>
                  <a:schemeClr val="dk1"/>
                </a:solidFill>
                <a:latin typeface="Calibri"/>
                <a:ea typeface="Calibri"/>
                <a:cs typeface="Calibri"/>
                <a:sym typeface="Calibri"/>
              </a:rPr>
              <a:t>2</a:t>
            </a:r>
            <a:r>
              <a:rPr lang="fr-FR" sz="1800" b="0" i="0" u="none" baseline="30000" dirty="0" smtClean="0">
                <a:solidFill>
                  <a:schemeClr val="dk1"/>
                </a:solidFill>
                <a:latin typeface="Calibri"/>
                <a:ea typeface="Calibri"/>
                <a:cs typeface="Calibri"/>
                <a:sym typeface="Calibri"/>
              </a:rPr>
              <a:t>de</a:t>
            </a:r>
            <a:r>
              <a:rPr lang="fr-FR" sz="1800" b="0" i="0" u="none" dirty="0" smtClean="0">
                <a:solidFill>
                  <a:schemeClr val="dk1"/>
                </a:solidFill>
                <a:latin typeface="Calibri"/>
                <a:ea typeface="Calibri"/>
                <a:cs typeface="Calibri"/>
                <a:sym typeface="Calibri"/>
              </a:rPr>
              <a:t>, 1</a:t>
            </a:r>
            <a:r>
              <a:rPr lang="fr-FR" sz="1800" b="0" i="0" u="none" baseline="30000" dirty="0" smtClean="0">
                <a:solidFill>
                  <a:schemeClr val="dk1"/>
                </a:solidFill>
                <a:latin typeface="Calibri"/>
                <a:ea typeface="Calibri"/>
                <a:cs typeface="Calibri"/>
                <a:sym typeface="Calibri"/>
              </a:rPr>
              <a:t>re</a:t>
            </a:r>
            <a:r>
              <a:rPr lang="fr-FR" sz="1800" b="0" i="0" u="none" dirty="0" smtClean="0">
                <a:solidFill>
                  <a:schemeClr val="dk1"/>
                </a:solidFill>
                <a:latin typeface="Calibri"/>
                <a:ea typeface="Calibri"/>
                <a:cs typeface="Calibri"/>
                <a:sym typeface="Calibri"/>
              </a:rPr>
              <a:t> </a:t>
            </a:r>
            <a:r>
              <a:rPr lang="fr-FR" sz="1800" b="0" i="0" u="none" dirty="0">
                <a:solidFill>
                  <a:schemeClr val="dk1"/>
                </a:solidFill>
                <a:latin typeface="Calibri"/>
                <a:ea typeface="Calibri"/>
                <a:cs typeface="Calibri"/>
                <a:sym typeface="Calibri"/>
              </a:rPr>
              <a:t>et </a:t>
            </a:r>
            <a:r>
              <a:rPr lang="fr-FR" sz="1800" b="0" i="0" u="none" dirty="0" err="1" smtClean="0">
                <a:solidFill>
                  <a:schemeClr val="dk1"/>
                </a:solidFill>
                <a:latin typeface="Calibri"/>
                <a:ea typeface="Calibri"/>
                <a:cs typeface="Calibri"/>
                <a:sym typeface="Calibri"/>
              </a:rPr>
              <a:t>T</a:t>
            </a:r>
            <a:r>
              <a:rPr lang="fr-FR" sz="1800" b="0" i="0" u="none" baseline="30000" dirty="0" err="1" smtClean="0">
                <a:solidFill>
                  <a:schemeClr val="dk1"/>
                </a:solidFill>
                <a:latin typeface="Calibri"/>
                <a:ea typeface="Calibri"/>
                <a:cs typeface="Calibri"/>
                <a:sym typeface="Calibri"/>
              </a:rPr>
              <a:t>le</a:t>
            </a:r>
            <a:r>
              <a:rPr lang="fr-FR" sz="1800" b="0" i="0" u="none" dirty="0" smtClean="0">
                <a:solidFill>
                  <a:schemeClr val="dk1"/>
                </a:solidFill>
                <a:latin typeface="Calibri"/>
                <a:ea typeface="Calibri"/>
                <a:cs typeface="Calibri"/>
                <a:sym typeface="Calibri"/>
              </a:rPr>
              <a:t>)</a:t>
            </a:r>
            <a:endParaRPr lang="fr-FR" dirty="0"/>
          </a:p>
          <a:p>
            <a:pPr marL="0" lvl="0" indent="0" algn="ctr" rtl="0">
              <a:lnSpc>
                <a:spcPct val="90000"/>
              </a:lnSpc>
              <a:spcBef>
                <a:spcPts val="1000"/>
              </a:spcBef>
              <a:spcAft>
                <a:spcPts val="0"/>
              </a:spcAft>
              <a:buClr>
                <a:schemeClr val="dk1"/>
              </a:buClr>
              <a:buSzPts val="1800"/>
              <a:buNone/>
            </a:pPr>
            <a:endParaRPr lang="fr-FR" sz="1800" b="0" i="0" u="none" dirty="0">
              <a:solidFill>
                <a:schemeClr val="dk1"/>
              </a:solidFill>
              <a:latin typeface="Calibri"/>
              <a:ea typeface="Calibri"/>
              <a:cs typeface="Calibri"/>
              <a:sym typeface="Calibri"/>
            </a:endParaRPr>
          </a:p>
          <a:p>
            <a:pPr marL="914400" lvl="2" indent="0" algn="l">
              <a:buSzPts val="1400"/>
            </a:pPr>
            <a:r>
              <a:rPr lang="fr-FR" sz="1400" b="0" i="1" u="none" dirty="0">
                <a:solidFill>
                  <a:schemeClr val="dk1"/>
                </a:solidFill>
                <a:latin typeface="Calibri"/>
                <a:ea typeface="Calibri"/>
                <a:cs typeface="Calibri"/>
                <a:sym typeface="Calibri"/>
              </a:rPr>
              <a:t>Ce diaporama présente les natures et les équilibres de l’</a:t>
            </a:r>
            <a:r>
              <a:rPr lang="fr-FR" sz="1400" i="1" dirty="0"/>
              <a:t>écrit et de l’</a:t>
            </a:r>
            <a:r>
              <a:rPr lang="fr-FR" sz="1400" b="0" i="1" u="none" dirty="0">
                <a:solidFill>
                  <a:schemeClr val="dk1"/>
                </a:solidFill>
                <a:latin typeface="Calibri"/>
                <a:ea typeface="Calibri"/>
                <a:cs typeface="Calibri"/>
                <a:sym typeface="Calibri"/>
              </a:rPr>
              <a:t>oral dans les </a:t>
            </a:r>
            <a:r>
              <a:rPr lang="fr-FR" sz="1400" b="0" i="1" u="none" dirty="0" smtClean="0">
                <a:solidFill>
                  <a:schemeClr val="dk1"/>
                </a:solidFill>
                <a:latin typeface="Calibri"/>
                <a:ea typeface="Calibri"/>
                <a:cs typeface="Calibri"/>
                <a:sym typeface="Calibri"/>
              </a:rPr>
              <a:t>programmes </a:t>
            </a:r>
            <a:r>
              <a:rPr lang="fr-FR" sz="1400" b="0" i="1" u="none" dirty="0">
                <a:solidFill>
                  <a:schemeClr val="dk1"/>
                </a:solidFill>
                <a:latin typeface="Calibri"/>
                <a:ea typeface="Calibri"/>
                <a:cs typeface="Calibri"/>
                <a:sym typeface="Calibri"/>
              </a:rPr>
              <a:t>d’arts plastiques du lycée. Il en présente les visées </a:t>
            </a:r>
            <a:r>
              <a:rPr lang="fr-FR" sz="1400" i="1" dirty="0"/>
              <a:t>pour ce qui est du parcours de formation l’élève, ainsi que les complémentarités entre l’enseignement optionnel et celui de spécialité</a:t>
            </a:r>
            <a:r>
              <a:rPr lang="fr-FR" sz="1400" b="0" i="1" u="none" dirty="0">
                <a:solidFill>
                  <a:schemeClr val="dk1"/>
                </a:solidFill>
                <a:latin typeface="Calibri"/>
                <a:ea typeface="Calibri"/>
                <a:cs typeface="Calibri"/>
                <a:sym typeface="Calibri"/>
              </a:rPr>
              <a:t>. </a:t>
            </a:r>
            <a:br>
              <a:rPr lang="fr-FR" sz="1400" b="0" i="1" u="none" dirty="0">
                <a:solidFill>
                  <a:schemeClr val="dk1"/>
                </a:solidFill>
                <a:latin typeface="Calibri"/>
                <a:ea typeface="Calibri"/>
                <a:cs typeface="Calibri"/>
                <a:sym typeface="Calibri"/>
              </a:rPr>
            </a:br>
            <a:r>
              <a:rPr lang="fr-FR" sz="1400" i="1" dirty="0"/>
              <a:t>A</a:t>
            </a:r>
            <a:r>
              <a:rPr lang="fr-FR" sz="1400" b="0" i="1" u="none" dirty="0">
                <a:solidFill>
                  <a:schemeClr val="dk1"/>
                </a:solidFill>
                <a:latin typeface="Calibri"/>
                <a:ea typeface="Calibri"/>
                <a:cs typeface="Calibri"/>
                <a:sym typeface="Calibri"/>
              </a:rPr>
              <a:t>bordant ces aspects au moyen de </a:t>
            </a:r>
            <a:r>
              <a:rPr lang="fr-FR" sz="1400" i="1" dirty="0"/>
              <a:t>4</a:t>
            </a:r>
            <a:r>
              <a:rPr lang="fr-FR" sz="1400" b="0" i="1" u="none" dirty="0">
                <a:solidFill>
                  <a:schemeClr val="dk1"/>
                </a:solidFill>
                <a:latin typeface="Calibri"/>
                <a:ea typeface="Calibri"/>
                <a:cs typeface="Calibri"/>
                <a:sym typeface="Calibri"/>
              </a:rPr>
              <a:t> </a:t>
            </a:r>
            <a:r>
              <a:rPr lang="fr-FR" sz="1400" i="1" dirty="0"/>
              <a:t>pag</a:t>
            </a:r>
            <a:r>
              <a:rPr lang="fr-FR" sz="1400" b="0" i="1" u="none" dirty="0">
                <a:solidFill>
                  <a:schemeClr val="dk1"/>
                </a:solidFill>
                <a:latin typeface="Calibri"/>
                <a:ea typeface="Calibri"/>
                <a:cs typeface="Calibri"/>
                <a:sym typeface="Calibri"/>
              </a:rPr>
              <a:t>es synthétiques</a:t>
            </a:r>
            <a:r>
              <a:rPr lang="fr-FR" sz="1400" i="1" dirty="0"/>
              <a:t>, il apporte des </a:t>
            </a:r>
            <a:r>
              <a:rPr lang="fr-FR" sz="1400" b="0" i="1" u="none" dirty="0">
                <a:solidFill>
                  <a:schemeClr val="dk1"/>
                </a:solidFill>
                <a:latin typeface="Calibri"/>
                <a:ea typeface="Calibri"/>
                <a:cs typeface="Calibri"/>
                <a:sym typeface="Calibri"/>
              </a:rPr>
              <a:t>éclairages sur la réflexion et sur le</a:t>
            </a:r>
            <a:r>
              <a:rPr lang="fr-FR" sz="1400" i="1" dirty="0"/>
              <a:t> travail spécifique à mener en arts plastiques à l’endroit de cette composante langagière par définition transversale</a:t>
            </a:r>
            <a:r>
              <a:rPr lang="fr-FR" sz="1400" b="0" i="1" u="none" dirty="0">
                <a:solidFill>
                  <a:schemeClr val="dk1"/>
                </a:solidFill>
                <a:latin typeface="Calibri"/>
                <a:ea typeface="Calibri"/>
                <a:cs typeface="Calibri"/>
                <a:sym typeface="Calibri"/>
              </a:rPr>
              <a:t>.</a:t>
            </a:r>
            <a:br>
              <a:rPr lang="fr-FR" sz="1400" b="0" i="1" u="none" dirty="0">
                <a:solidFill>
                  <a:schemeClr val="dk1"/>
                </a:solidFill>
                <a:latin typeface="Calibri"/>
                <a:ea typeface="Calibri"/>
                <a:cs typeface="Calibri"/>
                <a:sym typeface="Calibri"/>
              </a:rPr>
            </a:br>
            <a:r>
              <a:rPr lang="fr-FR" sz="1400" b="0" i="1" u="none" dirty="0">
                <a:solidFill>
                  <a:schemeClr val="dk1"/>
                </a:solidFill>
                <a:latin typeface="Calibri"/>
                <a:ea typeface="Calibri"/>
                <a:cs typeface="Calibri"/>
                <a:sym typeface="Calibri"/>
              </a:rPr>
              <a:t>Les diverses dimensions pédagogiques induites sont développées au moyen d’autres ressources d’accompagnement.</a:t>
            </a:r>
            <a:endParaRPr lang="fr-FR" dirty="0"/>
          </a:p>
        </p:txBody>
      </p:sp>
      <p:pic>
        <p:nvPicPr>
          <p:cNvPr id="4" name="Image 3" descr="RA16_GT_TLE_COMM_ArtsP_Tetier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3888" y="476250"/>
            <a:ext cx="10944225"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5" name="Google Shape;105;p14"/>
          <p:cNvSpPr txBox="1"/>
          <p:nvPr/>
        </p:nvSpPr>
        <p:spPr>
          <a:xfrm>
            <a:off x="415925" y="1397353"/>
            <a:ext cx="11483975" cy="466477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B0F4"/>
              </a:buClr>
              <a:buSzPts val="1800"/>
              <a:buFont typeface="Calibri"/>
              <a:buNone/>
            </a:pPr>
            <a:r>
              <a:rPr lang="fr-FR" sz="1800" b="1" i="0" u="none" strike="noStrike" cap="none" dirty="0">
                <a:solidFill>
                  <a:srgbClr val="00B0F4"/>
                </a:solidFill>
                <a:latin typeface="Calibri"/>
                <a:ea typeface="Calibri"/>
                <a:cs typeface="Calibri"/>
                <a:sym typeface="Calibri"/>
              </a:rPr>
              <a:t>Mots clés</a:t>
            </a:r>
            <a:endParaRPr lang="fr-FR" dirty="0"/>
          </a:p>
          <a:p>
            <a:pPr marL="0" marR="0" lvl="0" indent="0" algn="l" rtl="0">
              <a:lnSpc>
                <a:spcPct val="100000"/>
              </a:lnSpc>
              <a:spcBef>
                <a:spcPts val="0"/>
              </a:spcBef>
              <a:spcAft>
                <a:spcPts val="0"/>
              </a:spcAft>
              <a:buClr>
                <a:schemeClr val="dk1"/>
              </a:buClr>
              <a:buSzPts val="800"/>
              <a:buFont typeface="Calibri"/>
              <a:buNone/>
            </a:pPr>
            <a:endParaRPr lang="fr-FR" sz="8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400"/>
              <a:buFont typeface="Calibri"/>
              <a:buNone/>
            </a:pPr>
            <a:r>
              <a:rPr lang="fr-FR" sz="1400" b="1" i="0" u="none" strike="noStrike" cap="none" dirty="0">
                <a:solidFill>
                  <a:schemeClr val="dk1"/>
                </a:solidFill>
                <a:latin typeface="Calibri"/>
                <a:ea typeface="Calibri"/>
                <a:cs typeface="Calibri"/>
                <a:sym typeface="Calibri"/>
              </a:rPr>
              <a:t>Programmes / Compétences tra</a:t>
            </a:r>
            <a:r>
              <a:rPr lang="fr-FR" b="1" dirty="0">
                <a:solidFill>
                  <a:schemeClr val="dk1"/>
                </a:solidFill>
                <a:latin typeface="Calibri"/>
                <a:ea typeface="Calibri"/>
                <a:cs typeface="Calibri"/>
                <a:sym typeface="Calibri"/>
              </a:rPr>
              <a:t>nsversales et spécifique</a:t>
            </a:r>
            <a:r>
              <a:rPr lang="fr-FR" sz="1400" b="1" i="0" u="none" strike="noStrike" cap="none" dirty="0">
                <a:solidFill>
                  <a:schemeClr val="dk1"/>
                </a:solidFill>
                <a:latin typeface="Calibri"/>
                <a:ea typeface="Calibri"/>
                <a:cs typeface="Calibri"/>
                <a:sym typeface="Calibri"/>
              </a:rPr>
              <a:t>s / Expressions orales et écrites / </a:t>
            </a:r>
            <a:r>
              <a:rPr lang="fr-FR" b="1" dirty="0">
                <a:solidFill>
                  <a:schemeClr val="dk1"/>
                </a:solidFill>
                <a:latin typeface="Calibri"/>
                <a:ea typeface="Calibri"/>
                <a:cs typeface="Calibri"/>
                <a:sym typeface="Calibri"/>
              </a:rPr>
              <a:t>Équilibre</a:t>
            </a:r>
            <a:r>
              <a:rPr lang="fr-FR" sz="1400" b="1" i="0" u="none" strike="noStrike" cap="none" dirty="0">
                <a:solidFill>
                  <a:schemeClr val="dk1"/>
                </a:solidFill>
                <a:latin typeface="Calibri"/>
                <a:ea typeface="Calibri"/>
                <a:cs typeface="Calibri"/>
                <a:sym typeface="Calibri"/>
              </a:rPr>
              <a:t> e</a:t>
            </a:r>
            <a:r>
              <a:rPr lang="fr-FR" b="1" dirty="0">
                <a:solidFill>
                  <a:schemeClr val="dk1"/>
                </a:solidFill>
                <a:latin typeface="Calibri"/>
                <a:ea typeface="Calibri"/>
                <a:cs typeface="Calibri"/>
                <a:sym typeface="Calibri"/>
              </a:rPr>
              <a:t>ntre écrit et oral </a:t>
            </a:r>
            <a:r>
              <a:rPr lang="fr-FR" sz="1400" b="1" i="0" u="none" strike="noStrike" cap="none" dirty="0">
                <a:solidFill>
                  <a:schemeClr val="dk1"/>
                </a:solidFill>
                <a:latin typeface="Calibri"/>
                <a:ea typeface="Calibri"/>
                <a:cs typeface="Calibri"/>
                <a:sym typeface="Calibri"/>
              </a:rPr>
              <a:t>/ </a:t>
            </a:r>
            <a:r>
              <a:rPr lang="fr-FR" b="1" dirty="0">
                <a:solidFill>
                  <a:schemeClr val="dk1"/>
                </a:solidFill>
                <a:latin typeface="Calibri"/>
                <a:ea typeface="Calibri"/>
                <a:cs typeface="Calibri"/>
                <a:sym typeface="Calibri"/>
              </a:rPr>
              <a:t>Modalités de travail / Examens / Situations d’apprentissage / </a:t>
            </a:r>
          </a:p>
          <a:p>
            <a:pPr marL="0" marR="0" lvl="0" indent="0" algn="l" rtl="0">
              <a:lnSpc>
                <a:spcPct val="100000"/>
              </a:lnSpc>
              <a:spcBef>
                <a:spcPts val="0"/>
              </a:spcBef>
              <a:spcAft>
                <a:spcPts val="0"/>
              </a:spcAft>
              <a:buClr>
                <a:schemeClr val="dk1"/>
              </a:buClr>
              <a:buSzPts val="1400"/>
              <a:buFont typeface="Calibri"/>
              <a:buNone/>
            </a:pPr>
            <a:endParaRPr lang="fr-FR"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400"/>
              <a:buFont typeface="Calibri"/>
              <a:buNone/>
            </a:pPr>
            <a:endParaRPr lang="fr-FR"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B0F4"/>
              </a:buClr>
              <a:buSzPts val="1800"/>
              <a:buFont typeface="Calibri"/>
              <a:buNone/>
            </a:pPr>
            <a:r>
              <a:rPr lang="fr-FR" sz="1800" b="1" i="0" u="none" strike="noStrike" cap="none" dirty="0">
                <a:solidFill>
                  <a:srgbClr val="00B0F4"/>
                </a:solidFill>
                <a:latin typeface="Calibri"/>
                <a:ea typeface="Calibri"/>
                <a:cs typeface="Calibri"/>
                <a:sym typeface="Calibri"/>
              </a:rPr>
              <a:t>Sommaire</a:t>
            </a:r>
            <a:endParaRPr lang="fr-FR" dirty="0"/>
          </a:p>
          <a:p>
            <a:pPr marL="0" marR="0" lvl="0" indent="0" algn="l" rtl="0">
              <a:lnSpc>
                <a:spcPct val="100000"/>
              </a:lnSpc>
              <a:spcBef>
                <a:spcPts val="0"/>
              </a:spcBef>
              <a:spcAft>
                <a:spcPts val="0"/>
              </a:spcAft>
              <a:buClr>
                <a:schemeClr val="dk1"/>
              </a:buClr>
              <a:buSzPts val="800"/>
              <a:buFont typeface="Calibri"/>
              <a:buNone/>
            </a:pPr>
            <a:endParaRPr lang="fr-FR" sz="800" b="0" i="0" u="none" strike="noStrike" cap="none" dirty="0">
              <a:solidFill>
                <a:schemeClr val="dk1"/>
              </a:solidFill>
              <a:latin typeface="Calibri"/>
              <a:ea typeface="Calibri"/>
              <a:cs typeface="Calibri"/>
              <a:sym typeface="Calibri"/>
            </a:endParaRPr>
          </a:p>
          <a:p>
            <a:pPr marL="0" marR="0" lvl="0" indent="-88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Calibri"/>
                <a:ea typeface="Calibri"/>
                <a:cs typeface="Calibri"/>
                <a:sym typeface="Calibri"/>
              </a:rPr>
              <a:t> Une composante langagière, transversale et à contextualiser dans l’enseignement de la discipline</a:t>
            </a:r>
          </a:p>
          <a:p>
            <a:pPr marL="0" marR="0" lvl="0" indent="-88900" algn="l" rtl="0">
              <a:lnSpc>
                <a:spcPct val="100000"/>
              </a:lnSpc>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 Un travail à conduire de manière spécifique en arts plastiques dans le cadre des </a:t>
            </a:r>
            <a:r>
              <a:rPr lang="fr-FR" dirty="0" smtClean="0">
                <a:solidFill>
                  <a:schemeClr val="dk1"/>
                </a:solidFill>
                <a:latin typeface="Calibri"/>
                <a:ea typeface="Calibri"/>
                <a:cs typeface="Calibri"/>
                <a:sym typeface="Calibri"/>
              </a:rPr>
              <a:t>programmes de 2019 du </a:t>
            </a:r>
            <a:r>
              <a:rPr lang="fr-FR" dirty="0">
                <a:solidFill>
                  <a:schemeClr val="dk1"/>
                </a:solidFill>
                <a:latin typeface="Calibri"/>
                <a:ea typeface="Calibri"/>
                <a:cs typeface="Calibri"/>
                <a:sym typeface="Calibri"/>
              </a:rPr>
              <a:t>lycée</a:t>
            </a:r>
          </a:p>
          <a:p>
            <a:pPr marL="0" marR="0" lvl="0" indent="-88900" algn="l" rtl="0">
              <a:lnSpc>
                <a:spcPct val="100000"/>
              </a:lnSpc>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 Une démarche de </a:t>
            </a:r>
            <a:r>
              <a:rPr lang="fr-FR" dirty="0" smtClean="0">
                <a:solidFill>
                  <a:schemeClr val="dk1"/>
                </a:solidFill>
                <a:latin typeface="Calibri"/>
                <a:ea typeface="Calibri"/>
                <a:cs typeface="Calibri"/>
                <a:sym typeface="Calibri"/>
              </a:rPr>
              <a:t>mise </a:t>
            </a:r>
            <a:r>
              <a:rPr lang="fr-FR" dirty="0">
                <a:solidFill>
                  <a:schemeClr val="dk1"/>
                </a:solidFill>
                <a:latin typeface="Calibri"/>
                <a:ea typeface="Calibri"/>
                <a:cs typeface="Calibri"/>
                <a:sym typeface="Calibri"/>
              </a:rPr>
              <a:t>en mots et en voix contributive à une acculturation progressive et continue</a:t>
            </a:r>
          </a:p>
          <a:p>
            <a:pPr marL="0" marR="0" lvl="0" indent="-88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Calibri"/>
                <a:ea typeface="Calibri"/>
                <a:cs typeface="Calibri"/>
                <a:sym typeface="Calibri"/>
              </a:rPr>
              <a:t> La trace écrite / la parole enregistrée comme supports d’une approche ouverte, non limitée à l’usage scolaire ; le rôle essentiel du carnet de travail</a:t>
            </a:r>
          </a:p>
          <a:p>
            <a:pPr marL="0" marR="0" lvl="0" indent="-88900" algn="l" rtl="0">
              <a:lnSpc>
                <a:spcPct val="100000"/>
              </a:lnSpc>
              <a:spcBef>
                <a:spcPts val="0"/>
              </a:spcBef>
              <a:spcAft>
                <a:spcPts val="0"/>
              </a:spcAft>
              <a:buClr>
                <a:schemeClr val="dk1"/>
              </a:buClr>
              <a:buSzPts val="1400"/>
              <a:buFont typeface="Noto Sans Symbols"/>
              <a:buChar char="▪"/>
            </a:pPr>
            <a:endParaRPr lang="fr-FR" dirty="0">
              <a:solidFill>
                <a:schemeClr val="dk1"/>
              </a:solidFill>
              <a:latin typeface="Calibri"/>
              <a:cs typeface="Calibri"/>
              <a:sym typeface="Calibri"/>
            </a:endParaRPr>
          </a:p>
          <a:p>
            <a:pPr marL="0" marR="0" lvl="0" indent="-88900" algn="l" rtl="0">
              <a:lnSpc>
                <a:spcPct val="100000"/>
              </a:lnSpc>
              <a:spcBef>
                <a:spcPts val="0"/>
              </a:spcBef>
              <a:spcAft>
                <a:spcPts val="0"/>
              </a:spcAft>
              <a:buClr>
                <a:schemeClr val="dk1"/>
              </a:buClr>
              <a:buSzPts val="1400"/>
              <a:buFont typeface="Noto Sans Symbols"/>
              <a:buChar char="▪"/>
            </a:pPr>
            <a:endParaRPr lang="fr-FR" dirty="0">
              <a:solidFill>
                <a:schemeClr val="dk1"/>
              </a:solidFill>
              <a:latin typeface="Calibri"/>
              <a:cs typeface="Calibri"/>
              <a:sym typeface="Calibri"/>
            </a:endParaRPr>
          </a:p>
          <a:p>
            <a:pPr marR="0" lvl="0" algn="l" rtl="0">
              <a:lnSpc>
                <a:spcPct val="100000"/>
              </a:lnSpc>
              <a:spcBef>
                <a:spcPts val="0"/>
              </a:spcBef>
              <a:spcAft>
                <a:spcPts val="0"/>
              </a:spcAft>
              <a:buClr>
                <a:schemeClr val="dk1"/>
              </a:buClr>
              <a:buSzPts val="1400"/>
            </a:pPr>
            <a:r>
              <a:rPr lang="fr-FR" dirty="0">
                <a:solidFill>
                  <a:schemeClr val="dk1"/>
                </a:solidFill>
                <a:latin typeface="Calibri"/>
                <a:cs typeface="Calibri"/>
                <a:sym typeface="Calibri"/>
              </a:rPr>
              <a:t>Les </a:t>
            </a:r>
            <a:r>
              <a:rPr lang="fr-FR" dirty="0" smtClean="0">
                <a:solidFill>
                  <a:schemeClr val="dk1"/>
                </a:solidFill>
                <a:latin typeface="Calibri"/>
                <a:cs typeface="Calibri"/>
                <a:sym typeface="Calibri"/>
              </a:rPr>
              <a:t>programmes </a:t>
            </a:r>
            <a:r>
              <a:rPr lang="fr-FR" dirty="0">
                <a:solidFill>
                  <a:schemeClr val="dk1"/>
                </a:solidFill>
                <a:latin typeface="Calibri"/>
                <a:cs typeface="Calibri"/>
                <a:sym typeface="Calibri"/>
              </a:rPr>
              <a:t>d’arts plastiques disposent quelques indications sur l’oral et l’écrit dans les parties réservées aux « Situations pédagogiques » :</a:t>
            </a:r>
          </a:p>
          <a:p>
            <a:pPr marR="0" lvl="0" algn="just" rtl="0">
              <a:lnSpc>
                <a:spcPct val="100000"/>
              </a:lnSpc>
              <a:spcBef>
                <a:spcPts val="0"/>
              </a:spcBef>
              <a:spcAft>
                <a:spcPts val="0"/>
              </a:spcAft>
              <a:buClr>
                <a:schemeClr val="dk1"/>
              </a:buClr>
              <a:buSzPts val="1400"/>
            </a:pPr>
            <a:endParaRPr lang="fr-FR" dirty="0">
              <a:solidFill>
                <a:schemeClr val="dk1"/>
              </a:solidFill>
              <a:latin typeface="Calibri" panose="020F0502020204030204" pitchFamily="34" charset="0"/>
              <a:cs typeface="Calibri" panose="020F0502020204030204" pitchFamily="34" charset="0"/>
              <a:sym typeface="Calibri"/>
            </a:endParaRPr>
          </a:p>
          <a:p>
            <a:pPr algn="just">
              <a:buClr>
                <a:schemeClr val="dk1"/>
              </a:buClr>
              <a:buSzPts val="1400"/>
            </a:pPr>
            <a:r>
              <a:rPr lang="fr-FR" dirty="0">
                <a:latin typeface="Calibri" panose="020F0502020204030204" pitchFamily="34" charset="0"/>
                <a:cs typeface="Calibri" panose="020F0502020204030204" pitchFamily="34" charset="0"/>
              </a:rPr>
              <a:t>« </a:t>
            </a:r>
            <a:r>
              <a:rPr lang="fr-FR" i="1" dirty="0">
                <a:latin typeface="Calibri" panose="020F0502020204030204" pitchFamily="34" charset="0"/>
                <a:cs typeface="Calibri" panose="020F0502020204030204" pitchFamily="34" charset="0"/>
              </a:rPr>
              <a:t>[…] l’oral dans ses diverses dimensions (structuration, fluidité́, précision du vocabulaire spécifique, argumentation...). Des débats collectifs sont régulièrement suscités. Ils amènent les élèves à fonder et à formuler leurs perceptions et leurs analyses, à expliciter leur compréhension des œuvres et des phénomènes artistiques, à exercer et développer leur sens critique. L’écrit est mobilisé […], en variant ses formes et ses finalités : analyse d’œuvres, lecture et production de textes développant une réflexion sur l’art, présentation de la production plastique et accompagnement de sa monstration, découverte d’écrits professionnels sur l’art (articles, notices, livrets ou catalogues...). </a:t>
            </a:r>
            <a:r>
              <a:rPr lang="fr-FR" dirty="0">
                <a:latin typeface="Calibri" panose="020F0502020204030204" pitchFamily="34" charset="0"/>
                <a:cs typeface="Calibri" panose="020F0502020204030204" pitchFamily="34" charset="0"/>
              </a:rPr>
              <a:t>»</a:t>
            </a:r>
          </a:p>
        </p:txBody>
      </p:sp>
      <p:sp>
        <p:nvSpPr>
          <p:cNvPr id="106" name="Google Shape;106;p14"/>
          <p:cNvSpPr txBox="1"/>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2</a:t>
            </a:fld>
            <a:endParaRPr/>
          </a:p>
        </p:txBody>
      </p:sp>
      <p:pic>
        <p:nvPicPr>
          <p:cNvPr id="4"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95263"/>
            <a:ext cx="11620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p:nvPr/>
        </p:nvSpPr>
        <p:spPr>
          <a:xfrm>
            <a:off x="404801" y="689014"/>
            <a:ext cx="11484000" cy="5667336"/>
          </a:xfrm>
          <a:prstGeom prst="rect">
            <a:avLst/>
          </a:prstGeom>
          <a:noFill/>
          <a:ln>
            <a:noFill/>
          </a:ln>
        </p:spPr>
        <p:txBody>
          <a:bodyPr spcFirstLastPara="1" wrap="square" lIns="91425" tIns="91425" rIns="91425" bIns="91425" anchor="t" anchorCtr="0">
            <a:noAutofit/>
          </a:bodyPr>
          <a:lstStyle/>
          <a:p>
            <a:pPr>
              <a:buClr>
                <a:srgbClr val="00B0F4"/>
              </a:buClr>
              <a:buSzPts val="1800"/>
            </a:pPr>
            <a:r>
              <a:rPr lang="fr-FR" sz="1800" b="1" dirty="0">
                <a:solidFill>
                  <a:srgbClr val="00B0F0"/>
                </a:solidFill>
                <a:latin typeface="Calibri"/>
                <a:ea typeface="Calibri"/>
                <a:cs typeface="Calibri"/>
                <a:sym typeface="Calibri"/>
              </a:rPr>
              <a:t>Une composante langagière, transversale et à contextualiser dans l’enseignement de la discipline</a:t>
            </a:r>
          </a:p>
          <a:p>
            <a:pPr marL="0" marR="0" lvl="0" indent="0" algn="l" rtl="0">
              <a:lnSpc>
                <a:spcPct val="100000"/>
              </a:lnSpc>
              <a:spcBef>
                <a:spcPts val="0"/>
              </a:spcBef>
              <a:spcAft>
                <a:spcPts val="0"/>
              </a:spcAft>
              <a:buClr>
                <a:srgbClr val="00B0F4"/>
              </a:buClr>
              <a:buSzPts val="1800"/>
              <a:buFont typeface="Calibri"/>
              <a:buNone/>
            </a:pPr>
            <a:endParaRPr lang="fr-FR" sz="1000" b="1" i="0" u="none" dirty="0">
              <a:solidFill>
                <a:srgbClr val="00B0F4"/>
              </a:solidFill>
              <a:latin typeface="Calibri"/>
              <a:ea typeface="Calibri"/>
              <a:cs typeface="Calibri"/>
              <a:sym typeface="Calibri"/>
            </a:endParaRPr>
          </a:p>
          <a:p>
            <a:pPr marL="0" marR="0" lvl="0" indent="0" algn="just" rtl="0">
              <a:lnSpc>
                <a:spcPct val="100000"/>
              </a:lnSpc>
              <a:spcBef>
                <a:spcPts val="0"/>
              </a:spcBef>
              <a:spcAft>
                <a:spcPts val="0"/>
              </a:spcAft>
              <a:buClr>
                <a:srgbClr val="00B0F4"/>
              </a:buClr>
              <a:buSzPts val="1800"/>
              <a:buFont typeface="Calibri"/>
              <a:buNone/>
            </a:pPr>
            <a:r>
              <a:rPr lang="fr-FR" dirty="0">
                <a:solidFill>
                  <a:schemeClr val="tx1"/>
                </a:solidFill>
                <a:latin typeface="Calibri"/>
                <a:ea typeface="Calibri"/>
                <a:cs typeface="Calibri"/>
                <a:sym typeface="Calibri"/>
              </a:rPr>
              <a:t>Comme dans toutes les disciplines, les </a:t>
            </a:r>
            <a:r>
              <a:rPr lang="fr-FR" i="0" u="none" dirty="0">
                <a:solidFill>
                  <a:schemeClr val="tx1"/>
                </a:solidFill>
                <a:latin typeface="Calibri"/>
                <a:ea typeface="Calibri"/>
                <a:cs typeface="Calibri"/>
                <a:sym typeface="Calibri"/>
              </a:rPr>
              <a:t>program</a:t>
            </a:r>
            <a:r>
              <a:rPr lang="fr-FR" dirty="0">
                <a:solidFill>
                  <a:schemeClr val="tx1"/>
                </a:solidFill>
                <a:latin typeface="Calibri"/>
                <a:ea typeface="Calibri"/>
                <a:cs typeface="Calibri"/>
                <a:sym typeface="Calibri"/>
              </a:rPr>
              <a:t>mes d’arts plastiques de l’enseignement optionnel et de celui de spécialité mobilisent l’oral et l’écrit. Transversale, cette compétence langagière est à contextualiser dans la nouvelle architecture du lycée et des programmes. Cette approche ne se limite pas à la perspective du Grand Oral du baccalauréat. Elle est contributive à la structuration des apprentissages, à la mobilisation de certaines compétences travaillées des programmes. En outre, au-delà de leur conception scolaire, l’oral et l’écrit sont aussi à saisir comme des pratiques sensibles susceptibles d’interagir ou de dialoguer avec la pratique plastique. </a:t>
            </a:r>
            <a:endParaRPr lang="fr-FR" dirty="0">
              <a:solidFill>
                <a:schemeClr val="dk1"/>
              </a:solidFill>
              <a:latin typeface="Calibri"/>
              <a:ea typeface="Calibri"/>
              <a:cs typeface="Calibri"/>
              <a:sym typeface="Calibri"/>
            </a:endParaRPr>
          </a:p>
          <a:p>
            <a:pPr marL="0" lvl="0" indent="0" algn="just" rtl="0">
              <a:lnSpc>
                <a:spcPct val="90000"/>
              </a:lnSpc>
              <a:spcBef>
                <a:spcPts val="1000"/>
              </a:spcBef>
              <a:spcAft>
                <a:spcPts val="0"/>
              </a:spcAft>
              <a:buClr>
                <a:schemeClr val="dk1"/>
              </a:buClr>
              <a:buSzPts val="1400"/>
              <a:buFont typeface="Arial"/>
              <a:buNone/>
            </a:pPr>
            <a:r>
              <a:rPr lang="fr-FR" b="1" dirty="0">
                <a:solidFill>
                  <a:schemeClr val="dk1"/>
                </a:solidFill>
                <a:latin typeface="Calibri"/>
                <a:ea typeface="Calibri"/>
                <a:cs typeface="Calibri"/>
                <a:sym typeface="Calibri"/>
              </a:rPr>
              <a:t>Pour l’enseignant :</a:t>
            </a:r>
          </a:p>
          <a:p>
            <a:pPr marL="457200" lvl="0" indent="-317500" algn="just" rtl="0">
              <a:lnSpc>
                <a:spcPct val="90000"/>
              </a:lnSpc>
              <a:spcBef>
                <a:spcPts val="100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il s’agit de s’appuyer sur une maîtrise de la langue française dans le cadre de son enseignement </a:t>
            </a:r>
            <a:r>
              <a:rPr lang="fr-FR" dirty="0" smtClean="0">
                <a:solidFill>
                  <a:schemeClr val="dk1"/>
                </a:solidFill>
                <a:latin typeface="Calibri"/>
                <a:ea typeface="Calibri"/>
                <a:cs typeface="Calibri"/>
                <a:sym typeface="Calibri"/>
              </a:rPr>
              <a:t>(cf. le référentiel </a:t>
            </a:r>
            <a:r>
              <a:rPr lang="fr-FR" dirty="0">
                <a:solidFill>
                  <a:schemeClr val="dk1"/>
                </a:solidFill>
                <a:latin typeface="Calibri"/>
                <a:ea typeface="Calibri"/>
                <a:cs typeface="Calibri"/>
                <a:sym typeface="Calibri"/>
              </a:rPr>
              <a:t>de compétences professionnelles des métiers du professorat et de l’éducation et plus spécialement la compétence P2 commune à tous les professeurs - BO n° 13 du 26 mars 2015) ;</a:t>
            </a:r>
          </a:p>
          <a:p>
            <a:pPr marL="457200" lvl="0" indent="-317500" algn="just" rtl="0">
              <a:lnSpc>
                <a:spcPct val="90000"/>
              </a:lnSpc>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de la soutenir au moyen de sa posture professionnelle comme dans l’usage d’un vocabulaire adapté aux parcours et à la diversité des élèves, de l’inscrire de manière fluide et dynamique dans les situations d’apprentissage proposées aux élèves.</a:t>
            </a:r>
          </a:p>
          <a:p>
            <a:pPr marL="0" lvl="0" indent="0" algn="just" rtl="0">
              <a:lnSpc>
                <a:spcPct val="90000"/>
              </a:lnSpc>
              <a:spcBef>
                <a:spcPts val="1000"/>
              </a:spcBef>
              <a:spcAft>
                <a:spcPts val="0"/>
              </a:spcAft>
              <a:buNone/>
            </a:pPr>
            <a:r>
              <a:rPr lang="fr-FR" b="1" dirty="0">
                <a:solidFill>
                  <a:schemeClr val="dk1"/>
                </a:solidFill>
                <a:latin typeface="Calibri"/>
                <a:ea typeface="Calibri"/>
                <a:cs typeface="Calibri"/>
                <a:sym typeface="Calibri"/>
              </a:rPr>
              <a:t>Pour l’élève :</a:t>
            </a:r>
          </a:p>
          <a:p>
            <a:pPr marL="457200" lvl="0" indent="-317500" algn="just" rtl="0">
              <a:lnSpc>
                <a:spcPct val="90000"/>
              </a:lnSpc>
              <a:spcBef>
                <a:spcPts val="100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ces compétences transversales continuent d’être développées dans la continuité de celles validées dans le cadre du socle commun de connaissances, de compétences et de culture au terme du cycle 4 et plus particulièrement les domaines suivants :</a:t>
            </a:r>
          </a:p>
          <a:p>
            <a:pPr marL="914400" lvl="1" indent="-317500" algn="just"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1.1 – Comprendre, s’exprimer en utilisant la langue française à l’oral comme à l’écrit ;</a:t>
            </a:r>
          </a:p>
          <a:p>
            <a:pPr marL="914400" lvl="1" indent="-317500" algn="just"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5.2 – Organisations et représentations du monde ;</a:t>
            </a:r>
          </a:p>
          <a:p>
            <a:pPr marL="914400" lvl="1" indent="-317500" algn="just"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5.3 – Invention, élaboration, production.</a:t>
            </a:r>
          </a:p>
          <a:p>
            <a:pPr marL="457200" lvl="0" indent="-317500" algn="just" rtl="0">
              <a:lnSpc>
                <a:spcPct val="90000"/>
              </a:lnSpc>
              <a:spcBef>
                <a:spcPts val="1000"/>
              </a:spcBef>
              <a:spcAft>
                <a:spcPts val="0"/>
              </a:spcAft>
              <a:buClr>
                <a:schemeClr val="dk1"/>
              </a:buClr>
              <a:buSzPts val="1400"/>
              <a:buFont typeface="Calibri"/>
              <a:buChar char="●"/>
            </a:pPr>
            <a:r>
              <a:rPr lang="fr-FR" dirty="0" smtClean="0">
                <a:solidFill>
                  <a:schemeClr val="dk1"/>
                </a:solidFill>
                <a:latin typeface="Calibri"/>
                <a:ea typeface="Calibri"/>
                <a:cs typeface="Calibri"/>
                <a:sym typeface="Calibri"/>
              </a:rPr>
              <a:t>son </a:t>
            </a:r>
            <a:r>
              <a:rPr lang="fr-FR" dirty="0">
                <a:solidFill>
                  <a:schemeClr val="dk1"/>
                </a:solidFill>
                <a:latin typeface="Calibri"/>
                <a:ea typeface="Calibri"/>
                <a:cs typeface="Calibri"/>
                <a:sym typeface="Calibri"/>
              </a:rPr>
              <a:t>appétence, sa maîtrise et, le cas échéant, son degré d’aisance dans les modes d’expressions orales et écrites sont à prendre en compte :</a:t>
            </a:r>
          </a:p>
          <a:p>
            <a:pPr marL="914400" lvl="1" indent="-317500" algn="just">
              <a:lnSpc>
                <a:spcPct val="90000"/>
              </a:lnSpc>
              <a:buClr>
                <a:schemeClr val="dk1"/>
              </a:buClr>
              <a:buSzPts val="1400"/>
              <a:buFont typeface="Calibri"/>
              <a:buChar char="○"/>
            </a:pPr>
            <a:r>
              <a:rPr lang="fr-FR" dirty="0">
                <a:solidFill>
                  <a:schemeClr val="dk1"/>
                </a:solidFill>
                <a:latin typeface="Calibri"/>
                <a:ea typeface="Calibri"/>
                <a:cs typeface="Calibri"/>
                <a:sym typeface="Calibri"/>
              </a:rPr>
              <a:t>dans l’enseignement optionnel, pour principalement favoriser le travail réflexif en partant de la pratique qu’il s’agit de caractériser, d’expliciter, de situer ;</a:t>
            </a:r>
          </a:p>
          <a:p>
            <a:pPr marL="914400" lvl="1" indent="-317500" algn="just" rtl="0">
              <a:lnSpc>
                <a:spcPct val="90000"/>
              </a:lnSpc>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dans l’enseignement de spécialité, pour conjuguer les approches plasticiennes, théoriques et culturelles du fait artistique dans une diversité de situations mobilisant des écrits et des oraux plus soutenus et exigeants.</a:t>
            </a:r>
          </a:p>
        </p:txBody>
      </p:sp>
      <p:sp>
        <p:nvSpPr>
          <p:cNvPr id="113" name="Google Shape;113;p15"/>
          <p:cNvSpPr txBox="1"/>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3</a:t>
            </a:fld>
            <a:endParaRPr/>
          </a:p>
        </p:txBody>
      </p:sp>
      <p:pic>
        <p:nvPicPr>
          <p:cNvPr id="4"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95263"/>
            <a:ext cx="11620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20" name="Google Shape;120;p16"/>
          <p:cNvSpPr txBox="1"/>
          <p:nvPr/>
        </p:nvSpPr>
        <p:spPr>
          <a:xfrm>
            <a:off x="381001" y="837601"/>
            <a:ext cx="11457000" cy="1530901"/>
          </a:xfrm>
          <a:prstGeom prst="rect">
            <a:avLst/>
          </a:prstGeom>
          <a:noFill/>
          <a:ln>
            <a:noFill/>
          </a:ln>
        </p:spPr>
        <p:txBody>
          <a:bodyPr spcFirstLastPara="1" wrap="square" lIns="91425" tIns="91425" rIns="91425" bIns="91425" anchor="ctr" anchorCtr="0">
            <a:noAutofit/>
          </a:bodyPr>
          <a:lstStyle/>
          <a:p>
            <a:pPr>
              <a:buClr>
                <a:srgbClr val="00B0F4"/>
              </a:buClr>
              <a:buSzPts val="1800"/>
            </a:pPr>
            <a:r>
              <a:rPr lang="fr-FR" sz="1800" b="1" dirty="0">
                <a:solidFill>
                  <a:srgbClr val="00B0F0"/>
                </a:solidFill>
                <a:latin typeface="Calibri"/>
                <a:ea typeface="Calibri"/>
                <a:cs typeface="Calibri"/>
                <a:sym typeface="Calibri"/>
              </a:rPr>
              <a:t>Un travail à conduire de manière spécifique en arts plastiques dans le cadre des </a:t>
            </a:r>
            <a:r>
              <a:rPr lang="fr-FR" sz="1800" b="1" dirty="0" smtClean="0">
                <a:solidFill>
                  <a:srgbClr val="00B0F0"/>
                </a:solidFill>
                <a:latin typeface="Calibri"/>
                <a:ea typeface="Calibri"/>
                <a:cs typeface="Calibri"/>
                <a:sym typeface="Calibri"/>
              </a:rPr>
              <a:t>programmes de 2019 du </a:t>
            </a:r>
            <a:r>
              <a:rPr lang="fr-FR" sz="1800" b="1" dirty="0">
                <a:solidFill>
                  <a:srgbClr val="00B0F0"/>
                </a:solidFill>
                <a:latin typeface="Calibri"/>
                <a:ea typeface="Calibri"/>
                <a:cs typeface="Calibri"/>
                <a:sym typeface="Calibri"/>
              </a:rPr>
              <a:t>lycée</a:t>
            </a:r>
          </a:p>
          <a:p>
            <a:pPr>
              <a:buClr>
                <a:srgbClr val="00B0F4"/>
              </a:buClr>
              <a:buSzPts val="1800"/>
            </a:pPr>
            <a:endParaRPr lang="fr-FR" sz="1000" b="1" dirty="0">
              <a:solidFill>
                <a:srgbClr val="00B0F0"/>
              </a:solidFill>
              <a:latin typeface="Calibri"/>
              <a:ea typeface="Calibri"/>
              <a:cs typeface="Calibri"/>
              <a:sym typeface="Calibri"/>
            </a:endParaRPr>
          </a:p>
          <a:p>
            <a:pPr marL="0" marR="0" lvl="0" indent="0" algn="just" rtl="0">
              <a:lnSpc>
                <a:spcPct val="100000"/>
              </a:lnSpc>
              <a:spcBef>
                <a:spcPts val="0"/>
              </a:spcBef>
              <a:spcAft>
                <a:spcPts val="0"/>
              </a:spcAft>
              <a:buClr>
                <a:srgbClr val="00B0F4"/>
              </a:buClr>
              <a:buSzPts val="1800"/>
              <a:buFont typeface="Calibri"/>
              <a:buNone/>
            </a:pPr>
            <a:r>
              <a:rPr lang="fr-FR" dirty="0">
                <a:solidFill>
                  <a:schemeClr val="tx1"/>
                </a:solidFill>
                <a:latin typeface="Calibri"/>
                <a:ea typeface="Calibri"/>
                <a:cs typeface="Calibri"/>
                <a:sym typeface="Calibri"/>
              </a:rPr>
              <a:t>Mobilisée par chacune des trois compétences travaillées des </a:t>
            </a:r>
            <a:r>
              <a:rPr lang="fr-FR" dirty="0" smtClean="0">
                <a:solidFill>
                  <a:schemeClr val="tx1"/>
                </a:solidFill>
                <a:latin typeface="Calibri"/>
                <a:ea typeface="Calibri"/>
                <a:cs typeface="Calibri"/>
                <a:sym typeface="Calibri"/>
              </a:rPr>
              <a:t>programmes </a:t>
            </a:r>
            <a:r>
              <a:rPr lang="fr-FR" dirty="0">
                <a:solidFill>
                  <a:schemeClr val="tx1"/>
                </a:solidFill>
                <a:latin typeface="Calibri"/>
                <a:ea typeface="Calibri"/>
                <a:cs typeface="Calibri"/>
                <a:sym typeface="Calibri"/>
              </a:rPr>
              <a:t>du lycée, la composante langagière est sollicitée de manière spécifique en arts plastiques tout au long du parcours de formation du lycéen. </a:t>
            </a:r>
          </a:p>
          <a:p>
            <a:pPr algn="just">
              <a:buClr>
                <a:srgbClr val="00B0F4"/>
              </a:buClr>
              <a:buSzPts val="1800"/>
            </a:pPr>
            <a:r>
              <a:rPr lang="fr-FR" dirty="0">
                <a:solidFill>
                  <a:schemeClr val="dk1"/>
                </a:solidFill>
                <a:latin typeface="Calibri"/>
                <a:ea typeface="Calibri"/>
                <a:cs typeface="Calibri"/>
                <a:sym typeface="Calibri"/>
              </a:rPr>
              <a:t>En effet, si pour l’enseignement de spécialité la réussite aux épreuves du baccalauréat («épreuves d’E3C en </a:t>
            </a:r>
            <a:r>
              <a:rPr lang="fr-FR" dirty="0" smtClean="0">
                <a:solidFill>
                  <a:schemeClr val="dk1"/>
                </a:solidFill>
                <a:latin typeface="Calibri"/>
                <a:ea typeface="Calibri"/>
                <a:cs typeface="Calibri"/>
                <a:sym typeface="Calibri"/>
              </a:rPr>
              <a:t>première, </a:t>
            </a:r>
            <a:r>
              <a:rPr lang="fr-FR" dirty="0">
                <a:solidFill>
                  <a:schemeClr val="dk1"/>
                </a:solidFill>
                <a:latin typeface="Calibri"/>
                <a:ea typeface="Calibri"/>
                <a:cs typeface="Calibri"/>
                <a:sym typeface="Calibri"/>
              </a:rPr>
              <a:t>puis terminales) est un objectif prégnant, il s’agit tout aussi fondamentalement d’outiller et de nourrir par le langage, dans la régularité des apprentissages tout au long du cycle, une relation singulière et sensible de l’élève avec sa pratique, avec des démarches de création et des œuvres qu’il découvre.</a:t>
            </a:r>
            <a:endParaRPr lang="fr-FR" dirty="0">
              <a:latin typeface="Calibri"/>
              <a:ea typeface="Calibri"/>
              <a:cs typeface="Calibri"/>
              <a:sym typeface="Calibri"/>
            </a:endParaRPr>
          </a:p>
          <a:p>
            <a:pPr marL="0" marR="0" lvl="0" indent="0" algn="l" rtl="0">
              <a:lnSpc>
                <a:spcPct val="100000"/>
              </a:lnSpc>
              <a:spcBef>
                <a:spcPts val="0"/>
              </a:spcBef>
              <a:spcAft>
                <a:spcPts val="0"/>
              </a:spcAft>
              <a:buClr>
                <a:srgbClr val="00B0F4"/>
              </a:buClr>
              <a:buSzPts val="1800"/>
              <a:buFont typeface="Calibri"/>
              <a:buNone/>
            </a:pPr>
            <a:endParaRPr lang="fr-FR" dirty="0">
              <a:solidFill>
                <a:schemeClr val="tx1"/>
              </a:solidFill>
            </a:endParaRPr>
          </a:p>
        </p:txBody>
      </p:sp>
      <p:sp>
        <p:nvSpPr>
          <p:cNvPr id="122" name="Google Shape;122;p16"/>
          <p:cNvSpPr txBox="1"/>
          <p:nvPr/>
        </p:nvSpPr>
        <p:spPr>
          <a:xfrm>
            <a:off x="8610600" y="64325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4</a:t>
            </a:fld>
            <a:endParaRPr/>
          </a:p>
        </p:txBody>
      </p:sp>
      <p:grpSp>
        <p:nvGrpSpPr>
          <p:cNvPr id="41" name="Groupe 40">
            <a:extLst>
              <a:ext uri="{FF2B5EF4-FFF2-40B4-BE49-F238E27FC236}">
                <a16:creationId xmlns="" xmlns:a16="http://schemas.microsoft.com/office/drawing/2014/main" id="{19EEDC69-7BC8-404D-8ADC-80455153FA43}"/>
              </a:ext>
            </a:extLst>
          </p:cNvPr>
          <p:cNvGrpSpPr/>
          <p:nvPr/>
        </p:nvGrpSpPr>
        <p:grpSpPr>
          <a:xfrm>
            <a:off x="381000" y="2358025"/>
            <a:ext cx="11457000" cy="4074525"/>
            <a:chOff x="354000" y="2358025"/>
            <a:chExt cx="11484000" cy="4074525"/>
          </a:xfrm>
        </p:grpSpPr>
        <p:sp>
          <p:nvSpPr>
            <p:cNvPr id="118" name="Google Shape;118;p16"/>
            <p:cNvSpPr/>
            <p:nvPr/>
          </p:nvSpPr>
          <p:spPr>
            <a:xfrm>
              <a:off x="354000" y="2358025"/>
              <a:ext cx="11484000" cy="4074525"/>
            </a:xfrm>
            <a:prstGeom prst="roundRect">
              <a:avLst>
                <a:gd name="adj" fmla="val 16667"/>
              </a:avLst>
            </a:prstGeom>
            <a:solidFill>
              <a:schemeClr val="accent5">
                <a:lumMod val="60000"/>
                <a:lumOff val="4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21" name="Google Shape;121;p16"/>
            <p:cNvSpPr txBox="1"/>
            <p:nvPr/>
          </p:nvSpPr>
          <p:spPr>
            <a:xfrm>
              <a:off x="5401341" y="2498725"/>
              <a:ext cx="5899834" cy="576300"/>
            </a:xfrm>
            <a:prstGeom prst="rect">
              <a:avLst/>
            </a:prstGeom>
            <a:solidFill>
              <a:srgbClr val="DFF1FF"/>
            </a:solid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400"/>
                <a:buFont typeface="Calibri"/>
                <a:buNone/>
              </a:pPr>
              <a:r>
                <a:rPr lang="fr-FR" b="1">
                  <a:solidFill>
                    <a:schemeClr val="dk1"/>
                  </a:solidFill>
                  <a:latin typeface="Calibri"/>
                  <a:ea typeface="Calibri"/>
                  <a:cs typeface="Calibri"/>
                  <a:sym typeface="Calibri"/>
                </a:rPr>
                <a:t>À titre d’exemple, au terme du cycle terminal en enseignement de spécialité, l’élève est capable de :</a:t>
              </a:r>
            </a:p>
          </p:txBody>
        </p:sp>
        <p:sp>
          <p:nvSpPr>
            <p:cNvPr id="123" name="Google Shape;123;p16"/>
            <p:cNvSpPr/>
            <p:nvPr/>
          </p:nvSpPr>
          <p:spPr>
            <a:xfrm>
              <a:off x="2548078" y="3831218"/>
              <a:ext cx="1404300" cy="1404300"/>
            </a:xfrm>
            <a:prstGeom prst="ellipse">
              <a:avLst/>
            </a:prstGeom>
            <a:solidFill>
              <a:srgbClr val="FFFFFF"/>
            </a:solidFill>
            <a:ln w="762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fr-FR" b="1"/>
                <a:t>oral </a:t>
              </a:r>
            </a:p>
            <a:p>
              <a:pPr marL="0" lvl="0" indent="0" algn="ctr" rtl="0">
                <a:spcBef>
                  <a:spcPts val="0"/>
                </a:spcBef>
                <a:spcAft>
                  <a:spcPts val="0"/>
                </a:spcAft>
                <a:buNone/>
              </a:pPr>
              <a:endParaRPr lang="fr-FR" b="1"/>
            </a:p>
            <a:p>
              <a:pPr marL="0" lvl="0" indent="0" algn="ctr" rtl="0">
                <a:spcBef>
                  <a:spcPts val="0"/>
                </a:spcBef>
                <a:spcAft>
                  <a:spcPts val="0"/>
                </a:spcAft>
                <a:buNone/>
              </a:pPr>
              <a:r>
                <a:rPr lang="fr-FR" b="1"/>
                <a:t> écrit</a:t>
              </a:r>
            </a:p>
          </p:txBody>
        </p:sp>
        <p:sp>
          <p:nvSpPr>
            <p:cNvPr id="124" name="Google Shape;124;p16"/>
            <p:cNvSpPr/>
            <p:nvPr/>
          </p:nvSpPr>
          <p:spPr>
            <a:xfrm>
              <a:off x="2317775" y="2578111"/>
              <a:ext cx="1855500" cy="714600"/>
            </a:xfrm>
            <a:prstGeom prst="roundRect">
              <a:avLst>
                <a:gd name="adj" fmla="val 16667"/>
              </a:avLst>
            </a:prstGeom>
            <a:solidFill>
              <a:srgbClr val="FFFFFF"/>
            </a:solidFill>
            <a:ln w="38100" cap="flat" cmpd="sng">
              <a:solidFill>
                <a:srgbClr val="D9D9D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200"/>
                <a:t>Pratiquer les arts plastiques de manière réflexive</a:t>
              </a:r>
              <a:endParaRPr sz="1200"/>
            </a:p>
          </p:txBody>
        </p:sp>
        <p:sp>
          <p:nvSpPr>
            <p:cNvPr id="125" name="Google Shape;125;p16"/>
            <p:cNvSpPr/>
            <p:nvPr/>
          </p:nvSpPr>
          <p:spPr>
            <a:xfrm>
              <a:off x="492601" y="5237800"/>
              <a:ext cx="1855500" cy="714600"/>
            </a:xfrm>
            <a:prstGeom prst="roundRect">
              <a:avLst>
                <a:gd name="adj" fmla="val 16667"/>
              </a:avLst>
            </a:prstGeom>
            <a:solidFill>
              <a:srgbClr val="FFFFFF"/>
            </a:solidFill>
            <a:ln w="381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200"/>
                <a:t>Questionner le fait artistique</a:t>
              </a:r>
              <a:endParaRPr sz="1200"/>
            </a:p>
          </p:txBody>
        </p:sp>
        <p:sp>
          <p:nvSpPr>
            <p:cNvPr id="126" name="Google Shape;126;p16"/>
            <p:cNvSpPr/>
            <p:nvPr/>
          </p:nvSpPr>
          <p:spPr>
            <a:xfrm>
              <a:off x="3054275" y="3453443"/>
              <a:ext cx="382500" cy="365100"/>
            </a:xfrm>
            <a:prstGeom prst="upArrow">
              <a:avLst>
                <a:gd name="adj1" fmla="val 50000"/>
                <a:gd name="adj2" fmla="val 50000"/>
              </a:avLst>
            </a:prstGeom>
            <a:solidFill>
              <a:srgbClr val="999999"/>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6"/>
            <p:cNvSpPr/>
            <p:nvPr/>
          </p:nvSpPr>
          <p:spPr>
            <a:xfrm rot="-8096189">
              <a:off x="2340069" y="4902754"/>
              <a:ext cx="382686" cy="365291"/>
            </a:xfrm>
            <a:prstGeom prst="upArrow">
              <a:avLst>
                <a:gd name="adj1" fmla="val 50000"/>
                <a:gd name="adj2" fmla="val 50000"/>
              </a:avLst>
            </a:prstGeom>
            <a:solidFill>
              <a:srgbClr val="999999"/>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6"/>
            <p:cNvSpPr txBox="1"/>
            <p:nvPr/>
          </p:nvSpPr>
          <p:spPr>
            <a:xfrm>
              <a:off x="6495954" y="3220793"/>
              <a:ext cx="4805220" cy="830400"/>
            </a:xfrm>
            <a:prstGeom prst="rect">
              <a:avLst/>
            </a:prstGeom>
            <a:solidFill>
              <a:srgbClr val="DFF1FF"/>
            </a:solidFill>
            <a:ln w="38100" cap="flat" cmpd="sng">
              <a:solidFill>
                <a:srgbClr val="D9D9D9"/>
              </a:solidFill>
              <a:prstDash val="solid"/>
              <a:round/>
              <a:headEnd type="none" w="sm" len="sm"/>
              <a:tailEnd type="none" w="sm" len="sm"/>
            </a:ln>
          </p:spPr>
          <p:txBody>
            <a:bodyPr spcFirstLastPara="1" wrap="square" lIns="91425" tIns="45700" rIns="91425" bIns="45700" anchor="ctr" anchorCtr="0">
              <a:noAutofit/>
            </a:bodyPr>
            <a:lstStyle/>
            <a:p>
              <a:pPr marL="457200" lvl="0" indent="-317500" algn="l"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percevoir et produire </a:t>
              </a:r>
              <a:r>
                <a:rPr lang="fr-FR" b="1" dirty="0">
                  <a:solidFill>
                    <a:schemeClr val="dk1"/>
                  </a:solidFill>
                  <a:latin typeface="Calibri"/>
                  <a:ea typeface="Calibri"/>
                  <a:cs typeface="Calibri"/>
                  <a:sym typeface="Calibri"/>
                </a:rPr>
                <a:t>en qualifiant</a:t>
              </a:r>
              <a:r>
                <a:rPr lang="fr-FR" dirty="0">
                  <a:solidFill>
                    <a:schemeClr val="dk1"/>
                  </a:solidFill>
                  <a:latin typeface="Calibri"/>
                  <a:ea typeface="Calibri"/>
                  <a:cs typeface="Calibri"/>
                  <a:sym typeface="Calibri"/>
                </a:rPr>
                <a:t> les différents types d’écarts entre forme naturelle et forme artistique ;</a:t>
              </a:r>
            </a:p>
            <a:p>
              <a:pPr marL="457200" lvl="0" indent="-317500" algn="l"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a:t>
              </a:r>
            </a:p>
          </p:txBody>
        </p:sp>
        <p:sp>
          <p:nvSpPr>
            <p:cNvPr id="129" name="Google Shape;129;p16"/>
            <p:cNvSpPr txBox="1"/>
            <p:nvPr/>
          </p:nvSpPr>
          <p:spPr>
            <a:xfrm>
              <a:off x="6495954" y="5453475"/>
              <a:ext cx="4805220" cy="830400"/>
            </a:xfrm>
            <a:prstGeom prst="rect">
              <a:avLst/>
            </a:prstGeom>
            <a:solidFill>
              <a:srgbClr val="DFF1FF"/>
            </a:solidFill>
            <a:ln w="38100" cap="flat" cmpd="sng">
              <a:solidFill>
                <a:srgbClr val="B7B7B7"/>
              </a:solidFill>
              <a:prstDash val="solid"/>
              <a:round/>
              <a:headEnd type="none" w="sm" len="sm"/>
              <a:tailEnd type="none" w="sm" len="sm"/>
            </a:ln>
          </p:spPr>
          <p:txBody>
            <a:bodyPr spcFirstLastPara="1" wrap="square" lIns="91425" tIns="45700" rIns="91425" bIns="45700" anchor="ctr" anchorCtr="0">
              <a:noAutofit/>
            </a:bodyPr>
            <a:lstStyle/>
            <a:p>
              <a:pPr marL="457200" lvl="0" indent="-317500" algn="l"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analyser une œuvre, en utilisant </a:t>
              </a:r>
              <a:r>
                <a:rPr lang="fr-FR" b="1" dirty="0">
                  <a:solidFill>
                    <a:schemeClr val="dk1"/>
                  </a:solidFill>
                  <a:latin typeface="Calibri"/>
                  <a:ea typeface="Calibri"/>
                  <a:cs typeface="Calibri"/>
                  <a:sym typeface="Calibri"/>
                </a:rPr>
                <a:t>un vocabulaire précis et approprié ;</a:t>
              </a:r>
            </a:p>
            <a:p>
              <a:pPr marL="457200" lvl="0" indent="-317500" algn="l"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a:t>
              </a:r>
            </a:p>
          </p:txBody>
        </p:sp>
        <p:sp>
          <p:nvSpPr>
            <p:cNvPr id="130" name="Google Shape;130;p16"/>
            <p:cNvSpPr txBox="1"/>
            <p:nvPr/>
          </p:nvSpPr>
          <p:spPr>
            <a:xfrm>
              <a:off x="6495955" y="4337134"/>
              <a:ext cx="4805220" cy="830400"/>
            </a:xfrm>
            <a:prstGeom prst="rect">
              <a:avLst/>
            </a:prstGeom>
            <a:solidFill>
              <a:srgbClr val="DFF1FF"/>
            </a:solidFill>
            <a:ln w="38100" cap="flat" cmpd="sng">
              <a:solidFill>
                <a:srgbClr val="666666"/>
              </a:solidFill>
              <a:prstDash val="solid"/>
              <a:round/>
              <a:headEnd type="none" w="sm" len="sm"/>
              <a:tailEnd type="none" w="sm" len="sm"/>
            </a:ln>
          </p:spPr>
          <p:txBody>
            <a:bodyPr spcFirstLastPara="1" wrap="square" lIns="91425" tIns="45700" rIns="91425" bIns="45700" anchor="ctr" anchorCtr="0">
              <a:noAutofit/>
            </a:bodyPr>
            <a:lstStyle/>
            <a:p>
              <a:pPr marL="457200" lvl="0" indent="-317500" algn="l" rtl="0">
                <a:spcBef>
                  <a:spcPts val="0"/>
                </a:spcBef>
                <a:spcAft>
                  <a:spcPts val="0"/>
                </a:spcAft>
                <a:buClr>
                  <a:schemeClr val="dk1"/>
                </a:buClr>
                <a:buSzPts val="1400"/>
                <a:buFont typeface="Calibri"/>
                <a:buChar char="●"/>
              </a:pPr>
              <a:r>
                <a:rPr lang="fr-FR" b="1" dirty="0">
                  <a:solidFill>
                    <a:schemeClr val="dk1"/>
                  </a:solidFill>
                  <a:latin typeface="Calibri"/>
                  <a:ea typeface="Calibri"/>
                  <a:cs typeface="Calibri"/>
                  <a:sym typeface="Calibri"/>
                </a:rPr>
                <a:t>motiver </a:t>
              </a:r>
              <a:r>
                <a:rPr lang="fr-FR" dirty="0">
                  <a:solidFill>
                    <a:schemeClr val="dk1"/>
                  </a:solidFill>
                  <a:latin typeface="Calibri"/>
                  <a:ea typeface="Calibri"/>
                  <a:cs typeface="Calibri"/>
                  <a:sym typeface="Calibri"/>
                </a:rPr>
                <a:t>ses choix, d’entendre des observations et </a:t>
              </a:r>
              <a:r>
                <a:rPr lang="fr-FR" b="1" dirty="0">
                  <a:solidFill>
                    <a:schemeClr val="dk1"/>
                  </a:solidFill>
                  <a:latin typeface="Calibri"/>
                  <a:ea typeface="Calibri"/>
                  <a:cs typeface="Calibri"/>
                  <a:sym typeface="Calibri"/>
                </a:rPr>
                <a:t>engager un dialogue </a:t>
              </a:r>
              <a:r>
                <a:rPr lang="fr-FR" dirty="0">
                  <a:solidFill>
                    <a:schemeClr val="dk1"/>
                  </a:solidFill>
                  <a:latin typeface="Calibri"/>
                  <a:ea typeface="Calibri"/>
                  <a:cs typeface="Calibri"/>
                  <a:sym typeface="Calibri"/>
                </a:rPr>
                <a:t>sur son travail celui de ses pairs ;</a:t>
              </a:r>
            </a:p>
            <a:p>
              <a:pPr marL="457200" lvl="0" indent="-317500" algn="l"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a:t>
              </a:r>
            </a:p>
          </p:txBody>
        </p:sp>
        <p:cxnSp>
          <p:nvCxnSpPr>
            <p:cNvPr id="131" name="Google Shape;131;p16"/>
            <p:cNvCxnSpPr>
              <a:cxnSpLocks/>
              <a:stCxn id="124" idx="3"/>
              <a:endCxn id="128" idx="1"/>
            </p:cNvCxnSpPr>
            <p:nvPr/>
          </p:nvCxnSpPr>
          <p:spPr>
            <a:xfrm>
              <a:off x="4173275" y="2935411"/>
              <a:ext cx="2322679" cy="700582"/>
            </a:xfrm>
            <a:prstGeom prst="curvedConnector3">
              <a:avLst>
                <a:gd name="adj1" fmla="val 50000"/>
              </a:avLst>
            </a:prstGeom>
            <a:noFill/>
            <a:ln w="57150" cap="flat" cmpd="sng">
              <a:solidFill>
                <a:srgbClr val="D9D9D9"/>
              </a:solidFill>
              <a:prstDash val="solid"/>
              <a:round/>
              <a:headEnd type="none" w="med" len="med"/>
              <a:tailEnd type="triangle" w="med" len="med"/>
            </a:ln>
          </p:spPr>
        </p:cxnSp>
        <p:cxnSp>
          <p:nvCxnSpPr>
            <p:cNvPr id="132" name="Google Shape;132;p16"/>
            <p:cNvCxnSpPr>
              <a:cxnSpLocks/>
              <a:stCxn id="133" idx="3"/>
              <a:endCxn id="130" idx="1"/>
            </p:cNvCxnSpPr>
            <p:nvPr/>
          </p:nvCxnSpPr>
          <p:spPr>
            <a:xfrm flipV="1">
              <a:off x="6096000" y="4752334"/>
              <a:ext cx="399955" cy="545188"/>
            </a:xfrm>
            <a:prstGeom prst="curvedConnector3">
              <a:avLst>
                <a:gd name="adj1" fmla="val 50000"/>
              </a:avLst>
            </a:prstGeom>
            <a:noFill/>
            <a:ln w="57150" cap="flat" cmpd="sng">
              <a:solidFill>
                <a:srgbClr val="666666"/>
              </a:solidFill>
              <a:prstDash val="solid"/>
              <a:round/>
              <a:headEnd type="none" w="med" len="med"/>
              <a:tailEnd type="triangle" w="med" len="med"/>
            </a:ln>
          </p:spPr>
        </p:cxnSp>
        <p:cxnSp>
          <p:nvCxnSpPr>
            <p:cNvPr id="134" name="Google Shape;134;p16"/>
            <p:cNvCxnSpPr>
              <a:cxnSpLocks/>
              <a:stCxn id="125" idx="3"/>
              <a:endCxn id="129" idx="1"/>
            </p:cNvCxnSpPr>
            <p:nvPr/>
          </p:nvCxnSpPr>
          <p:spPr>
            <a:xfrm>
              <a:off x="2348101" y="5595100"/>
              <a:ext cx="4147853" cy="273575"/>
            </a:xfrm>
            <a:prstGeom prst="curvedConnector3">
              <a:avLst>
                <a:gd name="adj1" fmla="val 28468"/>
              </a:avLst>
            </a:prstGeom>
            <a:noFill/>
            <a:ln w="57150" cap="flat" cmpd="sng">
              <a:solidFill>
                <a:srgbClr val="B7B7B7"/>
              </a:solidFill>
              <a:prstDash val="solid"/>
              <a:round/>
              <a:headEnd type="none" w="med" len="med"/>
              <a:tailEnd type="triangle" w="med" len="med"/>
            </a:ln>
          </p:spPr>
        </p:cxnSp>
        <p:sp>
          <p:nvSpPr>
            <p:cNvPr id="135" name="Google Shape;135;p16"/>
            <p:cNvSpPr/>
            <p:nvPr/>
          </p:nvSpPr>
          <p:spPr>
            <a:xfrm rot="8265937">
              <a:off x="3777944" y="4902105"/>
              <a:ext cx="382495" cy="365080"/>
            </a:xfrm>
            <a:prstGeom prst="upArrow">
              <a:avLst>
                <a:gd name="adj1" fmla="val 50000"/>
                <a:gd name="adj2" fmla="val 50000"/>
              </a:avLst>
            </a:prstGeom>
            <a:solidFill>
              <a:srgbClr val="999999"/>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6"/>
            <p:cNvSpPr/>
            <p:nvPr/>
          </p:nvSpPr>
          <p:spPr>
            <a:xfrm>
              <a:off x="4240500" y="4940222"/>
              <a:ext cx="1855500" cy="714600"/>
            </a:xfrm>
            <a:prstGeom prst="roundRect">
              <a:avLst>
                <a:gd name="adj" fmla="val 16667"/>
              </a:avLst>
            </a:prstGeom>
            <a:solidFill>
              <a:srgbClr val="FFFFFF"/>
            </a:solidFill>
            <a:ln w="38100"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fr-FR" sz="1200" dirty="0"/>
                <a:t>Exposer l’œuvre, la pratique, la démarche</a:t>
              </a:r>
            </a:p>
          </p:txBody>
        </p:sp>
      </p:grpSp>
      <p:pic>
        <p:nvPicPr>
          <p:cNvPr id="20"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95263"/>
            <a:ext cx="11620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3" name="Google Shape;143;p17"/>
          <p:cNvSpPr txBox="1"/>
          <p:nvPr/>
        </p:nvSpPr>
        <p:spPr>
          <a:xfrm>
            <a:off x="422274" y="722463"/>
            <a:ext cx="11484000" cy="729620"/>
          </a:xfrm>
          <a:prstGeom prst="rect">
            <a:avLst/>
          </a:prstGeom>
          <a:noFill/>
          <a:ln>
            <a:noFill/>
          </a:ln>
        </p:spPr>
        <p:txBody>
          <a:bodyPr spcFirstLastPara="1" wrap="square" lIns="91425" tIns="91425" rIns="91425" bIns="91425" anchor="ctr" anchorCtr="0">
            <a:noAutofit/>
          </a:bodyPr>
          <a:lstStyle/>
          <a:p>
            <a:pPr>
              <a:lnSpc>
                <a:spcPct val="90000"/>
              </a:lnSpc>
              <a:buClr>
                <a:srgbClr val="00AFF2"/>
              </a:buClr>
              <a:buSzPts val="1800"/>
            </a:pPr>
            <a:r>
              <a:rPr lang="fr-FR" sz="1800" b="1" dirty="0">
                <a:solidFill>
                  <a:srgbClr val="00B0F0"/>
                </a:solidFill>
                <a:latin typeface="Calibri"/>
                <a:ea typeface="Calibri"/>
                <a:cs typeface="Calibri"/>
                <a:sym typeface="Calibri"/>
              </a:rPr>
              <a:t>Une démarche de mise en mots et en voix contributive à une acculturation progressive et continue</a:t>
            </a:r>
          </a:p>
          <a:p>
            <a:pPr marL="0" lvl="0" indent="0" algn="just" rtl="0">
              <a:lnSpc>
                <a:spcPct val="90000"/>
              </a:lnSpc>
              <a:spcBef>
                <a:spcPts val="0"/>
              </a:spcBef>
              <a:spcAft>
                <a:spcPts val="0"/>
              </a:spcAft>
              <a:buClr>
                <a:srgbClr val="00AFF2"/>
              </a:buClr>
              <a:buSzPts val="1800"/>
              <a:buFont typeface="Arial"/>
              <a:buNone/>
            </a:pPr>
            <a:r>
              <a:rPr lang="fr-FR" dirty="0">
                <a:solidFill>
                  <a:schemeClr val="tx1"/>
                </a:solidFill>
                <a:latin typeface="Calibri"/>
                <a:ea typeface="Calibri"/>
                <a:cs typeface="Calibri"/>
                <a:sym typeface="Calibri"/>
              </a:rPr>
              <a:t>À cette régularité s’ajoute une variété d’approches pouvant se caractériser par une démarche d’acculturation qu’il convient d’adapter en fonction des enseignements suivis par les élèves.</a:t>
            </a:r>
            <a:endParaRPr lang="fr-FR" dirty="0">
              <a:solidFill>
                <a:schemeClr val="tx1"/>
              </a:solidFill>
            </a:endParaRPr>
          </a:p>
        </p:txBody>
      </p:sp>
      <p:sp>
        <p:nvSpPr>
          <p:cNvPr id="147" name="Google Shape;147;p17"/>
          <p:cNvSpPr/>
          <p:nvPr/>
        </p:nvSpPr>
        <p:spPr>
          <a:xfrm>
            <a:off x="7372025" y="1687075"/>
            <a:ext cx="4187400" cy="4801800"/>
          </a:xfrm>
          <a:prstGeom prst="roundRect">
            <a:avLst>
              <a:gd name="adj" fmla="val 16667"/>
            </a:avLst>
          </a:prstGeom>
          <a:solidFill>
            <a:srgbClr val="DFF1FF"/>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roupe 1">
            <a:extLst>
              <a:ext uri="{FF2B5EF4-FFF2-40B4-BE49-F238E27FC236}">
                <a16:creationId xmlns="" xmlns:a16="http://schemas.microsoft.com/office/drawing/2014/main" id="{1F2C03DB-D196-3748-A3F7-ABE8B83DB5C4}"/>
              </a:ext>
            </a:extLst>
          </p:cNvPr>
          <p:cNvGrpSpPr/>
          <p:nvPr/>
        </p:nvGrpSpPr>
        <p:grpSpPr>
          <a:xfrm>
            <a:off x="422273" y="1614429"/>
            <a:ext cx="11477627" cy="4890768"/>
            <a:chOff x="442910" y="1684582"/>
            <a:chExt cx="11477627" cy="4890768"/>
          </a:xfrm>
        </p:grpSpPr>
        <p:sp>
          <p:nvSpPr>
            <p:cNvPr id="141" name="Google Shape;141;p17"/>
            <p:cNvSpPr/>
            <p:nvPr/>
          </p:nvSpPr>
          <p:spPr>
            <a:xfrm>
              <a:off x="442910" y="1684582"/>
              <a:ext cx="11477627" cy="4890768"/>
            </a:xfrm>
            <a:prstGeom prst="roundRect">
              <a:avLst>
                <a:gd name="adj" fmla="val 16667"/>
              </a:avLst>
            </a:prstGeom>
            <a:solidFill>
              <a:schemeClr val="accent5">
                <a:lumMod val="60000"/>
                <a:lumOff val="4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dirty="0">
                <a:solidFill>
                  <a:schemeClr val="dk1"/>
                </a:solidFill>
                <a:latin typeface="Calibri"/>
                <a:ea typeface="Calibri"/>
                <a:cs typeface="Calibri"/>
                <a:sym typeface="Calibri"/>
              </a:endParaRPr>
            </a:p>
          </p:txBody>
        </p:sp>
        <p:sp>
          <p:nvSpPr>
            <p:cNvPr id="144" name="Google Shape;144;p17"/>
            <p:cNvSpPr>
              <a:spLocks noChangeAspect="1"/>
            </p:cNvSpPr>
            <p:nvPr/>
          </p:nvSpPr>
          <p:spPr>
            <a:xfrm>
              <a:off x="1990172" y="2501264"/>
              <a:ext cx="3600000" cy="3291348"/>
            </a:xfrm>
            <a:prstGeom prst="quadArrowCallout">
              <a:avLst>
                <a:gd name="adj1" fmla="val 5011"/>
                <a:gd name="adj2" fmla="val 10956"/>
                <a:gd name="adj3" fmla="val 13012"/>
                <a:gd name="adj4" fmla="val 58249"/>
              </a:avLst>
            </a:prstGeom>
            <a:solidFill>
              <a:srgbClr val="FFFFFF"/>
            </a:solidFill>
            <a:ln w="38100"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fr-FR" dirty="0">
                  <a:latin typeface="Calibri" panose="020F0502020204030204" pitchFamily="34" charset="0"/>
                  <a:cs typeface="Calibri" panose="020F0502020204030204" pitchFamily="34" charset="0"/>
                </a:rPr>
                <a:t>Il appartient au professeur de </a:t>
              </a:r>
              <a:r>
                <a:rPr lang="fr-FR" b="1" dirty="0">
                  <a:latin typeface="Calibri" panose="020F0502020204030204" pitchFamily="34" charset="0"/>
                  <a:cs typeface="Calibri" panose="020F0502020204030204" pitchFamily="34" charset="0"/>
                </a:rPr>
                <a:t>cultiver</a:t>
              </a:r>
              <a:r>
                <a:rPr lang="fr-FR" dirty="0">
                  <a:latin typeface="Calibri" panose="020F0502020204030204" pitchFamily="34" charset="0"/>
                  <a:cs typeface="Calibri" panose="020F0502020204030204" pitchFamily="34" charset="0"/>
                </a:rPr>
                <a:t> et d’</a:t>
              </a:r>
              <a:r>
                <a:rPr lang="fr-FR" b="1" dirty="0">
                  <a:latin typeface="Calibri" panose="020F0502020204030204" pitchFamily="34" charset="0"/>
                  <a:cs typeface="Calibri" panose="020F0502020204030204" pitchFamily="34" charset="0"/>
                </a:rPr>
                <a:t>accompagner</a:t>
              </a:r>
              <a:r>
                <a:rPr lang="fr-FR" dirty="0">
                  <a:latin typeface="Calibri" panose="020F0502020204030204" pitchFamily="34" charset="0"/>
                  <a:cs typeface="Calibri" panose="020F0502020204030204" pitchFamily="34" charset="0"/>
                </a:rPr>
                <a:t> les mises en mots et mises en voix </a:t>
              </a:r>
              <a:r>
                <a:rPr lang="fr-FR" dirty="0">
                  <a:solidFill>
                    <a:schemeClr val="tx1"/>
                  </a:solidFill>
                  <a:latin typeface="Calibri" panose="020F0502020204030204" pitchFamily="34" charset="0"/>
                  <a:cs typeface="Calibri" panose="020F0502020204030204" pitchFamily="34" charset="0"/>
                </a:rPr>
                <a:t>des </a:t>
              </a:r>
              <a:r>
                <a:rPr lang="fr-FR" b="1" dirty="0">
                  <a:solidFill>
                    <a:schemeClr val="tx1"/>
                  </a:solidFill>
                  <a:latin typeface="Calibri" panose="020F0502020204030204" pitchFamily="34" charset="0"/>
                  <a:cs typeface="Calibri" panose="020F0502020204030204" pitchFamily="34" charset="0"/>
                </a:rPr>
                <a:t>expérimentations</a:t>
              </a:r>
              <a:r>
                <a:rPr lang="fr-FR" dirty="0">
                  <a:solidFill>
                    <a:schemeClr val="tx1"/>
                  </a:solidFill>
                  <a:latin typeface="Calibri" panose="020F0502020204030204" pitchFamily="34" charset="0"/>
                  <a:cs typeface="Calibri" panose="020F0502020204030204" pitchFamily="34" charset="0"/>
                </a:rPr>
                <a:t>,  </a:t>
              </a:r>
              <a:r>
                <a:rPr lang="fr-FR" b="1" dirty="0">
                  <a:solidFill>
                    <a:schemeClr val="tx1"/>
                  </a:solidFill>
                  <a:latin typeface="Calibri" panose="020F0502020204030204" pitchFamily="34" charset="0"/>
                  <a:cs typeface="Calibri" panose="020F0502020204030204" pitchFamily="34" charset="0"/>
                </a:rPr>
                <a:t>projets </a:t>
              </a:r>
              <a:r>
                <a:rPr lang="fr-FR" dirty="0">
                  <a:latin typeface="Calibri" panose="020F0502020204030204" pitchFamily="34" charset="0"/>
                  <a:cs typeface="Calibri" panose="020F0502020204030204" pitchFamily="34" charset="0"/>
                </a:rPr>
                <a:t>et </a:t>
              </a:r>
              <a:r>
                <a:rPr lang="fr-FR" b="1" dirty="0">
                  <a:solidFill>
                    <a:schemeClr val="tx1"/>
                  </a:solidFill>
                  <a:latin typeface="Calibri" panose="020F0502020204030204" pitchFamily="34" charset="0"/>
                  <a:cs typeface="Calibri" panose="020F0502020204030204" pitchFamily="34" charset="0"/>
                </a:rPr>
                <a:t>rencontres</a:t>
              </a:r>
              <a:r>
                <a:rPr lang="fr-FR" b="1" dirty="0">
                  <a:solidFill>
                    <a:srgbClr val="666666"/>
                  </a:solidFill>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des élèves en variant :</a:t>
              </a:r>
            </a:p>
          </p:txBody>
        </p:sp>
        <p:sp>
          <p:nvSpPr>
            <p:cNvPr id="145" name="Google Shape;145;p17"/>
            <p:cNvSpPr/>
            <p:nvPr/>
          </p:nvSpPr>
          <p:spPr>
            <a:xfrm>
              <a:off x="2145838" y="1791650"/>
              <a:ext cx="3186300" cy="678900"/>
            </a:xfrm>
            <a:prstGeom prst="round2DiagRect">
              <a:avLst>
                <a:gd name="adj1" fmla="val 16667"/>
                <a:gd name="adj2" fmla="val 0"/>
              </a:avLst>
            </a:prstGeom>
            <a:solidFill>
              <a:srgbClr val="DFF1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FR" b="1" dirty="0">
                  <a:latin typeface="Calibri"/>
                  <a:ea typeface="Calibri"/>
                  <a:cs typeface="Calibri"/>
                  <a:sym typeface="Calibri"/>
                </a:rPr>
                <a:t>les sources : </a:t>
              </a:r>
              <a:r>
                <a:rPr lang="fr-FR" sz="1200" dirty="0">
                  <a:latin typeface="Calibri"/>
                  <a:ea typeface="Calibri"/>
                  <a:cs typeface="Calibri"/>
                  <a:sym typeface="Calibri"/>
                </a:rPr>
                <a:t>élève, artiste, critique, historien d’art, philosophe...</a:t>
              </a:r>
            </a:p>
          </p:txBody>
        </p:sp>
        <p:sp>
          <p:nvSpPr>
            <p:cNvPr id="146" name="Google Shape;146;p17"/>
            <p:cNvSpPr/>
            <p:nvPr/>
          </p:nvSpPr>
          <p:spPr>
            <a:xfrm>
              <a:off x="2145838" y="5800830"/>
              <a:ext cx="3186300" cy="678900"/>
            </a:xfrm>
            <a:prstGeom prst="round2DiagRect">
              <a:avLst>
                <a:gd name="adj1" fmla="val 16667"/>
                <a:gd name="adj2" fmla="val 0"/>
              </a:avLst>
            </a:prstGeom>
            <a:solidFill>
              <a:srgbClr val="DFF1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b="1" dirty="0">
                  <a:latin typeface="Calibri"/>
                  <a:ea typeface="Calibri"/>
                  <a:cs typeface="Calibri"/>
                  <a:sym typeface="Calibri"/>
                </a:rPr>
                <a:t>la nature des supports : </a:t>
              </a:r>
              <a:r>
                <a:rPr lang="fr-FR" sz="1200" dirty="0">
                  <a:latin typeface="Calibri"/>
                  <a:ea typeface="Calibri"/>
                  <a:cs typeface="Calibri"/>
                  <a:sym typeface="Calibri"/>
                </a:rPr>
                <a:t>enregistrement </a:t>
              </a:r>
              <a:r>
                <a:rPr lang="fr-FR" sz="1200" dirty="0" smtClean="0">
                  <a:latin typeface="Calibri"/>
                  <a:ea typeface="Calibri"/>
                  <a:cs typeface="Calibri"/>
                  <a:sym typeface="Calibri"/>
                </a:rPr>
                <a:t>oral/vidéo</a:t>
              </a:r>
              <a:r>
                <a:rPr lang="fr-FR" sz="1200" dirty="0">
                  <a:latin typeface="Calibri"/>
                  <a:ea typeface="Calibri"/>
                  <a:cs typeface="Calibri"/>
                  <a:sym typeface="Calibri"/>
                </a:rPr>
                <a:t>, revue spécialisée, dossier de presse...</a:t>
              </a:r>
            </a:p>
          </p:txBody>
        </p:sp>
        <p:sp>
          <p:nvSpPr>
            <p:cNvPr id="148" name="Google Shape;148;p17"/>
            <p:cNvSpPr/>
            <p:nvPr/>
          </p:nvSpPr>
          <p:spPr>
            <a:xfrm>
              <a:off x="5590172" y="3415688"/>
              <a:ext cx="1425000" cy="1462500"/>
            </a:xfrm>
            <a:prstGeom prst="round2DiagRect">
              <a:avLst>
                <a:gd name="adj1" fmla="val 16667"/>
                <a:gd name="adj2" fmla="val 0"/>
              </a:avLst>
            </a:prstGeom>
            <a:solidFill>
              <a:srgbClr val="DFF1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FR" b="1">
                  <a:latin typeface="Calibri"/>
                  <a:ea typeface="Calibri"/>
                  <a:cs typeface="Calibri"/>
                  <a:sym typeface="Calibri"/>
                </a:rPr>
                <a:t>les modalités : </a:t>
              </a:r>
              <a:r>
                <a:rPr lang="fr-FR" sz="1200">
                  <a:latin typeface="Calibri"/>
                  <a:ea typeface="Calibri"/>
                  <a:cs typeface="Calibri"/>
                  <a:sym typeface="Calibri"/>
                </a:rPr>
                <a:t>travail individuel / groupe / classe entière, débat, exposé, entretien hebdomadaire / mensuel...</a:t>
              </a:r>
            </a:p>
          </p:txBody>
        </p:sp>
        <p:sp>
          <p:nvSpPr>
            <p:cNvPr id="149" name="Google Shape;149;p17"/>
            <p:cNvSpPr/>
            <p:nvPr/>
          </p:nvSpPr>
          <p:spPr>
            <a:xfrm>
              <a:off x="583028" y="3415688"/>
              <a:ext cx="1400770" cy="1462500"/>
            </a:xfrm>
            <a:prstGeom prst="round2DiagRect">
              <a:avLst>
                <a:gd name="adj1" fmla="val 16667"/>
                <a:gd name="adj2" fmla="val 0"/>
              </a:avLst>
            </a:prstGeom>
            <a:solidFill>
              <a:srgbClr val="DFF1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FR" b="1">
                  <a:latin typeface="Calibri"/>
                  <a:ea typeface="Calibri"/>
                  <a:cs typeface="Calibri"/>
                  <a:sym typeface="Calibri"/>
                </a:rPr>
                <a:t>les finalités : </a:t>
              </a:r>
              <a:r>
                <a:rPr lang="fr-FR" sz="1200">
                  <a:latin typeface="Calibri"/>
                  <a:ea typeface="Calibri"/>
                  <a:cs typeface="Calibri"/>
                  <a:sym typeface="Calibri"/>
                </a:rPr>
                <a:t>présentation, </a:t>
              </a:r>
              <a:r>
                <a:rPr lang="fr-FR" sz="1200">
                  <a:solidFill>
                    <a:schemeClr val="dk1"/>
                  </a:solidFill>
                  <a:latin typeface="Calibri"/>
                  <a:ea typeface="Calibri"/>
                  <a:cs typeface="Calibri"/>
                  <a:sym typeface="Calibri"/>
                </a:rPr>
                <a:t> exposition,</a:t>
              </a:r>
              <a:r>
                <a:rPr lang="fr-FR" sz="1200">
                  <a:latin typeface="Calibri"/>
                  <a:ea typeface="Calibri"/>
                  <a:cs typeface="Calibri"/>
                  <a:sym typeface="Calibri"/>
                </a:rPr>
                <a:t> </a:t>
              </a:r>
            </a:p>
            <a:p>
              <a:pPr marL="0" lvl="0" indent="0" algn="ctr" rtl="0">
                <a:spcBef>
                  <a:spcPts val="0"/>
                </a:spcBef>
                <a:spcAft>
                  <a:spcPts val="0"/>
                </a:spcAft>
                <a:buNone/>
              </a:pPr>
              <a:r>
                <a:rPr lang="fr-FR" sz="1200">
                  <a:latin typeface="Calibri"/>
                  <a:ea typeface="Calibri"/>
                  <a:cs typeface="Calibri"/>
                  <a:sym typeface="Calibri"/>
                </a:rPr>
                <a:t>examen blanc, évaluation formative...</a:t>
              </a:r>
            </a:p>
          </p:txBody>
        </p:sp>
        <p:sp>
          <p:nvSpPr>
            <p:cNvPr id="150" name="Google Shape;150;p17"/>
            <p:cNvSpPr/>
            <p:nvPr/>
          </p:nvSpPr>
          <p:spPr>
            <a:xfrm>
              <a:off x="7522375" y="3068749"/>
              <a:ext cx="3870900" cy="1447477"/>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dirty="0">
                  <a:solidFill>
                    <a:schemeClr val="dk1"/>
                  </a:solidFill>
                  <a:latin typeface="Calibri"/>
                  <a:ea typeface="Calibri"/>
                  <a:cs typeface="Calibri"/>
                  <a:sym typeface="Calibri"/>
                </a:rPr>
                <a:t>L’</a:t>
              </a:r>
              <a:r>
                <a:rPr lang="fr-FR" sz="1200" b="1" dirty="0">
                  <a:solidFill>
                    <a:schemeClr val="dk1"/>
                  </a:solidFill>
                  <a:latin typeface="Calibri"/>
                  <a:ea typeface="Calibri"/>
                  <a:cs typeface="Calibri"/>
                  <a:sym typeface="Calibri"/>
                </a:rPr>
                <a:t>enseignement optionnel</a:t>
              </a:r>
              <a:r>
                <a:rPr lang="fr-FR" sz="1200" dirty="0">
                  <a:solidFill>
                    <a:schemeClr val="dk1"/>
                  </a:solidFill>
                  <a:latin typeface="Calibri"/>
                  <a:ea typeface="Calibri"/>
                  <a:cs typeface="Calibri"/>
                  <a:sym typeface="Calibri"/>
                </a:rPr>
                <a:t> n’est plus évalué au baccalauréat par une épreuve orale face à un jury,  ce qui permet aux enseignants de s’accorder la possibilité d’investir d’autres pratiques de l’écrit comme de l’oral,  déliées des formes spécifiquement attendues à l’examen, </a:t>
              </a:r>
              <a:r>
                <a:rPr lang="fr-FR" sz="1200" b="1" dirty="0">
                  <a:solidFill>
                    <a:schemeClr val="dk1"/>
                  </a:solidFill>
                  <a:latin typeface="Calibri"/>
                  <a:ea typeface="Calibri"/>
                  <a:cs typeface="Calibri"/>
                  <a:sym typeface="Calibri"/>
                </a:rPr>
                <a:t>en complément et en cohérence avec l’enseignement de spécialité</a:t>
              </a:r>
              <a:r>
                <a:rPr lang="fr-FR" sz="1200" dirty="0">
                  <a:solidFill>
                    <a:schemeClr val="dk1"/>
                  </a:solidFill>
                  <a:latin typeface="Calibri"/>
                  <a:ea typeface="Calibri"/>
                  <a:cs typeface="Calibri"/>
                  <a:sym typeface="Calibri"/>
                </a:rPr>
                <a:t>.</a:t>
              </a:r>
              <a:endParaRPr lang="fr-FR" sz="1200" dirty="0"/>
            </a:p>
          </p:txBody>
        </p:sp>
        <p:sp>
          <p:nvSpPr>
            <p:cNvPr id="151" name="Google Shape;151;p17"/>
            <p:cNvSpPr/>
            <p:nvPr/>
          </p:nvSpPr>
          <p:spPr>
            <a:xfrm>
              <a:off x="7544575" y="4662251"/>
              <a:ext cx="3870900" cy="18234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200" dirty="0">
                  <a:solidFill>
                    <a:schemeClr val="dk1"/>
                  </a:solidFill>
                  <a:latin typeface="Calibri"/>
                  <a:ea typeface="Calibri"/>
                  <a:cs typeface="Calibri"/>
                  <a:sym typeface="Calibri"/>
                </a:rPr>
                <a:t>Présents tout au long de la scolarité de l’élève, l’écrit et l’oral sont présents dans des proportions différentes entre la </a:t>
              </a:r>
              <a:r>
                <a:rPr lang="fr-FR" sz="1200" dirty="0" smtClean="0">
                  <a:solidFill>
                    <a:schemeClr val="dk1"/>
                  </a:solidFill>
                  <a:latin typeface="Calibri"/>
                  <a:ea typeface="Calibri"/>
                  <a:cs typeface="Calibri"/>
                  <a:sym typeface="Calibri"/>
                </a:rPr>
                <a:t>1</a:t>
              </a:r>
              <a:r>
                <a:rPr lang="fr-FR" sz="1200" baseline="30000" dirty="0" smtClean="0">
                  <a:solidFill>
                    <a:schemeClr val="dk1"/>
                  </a:solidFill>
                  <a:latin typeface="Calibri"/>
                  <a:ea typeface="Calibri"/>
                  <a:cs typeface="Calibri"/>
                  <a:sym typeface="Calibri"/>
                </a:rPr>
                <a:t>re</a:t>
              </a:r>
              <a:r>
                <a:rPr lang="fr-FR" sz="1200" dirty="0" smtClean="0">
                  <a:solidFill>
                    <a:schemeClr val="dk1"/>
                  </a:solidFill>
                  <a:latin typeface="Calibri"/>
                  <a:ea typeface="Calibri"/>
                  <a:cs typeface="Calibri"/>
                  <a:sym typeface="Calibri"/>
                </a:rPr>
                <a:t> </a:t>
              </a:r>
              <a:r>
                <a:rPr lang="fr-FR" sz="1200" dirty="0">
                  <a:solidFill>
                    <a:schemeClr val="dk1"/>
                  </a:solidFill>
                  <a:latin typeface="Calibri"/>
                  <a:ea typeface="Calibri"/>
                  <a:cs typeface="Calibri"/>
                  <a:sym typeface="Calibri"/>
                </a:rPr>
                <a:t>et la </a:t>
              </a:r>
              <a:r>
                <a:rPr lang="fr-FR" sz="1200" dirty="0" err="1" smtClean="0">
                  <a:solidFill>
                    <a:schemeClr val="dk1"/>
                  </a:solidFill>
                  <a:latin typeface="Calibri"/>
                  <a:ea typeface="Calibri"/>
                  <a:cs typeface="Calibri"/>
                  <a:sym typeface="Calibri"/>
                </a:rPr>
                <a:t>T</a:t>
              </a:r>
              <a:r>
                <a:rPr lang="fr-FR" sz="1200" baseline="30000" dirty="0" err="1" smtClean="0">
                  <a:solidFill>
                    <a:schemeClr val="dk1"/>
                  </a:solidFill>
                  <a:latin typeface="Calibri"/>
                  <a:ea typeface="Calibri"/>
                  <a:cs typeface="Calibri"/>
                  <a:sym typeface="Calibri"/>
                </a:rPr>
                <a:t>le</a:t>
              </a:r>
              <a:r>
                <a:rPr lang="fr-FR" sz="1200" dirty="0" smtClean="0">
                  <a:solidFill>
                    <a:schemeClr val="dk1"/>
                  </a:solidFill>
                  <a:latin typeface="Calibri"/>
                  <a:ea typeface="Calibri"/>
                  <a:cs typeface="Calibri"/>
                  <a:sym typeface="Calibri"/>
                </a:rPr>
                <a:t> </a:t>
              </a:r>
              <a:r>
                <a:rPr lang="fr-FR" sz="1200" dirty="0">
                  <a:solidFill>
                    <a:schemeClr val="dk1"/>
                  </a:solidFill>
                  <a:latin typeface="Calibri"/>
                  <a:ea typeface="Calibri"/>
                  <a:cs typeface="Calibri"/>
                  <a:sym typeface="Calibri"/>
                </a:rPr>
                <a:t>; l’écrit prend une place plus importante lors de la dernière année du cycle terminal de l’</a:t>
              </a:r>
              <a:r>
                <a:rPr lang="fr-FR" sz="1200" b="1" dirty="0">
                  <a:solidFill>
                    <a:schemeClr val="dk1"/>
                  </a:solidFill>
                  <a:latin typeface="Calibri"/>
                  <a:ea typeface="Calibri"/>
                  <a:cs typeface="Calibri"/>
                  <a:sym typeface="Calibri"/>
                </a:rPr>
                <a:t>enseignement de spécialité</a:t>
              </a:r>
              <a:r>
                <a:rPr lang="fr-FR" sz="1200" dirty="0">
                  <a:solidFill>
                    <a:schemeClr val="dk1"/>
                  </a:solidFill>
                  <a:latin typeface="Calibri"/>
                  <a:ea typeface="Calibri"/>
                  <a:cs typeface="Calibri"/>
                  <a:sym typeface="Calibri"/>
                </a:rPr>
                <a:t>. Au volume horaire progressif (4h puis 6h respectivement en première puis en terminale) répondent l’engagement dans la théorisation, l’approfondissement de l’approche culturelle, la maturité et l’ambition d’une pratique.</a:t>
              </a:r>
              <a:endParaRPr lang="fr-FR" sz="1200" dirty="0"/>
            </a:p>
          </p:txBody>
        </p:sp>
        <p:sp>
          <p:nvSpPr>
            <p:cNvPr id="152" name="Google Shape;152;p17"/>
            <p:cNvSpPr txBox="1"/>
            <p:nvPr/>
          </p:nvSpPr>
          <p:spPr>
            <a:xfrm>
              <a:off x="7544575" y="1791650"/>
              <a:ext cx="3809225" cy="1134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FR" dirty="0">
                  <a:latin typeface="Calibri"/>
                  <a:ea typeface="Calibri"/>
                  <a:cs typeface="Calibri"/>
                  <a:sym typeface="Calibri"/>
                </a:rPr>
                <a:t>Même si la structure des programmes </a:t>
              </a:r>
              <a:r>
                <a:rPr lang="fr-FR" dirty="0">
                  <a:solidFill>
                    <a:schemeClr val="dk1"/>
                  </a:solidFill>
                  <a:latin typeface="Calibri"/>
                  <a:ea typeface="Calibri"/>
                  <a:cs typeface="Calibri"/>
                  <a:sym typeface="Calibri"/>
                </a:rPr>
                <a:t>de l’enseignement optionnel et de celui de spécialité  </a:t>
              </a:r>
              <a:r>
                <a:rPr lang="fr-FR" dirty="0">
                  <a:latin typeface="Calibri"/>
                  <a:ea typeface="Calibri"/>
                  <a:cs typeface="Calibri"/>
                  <a:sym typeface="Calibri"/>
                </a:rPr>
                <a:t>est commune, </a:t>
              </a:r>
              <a:r>
                <a:rPr lang="fr-FR" b="1" dirty="0">
                  <a:latin typeface="Calibri"/>
                  <a:ea typeface="Calibri"/>
                  <a:cs typeface="Calibri"/>
                  <a:sym typeface="Calibri"/>
                </a:rPr>
                <a:t>des différences d’approches et de finalités</a:t>
              </a:r>
              <a:r>
                <a:rPr lang="fr-FR" dirty="0">
                  <a:latin typeface="Calibri"/>
                  <a:ea typeface="Calibri"/>
                  <a:cs typeface="Calibri"/>
                  <a:sym typeface="Calibri"/>
                </a:rPr>
                <a:t> sont à prendre en compte dans les projets d’enseignement.</a:t>
              </a:r>
            </a:p>
          </p:txBody>
        </p:sp>
      </p:grpSp>
      <p:sp>
        <p:nvSpPr>
          <p:cNvPr id="153" name="Google Shape;153;p17"/>
          <p:cNvSpPr txBox="1"/>
          <p:nvPr/>
        </p:nvSpPr>
        <p:spPr>
          <a:xfrm>
            <a:off x="8610600" y="64325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5</a:t>
            </a:fld>
            <a:endParaRPr/>
          </a:p>
        </p:txBody>
      </p:sp>
      <p:pic>
        <p:nvPicPr>
          <p:cNvPr id="15"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95263"/>
            <a:ext cx="11620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9" name="Google Shape;159;p18"/>
          <p:cNvSpPr txBox="1"/>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strike="noStrike" cap="none">
                <a:solidFill>
                  <a:srgbClr val="898989"/>
                </a:solidFill>
                <a:latin typeface="Calibri"/>
                <a:ea typeface="Calibri"/>
                <a:cs typeface="Calibri"/>
                <a:sym typeface="Calibri"/>
              </a:rPr>
              <a:t>6</a:t>
            </a:fld>
            <a:endParaRPr/>
          </a:p>
        </p:txBody>
      </p:sp>
      <p:sp>
        <p:nvSpPr>
          <p:cNvPr id="160" name="Google Shape;160;p18"/>
          <p:cNvSpPr txBox="1"/>
          <p:nvPr/>
        </p:nvSpPr>
        <p:spPr>
          <a:xfrm>
            <a:off x="422275" y="788986"/>
            <a:ext cx="11484000" cy="674509"/>
          </a:xfrm>
          <a:prstGeom prst="rect">
            <a:avLst/>
          </a:prstGeom>
          <a:noFill/>
          <a:ln>
            <a:noFill/>
          </a:ln>
        </p:spPr>
        <p:txBody>
          <a:bodyPr spcFirstLastPara="1" wrap="square" lIns="91425" tIns="91425" rIns="91425" bIns="91425" anchor="ctr" anchorCtr="0">
            <a:noAutofit/>
          </a:bodyPr>
          <a:lstStyle/>
          <a:p>
            <a:pPr lvl="0">
              <a:lnSpc>
                <a:spcPct val="90000"/>
              </a:lnSpc>
              <a:buClr>
                <a:srgbClr val="00AFF2"/>
              </a:buClr>
              <a:buSzPts val="1800"/>
            </a:pPr>
            <a:r>
              <a:rPr lang="fr-FR" sz="1800" b="1" dirty="0">
                <a:solidFill>
                  <a:srgbClr val="00B0F0"/>
                </a:solidFill>
                <a:latin typeface="Calibri"/>
                <a:ea typeface="Calibri"/>
                <a:cs typeface="Calibri"/>
                <a:sym typeface="Calibri"/>
              </a:rPr>
              <a:t>La trace écrite / la parole enregistrée comme supports d’une approche ouverte et non limitée à l’usage scolaire ; le rôle essentiel du carnet de travail</a:t>
            </a:r>
          </a:p>
        </p:txBody>
      </p:sp>
      <p:sp>
        <p:nvSpPr>
          <p:cNvPr id="161" name="Google Shape;161;p18"/>
          <p:cNvSpPr txBox="1"/>
          <p:nvPr/>
        </p:nvSpPr>
        <p:spPr>
          <a:xfrm>
            <a:off x="5807158" y="1463495"/>
            <a:ext cx="5867391" cy="4942102"/>
          </a:xfrm>
          <a:prstGeom prst="rect">
            <a:avLst/>
          </a:prstGeom>
          <a:noFill/>
          <a:ln>
            <a:noFill/>
          </a:ln>
        </p:spPr>
        <p:txBody>
          <a:bodyPr spcFirstLastPara="1" wrap="square" lIns="91425" tIns="91425" rIns="91425" bIns="91425" anchor="t" anchorCtr="0">
            <a:noAutofit/>
          </a:bodyPr>
          <a:lstStyle/>
          <a:p>
            <a:pPr lvl="0" algn="just"/>
            <a:r>
              <a:rPr lang="fr-FR" dirty="0">
                <a:latin typeface="Calibri"/>
                <a:ea typeface="Calibri"/>
                <a:cs typeface="Calibri"/>
                <a:sym typeface="Calibri"/>
              </a:rPr>
              <a:t>Encouragée et cultivée</a:t>
            </a:r>
            <a:r>
              <a:rPr lang="fr-FR" dirty="0">
                <a:solidFill>
                  <a:schemeClr val="dk1"/>
                </a:solidFill>
                <a:latin typeface="Calibri"/>
                <a:ea typeface="Calibri"/>
                <a:cs typeface="Calibri"/>
                <a:sym typeface="Calibri"/>
              </a:rPr>
              <a:t> en arts plastiques</a:t>
            </a:r>
            <a:r>
              <a:rPr lang="fr-FR" dirty="0">
                <a:latin typeface="Calibri"/>
                <a:ea typeface="Calibri"/>
                <a:cs typeface="Calibri"/>
                <a:sym typeface="Calibri"/>
              </a:rPr>
              <a:t>, la pratique de l’écrit et de l’oral </a:t>
            </a:r>
            <a:r>
              <a:rPr lang="fr-FR" dirty="0">
                <a:solidFill>
                  <a:schemeClr val="dk1"/>
                </a:solidFill>
                <a:latin typeface="Calibri"/>
                <a:ea typeface="Calibri"/>
                <a:cs typeface="Calibri"/>
                <a:sym typeface="Calibri"/>
              </a:rPr>
              <a:t>n’y contribue pas à une finalité strictement scolaire. Dans la discipline, l’écrit et l’oral renvoient aussi à des formes et des pratiques poétiques,</a:t>
            </a:r>
            <a:r>
              <a:rPr lang="fr-FR" dirty="0">
                <a:latin typeface="Calibri"/>
                <a:ea typeface="Calibri"/>
                <a:cs typeface="Calibri"/>
                <a:sym typeface="Calibri"/>
              </a:rPr>
              <a:t> professionnelles, sociales. Pour l’élève, ils constituent également des traces, notamment sur des </a:t>
            </a:r>
            <a:r>
              <a:rPr lang="fr-FR" b="1" dirty="0">
                <a:latin typeface="Calibri"/>
                <a:ea typeface="Calibri"/>
                <a:cs typeface="Calibri"/>
                <a:sym typeface="Calibri"/>
              </a:rPr>
              <a:t>supports numériques</a:t>
            </a:r>
            <a:r>
              <a:rPr lang="fr-FR" dirty="0">
                <a:latin typeface="Calibri"/>
                <a:ea typeface="Calibri"/>
                <a:cs typeface="Calibri"/>
                <a:sym typeface="Calibri"/>
              </a:rPr>
              <a:t>, sur lesquelles — futur étudiant — il peut s’appuyer pour développer une démarche, construire un discours, déployer un propos, se projeter. </a:t>
            </a:r>
            <a:r>
              <a:rPr lang="fr-FR" b="1" dirty="0">
                <a:latin typeface="Calibri"/>
                <a:ea typeface="Calibri"/>
                <a:cs typeface="Calibri"/>
                <a:sym typeface="Calibri"/>
              </a:rPr>
              <a:t>Le carnet de travail en est un des lieux privilégiés</a:t>
            </a:r>
            <a:r>
              <a:rPr lang="fr-FR" dirty="0">
                <a:latin typeface="Calibri"/>
                <a:ea typeface="Calibri"/>
                <a:cs typeface="Calibri"/>
                <a:sym typeface="Calibri"/>
              </a:rPr>
              <a:t>.</a:t>
            </a:r>
          </a:p>
          <a:p>
            <a:pPr marL="0" lvl="0" indent="0" algn="just" rtl="0">
              <a:spcBef>
                <a:spcPts val="0"/>
              </a:spcBef>
              <a:spcAft>
                <a:spcPts val="0"/>
              </a:spcAft>
              <a:buNone/>
            </a:pPr>
            <a:endParaRPr lang="fr-FR" sz="1000" dirty="0">
              <a:latin typeface="Calibri"/>
              <a:ea typeface="Calibri"/>
              <a:cs typeface="Calibri"/>
              <a:sym typeface="Calibri"/>
            </a:endParaRPr>
          </a:p>
          <a:p>
            <a:pPr marL="0" lvl="0" indent="0" algn="just" rtl="0">
              <a:spcBef>
                <a:spcPts val="0"/>
              </a:spcBef>
              <a:spcAft>
                <a:spcPts val="0"/>
              </a:spcAft>
              <a:buNone/>
            </a:pPr>
            <a:r>
              <a:rPr lang="fr-FR" dirty="0">
                <a:latin typeface="Calibri"/>
                <a:ea typeface="Calibri"/>
                <a:cs typeface="Calibri"/>
                <a:sym typeface="Calibri"/>
              </a:rPr>
              <a:t>Pour être opérantes, ces traces de l’écrit et de l’oral doivent faire l’objet d’</a:t>
            </a:r>
            <a:r>
              <a:rPr lang="fr-FR" b="1" dirty="0">
                <a:latin typeface="Calibri"/>
                <a:ea typeface="Calibri"/>
                <a:cs typeface="Calibri"/>
                <a:sym typeface="Calibri"/>
              </a:rPr>
              <a:t>allers-retours avec la pratique au cœur des situations d’apprentissage</a:t>
            </a:r>
            <a:r>
              <a:rPr lang="fr-FR" dirty="0">
                <a:latin typeface="Calibri"/>
                <a:ea typeface="Calibri"/>
                <a:cs typeface="Calibri"/>
                <a:sym typeface="Calibri"/>
              </a:rPr>
              <a:t> construites par l’enseignant. </a:t>
            </a:r>
            <a:r>
              <a:rPr lang="fr-FR" dirty="0">
                <a:solidFill>
                  <a:schemeClr val="dk1"/>
                </a:solidFill>
                <a:latin typeface="Calibri"/>
                <a:ea typeface="Calibri"/>
                <a:cs typeface="Calibri"/>
                <a:sym typeface="Calibri"/>
              </a:rPr>
              <a:t>Non linéaire, le cheminement de l’élève est effectivement jalonné d’un rapport à l’oral et à l’écrit permettant :</a:t>
            </a:r>
          </a:p>
          <a:p>
            <a:pPr marL="457200" lvl="0" indent="-317500" algn="just"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à l’élève de développer une forme de réflexivité quant à sa pratique ;</a:t>
            </a:r>
          </a:p>
          <a:p>
            <a:pPr marL="457200" lvl="0" indent="-317500" algn="just" rtl="0">
              <a:spcBef>
                <a:spcPts val="0"/>
              </a:spcBef>
              <a:spcAft>
                <a:spcPts val="0"/>
              </a:spcAft>
              <a:buClr>
                <a:schemeClr val="dk1"/>
              </a:buClr>
              <a:buSzPts val="1400"/>
              <a:buFont typeface="Calibri"/>
              <a:buChar char="●"/>
            </a:pPr>
            <a:r>
              <a:rPr lang="fr-FR" dirty="0">
                <a:solidFill>
                  <a:schemeClr val="dk1"/>
                </a:solidFill>
                <a:latin typeface="Calibri"/>
                <a:ea typeface="Calibri"/>
                <a:cs typeface="Calibri"/>
                <a:sym typeface="Calibri"/>
              </a:rPr>
              <a:t>à l’enseignant de situer et d’accompagner ainsi sa progression.</a:t>
            </a:r>
            <a:endParaRPr lang="fr-FR" dirty="0">
              <a:latin typeface="Calibri"/>
              <a:ea typeface="Calibri"/>
              <a:cs typeface="Calibri"/>
              <a:sym typeface="Calibri"/>
            </a:endParaRPr>
          </a:p>
          <a:p>
            <a:pPr marL="0" lvl="0" indent="0" algn="just" rtl="0">
              <a:spcBef>
                <a:spcPts val="0"/>
              </a:spcBef>
              <a:spcAft>
                <a:spcPts val="0"/>
              </a:spcAft>
              <a:buNone/>
            </a:pPr>
            <a:endParaRPr lang="fr-FR" sz="1000" dirty="0">
              <a:latin typeface="Calibri"/>
              <a:ea typeface="Calibri"/>
              <a:cs typeface="Calibri"/>
              <a:sym typeface="Calibri"/>
            </a:endParaRPr>
          </a:p>
          <a:p>
            <a:pPr marL="0" lvl="0" indent="0" algn="just" rtl="0">
              <a:spcBef>
                <a:spcPts val="0"/>
              </a:spcBef>
              <a:spcAft>
                <a:spcPts val="0"/>
              </a:spcAft>
              <a:buNone/>
            </a:pPr>
            <a:r>
              <a:rPr lang="fr-FR" dirty="0">
                <a:latin typeface="Calibri"/>
                <a:ea typeface="Calibri"/>
                <a:cs typeface="Calibri"/>
                <a:sym typeface="Calibri"/>
              </a:rPr>
              <a:t>À cet effet, </a:t>
            </a:r>
            <a:r>
              <a:rPr lang="fr-FR" b="1" dirty="0">
                <a:latin typeface="Calibri"/>
                <a:ea typeface="Calibri"/>
                <a:cs typeface="Calibri"/>
                <a:sym typeface="Calibri"/>
              </a:rPr>
              <a:t>l’enseignant est libre des modalités</a:t>
            </a:r>
            <a:r>
              <a:rPr lang="fr-FR" dirty="0">
                <a:latin typeface="Calibri"/>
                <a:ea typeface="Calibri"/>
                <a:cs typeface="Calibri"/>
                <a:sym typeface="Calibri"/>
              </a:rPr>
              <a:t> avec lesquelles il amènera l’élève : </a:t>
            </a:r>
          </a:p>
          <a:p>
            <a:pPr marL="457200" lvl="0" indent="-317500" algn="just" rtl="0">
              <a:spcBef>
                <a:spcPts val="0"/>
              </a:spcBef>
              <a:spcAft>
                <a:spcPts val="0"/>
              </a:spcAft>
              <a:buSzPts val="1400"/>
              <a:buFont typeface="Calibri"/>
              <a:buChar char="●"/>
            </a:pPr>
            <a:r>
              <a:rPr lang="fr-FR" dirty="0">
                <a:latin typeface="Calibri"/>
                <a:ea typeface="Calibri"/>
                <a:cs typeface="Calibri"/>
                <a:sym typeface="Calibri"/>
              </a:rPr>
              <a:t>à investir de manière personnelle le carnet de travail ;</a:t>
            </a:r>
          </a:p>
          <a:p>
            <a:pPr marL="457200" lvl="0" indent="-317500" algn="just" rtl="0">
              <a:spcBef>
                <a:spcPts val="0"/>
              </a:spcBef>
              <a:spcAft>
                <a:spcPts val="0"/>
              </a:spcAft>
              <a:buSzPts val="1400"/>
              <a:buFont typeface="Calibri"/>
              <a:buChar char="●"/>
            </a:pPr>
            <a:r>
              <a:rPr lang="fr-FR" dirty="0">
                <a:latin typeface="Calibri"/>
                <a:ea typeface="Calibri"/>
                <a:cs typeface="Calibri"/>
                <a:sym typeface="Calibri"/>
              </a:rPr>
              <a:t>à se l’approprier en tant qu’objet personnel témoignant d’une relation sensible à la création ; </a:t>
            </a:r>
          </a:p>
          <a:p>
            <a:pPr marL="457200" lvl="0" indent="-317500" algn="just" rtl="0">
              <a:spcBef>
                <a:spcPts val="0"/>
              </a:spcBef>
              <a:spcAft>
                <a:spcPts val="0"/>
              </a:spcAft>
              <a:buSzPts val="1400"/>
              <a:buFont typeface="Calibri"/>
              <a:buChar char="●"/>
            </a:pPr>
            <a:r>
              <a:rPr lang="fr-FR" dirty="0">
                <a:latin typeface="Calibri"/>
                <a:ea typeface="Calibri"/>
                <a:cs typeface="Calibri"/>
                <a:sym typeface="Calibri"/>
              </a:rPr>
              <a:t>ainsi qu’à l’utiliser pour engager un dialogue, rendre compte de son cheminement.</a:t>
            </a:r>
          </a:p>
        </p:txBody>
      </p:sp>
      <p:sp>
        <p:nvSpPr>
          <p:cNvPr id="165" name="Google Shape;165;p18"/>
          <p:cNvSpPr txBox="1"/>
          <p:nvPr/>
        </p:nvSpPr>
        <p:spPr>
          <a:xfrm>
            <a:off x="2386675" y="3607300"/>
            <a:ext cx="1303800" cy="789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Situation d’atelier</a:t>
            </a:r>
            <a:endParaRPr sz="1100" b="1">
              <a:latin typeface="Calibri"/>
              <a:ea typeface="Calibri"/>
              <a:cs typeface="Calibri"/>
              <a:sym typeface="Calibri"/>
            </a:endParaRPr>
          </a:p>
          <a:p>
            <a:pPr marL="0" lvl="0" indent="0" algn="ctr" rtl="0">
              <a:spcBef>
                <a:spcPts val="0"/>
              </a:spcBef>
              <a:spcAft>
                <a:spcPts val="0"/>
              </a:spcAft>
              <a:buNone/>
            </a:pPr>
            <a:r>
              <a:rPr lang="en-US" sz="1100" b="1">
                <a:latin typeface="Calibri"/>
                <a:ea typeface="Calibri"/>
                <a:cs typeface="Calibri"/>
                <a:sym typeface="Calibri"/>
              </a:rPr>
              <a:t>Conduite de projet</a:t>
            </a:r>
            <a:endParaRPr sz="1100" b="1">
              <a:latin typeface="Calibri"/>
              <a:ea typeface="Calibri"/>
              <a:cs typeface="Calibri"/>
              <a:sym typeface="Calibri"/>
            </a:endParaRPr>
          </a:p>
          <a:p>
            <a:pPr marL="0" lvl="0" indent="0" algn="ctr" rtl="0">
              <a:spcBef>
                <a:spcPts val="0"/>
              </a:spcBef>
              <a:spcAft>
                <a:spcPts val="0"/>
              </a:spcAft>
              <a:buNone/>
            </a:pPr>
            <a:r>
              <a:rPr lang="en-US" sz="1100" b="1">
                <a:latin typeface="Calibri"/>
                <a:ea typeface="Calibri"/>
                <a:cs typeface="Calibri"/>
                <a:sym typeface="Calibri"/>
              </a:rPr>
              <a:t>Analyse d’oeuvre</a:t>
            </a:r>
            <a:endParaRPr sz="1100" b="1">
              <a:latin typeface="Calibri"/>
              <a:ea typeface="Calibri"/>
              <a:cs typeface="Calibri"/>
              <a:sym typeface="Calibri"/>
            </a:endParaRPr>
          </a:p>
        </p:txBody>
      </p:sp>
      <p:sp>
        <p:nvSpPr>
          <p:cNvPr id="171" name="Google Shape;171;p18"/>
          <p:cNvSpPr/>
          <p:nvPr/>
        </p:nvSpPr>
        <p:spPr>
          <a:xfrm rot="8100000">
            <a:off x="2041451" y="2811269"/>
            <a:ext cx="238012" cy="571484"/>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roupe 2">
            <a:extLst>
              <a:ext uri="{FF2B5EF4-FFF2-40B4-BE49-F238E27FC236}">
                <a16:creationId xmlns="" xmlns:a16="http://schemas.microsoft.com/office/drawing/2014/main" id="{184EB5A4-F80C-3446-96A9-513D68989A63}"/>
              </a:ext>
            </a:extLst>
          </p:cNvPr>
          <p:cNvGrpSpPr/>
          <p:nvPr/>
        </p:nvGrpSpPr>
        <p:grpSpPr>
          <a:xfrm>
            <a:off x="539683" y="1566975"/>
            <a:ext cx="4972533" cy="4824000"/>
            <a:chOff x="539683" y="1566975"/>
            <a:chExt cx="4972533" cy="4824000"/>
          </a:xfrm>
        </p:grpSpPr>
        <p:grpSp>
          <p:nvGrpSpPr>
            <p:cNvPr id="2" name="Groupe 1">
              <a:extLst>
                <a:ext uri="{FF2B5EF4-FFF2-40B4-BE49-F238E27FC236}">
                  <a16:creationId xmlns="" xmlns:a16="http://schemas.microsoft.com/office/drawing/2014/main" id="{3731844D-EBD5-0D46-BA78-026A078B75AA}"/>
                </a:ext>
              </a:extLst>
            </p:cNvPr>
            <p:cNvGrpSpPr/>
            <p:nvPr/>
          </p:nvGrpSpPr>
          <p:grpSpPr>
            <a:xfrm>
              <a:off x="539683" y="1566975"/>
              <a:ext cx="4972533" cy="4824000"/>
              <a:chOff x="539683" y="1566975"/>
              <a:chExt cx="4972533" cy="4824000"/>
            </a:xfrm>
          </p:grpSpPr>
          <p:sp>
            <p:nvSpPr>
              <p:cNvPr id="162" name="Google Shape;162;p18"/>
              <p:cNvSpPr>
                <a:spLocks noChangeAspect="1"/>
              </p:cNvSpPr>
              <p:nvPr/>
            </p:nvSpPr>
            <p:spPr>
              <a:xfrm>
                <a:off x="539683" y="1566975"/>
                <a:ext cx="4972533" cy="4824000"/>
              </a:xfrm>
              <a:prstGeom prst="roundRect">
                <a:avLst>
                  <a:gd name="adj" fmla="val 16667"/>
                </a:avLst>
              </a:prstGeom>
              <a:solidFill>
                <a:schemeClr val="accent5">
                  <a:lumMod val="60000"/>
                  <a:lumOff val="4000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1" i="0" u="none">
                  <a:solidFill>
                    <a:srgbClr val="000000"/>
                  </a:solidFill>
                  <a:latin typeface="Calibri"/>
                  <a:ea typeface="Calibri"/>
                  <a:cs typeface="Calibri"/>
                  <a:sym typeface="Calibri"/>
                </a:endParaRPr>
              </a:p>
            </p:txBody>
          </p:sp>
          <p:sp>
            <p:nvSpPr>
              <p:cNvPr id="163" name="Google Shape;163;p18"/>
              <p:cNvSpPr/>
              <p:nvPr/>
            </p:nvSpPr>
            <p:spPr>
              <a:xfrm>
                <a:off x="1345675" y="2309350"/>
                <a:ext cx="3385800" cy="3385800"/>
              </a:xfrm>
              <a:prstGeom prst="ellipse">
                <a:avLst/>
              </a:prstGeom>
              <a:noFill/>
              <a:ln w="38100" cap="flat" cmpd="sng">
                <a:solidFill>
                  <a:srgbClr val="FFFFFF"/>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8"/>
              <p:cNvSpPr/>
              <p:nvPr/>
            </p:nvSpPr>
            <p:spPr>
              <a:xfrm>
                <a:off x="2236225" y="3199900"/>
                <a:ext cx="1604700" cy="1604700"/>
              </a:xfrm>
              <a:prstGeom prst="ellipse">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FR" sz="1200" b="1" dirty="0">
                    <a:latin typeface="Calibri"/>
                    <a:ea typeface="Calibri"/>
                    <a:cs typeface="Calibri"/>
                    <a:sym typeface="Calibri"/>
                  </a:rPr>
                  <a:t>Oral/Ecrit</a:t>
                </a:r>
              </a:p>
              <a:p>
                <a:pPr marL="0" lvl="0" indent="0" algn="ctr" rtl="0">
                  <a:spcBef>
                    <a:spcPts val="0"/>
                  </a:spcBef>
                  <a:spcAft>
                    <a:spcPts val="0"/>
                  </a:spcAft>
                  <a:buNone/>
                </a:pPr>
                <a:r>
                  <a:rPr lang="fr-FR" sz="1000" dirty="0">
                    <a:latin typeface="Calibri"/>
                    <a:ea typeface="Calibri"/>
                    <a:cs typeface="Calibri"/>
                    <a:sym typeface="Calibri"/>
                  </a:rPr>
                  <a:t>scolaires, issus du monde de l’art, des approches sensibles des élèves</a:t>
                </a:r>
                <a:endParaRPr sz="1000" dirty="0">
                  <a:latin typeface="Calibri"/>
                  <a:ea typeface="Calibri"/>
                  <a:cs typeface="Calibri"/>
                  <a:sym typeface="Calibri"/>
                </a:endParaRPr>
              </a:p>
            </p:txBody>
          </p:sp>
          <p:sp>
            <p:nvSpPr>
              <p:cNvPr id="166" name="Google Shape;166;p18"/>
              <p:cNvSpPr/>
              <p:nvPr/>
            </p:nvSpPr>
            <p:spPr>
              <a:xfrm>
                <a:off x="2919475" y="2482425"/>
                <a:ext cx="238200" cy="571500"/>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8"/>
              <p:cNvSpPr/>
              <p:nvPr/>
            </p:nvSpPr>
            <p:spPr>
              <a:xfrm>
                <a:off x="2919475" y="4950575"/>
                <a:ext cx="238200" cy="571500"/>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8"/>
              <p:cNvSpPr/>
              <p:nvPr/>
            </p:nvSpPr>
            <p:spPr>
              <a:xfrm rot="-3435105">
                <a:off x="3832385" y="4533244"/>
                <a:ext cx="237915" cy="571455"/>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8"/>
              <p:cNvSpPr/>
              <p:nvPr/>
            </p:nvSpPr>
            <p:spPr>
              <a:xfrm rot="3396607">
                <a:off x="2010592" y="4545820"/>
                <a:ext cx="238219" cy="571459"/>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8"/>
              <p:cNvSpPr/>
              <p:nvPr/>
            </p:nvSpPr>
            <p:spPr>
              <a:xfrm rot="-7477874">
                <a:off x="3824316" y="2880346"/>
                <a:ext cx="238082" cy="571449"/>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8"/>
              <p:cNvSpPr/>
              <p:nvPr/>
            </p:nvSpPr>
            <p:spPr>
              <a:xfrm>
                <a:off x="4190925" y="2569125"/>
                <a:ext cx="9513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ressenti</a:t>
                </a:r>
                <a:endParaRPr sz="1100" b="1">
                  <a:latin typeface="Calibri"/>
                  <a:ea typeface="Calibri"/>
                  <a:cs typeface="Calibri"/>
                  <a:sym typeface="Calibri"/>
                </a:endParaRPr>
              </a:p>
            </p:txBody>
          </p:sp>
          <p:sp>
            <p:nvSpPr>
              <p:cNvPr id="173" name="Google Shape;173;p18"/>
              <p:cNvSpPr/>
              <p:nvPr/>
            </p:nvSpPr>
            <p:spPr>
              <a:xfrm>
                <a:off x="4149675" y="5023825"/>
                <a:ext cx="8814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intention</a:t>
                </a:r>
                <a:endParaRPr sz="1100" b="1">
                  <a:latin typeface="Calibri"/>
                  <a:ea typeface="Calibri"/>
                  <a:cs typeface="Calibri"/>
                  <a:sym typeface="Calibri"/>
                </a:endParaRPr>
              </a:p>
            </p:txBody>
          </p:sp>
          <p:sp>
            <p:nvSpPr>
              <p:cNvPr id="174" name="Google Shape;174;p18"/>
              <p:cNvSpPr/>
              <p:nvPr/>
            </p:nvSpPr>
            <p:spPr>
              <a:xfrm>
                <a:off x="2452825" y="5668050"/>
                <a:ext cx="123765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expérimentation</a:t>
                </a:r>
                <a:endParaRPr sz="1100" b="1">
                  <a:latin typeface="Calibri"/>
                  <a:ea typeface="Calibri"/>
                  <a:cs typeface="Calibri"/>
                  <a:sym typeface="Calibri"/>
                </a:endParaRPr>
              </a:p>
            </p:txBody>
          </p:sp>
          <p:sp>
            <p:nvSpPr>
              <p:cNvPr id="175" name="Google Shape;175;p18"/>
              <p:cNvSpPr/>
              <p:nvPr/>
            </p:nvSpPr>
            <p:spPr>
              <a:xfrm>
                <a:off x="1048350" y="5088350"/>
                <a:ext cx="9513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description</a:t>
                </a:r>
                <a:endParaRPr sz="1100" b="1">
                  <a:latin typeface="Calibri"/>
                  <a:ea typeface="Calibri"/>
                  <a:cs typeface="Calibri"/>
                  <a:sym typeface="Calibri"/>
                </a:endParaRPr>
              </a:p>
            </p:txBody>
          </p:sp>
          <p:sp>
            <p:nvSpPr>
              <p:cNvPr id="176" name="Google Shape;176;p18"/>
              <p:cNvSpPr/>
              <p:nvPr/>
            </p:nvSpPr>
            <p:spPr>
              <a:xfrm>
                <a:off x="4585350" y="3779925"/>
                <a:ext cx="6933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analyse</a:t>
                </a:r>
                <a:endParaRPr sz="1100" b="1">
                  <a:latin typeface="Calibri"/>
                  <a:ea typeface="Calibri"/>
                  <a:cs typeface="Calibri"/>
                  <a:sym typeface="Calibri"/>
                </a:endParaRPr>
              </a:p>
            </p:txBody>
          </p:sp>
          <p:sp>
            <p:nvSpPr>
              <p:cNvPr id="177" name="Google Shape;177;p18"/>
              <p:cNvSpPr/>
              <p:nvPr/>
            </p:nvSpPr>
            <p:spPr>
              <a:xfrm>
                <a:off x="834625" y="3803200"/>
                <a:ext cx="6453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projet</a:t>
                </a:r>
                <a:endParaRPr sz="1100" b="1">
                  <a:latin typeface="Calibri"/>
                  <a:ea typeface="Calibri"/>
                  <a:cs typeface="Calibri"/>
                  <a:sym typeface="Calibri"/>
                </a:endParaRPr>
              </a:p>
            </p:txBody>
          </p:sp>
          <p:sp>
            <p:nvSpPr>
              <p:cNvPr id="178" name="Google Shape;178;p18"/>
              <p:cNvSpPr/>
              <p:nvPr/>
            </p:nvSpPr>
            <p:spPr>
              <a:xfrm>
                <a:off x="972150" y="2462975"/>
                <a:ext cx="9513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a:latin typeface="Calibri"/>
                    <a:ea typeface="Calibri"/>
                    <a:cs typeface="Calibri"/>
                    <a:sym typeface="Calibri"/>
                  </a:rPr>
                  <a:t>référence</a:t>
                </a:r>
                <a:endParaRPr sz="1100" b="1">
                  <a:latin typeface="Calibri"/>
                  <a:ea typeface="Calibri"/>
                  <a:cs typeface="Calibri"/>
                  <a:sym typeface="Calibri"/>
                </a:endParaRPr>
              </a:p>
            </p:txBody>
          </p:sp>
          <p:sp>
            <p:nvSpPr>
              <p:cNvPr id="179" name="Google Shape;179;p18"/>
              <p:cNvSpPr/>
              <p:nvPr/>
            </p:nvSpPr>
            <p:spPr>
              <a:xfrm rot="-5400000">
                <a:off x="4138075" y="3709775"/>
                <a:ext cx="238200" cy="571500"/>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8"/>
              <p:cNvSpPr/>
              <p:nvPr/>
            </p:nvSpPr>
            <p:spPr>
              <a:xfrm rot="5400000">
                <a:off x="1700875" y="3693225"/>
                <a:ext cx="238200" cy="571500"/>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8"/>
              <p:cNvSpPr/>
              <p:nvPr/>
            </p:nvSpPr>
            <p:spPr>
              <a:xfrm>
                <a:off x="2386675" y="1979250"/>
                <a:ext cx="1303800" cy="398100"/>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FR" sz="1100" b="1">
                    <a:latin typeface="Calibri"/>
                    <a:ea typeface="Calibri"/>
                    <a:cs typeface="Calibri"/>
                    <a:sym typeface="Calibri"/>
                  </a:rPr>
                  <a:t>Note de</a:t>
                </a:r>
              </a:p>
              <a:p>
                <a:pPr marL="0" lvl="0" indent="0" algn="ctr" rtl="0">
                  <a:spcBef>
                    <a:spcPts val="0"/>
                  </a:spcBef>
                  <a:spcAft>
                    <a:spcPts val="0"/>
                  </a:spcAft>
                  <a:buNone/>
                </a:pPr>
                <a:r>
                  <a:rPr lang="fr-FR" sz="1100" b="1">
                    <a:latin typeface="Calibri"/>
                    <a:ea typeface="Calibri"/>
                    <a:cs typeface="Calibri"/>
                    <a:sym typeface="Calibri"/>
                  </a:rPr>
                  <a:t>commentaire</a:t>
                </a:r>
              </a:p>
            </p:txBody>
          </p:sp>
        </p:grpSp>
        <p:sp>
          <p:nvSpPr>
            <p:cNvPr id="27" name="Google Shape;168;p18">
              <a:extLst>
                <a:ext uri="{FF2B5EF4-FFF2-40B4-BE49-F238E27FC236}">
                  <a16:creationId xmlns="" xmlns:a16="http://schemas.microsoft.com/office/drawing/2014/main" id="{8B711B97-3859-304C-8B41-EE9BD5BB6BA7}"/>
                </a:ext>
              </a:extLst>
            </p:cNvPr>
            <p:cNvSpPr/>
            <p:nvPr/>
          </p:nvSpPr>
          <p:spPr>
            <a:xfrm rot="18164895">
              <a:off x="2038631" y="2836416"/>
              <a:ext cx="237915" cy="571455"/>
            </a:xfrm>
            <a:prstGeom prst="upDownArrow">
              <a:avLst>
                <a:gd name="adj1" fmla="val 50000"/>
                <a:gd name="adj2"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8" name="Imag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95263"/>
            <a:ext cx="11620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991</Words>
  <Application>Microsoft Macintosh PowerPoint</Application>
  <PresentationFormat>Custom</PresentationFormat>
  <Paragraphs>91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Thème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MURIEL GREBERT</dc:creator>
  <cp:lastModifiedBy>Mister Frankenstein</cp:lastModifiedBy>
  <cp:revision>23</cp:revision>
  <dcterms:modified xsi:type="dcterms:W3CDTF">2019-12-12T09:54:33Z</dcterms:modified>
</cp:coreProperties>
</file>