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26D"/>
    <a:srgbClr val="CCFF99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F001-F9A9-4F4E-B40F-DE58AF10F7D8}" type="datetimeFigureOut">
              <a:rPr lang="fr-FR" smtClean="0"/>
              <a:t>29/04/2013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D457-945F-4141-9C08-E5911E302B5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F001-F9A9-4F4E-B40F-DE58AF10F7D8}" type="datetimeFigureOut">
              <a:rPr lang="fr-FR" smtClean="0"/>
              <a:t>29/04/2013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D457-945F-4141-9C08-E5911E302B5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F001-F9A9-4F4E-B40F-DE58AF10F7D8}" type="datetimeFigureOut">
              <a:rPr lang="fr-FR" smtClean="0"/>
              <a:t>29/04/2013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D457-945F-4141-9C08-E5911E302B5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F001-F9A9-4F4E-B40F-DE58AF10F7D8}" type="datetimeFigureOut">
              <a:rPr lang="fr-FR" smtClean="0"/>
              <a:t>29/04/2013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D457-945F-4141-9C08-E5911E302B5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F001-F9A9-4F4E-B40F-DE58AF10F7D8}" type="datetimeFigureOut">
              <a:rPr lang="fr-FR" smtClean="0"/>
              <a:t>29/04/2013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D457-945F-4141-9C08-E5911E302B5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F001-F9A9-4F4E-B40F-DE58AF10F7D8}" type="datetimeFigureOut">
              <a:rPr lang="fr-FR" smtClean="0"/>
              <a:t>29/04/2013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D457-945F-4141-9C08-E5911E302B5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F001-F9A9-4F4E-B40F-DE58AF10F7D8}" type="datetimeFigureOut">
              <a:rPr lang="fr-FR" smtClean="0"/>
              <a:t>29/04/2013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D457-945F-4141-9C08-E5911E302B5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F001-F9A9-4F4E-B40F-DE58AF10F7D8}" type="datetimeFigureOut">
              <a:rPr lang="fr-FR" smtClean="0"/>
              <a:t>29/04/2013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D457-945F-4141-9C08-E5911E302B5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F001-F9A9-4F4E-B40F-DE58AF10F7D8}" type="datetimeFigureOut">
              <a:rPr lang="fr-FR" smtClean="0"/>
              <a:t>29/04/2013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D457-945F-4141-9C08-E5911E302B5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F001-F9A9-4F4E-B40F-DE58AF10F7D8}" type="datetimeFigureOut">
              <a:rPr lang="fr-FR" smtClean="0"/>
              <a:t>29/04/2013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D457-945F-4141-9C08-E5911E302B5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BF001-F9A9-4F4E-B40F-DE58AF10F7D8}" type="datetimeFigureOut">
              <a:rPr lang="fr-FR" smtClean="0"/>
              <a:t>29/04/2013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D457-945F-4141-9C08-E5911E302B5E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BF001-F9A9-4F4E-B40F-DE58AF10F7D8}" type="datetimeFigureOut">
              <a:rPr lang="fr-FR" smtClean="0"/>
              <a:t>29/04/2013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AD457-945F-4141-9C08-E5911E302B5E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Carte heuristique des grandeurs Longueur, masse et poids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Carte heuristique : longueur</a:t>
            </a:r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3643305" y="3786190"/>
            <a:ext cx="1836977" cy="1028707"/>
            <a:chOff x="2569090" y="1687699"/>
            <a:chExt cx="2928958" cy="1857388"/>
          </a:xfrm>
        </p:grpSpPr>
        <p:sp>
          <p:nvSpPr>
            <p:cNvPr id="5" name="Ellipse 4"/>
            <p:cNvSpPr/>
            <p:nvPr/>
          </p:nvSpPr>
          <p:spPr>
            <a:xfrm>
              <a:off x="2569090" y="1687699"/>
              <a:ext cx="2928958" cy="1857388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3003010" y="2152046"/>
              <a:ext cx="2214578" cy="1166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Grandeurs Physiques</a:t>
              </a:r>
              <a:endParaRPr lang="fr-FR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7" name="Groupe 6"/>
          <p:cNvGrpSpPr/>
          <p:nvPr/>
        </p:nvGrpSpPr>
        <p:grpSpPr>
          <a:xfrm>
            <a:off x="3714743" y="2571744"/>
            <a:ext cx="1606089" cy="839213"/>
            <a:chOff x="2263022" y="1285860"/>
            <a:chExt cx="2928958" cy="2203994"/>
          </a:xfrm>
        </p:grpSpPr>
        <p:sp>
          <p:nvSpPr>
            <p:cNvPr id="8" name="Ellipse 7"/>
            <p:cNvSpPr/>
            <p:nvPr/>
          </p:nvSpPr>
          <p:spPr>
            <a:xfrm>
              <a:off x="2263022" y="1285860"/>
              <a:ext cx="2928958" cy="1857388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2563700" y="1792419"/>
              <a:ext cx="2214580" cy="1697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longueur</a:t>
              </a:r>
              <a:endParaRPr lang="fr-FR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Groupe 9"/>
          <p:cNvGrpSpPr/>
          <p:nvPr/>
        </p:nvGrpSpPr>
        <p:grpSpPr>
          <a:xfrm>
            <a:off x="357157" y="1643074"/>
            <a:ext cx="1342583" cy="570076"/>
            <a:chOff x="2263022" y="1285860"/>
            <a:chExt cx="2966706" cy="1857388"/>
          </a:xfrm>
        </p:grpSpPr>
        <p:sp>
          <p:nvSpPr>
            <p:cNvPr id="11" name="Ellipse 10"/>
            <p:cNvSpPr/>
            <p:nvPr/>
          </p:nvSpPr>
          <p:spPr>
            <a:xfrm>
              <a:off x="2263022" y="1285860"/>
              <a:ext cx="2928958" cy="1857388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2393319" y="1769908"/>
              <a:ext cx="2836409" cy="9025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Symbole </a:t>
              </a:r>
              <a:r>
                <a:rPr lang="fr-FR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: L</a:t>
              </a:r>
              <a:endParaRPr lang="fr-F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" name="Groupe 12"/>
          <p:cNvGrpSpPr/>
          <p:nvPr/>
        </p:nvGrpSpPr>
        <p:grpSpPr>
          <a:xfrm>
            <a:off x="2500297" y="1643074"/>
            <a:ext cx="1700905" cy="771530"/>
            <a:chOff x="1942299" y="1285860"/>
            <a:chExt cx="3758491" cy="2510290"/>
          </a:xfrm>
        </p:grpSpPr>
        <p:sp>
          <p:nvSpPr>
            <p:cNvPr id="14" name="Ellipse 13"/>
            <p:cNvSpPr/>
            <p:nvPr/>
          </p:nvSpPr>
          <p:spPr>
            <a:xfrm>
              <a:off x="1942299" y="1285860"/>
              <a:ext cx="3758491" cy="2510290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2092639" y="1792421"/>
              <a:ext cx="3457812" cy="153213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Instrument de mesure : </a:t>
              </a:r>
              <a:r>
                <a:rPr lang="fr-FR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règle</a:t>
              </a:r>
              <a:endParaRPr lang="fr-F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6" name="Groupe 15"/>
          <p:cNvGrpSpPr/>
          <p:nvPr/>
        </p:nvGrpSpPr>
        <p:grpSpPr>
          <a:xfrm>
            <a:off x="5500693" y="1643074"/>
            <a:ext cx="1600018" cy="743908"/>
            <a:chOff x="1942299" y="1285860"/>
            <a:chExt cx="3758491" cy="3319164"/>
          </a:xfrm>
        </p:grpSpPr>
        <p:sp>
          <p:nvSpPr>
            <p:cNvPr id="17" name="Ellipse 16"/>
            <p:cNvSpPr/>
            <p:nvPr/>
          </p:nvSpPr>
          <p:spPr>
            <a:xfrm>
              <a:off x="1942299" y="1285860"/>
              <a:ext cx="3758491" cy="331916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2391706" y="1846801"/>
              <a:ext cx="3093825" cy="23345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Unité du SI : </a:t>
              </a:r>
              <a:r>
                <a:rPr lang="fr-FR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mètre (m)</a:t>
              </a:r>
              <a:endParaRPr lang="fr-F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9" name="Groupe 18"/>
          <p:cNvGrpSpPr/>
          <p:nvPr/>
        </p:nvGrpSpPr>
        <p:grpSpPr>
          <a:xfrm>
            <a:off x="7286644" y="1643074"/>
            <a:ext cx="1857356" cy="1071546"/>
            <a:chOff x="1942299" y="1285860"/>
            <a:chExt cx="3888721" cy="3319164"/>
          </a:xfrm>
        </p:grpSpPr>
        <p:sp>
          <p:nvSpPr>
            <p:cNvPr id="20" name="Ellipse 19"/>
            <p:cNvSpPr/>
            <p:nvPr/>
          </p:nvSpPr>
          <p:spPr>
            <a:xfrm>
              <a:off x="1942299" y="1285860"/>
              <a:ext cx="3758491" cy="3319164"/>
            </a:xfrm>
            <a:prstGeom prst="ellipse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2092640" y="1792420"/>
              <a:ext cx="3738380" cy="2048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Définition : </a:t>
              </a:r>
              <a:r>
                <a:rPr lang="fr-FR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distance entre 2 points</a:t>
              </a:r>
              <a:endParaRPr lang="fr-F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22" name="Connecteur droit avec flèche 21"/>
          <p:cNvCxnSpPr/>
          <p:nvPr/>
        </p:nvCxnSpPr>
        <p:spPr>
          <a:xfrm rot="5400000" flipH="1" flipV="1">
            <a:off x="4316864" y="3531054"/>
            <a:ext cx="500067" cy="10208"/>
          </a:xfrm>
          <a:prstGeom prst="straightConnector1">
            <a:avLst/>
          </a:prstGeom>
          <a:ln w="508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 rot="10800000">
            <a:off x="1488543" y="2129664"/>
            <a:ext cx="2226201" cy="795698"/>
          </a:xfrm>
          <a:prstGeom prst="straightConnector1">
            <a:avLst/>
          </a:prstGeom>
          <a:ln w="508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 rot="10800000">
            <a:off x="3786181" y="2357430"/>
            <a:ext cx="440252" cy="295632"/>
          </a:xfrm>
          <a:prstGeom prst="straightConnector1">
            <a:avLst/>
          </a:prstGeom>
          <a:ln w="508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flipV="1">
            <a:off x="4929189" y="2278039"/>
            <a:ext cx="805821" cy="368923"/>
          </a:xfrm>
          <a:prstGeom prst="straightConnector1">
            <a:avLst/>
          </a:prstGeom>
          <a:ln w="508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avec flèche 25"/>
          <p:cNvCxnSpPr/>
          <p:nvPr/>
        </p:nvCxnSpPr>
        <p:spPr>
          <a:xfrm flipV="1">
            <a:off x="5286379" y="2500306"/>
            <a:ext cx="2091705" cy="508019"/>
          </a:xfrm>
          <a:prstGeom prst="straightConnector1">
            <a:avLst/>
          </a:prstGeom>
          <a:ln w="50800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Connecteur droit avec flèche 65"/>
          <p:cNvCxnSpPr/>
          <p:nvPr/>
        </p:nvCxnSpPr>
        <p:spPr>
          <a:xfrm rot="5400000">
            <a:off x="2928926" y="642918"/>
            <a:ext cx="857256" cy="714380"/>
          </a:xfrm>
          <a:prstGeom prst="straightConnector1">
            <a:avLst/>
          </a:prstGeom>
          <a:ln w="508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2"/>
          <p:cNvCxnSpPr>
            <a:endCxn id="12" idx="0"/>
          </p:cNvCxnSpPr>
          <p:nvPr/>
        </p:nvCxnSpPr>
        <p:spPr>
          <a:xfrm rot="16200000" flipH="1">
            <a:off x="5260565" y="597295"/>
            <a:ext cx="714380" cy="662750"/>
          </a:xfrm>
          <a:prstGeom prst="straightConnector1">
            <a:avLst/>
          </a:prstGeom>
          <a:ln w="50800">
            <a:solidFill>
              <a:schemeClr val="accent1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Groupe 7"/>
          <p:cNvGrpSpPr/>
          <p:nvPr/>
        </p:nvGrpSpPr>
        <p:grpSpPr>
          <a:xfrm>
            <a:off x="2214546" y="1357298"/>
            <a:ext cx="1428760" cy="642942"/>
            <a:chOff x="2786050" y="1571612"/>
            <a:chExt cx="2928958" cy="1857388"/>
          </a:xfrm>
        </p:grpSpPr>
        <p:sp>
          <p:nvSpPr>
            <p:cNvPr id="9" name="Ellipse 8"/>
            <p:cNvSpPr/>
            <p:nvPr/>
          </p:nvSpPr>
          <p:spPr>
            <a:xfrm>
              <a:off x="2786050" y="1571612"/>
              <a:ext cx="2928958" cy="1857388"/>
            </a:xfrm>
            <a:prstGeom prst="ellipse">
              <a:avLst/>
            </a:prstGeom>
            <a:solidFill>
              <a:srgbClr val="92D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3143240" y="2000239"/>
              <a:ext cx="2214578" cy="10669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masse</a:t>
              </a:r>
              <a:endParaRPr lang="fr-FR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1" name="Groupe 10"/>
          <p:cNvGrpSpPr/>
          <p:nvPr/>
        </p:nvGrpSpPr>
        <p:grpSpPr>
          <a:xfrm>
            <a:off x="5286380" y="1285860"/>
            <a:ext cx="1325500" cy="707236"/>
            <a:chOff x="2263022" y="1285860"/>
            <a:chExt cx="2928958" cy="1857388"/>
          </a:xfrm>
        </p:grpSpPr>
        <p:sp>
          <p:nvSpPr>
            <p:cNvPr id="12" name="Ellipse 11"/>
            <p:cNvSpPr/>
            <p:nvPr/>
          </p:nvSpPr>
          <p:spPr>
            <a:xfrm>
              <a:off x="2263022" y="1285860"/>
              <a:ext cx="2928958" cy="1857388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2748000" y="1642328"/>
              <a:ext cx="2214580" cy="969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poids</a:t>
              </a:r>
              <a:endParaRPr lang="fr-FR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4" name="Groupe 13"/>
          <p:cNvGrpSpPr/>
          <p:nvPr/>
        </p:nvGrpSpPr>
        <p:grpSpPr>
          <a:xfrm>
            <a:off x="0" y="2643182"/>
            <a:ext cx="1714480" cy="771530"/>
            <a:chOff x="3099232" y="1571612"/>
            <a:chExt cx="2258588" cy="3567948"/>
          </a:xfrm>
        </p:grpSpPr>
        <p:sp>
          <p:nvSpPr>
            <p:cNvPr id="15" name="Ellipse 14"/>
            <p:cNvSpPr/>
            <p:nvPr/>
          </p:nvSpPr>
          <p:spPr>
            <a:xfrm>
              <a:off x="3099232" y="1571612"/>
              <a:ext cx="2242093" cy="3567948"/>
            </a:xfrm>
            <a:prstGeom prst="ellipse">
              <a:avLst/>
            </a:prstGeom>
            <a:solidFill>
              <a:srgbClr val="CCFF99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3143240" y="2000241"/>
              <a:ext cx="2214580" cy="2177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Instrument de mesure : </a:t>
              </a:r>
              <a:r>
                <a:rPr lang="fr-FR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balance</a:t>
              </a:r>
              <a:endParaRPr lang="fr-F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7" name="Groupe 16"/>
          <p:cNvGrpSpPr/>
          <p:nvPr/>
        </p:nvGrpSpPr>
        <p:grpSpPr>
          <a:xfrm>
            <a:off x="7469630" y="2285992"/>
            <a:ext cx="1674370" cy="1000132"/>
            <a:chOff x="3549437" y="1571612"/>
            <a:chExt cx="1852767" cy="4459933"/>
          </a:xfrm>
        </p:grpSpPr>
        <p:sp>
          <p:nvSpPr>
            <p:cNvPr id="18" name="Ellipse 17"/>
            <p:cNvSpPr/>
            <p:nvPr/>
          </p:nvSpPr>
          <p:spPr>
            <a:xfrm>
              <a:off x="3584102" y="1571612"/>
              <a:ext cx="1757222" cy="445993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3549437" y="2208746"/>
              <a:ext cx="1852767" cy="3293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Instrument de mesure : </a:t>
              </a:r>
              <a:r>
                <a:rPr lang="fr-FR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dynamomètre</a:t>
              </a:r>
              <a:endParaRPr lang="fr-F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0" name="Groupe 19"/>
          <p:cNvGrpSpPr/>
          <p:nvPr/>
        </p:nvGrpSpPr>
        <p:grpSpPr>
          <a:xfrm>
            <a:off x="0" y="1643050"/>
            <a:ext cx="1428759" cy="642942"/>
            <a:chOff x="3099232" y="1571612"/>
            <a:chExt cx="2242093" cy="3567948"/>
          </a:xfrm>
        </p:grpSpPr>
        <p:sp>
          <p:nvSpPr>
            <p:cNvPr id="21" name="Ellipse 20"/>
            <p:cNvSpPr/>
            <p:nvPr/>
          </p:nvSpPr>
          <p:spPr>
            <a:xfrm>
              <a:off x="3099232" y="1571612"/>
              <a:ext cx="2242093" cy="3567948"/>
            </a:xfrm>
            <a:prstGeom prst="ellipse">
              <a:avLst/>
            </a:prstGeom>
            <a:solidFill>
              <a:srgbClr val="CCFF99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3099232" y="2463599"/>
              <a:ext cx="2214579" cy="15371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Symbole : </a:t>
              </a:r>
              <a:r>
                <a:rPr lang="fr-F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m</a:t>
              </a:r>
            </a:p>
          </p:txBody>
        </p:sp>
      </p:grpSp>
      <p:grpSp>
        <p:nvGrpSpPr>
          <p:cNvPr id="23" name="Groupe 22"/>
          <p:cNvGrpSpPr/>
          <p:nvPr/>
        </p:nvGrpSpPr>
        <p:grpSpPr>
          <a:xfrm>
            <a:off x="7715272" y="1571612"/>
            <a:ext cx="1428728" cy="441488"/>
            <a:chOff x="3099232" y="1571612"/>
            <a:chExt cx="2258588" cy="3567948"/>
          </a:xfrm>
        </p:grpSpPr>
        <p:sp>
          <p:nvSpPr>
            <p:cNvPr id="24" name="Ellipse 23"/>
            <p:cNvSpPr/>
            <p:nvPr/>
          </p:nvSpPr>
          <p:spPr>
            <a:xfrm>
              <a:off x="3099232" y="1571612"/>
              <a:ext cx="2242093" cy="3567948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3143241" y="2000238"/>
              <a:ext cx="2214579" cy="2238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Symbole : </a:t>
              </a:r>
              <a:r>
                <a:rPr lang="fr-F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P</a:t>
              </a:r>
            </a:p>
          </p:txBody>
        </p:sp>
      </p:grpSp>
      <p:grpSp>
        <p:nvGrpSpPr>
          <p:cNvPr id="41" name="Groupe 40"/>
          <p:cNvGrpSpPr/>
          <p:nvPr/>
        </p:nvGrpSpPr>
        <p:grpSpPr>
          <a:xfrm>
            <a:off x="0" y="3786190"/>
            <a:ext cx="1714480" cy="771530"/>
            <a:chOff x="3099232" y="1571612"/>
            <a:chExt cx="2258588" cy="3567948"/>
          </a:xfrm>
        </p:grpSpPr>
        <p:sp>
          <p:nvSpPr>
            <p:cNvPr id="42" name="Ellipse 41"/>
            <p:cNvSpPr/>
            <p:nvPr/>
          </p:nvSpPr>
          <p:spPr>
            <a:xfrm>
              <a:off x="3099232" y="1571612"/>
              <a:ext cx="2242093" cy="3567948"/>
            </a:xfrm>
            <a:prstGeom prst="ellipse">
              <a:avLst/>
            </a:prstGeom>
            <a:solidFill>
              <a:srgbClr val="CCFF99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3143240" y="2000239"/>
              <a:ext cx="2214580" cy="24196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Unité SI : </a:t>
              </a:r>
              <a:r>
                <a:rPr lang="fr-FR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kilogramme (kg)</a:t>
              </a:r>
              <a:endParaRPr lang="fr-F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4" name="Groupe 43"/>
          <p:cNvGrpSpPr/>
          <p:nvPr/>
        </p:nvGrpSpPr>
        <p:grpSpPr>
          <a:xfrm>
            <a:off x="0" y="4714884"/>
            <a:ext cx="2428892" cy="1571636"/>
            <a:chOff x="3099231" y="1293649"/>
            <a:chExt cx="2399749" cy="6115190"/>
          </a:xfrm>
        </p:grpSpPr>
        <p:sp>
          <p:nvSpPr>
            <p:cNvPr id="45" name="Ellipse 44"/>
            <p:cNvSpPr/>
            <p:nvPr/>
          </p:nvSpPr>
          <p:spPr>
            <a:xfrm>
              <a:off x="3099231" y="1293649"/>
              <a:ext cx="2399749" cy="4169448"/>
            </a:xfrm>
            <a:prstGeom prst="ellipse">
              <a:avLst/>
            </a:prstGeom>
            <a:solidFill>
              <a:srgbClr val="CCFF99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3143240" y="2000239"/>
              <a:ext cx="2214580" cy="54086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Définition : </a:t>
              </a:r>
              <a:r>
                <a:rPr lang="fr-F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indication sur la quantité de matière contenue dans l'objet. </a:t>
              </a:r>
            </a:p>
          </p:txBody>
        </p:sp>
      </p:grpSp>
      <p:grpSp>
        <p:nvGrpSpPr>
          <p:cNvPr id="47" name="Groupe 46"/>
          <p:cNvGrpSpPr/>
          <p:nvPr/>
        </p:nvGrpSpPr>
        <p:grpSpPr>
          <a:xfrm>
            <a:off x="7572396" y="3643314"/>
            <a:ext cx="1285884" cy="714380"/>
            <a:chOff x="3333940" y="1895971"/>
            <a:chExt cx="1642406" cy="3243589"/>
          </a:xfrm>
        </p:grpSpPr>
        <p:sp>
          <p:nvSpPr>
            <p:cNvPr id="48" name="Ellipse 47"/>
            <p:cNvSpPr/>
            <p:nvPr/>
          </p:nvSpPr>
          <p:spPr>
            <a:xfrm>
              <a:off x="3333940" y="1895971"/>
              <a:ext cx="1642406" cy="3243589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3381620" y="2208745"/>
              <a:ext cx="1582219" cy="2333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Unité SI : </a:t>
              </a:r>
              <a:r>
                <a:rPr lang="fr-FR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newton (N)</a:t>
              </a:r>
              <a:endParaRPr lang="fr-F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0" name="Groupe 49"/>
          <p:cNvGrpSpPr/>
          <p:nvPr/>
        </p:nvGrpSpPr>
        <p:grpSpPr>
          <a:xfrm>
            <a:off x="6848460" y="4572008"/>
            <a:ext cx="2295540" cy="1419236"/>
            <a:chOff x="3333940" y="1571612"/>
            <a:chExt cx="1642406" cy="7679193"/>
          </a:xfrm>
        </p:grpSpPr>
        <p:sp>
          <p:nvSpPr>
            <p:cNvPr id="51" name="Ellipse 50"/>
            <p:cNvSpPr/>
            <p:nvPr/>
          </p:nvSpPr>
          <p:spPr>
            <a:xfrm>
              <a:off x="3333940" y="1571612"/>
              <a:ext cx="1642406" cy="767919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3381620" y="2208747"/>
              <a:ext cx="1582219" cy="53102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Définition </a:t>
              </a:r>
              <a:r>
                <a:rPr lang="fr-F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: </a:t>
              </a:r>
              <a:r>
                <a:rPr lang="fr-FR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 force </a:t>
              </a:r>
              <a:r>
                <a:rPr lang="fr-F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d’attraction gravitationnelle exercée par un astre sur cet objet. </a:t>
              </a:r>
              <a:endParaRPr lang="fr-F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3" name="Groupe 52"/>
          <p:cNvGrpSpPr/>
          <p:nvPr/>
        </p:nvGrpSpPr>
        <p:grpSpPr>
          <a:xfrm>
            <a:off x="1214414" y="6000768"/>
            <a:ext cx="1928826" cy="704856"/>
            <a:chOff x="3099231" y="1293649"/>
            <a:chExt cx="2399749" cy="4169448"/>
          </a:xfrm>
        </p:grpSpPr>
        <p:sp>
          <p:nvSpPr>
            <p:cNvPr id="54" name="Ellipse 53"/>
            <p:cNvSpPr/>
            <p:nvPr/>
          </p:nvSpPr>
          <p:spPr>
            <a:xfrm>
              <a:off x="3099231" y="1293649"/>
              <a:ext cx="2399749" cy="4169448"/>
            </a:xfrm>
            <a:prstGeom prst="ellipse">
              <a:avLst/>
            </a:prstGeom>
            <a:solidFill>
              <a:srgbClr val="CCFF99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55" name="ZoneTexte 54"/>
            <p:cNvSpPr txBox="1"/>
            <p:nvPr/>
          </p:nvSpPr>
          <p:spPr>
            <a:xfrm>
              <a:off x="3143240" y="2000240"/>
              <a:ext cx="2214580" cy="3095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Influence du lieu : </a:t>
              </a:r>
              <a:r>
                <a:rPr lang="fr-FR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non</a:t>
              </a:r>
              <a:endParaRPr lang="fr-F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56" name="Groupe 55"/>
          <p:cNvGrpSpPr/>
          <p:nvPr/>
        </p:nvGrpSpPr>
        <p:grpSpPr>
          <a:xfrm>
            <a:off x="5143504" y="5793397"/>
            <a:ext cx="1919302" cy="1064603"/>
            <a:chOff x="3333940" y="1571612"/>
            <a:chExt cx="1642406" cy="4633895"/>
          </a:xfrm>
        </p:grpSpPr>
        <p:sp>
          <p:nvSpPr>
            <p:cNvPr id="57" name="Ellipse 56"/>
            <p:cNvSpPr/>
            <p:nvPr/>
          </p:nvSpPr>
          <p:spPr>
            <a:xfrm>
              <a:off x="3333940" y="1571612"/>
              <a:ext cx="1642406" cy="4581416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400"/>
            </a:p>
          </p:txBody>
        </p:sp>
        <p:sp>
          <p:nvSpPr>
            <p:cNvPr id="58" name="ZoneTexte 57"/>
            <p:cNvSpPr txBox="1"/>
            <p:nvPr/>
          </p:nvSpPr>
          <p:spPr>
            <a:xfrm>
              <a:off x="3381620" y="2208749"/>
              <a:ext cx="1582219" cy="3996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Influence du lieu </a:t>
              </a:r>
              <a:r>
                <a:rPr lang="fr-FR" sz="1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: </a:t>
              </a:r>
              <a:r>
                <a:rPr lang="fr-FR" sz="14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itchFamily="34" charset="0"/>
                  <a:cs typeface="Arial" pitchFamily="34" charset="0"/>
                </a:rPr>
                <a:t>dépend de l’astre à proximité de l’objet</a:t>
              </a:r>
              <a:endParaRPr lang="fr-FR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69" name="Connecteur droit avec flèche 68"/>
          <p:cNvCxnSpPr>
            <a:stCxn id="12" idx="6"/>
            <a:endCxn id="25" idx="1"/>
          </p:cNvCxnSpPr>
          <p:nvPr/>
        </p:nvCxnSpPr>
        <p:spPr>
          <a:xfrm>
            <a:off x="6611880" y="1639478"/>
            <a:ext cx="1131231" cy="123671"/>
          </a:xfrm>
          <a:prstGeom prst="straightConnector1">
            <a:avLst/>
          </a:prstGeom>
          <a:ln w="508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eur droit avec flèche 72"/>
          <p:cNvCxnSpPr/>
          <p:nvPr/>
        </p:nvCxnSpPr>
        <p:spPr>
          <a:xfrm>
            <a:off x="6500826" y="1785926"/>
            <a:ext cx="1071570" cy="714380"/>
          </a:xfrm>
          <a:prstGeom prst="straightConnector1">
            <a:avLst/>
          </a:prstGeom>
          <a:ln w="508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cteur droit avec flèche 74"/>
          <p:cNvCxnSpPr>
            <a:stCxn id="12" idx="5"/>
          </p:cNvCxnSpPr>
          <p:nvPr/>
        </p:nvCxnSpPr>
        <p:spPr>
          <a:xfrm rot="16200000" flipH="1">
            <a:off x="6082466" y="2224822"/>
            <a:ext cx="1896666" cy="1226069"/>
          </a:xfrm>
          <a:prstGeom prst="straightConnector1">
            <a:avLst/>
          </a:prstGeom>
          <a:ln w="508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avec flèche 79"/>
          <p:cNvCxnSpPr/>
          <p:nvPr/>
        </p:nvCxnSpPr>
        <p:spPr>
          <a:xfrm rot="16200000" flipH="1">
            <a:off x="5322099" y="2821777"/>
            <a:ext cx="2714644" cy="1071570"/>
          </a:xfrm>
          <a:prstGeom prst="straightConnector1">
            <a:avLst/>
          </a:prstGeom>
          <a:ln w="508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cteur droit avec flèche 82"/>
          <p:cNvCxnSpPr>
            <a:stCxn id="12" idx="4"/>
            <a:endCxn id="57" idx="0"/>
          </p:cNvCxnSpPr>
          <p:nvPr/>
        </p:nvCxnSpPr>
        <p:spPr>
          <a:xfrm rot="16200000" flipH="1">
            <a:off x="4125992" y="3816233"/>
            <a:ext cx="3800301" cy="154025"/>
          </a:xfrm>
          <a:prstGeom prst="straightConnector1">
            <a:avLst/>
          </a:prstGeom>
          <a:ln w="508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Connecteur droit avec flèche 88"/>
          <p:cNvCxnSpPr>
            <a:stCxn id="9" idx="2"/>
          </p:cNvCxnSpPr>
          <p:nvPr/>
        </p:nvCxnSpPr>
        <p:spPr>
          <a:xfrm rot="10800000" flipV="1">
            <a:off x="1428698" y="1678768"/>
            <a:ext cx="785849" cy="357191"/>
          </a:xfrm>
          <a:prstGeom prst="straightConnector1">
            <a:avLst/>
          </a:prstGeom>
          <a:ln w="50800">
            <a:solidFill>
              <a:srgbClr val="00F26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Connecteur droit avec flèche 91"/>
          <p:cNvCxnSpPr>
            <a:stCxn id="9" idx="3"/>
          </p:cNvCxnSpPr>
          <p:nvPr/>
        </p:nvCxnSpPr>
        <p:spPr>
          <a:xfrm rot="5400000">
            <a:off x="1500779" y="1905439"/>
            <a:ext cx="922360" cy="923649"/>
          </a:xfrm>
          <a:prstGeom prst="straightConnector1">
            <a:avLst/>
          </a:prstGeom>
          <a:ln w="50800">
            <a:solidFill>
              <a:srgbClr val="00F26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Connecteur droit avec flèche 94"/>
          <p:cNvCxnSpPr/>
          <p:nvPr/>
        </p:nvCxnSpPr>
        <p:spPr>
          <a:xfrm rot="5400000">
            <a:off x="1142976" y="2428868"/>
            <a:ext cx="1928826" cy="1071570"/>
          </a:xfrm>
          <a:prstGeom prst="straightConnector1">
            <a:avLst/>
          </a:prstGeom>
          <a:ln w="50800">
            <a:solidFill>
              <a:srgbClr val="00F26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cteur droit avec flèche 96"/>
          <p:cNvCxnSpPr>
            <a:stCxn id="9" idx="4"/>
          </p:cNvCxnSpPr>
          <p:nvPr/>
        </p:nvCxnSpPr>
        <p:spPr>
          <a:xfrm rot="5400000">
            <a:off x="1071538" y="3000372"/>
            <a:ext cx="2857520" cy="857256"/>
          </a:xfrm>
          <a:prstGeom prst="straightConnector1">
            <a:avLst/>
          </a:prstGeom>
          <a:ln w="50800">
            <a:solidFill>
              <a:srgbClr val="00F26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necteur droit avec flèche 99"/>
          <p:cNvCxnSpPr/>
          <p:nvPr/>
        </p:nvCxnSpPr>
        <p:spPr>
          <a:xfrm rot="5400000">
            <a:off x="821507" y="3750471"/>
            <a:ext cx="4000526" cy="500068"/>
          </a:xfrm>
          <a:prstGeom prst="straightConnector1">
            <a:avLst/>
          </a:prstGeom>
          <a:ln w="50800">
            <a:solidFill>
              <a:srgbClr val="00F26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Connecteur droit avec flèche 141"/>
          <p:cNvCxnSpPr/>
          <p:nvPr/>
        </p:nvCxnSpPr>
        <p:spPr>
          <a:xfrm>
            <a:off x="3643306" y="1643050"/>
            <a:ext cx="1643074" cy="1588"/>
          </a:xfrm>
          <a:prstGeom prst="straightConnector1">
            <a:avLst/>
          </a:prstGeom>
          <a:ln w="508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ZoneTexte 147"/>
          <p:cNvSpPr txBox="1"/>
          <p:nvPr/>
        </p:nvSpPr>
        <p:spPr>
          <a:xfrm>
            <a:off x="3786182" y="1285860"/>
            <a:ext cx="1271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P = g × m</a:t>
            </a:r>
            <a:endParaRPr lang="fr-FR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9" name="Connecteur droit avec flèche 148"/>
          <p:cNvCxnSpPr/>
          <p:nvPr/>
        </p:nvCxnSpPr>
        <p:spPr>
          <a:xfrm flipH="1">
            <a:off x="3571868" y="1928802"/>
            <a:ext cx="1643074" cy="1588"/>
          </a:xfrm>
          <a:prstGeom prst="straightConnector1">
            <a:avLst/>
          </a:prstGeom>
          <a:ln w="508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ZoneTexte 149"/>
          <p:cNvSpPr txBox="1"/>
          <p:nvPr/>
        </p:nvSpPr>
        <p:spPr>
          <a:xfrm>
            <a:off x="3786182" y="2000240"/>
            <a:ext cx="1271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m = P / g </a:t>
            </a:r>
            <a:endParaRPr lang="fr-FR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2" name="Groupe 151"/>
          <p:cNvGrpSpPr/>
          <p:nvPr/>
        </p:nvGrpSpPr>
        <p:grpSpPr>
          <a:xfrm>
            <a:off x="3571868" y="0"/>
            <a:ext cx="1836977" cy="714381"/>
            <a:chOff x="2569090" y="2116286"/>
            <a:chExt cx="2928958" cy="1428799"/>
          </a:xfrm>
        </p:grpSpPr>
        <p:sp>
          <p:nvSpPr>
            <p:cNvPr id="153" name="Ellipse 152"/>
            <p:cNvSpPr/>
            <p:nvPr/>
          </p:nvSpPr>
          <p:spPr>
            <a:xfrm>
              <a:off x="2569090" y="2116286"/>
              <a:ext cx="2928958" cy="1428799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4" name="ZoneTexte 153"/>
            <p:cNvSpPr txBox="1"/>
            <p:nvPr/>
          </p:nvSpPr>
          <p:spPr>
            <a:xfrm>
              <a:off x="3003010" y="2152046"/>
              <a:ext cx="2214578" cy="1166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Grandeurs Physiques</a:t>
              </a:r>
              <a:endParaRPr lang="fr-FR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8" grpId="0"/>
      <p:bldP spid="150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123</Words>
  <Application>Microsoft Office PowerPoint</Application>
  <PresentationFormat>Affichage à l'écran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4" baseType="lpstr">
      <vt:lpstr>Thème Office</vt:lpstr>
      <vt:lpstr>Carte heuristique des grandeurs Longueur, masse et poids</vt:lpstr>
      <vt:lpstr>Carte heuristique : longueur</vt:lpstr>
      <vt:lpstr>Diapositive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Carte heuristique des grandeurs Poids et masse</dc:title>
  <dc:creator>Marlene</dc:creator>
  <cp:lastModifiedBy>Marlene</cp:lastModifiedBy>
  <cp:revision>9</cp:revision>
  <dcterms:created xsi:type="dcterms:W3CDTF">2013-04-29T07:33:15Z</dcterms:created>
  <dcterms:modified xsi:type="dcterms:W3CDTF">2013-04-29T09:13:08Z</dcterms:modified>
</cp:coreProperties>
</file>