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0" r:id="rId3"/>
    <p:sldId id="282" r:id="rId4"/>
    <p:sldId id="264" r:id="rId5"/>
    <p:sldId id="265" r:id="rId6"/>
    <p:sldId id="267" r:id="rId7"/>
    <p:sldId id="266" r:id="rId8"/>
    <p:sldId id="269" r:id="rId9"/>
    <p:sldId id="271" r:id="rId10"/>
    <p:sldId id="273" r:id="rId11"/>
    <p:sldId id="274" r:id="rId12"/>
    <p:sldId id="283" r:id="rId13"/>
    <p:sldId id="260" r:id="rId14"/>
    <p:sldId id="261" r:id="rId15"/>
    <p:sldId id="263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573D-0B9D-406C-8F18-03277115D62D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0D77-8C5B-4F19-9678-28E0C5ED0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8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426" cy="4466205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7" name="CustomShape 2"/>
          <p:cNvSpPr/>
          <p:nvPr/>
        </p:nvSpPr>
        <p:spPr>
          <a:xfrm>
            <a:off x="3850588" y="9428743"/>
            <a:ext cx="2944946" cy="495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346412CA-8360-4B68-B77C-86880ED8E4A5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</a:t>
            </a:fld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426" cy="4466205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7" name="CustomShape 2"/>
          <p:cNvSpPr/>
          <p:nvPr/>
        </p:nvSpPr>
        <p:spPr>
          <a:xfrm>
            <a:off x="3850588" y="9428743"/>
            <a:ext cx="2944946" cy="495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346412CA-8360-4B68-B77C-86880ED8E4A5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</a:t>
            </a:fld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4538-4DD6-4AFA-932B-7DFF8D976A37}" type="datetimeFigureOut">
              <a:rPr lang="fr-FR" smtClean="0"/>
              <a:pPr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brne" TargetMode="External"/><Relationship Id="rId2" Type="http://schemas.openxmlformats.org/officeDocument/2006/relationships/hyperlink" Target="http://ecolenumerique.education.gouv.fr/brn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07504" y="116632"/>
            <a:ext cx="673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Banques de  Ressources Numériques Éducative </a:t>
            </a:r>
          </a:p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(BRNE) pour les enseignants et leurs élèves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0D5E-744F-4656-A913-553F916EEA5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13 BRNE </a:t>
            </a:r>
            <a:r>
              <a:rPr lang="fr-FR" sz="1200" dirty="0" smtClean="0"/>
              <a:t>informations via </a:t>
            </a:r>
            <a:r>
              <a:rPr lang="fr-FR" sz="1200" u="sng" dirty="0" smtClean="0">
                <a:hlinkClick r:id="rId2"/>
              </a:rPr>
              <a:t>http://ecolenumerique.education.gouv.fr/brne/</a:t>
            </a:r>
            <a:r>
              <a:rPr lang="fr-FR" sz="1200" u="sng" dirty="0" smtClean="0"/>
              <a:t> </a:t>
            </a:r>
            <a:r>
              <a:rPr lang="fr-FR" sz="1200" dirty="0" smtClean="0"/>
              <a:t>   et </a:t>
            </a:r>
            <a:r>
              <a:rPr lang="fr-FR" sz="1200" u="sng" dirty="0" smtClean="0">
                <a:hlinkClick r:id="rId3"/>
              </a:rPr>
              <a:t>http://eduscol.education.fr/brne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4098" name="Picture 2" descr="C:\Users\thill_000\Desktop\Les_Banques_de_Ressources_Numriques_pour_lcole_.png"/>
          <p:cNvPicPr>
            <a:picLocks noChangeAspect="1" noChangeArrowheads="1"/>
          </p:cNvPicPr>
          <p:nvPr/>
        </p:nvPicPr>
        <p:blipFill rotWithShape="1">
          <a:blip r:embed="rId4" cstate="print"/>
          <a:srcRect l="4254" r="3687"/>
          <a:stretch/>
        </p:blipFill>
        <p:spPr bwMode="auto">
          <a:xfrm>
            <a:off x="107504" y="1484784"/>
            <a:ext cx="8764647" cy="4608512"/>
          </a:xfrm>
          <a:prstGeom prst="rect">
            <a:avLst/>
          </a:prstGeom>
          <a:noFill/>
        </p:spPr>
      </p:pic>
      <p:sp>
        <p:nvSpPr>
          <p:cNvPr id="9" name="CustomShape 3"/>
          <p:cNvSpPr/>
          <p:nvPr/>
        </p:nvSpPr>
        <p:spPr>
          <a:xfrm>
            <a:off x="6859440" y="6337440"/>
            <a:ext cx="1410120" cy="22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Juin 2017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3939120" y="6240600"/>
            <a:ext cx="2826360" cy="34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900" b="1" spc="-1" dirty="0">
                <a:solidFill>
                  <a:srgbClr val="139FE8"/>
                </a:solidFill>
                <a:uFill>
                  <a:solidFill>
                    <a:srgbClr val="FFFFFF"/>
                  </a:solidFill>
                </a:uFill>
              </a:rPr>
              <a:t>DNE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Plan numérique – Les banques de ressources numériques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" name="Picture 7"/>
          <p:cNvPicPr/>
          <p:nvPr/>
        </p:nvPicPr>
        <p:blipFill>
          <a:blip r:embed="rId5"/>
          <a:stretch/>
        </p:blipFill>
        <p:spPr>
          <a:xfrm>
            <a:off x="2387520" y="6145200"/>
            <a:ext cx="1534320" cy="610560"/>
          </a:xfrm>
          <a:prstGeom prst="rect">
            <a:avLst/>
          </a:prstGeom>
          <a:ln>
            <a:noFill/>
          </a:ln>
        </p:spPr>
      </p:pic>
      <p:pic>
        <p:nvPicPr>
          <p:cNvPr id="13" name="Image 10"/>
          <p:cNvPicPr/>
          <p:nvPr/>
        </p:nvPicPr>
        <p:blipFill>
          <a:blip r:embed="rId6"/>
          <a:stretch/>
        </p:blipFill>
        <p:spPr>
          <a:xfrm>
            <a:off x="6924600" y="25431"/>
            <a:ext cx="1279800" cy="1177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1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thill_000\Desktop\BRNE via Tactile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7032231" cy="45365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Mathématiques cycle 4 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Exemples d’outils disponibles pour la création d’activités suivant les thèmes travaillés</a:t>
            </a:r>
            <a:endParaRPr lang="fr-FR" dirty="0"/>
          </a:p>
        </p:txBody>
      </p:sp>
      <p:pic>
        <p:nvPicPr>
          <p:cNvPr id="16386" name="Picture 2" descr="C:\Users\thill_000\Desktop\BRNE via Tactile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6408712" cy="557968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467544" y="2204864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732240" y="2060848"/>
            <a:ext cx="504056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Mathématiques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cycle 4: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4 – Exemple de grain méthodologique</a:t>
            </a:r>
            <a:endParaRPr lang="fr-FR" dirty="0"/>
          </a:p>
        </p:txBody>
      </p:sp>
      <p:pic>
        <p:nvPicPr>
          <p:cNvPr id="17413" name="Picture 5" descr="C:\Users\thill_000\Desktop\BRNE via Tactileo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6024404" cy="5112568"/>
          </a:xfrm>
          <a:prstGeom prst="rect">
            <a:avLst/>
          </a:prstGeom>
          <a:noFill/>
        </p:spPr>
      </p:pic>
      <p:pic>
        <p:nvPicPr>
          <p:cNvPr id="17414" name="Picture 6" descr="C:\Users\thill_000\Desktop\BRNE via Tactileo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184" y="2599380"/>
            <a:ext cx="6686431" cy="42586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7415" name="Picture 7" descr="C:\Users\thill_000\Desktop\BRNE via Tactileo15_videodroite QRc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08720"/>
            <a:ext cx="1293475" cy="1352079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1979712" y="2996952"/>
            <a:ext cx="216024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Mathématiques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cycle 4 : des activités pédagogiques créées par l’enseignants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Tactileo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Exemple d’activités d’entrainement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049"/>
            <a:ext cx="3456384" cy="54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26" y="5949280"/>
            <a:ext cx="3028525" cy="85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76449" y="4555361"/>
            <a:ext cx="3051602" cy="30777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Détail pour un type d’entrainement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3777852" y="5157192"/>
            <a:ext cx="2592288" cy="52322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Différenciation par le niveau de difficulté de l’activité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128914" y="4724638"/>
            <a:ext cx="53800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3464" r="10639" b="25887"/>
          <a:stretch/>
        </p:blipFill>
        <p:spPr bwMode="auto">
          <a:xfrm>
            <a:off x="4427984" y="2636912"/>
            <a:ext cx="4381288" cy="18303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63620" y="980728"/>
            <a:ext cx="4872876" cy="1384995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Variété des activités d’entrainement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Travail effectué en temps limité avec indication des réussites et de la durée de réalisation pour une auto évaluation possible de l’élève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Génération des questions aléatoires permettant de maintenir l’intérêt de l’entrainement </a:t>
            </a:r>
            <a:r>
              <a:rPr lang="fr-FR" sz="1000" b="1" dirty="0" smtClean="0">
                <a:solidFill>
                  <a:schemeClr val="accent1">
                    <a:lumMod val="75000"/>
                  </a:schemeClr>
                </a:solidFill>
              </a:rPr>
              <a:t>(en lien avec le niveau choisi)</a:t>
            </a:r>
            <a:endParaRPr lang="fr-FR" sz="1400" dirty="0"/>
          </a:p>
        </p:txBody>
      </p:sp>
      <p:sp>
        <p:nvSpPr>
          <p:cNvPr id="15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4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hill_000\Desktop\digithequ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01537"/>
            <a:ext cx="5255588" cy="334796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3075" name="Picture 3" descr="C:\Users\thill_000\Desktop\digithequ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744416" cy="30930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" name="Picture 2" descr="C:\Users\thill_000\Desktop\Digithèque Bel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060212"/>
            <a:ext cx="4752528" cy="2560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1935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BRNE : des activités pédagogiques créées par l’enseignant pour ses élèves</a:t>
            </a:r>
          </a:p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Exemple : Plateforme partagée pour Français, Histoire Géographie, Sciences cycle 3 et HG cycle 4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 –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echerche  des ressources et aperçu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7505" y="1772816"/>
            <a:ext cx="1944216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des options de filtre pour la recherche de ressources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740352" y="2973145"/>
            <a:ext cx="0" cy="59987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92187" y="1772816"/>
            <a:ext cx="2286000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de support audio permettant de travailler la compréhension orale</a:t>
            </a:r>
            <a:endParaRPr lang="fr-FR" sz="16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27584" y="2931241"/>
            <a:ext cx="0" cy="59987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BRNE : des activités pédagogiques créées par l’enseignant pour ses élèves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odule de construction d’exercices et activités</a:t>
            </a:r>
            <a:endParaRPr lang="fr-FR" dirty="0"/>
          </a:p>
        </p:txBody>
      </p:sp>
      <p:pic>
        <p:nvPicPr>
          <p:cNvPr id="4098" name="Picture 2" descr="C:\Users\thill_000\Desktop\digithèqu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71" y="1183978"/>
            <a:ext cx="5616624" cy="3792598"/>
          </a:xfrm>
          <a:prstGeom prst="rect">
            <a:avLst/>
          </a:prstGeom>
          <a:noFill/>
        </p:spPr>
      </p:pic>
      <p:pic>
        <p:nvPicPr>
          <p:cNvPr id="5" name="Picture 2" descr="C:\Users\thill_000\Desktop\digithèqu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448861" cy="31683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7504" y="5476582"/>
            <a:ext cx="1944216" cy="1015663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des options de création pour les questions/réponses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(dont question ouverte)</a:t>
            </a:r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856098" y="4509120"/>
            <a:ext cx="0" cy="8640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34016" y="5661248"/>
            <a:ext cx="3178343" cy="83099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simplifié d’articulation du support étudié et de l’activité à réaliser</a:t>
            </a:r>
            <a:endParaRPr lang="fr-FR" sz="12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724128" y="3429000"/>
            <a:ext cx="0" cy="217319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BRNE : des activités pédagogiques créées par l’enseignant pour ses élèves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ssignation des activités à ses élèves</a:t>
            </a:r>
            <a:endParaRPr lang="fr-FR" dirty="0"/>
          </a:p>
        </p:txBody>
      </p:sp>
      <p:pic>
        <p:nvPicPr>
          <p:cNvPr id="6146" name="Picture 2" descr="C:\Users\thill_000\Desktop\digithèqu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84756" cy="5040560"/>
          </a:xfrm>
          <a:prstGeom prst="rect">
            <a:avLst/>
          </a:prstGeom>
          <a:noFill/>
        </p:spPr>
      </p:pic>
      <p:pic>
        <p:nvPicPr>
          <p:cNvPr id="6147" name="Picture 3" descr="C:\Users\thill_000\Desktop\digithequ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541852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07904" y="2492896"/>
            <a:ext cx="5436096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52120" y="5733256"/>
            <a:ext cx="3178343" cy="584775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d’assignation d’activités par groupe et par élève</a:t>
            </a:r>
            <a:endParaRPr lang="fr-FR" sz="12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596336" y="4293096"/>
            <a:ext cx="0" cy="13681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7238222" y="5229200"/>
            <a:ext cx="3069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64087" y="1700808"/>
            <a:ext cx="2808313" cy="338554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Personnalisation des parcours</a:t>
            </a:r>
            <a:endParaRPr lang="fr-FR" sz="1200" dirty="0"/>
          </a:p>
        </p:txBody>
      </p:sp>
      <p:sp>
        <p:nvSpPr>
          <p:cNvPr id="12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CustomShape 2"/>
          <p:cNvSpPr/>
          <p:nvPr/>
        </p:nvSpPr>
        <p:spPr>
          <a:xfrm>
            <a:off x="8150400" y="63914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0" name="CustomShape 3"/>
          <p:cNvSpPr/>
          <p:nvPr/>
        </p:nvSpPr>
        <p:spPr>
          <a:xfrm>
            <a:off x="630470" y="1286640"/>
            <a:ext cx="8228880" cy="45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7840" indent="-177120" algn="just">
              <a:buClr>
                <a:srgbClr val="1FA1E5"/>
              </a:buClr>
              <a:buFont typeface="Wingdings" charset="2"/>
              <a:buChar char=""/>
            </a:pP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Enseignants, des ressources numériques </a:t>
            </a:r>
            <a:r>
              <a:rPr lang="fr-FR" sz="2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mises à disposition</a:t>
            </a: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</a:t>
            </a:r>
            <a:r>
              <a:rPr lang="fr-FR" sz="2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modifiables</a:t>
            </a: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286470" indent="-285750" algn="just">
              <a:buClr>
                <a:srgbClr val="1FA1E5"/>
              </a:buClr>
              <a:buFont typeface="Wingdings"/>
              <a:buChar char="à"/>
            </a:pPr>
            <a:r>
              <a:rPr lang="fr-FR" sz="14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C</a:t>
            </a:r>
            <a:r>
              <a:rPr lang="fr-FR" sz="1400" b="1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onception de l’activité, réalisation de celle-ci, </a:t>
            </a:r>
            <a:r>
              <a:rPr lang="fr-FR" sz="14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évaluation des </a:t>
            </a:r>
            <a:r>
              <a:rPr lang="fr-FR" sz="1400" b="1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apprentissages</a:t>
            </a:r>
            <a:r>
              <a:rPr lang="fr-FR" sz="14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1400" b="1" i="1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177840" indent="-17712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31" name="Picture 7"/>
          <p:cNvPicPr/>
          <p:nvPr/>
        </p:nvPicPr>
        <p:blipFill>
          <a:blip r:embed="rId3"/>
          <a:stretch/>
        </p:blipFill>
        <p:spPr>
          <a:xfrm>
            <a:off x="2387520" y="6145200"/>
            <a:ext cx="1534320" cy="610560"/>
          </a:xfrm>
          <a:prstGeom prst="rect">
            <a:avLst/>
          </a:prstGeom>
          <a:ln>
            <a:noFill/>
          </a:ln>
        </p:spPr>
      </p:pic>
      <p:sp>
        <p:nvSpPr>
          <p:cNvPr id="1632" name="CustomShape 4"/>
          <p:cNvSpPr/>
          <p:nvPr/>
        </p:nvSpPr>
        <p:spPr>
          <a:xfrm>
            <a:off x="3939120" y="6240600"/>
            <a:ext cx="2826360" cy="34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900" b="1" spc="-1" dirty="0">
                <a:solidFill>
                  <a:srgbClr val="139FE8"/>
                </a:solidFill>
                <a:uFill>
                  <a:solidFill>
                    <a:srgbClr val="FFFFFF"/>
                  </a:solidFill>
                </a:uFill>
              </a:rPr>
              <a:t>DNE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Plan numérique – Les banques de ressources numériques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3" name="CustomShape 5"/>
          <p:cNvSpPr/>
          <p:nvPr/>
        </p:nvSpPr>
        <p:spPr>
          <a:xfrm>
            <a:off x="6859440" y="6337440"/>
            <a:ext cx="183960" cy="23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4" name="Image 10"/>
          <p:cNvPicPr/>
          <p:nvPr/>
        </p:nvPicPr>
        <p:blipFill>
          <a:blip r:embed="rId4"/>
          <a:stretch/>
        </p:blipFill>
        <p:spPr>
          <a:xfrm>
            <a:off x="6300000" y="0"/>
            <a:ext cx="1279800" cy="11772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2544233"/>
            <a:ext cx="8319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40" indent="-177120" algn="just"/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L’enseignant peut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mettre en place une pédagogie différenciée, attribuer individuellement ou collectivement les activités, préparer les activités et les supports de cours, personnaliser et ré-agencer les ressources de la banque, suivre les résultats individuels et collectifs</a:t>
            </a:r>
            <a:endParaRPr lang="fr-FR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38" y="238869"/>
            <a:ext cx="555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Banques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de  Ressources Numériques Éducative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L’essentiel pour l’enseignant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6859440" y="6337440"/>
            <a:ext cx="1410120" cy="22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Juin 2017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346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CustomShape 3"/>
          <p:cNvSpPr/>
          <p:nvPr/>
        </p:nvSpPr>
        <p:spPr>
          <a:xfrm>
            <a:off x="628479" y="1301235"/>
            <a:ext cx="8228880" cy="3499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just">
              <a:buClr>
                <a:srgbClr val="1FA1E5"/>
              </a:buClr>
            </a:pPr>
            <a:r>
              <a:rPr lang="fr-FR" sz="2000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suivant les choix pédagogiques de l’enseignant</a:t>
            </a:r>
          </a:p>
          <a:p>
            <a:pPr marL="720" algn="just">
              <a:buClr>
                <a:srgbClr val="1FA1E5"/>
              </a:buClr>
            </a:pPr>
            <a:endParaRPr lang="fr-FR" sz="26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>
              <a:buClr>
                <a:srgbClr val="1FA1E5"/>
              </a:buClr>
              <a:buFont typeface="Wingdings" charset="2"/>
              <a:buChar char=""/>
            </a:pPr>
            <a:r>
              <a:rPr lang="fr-FR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Élève</a:t>
            </a: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des ressources numériques pour apprendre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177840" indent="-177120" algn="just"/>
            <a:r>
              <a:rPr lang="fr-FR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Composer, se documenter, disposer de matériaux multimédia,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s’entraîner, collaborer …</a:t>
            </a:r>
            <a:endParaRPr lang="fr-FR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/>
            <a:endParaRPr lang="fr-FR" sz="2000" i="1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/>
            <a:r>
              <a:rPr lang="fr-FR" sz="2000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APPRENDRE</a:t>
            </a:r>
            <a:r>
              <a:rPr lang="fr-FR" sz="20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avec les atouts du numérique :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attrait, interactivité,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différenciation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essai-erreur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productions intermédiaires, </a:t>
            </a:r>
            <a:r>
              <a:rPr lang="fr-FR" i="1" spc="-1" dirty="0">
                <a:uFill>
                  <a:solidFill>
                    <a:srgbClr val="FFFFFF"/>
                  </a:solidFill>
                </a:uFill>
                <a:latin typeface="Calibri"/>
              </a:rPr>
              <a:t>traces « écrites augmentées » des </a:t>
            </a:r>
            <a:r>
              <a:rPr lang="fr-FR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apprentissages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travaux individuels </a:t>
            </a:r>
            <a:r>
              <a:rPr lang="fr-FR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collectifs</a:t>
            </a:r>
            <a:r>
              <a:rPr lang="fr-FR" i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entrainement et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tâches complexes (recherches, flexibilité, vérifications, confrontations, échanges),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modalités de travail et différents temps d’apprentissages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</a:t>
            </a:r>
          </a:p>
          <a:p>
            <a:pPr marL="177840" indent="-177120" algn="just"/>
            <a:endParaRPr lang="fr-FR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31" name="Picture 7"/>
          <p:cNvPicPr/>
          <p:nvPr/>
        </p:nvPicPr>
        <p:blipFill>
          <a:blip r:embed="rId3"/>
          <a:stretch/>
        </p:blipFill>
        <p:spPr>
          <a:xfrm>
            <a:off x="2387520" y="6145200"/>
            <a:ext cx="1534320" cy="610560"/>
          </a:xfrm>
          <a:prstGeom prst="rect">
            <a:avLst/>
          </a:prstGeom>
          <a:ln>
            <a:noFill/>
          </a:ln>
        </p:spPr>
      </p:pic>
      <p:sp>
        <p:nvSpPr>
          <p:cNvPr id="1632" name="CustomShape 4"/>
          <p:cNvSpPr/>
          <p:nvPr/>
        </p:nvSpPr>
        <p:spPr>
          <a:xfrm>
            <a:off x="3939120" y="6240600"/>
            <a:ext cx="2826360" cy="34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900" b="1" spc="-1">
                <a:solidFill>
                  <a:srgbClr val="139FE8"/>
                </a:solidFill>
                <a:uFill>
                  <a:solidFill>
                    <a:srgbClr val="FFFFFF"/>
                  </a:solidFill>
                </a:uFill>
              </a:rPr>
              <a:t>DNE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Plan numérique – Les banques de ressources numériques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3" name="CustomShape 5"/>
          <p:cNvSpPr/>
          <p:nvPr/>
        </p:nvSpPr>
        <p:spPr>
          <a:xfrm>
            <a:off x="6859440" y="6337440"/>
            <a:ext cx="183960" cy="23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4" name="Image 10"/>
          <p:cNvPicPr/>
          <p:nvPr/>
        </p:nvPicPr>
        <p:blipFill>
          <a:blip r:embed="rId4"/>
          <a:stretch/>
        </p:blipFill>
        <p:spPr>
          <a:xfrm>
            <a:off x="6300000" y="0"/>
            <a:ext cx="1279800" cy="11772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6859440" y="6337440"/>
            <a:ext cx="1410120" cy="22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Juin 2017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138" y="238869"/>
            <a:ext cx="555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Banques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de  Ressources Numériques Éducative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L’essentiel pour l’élève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40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Exemple de création de compte et/ou connexion à l’une des banques de ressources (hors ENT)</a:t>
            </a:r>
            <a:endParaRPr lang="fr-FR" dirty="0"/>
          </a:p>
        </p:txBody>
      </p:sp>
      <p:pic>
        <p:nvPicPr>
          <p:cNvPr id="7170" name="Picture 2" descr="C:\Users\thill_000\Desktop\RessEd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3960440" cy="2708523"/>
          </a:xfrm>
          <a:prstGeom prst="rect">
            <a:avLst/>
          </a:prstGeom>
          <a:noFill/>
        </p:spPr>
      </p:pic>
      <p:pic>
        <p:nvPicPr>
          <p:cNvPr id="7171" name="Picture 3" descr="C:\Users\thill_000\Desktop\RessEd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688610" cy="2808312"/>
          </a:xfrm>
          <a:prstGeom prst="rect">
            <a:avLst/>
          </a:prstGeom>
          <a:noFill/>
        </p:spPr>
      </p:pic>
      <p:pic>
        <p:nvPicPr>
          <p:cNvPr id="7172" name="Picture 4" descr="C:\Users\thill_000\Desktop\RessEd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687998" cy="4536504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>
            <a:off x="179512" y="2204864"/>
            <a:ext cx="0" cy="201622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067944" y="3284984"/>
            <a:ext cx="10081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594432" y="4797152"/>
            <a:ext cx="396043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Français cycle 4 : des activités pédagogiques créées par l’enseignant pour ses élèves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RessourcEdu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Création d’activités avec les ressources et les exercices d’entraînement</a:t>
            </a:r>
            <a:endParaRPr lang="fr-FR" dirty="0"/>
          </a:p>
        </p:txBody>
      </p:sp>
      <p:pic>
        <p:nvPicPr>
          <p:cNvPr id="8194" name="Picture 2" descr="C:\Users\thill_000\Desktop\RessEd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5480585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2915816" y="3429000"/>
            <a:ext cx="432048" cy="2410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80112" y="3429000"/>
            <a:ext cx="432048" cy="2410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Français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: des activités pédagogiques créées par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l’enseignant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pour ses élèves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RessourcEdu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Des ressources organisées pour construire et assigner les leçons et les activités aux élèves</a:t>
            </a:r>
            <a:endParaRPr lang="fr-FR" dirty="0"/>
          </a:p>
        </p:txBody>
      </p:sp>
      <p:pic>
        <p:nvPicPr>
          <p:cNvPr id="10244" name="Picture 4" descr="C:\Users\thill_000\Desktop\RessEdu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674712" cy="381642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0245" name="Picture 5" descr="C:\Users\thill_000\Desktop\RessEdu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243" y="1538498"/>
            <a:ext cx="5256584" cy="406903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827584" y="1844824"/>
            <a:ext cx="2952328" cy="20882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580112" y="3284984"/>
            <a:ext cx="1166295" cy="6620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580112" y="3573016"/>
            <a:ext cx="1166295" cy="3740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602663" y="3861048"/>
            <a:ext cx="1143744" cy="859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5760" y="5805264"/>
            <a:ext cx="8677068" cy="36933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Choix de la séquence		support travaillé		  Activités proposées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555776" y="5989931"/>
            <a:ext cx="990467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5598049" y="5989929"/>
            <a:ext cx="990467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Français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: des activités pédagogiques créées par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l’enseignant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pour ses élèves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RessourcEdu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Exemple d’exercices d’entraînement </a:t>
            </a:r>
            <a:endParaRPr lang="fr-FR" dirty="0"/>
          </a:p>
        </p:txBody>
      </p:sp>
      <p:pic>
        <p:nvPicPr>
          <p:cNvPr id="9218" name="Picture 2" descr="C:\Users\thill_000\Desktop\RessEd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64" y="922334"/>
            <a:ext cx="6084757" cy="408828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9219" name="Picture 3" descr="C:\Users\thill_000\Desktop\RessEdu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90888"/>
            <a:ext cx="5648325" cy="266711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1115616" y="3140968"/>
            <a:ext cx="2808312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69062" y="1782686"/>
            <a:ext cx="2395425" cy="1323439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La banque d’exercices d’entrainement propose 700 parcours modifiables  composés de 6 000 éléments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1619672" y="2728437"/>
            <a:ext cx="2105360" cy="52322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Différenciation suivant le niveau proposé d’activité</a:t>
            </a:r>
            <a:endParaRPr lang="fr-FR" sz="1400" dirty="0"/>
          </a:p>
        </p:txBody>
      </p:sp>
      <p:sp>
        <p:nvSpPr>
          <p:cNvPr id="10" name="Flèche à angle droit 9"/>
          <p:cNvSpPr/>
          <p:nvPr/>
        </p:nvSpPr>
        <p:spPr>
          <a:xfrm rot="10800000" flipH="1">
            <a:off x="6569062" y="3940979"/>
            <a:ext cx="731336" cy="35211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Mathématiques cycle 4 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Plateforme partagée Mathématiques, Sciences (PC, SVT, technologie), Allemand 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4 et Allemand 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200" dirty="0"/>
          </a:p>
        </p:txBody>
      </p:sp>
      <p:pic>
        <p:nvPicPr>
          <p:cNvPr id="12290" name="Picture 2" descr="C:\Users\thill_000\Desktop\BRNE via Tactileo1.JPG"/>
          <p:cNvPicPr>
            <a:picLocks noChangeAspect="1" noChangeArrowheads="1"/>
          </p:cNvPicPr>
          <p:nvPr/>
        </p:nvPicPr>
        <p:blipFill rotWithShape="1">
          <a:blip r:embed="rId2" cstate="print"/>
          <a:srcRect l="17652" r="1115"/>
          <a:stretch/>
        </p:blipFill>
        <p:spPr bwMode="auto">
          <a:xfrm>
            <a:off x="2267744" y="1111526"/>
            <a:ext cx="6785347" cy="5180585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1691680" y="3825268"/>
            <a:ext cx="68362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96" y="3409770"/>
            <a:ext cx="1656184" cy="83099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Exemples de ressources disciplinaires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35496" y="5297248"/>
            <a:ext cx="1852236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Des pistes d’accompagnement (tutoriels, sites compagnons)</a:t>
            </a:r>
            <a:endParaRPr lang="fr-FR" sz="1200" dirty="0"/>
          </a:p>
        </p:txBody>
      </p:sp>
      <p:cxnSp>
        <p:nvCxnSpPr>
          <p:cNvPr id="9" name="Connecteur droit avec flèche 8"/>
          <p:cNvCxnSpPr>
            <a:stCxn id="8" idx="3"/>
          </p:cNvCxnSpPr>
          <p:nvPr/>
        </p:nvCxnSpPr>
        <p:spPr>
          <a:xfrm>
            <a:off x="1887732" y="5835857"/>
            <a:ext cx="487575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Mathématiques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cycle 4 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 – Typologie des ressources disponibles &amp; exemples de tutoriels proposés </a:t>
            </a:r>
            <a:endParaRPr lang="fr-FR" dirty="0"/>
          </a:p>
        </p:txBody>
      </p:sp>
      <p:pic>
        <p:nvPicPr>
          <p:cNvPr id="14339" name="Picture 3" descr="C:\Users\thill_000\Desktop\BRNE via Tactile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2456"/>
            <a:ext cx="5794709" cy="4449858"/>
          </a:xfrm>
          <a:prstGeom prst="rect">
            <a:avLst/>
          </a:prstGeom>
          <a:noFill/>
        </p:spPr>
      </p:pic>
      <p:pic>
        <p:nvPicPr>
          <p:cNvPr id="14338" name="Picture 2" descr="C:\Users\thill_000\Desktop\BRNE via Tactile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987" y="912302"/>
            <a:ext cx="4472682" cy="587727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87824" y="1988840"/>
            <a:ext cx="360040" cy="2520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443302" y="2852936"/>
            <a:ext cx="784882" cy="5760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400</Words>
  <Application>Microsoft Office PowerPoint</Application>
  <PresentationFormat>Affichage à l'écran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Thillay</dc:creator>
  <cp:lastModifiedBy>Utilisateur</cp:lastModifiedBy>
  <cp:revision>74</cp:revision>
  <cp:lastPrinted>2017-06-27T13:15:45Z</cp:lastPrinted>
  <dcterms:created xsi:type="dcterms:W3CDTF">2017-06-25T12:48:43Z</dcterms:created>
  <dcterms:modified xsi:type="dcterms:W3CDTF">2017-08-10T09:27:51Z</dcterms:modified>
</cp:coreProperties>
</file>