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56" r:id="rId2"/>
    <p:sldId id="387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288" r:id="rId15"/>
    <p:sldId id="299" r:id="rId16"/>
    <p:sldId id="300" r:id="rId17"/>
    <p:sldId id="356" r:id="rId18"/>
    <p:sldId id="301" r:id="rId19"/>
    <p:sldId id="309" r:id="rId20"/>
    <p:sldId id="385" r:id="rId21"/>
    <p:sldId id="348" r:id="rId22"/>
    <p:sldId id="349" r:id="rId23"/>
    <p:sldId id="344" r:id="rId24"/>
    <p:sldId id="350" r:id="rId25"/>
    <p:sldId id="351" r:id="rId26"/>
    <p:sldId id="352" r:id="rId27"/>
    <p:sldId id="353" r:id="rId28"/>
    <p:sldId id="354" r:id="rId29"/>
    <p:sldId id="355" r:id="rId30"/>
    <p:sldId id="377" r:id="rId31"/>
    <p:sldId id="302" r:id="rId32"/>
    <p:sldId id="305" r:id="rId33"/>
    <p:sldId id="308" r:id="rId34"/>
    <p:sldId id="310" r:id="rId35"/>
    <p:sldId id="289" r:id="rId36"/>
    <p:sldId id="311" r:id="rId37"/>
    <p:sldId id="314" r:id="rId38"/>
    <p:sldId id="317" r:id="rId39"/>
    <p:sldId id="337" r:id="rId40"/>
    <p:sldId id="338" r:id="rId41"/>
    <p:sldId id="340" r:id="rId42"/>
    <p:sldId id="341" r:id="rId43"/>
    <p:sldId id="343" r:id="rId44"/>
    <p:sldId id="342" r:id="rId45"/>
    <p:sldId id="290" r:id="rId46"/>
    <p:sldId id="318" r:id="rId47"/>
    <p:sldId id="319" r:id="rId48"/>
    <p:sldId id="386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78" r:id="rId58"/>
    <p:sldId id="379" r:id="rId59"/>
    <p:sldId id="380" r:id="rId60"/>
    <p:sldId id="381" r:id="rId61"/>
    <p:sldId id="382" r:id="rId62"/>
    <p:sldId id="383" r:id="rId63"/>
    <p:sldId id="321" r:id="rId64"/>
    <p:sldId id="322" r:id="rId65"/>
    <p:sldId id="323" r:id="rId66"/>
    <p:sldId id="324" r:id="rId67"/>
    <p:sldId id="325" r:id="rId68"/>
    <p:sldId id="384" r:id="rId69"/>
    <p:sldId id="333" r:id="rId70"/>
    <p:sldId id="293" r:id="rId71"/>
    <p:sldId id="326" r:id="rId72"/>
    <p:sldId id="327" r:id="rId73"/>
    <p:sldId id="330" r:id="rId74"/>
    <p:sldId id="331" r:id="rId75"/>
    <p:sldId id="264" r:id="rId76"/>
    <p:sldId id="332" r:id="rId77"/>
    <p:sldId id="365" r:id="rId7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834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AD453-3DBF-1947-97AC-589B2E1F9DCE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1C99D-8692-924F-968A-95E7CBEDA2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7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1C99D-8692-924F-968A-95E7CBEDA2D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18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21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62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61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68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27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44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3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31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86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53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31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B08F5-E0F3-1446-9402-F48C424F9A85}" type="datetimeFigureOut">
              <a:rPr lang="fr-FR" smtClean="0"/>
              <a:t>07/09/2017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54052-5132-7E4B-8902-F281EE9C0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06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06C8B.E50FB450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70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sartsdecoratifs.fr/francais/musees/musee-des-arts-decoratifs/collections/dossiers-thematiques/chronologie-de-la-mode-1715-1914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7795" y="5414656"/>
            <a:ext cx="5934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fr-FR" sz="2000" b="1" dirty="0">
              <a:solidFill>
                <a:srgbClr val="FFFFFF"/>
              </a:solidFill>
            </a:endParaRPr>
          </a:p>
          <a:p>
            <a:pPr algn="r"/>
            <a:r>
              <a:rPr lang="fr-FR" sz="2000" b="1" dirty="0" smtClean="0">
                <a:solidFill>
                  <a:srgbClr val="FFFFFF"/>
                </a:solidFill>
              </a:rPr>
              <a:t>Festival de l’histoire de l’art</a:t>
            </a:r>
          </a:p>
          <a:p>
            <a:pPr algn="r"/>
            <a:r>
              <a:rPr lang="fr-FR" sz="2000" b="1" dirty="0" smtClean="0">
                <a:solidFill>
                  <a:srgbClr val="FFFFFF"/>
                </a:solidFill>
              </a:rPr>
              <a:t>Damien </a:t>
            </a:r>
            <a:r>
              <a:rPr lang="fr-FR" sz="2000" b="1" dirty="0">
                <a:solidFill>
                  <a:srgbClr val="FFFFFF"/>
                </a:solidFill>
              </a:rPr>
              <a:t>Delille </a:t>
            </a:r>
            <a:r>
              <a:rPr lang="fr-FR" sz="2000" b="1" dirty="0" smtClean="0">
                <a:solidFill>
                  <a:srgbClr val="FFFFFF"/>
                </a:solidFill>
              </a:rPr>
              <a:t>– Corinne </a:t>
            </a:r>
            <a:r>
              <a:rPr lang="fr-FR" sz="2000" b="1" smtClean="0">
                <a:solidFill>
                  <a:srgbClr val="FFFFFF"/>
                </a:solidFill>
              </a:rPr>
              <a:t>Glaymann</a:t>
            </a:r>
            <a:endParaRPr lang="fr-FR" sz="20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1800" y="3916297"/>
            <a:ext cx="2826415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LE CORPS</a:t>
            </a:r>
          </a:p>
          <a:p>
            <a:r>
              <a:rPr lang="fr-FR" sz="3600" b="1" dirty="0" smtClean="0">
                <a:solidFill>
                  <a:schemeClr val="bg1"/>
                </a:solidFill>
              </a:rPr>
              <a:t>LE VÊTEMENT</a:t>
            </a:r>
          </a:p>
          <a:p>
            <a:r>
              <a:rPr lang="fr-FR" sz="3600" b="1" dirty="0" smtClean="0">
                <a:solidFill>
                  <a:schemeClr val="bg1"/>
                </a:solidFill>
              </a:rPr>
              <a:t>LES MODES</a:t>
            </a:r>
          </a:p>
        </p:txBody>
      </p:sp>
      <p:pic>
        <p:nvPicPr>
          <p:cNvPr id="3" name="Image 2" descr="Capture d’écran 2017-05-24 à 16.37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8" y="4093081"/>
            <a:ext cx="2536100" cy="1499143"/>
          </a:xfrm>
          <a:prstGeom prst="rect">
            <a:avLst/>
          </a:prstGeom>
        </p:spPr>
      </p:pic>
      <p:pic>
        <p:nvPicPr>
          <p:cNvPr id="6" name="Image 5" descr="Capture d’écran 2017-05-24 à 16.38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71" y="721720"/>
            <a:ext cx="2536100" cy="4849736"/>
          </a:xfrm>
          <a:prstGeom prst="rect">
            <a:avLst/>
          </a:prstGeom>
        </p:spPr>
      </p:pic>
      <p:pic>
        <p:nvPicPr>
          <p:cNvPr id="9" name="Image 8" descr="Capture d’écran 2017-05-24 à 16.10.20 - co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8" y="721720"/>
            <a:ext cx="4014075" cy="30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6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FFFFFF"/>
                </a:solidFill>
              </a:rPr>
              <a:t>DMA Costumier-Réalisateur au lycée P. Poiret </a:t>
            </a:r>
            <a:endParaRPr lang="fr-FR" sz="4000" b="1" dirty="0">
              <a:solidFill>
                <a:srgbClr val="FFFFFF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58" y="1473933"/>
            <a:ext cx="4629150" cy="4588002"/>
          </a:xfrm>
        </p:spPr>
      </p:pic>
    </p:spTree>
    <p:extLst>
      <p:ext uri="{BB962C8B-B14F-4D97-AF65-F5344CB8AC3E}">
        <p14:creationId xmlns:p14="http://schemas.microsoft.com/office/powerpoint/2010/main" val="2374900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FFFFFF"/>
                </a:solidFill>
              </a:rPr>
              <a:t>DMA Costumier-Réalisateur au lycée P. Poiret </a:t>
            </a:r>
            <a:endParaRPr lang="fr-FR" sz="4000" dirty="0">
              <a:solidFill>
                <a:srgbClr val="FFFFFF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87214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FFFFFF"/>
                </a:solidFill>
              </a:rPr>
              <a:t>DMA Costumier-Réalisateur au lycée P. Poiret </a:t>
            </a:r>
            <a:endParaRPr lang="fr-FR" sz="4000" dirty="0">
              <a:solidFill>
                <a:srgbClr val="FFFFFF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042539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9405" y="962926"/>
            <a:ext cx="62583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1/ Corps naturel/culturel, vêtu/dévêtu</a:t>
            </a:r>
            <a:endParaRPr lang="fr-FR" sz="2800" dirty="0">
              <a:solidFill>
                <a:schemeClr val="bg1"/>
              </a:solidFill>
            </a:endParaRPr>
          </a:p>
          <a:p>
            <a:endParaRPr lang="fr-FR" sz="2800" b="1" dirty="0" smtClean="0">
              <a:solidFill>
                <a:schemeClr val="bg1"/>
              </a:solidFill>
            </a:endParaRPr>
          </a:p>
          <a:p>
            <a:r>
              <a:rPr lang="fr-FR" sz="2800" b="1" dirty="0" smtClean="0">
                <a:solidFill>
                  <a:schemeClr val="bg1"/>
                </a:solidFill>
              </a:rPr>
              <a:t>Vêtement </a:t>
            </a:r>
            <a:r>
              <a:rPr lang="fr-FR" sz="2800" b="1" dirty="0">
                <a:solidFill>
                  <a:schemeClr val="bg1"/>
                </a:solidFill>
              </a:rPr>
              <a:t>= la nudité, se cacher de notre propre nature, la nudité. Façonner un corps idéal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8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uvre-ltigttogatusltigt-complete-d039une-te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52" y="707885"/>
            <a:ext cx="3986581" cy="60151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5031" y="2129861"/>
            <a:ext cx="3428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FFFFFF"/>
                </a:solidFill>
              </a:rPr>
              <a:t>Auguste</a:t>
            </a:r>
            <a:r>
              <a:rPr lang="fr-FR" b="1" dirty="0">
                <a:solidFill>
                  <a:srgbClr val="FFFFFF"/>
                </a:solidFill>
              </a:rPr>
              <a:t>, </a:t>
            </a:r>
            <a:r>
              <a:rPr lang="fr-FR" b="1" dirty="0" smtClean="0">
                <a:solidFill>
                  <a:srgbClr val="FFFFFF"/>
                </a:solidFill>
              </a:rPr>
              <a:t>vers 20 av.  J.-C. pour la tête; 1</a:t>
            </a:r>
            <a:r>
              <a:rPr lang="fr-FR" b="1" baseline="30000" dirty="0" smtClean="0">
                <a:solidFill>
                  <a:srgbClr val="FFFFFF"/>
                </a:solidFill>
              </a:rPr>
              <a:t>e</a:t>
            </a:r>
            <a:r>
              <a:rPr lang="fr-FR" b="1" dirty="0" smtClean="0">
                <a:solidFill>
                  <a:srgbClr val="FFFFFF"/>
                </a:solidFill>
              </a:rPr>
              <a:t> tiers du </a:t>
            </a:r>
            <a:r>
              <a:rPr lang="fr-FR" b="1" dirty="0" err="1" smtClean="0">
                <a:solidFill>
                  <a:srgbClr val="FFFFFF"/>
                </a:solidFill>
              </a:rPr>
              <a:t>Iie</a:t>
            </a:r>
            <a:r>
              <a:rPr lang="fr-FR" b="1" dirty="0" smtClean="0">
                <a:solidFill>
                  <a:srgbClr val="FFFFFF"/>
                </a:solidFill>
              </a:rPr>
              <a:t> sicle pour le corps, marbre, 207 cm, Louvre.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58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3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6" y="362867"/>
            <a:ext cx="8872734" cy="64951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4863" y="674224"/>
            <a:ext cx="5289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rgbClr val="FFFFFF"/>
                </a:solidFill>
              </a:rPr>
              <a:t>Agrippine assise, </a:t>
            </a:r>
            <a:r>
              <a:rPr lang="fr-FR" b="1" dirty="0" err="1" smtClean="0">
                <a:solidFill>
                  <a:srgbClr val="FFFFFF"/>
                </a:solidFill>
              </a:rPr>
              <a:t>Ie</a:t>
            </a:r>
            <a:r>
              <a:rPr lang="fr-FR" b="1" dirty="0" smtClean="0">
                <a:solidFill>
                  <a:srgbClr val="FFFFFF"/>
                </a:solidFill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</a:rPr>
              <a:t>ap</a:t>
            </a:r>
            <a:r>
              <a:rPr lang="fr-FR" b="1" dirty="0" smtClean="0">
                <a:solidFill>
                  <a:srgbClr val="FFFFFF"/>
                </a:solidFill>
              </a:rPr>
              <a:t>. J.-C., marbre, Capitole, Rome.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5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24px-Botticelli-primave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6" y="865285"/>
            <a:ext cx="8810850" cy="5790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3064" y="96450"/>
            <a:ext cx="7343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Sandro Botticelli, </a:t>
            </a:r>
            <a:r>
              <a:rPr lang="fr-FR" sz="2000" b="1" i="1" dirty="0">
                <a:solidFill>
                  <a:schemeClr val="bg1"/>
                </a:solidFill>
              </a:rPr>
              <a:t>Le Printemps,</a:t>
            </a:r>
            <a:r>
              <a:rPr lang="fr-FR" sz="2000" b="1" dirty="0">
                <a:solidFill>
                  <a:schemeClr val="bg1"/>
                </a:solidFill>
              </a:rPr>
              <a:t> vers 1478, </a:t>
            </a:r>
            <a:r>
              <a:rPr lang="fr-FR" sz="2000" b="1" dirty="0" smtClean="0">
                <a:solidFill>
                  <a:schemeClr val="bg1"/>
                </a:solidFill>
              </a:rPr>
              <a:t>tempéra sur panneau, 203 x 314 cm, Les Offices, Florence.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2BDD-9AE3-EF48-AAD4-936F50F2914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2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apan-1416901_1920-1024x681-e1494006604223-800x3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152"/>
            <a:ext cx="9144000" cy="40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96901697_c3724910ab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65" y="1949223"/>
            <a:ext cx="6545036" cy="4908777"/>
          </a:xfrm>
          <a:prstGeom prst="rect">
            <a:avLst/>
          </a:prstGeom>
        </p:spPr>
      </p:pic>
      <p:pic>
        <p:nvPicPr>
          <p:cNvPr id="4" name="Picture 3" descr="madame-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43225" cy="3971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43224" y="852462"/>
            <a:ext cx="6200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>
                <a:solidFill>
                  <a:srgbClr val="FFFFFF"/>
                </a:solidFill>
              </a:rPr>
              <a:t>Vue de l’exposition Madame Grès</a:t>
            </a:r>
            <a:r>
              <a:rPr lang="fr-FR" b="1" dirty="0" smtClean="0">
                <a:solidFill>
                  <a:srgbClr val="FFFFFF"/>
                </a:solidFill>
              </a:rPr>
              <a:t>, années 1920, Musée Bourdelle, 2011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0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es-exhibition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5" y="568776"/>
            <a:ext cx="8366928" cy="554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6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8974" y="1958582"/>
            <a:ext cx="55062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Présentation des formations </a:t>
            </a:r>
          </a:p>
          <a:p>
            <a:r>
              <a:rPr lang="fr-FR" sz="3600" dirty="0" smtClean="0">
                <a:solidFill>
                  <a:schemeClr val="bg1"/>
                </a:solidFill>
              </a:rPr>
              <a:t>dans le secondaire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122781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43519" y="2303540"/>
            <a:ext cx="183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Corpus 1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595299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dam et Eve, Lucas Cranach l’Ancien, huile sur toile, 1526 Courtauld Institute Galleries, Londres.: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32" y="252204"/>
            <a:ext cx="4060413" cy="60740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228699" y="252204"/>
            <a:ext cx="368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Document 1 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i="1" dirty="0">
                <a:solidFill>
                  <a:schemeClr val="bg1"/>
                </a:solidFill>
              </a:rPr>
              <a:t>Adam and Eve</a:t>
            </a:r>
            <a:r>
              <a:rPr lang="fr-FR" dirty="0">
                <a:solidFill>
                  <a:schemeClr val="bg1"/>
                </a:solidFill>
              </a:rPr>
              <a:t>, Lucas Cranach l’ancien, huile sur toile, 1526, </a:t>
            </a:r>
            <a:r>
              <a:rPr lang="fr-FR" dirty="0" err="1">
                <a:solidFill>
                  <a:schemeClr val="bg1"/>
                </a:solidFill>
              </a:rPr>
              <a:t>Courtauld</a:t>
            </a:r>
            <a:r>
              <a:rPr lang="fr-FR" dirty="0">
                <a:solidFill>
                  <a:schemeClr val="bg1"/>
                </a:solidFill>
              </a:rPr>
              <a:t> Institute </a:t>
            </a:r>
            <a:r>
              <a:rPr lang="fr-FR" dirty="0" err="1">
                <a:solidFill>
                  <a:schemeClr val="bg1"/>
                </a:solidFill>
              </a:rPr>
              <a:t>Galleries</a:t>
            </a:r>
            <a:r>
              <a:rPr lang="fr-FR" dirty="0">
                <a:solidFill>
                  <a:schemeClr val="bg1"/>
                </a:solidFill>
              </a:rPr>
              <a:t>, Londres</a:t>
            </a:r>
          </a:p>
        </p:txBody>
      </p:sp>
    </p:spTree>
    <p:extLst>
      <p:ext uri="{BB962C8B-B14F-4D97-AF65-F5344CB8AC3E}">
        <p14:creationId xmlns:p14="http://schemas.microsoft.com/office/powerpoint/2010/main" val="2207511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81105" y="293357"/>
            <a:ext cx="4087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1 bis : </a:t>
            </a:r>
            <a:r>
              <a:rPr lang="fr-FR" dirty="0">
                <a:solidFill>
                  <a:srgbClr val="FFFFFF"/>
                </a:solidFill>
              </a:rPr>
              <a:t>“Le jardin d’Eden”, Valentino, Collection Haute couture, 2014</a:t>
            </a:r>
          </a:p>
        </p:txBody>
      </p:sp>
      <p:pic>
        <p:nvPicPr>
          <p:cNvPr id="3" name="Image 2" descr="https://s-media-cache-ak0.pinimg.com/originals/12/2f/24/122f24afed257a457f57f24803bc392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8" y="293357"/>
            <a:ext cx="4210217" cy="6386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095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Users\cglaymann\Documents\HDA\FONTAINEBLEAU 2017\Images\780JeanHey-MaestrodeMoulins-1NatividadconelCardenalRoli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45" y="890370"/>
            <a:ext cx="6645910" cy="52654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49045" y="50872"/>
            <a:ext cx="6645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2 : </a:t>
            </a:r>
            <a:r>
              <a:rPr lang="fr-FR" i="1" dirty="0">
                <a:solidFill>
                  <a:srgbClr val="FFFFFF"/>
                </a:solidFill>
              </a:rPr>
              <a:t>Nativité</a:t>
            </a:r>
            <a:r>
              <a:rPr lang="fr-FR" b="1" dirty="0">
                <a:solidFill>
                  <a:srgbClr val="FFFFFF"/>
                </a:solidFill>
              </a:rPr>
              <a:t> </a:t>
            </a:r>
            <a:r>
              <a:rPr lang="fr-FR" i="1" dirty="0">
                <a:solidFill>
                  <a:srgbClr val="FFFFFF"/>
                </a:solidFill>
              </a:rPr>
              <a:t>avec le cardinal Jean Rolin,</a:t>
            </a:r>
            <a:r>
              <a:rPr lang="fr-FR" b="1" dirty="0">
                <a:solidFill>
                  <a:srgbClr val="FFFFFF"/>
                </a:solidFill>
              </a:rPr>
              <a:t> </a:t>
            </a:r>
            <a:r>
              <a:rPr lang="fr-FR" dirty="0">
                <a:solidFill>
                  <a:srgbClr val="FFFFFF"/>
                </a:solidFill>
              </a:rPr>
              <a:t>Jean Hey, huile sur bois, 1480, Autun, musée Rolin</a:t>
            </a:r>
          </a:p>
        </p:txBody>
      </p:sp>
    </p:spTree>
    <p:extLst>
      <p:ext uri="{BB962C8B-B14F-4D97-AF65-F5344CB8AC3E}">
        <p14:creationId xmlns:p14="http://schemas.microsoft.com/office/powerpoint/2010/main" val="1267091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ttp://members.efn.org/~acd/vite/vite/28420-h/28420-h%202/images/img0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40" y="799675"/>
            <a:ext cx="5445319" cy="55703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21603" y="0"/>
            <a:ext cx="5678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3 : </a:t>
            </a:r>
            <a:r>
              <a:rPr lang="fr-FR" i="1" dirty="0">
                <a:solidFill>
                  <a:srgbClr val="FFFFFF"/>
                </a:solidFill>
              </a:rPr>
              <a:t>La vision de saint Bernard, </a:t>
            </a:r>
            <a:r>
              <a:rPr lang="fr-FR" dirty="0" err="1">
                <a:solidFill>
                  <a:srgbClr val="FFFFFF"/>
                </a:solidFill>
              </a:rPr>
              <a:t>Filippino</a:t>
            </a:r>
            <a:r>
              <a:rPr lang="fr-FR" dirty="0">
                <a:solidFill>
                  <a:srgbClr val="FFFFFF"/>
                </a:solidFill>
              </a:rPr>
              <a:t> Lippi, tempera sur panneau, 1486, Florence</a:t>
            </a:r>
          </a:p>
        </p:txBody>
      </p:sp>
    </p:spTree>
    <p:extLst>
      <p:ext uri="{BB962C8B-B14F-4D97-AF65-F5344CB8AC3E}">
        <p14:creationId xmlns:p14="http://schemas.microsoft.com/office/powerpoint/2010/main" val="2335363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2546" y="341576"/>
            <a:ext cx="6694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4</a:t>
            </a:r>
            <a:r>
              <a:rPr lang="fr-FR" dirty="0">
                <a:solidFill>
                  <a:srgbClr val="FFFFFF"/>
                </a:solidFill>
              </a:rPr>
              <a:t> : </a:t>
            </a:r>
            <a:r>
              <a:rPr lang="fr-FR" i="1" dirty="0">
                <a:solidFill>
                  <a:srgbClr val="FFFFFF"/>
                </a:solidFill>
              </a:rPr>
              <a:t>Le massacre des innocents</a:t>
            </a:r>
            <a:r>
              <a:rPr lang="fr-FR" dirty="0">
                <a:solidFill>
                  <a:srgbClr val="FFFFFF"/>
                </a:solidFill>
              </a:rPr>
              <a:t>, Pieter Bruegel l’Ancien, huile sur panneau, 1565-1567, Londres, Royal collection</a:t>
            </a:r>
          </a:p>
        </p:txBody>
      </p:sp>
      <p:pic>
        <p:nvPicPr>
          <p:cNvPr id="3" name="Image 2" descr="https://upload.wikimedia.org/wikipedia/commons/thumb/2/21/BRUEGEL_the_Elder%2C_Pieter_-_Massacre_of_the_Innocents_%281565-7%29.JPG/640px-BRUEGEL_the_Elder%2C_Pieter_-_Massacre_of_the_Innocents_%281565-7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5" y="1082040"/>
            <a:ext cx="6767830" cy="4693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363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s://shop.khm.at/fileadmin/products/100000000019368/193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05" y="1848802"/>
            <a:ext cx="5914390" cy="31603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54775" y="368427"/>
            <a:ext cx="5914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4 bis</a:t>
            </a:r>
            <a:r>
              <a:rPr lang="fr-FR" dirty="0">
                <a:solidFill>
                  <a:srgbClr val="FFFFFF"/>
                </a:solidFill>
              </a:rPr>
              <a:t> : </a:t>
            </a:r>
            <a:r>
              <a:rPr lang="fr-FR" i="1" dirty="0">
                <a:solidFill>
                  <a:srgbClr val="FFFFFF"/>
                </a:solidFill>
              </a:rPr>
              <a:t>Chasseurs dans la neige</a:t>
            </a:r>
            <a:r>
              <a:rPr lang="fr-FR" dirty="0">
                <a:solidFill>
                  <a:srgbClr val="FFFFFF"/>
                </a:solidFill>
              </a:rPr>
              <a:t>, Pieter Bruegel, </a:t>
            </a:r>
            <a:r>
              <a:rPr lang="fr-FR" dirty="0" err="1">
                <a:solidFill>
                  <a:srgbClr val="FFFFFF"/>
                </a:solidFill>
              </a:rPr>
              <a:t>Kunst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Historisches</a:t>
            </a:r>
            <a:r>
              <a:rPr lang="fr-FR" dirty="0">
                <a:solidFill>
                  <a:srgbClr val="FFFFFF"/>
                </a:solidFill>
              </a:rPr>
              <a:t> Museum Wien</a:t>
            </a:r>
          </a:p>
        </p:txBody>
      </p:sp>
    </p:spTree>
    <p:extLst>
      <p:ext uri="{BB962C8B-B14F-4D97-AF65-F5344CB8AC3E}">
        <p14:creationId xmlns:p14="http://schemas.microsoft.com/office/powerpoint/2010/main" val="2335363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7077" y="125439"/>
            <a:ext cx="6471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5 : </a:t>
            </a:r>
            <a:r>
              <a:rPr lang="fr-FR" i="1" dirty="0">
                <a:solidFill>
                  <a:srgbClr val="FFFFFF"/>
                </a:solidFill>
              </a:rPr>
              <a:t>American Gothic</a:t>
            </a:r>
            <a:r>
              <a:rPr lang="fr-FR" dirty="0">
                <a:solidFill>
                  <a:srgbClr val="FFFFFF"/>
                </a:solidFill>
              </a:rPr>
              <a:t>, Grant Wood, huile sur panneau d’aggloméré, 1930, The Art Institute of Chicago, Chicago</a:t>
            </a:r>
          </a:p>
        </p:txBody>
      </p:sp>
      <p:pic>
        <p:nvPicPr>
          <p:cNvPr id="3" name="Image 2" descr="http://3.bp.blogspot.com/-6I_Xss28UMM/ToEVGbmJS3I/AAAAAAAACK0/isP8EKm5x1I/s1600/american-gothic-large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46" y="893755"/>
            <a:ext cx="4962797" cy="5572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186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9538" y="56111"/>
            <a:ext cx="7066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6 :</a:t>
            </a:r>
            <a:r>
              <a:rPr lang="fr-FR" dirty="0">
                <a:solidFill>
                  <a:srgbClr val="FFFFFF"/>
                </a:solidFill>
              </a:rPr>
              <a:t> Colomb reçoit des présents des indigènes tandis que ses compagnons dressent une croix de bois, </a:t>
            </a:r>
            <a:r>
              <a:rPr lang="fr-FR" i="1" dirty="0">
                <a:solidFill>
                  <a:srgbClr val="FFFFFF"/>
                </a:solidFill>
              </a:rPr>
              <a:t>Grands Voyages, </a:t>
            </a:r>
            <a:r>
              <a:rPr lang="fr-FR" i="1" dirty="0" err="1">
                <a:solidFill>
                  <a:srgbClr val="FFFFFF"/>
                </a:solidFill>
              </a:rPr>
              <a:t>America</a:t>
            </a:r>
            <a:r>
              <a:rPr lang="fr-FR" i="1" dirty="0">
                <a:solidFill>
                  <a:srgbClr val="FFFFFF"/>
                </a:solidFill>
              </a:rPr>
              <a:t> pars quarta, </a:t>
            </a:r>
            <a:r>
              <a:rPr lang="fr-FR" dirty="0">
                <a:solidFill>
                  <a:srgbClr val="FFFFFF"/>
                </a:solidFill>
              </a:rPr>
              <a:t>Théodore de Bry,  Gravure, Francfort, 1592. </a:t>
            </a:r>
          </a:p>
        </p:txBody>
      </p:sp>
      <p:pic>
        <p:nvPicPr>
          <p:cNvPr id="3" name="Image 2" descr="http://i.dailymail.co.uk/i/pix/2015/09/07/14/2C0C32FF00000578-0-image-a-4_14416330412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85" y="1110742"/>
            <a:ext cx="6285230" cy="5075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186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Users\cglaymann\Documents\HDA\FONTAINEBLEAU 2017\Images\'Sauvages_de_la_Mer_Pacifique',_panels_11-20_of_woodblock_printed_wallpaper_designed_by_--Jean-Gabriel_Charvet--_and_manufactured_by_--Joseph_Dufour--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95513"/>
            <a:ext cx="9143999" cy="41397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35596" y="181550"/>
            <a:ext cx="6697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Document </a:t>
            </a:r>
            <a:r>
              <a:rPr lang="fr-FR" b="1" dirty="0">
                <a:solidFill>
                  <a:srgbClr val="FFFFFF"/>
                </a:solidFill>
              </a:rPr>
              <a:t>7 </a:t>
            </a:r>
            <a:r>
              <a:rPr lang="fr-FR" dirty="0">
                <a:solidFill>
                  <a:srgbClr val="FFFFFF"/>
                </a:solidFill>
              </a:rPr>
              <a:t>: </a:t>
            </a:r>
            <a:r>
              <a:rPr lang="fr-FR" i="1" dirty="0">
                <a:solidFill>
                  <a:srgbClr val="FFFFFF"/>
                </a:solidFill>
              </a:rPr>
              <a:t>Les Sauvages de la Mer Pacifique (voyages du capitaine Cook)</a:t>
            </a:r>
            <a:r>
              <a:rPr lang="fr-FR" dirty="0">
                <a:solidFill>
                  <a:srgbClr val="FFFFFF"/>
                </a:solidFill>
              </a:rPr>
              <a:t>, Jean-Gabriel Charvet &amp; Joseph Dufour, papier peint panoramique, 1804-1805, Musée des Ursulines, Mâcon</a:t>
            </a:r>
          </a:p>
        </p:txBody>
      </p:sp>
    </p:spTree>
    <p:extLst>
      <p:ext uri="{BB962C8B-B14F-4D97-AF65-F5344CB8AC3E}">
        <p14:creationId xmlns:p14="http://schemas.microsoft.com/office/powerpoint/2010/main" val="2499131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FFFF"/>
                </a:solidFill>
              </a:rPr>
              <a:t>Le corps, le vêtement, les modes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600" dirty="0" smtClean="0">
                <a:solidFill>
                  <a:srgbClr val="FFFFFF"/>
                </a:solidFill>
              </a:rPr>
              <a:t>Quelle </a:t>
            </a:r>
            <a:r>
              <a:rPr lang="fr-FR" sz="3600" dirty="0">
                <a:solidFill>
                  <a:srgbClr val="FFFFFF"/>
                </a:solidFill>
              </a:rPr>
              <a:t>p</a:t>
            </a:r>
            <a:r>
              <a:rPr lang="fr-FR" sz="3600" dirty="0" smtClean="0">
                <a:solidFill>
                  <a:srgbClr val="FFFFFF"/>
                </a:solidFill>
              </a:rPr>
              <a:t>lace dans les programmes scolaire ?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3200" dirty="0" smtClean="0">
                <a:solidFill>
                  <a:srgbClr val="FFFFFF"/>
                </a:solidFill>
              </a:rPr>
              <a:t>Au cycle 4 (collège)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3200" dirty="0" smtClean="0">
                <a:solidFill>
                  <a:srgbClr val="FFFFFF"/>
                </a:solidFill>
              </a:rPr>
              <a:t>Au lycée général et technologique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3200" dirty="0" smtClean="0">
                <a:solidFill>
                  <a:srgbClr val="FFFFFF"/>
                </a:solidFill>
              </a:rPr>
              <a:t>Dans l’enseignement professionnel</a:t>
            </a:r>
          </a:p>
          <a:p>
            <a:pPr lvl="1"/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21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960" y="1584884"/>
            <a:ext cx="5740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FFFF"/>
                </a:solidFill>
              </a:rPr>
              <a:t>2/ Le Corps et les modes : </a:t>
            </a:r>
            <a:endParaRPr lang="fr-FR" sz="2800" b="1" dirty="0" smtClean="0">
              <a:solidFill>
                <a:srgbClr val="FFFFFF"/>
              </a:solidFill>
            </a:endParaRPr>
          </a:p>
          <a:p>
            <a:r>
              <a:rPr lang="fr-FR" sz="2800" b="1" dirty="0" smtClean="0">
                <a:solidFill>
                  <a:srgbClr val="FFFFFF"/>
                </a:solidFill>
              </a:rPr>
              <a:t>lutter </a:t>
            </a:r>
            <a:r>
              <a:rPr lang="fr-FR" sz="2800" b="1" dirty="0">
                <a:solidFill>
                  <a:srgbClr val="FFFFFF"/>
                </a:solidFill>
              </a:rPr>
              <a:t>contre le temps et le maitriser. Les artifices et ses excès</a:t>
            </a:r>
            <a:endParaRPr lang="fr-FR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20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03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8" y="217495"/>
            <a:ext cx="4953097" cy="63993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81891" y="1527126"/>
            <a:ext cx="37621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Christine de Pisan, </a:t>
            </a:r>
            <a:r>
              <a:rPr lang="fr-FR" sz="2000" b="1" i="1" dirty="0">
                <a:solidFill>
                  <a:srgbClr val="FFFFFF"/>
                </a:solidFill>
              </a:rPr>
              <a:t>Le Livre de la reine, </a:t>
            </a:r>
            <a:r>
              <a:rPr lang="fr-FR" sz="2000" b="1" dirty="0">
                <a:solidFill>
                  <a:srgbClr val="FFFFFF"/>
                </a:solidFill>
              </a:rPr>
              <a:t>vers 1410-14, British Museum, Londres. </a:t>
            </a:r>
            <a:endParaRPr lang="fr-F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52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03r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5" y="788050"/>
            <a:ext cx="8135146" cy="53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20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bite.a205.jan.van.Eyck.Arnolfini-093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79" y="273275"/>
            <a:ext cx="4647501" cy="6375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257" y="1636264"/>
            <a:ext cx="3773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Jan van </a:t>
            </a:r>
            <a:r>
              <a:rPr lang="fr-FR" sz="2000" b="1" dirty="0" err="1">
                <a:solidFill>
                  <a:srgbClr val="FFFFFF"/>
                </a:solidFill>
              </a:rPr>
              <a:t>Eyck</a:t>
            </a:r>
            <a:r>
              <a:rPr lang="fr-FR" sz="2000" b="1" dirty="0">
                <a:solidFill>
                  <a:srgbClr val="FFFFFF"/>
                </a:solidFill>
              </a:rPr>
              <a:t>, </a:t>
            </a:r>
            <a:r>
              <a:rPr lang="fr-FR" sz="2000" b="1" i="1" dirty="0">
                <a:solidFill>
                  <a:srgbClr val="FFFFFF"/>
                </a:solidFill>
              </a:rPr>
              <a:t>Les époux </a:t>
            </a:r>
            <a:r>
              <a:rPr lang="fr-FR" sz="2000" b="1" i="1" dirty="0" err="1">
                <a:solidFill>
                  <a:srgbClr val="FFFFFF"/>
                </a:solidFill>
              </a:rPr>
              <a:t>Arnolfini</a:t>
            </a:r>
            <a:r>
              <a:rPr lang="fr-FR" sz="2000" b="1" i="1" dirty="0">
                <a:solidFill>
                  <a:srgbClr val="FFFFFF"/>
                </a:solidFill>
              </a:rPr>
              <a:t>,</a:t>
            </a:r>
            <a:r>
              <a:rPr lang="fr-FR" sz="2000" b="1" dirty="0">
                <a:solidFill>
                  <a:srgbClr val="FFFFFF"/>
                </a:solidFill>
              </a:rPr>
              <a:t> 1434, </a:t>
            </a:r>
            <a:r>
              <a:rPr lang="fr-FR" sz="2000" b="1" dirty="0" smtClean="0">
                <a:solidFill>
                  <a:srgbClr val="FFFFFF"/>
                </a:solidFill>
              </a:rPr>
              <a:t>huile sur panneau de chêne, 82,2 x 60 cm, National </a:t>
            </a:r>
            <a:r>
              <a:rPr lang="fr-FR" sz="2000" b="1" dirty="0" err="1">
                <a:solidFill>
                  <a:srgbClr val="FFFFFF"/>
                </a:solidFill>
              </a:rPr>
              <a:t>G</a:t>
            </a:r>
            <a:r>
              <a:rPr lang="fr-FR" sz="2000" b="1" dirty="0" err="1" smtClean="0">
                <a:solidFill>
                  <a:srgbClr val="FFFFFF"/>
                </a:solidFill>
              </a:rPr>
              <a:t>allery</a:t>
            </a:r>
            <a:r>
              <a:rPr lang="fr-FR" sz="2000" b="1" dirty="0">
                <a:solidFill>
                  <a:srgbClr val="FFFFFF"/>
                </a:solidFill>
              </a:rPr>
              <a:t>, </a:t>
            </a:r>
            <a:r>
              <a:rPr lang="fr-FR" sz="2000" b="1" dirty="0" smtClean="0">
                <a:solidFill>
                  <a:srgbClr val="FFFFFF"/>
                </a:solidFill>
              </a:rPr>
              <a:t>Londres.</a:t>
            </a:r>
            <a:endParaRPr lang="fr-FR" sz="2000" dirty="0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5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C001-a-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1" y="181269"/>
            <a:ext cx="5037205" cy="65802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29832" y="955156"/>
            <a:ext cx="3366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Jean </a:t>
            </a:r>
            <a:r>
              <a:rPr lang="fr-FR" sz="2000" b="1" dirty="0" smtClean="0">
                <a:solidFill>
                  <a:srgbClr val="FFFFFF"/>
                </a:solidFill>
              </a:rPr>
              <a:t>Clouet</a:t>
            </a:r>
            <a:r>
              <a:rPr lang="fr-FR" sz="2000" b="1" dirty="0">
                <a:solidFill>
                  <a:srgbClr val="FFFFFF"/>
                </a:solidFill>
              </a:rPr>
              <a:t>, </a:t>
            </a:r>
            <a:r>
              <a:rPr lang="fr-FR" sz="2000" b="1" i="1" dirty="0" smtClean="0">
                <a:solidFill>
                  <a:srgbClr val="FFFFFF"/>
                </a:solidFill>
              </a:rPr>
              <a:t>Portrait de François </a:t>
            </a:r>
            <a:r>
              <a:rPr lang="fr-FR" sz="2000" b="1" i="1" dirty="0" err="1">
                <a:solidFill>
                  <a:srgbClr val="FFFFFF"/>
                </a:solidFill>
              </a:rPr>
              <a:t>Ie</a:t>
            </a:r>
            <a:r>
              <a:rPr lang="fr-FR" sz="2000" b="1" i="1" dirty="0">
                <a:solidFill>
                  <a:srgbClr val="FFFFFF"/>
                </a:solidFill>
              </a:rPr>
              <a:t>, </a:t>
            </a:r>
            <a:r>
              <a:rPr lang="fr-FR" sz="2000" b="1" i="1" dirty="0" smtClean="0">
                <a:solidFill>
                  <a:srgbClr val="FFFFFF"/>
                </a:solidFill>
              </a:rPr>
              <a:t>roi de France, </a:t>
            </a:r>
            <a:r>
              <a:rPr lang="fr-FR" sz="2000" b="1" dirty="0" smtClean="0">
                <a:solidFill>
                  <a:srgbClr val="FFFFFF"/>
                </a:solidFill>
              </a:rPr>
              <a:t>vers 1530, huile sur toile, 96 x 74 cm, Louvre</a:t>
            </a:r>
            <a:endParaRPr lang="fr-FR" sz="2000" dirty="0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733" y="41533"/>
            <a:ext cx="8963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Charles Le Brun</a:t>
            </a:r>
            <a:r>
              <a:rPr lang="fr-FR" sz="2000" b="1" dirty="0" smtClean="0">
                <a:solidFill>
                  <a:srgbClr val="FFFFFF"/>
                </a:solidFill>
              </a:rPr>
              <a:t>,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b="1" i="1" dirty="0" smtClean="0">
                <a:solidFill>
                  <a:srgbClr val="FFFFFF"/>
                </a:solidFill>
              </a:rPr>
              <a:t>Entrevue </a:t>
            </a:r>
            <a:r>
              <a:rPr lang="fr-FR" sz="2000" b="1" i="1" dirty="0">
                <a:solidFill>
                  <a:srgbClr val="FFFFFF"/>
                </a:solidFill>
              </a:rPr>
              <a:t>de Louis XIV et de Philippe IV dans l'île des Faisans, le </a:t>
            </a:r>
            <a:r>
              <a:rPr lang="fr-FR" sz="2000" b="1" i="1" dirty="0" smtClean="0">
                <a:solidFill>
                  <a:srgbClr val="FFFFFF"/>
                </a:solidFill>
              </a:rPr>
              <a:t>7 juin </a:t>
            </a:r>
            <a:r>
              <a:rPr lang="fr-FR" sz="2000" b="1" i="1" dirty="0">
                <a:solidFill>
                  <a:srgbClr val="FFFFFF"/>
                </a:solidFill>
              </a:rPr>
              <a:t>1660, </a:t>
            </a:r>
            <a:r>
              <a:rPr lang="fr-FR" sz="2000" b="1" dirty="0">
                <a:solidFill>
                  <a:srgbClr val="FFFFFF"/>
                </a:solidFill>
              </a:rPr>
              <a:t>1660, </a:t>
            </a:r>
            <a:r>
              <a:rPr lang="fr-FR" sz="2000" b="1" dirty="0" smtClean="0">
                <a:solidFill>
                  <a:srgbClr val="FFFFFF"/>
                </a:solidFill>
              </a:rPr>
              <a:t>carton de tapisserie, 348 x 597 cm, Versailles, </a:t>
            </a:r>
            <a:r>
              <a:rPr lang="fr-FR" sz="2000" b="1" dirty="0">
                <a:solidFill>
                  <a:srgbClr val="FFFFFF"/>
                </a:solidFill>
              </a:rPr>
              <a:t>Musée national du </a:t>
            </a:r>
            <a:r>
              <a:rPr lang="fr-FR" sz="2000" b="1" dirty="0" smtClean="0">
                <a:solidFill>
                  <a:srgbClr val="FFFFFF"/>
                </a:solidFill>
              </a:rPr>
              <a:t>château et des </a:t>
            </a:r>
            <a:r>
              <a:rPr lang="fr-FR" sz="2000" b="1" dirty="0" err="1" smtClean="0">
                <a:solidFill>
                  <a:srgbClr val="FFFFFF"/>
                </a:solidFill>
              </a:rPr>
              <a:t>Trianons</a:t>
            </a:r>
            <a:r>
              <a:rPr lang="fr-FR" sz="2000" b="1" dirty="0" smtClean="0">
                <a:solidFill>
                  <a:srgbClr val="FFFFFF"/>
                </a:solidFill>
              </a:rPr>
              <a:t>.</a:t>
            </a:r>
            <a:endParaRPr lang="fr-FR" sz="2000" dirty="0">
              <a:solidFill>
                <a:srgbClr val="FFFFFF"/>
              </a:solidFill>
            </a:endParaRPr>
          </a:p>
        </p:txBody>
      </p:sp>
      <p:pic>
        <p:nvPicPr>
          <p:cNvPr id="3" name="Picture 2" descr="Traite-Pyrene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0" y="1248275"/>
            <a:ext cx="7971655" cy="542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5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ite-Pyrene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798" y="-3055109"/>
            <a:ext cx="14668910" cy="998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ite-Pyrene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798" y="-3094808"/>
            <a:ext cx="14668910" cy="9982579"/>
          </a:xfrm>
          <a:prstGeom prst="rect">
            <a:avLst/>
          </a:prstGeom>
        </p:spPr>
      </p:pic>
      <p:pic>
        <p:nvPicPr>
          <p:cNvPr id="4" name="Louis de Funès  La Folie des grandeurs (1971) - Comment peut on vivre dans un gourbi pareil [Full HD,1920x1080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30393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6051"/>
            <a:ext cx="3792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rgbClr val="FFFFFF"/>
                </a:solidFill>
              </a:rPr>
              <a:t>Pourpoint et rhingrave de Charles </a:t>
            </a:r>
            <a:r>
              <a:rPr lang="fr-FR" sz="2000" b="1" i="1" dirty="0" smtClean="0">
                <a:solidFill>
                  <a:srgbClr val="FFFFFF"/>
                </a:solidFill>
              </a:rPr>
              <a:t>Stuart</a:t>
            </a:r>
            <a:r>
              <a:rPr lang="fr-FR" sz="2000" b="1" i="1" dirty="0">
                <a:solidFill>
                  <a:srgbClr val="FFFFFF"/>
                </a:solidFill>
              </a:rPr>
              <a:t>, </a:t>
            </a:r>
            <a:r>
              <a:rPr lang="fr-FR" sz="2000" b="1" dirty="0" smtClean="0">
                <a:solidFill>
                  <a:srgbClr val="FFFFFF"/>
                </a:solidFill>
              </a:rPr>
              <a:t>vers </a:t>
            </a:r>
            <a:r>
              <a:rPr lang="fr-FR" sz="2000" b="1" dirty="0">
                <a:solidFill>
                  <a:srgbClr val="FFFFFF"/>
                </a:solidFill>
              </a:rPr>
              <a:t>1665, drap d’argent garni de ruban en soie et argent et dentelle </a:t>
            </a:r>
            <a:r>
              <a:rPr lang="fr-FR" sz="2000" b="1" dirty="0" smtClean="0">
                <a:solidFill>
                  <a:srgbClr val="FFFFFF"/>
                </a:solidFill>
              </a:rPr>
              <a:t>d’argent, Edimbourg</a:t>
            </a:r>
            <a:r>
              <a:rPr lang="fr-FR" sz="2000" b="1" dirty="0">
                <a:solidFill>
                  <a:srgbClr val="FFFFFF"/>
                </a:solidFill>
              </a:rPr>
              <a:t>, </a:t>
            </a:r>
            <a:r>
              <a:rPr lang="fr-FR" sz="2000" b="1" dirty="0" smtClean="0">
                <a:solidFill>
                  <a:srgbClr val="FFFFFF"/>
                </a:solidFill>
              </a:rPr>
              <a:t>Royal </a:t>
            </a:r>
            <a:r>
              <a:rPr lang="fr-FR" sz="2000" b="1" dirty="0">
                <a:solidFill>
                  <a:srgbClr val="FFFFFF"/>
                </a:solidFill>
              </a:rPr>
              <a:t>S</a:t>
            </a:r>
            <a:r>
              <a:rPr lang="fr-FR" sz="2000" b="1" dirty="0" smtClean="0">
                <a:solidFill>
                  <a:srgbClr val="FFFFFF"/>
                </a:solidFill>
              </a:rPr>
              <a:t>cottish </a:t>
            </a:r>
            <a:r>
              <a:rPr lang="fr-FR" sz="2000" b="1" dirty="0">
                <a:solidFill>
                  <a:srgbClr val="FFFFFF"/>
                </a:solidFill>
              </a:rPr>
              <a:t>Museum</a:t>
            </a:r>
            <a:endParaRPr lang="fr-FR" sz="2000" dirty="0">
              <a:solidFill>
                <a:srgbClr val="FFFFFF"/>
              </a:solidFill>
            </a:endParaRPr>
          </a:p>
        </p:txBody>
      </p:sp>
      <p:pic>
        <p:nvPicPr>
          <p:cNvPr id="3" name="Picture 2" descr="68fe4e64fb4805c173a7850eb2f22a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86" y="158770"/>
            <a:ext cx="4892114" cy="6522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9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1713" y="0"/>
            <a:ext cx="8231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Franz Xavier Winterhalter, </a:t>
            </a:r>
            <a:r>
              <a:rPr lang="fr-FR" sz="2000" b="1" i="1" dirty="0">
                <a:solidFill>
                  <a:srgbClr val="FFFFFF"/>
                </a:solidFill>
              </a:rPr>
              <a:t>L’impératrice Eugénie entourée de ses dames d’honneur</a:t>
            </a:r>
            <a:r>
              <a:rPr lang="fr-FR" sz="2000" b="1" dirty="0">
                <a:solidFill>
                  <a:srgbClr val="FFFFFF"/>
                </a:solidFill>
              </a:rPr>
              <a:t>, 1855, </a:t>
            </a:r>
            <a:r>
              <a:rPr lang="fr-FR" sz="2000" b="1" dirty="0" smtClean="0">
                <a:solidFill>
                  <a:srgbClr val="FFFFFF"/>
                </a:solidFill>
              </a:rPr>
              <a:t>huile sur toile, 300 x 420 cm, Château </a:t>
            </a:r>
            <a:r>
              <a:rPr lang="fr-FR" sz="2000" b="1" dirty="0">
                <a:solidFill>
                  <a:srgbClr val="FFFFFF"/>
                </a:solidFill>
              </a:rPr>
              <a:t>de Compiègne. </a:t>
            </a:r>
            <a:endParaRPr lang="fr-FR" sz="2000" dirty="0">
              <a:solidFill>
                <a:srgbClr val="FFFFFF"/>
              </a:solidFill>
            </a:endParaRPr>
          </a:p>
        </p:txBody>
      </p:sp>
      <p:pic>
        <p:nvPicPr>
          <p:cNvPr id="3" name="Picture 2" descr="gal1_winter_001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9" y="677716"/>
            <a:ext cx="8910811" cy="61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FFFF"/>
                </a:solidFill>
              </a:rPr>
              <a:t>Au cycle 4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Des compétences : Associer une œuvre à une époque et à une civilisation ; Proposer une analyse critique et une interprétation d’une œuvre…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Des thématiques : </a:t>
            </a:r>
            <a:r>
              <a:rPr lang="fr-FR" dirty="0" smtClean="0">
                <a:solidFill>
                  <a:srgbClr val="FFFFFF"/>
                </a:solidFill>
                <a:cs typeface="Arial" panose="020B0604020202020204" pitchFamily="34" charset="0"/>
              </a:rPr>
              <a:t>État, société et modes de vie (XIII</a:t>
            </a:r>
            <a:r>
              <a:rPr lang="fr-FR" baseline="30000" dirty="0" smtClean="0">
                <a:solidFill>
                  <a:srgbClr val="FFFFFF"/>
                </a:solidFill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rgbClr val="FFFFFF"/>
                </a:solidFill>
                <a:cs typeface="Arial" panose="020B0604020202020204" pitchFamily="34" charset="0"/>
              </a:rPr>
              <a:t>-XVIII</a:t>
            </a:r>
            <a:r>
              <a:rPr lang="fr-FR" baseline="30000" dirty="0" smtClean="0">
                <a:solidFill>
                  <a:srgbClr val="FFFFFF"/>
                </a:solidFill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rgbClr val="FFFFFF"/>
                </a:solidFill>
                <a:cs typeface="Arial" panose="020B0604020202020204" pitchFamily="34" charset="0"/>
              </a:rPr>
              <a:t> s.) ; Les arts à l’ère de la consommation de masse (de 1945 à nos jours)…</a:t>
            </a:r>
          </a:p>
          <a:p>
            <a:r>
              <a:rPr lang="fr-FR" dirty="0" smtClean="0">
                <a:solidFill>
                  <a:srgbClr val="FFFFFF"/>
                </a:solidFill>
                <a:cs typeface="Arial" panose="020B0604020202020204" pitchFamily="34" charset="0"/>
              </a:rPr>
              <a:t>Des enseignements pratiques interdisciplinaires (EPI) : Corps, santé, bien-être et sécurité ; Information, communication, citoyenneté…</a:t>
            </a:r>
          </a:p>
          <a:p>
            <a:r>
              <a:rPr lang="fr-FR" dirty="0" smtClean="0">
                <a:solidFill>
                  <a:srgbClr val="FFFFFF"/>
                </a:solidFill>
                <a:cs typeface="Arial" panose="020B0604020202020204" pitchFamily="34" charset="0"/>
              </a:rPr>
              <a:t>Des parcours : Parcours d’éducation artistique et culturelle, Parcours citoyen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70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773" y="1575260"/>
            <a:ext cx="31846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>
                <a:solidFill>
                  <a:srgbClr val="FFFFFF"/>
                </a:solidFill>
              </a:rPr>
              <a:t>Crinoline, </a:t>
            </a:r>
            <a:r>
              <a:rPr lang="fr-FR" sz="2000" b="1" dirty="0" smtClean="0">
                <a:solidFill>
                  <a:srgbClr val="FFFFFF"/>
                </a:solidFill>
              </a:rPr>
              <a:t>1865, </a:t>
            </a:r>
            <a:r>
              <a:rPr lang="fr-FR" sz="2000" b="1" dirty="0">
                <a:solidFill>
                  <a:srgbClr val="FFFFFF"/>
                </a:solidFill>
              </a:rPr>
              <a:t>Kyoto Costume Museum</a:t>
            </a:r>
            <a:endParaRPr lang="fr-FR" sz="2000" dirty="0">
              <a:solidFill>
                <a:srgbClr val="FFFFFF"/>
              </a:solidFill>
            </a:endParaRPr>
          </a:p>
          <a:p>
            <a:r>
              <a:rPr lang="fr-FR" sz="2000" b="1" dirty="0" smtClean="0">
                <a:solidFill>
                  <a:srgbClr val="FFFFFF"/>
                </a:solidFill>
              </a:rPr>
              <a:t>  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72_xl_AC038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44" y="0"/>
            <a:ext cx="536295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4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 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8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74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 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41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53837" y="4402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</a:rPr>
              <a:t>Séquence de pose d'une crinoline,</a:t>
            </a:r>
            <a:r>
              <a:rPr lang="fr-FR" sz="2000" b="1" dirty="0">
                <a:solidFill>
                  <a:schemeClr val="bg1"/>
                </a:solidFill>
              </a:rPr>
              <a:t> vers 1860, tous droits réservés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Image 6" descr="Crinoline-joke-staged-photo-sequence-ca18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36" y="-1"/>
            <a:ext cx="3191385" cy="169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4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74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 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42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53837" y="4402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</a:rPr>
              <a:t>Séquence de pose d'une crinoline,</a:t>
            </a:r>
            <a:r>
              <a:rPr lang="fr-FR" sz="2000" b="1" dirty="0">
                <a:solidFill>
                  <a:schemeClr val="bg1"/>
                </a:solidFill>
              </a:rPr>
              <a:t> vers 1860, tous droits réservés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Image 6" descr="Crinoline-joke-staged-photo-sequence-ca18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37" y="-3355501"/>
            <a:ext cx="3191385" cy="169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8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74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 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43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53837" y="4402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</a:rPr>
              <a:t>Séquence de pose d'une crinoline,</a:t>
            </a:r>
            <a:r>
              <a:rPr lang="fr-FR" sz="2000" b="1" dirty="0">
                <a:solidFill>
                  <a:schemeClr val="bg1"/>
                </a:solidFill>
              </a:rPr>
              <a:t> vers 1860, tous droits réservés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Image 6" descr="Crinoline-joke-staged-photo-sequence-ca18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37" y="-6632602"/>
            <a:ext cx="3191385" cy="169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3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74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 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44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53837" y="4402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</a:rPr>
              <a:t>Séquence de pose d'une crinoline,</a:t>
            </a:r>
            <a:r>
              <a:rPr lang="fr-FR" sz="2000" b="1" dirty="0">
                <a:solidFill>
                  <a:schemeClr val="bg1"/>
                </a:solidFill>
              </a:rPr>
              <a:t> vers 1860, tous droits réservés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Image 6" descr="Crinoline-joke-staged-photo-sequence-ca18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81" y="-10046363"/>
            <a:ext cx="3191385" cy="169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8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99" y="262158"/>
            <a:ext cx="5317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“</a:t>
            </a:r>
            <a:r>
              <a:rPr lang="en-US" sz="2000" b="1" dirty="0" err="1" smtClean="0">
                <a:solidFill>
                  <a:srgbClr val="FFFFFF"/>
                </a:solidFill>
              </a:rPr>
              <a:t>Une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magnifique</a:t>
            </a:r>
            <a:r>
              <a:rPr lang="en-US" sz="2000" b="1" dirty="0" smtClean="0">
                <a:solidFill>
                  <a:srgbClr val="FFFFFF"/>
                </a:solidFill>
              </a:rPr>
              <a:t> propagation</a:t>
            </a:r>
            <a:r>
              <a:rPr lang="en-US" sz="2000" b="1" dirty="0">
                <a:solidFill>
                  <a:srgbClr val="FFFFFF"/>
                </a:solidFill>
              </a:rPr>
              <a:t>”, </a:t>
            </a:r>
            <a:r>
              <a:rPr lang="en-US" sz="2000" b="1" dirty="0" err="1">
                <a:solidFill>
                  <a:srgbClr val="FFFFFF"/>
                </a:solidFill>
              </a:rPr>
              <a:t>dans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i="1" dirty="0">
                <a:solidFill>
                  <a:srgbClr val="FFFFFF"/>
                </a:solidFill>
              </a:rPr>
              <a:t>The Comic </a:t>
            </a:r>
            <a:r>
              <a:rPr lang="en-US" sz="2000" b="1" i="1" dirty="0" err="1">
                <a:solidFill>
                  <a:srgbClr val="FFFFFF"/>
                </a:solidFill>
              </a:rPr>
              <a:t>Almanack</a:t>
            </a:r>
            <a:r>
              <a:rPr lang="en-US" sz="2000" b="1" dirty="0">
                <a:solidFill>
                  <a:srgbClr val="FFFFFF"/>
                </a:solidFill>
              </a:rPr>
              <a:t>, </a:t>
            </a:r>
            <a:r>
              <a:rPr lang="en-US" sz="2000" b="1" dirty="0" smtClean="0">
                <a:solidFill>
                  <a:srgbClr val="FFFFFF"/>
                </a:solidFill>
              </a:rPr>
              <a:t>1850, </a:t>
            </a:r>
            <a:r>
              <a:rPr lang="en-US" sz="2000" b="1" dirty="0" err="1" smtClean="0">
                <a:solidFill>
                  <a:srgbClr val="FFFFFF"/>
                </a:solidFill>
              </a:rPr>
              <a:t>tous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droits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réservés</a:t>
            </a:r>
            <a:r>
              <a:rPr lang="en-US" sz="2000" b="1" dirty="0" smtClean="0">
                <a:solidFill>
                  <a:srgbClr val="FFFFFF"/>
                </a:solidFill>
              </a:rPr>
              <a:t>.</a:t>
            </a:r>
            <a:endParaRPr lang="fr-FR" sz="20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800px-1850-g-cruikshank-crinoline-paro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846"/>
            <a:ext cx="914400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lvj4ynouM11r2tlh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01" y="808512"/>
            <a:ext cx="6350000" cy="5626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173" y="93183"/>
            <a:ext cx="5053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>
                <a:solidFill>
                  <a:srgbClr val="FFFFFF"/>
                </a:solidFill>
              </a:rPr>
              <a:t>Photographie de Christian Dior avec une cliente</a:t>
            </a:r>
            <a:r>
              <a:rPr lang="fr-FR" sz="2000" b="1" dirty="0" smtClean="0">
                <a:solidFill>
                  <a:srgbClr val="FFFFFF"/>
                </a:solidFill>
              </a:rPr>
              <a:t>, année 1950, droits réservés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26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-new-look-1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066" y="217574"/>
            <a:ext cx="5063299" cy="6477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996" y="2168223"/>
            <a:ext cx="28623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FFFF"/>
                </a:solidFill>
              </a:rPr>
              <a:t>Willy </a:t>
            </a:r>
            <a:r>
              <a:rPr lang="fr-FR" sz="2000" b="1" dirty="0" err="1" smtClean="0">
                <a:solidFill>
                  <a:srgbClr val="FFFFFF"/>
                </a:solidFill>
              </a:rPr>
              <a:t>Maywald</a:t>
            </a:r>
            <a:r>
              <a:rPr lang="fr-FR" sz="2000" b="1" dirty="0" smtClean="0">
                <a:solidFill>
                  <a:srgbClr val="FFFFFF"/>
                </a:solidFill>
              </a:rPr>
              <a:t>, </a:t>
            </a:r>
            <a:r>
              <a:rPr lang="fr-FR" sz="2000" b="1" i="1" dirty="0" smtClean="0">
                <a:solidFill>
                  <a:srgbClr val="FFFFFF"/>
                </a:solidFill>
              </a:rPr>
              <a:t>Ensemble Bar, collection Corolle Christian Dior, </a:t>
            </a:r>
            <a:r>
              <a:rPr lang="fr-FR" sz="2000" b="1" dirty="0" smtClean="0">
                <a:solidFill>
                  <a:srgbClr val="FFFFFF"/>
                </a:solidFill>
              </a:rPr>
              <a:t>1947, Archives Condé </a:t>
            </a:r>
            <a:r>
              <a:rPr lang="fr-FR" sz="2000" b="1" dirty="0" err="1" smtClean="0">
                <a:solidFill>
                  <a:srgbClr val="FFFFFF"/>
                </a:solidFill>
              </a:rPr>
              <a:t>Nast</a:t>
            </a:r>
            <a:r>
              <a:rPr lang="fr-FR" sz="2000" b="1" dirty="0" smtClean="0">
                <a:solidFill>
                  <a:srgbClr val="FFFFFF"/>
                </a:solidFill>
              </a:rPr>
              <a:t> 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DCDD-6EAF-7841-9778-5C778E40EB28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637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43519" y="2303540"/>
            <a:ext cx="183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Corpus 1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122781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://1.bp.blogspot.com/-g8Dx0F9Durk/TaL_CJJA0vI/AAAAAAAAAWk/VlOf4mAidFs/s1600/Las_Meninas_01_rotated_fram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20" y="658554"/>
            <a:ext cx="5301141" cy="61446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0" y="122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Document </a:t>
            </a:r>
            <a:r>
              <a:rPr lang="fr-FR" b="1" dirty="0">
                <a:solidFill>
                  <a:srgbClr val="FFFFFF"/>
                </a:solidFill>
              </a:rPr>
              <a:t>1 :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i="1" dirty="0">
                <a:solidFill>
                  <a:srgbClr val="FFFFFF"/>
                </a:solidFill>
              </a:rPr>
              <a:t>Les Ménines</a:t>
            </a:r>
            <a:r>
              <a:rPr lang="fr-FR" dirty="0">
                <a:solidFill>
                  <a:srgbClr val="FFFFFF"/>
                </a:solidFill>
              </a:rPr>
              <a:t>,  Diego Velasquez, huile sur toile, 1656, Musée du Prado, Madrid</a:t>
            </a:r>
          </a:p>
        </p:txBody>
      </p:sp>
    </p:spTree>
    <p:extLst>
      <p:ext uri="{BB962C8B-B14F-4D97-AF65-F5344CB8AC3E}">
        <p14:creationId xmlns:p14="http://schemas.microsoft.com/office/powerpoint/2010/main" val="306779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FFFF"/>
                </a:solidFill>
              </a:rPr>
              <a:t>Au lycée général et technologique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FFFF"/>
                </a:solidFill>
              </a:rPr>
              <a:t>Des thématiques : Arts, réalités, imaginaires ; Arts, sociétés, culture ; Arts, corps, expressions ; Arts, goût, esthétiques ; Arts, théories et pratiques…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Des programmes d’enseignements facultatif et de spécialité (série L) : L’art et le sacré ; L’art nouveau ; La photographe Tina </a:t>
            </a:r>
            <a:r>
              <a:rPr lang="fr-FR" dirty="0" err="1" smtClean="0">
                <a:solidFill>
                  <a:srgbClr val="FFFFFF"/>
                </a:solidFill>
              </a:rPr>
              <a:t>Modotti</a:t>
            </a:r>
            <a:r>
              <a:rPr lang="fr-FR" dirty="0" smtClean="0">
                <a:solidFill>
                  <a:srgbClr val="FFFFFF"/>
                </a:solidFill>
              </a:rPr>
              <a:t> ; </a:t>
            </a:r>
            <a:r>
              <a:rPr lang="fr-FR" dirty="0" err="1" smtClean="0">
                <a:solidFill>
                  <a:srgbClr val="FFFFFF"/>
                </a:solidFill>
              </a:rPr>
              <a:t>Scénographier</a:t>
            </a:r>
            <a:r>
              <a:rPr lang="fr-FR" dirty="0" smtClean="0">
                <a:solidFill>
                  <a:srgbClr val="FFFFFF"/>
                </a:solidFill>
              </a:rPr>
              <a:t> l’art…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72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97" y="676302"/>
            <a:ext cx="5450205" cy="57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74570" y="0"/>
            <a:ext cx="5772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1 bis : </a:t>
            </a:r>
            <a:r>
              <a:rPr lang="fr-FR" i="1" dirty="0">
                <a:solidFill>
                  <a:srgbClr val="FFFFFF"/>
                </a:solidFill>
              </a:rPr>
              <a:t>Robe de La reine -</a:t>
            </a:r>
            <a:r>
              <a:rPr lang="fr-FR" b="1" dirty="0">
                <a:solidFill>
                  <a:srgbClr val="FFFFFF"/>
                </a:solidFill>
              </a:rPr>
              <a:t> </a:t>
            </a:r>
            <a:r>
              <a:rPr lang="fr-FR" i="1" dirty="0">
                <a:solidFill>
                  <a:srgbClr val="FFFFFF"/>
                </a:solidFill>
              </a:rPr>
              <a:t>Projet </a:t>
            </a:r>
            <a:r>
              <a:rPr lang="fr-FR" i="1" dirty="0" err="1">
                <a:solidFill>
                  <a:srgbClr val="FFFFFF"/>
                </a:solidFill>
              </a:rPr>
              <a:t>Ruy</a:t>
            </a:r>
            <a:r>
              <a:rPr lang="fr-FR" i="1" dirty="0">
                <a:solidFill>
                  <a:srgbClr val="FFFFFF"/>
                </a:solidFill>
              </a:rPr>
              <a:t> Blas</a:t>
            </a:r>
            <a:r>
              <a:rPr lang="fr-FR" dirty="0">
                <a:solidFill>
                  <a:srgbClr val="FFFFFF"/>
                </a:solidFill>
              </a:rPr>
              <a:t>, DMA Costumier réalisateur, Lycée Paul Poiret 75011 Paris, 2017</a:t>
            </a:r>
          </a:p>
        </p:txBody>
      </p:sp>
    </p:spTree>
    <p:extLst>
      <p:ext uri="{BB962C8B-B14F-4D97-AF65-F5344CB8AC3E}">
        <p14:creationId xmlns:p14="http://schemas.microsoft.com/office/powerpoint/2010/main" val="306779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associé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7" y="1342390"/>
            <a:ext cx="6645910" cy="417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740221" y="439038"/>
            <a:ext cx="6004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2 : </a:t>
            </a:r>
            <a:r>
              <a:rPr lang="fr-FR" i="1" dirty="0">
                <a:solidFill>
                  <a:srgbClr val="FFFFFF"/>
                </a:solidFill>
              </a:rPr>
              <a:t>Le bal des noces du duc de Joyeuse</a:t>
            </a:r>
            <a:r>
              <a:rPr lang="fr-FR" dirty="0">
                <a:solidFill>
                  <a:srgbClr val="FFFFFF"/>
                </a:solidFill>
              </a:rPr>
              <a:t>,</a:t>
            </a:r>
            <a:r>
              <a:rPr lang="fr-FR" b="1" dirty="0">
                <a:solidFill>
                  <a:srgbClr val="FFFFFF"/>
                </a:solidFill>
              </a:rPr>
              <a:t> </a:t>
            </a:r>
            <a:r>
              <a:rPr lang="fr-FR" dirty="0">
                <a:solidFill>
                  <a:srgbClr val="FFFFFF"/>
                </a:solidFill>
              </a:rPr>
              <a:t>École franco-flamande, 1582, Musée du Louvre, Paris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4" name="Image 3" descr="D:\Users\cglaymann\Documents\HDA\FONTAINEBLEAU 2017\Images\le-bal-des-noces-du-Duc-de-Joyeuse-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730" y="1362368"/>
            <a:ext cx="1795780" cy="3275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799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567524"/>
              </p:ext>
            </p:extLst>
          </p:nvPr>
        </p:nvGraphicFramePr>
        <p:xfrm>
          <a:off x="2916047" y="-21445"/>
          <a:ext cx="5847770" cy="6863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3" imgW="6794500" imgH="7975600" progId="Word.Document.12">
                  <p:embed/>
                </p:oleObj>
              </mc:Choice>
              <mc:Fallback>
                <p:oleObj name="Document" r:id="rId3" imgW="6794500" imgH="797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6047" y="-21445"/>
                        <a:ext cx="5847770" cy="6863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34461" y="970748"/>
            <a:ext cx="2583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3 : </a:t>
            </a:r>
            <a:r>
              <a:rPr lang="fr-FR" dirty="0">
                <a:solidFill>
                  <a:srgbClr val="FFFFFF"/>
                </a:solidFill>
              </a:rPr>
              <a:t>Le corset….</a:t>
            </a:r>
          </a:p>
        </p:txBody>
      </p:sp>
    </p:spTree>
    <p:extLst>
      <p:ext uri="{BB962C8B-B14F-4D97-AF65-F5344CB8AC3E}">
        <p14:creationId xmlns:p14="http://schemas.microsoft.com/office/powerpoint/2010/main" val="306779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179556"/>
              </p:ext>
            </p:extLst>
          </p:nvPr>
        </p:nvGraphicFramePr>
        <p:xfrm>
          <a:off x="1581460" y="125440"/>
          <a:ext cx="6022204" cy="668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Document" r:id="rId3" imgW="6794500" imgH="7543800" progId="Word.Document.12">
                  <p:embed/>
                </p:oleObj>
              </mc:Choice>
              <mc:Fallback>
                <p:oleObj name="Document" r:id="rId3" imgW="6794500" imgH="7543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1460" y="125440"/>
                        <a:ext cx="6022204" cy="6685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779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Users\cglaymann\Documents\HDA\FONTAINEBLEAU 2017\Images\catalogue_galerie_lafayette_19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6" y="72633"/>
            <a:ext cx="4498413" cy="66854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189308" y="926328"/>
            <a:ext cx="3954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4</a:t>
            </a:r>
            <a:r>
              <a:rPr lang="fr-FR" dirty="0">
                <a:solidFill>
                  <a:srgbClr val="FFFFFF"/>
                </a:solidFill>
              </a:rPr>
              <a:t> : Catalogue des Galeries Lafayette, fin </a:t>
            </a:r>
            <a:r>
              <a:rPr lang="fr-FR" dirty="0" err="1">
                <a:solidFill>
                  <a:srgbClr val="FFFFFF"/>
                </a:solidFill>
              </a:rPr>
              <a:t>XIX</a:t>
            </a:r>
            <a:r>
              <a:rPr lang="fr-FR" baseline="30000" dirty="0" err="1">
                <a:solidFill>
                  <a:srgbClr val="FFFFFF"/>
                </a:solidFill>
              </a:rPr>
              <a:t>eme</a:t>
            </a:r>
            <a:r>
              <a:rPr lang="fr-FR" dirty="0">
                <a:solidFill>
                  <a:srgbClr val="FFFFFF"/>
                </a:solidFill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306779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ilhouette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831" y="235199"/>
            <a:ext cx="3748624" cy="6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2482" y="12399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5 : </a:t>
            </a:r>
            <a:r>
              <a:rPr lang="fr-FR" dirty="0">
                <a:solidFill>
                  <a:srgbClr val="FFFFFF"/>
                </a:solidFill>
              </a:rPr>
              <a:t>Corset et silhouette en « S », fin </a:t>
            </a:r>
            <a:r>
              <a:rPr lang="fr-FR" dirty="0" err="1">
                <a:solidFill>
                  <a:srgbClr val="FFFFFF"/>
                </a:solidFill>
              </a:rPr>
              <a:t>XIX</a:t>
            </a:r>
            <a:r>
              <a:rPr lang="fr-FR" baseline="30000" dirty="0" err="1">
                <a:solidFill>
                  <a:srgbClr val="FFFFFF"/>
                </a:solidFill>
              </a:rPr>
              <a:t>eme</a:t>
            </a:r>
            <a:r>
              <a:rPr lang="fr-FR" dirty="0">
                <a:solidFill>
                  <a:srgbClr val="FFFFFF"/>
                </a:solidFill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3067799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Users\cglaymann\Documents\HDA\FONTAINEBLEAU 2017\Images\ben15_vigee_002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9" y="377428"/>
            <a:ext cx="4633566" cy="61610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283374" y="1260846"/>
            <a:ext cx="38606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6 :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i="1" dirty="0">
                <a:solidFill>
                  <a:srgbClr val="FFFFFF"/>
                </a:solidFill>
              </a:rPr>
              <a:t>La Reine Marie-Antoinette en grand costume de cour, une rose à la main</a:t>
            </a:r>
            <a:r>
              <a:rPr lang="fr-FR" dirty="0">
                <a:solidFill>
                  <a:srgbClr val="FFFFFF"/>
                </a:solidFill>
              </a:rPr>
              <a:t>, Elisabeth </a:t>
            </a:r>
            <a:r>
              <a:rPr lang="fr-FR" dirty="0" err="1">
                <a:solidFill>
                  <a:srgbClr val="FFFFFF"/>
                </a:solidFill>
              </a:rPr>
              <a:t>Vigée</a:t>
            </a:r>
            <a:r>
              <a:rPr lang="fr-FR" dirty="0">
                <a:solidFill>
                  <a:srgbClr val="FFFFFF"/>
                </a:solidFill>
              </a:rPr>
              <a:t>-Le Brun, huile sur toile, 1778, Musée national du Château de Versailles</a:t>
            </a:r>
          </a:p>
        </p:txBody>
      </p:sp>
    </p:spTree>
    <p:extLst>
      <p:ext uri="{BB962C8B-B14F-4D97-AF65-F5344CB8AC3E}">
        <p14:creationId xmlns:p14="http://schemas.microsoft.com/office/powerpoint/2010/main" val="306779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1392" y="2824391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  <a:latin typeface="ArialMT"/>
              </a:rPr>
              <a:t> </a:t>
            </a:r>
            <a:endParaRPr lang="fr-FR" dirty="0"/>
          </a:p>
        </p:txBody>
      </p:sp>
      <p:pic>
        <p:nvPicPr>
          <p:cNvPr id="4" name="Image 3" descr="D:\Users\cglaymann\Documents\HDA\FONTAINEBLEAU 2017\Images\ben15_vigee_003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72" y="846716"/>
            <a:ext cx="4959312" cy="5667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06364" y="17687"/>
            <a:ext cx="7399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7 </a:t>
            </a:r>
            <a:r>
              <a:rPr lang="fr-FR" dirty="0">
                <a:solidFill>
                  <a:srgbClr val="FFFFFF"/>
                </a:solidFill>
              </a:rPr>
              <a:t>: </a:t>
            </a:r>
            <a:r>
              <a:rPr lang="fr-FR" i="1" dirty="0">
                <a:solidFill>
                  <a:srgbClr val="FFFFFF"/>
                </a:solidFill>
              </a:rPr>
              <a:t>La Reine Marie-Antoinette dit « à la Rose »</a:t>
            </a:r>
            <a:r>
              <a:rPr lang="fr-FR" dirty="0">
                <a:solidFill>
                  <a:srgbClr val="FFFFFF"/>
                </a:solidFill>
              </a:rPr>
              <a:t>, Elisabeth </a:t>
            </a:r>
            <a:r>
              <a:rPr lang="fr-FR" dirty="0" err="1">
                <a:solidFill>
                  <a:srgbClr val="FFFFFF"/>
                </a:solidFill>
              </a:rPr>
              <a:t>Vigée</a:t>
            </a:r>
            <a:r>
              <a:rPr lang="fr-FR" dirty="0">
                <a:solidFill>
                  <a:srgbClr val="FFFFFF"/>
                </a:solidFill>
              </a:rPr>
              <a:t>-Le Brun, huile sur toile, 1783, Musée national du Château de Versailles</a:t>
            </a:r>
          </a:p>
        </p:txBody>
      </p:sp>
    </p:spTree>
    <p:extLst>
      <p:ext uri="{BB962C8B-B14F-4D97-AF65-F5344CB8AC3E}">
        <p14:creationId xmlns:p14="http://schemas.microsoft.com/office/powerpoint/2010/main" val="424735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1392" y="2824391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  <a:latin typeface="ArialMT"/>
              </a:rPr>
              <a:t> 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827810" y="241651"/>
            <a:ext cx="7478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8 :</a:t>
            </a:r>
            <a:r>
              <a:rPr lang="fr-FR" i="1" dirty="0">
                <a:solidFill>
                  <a:srgbClr val="FFFFFF"/>
                </a:solidFill>
              </a:rPr>
              <a:t> Marie-Antoinette en chemise</a:t>
            </a:r>
            <a:r>
              <a:rPr lang="fr-FR" dirty="0">
                <a:solidFill>
                  <a:srgbClr val="FFFFFF"/>
                </a:solidFill>
              </a:rPr>
              <a:t>, Elisabeth </a:t>
            </a:r>
            <a:r>
              <a:rPr lang="fr-FR" dirty="0" err="1">
                <a:solidFill>
                  <a:srgbClr val="FFFFFF"/>
                </a:solidFill>
              </a:rPr>
              <a:t>Vigée</a:t>
            </a:r>
            <a:r>
              <a:rPr lang="fr-FR" dirty="0">
                <a:solidFill>
                  <a:srgbClr val="FFFFFF"/>
                </a:solidFill>
              </a:rPr>
              <a:t>-Le Brun, huile sur toile, 1783, Collection privée </a:t>
            </a:r>
            <a:r>
              <a:rPr lang="fr-FR" dirty="0" err="1">
                <a:solidFill>
                  <a:srgbClr val="FFFFFF"/>
                </a:solidFill>
              </a:rPr>
              <a:t>Hessische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Hausstiftung</a:t>
            </a:r>
            <a:r>
              <a:rPr lang="fr-FR" dirty="0">
                <a:solidFill>
                  <a:srgbClr val="FFFFFF"/>
                </a:solidFill>
              </a:rPr>
              <a:t>, </a:t>
            </a:r>
            <a:r>
              <a:rPr lang="fr-FR" dirty="0" err="1">
                <a:solidFill>
                  <a:srgbClr val="FFFFFF"/>
                </a:solidFill>
              </a:rPr>
              <a:t>Kronberg</a:t>
            </a:r>
            <a:r>
              <a:rPr lang="fr-FR" dirty="0">
                <a:solidFill>
                  <a:srgbClr val="FFFFFF"/>
                </a:solidFill>
              </a:rPr>
              <a:t>, Allemagne</a:t>
            </a:r>
          </a:p>
        </p:txBody>
      </p:sp>
      <p:pic>
        <p:nvPicPr>
          <p:cNvPr id="4" name="Image 3" descr="D:\Users\cglaymann\Documents\HDA\FONTAINEBLEAU 2017\Images\vlbmaros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73" y="1019194"/>
            <a:ext cx="4684778" cy="5653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35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1392" y="2824391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  <a:latin typeface="ArialMT"/>
              </a:rPr>
              <a:t> </a:t>
            </a:r>
            <a:endParaRPr lang="fr-FR" dirty="0"/>
          </a:p>
        </p:txBody>
      </p:sp>
      <p:pic>
        <p:nvPicPr>
          <p:cNvPr id="4" name="Image 3" descr="D:\Users\cglaymann\Documents\HDA\FONTAINEBLEAU 2017\Images\dup2_hamilton_001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45" y="1347527"/>
            <a:ext cx="6645910" cy="5072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83883" y="398451"/>
            <a:ext cx="7682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9 :</a:t>
            </a:r>
            <a:r>
              <a:rPr lang="fr-FR" i="1" dirty="0">
                <a:solidFill>
                  <a:srgbClr val="FFFFFF"/>
                </a:solidFill>
              </a:rPr>
              <a:t> Marie-Antoinette conduite à son </a:t>
            </a:r>
            <a:r>
              <a:rPr lang="fr-FR" i="1" dirty="0" err="1">
                <a:solidFill>
                  <a:srgbClr val="FFFFFF"/>
                </a:solidFill>
              </a:rPr>
              <a:t>exécusion</a:t>
            </a:r>
            <a:r>
              <a:rPr lang="fr-FR" i="1" dirty="0">
                <a:solidFill>
                  <a:srgbClr val="FFFFFF"/>
                </a:solidFill>
              </a:rPr>
              <a:t> le 16 octobre 1793,</a:t>
            </a:r>
            <a:r>
              <a:rPr lang="fr-FR" dirty="0">
                <a:solidFill>
                  <a:srgbClr val="FFFFFF"/>
                </a:solidFill>
              </a:rPr>
              <a:t> William Hamilton, huile sur toile, 1794, Musée de la Révolution française, </a:t>
            </a:r>
            <a:r>
              <a:rPr lang="fr-FR" dirty="0" err="1">
                <a:solidFill>
                  <a:srgbClr val="FFFFFF"/>
                </a:solidFill>
              </a:rPr>
              <a:t>Vizile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5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FFFF"/>
                </a:solidFill>
              </a:rPr>
              <a:t>L’enseignement professionnel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Des formations aux métiers de la mode, vêtements et accessoires du niveau V (CAP) au niveau II (Licence professionnelle)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Vêtement : Tailleur ; Flou ; Lingerie-Home wear ; Essayage-Retouche ; Toiliste-Modéliste ; Toiliste-</a:t>
            </a:r>
            <a:r>
              <a:rPr lang="fr-FR" dirty="0" err="1" smtClean="0">
                <a:solidFill>
                  <a:srgbClr val="FFFFFF"/>
                </a:solidFill>
              </a:rPr>
              <a:t>Patronière</a:t>
            </a:r>
            <a:r>
              <a:rPr lang="fr-FR" dirty="0" smtClean="0">
                <a:solidFill>
                  <a:srgbClr val="FFFFFF"/>
                </a:solidFill>
              </a:rPr>
              <a:t> ; Peau ; Fourrure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Accessoire : Chaussure ; Maroquinerie ; Chapelier Modiste ; Fleurs artificielles ; Plumassier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Autre : Broderie d’art ; Techniques de l’habillage ; Costumier-Réalisateur ; Pressing… 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301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1392" y="2824391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  <a:latin typeface="ArialMT"/>
              </a:rPr>
              <a:t> 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445477" y="910648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Document 10</a:t>
            </a:r>
            <a:r>
              <a:rPr lang="fr-FR" dirty="0">
                <a:solidFill>
                  <a:srgbClr val="FFFFFF"/>
                </a:solidFill>
              </a:rPr>
              <a:t> : </a:t>
            </a:r>
            <a:r>
              <a:rPr lang="fr-FR" i="1" dirty="0">
                <a:solidFill>
                  <a:srgbClr val="FFFFFF"/>
                </a:solidFill>
              </a:rPr>
              <a:t>Tina </a:t>
            </a:r>
            <a:r>
              <a:rPr lang="fr-FR" i="1" dirty="0" err="1">
                <a:solidFill>
                  <a:srgbClr val="FFFFFF"/>
                </a:solidFill>
              </a:rPr>
              <a:t>Modotti</a:t>
            </a:r>
            <a:r>
              <a:rPr lang="fr-FR" i="1" dirty="0">
                <a:solidFill>
                  <a:srgbClr val="FFFFFF"/>
                </a:solidFill>
              </a:rPr>
              <a:t> et Miguel </a:t>
            </a:r>
            <a:r>
              <a:rPr lang="fr-FR" i="1" dirty="0" err="1">
                <a:solidFill>
                  <a:srgbClr val="FFFFFF"/>
                </a:solidFill>
              </a:rPr>
              <a:t>Covarrubias</a:t>
            </a:r>
            <a:r>
              <a:rPr lang="fr-FR" dirty="0">
                <a:solidFill>
                  <a:srgbClr val="FFFFFF"/>
                </a:solidFill>
              </a:rPr>
              <a:t>, Edward Weston, Mexique, 1924</a:t>
            </a:r>
          </a:p>
        </p:txBody>
      </p:sp>
      <p:pic>
        <p:nvPicPr>
          <p:cNvPr id="4" name="Image 3" descr="https://s-media-cache-ak0.pinimg.com/originals/0a/4f/ac/0a4facbbaa22a32e45460b21a2e6700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57" y="190817"/>
            <a:ext cx="4471035" cy="6476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049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1392" y="2824391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  <a:latin typeface="ArialMT"/>
              </a:rPr>
              <a:t> </a:t>
            </a:r>
            <a:endParaRPr lang="fr-FR" dirty="0"/>
          </a:p>
        </p:txBody>
      </p:sp>
      <p:pic>
        <p:nvPicPr>
          <p:cNvPr id="4" name="Image 3" descr="https://1.bp.blogspot.com/-pb1Dl7HT5Pk/V90f6G7ldSI/AAAAAAAAIrI/Z41dWJFu6K8kxCcyoQ_-RsYg-e5GdC_GACLcB/s1600/20_wn55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1" y="802748"/>
            <a:ext cx="3982128" cy="541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994031" y="1302646"/>
            <a:ext cx="3127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Document 11 : </a:t>
            </a:r>
            <a:r>
              <a:rPr lang="fr-FR" i="1" dirty="0">
                <a:solidFill>
                  <a:srgbClr val="FFFFFF"/>
                </a:solidFill>
              </a:rPr>
              <a:t>Divertissement</a:t>
            </a:r>
            <a:r>
              <a:rPr lang="fr-FR" dirty="0">
                <a:solidFill>
                  <a:srgbClr val="FFFFFF"/>
                </a:solidFill>
              </a:rPr>
              <a:t>, </a:t>
            </a:r>
            <a:r>
              <a:rPr lang="fr-FR" dirty="0" err="1">
                <a:solidFill>
                  <a:srgbClr val="FFFFFF"/>
                </a:solidFill>
              </a:rPr>
              <a:t>Kees</a:t>
            </a:r>
            <a:r>
              <a:rPr lang="fr-FR" dirty="0">
                <a:solidFill>
                  <a:srgbClr val="FFFFFF"/>
                </a:solidFill>
              </a:rPr>
              <a:t> Van </a:t>
            </a:r>
            <a:r>
              <a:rPr lang="fr-FR" dirty="0" err="1">
                <a:solidFill>
                  <a:srgbClr val="FFFFFF"/>
                </a:solidFill>
              </a:rPr>
              <a:t>Dongen</a:t>
            </a:r>
            <a:r>
              <a:rPr lang="fr-FR" dirty="0">
                <a:solidFill>
                  <a:srgbClr val="FFFFFF"/>
                </a:solidFill>
              </a:rPr>
              <a:t>, 1914, Musée de Grenoble</a:t>
            </a:r>
          </a:p>
        </p:txBody>
      </p:sp>
    </p:spTree>
    <p:extLst>
      <p:ext uri="{BB962C8B-B14F-4D97-AF65-F5344CB8AC3E}">
        <p14:creationId xmlns:p14="http://schemas.microsoft.com/office/powerpoint/2010/main" val="26670497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1392" y="2824391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  <a:latin typeface="ArialMT"/>
              </a:rPr>
              <a:t>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894054" y="2131893"/>
            <a:ext cx="58820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FFFF"/>
                </a:solidFill>
              </a:rPr>
              <a:t>3/ Les autres corps de la mode </a:t>
            </a:r>
            <a:r>
              <a:rPr lang="fr-FR" sz="2800" b="1" dirty="0" smtClean="0">
                <a:solidFill>
                  <a:srgbClr val="FFFFFF"/>
                </a:solidFill>
              </a:rPr>
              <a:t>:</a:t>
            </a:r>
          </a:p>
          <a:p>
            <a:r>
              <a:rPr lang="fr-FR" sz="2800" b="1" dirty="0" smtClean="0">
                <a:solidFill>
                  <a:srgbClr val="FFFFFF"/>
                </a:solidFill>
              </a:rPr>
              <a:t>il </a:t>
            </a:r>
            <a:r>
              <a:rPr lang="fr-FR" sz="2800" b="1" dirty="0">
                <a:solidFill>
                  <a:srgbClr val="FFFFFF"/>
                </a:solidFill>
              </a:rPr>
              <a:t>n’y a rien de naturel dans la </a:t>
            </a:r>
            <a:r>
              <a:rPr lang="fr-FR" sz="2800" b="1" dirty="0" smtClean="0">
                <a:solidFill>
                  <a:srgbClr val="FFFFFF"/>
                </a:solidFill>
              </a:rPr>
              <a:t>mode. La mode actuelle et la manière de remodeler les corps</a:t>
            </a:r>
            <a:endParaRPr lang="fr-FR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029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30000" dirty="0"/>
              <a:t> 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30000" dirty="0"/>
              <a:t>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5289808" y="1765043"/>
            <a:ext cx="18466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baseline="30000" dirty="0">
                <a:solidFill>
                  <a:srgbClr val="000000"/>
                </a:solidFill>
                <a:latin typeface="TimesNewRomanPSMT"/>
              </a:rPr>
              <a:t>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-5007233" y="3670043"/>
            <a:ext cx="18466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baseline="30000" dirty="0">
                <a:solidFill>
                  <a:srgbClr val="000000"/>
                </a:solidFill>
                <a:latin typeface="TimesNewRomanPSMT"/>
              </a:rPr>
              <a:t> </a:t>
            </a:r>
            <a:endParaRPr lang="fr-FR" dirty="0"/>
          </a:p>
        </p:txBody>
      </p:sp>
      <p:pic>
        <p:nvPicPr>
          <p:cNvPr id="6" name="Image 5" descr="rudofsky_bernard_are_clothes_modern_essay_moma_1947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8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88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7-05-24 à 16.2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769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626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7-05-24 à 16.1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87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6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7-05-24 à 16.10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84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55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7-05-24 à 16.11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86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1392" y="2824391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  <a:latin typeface="ArialMT"/>
              </a:rPr>
              <a:t> </a:t>
            </a:r>
            <a:endParaRPr lang="fr-FR" dirty="0"/>
          </a:p>
        </p:txBody>
      </p:sp>
      <p:pic>
        <p:nvPicPr>
          <p:cNvPr id="2" name="Image 1" descr="W1siZiIsIjM1MDY2NSJdLFsicCIsImNvbnZlcnQiLCItcmVzaXplIDIwMDB4MjAwMFx1MDAzZSJdX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7"/>
            <a:ext cx="9144000" cy="62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660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18" y="0"/>
            <a:ext cx="504883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677" y="1200590"/>
            <a:ext cx="35813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Helmut Newton, </a:t>
            </a:r>
            <a:r>
              <a:rPr lang="fr-FR" sz="2000" b="1" i="1" dirty="0">
                <a:solidFill>
                  <a:srgbClr val="FFFFFF"/>
                </a:solidFill>
              </a:rPr>
              <a:t>Pantalon-tailleur d’Yves Saint Laurent</a:t>
            </a:r>
            <a:r>
              <a:rPr lang="fr-FR" sz="2000" i="1" dirty="0">
                <a:solidFill>
                  <a:srgbClr val="FFFFFF"/>
                </a:solidFill>
              </a:rPr>
              <a:t>,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b="1" dirty="0">
                <a:solidFill>
                  <a:srgbClr val="FFFFFF"/>
                </a:solidFill>
              </a:rPr>
              <a:t>1975, Fondation Pierre Bergé-Yves Saint Laurent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2850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Les établissements de l’académie de Paris</a:t>
            </a:r>
            <a:endParaRPr lang="fr-FR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137628"/>
              </p:ext>
            </p:extLst>
          </p:nvPr>
        </p:nvGraphicFramePr>
        <p:xfrm>
          <a:off x="628650" y="1501834"/>
          <a:ext cx="7886700" cy="4527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</a:tblGrid>
              <a:tr h="2335472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/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>
                    <a:noFill/>
                  </a:tcPr>
                </a:tc>
              </a:tr>
              <a:tr h="2192193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/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>
                    <a:noFill/>
                  </a:tcPr>
                </a:tc>
              </a:tr>
            </a:tbl>
          </a:graphicData>
        </a:graphic>
      </p:graphicFrame>
      <p:pic>
        <p:nvPicPr>
          <p:cNvPr id="6" name="Espace réservé du contenu 3" descr="cid:image003.jpg@01D06C8B.E50FB450"/>
          <p:cNvPicPr>
            <a:picLocks noChangeAspect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871184" y="1711787"/>
            <a:ext cx="1407176" cy="294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10" y="2758739"/>
            <a:ext cx="2036618" cy="274002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35" y="1848202"/>
            <a:ext cx="1915045" cy="24026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224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618217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31" y="-1"/>
            <a:ext cx="4576486" cy="6864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7909" y="789914"/>
            <a:ext cx="35520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Jean Paul </a:t>
            </a:r>
            <a:r>
              <a:rPr lang="fr-FR" sz="2000" b="1" dirty="0" smtClean="0">
                <a:solidFill>
                  <a:schemeClr val="bg1"/>
                </a:solidFill>
              </a:rPr>
              <a:t>Gaultier</a:t>
            </a:r>
            <a:r>
              <a:rPr lang="fr-FR" sz="2000" b="1" dirty="0">
                <a:solidFill>
                  <a:schemeClr val="bg1"/>
                </a:solidFill>
              </a:rPr>
              <a:t>, </a:t>
            </a:r>
            <a:r>
              <a:rPr lang="fr-FR" sz="2000" b="1" i="1" dirty="0">
                <a:solidFill>
                  <a:schemeClr val="bg1"/>
                </a:solidFill>
              </a:rPr>
              <a:t>Défilé prêt-à-porter,</a:t>
            </a:r>
            <a:r>
              <a:rPr lang="fr-FR" sz="2000" b="1" dirty="0">
                <a:solidFill>
                  <a:schemeClr val="bg1"/>
                </a:solidFill>
              </a:rPr>
              <a:t> printemps-été 1988, © Guy Marineau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Image 3" descr="6a00e54ecca8b9883301630576e078970d-650w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6" y="2367665"/>
            <a:ext cx="2924208" cy="354953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143451" y="23990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5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mes19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36" y="0"/>
            <a:ext cx="462915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08" y="2410551"/>
            <a:ext cx="3354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Comme des Garçons,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dirty="0" smtClean="0">
                <a:solidFill>
                  <a:srgbClr val="FFFFFF"/>
                </a:solidFill>
              </a:rPr>
              <a:t>Prêt-à-porter, </a:t>
            </a:r>
            <a:r>
              <a:rPr lang="fr-FR" sz="2000" b="1" dirty="0" smtClean="0">
                <a:solidFill>
                  <a:srgbClr val="FFFFFF"/>
                </a:solidFill>
              </a:rPr>
              <a:t>Printemps</a:t>
            </a:r>
            <a:r>
              <a:rPr lang="fr-FR" sz="2000" b="1" dirty="0">
                <a:solidFill>
                  <a:srgbClr val="FFFFFF"/>
                </a:solidFill>
              </a:rPr>
              <a:t>-Eté 1983, archives Comme des garçons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872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9336" y="1315704"/>
            <a:ext cx="35943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FFFFFF"/>
                </a:solidFill>
              </a:rPr>
              <a:t>Rei</a:t>
            </a:r>
            <a:r>
              <a:rPr lang="fr-FR" sz="2000" b="1" dirty="0">
                <a:solidFill>
                  <a:srgbClr val="FFFFFF"/>
                </a:solidFill>
              </a:rPr>
              <a:t> </a:t>
            </a:r>
            <a:r>
              <a:rPr lang="fr-FR" sz="2000" b="1" dirty="0" err="1" smtClean="0">
                <a:solidFill>
                  <a:srgbClr val="FFFFFF"/>
                </a:solidFill>
              </a:rPr>
              <a:t>Kawakubo</a:t>
            </a:r>
            <a:r>
              <a:rPr lang="fr-FR" sz="2000" b="1" dirty="0">
                <a:solidFill>
                  <a:srgbClr val="FFFFFF"/>
                </a:solidFill>
              </a:rPr>
              <a:t> </a:t>
            </a:r>
            <a:r>
              <a:rPr lang="fr-FR" sz="2000" b="1" dirty="0" smtClean="0">
                <a:solidFill>
                  <a:srgbClr val="FFFFFF"/>
                </a:solidFill>
              </a:rPr>
              <a:t>pour Comme </a:t>
            </a:r>
            <a:r>
              <a:rPr lang="fr-FR" sz="2000" b="1" dirty="0">
                <a:solidFill>
                  <a:srgbClr val="FFFFFF"/>
                </a:solidFill>
              </a:rPr>
              <a:t>des </a:t>
            </a:r>
            <a:r>
              <a:rPr lang="fr-FR" sz="2000" b="1" dirty="0" smtClean="0">
                <a:solidFill>
                  <a:srgbClr val="FFFFFF"/>
                </a:solidFill>
              </a:rPr>
              <a:t>Garçons, collection « Body </a:t>
            </a:r>
            <a:r>
              <a:rPr lang="fr-FR" sz="2000" b="1" dirty="0" err="1" smtClean="0">
                <a:solidFill>
                  <a:srgbClr val="FFFFFF"/>
                </a:solidFill>
              </a:rPr>
              <a:t>meets</a:t>
            </a:r>
            <a:r>
              <a:rPr lang="fr-FR" sz="2000" b="1" dirty="0" smtClean="0">
                <a:solidFill>
                  <a:srgbClr val="FFFFFF"/>
                </a:solidFill>
              </a:rPr>
              <a:t> </a:t>
            </a:r>
            <a:r>
              <a:rPr lang="fr-FR" sz="2000" b="1" dirty="0" err="1" smtClean="0">
                <a:solidFill>
                  <a:srgbClr val="FFFFFF"/>
                </a:solidFill>
              </a:rPr>
              <a:t>dress</a:t>
            </a:r>
            <a:r>
              <a:rPr lang="fr-FR" sz="2000" b="1" dirty="0" smtClean="0">
                <a:solidFill>
                  <a:srgbClr val="FFFFFF"/>
                </a:solidFill>
              </a:rPr>
              <a:t>/ </a:t>
            </a:r>
            <a:r>
              <a:rPr lang="fr-FR" sz="2000" b="1" dirty="0" err="1" smtClean="0">
                <a:solidFill>
                  <a:srgbClr val="FFFFFF"/>
                </a:solidFill>
              </a:rPr>
              <a:t>Dress</a:t>
            </a:r>
            <a:r>
              <a:rPr lang="fr-FR" sz="2000" b="1" dirty="0" smtClean="0">
                <a:solidFill>
                  <a:srgbClr val="FFFFFF"/>
                </a:solidFill>
              </a:rPr>
              <a:t> </a:t>
            </a:r>
            <a:r>
              <a:rPr lang="fr-FR" sz="2000" b="1" dirty="0" err="1" smtClean="0">
                <a:solidFill>
                  <a:srgbClr val="FFFFFF"/>
                </a:solidFill>
              </a:rPr>
              <a:t>meets</a:t>
            </a:r>
            <a:r>
              <a:rPr lang="fr-FR" sz="2000" b="1" dirty="0" smtClean="0">
                <a:solidFill>
                  <a:srgbClr val="FFFFFF"/>
                </a:solidFill>
              </a:rPr>
              <a:t> body », printemps/été 1997, archives </a:t>
            </a:r>
            <a:r>
              <a:rPr lang="fr-FR" sz="2000" b="1" dirty="0">
                <a:solidFill>
                  <a:srgbClr val="FFFFFF"/>
                </a:solidFill>
              </a:rPr>
              <a:t>Comme des garçons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b="1" dirty="0" smtClean="0">
                <a:solidFill>
                  <a:srgbClr val="FFFFFF"/>
                </a:solidFill>
              </a:rPr>
              <a:t> </a:t>
            </a:r>
            <a:endParaRPr lang="fr-FR" sz="2000" dirty="0"/>
          </a:p>
        </p:txBody>
      </p:sp>
      <p:pic>
        <p:nvPicPr>
          <p:cNvPr id="3" name="Image 2" descr="comme-des-garc3a7ons-19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7" y="344958"/>
            <a:ext cx="4572000" cy="61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7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515" y="124516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dirty="0" err="1">
                <a:solidFill>
                  <a:srgbClr val="FFFFFF"/>
                </a:solidFill>
              </a:rPr>
              <a:t>Rei</a:t>
            </a:r>
            <a:r>
              <a:rPr lang="fr-FR" sz="2000" b="1" dirty="0">
                <a:solidFill>
                  <a:srgbClr val="FFFFFF"/>
                </a:solidFill>
              </a:rPr>
              <a:t> </a:t>
            </a:r>
            <a:r>
              <a:rPr lang="fr-FR" sz="2000" b="1" dirty="0" err="1">
                <a:solidFill>
                  <a:srgbClr val="FFFFFF"/>
                </a:solidFill>
              </a:rPr>
              <a:t>Kawakubo</a:t>
            </a:r>
            <a:r>
              <a:rPr lang="fr-FR" sz="2000" b="1" dirty="0">
                <a:solidFill>
                  <a:srgbClr val="FFFFFF"/>
                </a:solidFill>
              </a:rPr>
              <a:t> pour Comme des Garçons, collection « Body </a:t>
            </a:r>
            <a:r>
              <a:rPr lang="fr-FR" sz="2000" b="1" dirty="0" err="1">
                <a:solidFill>
                  <a:srgbClr val="FFFFFF"/>
                </a:solidFill>
              </a:rPr>
              <a:t>meets</a:t>
            </a:r>
            <a:r>
              <a:rPr lang="fr-FR" sz="2000" b="1" dirty="0">
                <a:solidFill>
                  <a:srgbClr val="FFFFFF"/>
                </a:solidFill>
              </a:rPr>
              <a:t> </a:t>
            </a:r>
            <a:r>
              <a:rPr lang="fr-FR" sz="2000" b="1" dirty="0" err="1">
                <a:solidFill>
                  <a:srgbClr val="FFFFFF"/>
                </a:solidFill>
              </a:rPr>
              <a:t>dress</a:t>
            </a:r>
            <a:r>
              <a:rPr lang="fr-FR" sz="2000" b="1" dirty="0">
                <a:solidFill>
                  <a:srgbClr val="FFFFFF"/>
                </a:solidFill>
              </a:rPr>
              <a:t>/ </a:t>
            </a:r>
            <a:r>
              <a:rPr lang="fr-FR" sz="2000" b="1" dirty="0" err="1">
                <a:solidFill>
                  <a:srgbClr val="FFFFFF"/>
                </a:solidFill>
              </a:rPr>
              <a:t>Dress</a:t>
            </a:r>
            <a:r>
              <a:rPr lang="fr-FR" sz="2000" b="1" dirty="0">
                <a:solidFill>
                  <a:srgbClr val="FFFFFF"/>
                </a:solidFill>
              </a:rPr>
              <a:t> </a:t>
            </a:r>
            <a:r>
              <a:rPr lang="fr-FR" sz="2000" b="1" dirty="0" err="1">
                <a:solidFill>
                  <a:srgbClr val="FFFFFF"/>
                </a:solidFill>
              </a:rPr>
              <a:t>meets</a:t>
            </a:r>
            <a:r>
              <a:rPr lang="fr-FR" sz="2000" b="1" dirty="0">
                <a:solidFill>
                  <a:srgbClr val="FFFFFF"/>
                </a:solidFill>
              </a:rPr>
              <a:t> body », printemps/été 1997, </a:t>
            </a:r>
            <a:r>
              <a:rPr lang="fr-FR" sz="2000" b="1" dirty="0" smtClean="0">
                <a:solidFill>
                  <a:srgbClr val="FFFFFF"/>
                </a:solidFill>
              </a:rPr>
              <a:t>LACMA, Los Angeles</a:t>
            </a:r>
            <a:endParaRPr lang="fr-FR" sz="2000" dirty="0"/>
          </a:p>
        </p:txBody>
      </p:sp>
      <p:pic>
        <p:nvPicPr>
          <p:cNvPr id="3" name="Image 2" descr="ma-131332-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46" y="343551"/>
            <a:ext cx="4083040" cy="61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50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HdK_Rei-Kawakubo-Comme-des-Garcons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66" y="0"/>
            <a:ext cx="54515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846" y="1245165"/>
            <a:ext cx="31478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Comme des Garçons, </a:t>
            </a:r>
            <a:r>
              <a:rPr lang="fr-FR" sz="2000" b="1" dirty="0" smtClean="0">
                <a:solidFill>
                  <a:srgbClr val="FFFFFF"/>
                </a:solidFill>
              </a:rPr>
              <a:t>Prêt-à-porter, Automne</a:t>
            </a:r>
            <a:r>
              <a:rPr lang="fr-FR" sz="2000" b="1" dirty="0">
                <a:solidFill>
                  <a:srgbClr val="FFFFFF"/>
                </a:solidFill>
              </a:rPr>
              <a:t>-Hiver 1995, Collection of the Kyoto Costume Institute, photographie par </a:t>
            </a:r>
            <a:r>
              <a:rPr lang="fr-FR" sz="2000" b="1" dirty="0" err="1">
                <a:solidFill>
                  <a:srgbClr val="FFFFFF"/>
                </a:solidFill>
              </a:rPr>
              <a:t>Takashi</a:t>
            </a:r>
            <a:r>
              <a:rPr lang="fr-FR" sz="2000" b="1" dirty="0">
                <a:solidFill>
                  <a:srgbClr val="FFFFFF"/>
                </a:solidFill>
              </a:rPr>
              <a:t> </a:t>
            </a:r>
            <a:r>
              <a:rPr lang="fr-FR" sz="2000" b="1" dirty="0" err="1">
                <a:solidFill>
                  <a:srgbClr val="FFFFFF"/>
                </a:solidFill>
              </a:rPr>
              <a:t>Hatakeyama</a:t>
            </a:r>
            <a:r>
              <a:rPr lang="fr-FR" sz="2000" b="1" dirty="0">
                <a:solidFill>
                  <a:srgbClr val="FFFFFF"/>
                </a:solidFill>
              </a:rPr>
              <a:t>.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060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8709" y="14273"/>
            <a:ext cx="6302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FFFF"/>
                </a:solidFill>
              </a:rPr>
              <a:t>Hussein </a:t>
            </a:r>
            <a:r>
              <a:rPr lang="fr-FR" sz="2000" b="1" dirty="0" err="1" smtClean="0">
                <a:solidFill>
                  <a:srgbClr val="FFFFFF"/>
                </a:solidFill>
              </a:rPr>
              <a:t>Chalayan</a:t>
            </a:r>
            <a:r>
              <a:rPr lang="fr-FR" sz="2000" b="1" dirty="0" smtClean="0">
                <a:solidFill>
                  <a:srgbClr val="FFFFFF"/>
                </a:solidFill>
              </a:rPr>
              <a:t>, collection prêt-à-porter 1998, collection « </a:t>
            </a:r>
            <a:r>
              <a:rPr lang="fr-FR" sz="2000" b="1" dirty="0" err="1" smtClean="0">
                <a:solidFill>
                  <a:srgbClr val="FFFFFF"/>
                </a:solidFill>
              </a:rPr>
              <a:t>between</a:t>
            </a:r>
            <a:r>
              <a:rPr lang="fr-FR" sz="2000" b="1" dirty="0" smtClean="0">
                <a:solidFill>
                  <a:srgbClr val="FFFFFF"/>
                </a:solidFill>
              </a:rPr>
              <a:t> » </a:t>
            </a:r>
            <a:r>
              <a:rPr lang="fr-FR" sz="2000" b="1" dirty="0" smtClean="0">
                <a:solidFill>
                  <a:schemeClr val="bg1"/>
                </a:solidFill>
              </a:rPr>
              <a:t>© </a:t>
            </a:r>
            <a:r>
              <a:rPr lang="fr-FR" sz="2000" b="1" dirty="0">
                <a:solidFill>
                  <a:schemeClr val="bg1"/>
                </a:solidFill>
              </a:rPr>
              <a:t>Guy Marineau</a:t>
            </a:r>
            <a:endParaRPr lang="fr-FR" sz="2000" dirty="0">
              <a:solidFill>
                <a:srgbClr val="FFFFFF"/>
              </a:solidFill>
            </a:endParaRPr>
          </a:p>
        </p:txBody>
      </p:sp>
      <p:pic>
        <p:nvPicPr>
          <p:cNvPr id="5" name="Image 4" descr="Hussein-Chalayan-SS-19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04" y="737839"/>
            <a:ext cx="72390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Hussein-Chalayan-SS-19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6653"/>
          </a:xfrm>
          <a:prstGeom prst="rect">
            <a:avLst/>
          </a:prstGeom>
        </p:spPr>
      </p:pic>
      <p:pic>
        <p:nvPicPr>
          <p:cNvPr id="3" name="Hussein Chalayan SS 1998--BETWEEN [SD, 854x480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8950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198" y="369899"/>
            <a:ext cx="8575684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Bibliographie</a:t>
            </a:r>
            <a:endParaRPr lang="fr-FR" dirty="0">
              <a:solidFill>
                <a:srgbClr val="FFFFFF"/>
              </a:solidFill>
            </a:endParaRPr>
          </a:p>
          <a:p>
            <a:r>
              <a:rPr lang="fr-FR" dirty="0">
                <a:solidFill>
                  <a:srgbClr val="FFFFFF"/>
                </a:solidFill>
              </a:rPr>
              <a:t>- François Boucher, </a:t>
            </a:r>
            <a:r>
              <a:rPr lang="fr-FR" i="1" dirty="0">
                <a:solidFill>
                  <a:srgbClr val="FFFFFF"/>
                </a:solidFill>
              </a:rPr>
              <a:t>Histoire du costume en Occident, </a:t>
            </a:r>
            <a:r>
              <a:rPr lang="fr-FR" dirty="0">
                <a:solidFill>
                  <a:srgbClr val="FFFFFF"/>
                </a:solidFill>
              </a:rPr>
              <a:t>Paris, Flammarion (1965), 2008.</a:t>
            </a:r>
            <a:r>
              <a:rPr lang="fr-FR" b="1" dirty="0">
                <a:solidFill>
                  <a:srgbClr val="FFFFFF"/>
                </a:solidFill>
              </a:rPr>
              <a:t> </a:t>
            </a:r>
            <a:endParaRPr lang="fr-FR" dirty="0">
              <a:solidFill>
                <a:srgbClr val="FFFFFF"/>
              </a:solidFill>
            </a:endParaRPr>
          </a:p>
          <a:p>
            <a:r>
              <a:rPr lang="fr-FR" i="1" dirty="0">
                <a:solidFill>
                  <a:srgbClr val="FFFFFF"/>
                </a:solidFill>
              </a:rPr>
              <a:t>- </a:t>
            </a:r>
            <a:r>
              <a:rPr lang="fr-FR" dirty="0">
                <a:solidFill>
                  <a:srgbClr val="FFFFFF"/>
                </a:solidFill>
              </a:rPr>
              <a:t>Yvonne Deslandres,</a:t>
            </a:r>
            <a:r>
              <a:rPr lang="fr-FR" i="1" dirty="0">
                <a:solidFill>
                  <a:srgbClr val="FFFFFF"/>
                </a:solidFill>
              </a:rPr>
              <a:t> Le Costume image de l'homme</a:t>
            </a:r>
            <a:r>
              <a:rPr lang="fr-FR" dirty="0">
                <a:solidFill>
                  <a:srgbClr val="FFFFFF"/>
                </a:solidFill>
              </a:rPr>
              <a:t>, Paris, IFM éditions (1976), 2002. </a:t>
            </a:r>
          </a:p>
          <a:p>
            <a:r>
              <a:rPr lang="fr-FR" dirty="0">
                <a:solidFill>
                  <a:srgbClr val="FFFFFF"/>
                </a:solidFill>
              </a:rPr>
              <a:t>- Didier </a:t>
            </a:r>
            <a:r>
              <a:rPr lang="fr-FR" dirty="0" err="1">
                <a:solidFill>
                  <a:srgbClr val="FFFFFF"/>
                </a:solidFill>
              </a:rPr>
              <a:t>Grumbach</a:t>
            </a:r>
            <a:r>
              <a:rPr lang="fr-FR" dirty="0">
                <a:solidFill>
                  <a:srgbClr val="FFFFFF"/>
                </a:solidFill>
              </a:rPr>
              <a:t>, </a:t>
            </a:r>
            <a:r>
              <a:rPr lang="fr-FR" i="1" dirty="0">
                <a:solidFill>
                  <a:srgbClr val="FFFFFF"/>
                </a:solidFill>
              </a:rPr>
              <a:t>Histoires de la mode, </a:t>
            </a:r>
            <a:r>
              <a:rPr lang="fr-FR" dirty="0">
                <a:solidFill>
                  <a:srgbClr val="FFFFFF"/>
                </a:solidFill>
              </a:rPr>
              <a:t>Paris, Regard, 2008.</a:t>
            </a:r>
          </a:p>
          <a:p>
            <a:r>
              <a:rPr lang="fr-FR" i="1" dirty="0">
                <a:solidFill>
                  <a:srgbClr val="FFFFFF"/>
                </a:solidFill>
              </a:rPr>
              <a:t>- La mécanique des dessous : une histoire indiscrète de la silhouette</a:t>
            </a:r>
            <a:r>
              <a:rPr lang="fr-FR" dirty="0">
                <a:solidFill>
                  <a:srgbClr val="FFFFFF"/>
                </a:solidFill>
              </a:rPr>
              <a:t>, sous la direction de Denis </a:t>
            </a:r>
            <a:r>
              <a:rPr lang="fr-FR" dirty="0" err="1">
                <a:solidFill>
                  <a:srgbClr val="FFFFFF"/>
                </a:solidFill>
              </a:rPr>
              <a:t>Bruna</a:t>
            </a:r>
            <a:r>
              <a:rPr lang="fr-FR" dirty="0">
                <a:solidFill>
                  <a:srgbClr val="FFFFFF"/>
                </a:solidFill>
              </a:rPr>
              <a:t>, Paris, les Arts décoratifs, 2013. </a:t>
            </a:r>
          </a:p>
          <a:p>
            <a:r>
              <a:rPr lang="fr-FR" dirty="0">
                <a:solidFill>
                  <a:srgbClr val="FFFFFF"/>
                </a:solidFill>
              </a:rPr>
              <a:t>- Valérie Mendes et Amy de la Haye, </a:t>
            </a:r>
            <a:r>
              <a:rPr lang="fr-FR" i="1" dirty="0">
                <a:solidFill>
                  <a:srgbClr val="FFFFFF"/>
                </a:solidFill>
              </a:rPr>
              <a:t>La mode depuis 1900, </a:t>
            </a:r>
            <a:r>
              <a:rPr lang="fr-FR" dirty="0">
                <a:solidFill>
                  <a:srgbClr val="FFFFFF"/>
                </a:solidFill>
              </a:rPr>
              <a:t>Paris, Thames &amp; Hudson, 2011.</a:t>
            </a:r>
          </a:p>
          <a:p>
            <a:r>
              <a:rPr lang="fr-FR" dirty="0">
                <a:solidFill>
                  <a:srgbClr val="FFFFFF"/>
                </a:solidFill>
              </a:rPr>
              <a:t>- Daniel Roche, </a:t>
            </a:r>
            <a:r>
              <a:rPr lang="fr-FR" i="1" dirty="0">
                <a:solidFill>
                  <a:srgbClr val="FFFFFF"/>
                </a:solidFill>
              </a:rPr>
              <a:t>La Culture des apparences. Une histoire du vêtement XVIIe - XVIIIe siècle</a:t>
            </a:r>
            <a:r>
              <a:rPr lang="fr-FR" dirty="0">
                <a:solidFill>
                  <a:srgbClr val="FFFFFF"/>
                </a:solidFill>
              </a:rPr>
              <a:t>, Paris, Point, 2007.</a:t>
            </a:r>
          </a:p>
          <a:p>
            <a:r>
              <a:rPr lang="fr-FR" dirty="0">
                <a:solidFill>
                  <a:srgbClr val="FFFFFF"/>
                </a:solidFill>
              </a:rPr>
              <a:t>- </a:t>
            </a:r>
            <a:r>
              <a:rPr lang="fr-FR" i="1" dirty="0">
                <a:solidFill>
                  <a:srgbClr val="FFFFFF"/>
                </a:solidFill>
              </a:rPr>
              <a:t>Tout sur la mode. Panorama des mouvements et des chefs d’œuvre, </a:t>
            </a:r>
            <a:r>
              <a:rPr lang="fr-FR" dirty="0">
                <a:solidFill>
                  <a:srgbClr val="FFFFFF"/>
                </a:solidFill>
              </a:rPr>
              <a:t>Paris, Flammarion, 2014.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- </a:t>
            </a:r>
            <a:r>
              <a:rPr lang="fr-FR" i="1" dirty="0" smtClean="0">
                <a:solidFill>
                  <a:srgbClr val="FFFFFF"/>
                </a:solidFill>
              </a:rPr>
              <a:t>Tenue </a:t>
            </a:r>
            <a:r>
              <a:rPr lang="fr-FR" i="1" dirty="0">
                <a:solidFill>
                  <a:srgbClr val="FFFFFF"/>
                </a:solidFill>
              </a:rPr>
              <a:t>correcte exigée : quand le vêtement fait scandale</a:t>
            </a:r>
            <a:r>
              <a:rPr lang="fr-FR" dirty="0">
                <a:solidFill>
                  <a:srgbClr val="FFFFFF"/>
                </a:solidFill>
              </a:rPr>
              <a:t>, sous la direction de Denis </a:t>
            </a:r>
            <a:r>
              <a:rPr lang="fr-FR" dirty="0" err="1">
                <a:solidFill>
                  <a:schemeClr val="bg1"/>
                </a:solidFill>
              </a:rPr>
              <a:t>Bruna</a:t>
            </a:r>
            <a:r>
              <a:rPr lang="fr-FR" dirty="0">
                <a:solidFill>
                  <a:schemeClr val="bg1"/>
                </a:solidFill>
              </a:rPr>
              <a:t>, Paris, Musée des arts décoratifs, 2016. 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Stéphane Breton (dir.</a:t>
            </a:r>
            <a:r>
              <a:rPr lang="fr-FR" dirty="0" smtClean="0">
                <a:solidFill>
                  <a:schemeClr val="bg1"/>
                </a:solidFill>
              </a:rPr>
              <a:t>), </a:t>
            </a:r>
            <a:r>
              <a:rPr lang="fr-FR" i="1" dirty="0" smtClean="0">
                <a:solidFill>
                  <a:schemeClr val="bg1"/>
                </a:solidFill>
              </a:rPr>
              <a:t>Qu’est</a:t>
            </a:r>
            <a:r>
              <a:rPr lang="fr-FR" i="1" dirty="0">
                <a:solidFill>
                  <a:schemeClr val="bg1"/>
                </a:solidFill>
              </a:rPr>
              <a:t>-ce qu’un corps ?</a:t>
            </a:r>
            <a:r>
              <a:rPr lang="fr-FR" dirty="0" smtClean="0">
                <a:solidFill>
                  <a:schemeClr val="bg1"/>
                </a:solidFill>
              </a:rPr>
              <a:t>, Paris, Musée </a:t>
            </a:r>
            <a:r>
              <a:rPr lang="fr-FR" dirty="0">
                <a:solidFill>
                  <a:schemeClr val="bg1"/>
                </a:solidFill>
              </a:rPr>
              <a:t>du quai Branly-Flammarion, </a:t>
            </a:r>
            <a:r>
              <a:rPr lang="fr-FR" dirty="0" smtClean="0">
                <a:solidFill>
                  <a:schemeClr val="bg1"/>
                </a:solidFill>
              </a:rPr>
              <a:t>2006</a:t>
            </a:r>
          </a:p>
          <a:p>
            <a:r>
              <a:rPr lang="fr-FR" i="1" dirty="0" smtClean="0">
                <a:solidFill>
                  <a:schemeClr val="bg1"/>
                </a:solidFill>
              </a:rPr>
              <a:t>- Chronologie </a:t>
            </a:r>
            <a:r>
              <a:rPr lang="fr-FR" i="1" dirty="0">
                <a:solidFill>
                  <a:schemeClr val="bg1"/>
                </a:solidFill>
              </a:rPr>
              <a:t>de la mode 1717 – 1914</a:t>
            </a:r>
            <a:r>
              <a:rPr lang="fr-FR" dirty="0">
                <a:solidFill>
                  <a:schemeClr val="bg1"/>
                </a:solidFill>
              </a:rPr>
              <a:t>,  Site </a:t>
            </a:r>
            <a:r>
              <a:rPr lang="fr-FR" dirty="0" err="1">
                <a:solidFill>
                  <a:schemeClr val="bg1"/>
                </a:solidFill>
              </a:rPr>
              <a:t>lesartsdecoratifs.fr</a:t>
            </a:r>
            <a:r>
              <a:rPr lang="fr-FR" dirty="0">
                <a:solidFill>
                  <a:schemeClr val="bg1"/>
                </a:solidFill>
              </a:rPr>
              <a:t>, </a:t>
            </a:r>
          </a:p>
          <a:p>
            <a:r>
              <a:rPr lang="fr-FR" u="sng" dirty="0" smtClean="0">
                <a:solidFill>
                  <a:schemeClr val="bg1"/>
                </a:solidFill>
                <a:hlinkClick r:id="rId2"/>
              </a:rPr>
              <a:t>http</a:t>
            </a:r>
            <a:r>
              <a:rPr lang="fr-FR" u="sng" dirty="0">
                <a:solidFill>
                  <a:schemeClr val="bg1"/>
                </a:solidFill>
                <a:hlinkClick r:id="rId2"/>
              </a:rPr>
              <a:t>://www.lesartsdecoratifs.fr/francais/musees/musee-des-arts-decoratifs/collections/dossiers-thematiques/chronologie-de-la-mode-1715-1914</a:t>
            </a:r>
            <a:r>
              <a:rPr lang="fr-FR" u="sng" dirty="0" smtClean="0">
                <a:solidFill>
                  <a:schemeClr val="bg1"/>
                </a:solidFill>
                <a:hlinkClick r:id="rId2"/>
              </a:rPr>
              <a:t>/</a:t>
            </a:r>
            <a:endParaRPr lang="fr-FR" u="sng" dirty="0" smtClean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Georges Vigarello, </a:t>
            </a:r>
            <a:r>
              <a:rPr lang="fr-FR" i="1" dirty="0" smtClean="0">
                <a:solidFill>
                  <a:schemeClr val="bg1"/>
                </a:solidFill>
              </a:rPr>
              <a:t>La </a:t>
            </a:r>
            <a:r>
              <a:rPr lang="fr-FR" i="1" dirty="0">
                <a:solidFill>
                  <a:schemeClr val="bg1"/>
                </a:solidFill>
              </a:rPr>
              <a:t>silhouette du XVIIIe siècle à nos jours – Naissance d’un défi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smtClean="0">
                <a:solidFill>
                  <a:schemeClr val="bg1"/>
                </a:solidFill>
              </a:rPr>
              <a:t>Paris, Seuil</a:t>
            </a:r>
            <a:r>
              <a:rPr lang="fr-FR" dirty="0">
                <a:solidFill>
                  <a:schemeClr val="bg1"/>
                </a:solidFill>
              </a:rPr>
              <a:t>, 2012</a:t>
            </a:r>
          </a:p>
          <a:p>
            <a:r>
              <a:rPr lang="fr-FR" dirty="0" err="1">
                <a:solidFill>
                  <a:schemeClr val="bg1"/>
                </a:solidFill>
              </a:rPr>
              <a:t>George-H</a:t>
            </a:r>
            <a:r>
              <a:rPr lang="fr-FR" dirty="0">
                <a:solidFill>
                  <a:schemeClr val="bg1"/>
                </a:solidFill>
              </a:rPr>
              <a:t>. Darwin, </a:t>
            </a:r>
            <a:r>
              <a:rPr lang="fr-FR" i="1" dirty="0" smtClean="0">
                <a:solidFill>
                  <a:schemeClr val="bg1"/>
                </a:solidFill>
              </a:rPr>
              <a:t>L’évolution </a:t>
            </a:r>
            <a:r>
              <a:rPr lang="fr-FR" i="1" dirty="0">
                <a:solidFill>
                  <a:schemeClr val="bg1"/>
                </a:solidFill>
              </a:rPr>
              <a:t>dans le vêtement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smtClean="0">
                <a:solidFill>
                  <a:schemeClr val="bg1"/>
                </a:solidFill>
              </a:rPr>
              <a:t>Paris, Allia</a:t>
            </a:r>
            <a:r>
              <a:rPr lang="fr-FR" dirty="0">
                <a:solidFill>
                  <a:schemeClr val="bg1"/>
                </a:solidFill>
              </a:rPr>
              <a:t>, 2014</a:t>
            </a:r>
          </a:p>
          <a:p>
            <a:endParaRPr lang="fr-FR" dirty="0"/>
          </a:p>
          <a:p>
            <a:endParaRPr lang="fr-FR" dirty="0"/>
          </a:p>
          <a:p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54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Les établissements de l’académie de Paris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1" y="1734681"/>
            <a:ext cx="3505373" cy="1553151"/>
          </a:xfrm>
        </p:spPr>
      </p:pic>
      <p:pic>
        <p:nvPicPr>
          <p:cNvPr id="5" name="Image 4" descr="LogoTurquetil 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1108" y="1778928"/>
            <a:ext cx="1728008" cy="2216709"/>
          </a:xfrm>
          <a:prstGeom prst="rect">
            <a:avLst/>
          </a:prstGeom>
        </p:spPr>
      </p:pic>
      <p:pic>
        <p:nvPicPr>
          <p:cNvPr id="6" name="Image 5" descr="LOGOGUID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59" y="3734324"/>
            <a:ext cx="1785824" cy="2417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33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FFFFFF"/>
                </a:solidFill>
              </a:rPr>
              <a:t>Défilé de mode du lycée P. Poiret, décembre 2016</a:t>
            </a:r>
            <a:endParaRPr lang="fr-FR" sz="4000" b="1" dirty="0">
              <a:solidFill>
                <a:srgbClr val="FFFFFF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50" y="1431729"/>
            <a:ext cx="5135552" cy="4569299"/>
          </a:xfrm>
        </p:spPr>
      </p:pic>
    </p:spTree>
    <p:extLst>
      <p:ext uri="{BB962C8B-B14F-4D97-AF65-F5344CB8AC3E}">
        <p14:creationId xmlns:p14="http://schemas.microsoft.com/office/powerpoint/2010/main" val="21700330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892</Words>
  <Application>Microsoft Office PowerPoint</Application>
  <PresentationFormat>Affichage à l'écran (4:3)</PresentationFormat>
  <Paragraphs>141</Paragraphs>
  <Slides>77</Slides>
  <Notes>1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79" baseType="lpstr">
      <vt:lpstr>Thème Office</vt:lpstr>
      <vt:lpstr>Document</vt:lpstr>
      <vt:lpstr>Présentation PowerPoint</vt:lpstr>
      <vt:lpstr>Présentation PowerPoint</vt:lpstr>
      <vt:lpstr>Le corps, le vêtement, les modes</vt:lpstr>
      <vt:lpstr>Au cycle 4</vt:lpstr>
      <vt:lpstr>Au lycée général et technologique</vt:lpstr>
      <vt:lpstr>L’enseignement professionnel</vt:lpstr>
      <vt:lpstr>Les établissements de l’académie de Paris</vt:lpstr>
      <vt:lpstr>Les établissements de l’académie de Paris</vt:lpstr>
      <vt:lpstr>Défilé de mode du lycée P. Poiret, décembre 2016</vt:lpstr>
      <vt:lpstr>DMA Costumier-Réalisateur au lycée P. Poiret </vt:lpstr>
      <vt:lpstr>DMA Costumier-Réalisateur au lycée P. Poiret </vt:lpstr>
      <vt:lpstr>DMA Costumier-Réalisateur au lycée P. Poiret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Damien Delille</dc:creator>
  <cp:lastModifiedBy>Beatrice MICHEL</cp:lastModifiedBy>
  <cp:revision>59</cp:revision>
  <dcterms:created xsi:type="dcterms:W3CDTF">2017-05-23T09:31:08Z</dcterms:created>
  <dcterms:modified xsi:type="dcterms:W3CDTF">2017-09-07T08:03:52Z</dcterms:modified>
</cp:coreProperties>
</file>